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7"/>
  </p:notesMasterIdLst>
  <p:sldIdLst>
    <p:sldId id="256" r:id="rId2"/>
    <p:sldId id="288" r:id="rId3"/>
    <p:sldId id="349" r:id="rId4"/>
    <p:sldId id="320" r:id="rId5"/>
    <p:sldId id="316" r:id="rId6"/>
    <p:sldId id="315" r:id="rId7"/>
    <p:sldId id="314" r:id="rId8"/>
    <p:sldId id="327" r:id="rId9"/>
    <p:sldId id="317" r:id="rId10"/>
    <p:sldId id="318" r:id="rId11"/>
    <p:sldId id="321" r:id="rId12"/>
    <p:sldId id="322" r:id="rId13"/>
    <p:sldId id="328" r:id="rId14"/>
    <p:sldId id="323" r:id="rId15"/>
    <p:sldId id="330" r:id="rId16"/>
    <p:sldId id="324" r:id="rId17"/>
    <p:sldId id="325" r:id="rId18"/>
    <p:sldId id="326" r:id="rId19"/>
    <p:sldId id="331" r:id="rId20"/>
    <p:sldId id="332" r:id="rId21"/>
    <p:sldId id="333" r:id="rId22"/>
    <p:sldId id="334" r:id="rId23"/>
    <p:sldId id="350" r:id="rId24"/>
    <p:sldId id="335" r:id="rId25"/>
    <p:sldId id="336" r:id="rId26"/>
    <p:sldId id="337" r:id="rId27"/>
    <p:sldId id="343" r:id="rId28"/>
    <p:sldId id="340" r:id="rId29"/>
    <p:sldId id="351" r:id="rId30"/>
    <p:sldId id="344" r:id="rId31"/>
    <p:sldId id="345" r:id="rId32"/>
    <p:sldId id="346" r:id="rId33"/>
    <p:sldId id="338" r:id="rId34"/>
    <p:sldId id="352" r:id="rId35"/>
    <p:sldId id="290" r:id="rId36"/>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en Sentementes" initials="KS" lastIdx="1" clrIdx="0">
    <p:extLst>
      <p:ext uri="{19B8F6BF-5375-455C-9EA6-DF929625EA0E}">
        <p15:presenceInfo xmlns:p15="http://schemas.microsoft.com/office/powerpoint/2012/main" userId="S-1-5-21-1214440339-484763869-725345543-496112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6939"/>
    <a:srgbClr val="429479"/>
    <a:srgbClr val="98618F"/>
    <a:srgbClr val="138FE5"/>
    <a:srgbClr val="CED16C"/>
    <a:srgbClr val="FF9E1B"/>
    <a:srgbClr val="95C1BC"/>
    <a:srgbClr val="6DADE4"/>
    <a:srgbClr val="002D75"/>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340" autoAdjust="0"/>
    <p:restoredTop sz="94606"/>
  </p:normalViewPr>
  <p:slideViewPr>
    <p:cSldViewPr snapToGrid="0" snapToObjects="1">
      <p:cViewPr>
        <p:scale>
          <a:sx n="77" d="100"/>
          <a:sy n="77" d="100"/>
        </p:scale>
        <p:origin x="66"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4EAF6A8-D304-F042-AD32-526344CCAEBD}" type="datetimeFigureOut">
              <a:rPr lang="en-US" smtClean="0"/>
              <a:t>1/16/2022</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4E1CE821-1CA4-FB4B-8ADF-3A5FBAA7EF68}" type="slidenum">
              <a:rPr lang="en-US" smtClean="0"/>
              <a:t>‹#›</a:t>
            </a:fld>
            <a:endParaRPr lang="en-US"/>
          </a:p>
        </p:txBody>
      </p:sp>
    </p:spTree>
    <p:extLst>
      <p:ext uri="{BB962C8B-B14F-4D97-AF65-F5344CB8AC3E}">
        <p14:creationId xmlns:p14="http://schemas.microsoft.com/office/powerpoint/2010/main" val="397592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36C756-C1EC-5341-85C9-EAA5F2F6F4EA}" type="slidenum">
              <a:rPr lang="en-US" smtClean="0"/>
              <a:t>1</a:t>
            </a:fld>
            <a:endParaRPr lang="en-US" dirty="0"/>
          </a:p>
        </p:txBody>
      </p:sp>
    </p:spTree>
    <p:extLst>
      <p:ext uri="{BB962C8B-B14F-4D97-AF65-F5344CB8AC3E}">
        <p14:creationId xmlns:p14="http://schemas.microsoft.com/office/powerpoint/2010/main" val="14004049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73C9406-6241-E347-92A4-3671034B9113}"/>
              </a:ext>
            </a:extLst>
          </p:cNvPr>
          <p:cNvPicPr>
            <a:picLocks noChangeAspect="1"/>
          </p:cNvPicPr>
          <p:nvPr userDrawn="1"/>
        </p:nvPicPr>
        <p:blipFill>
          <a:blip r:embed="rId2"/>
          <a:stretch>
            <a:fillRect/>
          </a:stretch>
        </p:blipFill>
        <p:spPr>
          <a:xfrm>
            <a:off x="0" y="0"/>
            <a:ext cx="12227442" cy="6858000"/>
          </a:xfrm>
          <a:prstGeom prst="rect">
            <a:avLst/>
          </a:prstGeom>
        </p:spPr>
      </p:pic>
      <p:pic>
        <p:nvPicPr>
          <p:cNvPr id="6" name="Picture 5">
            <a:extLst>
              <a:ext uri="{FF2B5EF4-FFF2-40B4-BE49-F238E27FC236}">
                <a16:creationId xmlns:a16="http://schemas.microsoft.com/office/drawing/2014/main" id="{161CA9BC-9563-844E-B786-04D58F7BF61B}"/>
              </a:ext>
            </a:extLst>
          </p:cNvPr>
          <p:cNvPicPr>
            <a:picLocks noChangeAspect="1"/>
          </p:cNvPicPr>
          <p:nvPr userDrawn="1"/>
        </p:nvPicPr>
        <p:blipFill>
          <a:blip r:embed="rId3"/>
          <a:stretch>
            <a:fillRect/>
          </a:stretch>
        </p:blipFill>
        <p:spPr>
          <a:xfrm>
            <a:off x="139454" y="878741"/>
            <a:ext cx="4899976" cy="2019479"/>
          </a:xfrm>
          <a:prstGeom prst="rect">
            <a:avLst/>
          </a:prstGeom>
        </p:spPr>
      </p:pic>
      <p:sp>
        <p:nvSpPr>
          <p:cNvPr id="7" name="Rectangle 6">
            <a:extLst>
              <a:ext uri="{FF2B5EF4-FFF2-40B4-BE49-F238E27FC236}">
                <a16:creationId xmlns:a16="http://schemas.microsoft.com/office/drawing/2014/main" id="{0DA85D32-B018-6A46-851B-7305F0540A88}"/>
              </a:ext>
            </a:extLst>
          </p:cNvPr>
          <p:cNvSpPr/>
          <p:nvPr userDrawn="1"/>
        </p:nvSpPr>
        <p:spPr>
          <a:xfrm>
            <a:off x="1" y="2831605"/>
            <a:ext cx="12192000" cy="1139477"/>
          </a:xfrm>
          <a:prstGeom prst="rect">
            <a:avLst/>
          </a:prstGeom>
          <a:solidFill>
            <a:srgbClr val="6DADE4">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9E1B"/>
              </a:solidFill>
            </a:endParaRPr>
          </a:p>
        </p:txBody>
      </p:sp>
      <p:sp>
        <p:nvSpPr>
          <p:cNvPr id="12" name="Title 4">
            <a:extLst>
              <a:ext uri="{FF2B5EF4-FFF2-40B4-BE49-F238E27FC236}">
                <a16:creationId xmlns:a16="http://schemas.microsoft.com/office/drawing/2014/main" id="{BE5927E4-3324-6048-88B6-62B4BCEDE7FE}"/>
              </a:ext>
            </a:extLst>
          </p:cNvPr>
          <p:cNvSpPr>
            <a:spLocks noGrp="1"/>
          </p:cNvSpPr>
          <p:nvPr>
            <p:ph type="title"/>
          </p:nvPr>
        </p:nvSpPr>
        <p:spPr>
          <a:xfrm>
            <a:off x="858981" y="3135601"/>
            <a:ext cx="8229600" cy="563562"/>
          </a:xfrm>
          <a:prstGeom prst="rect">
            <a:avLst/>
          </a:prstGeom>
        </p:spPr>
        <p:txBody>
          <a:bodyPr/>
          <a:lstStyle>
            <a:lvl1pPr>
              <a:defRPr>
                <a:solidFill>
                  <a:schemeClr val="bg1"/>
                </a:solidFill>
              </a:defRPr>
            </a:lvl1pPr>
          </a:lstStyle>
          <a:p>
            <a:endParaRPr lang="en-US" dirty="0"/>
          </a:p>
        </p:txBody>
      </p:sp>
    </p:spTree>
    <p:extLst>
      <p:ext uri="{BB962C8B-B14F-4D97-AF65-F5344CB8AC3E}">
        <p14:creationId xmlns:p14="http://schemas.microsoft.com/office/powerpoint/2010/main" val="368754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92A2ECB-5E85-D849-806B-05B98FAE7040}"/>
              </a:ext>
            </a:extLst>
          </p:cNvPr>
          <p:cNvSpPr/>
          <p:nvPr userDrawn="1"/>
        </p:nvSpPr>
        <p:spPr>
          <a:xfrm>
            <a:off x="0" y="0"/>
            <a:ext cx="12192000" cy="1375130"/>
          </a:xfrm>
          <a:prstGeom prst="rect">
            <a:avLst/>
          </a:prstGeom>
          <a:solidFill>
            <a:srgbClr val="002D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5FC16FD-2C33-F943-BA94-AF25FDB6716B}"/>
              </a:ext>
            </a:extLst>
          </p:cNvPr>
          <p:cNvSpPr/>
          <p:nvPr userDrawn="1"/>
        </p:nvSpPr>
        <p:spPr>
          <a:xfrm>
            <a:off x="0" y="1375130"/>
            <a:ext cx="12192000" cy="53263"/>
          </a:xfrm>
          <a:prstGeom prst="rect">
            <a:avLst/>
          </a:prstGeom>
          <a:solidFill>
            <a:srgbClr val="6DAD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4">
            <a:extLst>
              <a:ext uri="{FF2B5EF4-FFF2-40B4-BE49-F238E27FC236}">
                <a16:creationId xmlns:a16="http://schemas.microsoft.com/office/drawing/2014/main" id="{3BFDE49D-A7FB-0B46-9B41-29A5F7C9A08D}"/>
              </a:ext>
            </a:extLst>
          </p:cNvPr>
          <p:cNvSpPr>
            <a:spLocks noGrp="1"/>
          </p:cNvSpPr>
          <p:nvPr>
            <p:ph type="title"/>
          </p:nvPr>
        </p:nvSpPr>
        <p:spPr>
          <a:xfrm>
            <a:off x="609600" y="503238"/>
            <a:ext cx="8229600" cy="563562"/>
          </a:xfrm>
          <a:prstGeom prst="rect">
            <a:avLst/>
          </a:prstGeom>
        </p:spPr>
        <p:txBody>
          <a:bodyPr/>
          <a:lstStyle>
            <a:lvl1pPr>
              <a:defRPr>
                <a:solidFill>
                  <a:schemeClr val="bg1"/>
                </a:solidFill>
              </a:defRPr>
            </a:lvl1pPr>
          </a:lstStyle>
          <a:p>
            <a:endParaRPr lang="en-US" dirty="0"/>
          </a:p>
        </p:txBody>
      </p:sp>
      <p:pic>
        <p:nvPicPr>
          <p:cNvPr id="7" name="Picture 6">
            <a:extLst>
              <a:ext uri="{FF2B5EF4-FFF2-40B4-BE49-F238E27FC236}">
                <a16:creationId xmlns:a16="http://schemas.microsoft.com/office/drawing/2014/main" id="{3140523D-A309-7B40-9B6E-9F3822EFA507}"/>
              </a:ext>
            </a:extLst>
          </p:cNvPr>
          <p:cNvPicPr>
            <a:picLocks noChangeAspect="1"/>
          </p:cNvPicPr>
          <p:nvPr userDrawn="1"/>
        </p:nvPicPr>
        <p:blipFill rotWithShape="1">
          <a:blip r:embed="rId2" cstate="email">
            <a:alphaModFix amt="35000"/>
            <a:extLst>
              <a:ext uri="{28A0092B-C50C-407E-A947-70E740481C1C}">
                <a14:useLocalDpi xmlns:a14="http://schemas.microsoft.com/office/drawing/2010/main"/>
              </a:ext>
            </a:extLst>
          </a:blip>
          <a:srcRect l="-1038" r="25763"/>
          <a:stretch/>
        </p:blipFill>
        <p:spPr>
          <a:xfrm>
            <a:off x="11237120" y="14361"/>
            <a:ext cx="954879" cy="1360770"/>
          </a:xfrm>
          <a:prstGeom prst="rect">
            <a:avLst/>
          </a:prstGeom>
        </p:spPr>
      </p:pic>
      <p:sp>
        <p:nvSpPr>
          <p:cNvPr id="8" name="Content Placeholder 4">
            <a:extLst>
              <a:ext uri="{FF2B5EF4-FFF2-40B4-BE49-F238E27FC236}">
                <a16:creationId xmlns:a16="http://schemas.microsoft.com/office/drawing/2014/main" id="{8DE310D5-1ACE-F144-A0F4-41871248ACB4}"/>
              </a:ext>
            </a:extLst>
          </p:cNvPr>
          <p:cNvSpPr>
            <a:spLocks noGrp="1"/>
          </p:cNvSpPr>
          <p:nvPr>
            <p:ph idx="1"/>
          </p:nvPr>
        </p:nvSpPr>
        <p:spPr>
          <a:xfrm>
            <a:off x="838200" y="1825625"/>
            <a:ext cx="10515600" cy="4351338"/>
          </a:xfrm>
          <a:prstGeom prst="rect">
            <a:avLst/>
          </a:prstGeom>
        </p:spPr>
        <p:txBody>
          <a:bodyPr/>
          <a:lstStyle>
            <a:lvl1pPr marL="228600" indent="-228600">
              <a:buFontTx/>
              <a:buBlip>
                <a:blip r:embed="rId3"/>
              </a:buBlip>
              <a:defRPr/>
            </a:lvl1pPr>
          </a:lstStyle>
          <a:p>
            <a:endParaRPr lang="en-US" dirty="0"/>
          </a:p>
        </p:txBody>
      </p:sp>
      <p:sp>
        <p:nvSpPr>
          <p:cNvPr id="13" name="Date Placeholder 1">
            <a:extLst>
              <a:ext uri="{FF2B5EF4-FFF2-40B4-BE49-F238E27FC236}">
                <a16:creationId xmlns:a16="http://schemas.microsoft.com/office/drawing/2014/main" id="{379F74CE-20E2-8141-8855-A0DC0B04BC5B}"/>
              </a:ext>
            </a:extLst>
          </p:cNvPr>
          <p:cNvSpPr>
            <a:spLocks noGrp="1"/>
          </p:cNvSpPr>
          <p:nvPr>
            <p:ph type="dt" sz="half" idx="10"/>
          </p:nvPr>
        </p:nvSpPr>
        <p:spPr>
          <a:xfrm>
            <a:off x="461682" y="6356350"/>
            <a:ext cx="2743200" cy="365125"/>
          </a:xfrm>
          <a:prstGeom prst="rect">
            <a:avLst/>
          </a:prstGeom>
        </p:spPr>
        <p:txBody>
          <a:bodyPr/>
          <a:lstStyle>
            <a:lvl1pPr algn="l">
              <a:defRPr>
                <a:solidFill>
                  <a:schemeClr val="bg1">
                    <a:lumMod val="50000"/>
                  </a:schemeClr>
                </a:solidFill>
              </a:defRPr>
            </a:lvl1pPr>
          </a:lstStyle>
          <a:p>
            <a:endParaRPr lang="en-US" dirty="0"/>
          </a:p>
        </p:txBody>
      </p:sp>
      <p:sp>
        <p:nvSpPr>
          <p:cNvPr id="14" name="Footer Placeholder 2">
            <a:extLst>
              <a:ext uri="{FF2B5EF4-FFF2-40B4-BE49-F238E27FC236}">
                <a16:creationId xmlns:a16="http://schemas.microsoft.com/office/drawing/2014/main" id="{858B0486-AEB5-E24A-BC09-5ADB7976B325}"/>
              </a:ext>
            </a:extLst>
          </p:cNvPr>
          <p:cNvSpPr>
            <a:spLocks noGrp="1"/>
          </p:cNvSpPr>
          <p:nvPr>
            <p:ph type="ftr" sz="quarter" idx="11"/>
          </p:nvPr>
        </p:nvSpPr>
        <p:spPr>
          <a:xfrm>
            <a:off x="4038600" y="6356350"/>
            <a:ext cx="4114800" cy="365125"/>
          </a:xfrm>
          <a:prstGeom prst="rect">
            <a:avLst/>
          </a:prstGeom>
        </p:spPr>
        <p:txBody>
          <a:bodyPr/>
          <a:lstStyle>
            <a:lvl1pPr algn="ctr">
              <a:defRPr>
                <a:solidFill>
                  <a:schemeClr val="bg1">
                    <a:lumMod val="50000"/>
                  </a:schemeClr>
                </a:solidFill>
              </a:defRPr>
            </a:lvl1pPr>
          </a:lstStyle>
          <a:p>
            <a:endParaRPr lang="en-US" dirty="0"/>
          </a:p>
        </p:txBody>
      </p:sp>
      <p:sp>
        <p:nvSpPr>
          <p:cNvPr id="15" name="Slide Number Placeholder 3">
            <a:extLst>
              <a:ext uri="{FF2B5EF4-FFF2-40B4-BE49-F238E27FC236}">
                <a16:creationId xmlns:a16="http://schemas.microsoft.com/office/drawing/2014/main" id="{B51F9DB7-C5BB-1D43-B35D-967E1DCE44E5}"/>
              </a:ext>
            </a:extLst>
          </p:cNvPr>
          <p:cNvSpPr>
            <a:spLocks noGrp="1"/>
          </p:cNvSpPr>
          <p:nvPr>
            <p:ph type="sldNum" sz="quarter" idx="12"/>
          </p:nvPr>
        </p:nvSpPr>
        <p:spPr>
          <a:xfrm>
            <a:off x="8915400" y="6356350"/>
            <a:ext cx="2743200" cy="365125"/>
          </a:xfrm>
          <a:prstGeom prst="rect">
            <a:avLst/>
          </a:prstGeom>
        </p:spPr>
        <p:txBody>
          <a:bodyPr/>
          <a:lstStyle>
            <a:lvl1pPr algn="r">
              <a:defRPr>
                <a:solidFill>
                  <a:schemeClr val="bg1">
                    <a:lumMod val="50000"/>
                  </a:schemeClr>
                </a:solidFill>
              </a:defRPr>
            </a:lvl1pPr>
          </a:lstStyle>
          <a:p>
            <a:fld id="{DBA4E684-D84B-E74A-BAD3-84496E53C297}" type="slidenum">
              <a:rPr lang="en-US" smtClean="0"/>
              <a:pPr/>
              <a:t>‹#›</a:t>
            </a:fld>
            <a:endParaRPr lang="en-US" dirty="0"/>
          </a:p>
        </p:txBody>
      </p:sp>
    </p:spTree>
    <p:extLst>
      <p:ext uri="{BB962C8B-B14F-4D97-AF65-F5344CB8AC3E}">
        <p14:creationId xmlns:p14="http://schemas.microsoft.com/office/powerpoint/2010/main" val="1713563107"/>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73C9406-6241-E347-92A4-3671034B9113}"/>
              </a:ext>
            </a:extLst>
          </p:cNvPr>
          <p:cNvPicPr>
            <a:picLocks noChangeAspect="1"/>
          </p:cNvPicPr>
          <p:nvPr userDrawn="1"/>
        </p:nvPicPr>
        <p:blipFill>
          <a:blip r:embed="rId2"/>
          <a:stretch>
            <a:fillRect/>
          </a:stretch>
        </p:blipFill>
        <p:spPr>
          <a:xfrm>
            <a:off x="0" y="0"/>
            <a:ext cx="12227442" cy="6858000"/>
          </a:xfrm>
          <a:prstGeom prst="rect">
            <a:avLst/>
          </a:prstGeom>
        </p:spPr>
      </p:pic>
      <p:pic>
        <p:nvPicPr>
          <p:cNvPr id="6" name="Picture 5">
            <a:extLst>
              <a:ext uri="{FF2B5EF4-FFF2-40B4-BE49-F238E27FC236}">
                <a16:creationId xmlns:a16="http://schemas.microsoft.com/office/drawing/2014/main" id="{161CA9BC-9563-844E-B786-04D58F7BF61B}"/>
              </a:ext>
            </a:extLst>
          </p:cNvPr>
          <p:cNvPicPr>
            <a:picLocks noChangeAspect="1"/>
          </p:cNvPicPr>
          <p:nvPr userDrawn="1"/>
        </p:nvPicPr>
        <p:blipFill>
          <a:blip r:embed="rId3"/>
          <a:stretch>
            <a:fillRect/>
          </a:stretch>
        </p:blipFill>
        <p:spPr>
          <a:xfrm>
            <a:off x="139454" y="4536341"/>
            <a:ext cx="4899976" cy="2019479"/>
          </a:xfrm>
          <a:prstGeom prst="rect">
            <a:avLst/>
          </a:prstGeom>
        </p:spPr>
      </p:pic>
      <p:sp>
        <p:nvSpPr>
          <p:cNvPr id="7" name="Rectangle 6">
            <a:extLst>
              <a:ext uri="{FF2B5EF4-FFF2-40B4-BE49-F238E27FC236}">
                <a16:creationId xmlns:a16="http://schemas.microsoft.com/office/drawing/2014/main" id="{0DA85D32-B018-6A46-851B-7305F0540A88}"/>
              </a:ext>
            </a:extLst>
          </p:cNvPr>
          <p:cNvSpPr/>
          <p:nvPr userDrawn="1"/>
        </p:nvSpPr>
        <p:spPr>
          <a:xfrm>
            <a:off x="1" y="2831605"/>
            <a:ext cx="12192000" cy="1139477"/>
          </a:xfrm>
          <a:prstGeom prst="rect">
            <a:avLst/>
          </a:prstGeom>
          <a:solidFill>
            <a:srgbClr val="6DADE4">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9E1B"/>
              </a:solidFill>
            </a:endParaRPr>
          </a:p>
        </p:txBody>
      </p:sp>
      <p:sp>
        <p:nvSpPr>
          <p:cNvPr id="8" name="Rectangle 7">
            <a:extLst>
              <a:ext uri="{FF2B5EF4-FFF2-40B4-BE49-F238E27FC236}">
                <a16:creationId xmlns:a16="http://schemas.microsoft.com/office/drawing/2014/main" id="{A591D633-992C-8F4A-B5EE-5C8D486C68FE}"/>
              </a:ext>
            </a:extLst>
          </p:cNvPr>
          <p:cNvSpPr/>
          <p:nvPr userDrawn="1"/>
        </p:nvSpPr>
        <p:spPr>
          <a:xfrm>
            <a:off x="669697" y="2873631"/>
            <a:ext cx="7844107" cy="1015663"/>
          </a:xfrm>
          <a:prstGeom prst="rect">
            <a:avLst/>
          </a:prstGeom>
        </p:spPr>
        <p:txBody>
          <a:bodyPr wrap="square">
            <a:spAutoFit/>
          </a:bodyPr>
          <a:lstStyle/>
          <a:p>
            <a:r>
              <a:rPr lang="en-US" sz="6000" b="1" dirty="0">
                <a:solidFill>
                  <a:schemeClr val="bg1"/>
                </a:solidFill>
                <a:latin typeface="Calibri" panose="020F0502020204030204" pitchFamily="34" charset="0"/>
                <a:cs typeface="Calibri" panose="020F0502020204030204" pitchFamily="34" charset="0"/>
              </a:rPr>
              <a:t>Build for what’s next™</a:t>
            </a:r>
            <a:endParaRPr lang="en-US" sz="6000" dirty="0"/>
          </a:p>
        </p:txBody>
      </p:sp>
    </p:spTree>
    <p:extLst>
      <p:ext uri="{BB962C8B-B14F-4D97-AF65-F5344CB8AC3E}">
        <p14:creationId xmlns:p14="http://schemas.microsoft.com/office/powerpoint/2010/main" val="205785560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9C4D1675-04C7-D54F-A463-A30BD9006FDF}"/>
              </a:ext>
            </a:extLst>
          </p:cNvPr>
          <p:cNvPicPr>
            <a:picLocks noChangeAspect="1"/>
          </p:cNvPicPr>
          <p:nvPr userDrawn="1"/>
        </p:nvPicPr>
        <p:blipFill rotWithShape="1">
          <a:blip r:embed="rId5" cstate="email">
            <a:alphaModFix amt="35000"/>
            <a:extLst>
              <a:ext uri="{28A0092B-C50C-407E-A947-70E740481C1C}">
                <a14:useLocalDpi xmlns:a14="http://schemas.microsoft.com/office/drawing/2010/main"/>
              </a:ext>
            </a:extLst>
          </a:blip>
          <a:srcRect l="-1038" r="25763"/>
          <a:stretch/>
        </p:blipFill>
        <p:spPr>
          <a:xfrm>
            <a:off x="11237120" y="14361"/>
            <a:ext cx="954879" cy="1360770"/>
          </a:xfrm>
          <a:prstGeom prst="rect">
            <a:avLst/>
          </a:prstGeom>
        </p:spPr>
      </p:pic>
      <p:sp>
        <p:nvSpPr>
          <p:cNvPr id="14" name="Date Placeholder 1">
            <a:extLst>
              <a:ext uri="{FF2B5EF4-FFF2-40B4-BE49-F238E27FC236}">
                <a16:creationId xmlns:a16="http://schemas.microsoft.com/office/drawing/2014/main" id="{C7454B22-3047-7C4A-B82D-B01E02E5F43C}"/>
              </a:ext>
            </a:extLst>
          </p:cNvPr>
          <p:cNvSpPr>
            <a:spLocks noGrp="1"/>
          </p:cNvSpPr>
          <p:nvPr>
            <p:ph type="dt" sz="half" idx="2"/>
          </p:nvPr>
        </p:nvSpPr>
        <p:spPr>
          <a:xfrm>
            <a:off x="461682" y="6356350"/>
            <a:ext cx="2743200" cy="365125"/>
          </a:xfrm>
          <a:prstGeom prst="rect">
            <a:avLst/>
          </a:prstGeom>
        </p:spPr>
        <p:txBody>
          <a:bodyPr/>
          <a:lstStyle>
            <a:lvl1pPr algn="l">
              <a:defRPr>
                <a:solidFill>
                  <a:schemeClr val="bg1">
                    <a:lumMod val="50000"/>
                  </a:schemeClr>
                </a:solidFill>
              </a:defRPr>
            </a:lvl1pPr>
          </a:lstStyle>
          <a:p>
            <a:endParaRPr lang="en-US" dirty="0"/>
          </a:p>
        </p:txBody>
      </p:sp>
      <p:sp>
        <p:nvSpPr>
          <p:cNvPr id="15" name="Footer Placeholder 2">
            <a:extLst>
              <a:ext uri="{FF2B5EF4-FFF2-40B4-BE49-F238E27FC236}">
                <a16:creationId xmlns:a16="http://schemas.microsoft.com/office/drawing/2014/main" id="{B0B01A15-968E-CF4B-A08C-923F271F1E51}"/>
              </a:ext>
            </a:extLst>
          </p:cNvPr>
          <p:cNvSpPr>
            <a:spLocks noGrp="1"/>
          </p:cNvSpPr>
          <p:nvPr>
            <p:ph type="ftr" sz="quarter" idx="3"/>
          </p:nvPr>
        </p:nvSpPr>
        <p:spPr>
          <a:xfrm>
            <a:off x="4038600" y="6356350"/>
            <a:ext cx="4114800" cy="365125"/>
          </a:xfrm>
          <a:prstGeom prst="rect">
            <a:avLst/>
          </a:prstGeom>
        </p:spPr>
        <p:txBody>
          <a:bodyPr/>
          <a:lstStyle>
            <a:lvl1pPr algn="ctr">
              <a:defRPr>
                <a:solidFill>
                  <a:schemeClr val="bg1">
                    <a:lumMod val="50000"/>
                  </a:schemeClr>
                </a:solidFill>
              </a:defRPr>
            </a:lvl1pPr>
          </a:lstStyle>
          <a:p>
            <a:endParaRPr lang="en-US" dirty="0"/>
          </a:p>
        </p:txBody>
      </p:sp>
      <p:sp>
        <p:nvSpPr>
          <p:cNvPr id="16" name="Slide Number Placeholder 3">
            <a:extLst>
              <a:ext uri="{FF2B5EF4-FFF2-40B4-BE49-F238E27FC236}">
                <a16:creationId xmlns:a16="http://schemas.microsoft.com/office/drawing/2014/main" id="{56D816E7-754C-3E4B-9223-61722AFE9E97}"/>
              </a:ext>
            </a:extLst>
          </p:cNvPr>
          <p:cNvSpPr>
            <a:spLocks noGrp="1"/>
          </p:cNvSpPr>
          <p:nvPr>
            <p:ph type="sldNum" sz="quarter" idx="4"/>
          </p:nvPr>
        </p:nvSpPr>
        <p:spPr>
          <a:xfrm>
            <a:off x="8915400" y="6356350"/>
            <a:ext cx="2743200" cy="365125"/>
          </a:xfrm>
          <a:prstGeom prst="rect">
            <a:avLst/>
          </a:prstGeom>
        </p:spPr>
        <p:txBody>
          <a:bodyPr/>
          <a:lstStyle>
            <a:lvl1pPr algn="r">
              <a:defRPr>
                <a:solidFill>
                  <a:schemeClr val="bg1">
                    <a:lumMod val="50000"/>
                  </a:schemeClr>
                </a:solidFill>
              </a:defRPr>
            </a:lvl1pPr>
          </a:lstStyle>
          <a:p>
            <a:fld id="{DBA4E684-D84B-E74A-BAD3-84496E53C297}" type="slidenum">
              <a:rPr lang="en-US" smtClean="0"/>
              <a:pPr/>
              <a:t>‹#›</a:t>
            </a:fld>
            <a:endParaRPr lang="en-US" dirty="0"/>
          </a:p>
        </p:txBody>
      </p:sp>
      <p:sp>
        <p:nvSpPr>
          <p:cNvPr id="17" name="Rectangle 16">
            <a:extLst>
              <a:ext uri="{FF2B5EF4-FFF2-40B4-BE49-F238E27FC236}">
                <a16:creationId xmlns:a16="http://schemas.microsoft.com/office/drawing/2014/main" id="{82BB2AE8-D3CE-F340-B290-41BC26F7A3D8}"/>
              </a:ext>
            </a:extLst>
          </p:cNvPr>
          <p:cNvSpPr/>
          <p:nvPr userDrawn="1"/>
        </p:nvSpPr>
        <p:spPr>
          <a:xfrm>
            <a:off x="0" y="0"/>
            <a:ext cx="12192000" cy="1375130"/>
          </a:xfrm>
          <a:prstGeom prst="rect">
            <a:avLst/>
          </a:prstGeom>
          <a:solidFill>
            <a:srgbClr val="002D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40771CD-8192-8140-AB82-85E1C3AFD538}"/>
              </a:ext>
            </a:extLst>
          </p:cNvPr>
          <p:cNvSpPr/>
          <p:nvPr userDrawn="1"/>
        </p:nvSpPr>
        <p:spPr>
          <a:xfrm>
            <a:off x="0" y="1375130"/>
            <a:ext cx="12192000" cy="53263"/>
          </a:xfrm>
          <a:prstGeom prst="rect">
            <a:avLst/>
          </a:prstGeom>
          <a:solidFill>
            <a:srgbClr val="6DAD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C05615BE-76DB-BD42-9D2C-1AA1AC956707}"/>
              </a:ext>
            </a:extLst>
          </p:cNvPr>
          <p:cNvPicPr>
            <a:picLocks noChangeAspect="1"/>
          </p:cNvPicPr>
          <p:nvPr userDrawn="1"/>
        </p:nvPicPr>
        <p:blipFill rotWithShape="1">
          <a:blip r:embed="rId5" cstate="email">
            <a:alphaModFix amt="35000"/>
            <a:extLst>
              <a:ext uri="{28A0092B-C50C-407E-A947-70E740481C1C}">
                <a14:useLocalDpi xmlns:a14="http://schemas.microsoft.com/office/drawing/2010/main"/>
              </a:ext>
            </a:extLst>
          </a:blip>
          <a:srcRect l="-1038" r="25763"/>
          <a:stretch/>
        </p:blipFill>
        <p:spPr>
          <a:xfrm>
            <a:off x="11237120" y="14361"/>
            <a:ext cx="954879" cy="1360770"/>
          </a:xfrm>
          <a:prstGeom prst="rect">
            <a:avLst/>
          </a:prstGeom>
        </p:spPr>
      </p:pic>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sldLayoutIdLst>
    <p:sldLayoutId id="2147483655" r:id="rId1"/>
    <p:sldLayoutId id="2147483663" r:id="rId2"/>
    <p:sldLayoutId id="2147483680" r:id="rId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A946C52B-5BE9-4643-AA82-233C2113253E}"/>
              </a:ext>
            </a:extLst>
          </p:cNvPr>
          <p:cNvSpPr txBox="1"/>
          <p:nvPr/>
        </p:nvSpPr>
        <p:spPr>
          <a:xfrm>
            <a:off x="770020" y="3013773"/>
            <a:ext cx="11421980" cy="1569660"/>
          </a:xfrm>
          <a:prstGeom prst="rect">
            <a:avLst/>
          </a:prstGeom>
          <a:noFill/>
        </p:spPr>
        <p:txBody>
          <a:bodyPr wrap="square" rtlCol="0">
            <a:spAutoFit/>
          </a:bodyPr>
          <a:lstStyle/>
          <a:p>
            <a:r>
              <a:rPr lang="en-US" sz="6000" dirty="0" smtClean="0">
                <a:solidFill>
                  <a:schemeClr val="bg1"/>
                </a:solidFill>
                <a:latin typeface="+mj-lt"/>
                <a:cs typeface="Calibri" panose="020F0502020204030204" pitchFamily="34" charset="0"/>
              </a:rPr>
              <a:t>Accounting and Financial Reporting</a:t>
            </a:r>
            <a:r>
              <a:rPr lang="en-US" sz="2000" b="1" dirty="0" smtClean="0">
                <a:solidFill>
                  <a:schemeClr val="bg1"/>
                </a:solidFill>
                <a:latin typeface="Calibri" panose="020F0502020204030204" pitchFamily="34" charset="0"/>
                <a:cs typeface="Calibri" panose="020F0502020204030204" pitchFamily="34" charset="0"/>
              </a:rPr>
              <a:t/>
            </a:r>
            <a:br>
              <a:rPr lang="en-US" sz="2000" b="1" dirty="0" smtClean="0">
                <a:solidFill>
                  <a:schemeClr val="bg1"/>
                </a:solidFill>
                <a:latin typeface="Calibri" panose="020F0502020204030204" pitchFamily="34" charset="0"/>
                <a:cs typeface="Calibri" panose="020F0502020204030204" pitchFamily="34" charset="0"/>
              </a:rPr>
            </a:br>
            <a:r>
              <a:rPr lang="en-US" sz="3600" dirty="0" smtClean="0">
                <a:solidFill>
                  <a:schemeClr val="bg1"/>
                </a:solidFill>
                <a:ea typeface="Arial" charset="0"/>
                <a:cs typeface="Calibri" panose="020F0502020204030204" pitchFamily="34" charset="0"/>
              </a:rPr>
              <a:t>Chapters 1 and 2</a:t>
            </a:r>
          </a:p>
        </p:txBody>
      </p:sp>
    </p:spTree>
    <p:extLst>
      <p:ext uri="{BB962C8B-B14F-4D97-AF65-F5344CB8AC3E}">
        <p14:creationId xmlns:p14="http://schemas.microsoft.com/office/powerpoint/2010/main" val="897278222"/>
      </p:ext>
    </p:extLst>
  </p:cSld>
  <p:clrMapOvr>
    <a:masterClrMapping/>
  </p:clrMapOvr>
  <p:transition spd="slow">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5">
            <a:extLst>
              <a:ext uri="{FF2B5EF4-FFF2-40B4-BE49-F238E27FC236}">
                <a16:creationId xmlns:a16="http://schemas.microsoft.com/office/drawing/2014/main" id="{2448A5E8-CCFC-2840-BF33-4A4E3CBF7378}"/>
              </a:ext>
            </a:extLst>
          </p:cNvPr>
          <p:cNvSpPr>
            <a:spLocks noGrp="1"/>
          </p:cNvSpPr>
          <p:nvPr>
            <p:ph type="sldNum" sz="quarter" idx="12"/>
          </p:nvPr>
        </p:nvSpPr>
        <p:spPr>
          <a:xfrm>
            <a:off x="9263743" y="6356350"/>
            <a:ext cx="2743200" cy="365125"/>
          </a:xfrm>
        </p:spPr>
        <p:txBody>
          <a:bodyPr/>
          <a:lstStyle/>
          <a:p>
            <a:fld id="{DBA4E684-D84B-E74A-BAD3-84496E53C297}" type="slidenum">
              <a:rPr lang="en-US" smtClean="0"/>
              <a:pPr/>
              <a:t>10</a:t>
            </a:fld>
            <a:endParaRPr lang="en-US" dirty="0"/>
          </a:p>
        </p:txBody>
      </p:sp>
      <p:sp>
        <p:nvSpPr>
          <p:cNvPr id="6" name="Title 5"/>
          <p:cNvSpPr>
            <a:spLocks noGrp="1"/>
          </p:cNvSpPr>
          <p:nvPr>
            <p:ph type="title"/>
          </p:nvPr>
        </p:nvSpPr>
        <p:spPr/>
        <p:txBody>
          <a:bodyPr/>
          <a:lstStyle/>
          <a:p>
            <a:r>
              <a:rPr lang="en-US" dirty="0" smtClean="0"/>
              <a:t>Elements of a Balance Sheet</a:t>
            </a:r>
            <a:endParaRPr lang="en-US" dirty="0"/>
          </a:p>
        </p:txBody>
      </p:sp>
      <p:sp>
        <p:nvSpPr>
          <p:cNvPr id="12" name="Content Placeholder 2"/>
          <p:cNvSpPr>
            <a:spLocks noGrp="1"/>
          </p:cNvSpPr>
          <p:nvPr>
            <p:ph idx="1"/>
          </p:nvPr>
        </p:nvSpPr>
        <p:spPr>
          <a:xfrm>
            <a:off x="2606351" y="2077506"/>
            <a:ext cx="2805971" cy="3686245"/>
          </a:xfrm>
          <a:solidFill>
            <a:srgbClr val="6DADE4"/>
          </a:solidFill>
          <a:ln w="19050">
            <a:solidFill>
              <a:schemeClr val="tx1"/>
            </a:solidFill>
          </a:ln>
        </p:spPr>
        <p:txBody>
          <a:bodyPr/>
          <a:lstStyle/>
          <a:p>
            <a:pPr marL="0" indent="0">
              <a:buNone/>
            </a:pPr>
            <a:r>
              <a:rPr lang="en-US" sz="2000" b="1" u="sng" dirty="0" smtClean="0"/>
              <a:t>Assets</a:t>
            </a:r>
            <a:r>
              <a:rPr lang="en-US" sz="2000" u="sng" dirty="0"/>
              <a:t/>
            </a:r>
            <a:br>
              <a:rPr lang="en-US" sz="2000" u="sng" dirty="0"/>
            </a:br>
            <a:r>
              <a:rPr lang="en-US" sz="2000" dirty="0"/>
              <a:t>Cash</a:t>
            </a:r>
            <a:br>
              <a:rPr lang="en-US" sz="2000" dirty="0"/>
            </a:br>
            <a:r>
              <a:rPr lang="en-US" sz="2000" dirty="0"/>
              <a:t>Short-Term Investments</a:t>
            </a:r>
            <a:br>
              <a:rPr lang="en-US" sz="2000" dirty="0"/>
            </a:br>
            <a:r>
              <a:rPr lang="en-US" sz="2000" dirty="0"/>
              <a:t>Accounts Receivable</a:t>
            </a:r>
            <a:br>
              <a:rPr lang="en-US" sz="2000" dirty="0"/>
            </a:br>
            <a:r>
              <a:rPr lang="en-US" sz="2000" dirty="0"/>
              <a:t>Notes Receivable</a:t>
            </a:r>
            <a:br>
              <a:rPr lang="en-US" sz="2000" dirty="0"/>
            </a:br>
            <a:r>
              <a:rPr lang="en-US" sz="2000" dirty="0"/>
              <a:t>Inventory (to be sold)</a:t>
            </a:r>
            <a:br>
              <a:rPr lang="en-US" sz="2000" dirty="0"/>
            </a:br>
            <a:r>
              <a:rPr lang="en-US" sz="2000" dirty="0"/>
              <a:t>Supplies</a:t>
            </a:r>
            <a:br>
              <a:rPr lang="en-US" sz="2000" dirty="0"/>
            </a:br>
            <a:r>
              <a:rPr lang="en-US" sz="2000" dirty="0"/>
              <a:t>Prepaid Expenses</a:t>
            </a:r>
            <a:br>
              <a:rPr lang="en-US" sz="2000" dirty="0"/>
            </a:br>
            <a:r>
              <a:rPr lang="en-US" sz="2000" dirty="0"/>
              <a:t>Long-Term </a:t>
            </a:r>
            <a:r>
              <a:rPr lang="en-US" sz="2000" dirty="0" smtClean="0"/>
              <a:t>Investments</a:t>
            </a:r>
            <a:br>
              <a:rPr lang="en-US" sz="2000" dirty="0" smtClean="0"/>
            </a:br>
            <a:r>
              <a:rPr lang="en-US" sz="2000" dirty="0" smtClean="0"/>
              <a:t>Equipment</a:t>
            </a:r>
            <a:br>
              <a:rPr lang="en-US" sz="2000" dirty="0" smtClean="0"/>
            </a:br>
            <a:r>
              <a:rPr lang="en-US" sz="2000" dirty="0" smtClean="0"/>
              <a:t>Buildings</a:t>
            </a:r>
            <a:br>
              <a:rPr lang="en-US" sz="2000" dirty="0" smtClean="0"/>
            </a:br>
            <a:r>
              <a:rPr lang="en-US" sz="2000" dirty="0" smtClean="0"/>
              <a:t>Land</a:t>
            </a:r>
            <a:br>
              <a:rPr lang="en-US" sz="2000" dirty="0" smtClean="0"/>
            </a:br>
            <a:r>
              <a:rPr lang="en-US" sz="2000" dirty="0" smtClean="0"/>
              <a:t>Intangibles</a:t>
            </a:r>
            <a:endParaRPr lang="en-US" sz="2000" dirty="0"/>
          </a:p>
        </p:txBody>
      </p:sp>
      <p:sp>
        <p:nvSpPr>
          <p:cNvPr id="14" name="Content Placeholder 4"/>
          <p:cNvSpPr txBox="1">
            <a:spLocks/>
          </p:cNvSpPr>
          <p:nvPr/>
        </p:nvSpPr>
        <p:spPr>
          <a:xfrm>
            <a:off x="5991951" y="2077506"/>
            <a:ext cx="2641974" cy="2283656"/>
          </a:xfrm>
          <a:prstGeom prst="rect">
            <a:avLst/>
          </a:prstGeom>
          <a:solidFill>
            <a:srgbClr val="CED16C"/>
          </a:solidFill>
          <a:ln w="19050">
            <a:solidFill>
              <a:schemeClr val="tx1"/>
            </a:solidFill>
          </a:ln>
        </p:spPr>
        <p:txBody>
          <a:bodyPr/>
          <a:lstStyle>
            <a:defPPr>
              <a:defRPr lang="en-US"/>
            </a:defPPr>
            <a:lvl1pPr marL="0" algn="ctr" defTabSz="914400" rtl="0" eaLnBrk="1" latinLnBrk="0" hangingPunct="1">
              <a:defRPr sz="18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000" b="1" u="sng" dirty="0" smtClean="0">
                <a:solidFill>
                  <a:schemeClr val="tx1"/>
                </a:solidFill>
              </a:rPr>
              <a:t>Liabilities</a:t>
            </a:r>
            <a:r>
              <a:rPr lang="en-US" sz="2000" u="sng" dirty="0" smtClean="0">
                <a:solidFill>
                  <a:schemeClr val="tx1"/>
                </a:solidFill>
              </a:rPr>
              <a:t/>
            </a:r>
            <a:br>
              <a:rPr lang="en-US" sz="2000" u="sng" dirty="0" smtClean="0">
                <a:solidFill>
                  <a:schemeClr val="tx1"/>
                </a:solidFill>
              </a:rPr>
            </a:br>
            <a:r>
              <a:rPr lang="en-US" sz="2000" dirty="0" smtClean="0">
                <a:solidFill>
                  <a:schemeClr val="tx1"/>
                </a:solidFill>
              </a:rPr>
              <a:t>Accounts Payable</a:t>
            </a:r>
            <a:br>
              <a:rPr lang="en-US" sz="2000" dirty="0" smtClean="0">
                <a:solidFill>
                  <a:schemeClr val="tx1"/>
                </a:solidFill>
              </a:rPr>
            </a:br>
            <a:r>
              <a:rPr lang="en-US" sz="2000" dirty="0" smtClean="0">
                <a:solidFill>
                  <a:schemeClr val="tx1"/>
                </a:solidFill>
              </a:rPr>
              <a:t>Accrued Expenses</a:t>
            </a:r>
            <a:br>
              <a:rPr lang="en-US" sz="2000" dirty="0" smtClean="0">
                <a:solidFill>
                  <a:schemeClr val="tx1"/>
                </a:solidFill>
              </a:rPr>
            </a:br>
            <a:r>
              <a:rPr lang="en-US" sz="2000" dirty="0" smtClean="0">
                <a:solidFill>
                  <a:schemeClr val="tx1"/>
                </a:solidFill>
              </a:rPr>
              <a:t>Notes Payable</a:t>
            </a:r>
            <a:br>
              <a:rPr lang="en-US" sz="2000" dirty="0" smtClean="0">
                <a:solidFill>
                  <a:schemeClr val="tx1"/>
                </a:solidFill>
              </a:rPr>
            </a:br>
            <a:r>
              <a:rPr lang="en-US" sz="2000" dirty="0" smtClean="0">
                <a:solidFill>
                  <a:schemeClr val="tx1"/>
                </a:solidFill>
              </a:rPr>
              <a:t>Taxes Payable</a:t>
            </a:r>
            <a:br>
              <a:rPr lang="en-US" sz="2000" dirty="0" smtClean="0">
                <a:solidFill>
                  <a:schemeClr val="tx1"/>
                </a:solidFill>
              </a:rPr>
            </a:br>
            <a:r>
              <a:rPr lang="en-US" sz="2000" dirty="0" smtClean="0">
                <a:solidFill>
                  <a:schemeClr val="tx1"/>
                </a:solidFill>
              </a:rPr>
              <a:t>Unearned Revenue </a:t>
            </a:r>
            <a:br>
              <a:rPr lang="en-US" sz="2000" dirty="0" smtClean="0">
                <a:solidFill>
                  <a:schemeClr val="tx1"/>
                </a:solidFill>
              </a:rPr>
            </a:br>
            <a:r>
              <a:rPr lang="en-US" sz="2000" dirty="0" smtClean="0">
                <a:solidFill>
                  <a:schemeClr val="tx1"/>
                </a:solidFill>
              </a:rPr>
              <a:t>Bonds Payable</a:t>
            </a:r>
            <a:endParaRPr lang="en-US" sz="2000" dirty="0">
              <a:solidFill>
                <a:schemeClr val="tx1"/>
              </a:solidFill>
            </a:endParaRPr>
          </a:p>
        </p:txBody>
      </p:sp>
      <p:sp>
        <p:nvSpPr>
          <p:cNvPr id="15" name="Content Placeholder 5"/>
          <p:cNvSpPr txBox="1">
            <a:spLocks/>
          </p:cNvSpPr>
          <p:nvPr/>
        </p:nvSpPr>
        <p:spPr>
          <a:xfrm>
            <a:off x="5991951" y="4732841"/>
            <a:ext cx="2641974" cy="1030910"/>
          </a:xfrm>
          <a:prstGeom prst="rect">
            <a:avLst/>
          </a:prstGeom>
          <a:solidFill>
            <a:srgbClr val="95C1BC"/>
          </a:solidFill>
          <a:ln w="19050">
            <a:solidFill>
              <a:schemeClr val="tx1"/>
            </a:solidFill>
          </a:ln>
        </p:spPr>
        <p:txBody>
          <a:bodyPr/>
          <a:lstStyle>
            <a:defPPr>
              <a:defRPr lang="en-US"/>
            </a:defPPr>
            <a:lvl1pPr marL="0" algn="r" defTabSz="914400" rtl="0" eaLnBrk="1" latinLnBrk="0" hangingPunct="1">
              <a:defRPr sz="18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000" b="1" u="sng" dirty="0" smtClean="0">
                <a:solidFill>
                  <a:schemeClr val="tx1"/>
                </a:solidFill>
              </a:rPr>
              <a:t>Stockholders’ Equity</a:t>
            </a:r>
            <a:r>
              <a:rPr lang="en-US" sz="2000" u="sng" dirty="0" smtClean="0">
                <a:solidFill>
                  <a:schemeClr val="tx1"/>
                </a:solidFill>
              </a:rPr>
              <a:t/>
            </a:r>
            <a:br>
              <a:rPr lang="en-US" sz="2000" u="sng" dirty="0" smtClean="0">
                <a:solidFill>
                  <a:schemeClr val="tx1"/>
                </a:solidFill>
              </a:rPr>
            </a:br>
            <a:r>
              <a:rPr lang="en-US" sz="2000" dirty="0" smtClean="0">
                <a:solidFill>
                  <a:schemeClr val="tx1"/>
                </a:solidFill>
              </a:rPr>
              <a:t>Contributed Capital </a:t>
            </a:r>
            <a:br>
              <a:rPr lang="en-US" sz="2000" dirty="0" smtClean="0">
                <a:solidFill>
                  <a:schemeClr val="tx1"/>
                </a:solidFill>
              </a:rPr>
            </a:br>
            <a:r>
              <a:rPr lang="en-US" sz="2000" dirty="0" smtClean="0">
                <a:solidFill>
                  <a:schemeClr val="tx1"/>
                </a:solidFill>
              </a:rPr>
              <a:t>Retained Earnings</a:t>
            </a:r>
            <a:endParaRPr lang="en-US" sz="2000" dirty="0">
              <a:solidFill>
                <a:schemeClr val="tx1"/>
              </a:solidFill>
            </a:endParaRPr>
          </a:p>
        </p:txBody>
      </p:sp>
    </p:spTree>
    <p:extLst>
      <p:ext uri="{BB962C8B-B14F-4D97-AF65-F5344CB8AC3E}">
        <p14:creationId xmlns:p14="http://schemas.microsoft.com/office/powerpoint/2010/main" val="4913533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animBg="1"/>
      <p:bldP spid="14" grpId="0" animBg="1"/>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5">
            <a:extLst>
              <a:ext uri="{FF2B5EF4-FFF2-40B4-BE49-F238E27FC236}">
                <a16:creationId xmlns:a16="http://schemas.microsoft.com/office/drawing/2014/main" id="{2448A5E8-CCFC-2840-BF33-4A4E3CBF7378}"/>
              </a:ext>
            </a:extLst>
          </p:cNvPr>
          <p:cNvSpPr>
            <a:spLocks noGrp="1"/>
          </p:cNvSpPr>
          <p:nvPr>
            <p:ph type="sldNum" sz="quarter" idx="12"/>
          </p:nvPr>
        </p:nvSpPr>
        <p:spPr>
          <a:xfrm>
            <a:off x="9263743" y="6356350"/>
            <a:ext cx="2743200" cy="365125"/>
          </a:xfrm>
        </p:spPr>
        <p:txBody>
          <a:bodyPr/>
          <a:lstStyle/>
          <a:p>
            <a:fld id="{DBA4E684-D84B-E74A-BAD3-84496E53C297}" type="slidenum">
              <a:rPr lang="en-US" smtClean="0"/>
              <a:pPr/>
              <a:t>11</a:t>
            </a:fld>
            <a:endParaRPr lang="en-US" dirty="0"/>
          </a:p>
        </p:txBody>
      </p:sp>
      <p:sp>
        <p:nvSpPr>
          <p:cNvPr id="6" name="Title 5"/>
          <p:cNvSpPr>
            <a:spLocks noGrp="1"/>
          </p:cNvSpPr>
          <p:nvPr>
            <p:ph type="title"/>
          </p:nvPr>
        </p:nvSpPr>
        <p:spPr>
          <a:xfrm>
            <a:off x="609600" y="305166"/>
            <a:ext cx="8229600" cy="563562"/>
          </a:xfrm>
        </p:spPr>
        <p:txBody>
          <a:bodyPr/>
          <a:lstStyle/>
          <a:p>
            <a:r>
              <a:rPr lang="en-US" dirty="0" smtClean="0"/>
              <a:t>Sample Balance Sheet</a:t>
            </a:r>
            <a:br>
              <a:rPr lang="en-US" dirty="0" smtClean="0"/>
            </a:br>
            <a:r>
              <a:rPr lang="en-US" sz="2800" dirty="0" smtClean="0"/>
              <a:t>Assets</a:t>
            </a:r>
            <a:endParaRPr lang="en-US" sz="2800" dirty="0"/>
          </a:p>
        </p:txBody>
      </p:sp>
      <p:sp>
        <p:nvSpPr>
          <p:cNvPr id="22" name="Right Arrow 21" descr="Pointing to current assets on the HCA balance sheet. " title="Right facing green arrow"/>
          <p:cNvSpPr/>
          <p:nvPr/>
        </p:nvSpPr>
        <p:spPr>
          <a:xfrm>
            <a:off x="775971" y="2975335"/>
            <a:ext cx="1052946" cy="173182"/>
          </a:xfrm>
          <a:prstGeom prst="rightArrow">
            <a:avLst/>
          </a:prstGeom>
          <a:solidFill>
            <a:srgbClr val="429479"/>
          </a:solidFill>
          <a:ln>
            <a:solidFill>
              <a:srgbClr val="429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descr="Pointing to property and equipment, at cost, on the balance sheet. " title="Right facing green arrow"/>
          <p:cNvSpPr/>
          <p:nvPr/>
        </p:nvSpPr>
        <p:spPr>
          <a:xfrm>
            <a:off x="775971" y="4036928"/>
            <a:ext cx="1052946" cy="173182"/>
          </a:xfrm>
          <a:prstGeom prst="rightArrow">
            <a:avLst/>
          </a:prstGeom>
          <a:solidFill>
            <a:srgbClr val="429479"/>
          </a:solidFill>
          <a:ln>
            <a:solidFill>
              <a:srgbClr val="429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This is a screen capture of the assets portion of the balance sheet for HCA Healthcare. It lists current assets followed by long term assets for both 2020 and 2019. " title="HCA Healthcare, Inc. Consolidated Balance Sheets December 31, 2020, and 2019"/>
          <p:cNvPicPr>
            <a:picLocks noChangeAspect="1"/>
          </p:cNvPicPr>
          <p:nvPr/>
        </p:nvPicPr>
        <p:blipFill rotWithShape="1">
          <a:blip r:embed="rId2"/>
          <a:srcRect b="1297"/>
          <a:stretch/>
        </p:blipFill>
        <p:spPr>
          <a:xfrm>
            <a:off x="1847577" y="1686700"/>
            <a:ext cx="9069378" cy="5046820"/>
          </a:xfrm>
          <a:prstGeom prst="rect">
            <a:avLst/>
          </a:prstGeom>
        </p:spPr>
      </p:pic>
    </p:spTree>
    <p:extLst>
      <p:ext uri="{BB962C8B-B14F-4D97-AF65-F5344CB8AC3E}">
        <p14:creationId xmlns:p14="http://schemas.microsoft.com/office/powerpoint/2010/main" val="39467158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5">
            <a:extLst>
              <a:ext uri="{FF2B5EF4-FFF2-40B4-BE49-F238E27FC236}">
                <a16:creationId xmlns:a16="http://schemas.microsoft.com/office/drawing/2014/main" id="{2448A5E8-CCFC-2840-BF33-4A4E3CBF7378}"/>
              </a:ext>
            </a:extLst>
          </p:cNvPr>
          <p:cNvSpPr>
            <a:spLocks noGrp="1"/>
          </p:cNvSpPr>
          <p:nvPr>
            <p:ph type="sldNum" sz="quarter" idx="12"/>
          </p:nvPr>
        </p:nvSpPr>
        <p:spPr>
          <a:xfrm>
            <a:off x="9263743" y="6356350"/>
            <a:ext cx="2743200" cy="365125"/>
          </a:xfrm>
        </p:spPr>
        <p:txBody>
          <a:bodyPr/>
          <a:lstStyle/>
          <a:p>
            <a:fld id="{DBA4E684-D84B-E74A-BAD3-84496E53C297}" type="slidenum">
              <a:rPr lang="en-US" smtClean="0"/>
              <a:pPr/>
              <a:t>12</a:t>
            </a:fld>
            <a:endParaRPr lang="en-US" dirty="0"/>
          </a:p>
        </p:txBody>
      </p:sp>
      <p:sp>
        <p:nvSpPr>
          <p:cNvPr id="6" name="Title 5"/>
          <p:cNvSpPr>
            <a:spLocks noGrp="1"/>
          </p:cNvSpPr>
          <p:nvPr>
            <p:ph type="title"/>
          </p:nvPr>
        </p:nvSpPr>
        <p:spPr>
          <a:xfrm>
            <a:off x="609600" y="305166"/>
            <a:ext cx="8229600" cy="563562"/>
          </a:xfrm>
        </p:spPr>
        <p:txBody>
          <a:bodyPr/>
          <a:lstStyle/>
          <a:p>
            <a:r>
              <a:rPr lang="en-US" dirty="0" smtClean="0"/>
              <a:t>Sample Balance Sheet</a:t>
            </a:r>
            <a:br>
              <a:rPr lang="en-US" dirty="0" smtClean="0"/>
            </a:br>
            <a:r>
              <a:rPr lang="en-US" sz="2800" dirty="0" smtClean="0"/>
              <a:t>Liabilities + Equity</a:t>
            </a:r>
            <a:endParaRPr lang="en-US" sz="2800" dirty="0"/>
          </a:p>
        </p:txBody>
      </p:sp>
      <p:sp>
        <p:nvSpPr>
          <p:cNvPr id="22" name="Right Arrow 21" descr="Pointing to the current liabilities section on this portion of the balance sheet for HCA. " title="Right-facing green arrow"/>
          <p:cNvSpPr/>
          <p:nvPr/>
        </p:nvSpPr>
        <p:spPr>
          <a:xfrm>
            <a:off x="221061" y="3385303"/>
            <a:ext cx="1052946" cy="173182"/>
          </a:xfrm>
          <a:prstGeom prst="rightArrow">
            <a:avLst/>
          </a:prstGeom>
          <a:solidFill>
            <a:srgbClr val="429479"/>
          </a:solidFill>
          <a:ln>
            <a:solidFill>
              <a:srgbClr val="429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descr="Pointing to the long-term liabilities section on this portion of the balance sheet for HCA. " title="Right-facing green arrow"/>
          <p:cNvSpPr/>
          <p:nvPr/>
        </p:nvSpPr>
        <p:spPr>
          <a:xfrm>
            <a:off x="221061" y="2083720"/>
            <a:ext cx="1052946" cy="173182"/>
          </a:xfrm>
          <a:prstGeom prst="rightArrow">
            <a:avLst/>
          </a:prstGeom>
          <a:solidFill>
            <a:srgbClr val="429479"/>
          </a:solidFill>
          <a:ln>
            <a:solidFill>
              <a:srgbClr val="429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This is the Liabilities and Stockholders' Equity (Deficit) section of the balance sheet for HCA Healthcare. " title="Liabilities and Stockholders' Equity (Deficit)"/>
          <p:cNvPicPr>
            <a:picLocks noChangeAspect="1"/>
          </p:cNvPicPr>
          <p:nvPr/>
        </p:nvPicPr>
        <p:blipFill>
          <a:blip r:embed="rId2"/>
          <a:stretch>
            <a:fillRect/>
          </a:stretch>
        </p:blipFill>
        <p:spPr>
          <a:xfrm>
            <a:off x="1274007" y="1902604"/>
            <a:ext cx="10448492" cy="4509435"/>
          </a:xfrm>
          <a:prstGeom prst="rect">
            <a:avLst/>
          </a:prstGeom>
        </p:spPr>
      </p:pic>
      <p:sp>
        <p:nvSpPr>
          <p:cNvPr id="9" name="Rectangle 8" descr="The rectangle encompasses the stockholders' equity section of the HCA balance sheet. " title="Orange Rectangle"/>
          <p:cNvSpPr/>
          <p:nvPr/>
        </p:nvSpPr>
        <p:spPr>
          <a:xfrm>
            <a:off x="1274007" y="4184921"/>
            <a:ext cx="10507446" cy="188422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79637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5">
            <a:extLst>
              <a:ext uri="{FF2B5EF4-FFF2-40B4-BE49-F238E27FC236}">
                <a16:creationId xmlns:a16="http://schemas.microsoft.com/office/drawing/2014/main" id="{2448A5E8-CCFC-2840-BF33-4A4E3CBF7378}"/>
              </a:ext>
            </a:extLst>
          </p:cNvPr>
          <p:cNvSpPr>
            <a:spLocks noGrp="1"/>
          </p:cNvSpPr>
          <p:nvPr>
            <p:ph type="sldNum" sz="quarter" idx="12"/>
          </p:nvPr>
        </p:nvSpPr>
        <p:spPr>
          <a:xfrm>
            <a:off x="9263743" y="6356350"/>
            <a:ext cx="2743200" cy="365125"/>
          </a:xfrm>
        </p:spPr>
        <p:txBody>
          <a:bodyPr/>
          <a:lstStyle/>
          <a:p>
            <a:fld id="{DBA4E684-D84B-E74A-BAD3-84496E53C297}" type="slidenum">
              <a:rPr lang="en-US" smtClean="0"/>
              <a:pPr/>
              <a:t>13</a:t>
            </a:fld>
            <a:endParaRPr lang="en-US" dirty="0"/>
          </a:p>
        </p:txBody>
      </p:sp>
      <p:sp>
        <p:nvSpPr>
          <p:cNvPr id="6" name="Title 5"/>
          <p:cNvSpPr>
            <a:spLocks noGrp="1"/>
          </p:cNvSpPr>
          <p:nvPr>
            <p:ph type="title"/>
          </p:nvPr>
        </p:nvSpPr>
        <p:spPr/>
        <p:txBody>
          <a:bodyPr/>
          <a:lstStyle/>
          <a:p>
            <a:r>
              <a:rPr lang="en-US" dirty="0" smtClean="0"/>
              <a:t>Elements of Statement of Equity</a:t>
            </a:r>
            <a:endParaRPr lang="en-US" dirty="0"/>
          </a:p>
        </p:txBody>
      </p:sp>
      <p:sp>
        <p:nvSpPr>
          <p:cNvPr id="9" name="Content Placeholder 2"/>
          <p:cNvSpPr>
            <a:spLocks noGrp="1"/>
          </p:cNvSpPr>
          <p:nvPr>
            <p:ph idx="1"/>
          </p:nvPr>
        </p:nvSpPr>
        <p:spPr>
          <a:xfrm>
            <a:off x="2457062" y="2486830"/>
            <a:ext cx="3366796" cy="2452173"/>
          </a:xfrm>
          <a:solidFill>
            <a:srgbClr val="138FE5"/>
          </a:solidFill>
          <a:ln w="28575">
            <a:solidFill>
              <a:schemeClr val="tx1"/>
            </a:solidFill>
          </a:ln>
        </p:spPr>
        <p:txBody>
          <a:bodyPr/>
          <a:lstStyle/>
          <a:p>
            <a:pPr marL="0" indent="0" fontAlgn="auto">
              <a:spcBef>
                <a:spcPct val="50000"/>
              </a:spcBef>
              <a:spcAft>
                <a:spcPts val="0"/>
              </a:spcAft>
              <a:buNone/>
              <a:defRPr/>
            </a:pPr>
            <a:r>
              <a:rPr lang="en-US" sz="2000" b="1" u="sng" dirty="0" smtClean="0"/>
              <a:t>Contributed Capital </a:t>
            </a:r>
            <a:r>
              <a:rPr lang="en-US" sz="2000" u="sng" dirty="0"/>
              <a:t/>
            </a:r>
            <a:br>
              <a:rPr lang="en-US" sz="2000" u="sng" dirty="0"/>
            </a:br>
            <a:r>
              <a:rPr lang="en-US" sz="2000" dirty="0" smtClean="0"/>
              <a:t>Common Stock</a:t>
            </a:r>
          </a:p>
          <a:p>
            <a:pPr marL="0" indent="0" fontAlgn="auto">
              <a:spcBef>
                <a:spcPct val="50000"/>
              </a:spcBef>
              <a:spcAft>
                <a:spcPts val="0"/>
              </a:spcAft>
              <a:buNone/>
              <a:defRPr/>
            </a:pPr>
            <a:r>
              <a:rPr lang="en-US" sz="2000" dirty="0" smtClean="0"/>
              <a:t>Additional Paid in Capital from Common Stock</a:t>
            </a:r>
          </a:p>
          <a:p>
            <a:pPr marL="0" indent="0" fontAlgn="auto">
              <a:spcBef>
                <a:spcPct val="50000"/>
              </a:spcBef>
              <a:spcAft>
                <a:spcPts val="0"/>
              </a:spcAft>
              <a:buNone/>
              <a:defRPr/>
            </a:pPr>
            <a:r>
              <a:rPr lang="en-US" sz="2000" dirty="0" smtClean="0"/>
              <a:t>Preferred Stock </a:t>
            </a:r>
          </a:p>
          <a:p>
            <a:pPr marL="0" indent="0" fontAlgn="auto">
              <a:spcBef>
                <a:spcPct val="50000"/>
              </a:spcBef>
              <a:spcAft>
                <a:spcPts val="0"/>
              </a:spcAft>
              <a:buNone/>
              <a:defRPr/>
            </a:pPr>
            <a:r>
              <a:rPr lang="en-US" sz="2000" dirty="0" smtClean="0"/>
              <a:t>Additional Paid in Capital from Preferred Stock </a:t>
            </a:r>
            <a:endParaRPr lang="en-US" sz="2000" dirty="0"/>
          </a:p>
        </p:txBody>
      </p:sp>
      <p:sp>
        <p:nvSpPr>
          <p:cNvPr id="10" name="Content Placeholder 3"/>
          <p:cNvSpPr txBox="1">
            <a:spLocks/>
          </p:cNvSpPr>
          <p:nvPr/>
        </p:nvSpPr>
        <p:spPr>
          <a:xfrm>
            <a:off x="6033796" y="2476186"/>
            <a:ext cx="3487882" cy="2462817"/>
          </a:xfrm>
          <a:prstGeom prst="rect">
            <a:avLst/>
          </a:prstGeom>
          <a:solidFill>
            <a:srgbClr val="429479"/>
          </a:solidFill>
          <a:ln w="28575">
            <a:solidFill>
              <a:schemeClr val="tx1"/>
            </a:solidFill>
          </a:ln>
        </p:spPr>
        <p:txBody>
          <a:bodyPr/>
          <a:lstStyle>
            <a:defPPr>
              <a:defRPr lang="en-US"/>
            </a:defPPr>
            <a:lvl1pPr marL="0" algn="l" defTabSz="914400" rtl="0" eaLnBrk="1" latinLnBrk="0" hangingPunct="1">
              <a:defRPr sz="18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50000"/>
              </a:spcBef>
              <a:defRPr/>
            </a:pPr>
            <a:r>
              <a:rPr lang="en-US" sz="2000" b="1" u="sng" dirty="0" smtClean="0">
                <a:solidFill>
                  <a:schemeClr val="tx1"/>
                </a:solidFill>
              </a:rPr>
              <a:t>Retained Earnings</a:t>
            </a:r>
            <a:r>
              <a:rPr lang="en-US" sz="2000" u="sng" dirty="0" smtClean="0">
                <a:solidFill>
                  <a:schemeClr val="tx1"/>
                </a:solidFill>
              </a:rPr>
              <a:t/>
            </a:r>
            <a:br>
              <a:rPr lang="en-US" sz="2000" u="sng" dirty="0" smtClean="0">
                <a:solidFill>
                  <a:schemeClr val="tx1"/>
                </a:solidFill>
              </a:rPr>
            </a:br>
            <a:r>
              <a:rPr lang="en-US" sz="2000" dirty="0" smtClean="0">
                <a:solidFill>
                  <a:schemeClr val="tx1"/>
                </a:solidFill>
              </a:rPr>
              <a:t>Past earnings not distributed to stockholders.</a:t>
            </a:r>
            <a:endParaRPr lang="en-US" sz="2000" i="1" dirty="0" smtClean="0">
              <a:solidFill>
                <a:schemeClr val="tx1"/>
              </a:solidFill>
            </a:endParaRPr>
          </a:p>
          <a:p>
            <a:pPr algn="r">
              <a:spcBef>
                <a:spcPts val="1800"/>
              </a:spcBef>
              <a:defRPr/>
            </a:pPr>
            <a:r>
              <a:rPr lang="en-US" sz="2000" i="1" dirty="0" smtClean="0">
                <a:solidFill>
                  <a:schemeClr val="tx1"/>
                </a:solidFill>
              </a:rPr>
              <a:t>Beginning Retained Earnings</a:t>
            </a:r>
          </a:p>
          <a:p>
            <a:pPr algn="r">
              <a:defRPr/>
            </a:pPr>
            <a:r>
              <a:rPr lang="en-US" sz="2000" i="1" dirty="0" smtClean="0">
                <a:solidFill>
                  <a:schemeClr val="tx1"/>
                </a:solidFill>
              </a:rPr>
              <a:t>             +               Net Income</a:t>
            </a:r>
          </a:p>
          <a:p>
            <a:pPr algn="r">
              <a:defRPr/>
            </a:pPr>
            <a:r>
              <a:rPr lang="en-US" sz="2000" i="1" u="sng" dirty="0" smtClean="0">
                <a:solidFill>
                  <a:schemeClr val="tx1"/>
                </a:solidFill>
              </a:rPr>
              <a:t>             −  Dividends declared</a:t>
            </a:r>
          </a:p>
          <a:p>
            <a:pPr algn="r">
              <a:defRPr/>
            </a:pPr>
            <a:r>
              <a:rPr lang="en-US" sz="2000" i="1" dirty="0" smtClean="0">
                <a:solidFill>
                  <a:schemeClr val="tx1"/>
                </a:solidFill>
              </a:rPr>
              <a:t>     Ending Retained Earnings</a:t>
            </a:r>
            <a:endParaRPr lang="en-US" sz="2000" i="1" dirty="0">
              <a:solidFill>
                <a:schemeClr val="tx1"/>
              </a:solidFill>
            </a:endParaRPr>
          </a:p>
        </p:txBody>
      </p:sp>
    </p:spTree>
    <p:extLst>
      <p:ext uri="{BB962C8B-B14F-4D97-AF65-F5344CB8AC3E}">
        <p14:creationId xmlns:p14="http://schemas.microsoft.com/office/powerpoint/2010/main" val="107274091"/>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5">
            <a:extLst>
              <a:ext uri="{FF2B5EF4-FFF2-40B4-BE49-F238E27FC236}">
                <a16:creationId xmlns:a16="http://schemas.microsoft.com/office/drawing/2014/main" id="{2448A5E8-CCFC-2840-BF33-4A4E3CBF7378}"/>
              </a:ext>
            </a:extLst>
          </p:cNvPr>
          <p:cNvSpPr>
            <a:spLocks noGrp="1"/>
          </p:cNvSpPr>
          <p:nvPr>
            <p:ph type="sldNum" sz="quarter" idx="12"/>
          </p:nvPr>
        </p:nvSpPr>
        <p:spPr>
          <a:xfrm>
            <a:off x="9263743" y="6356350"/>
            <a:ext cx="2743200" cy="365125"/>
          </a:xfrm>
        </p:spPr>
        <p:txBody>
          <a:bodyPr/>
          <a:lstStyle/>
          <a:p>
            <a:fld id="{DBA4E684-D84B-E74A-BAD3-84496E53C297}" type="slidenum">
              <a:rPr lang="en-US" smtClean="0"/>
              <a:pPr/>
              <a:t>14</a:t>
            </a:fld>
            <a:endParaRPr lang="en-US" dirty="0"/>
          </a:p>
        </p:txBody>
      </p:sp>
      <p:sp>
        <p:nvSpPr>
          <p:cNvPr id="6" name="Title 5"/>
          <p:cNvSpPr>
            <a:spLocks noGrp="1"/>
          </p:cNvSpPr>
          <p:nvPr>
            <p:ph type="title"/>
          </p:nvPr>
        </p:nvSpPr>
        <p:spPr>
          <a:xfrm>
            <a:off x="609600" y="454456"/>
            <a:ext cx="8229600" cy="563562"/>
          </a:xfrm>
        </p:spPr>
        <p:txBody>
          <a:bodyPr/>
          <a:lstStyle/>
          <a:p>
            <a:r>
              <a:rPr lang="en-US" dirty="0" smtClean="0"/>
              <a:t>Sample Statement of Equity</a:t>
            </a:r>
            <a:endParaRPr lang="en-US" sz="2800" dirty="0"/>
          </a:p>
        </p:txBody>
      </p:sp>
      <p:pic>
        <p:nvPicPr>
          <p:cNvPr id="8" name="Picture 7" descr="This is a screen shot of the entire HCA statement of stockholders' equity. " title="HCA Healthcare, Inc. Consolidated Statements of Stockholders' Equity For the Years ended December 31, 2020, 2019, and 2018"/>
          <p:cNvPicPr>
            <a:picLocks noChangeAspect="1"/>
          </p:cNvPicPr>
          <p:nvPr/>
        </p:nvPicPr>
        <p:blipFill rotWithShape="1">
          <a:blip r:embed="rId2"/>
          <a:srcRect b="2980"/>
          <a:stretch/>
        </p:blipFill>
        <p:spPr>
          <a:xfrm>
            <a:off x="2503286" y="1615294"/>
            <a:ext cx="7097915" cy="5104161"/>
          </a:xfrm>
          <a:prstGeom prst="rect">
            <a:avLst/>
          </a:prstGeom>
        </p:spPr>
      </p:pic>
    </p:spTree>
    <p:extLst>
      <p:ext uri="{BB962C8B-B14F-4D97-AF65-F5344CB8AC3E}">
        <p14:creationId xmlns:p14="http://schemas.microsoft.com/office/powerpoint/2010/main" val="3076699331"/>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5">
            <a:extLst>
              <a:ext uri="{FF2B5EF4-FFF2-40B4-BE49-F238E27FC236}">
                <a16:creationId xmlns:a16="http://schemas.microsoft.com/office/drawing/2014/main" id="{2448A5E8-CCFC-2840-BF33-4A4E3CBF7378}"/>
              </a:ext>
            </a:extLst>
          </p:cNvPr>
          <p:cNvSpPr>
            <a:spLocks noGrp="1"/>
          </p:cNvSpPr>
          <p:nvPr>
            <p:ph type="sldNum" sz="quarter" idx="12"/>
          </p:nvPr>
        </p:nvSpPr>
        <p:spPr>
          <a:xfrm>
            <a:off x="9263743" y="6356350"/>
            <a:ext cx="2743200" cy="365125"/>
          </a:xfrm>
        </p:spPr>
        <p:txBody>
          <a:bodyPr/>
          <a:lstStyle/>
          <a:p>
            <a:fld id="{DBA4E684-D84B-E74A-BAD3-84496E53C297}" type="slidenum">
              <a:rPr lang="en-US" smtClean="0"/>
              <a:pPr/>
              <a:t>15</a:t>
            </a:fld>
            <a:endParaRPr lang="en-US" dirty="0"/>
          </a:p>
        </p:txBody>
      </p:sp>
      <p:sp>
        <p:nvSpPr>
          <p:cNvPr id="6" name="Title 5"/>
          <p:cNvSpPr>
            <a:spLocks noGrp="1"/>
          </p:cNvSpPr>
          <p:nvPr>
            <p:ph type="title"/>
          </p:nvPr>
        </p:nvSpPr>
        <p:spPr>
          <a:xfrm>
            <a:off x="609599" y="503238"/>
            <a:ext cx="9007151" cy="563562"/>
          </a:xfrm>
        </p:spPr>
        <p:txBody>
          <a:bodyPr/>
          <a:lstStyle/>
          <a:p>
            <a:r>
              <a:rPr lang="en-US" dirty="0" smtClean="0"/>
              <a:t>Elements of Statement of Cash Flows</a:t>
            </a:r>
            <a:endParaRPr lang="en-US" dirty="0"/>
          </a:p>
        </p:txBody>
      </p:sp>
      <p:sp>
        <p:nvSpPr>
          <p:cNvPr id="2" name="Content Placeholder 1"/>
          <p:cNvSpPr>
            <a:spLocks noGrp="1"/>
          </p:cNvSpPr>
          <p:nvPr>
            <p:ph idx="1"/>
          </p:nvPr>
        </p:nvSpPr>
        <p:spPr/>
        <p:txBody>
          <a:bodyPr/>
          <a:lstStyle/>
          <a:p>
            <a:r>
              <a:rPr lang="en-US" sz="3200" u="sng" dirty="0" smtClean="0"/>
              <a:t>Cash Flows from Operating Activities</a:t>
            </a:r>
            <a:r>
              <a:rPr lang="en-US" sz="3200" dirty="0" smtClean="0"/>
              <a:t>: </a:t>
            </a:r>
            <a:r>
              <a:rPr lang="en-US" sz="3200" dirty="0"/>
              <a:t>Cash collected from customers less cash paid for operating expenses such as cash paid to suppliers and employees.</a:t>
            </a:r>
          </a:p>
          <a:p>
            <a:pPr fontAlgn="auto">
              <a:spcBef>
                <a:spcPct val="50000"/>
              </a:spcBef>
              <a:spcAft>
                <a:spcPts val="0"/>
              </a:spcAft>
              <a:defRPr/>
            </a:pPr>
            <a:r>
              <a:rPr lang="en-US" sz="3200" u="sng" dirty="0"/>
              <a:t>Cash Flows from Investing </a:t>
            </a:r>
            <a:r>
              <a:rPr lang="en-US" sz="3200" u="sng" dirty="0" smtClean="0"/>
              <a:t>Activities</a:t>
            </a:r>
            <a:r>
              <a:rPr lang="en-US" sz="3200" dirty="0" smtClean="0"/>
              <a:t>: Cash </a:t>
            </a:r>
            <a:r>
              <a:rPr lang="en-US" sz="3200" dirty="0"/>
              <a:t>flows related to acquisition or sale of the company’s plant and equipment and investments</a:t>
            </a:r>
            <a:r>
              <a:rPr lang="en-US" sz="3200" dirty="0" smtClean="0"/>
              <a:t>.</a:t>
            </a:r>
          </a:p>
          <a:p>
            <a:pPr fontAlgn="auto">
              <a:spcBef>
                <a:spcPct val="50000"/>
              </a:spcBef>
              <a:spcAft>
                <a:spcPts val="0"/>
              </a:spcAft>
              <a:defRPr/>
            </a:pPr>
            <a:r>
              <a:rPr lang="en-US" sz="3200" u="sng" dirty="0"/>
              <a:t>Cash Flows from Financing </a:t>
            </a:r>
            <a:r>
              <a:rPr lang="en-US" sz="3200" u="sng" dirty="0" smtClean="0"/>
              <a:t>Activities</a:t>
            </a:r>
            <a:r>
              <a:rPr lang="en-US" sz="3200" dirty="0" smtClean="0"/>
              <a:t>: Cash </a:t>
            </a:r>
            <a:r>
              <a:rPr lang="en-US" sz="3200" dirty="0"/>
              <a:t>flows from the receipt or payment of money to investors and creditors (except suppliers</a:t>
            </a:r>
            <a:r>
              <a:rPr lang="en-US" sz="3200" dirty="0" smtClean="0"/>
              <a:t>)</a:t>
            </a:r>
            <a:endParaRPr lang="en-US" sz="3200" dirty="0"/>
          </a:p>
          <a:p>
            <a:endParaRPr lang="en-US" dirty="0"/>
          </a:p>
        </p:txBody>
      </p:sp>
    </p:spTree>
    <p:extLst>
      <p:ext uri="{BB962C8B-B14F-4D97-AF65-F5344CB8AC3E}">
        <p14:creationId xmlns:p14="http://schemas.microsoft.com/office/powerpoint/2010/main" val="3437918148"/>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5">
            <a:extLst>
              <a:ext uri="{FF2B5EF4-FFF2-40B4-BE49-F238E27FC236}">
                <a16:creationId xmlns:a16="http://schemas.microsoft.com/office/drawing/2014/main" id="{2448A5E8-CCFC-2840-BF33-4A4E3CBF7378}"/>
              </a:ext>
            </a:extLst>
          </p:cNvPr>
          <p:cNvSpPr>
            <a:spLocks noGrp="1"/>
          </p:cNvSpPr>
          <p:nvPr>
            <p:ph type="sldNum" sz="quarter" idx="12"/>
          </p:nvPr>
        </p:nvSpPr>
        <p:spPr>
          <a:xfrm>
            <a:off x="9263743" y="6356350"/>
            <a:ext cx="2743200" cy="365125"/>
          </a:xfrm>
        </p:spPr>
        <p:txBody>
          <a:bodyPr/>
          <a:lstStyle/>
          <a:p>
            <a:fld id="{DBA4E684-D84B-E74A-BAD3-84496E53C297}" type="slidenum">
              <a:rPr lang="en-US" smtClean="0"/>
              <a:pPr/>
              <a:t>16</a:t>
            </a:fld>
            <a:endParaRPr lang="en-US" dirty="0"/>
          </a:p>
        </p:txBody>
      </p:sp>
      <p:sp>
        <p:nvSpPr>
          <p:cNvPr id="6" name="Title 5"/>
          <p:cNvSpPr>
            <a:spLocks noGrp="1"/>
          </p:cNvSpPr>
          <p:nvPr>
            <p:ph type="title"/>
          </p:nvPr>
        </p:nvSpPr>
        <p:spPr>
          <a:xfrm>
            <a:off x="609600" y="330048"/>
            <a:ext cx="8229600" cy="563562"/>
          </a:xfrm>
        </p:spPr>
        <p:txBody>
          <a:bodyPr/>
          <a:lstStyle/>
          <a:p>
            <a:r>
              <a:rPr lang="en-US" dirty="0" smtClean="0"/>
              <a:t>Sample Statement Cash Flows</a:t>
            </a:r>
            <a:br>
              <a:rPr lang="en-US" dirty="0" smtClean="0"/>
            </a:br>
            <a:r>
              <a:rPr lang="en-US" sz="2800" dirty="0" smtClean="0"/>
              <a:t>Operating Section</a:t>
            </a:r>
            <a:endParaRPr lang="en-US" sz="2800" dirty="0"/>
          </a:p>
        </p:txBody>
      </p:sp>
      <p:pic>
        <p:nvPicPr>
          <p:cNvPr id="5" name="Picture 4" descr="This is the section that covers the cash flow from operating activities for HCA. " title="HCA Healthcare Inc Consolidated Statement of Cash Flows for the Years Ended December 31, 2020, 2019, and 2018"/>
          <p:cNvPicPr>
            <a:picLocks noChangeAspect="1"/>
          </p:cNvPicPr>
          <p:nvPr/>
        </p:nvPicPr>
        <p:blipFill>
          <a:blip r:embed="rId2"/>
          <a:stretch>
            <a:fillRect/>
          </a:stretch>
        </p:blipFill>
        <p:spPr>
          <a:xfrm>
            <a:off x="1199680" y="1862549"/>
            <a:ext cx="9863137" cy="4222679"/>
          </a:xfrm>
          <a:prstGeom prst="rect">
            <a:avLst/>
          </a:prstGeom>
        </p:spPr>
      </p:pic>
    </p:spTree>
    <p:extLst>
      <p:ext uri="{BB962C8B-B14F-4D97-AF65-F5344CB8AC3E}">
        <p14:creationId xmlns:p14="http://schemas.microsoft.com/office/powerpoint/2010/main" val="3768466798"/>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5">
            <a:extLst>
              <a:ext uri="{FF2B5EF4-FFF2-40B4-BE49-F238E27FC236}">
                <a16:creationId xmlns:a16="http://schemas.microsoft.com/office/drawing/2014/main" id="{2448A5E8-CCFC-2840-BF33-4A4E3CBF7378}"/>
              </a:ext>
            </a:extLst>
          </p:cNvPr>
          <p:cNvSpPr>
            <a:spLocks noGrp="1"/>
          </p:cNvSpPr>
          <p:nvPr>
            <p:ph type="sldNum" sz="quarter" idx="12"/>
          </p:nvPr>
        </p:nvSpPr>
        <p:spPr>
          <a:xfrm>
            <a:off x="9263743" y="6356350"/>
            <a:ext cx="2743200" cy="365125"/>
          </a:xfrm>
        </p:spPr>
        <p:txBody>
          <a:bodyPr/>
          <a:lstStyle/>
          <a:p>
            <a:fld id="{DBA4E684-D84B-E74A-BAD3-84496E53C297}" type="slidenum">
              <a:rPr lang="en-US" smtClean="0"/>
              <a:pPr/>
              <a:t>17</a:t>
            </a:fld>
            <a:endParaRPr lang="en-US" dirty="0"/>
          </a:p>
        </p:txBody>
      </p:sp>
      <p:sp>
        <p:nvSpPr>
          <p:cNvPr id="6" name="Title 5"/>
          <p:cNvSpPr>
            <a:spLocks noGrp="1"/>
          </p:cNvSpPr>
          <p:nvPr>
            <p:ph type="title"/>
          </p:nvPr>
        </p:nvSpPr>
        <p:spPr>
          <a:xfrm>
            <a:off x="609600" y="330048"/>
            <a:ext cx="8229600" cy="563562"/>
          </a:xfrm>
        </p:spPr>
        <p:txBody>
          <a:bodyPr/>
          <a:lstStyle/>
          <a:p>
            <a:r>
              <a:rPr lang="en-US" dirty="0" smtClean="0"/>
              <a:t>Sample Statement Cash Flows</a:t>
            </a:r>
            <a:br>
              <a:rPr lang="en-US" dirty="0" smtClean="0"/>
            </a:br>
            <a:r>
              <a:rPr lang="en-US" sz="2800" dirty="0" smtClean="0"/>
              <a:t>Investing Section</a:t>
            </a:r>
            <a:endParaRPr lang="en-US" sz="2800" dirty="0"/>
          </a:p>
        </p:txBody>
      </p:sp>
      <p:pic>
        <p:nvPicPr>
          <p:cNvPr id="7" name="Picture 6" descr="This is the section that covers the cash flows from investing activities. " title="HCA Healthcare Inc Consolidated Statement of Cash Flows for the Years Ended December 31, 2020, 2019, and 2018"/>
          <p:cNvPicPr>
            <a:picLocks noChangeAspect="1"/>
          </p:cNvPicPr>
          <p:nvPr/>
        </p:nvPicPr>
        <p:blipFill rotWithShape="1">
          <a:blip r:embed="rId2"/>
          <a:srcRect t="3873"/>
          <a:stretch/>
        </p:blipFill>
        <p:spPr>
          <a:xfrm>
            <a:off x="609600" y="1772816"/>
            <a:ext cx="11255714" cy="1562665"/>
          </a:xfrm>
          <a:prstGeom prst="rect">
            <a:avLst/>
          </a:prstGeom>
        </p:spPr>
      </p:pic>
    </p:spTree>
    <p:extLst>
      <p:ext uri="{BB962C8B-B14F-4D97-AF65-F5344CB8AC3E}">
        <p14:creationId xmlns:p14="http://schemas.microsoft.com/office/powerpoint/2010/main" val="532717628"/>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5">
            <a:extLst>
              <a:ext uri="{FF2B5EF4-FFF2-40B4-BE49-F238E27FC236}">
                <a16:creationId xmlns:a16="http://schemas.microsoft.com/office/drawing/2014/main" id="{2448A5E8-CCFC-2840-BF33-4A4E3CBF7378}"/>
              </a:ext>
            </a:extLst>
          </p:cNvPr>
          <p:cNvSpPr>
            <a:spLocks noGrp="1"/>
          </p:cNvSpPr>
          <p:nvPr>
            <p:ph type="sldNum" sz="quarter" idx="12"/>
          </p:nvPr>
        </p:nvSpPr>
        <p:spPr>
          <a:xfrm>
            <a:off x="9263743" y="6356350"/>
            <a:ext cx="2743200" cy="365125"/>
          </a:xfrm>
        </p:spPr>
        <p:txBody>
          <a:bodyPr/>
          <a:lstStyle/>
          <a:p>
            <a:fld id="{DBA4E684-D84B-E74A-BAD3-84496E53C297}" type="slidenum">
              <a:rPr lang="en-US" smtClean="0"/>
              <a:pPr/>
              <a:t>18</a:t>
            </a:fld>
            <a:endParaRPr lang="en-US" dirty="0"/>
          </a:p>
        </p:txBody>
      </p:sp>
      <p:sp>
        <p:nvSpPr>
          <p:cNvPr id="6" name="Title 5"/>
          <p:cNvSpPr>
            <a:spLocks noGrp="1"/>
          </p:cNvSpPr>
          <p:nvPr>
            <p:ph type="title"/>
          </p:nvPr>
        </p:nvSpPr>
        <p:spPr>
          <a:xfrm>
            <a:off x="609600" y="330048"/>
            <a:ext cx="8229600" cy="563562"/>
          </a:xfrm>
        </p:spPr>
        <p:txBody>
          <a:bodyPr/>
          <a:lstStyle/>
          <a:p>
            <a:r>
              <a:rPr lang="en-US" dirty="0" smtClean="0"/>
              <a:t>Sample Statement Cash Flows</a:t>
            </a:r>
            <a:br>
              <a:rPr lang="en-US" dirty="0" smtClean="0"/>
            </a:br>
            <a:r>
              <a:rPr lang="en-US" sz="2800" dirty="0" smtClean="0"/>
              <a:t>Financing Section</a:t>
            </a:r>
            <a:endParaRPr lang="en-US" sz="2800" dirty="0"/>
          </a:p>
        </p:txBody>
      </p:sp>
      <p:pic>
        <p:nvPicPr>
          <p:cNvPr id="5" name="Picture 4" descr="This is the section that covers the financing activities." title="HCA Healthcare Inc Consolidated Statement of Cash Flows for the Years Ended December 31, 2020, 2019, and 201"/>
          <p:cNvPicPr>
            <a:picLocks noChangeAspect="1"/>
          </p:cNvPicPr>
          <p:nvPr/>
        </p:nvPicPr>
        <p:blipFill rotWithShape="1">
          <a:blip r:embed="rId2"/>
          <a:srcRect t="1150" b="11385"/>
          <a:stretch/>
        </p:blipFill>
        <p:spPr>
          <a:xfrm>
            <a:off x="609600" y="2259279"/>
            <a:ext cx="10547639" cy="3029473"/>
          </a:xfrm>
          <a:prstGeom prst="rect">
            <a:avLst/>
          </a:prstGeom>
        </p:spPr>
      </p:pic>
    </p:spTree>
    <p:extLst>
      <p:ext uri="{BB962C8B-B14F-4D97-AF65-F5344CB8AC3E}">
        <p14:creationId xmlns:p14="http://schemas.microsoft.com/office/powerpoint/2010/main" val="2095691950"/>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5">
            <a:extLst>
              <a:ext uri="{FF2B5EF4-FFF2-40B4-BE49-F238E27FC236}">
                <a16:creationId xmlns:a16="http://schemas.microsoft.com/office/drawing/2014/main" id="{2448A5E8-CCFC-2840-BF33-4A4E3CBF7378}"/>
              </a:ext>
            </a:extLst>
          </p:cNvPr>
          <p:cNvSpPr>
            <a:spLocks noGrp="1"/>
          </p:cNvSpPr>
          <p:nvPr>
            <p:ph type="sldNum" sz="quarter" idx="12"/>
          </p:nvPr>
        </p:nvSpPr>
        <p:spPr>
          <a:xfrm>
            <a:off x="9263743" y="6356350"/>
            <a:ext cx="2743200" cy="365125"/>
          </a:xfrm>
        </p:spPr>
        <p:txBody>
          <a:bodyPr/>
          <a:lstStyle/>
          <a:p>
            <a:fld id="{DBA4E684-D84B-E74A-BAD3-84496E53C297}" type="slidenum">
              <a:rPr lang="en-US" smtClean="0"/>
              <a:pPr/>
              <a:t>19</a:t>
            </a:fld>
            <a:endParaRPr lang="en-US" dirty="0"/>
          </a:p>
        </p:txBody>
      </p:sp>
      <p:sp>
        <p:nvSpPr>
          <p:cNvPr id="6" name="Title 5"/>
          <p:cNvSpPr>
            <a:spLocks noGrp="1"/>
          </p:cNvSpPr>
          <p:nvPr>
            <p:ph type="title"/>
          </p:nvPr>
        </p:nvSpPr>
        <p:spPr>
          <a:xfrm>
            <a:off x="609600" y="330048"/>
            <a:ext cx="8229600" cy="563562"/>
          </a:xfrm>
        </p:spPr>
        <p:txBody>
          <a:bodyPr/>
          <a:lstStyle/>
          <a:p>
            <a:r>
              <a:rPr lang="en-US" dirty="0" smtClean="0"/>
              <a:t>Relationship Among Statements</a:t>
            </a:r>
            <a:br>
              <a:rPr lang="en-US" dirty="0" smtClean="0"/>
            </a:br>
            <a:r>
              <a:rPr lang="en-US" sz="2800" dirty="0" smtClean="0"/>
              <a:t>Articulation</a:t>
            </a:r>
            <a:endParaRPr lang="en-US" sz="1600" dirty="0"/>
          </a:p>
        </p:txBody>
      </p:sp>
      <p:pic>
        <p:nvPicPr>
          <p:cNvPr id="7" name="Picture 2" descr="The relationship among statements is shown with arrows pointing to where various reports are interrelated."/>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3727" y="1832726"/>
            <a:ext cx="8035224" cy="4523624"/>
          </a:xfrm>
          <a:prstGeom prst="rect">
            <a:avLst/>
          </a:prstGeom>
        </p:spPr>
      </p:pic>
    </p:spTree>
    <p:extLst>
      <p:ext uri="{BB962C8B-B14F-4D97-AF65-F5344CB8AC3E}">
        <p14:creationId xmlns:p14="http://schemas.microsoft.com/office/powerpoint/2010/main" val="2790434773"/>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8A0D1-5D37-DA49-A4AD-AD3B660A4067}"/>
              </a:ext>
            </a:extLst>
          </p:cNvPr>
          <p:cNvSpPr>
            <a:spLocks noGrp="1"/>
          </p:cNvSpPr>
          <p:nvPr>
            <p:ph type="title"/>
          </p:nvPr>
        </p:nvSpPr>
        <p:spPr/>
        <p:txBody>
          <a:bodyPr/>
          <a:lstStyle/>
          <a:p>
            <a:r>
              <a:rPr lang="en-US" dirty="0" smtClean="0"/>
              <a:t>What is the point of accounting? 	</a:t>
            </a:r>
            <a:endParaRPr lang="en-US" dirty="0"/>
          </a:p>
        </p:txBody>
      </p:sp>
      <p:sp>
        <p:nvSpPr>
          <p:cNvPr id="6" name="Slide Number Placeholder 5">
            <a:extLst>
              <a:ext uri="{FF2B5EF4-FFF2-40B4-BE49-F238E27FC236}">
                <a16:creationId xmlns:a16="http://schemas.microsoft.com/office/drawing/2014/main" id="{2448A5E8-CCFC-2840-BF33-4A4E3CBF7378}"/>
              </a:ext>
            </a:extLst>
          </p:cNvPr>
          <p:cNvSpPr>
            <a:spLocks noGrp="1"/>
          </p:cNvSpPr>
          <p:nvPr>
            <p:ph type="sldNum" sz="quarter" idx="12"/>
          </p:nvPr>
        </p:nvSpPr>
        <p:spPr/>
        <p:txBody>
          <a:bodyPr/>
          <a:lstStyle/>
          <a:p>
            <a:fld id="{DBA4E684-D84B-E74A-BAD3-84496E53C297}" type="slidenum">
              <a:rPr lang="en-US" smtClean="0"/>
              <a:pPr/>
              <a:t>2</a:t>
            </a:fld>
            <a:endParaRPr lang="en-US" dirty="0"/>
          </a:p>
        </p:txBody>
      </p:sp>
      <p:sp>
        <p:nvSpPr>
          <p:cNvPr id="7" name="Content Placeholder 2"/>
          <p:cNvSpPr>
            <a:spLocks noGrp="1"/>
          </p:cNvSpPr>
          <p:nvPr>
            <p:ph idx="1"/>
          </p:nvPr>
        </p:nvSpPr>
        <p:spPr>
          <a:xfrm>
            <a:off x="609600" y="1585783"/>
            <a:ext cx="10515600" cy="4351338"/>
          </a:xfrm>
        </p:spPr>
        <p:txBody>
          <a:bodyPr/>
          <a:lstStyle/>
          <a:p>
            <a:pPr marL="0" indent="0">
              <a:buNone/>
            </a:pPr>
            <a:r>
              <a:rPr lang="en-US" dirty="0" smtClean="0"/>
              <a:t>To synthesize and present information about a business and its activities in a relevant, reliable, and timely manner so that external parties (</a:t>
            </a:r>
            <a:r>
              <a:rPr lang="en-US" dirty="0" smtClean="0">
                <a:solidFill>
                  <a:srgbClr val="98618F"/>
                </a:solidFill>
              </a:rPr>
              <a:t>investors and creditors</a:t>
            </a:r>
            <a:r>
              <a:rPr lang="en-US" dirty="0" smtClean="0"/>
              <a:t>) can make decisions about what they might want to do as it relates to that business.</a:t>
            </a:r>
          </a:p>
          <a:p>
            <a:pPr>
              <a:buFont typeface="Arial" panose="020B0604020202020204" pitchFamily="34" charset="0"/>
              <a:buChar char="•"/>
            </a:pPr>
            <a:r>
              <a:rPr lang="en-US" dirty="0" smtClean="0">
                <a:solidFill>
                  <a:srgbClr val="429479"/>
                </a:solidFill>
              </a:rPr>
              <a:t>Do I want to buy stock in this company? If so, how many shares? </a:t>
            </a:r>
          </a:p>
          <a:p>
            <a:pPr>
              <a:buFont typeface="Arial" panose="020B0604020202020204" pitchFamily="34" charset="0"/>
              <a:buChar char="•"/>
            </a:pPr>
            <a:r>
              <a:rPr lang="en-US" dirty="0" smtClean="0">
                <a:solidFill>
                  <a:srgbClr val="429479"/>
                </a:solidFill>
              </a:rPr>
              <a:t>Do I want to sell the stock that I already own in this company? </a:t>
            </a:r>
          </a:p>
          <a:p>
            <a:pPr>
              <a:buFont typeface="Arial" panose="020B0604020202020204" pitchFamily="34" charset="0"/>
              <a:buChar char="•"/>
            </a:pPr>
            <a:r>
              <a:rPr lang="en-US" dirty="0" smtClean="0">
                <a:solidFill>
                  <a:srgbClr val="429479"/>
                </a:solidFill>
              </a:rPr>
              <a:t>Do I want to lend money to this company? If so, how much money? What interest rate will I charge? </a:t>
            </a:r>
          </a:p>
        </p:txBody>
      </p:sp>
    </p:spTree>
    <p:extLst>
      <p:ext uri="{BB962C8B-B14F-4D97-AF65-F5344CB8AC3E}">
        <p14:creationId xmlns:p14="http://schemas.microsoft.com/office/powerpoint/2010/main" val="474849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5">
            <a:extLst>
              <a:ext uri="{FF2B5EF4-FFF2-40B4-BE49-F238E27FC236}">
                <a16:creationId xmlns:a16="http://schemas.microsoft.com/office/drawing/2014/main" id="{2448A5E8-CCFC-2840-BF33-4A4E3CBF7378}"/>
              </a:ext>
            </a:extLst>
          </p:cNvPr>
          <p:cNvSpPr>
            <a:spLocks noGrp="1"/>
          </p:cNvSpPr>
          <p:nvPr>
            <p:ph type="sldNum" sz="quarter" idx="12"/>
          </p:nvPr>
        </p:nvSpPr>
        <p:spPr>
          <a:xfrm>
            <a:off x="9263743" y="6356350"/>
            <a:ext cx="2743200" cy="365125"/>
          </a:xfrm>
        </p:spPr>
        <p:txBody>
          <a:bodyPr/>
          <a:lstStyle/>
          <a:p>
            <a:fld id="{DBA4E684-D84B-E74A-BAD3-84496E53C297}" type="slidenum">
              <a:rPr lang="en-US" smtClean="0"/>
              <a:pPr/>
              <a:t>20</a:t>
            </a:fld>
            <a:endParaRPr lang="en-US" dirty="0"/>
          </a:p>
        </p:txBody>
      </p:sp>
      <p:sp>
        <p:nvSpPr>
          <p:cNvPr id="6" name="Title 5"/>
          <p:cNvSpPr>
            <a:spLocks noGrp="1"/>
          </p:cNvSpPr>
          <p:nvPr>
            <p:ph type="title"/>
          </p:nvPr>
        </p:nvSpPr>
        <p:spPr>
          <a:xfrm>
            <a:off x="609600" y="330048"/>
            <a:ext cx="8229600" cy="563562"/>
          </a:xfrm>
        </p:spPr>
        <p:txBody>
          <a:bodyPr/>
          <a:lstStyle/>
          <a:p>
            <a:r>
              <a:rPr lang="en-US" dirty="0" smtClean="0"/>
              <a:t>Formatting</a:t>
            </a:r>
            <a:endParaRPr lang="en-US" sz="1600" dirty="0"/>
          </a:p>
        </p:txBody>
      </p:sp>
      <p:pic>
        <p:nvPicPr>
          <p:cNvPr id="8" name="Picture 2" descr="Image depicting a financial statement forma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2673" y="1653248"/>
            <a:ext cx="7132320" cy="4962722"/>
          </a:xfrm>
          <a:prstGeom prst="rect">
            <a:avLst/>
          </a:prstGeom>
        </p:spPr>
      </p:pic>
      <p:sp>
        <p:nvSpPr>
          <p:cNvPr id="5" name="TextBox 4"/>
          <p:cNvSpPr txBox="1"/>
          <p:nvPr/>
        </p:nvSpPr>
        <p:spPr>
          <a:xfrm>
            <a:off x="9759819" y="1653248"/>
            <a:ext cx="1937943" cy="707886"/>
          </a:xfrm>
          <a:prstGeom prst="rect">
            <a:avLst/>
          </a:prstGeom>
          <a:noFill/>
        </p:spPr>
        <p:txBody>
          <a:bodyPr wrap="square" rtlCol="0">
            <a:spAutoFit/>
          </a:bodyPr>
          <a:lstStyle/>
          <a:p>
            <a:pPr algn="ctr"/>
            <a:r>
              <a:rPr lang="en-US" sz="2000" b="1" dirty="0" smtClean="0">
                <a:solidFill>
                  <a:srgbClr val="429479"/>
                </a:solidFill>
              </a:rPr>
              <a:t>This is called liquidity.</a:t>
            </a:r>
            <a:endParaRPr lang="en-US" sz="2000" b="1" dirty="0">
              <a:solidFill>
                <a:srgbClr val="429479"/>
              </a:solidFill>
            </a:endParaRPr>
          </a:p>
        </p:txBody>
      </p:sp>
    </p:spTree>
    <p:extLst>
      <p:ext uri="{BB962C8B-B14F-4D97-AF65-F5344CB8AC3E}">
        <p14:creationId xmlns:p14="http://schemas.microsoft.com/office/powerpoint/2010/main" val="3745112614"/>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5">
            <a:extLst>
              <a:ext uri="{FF2B5EF4-FFF2-40B4-BE49-F238E27FC236}">
                <a16:creationId xmlns:a16="http://schemas.microsoft.com/office/drawing/2014/main" id="{2448A5E8-CCFC-2840-BF33-4A4E3CBF7378}"/>
              </a:ext>
            </a:extLst>
          </p:cNvPr>
          <p:cNvSpPr>
            <a:spLocks noGrp="1"/>
          </p:cNvSpPr>
          <p:nvPr>
            <p:ph type="sldNum" sz="quarter" idx="12"/>
          </p:nvPr>
        </p:nvSpPr>
        <p:spPr>
          <a:xfrm>
            <a:off x="9263743" y="6356350"/>
            <a:ext cx="2743200" cy="365125"/>
          </a:xfrm>
        </p:spPr>
        <p:txBody>
          <a:bodyPr/>
          <a:lstStyle/>
          <a:p>
            <a:fld id="{DBA4E684-D84B-E74A-BAD3-84496E53C297}" type="slidenum">
              <a:rPr lang="en-US" smtClean="0"/>
              <a:pPr/>
              <a:t>21</a:t>
            </a:fld>
            <a:endParaRPr lang="en-US" dirty="0"/>
          </a:p>
        </p:txBody>
      </p:sp>
      <p:sp>
        <p:nvSpPr>
          <p:cNvPr id="6" name="Title 5"/>
          <p:cNvSpPr>
            <a:spLocks noGrp="1"/>
          </p:cNvSpPr>
          <p:nvPr>
            <p:ph type="title"/>
          </p:nvPr>
        </p:nvSpPr>
        <p:spPr>
          <a:xfrm>
            <a:off x="609600" y="330048"/>
            <a:ext cx="8229600" cy="563562"/>
          </a:xfrm>
        </p:spPr>
        <p:txBody>
          <a:bodyPr/>
          <a:lstStyle/>
          <a:p>
            <a:r>
              <a:rPr lang="en-US" dirty="0" smtClean="0"/>
              <a:t>Summary</a:t>
            </a:r>
            <a:endParaRPr lang="en-US" sz="1600" dirty="0"/>
          </a:p>
        </p:txBody>
      </p:sp>
      <p:graphicFrame>
        <p:nvGraphicFramePr>
          <p:cNvPr id="5" name="Table 2"/>
          <p:cNvGraphicFramePr>
            <a:graphicFrameLocks noGrp="1"/>
          </p:cNvGraphicFramePr>
          <p:nvPr>
            <p:ph idx="1"/>
            <p:extLst>
              <p:ext uri="{D42A27DB-BD31-4B8C-83A1-F6EECF244321}">
                <p14:modId xmlns:p14="http://schemas.microsoft.com/office/powerpoint/2010/main" val="4150643861"/>
              </p:ext>
            </p:extLst>
          </p:nvPr>
        </p:nvGraphicFramePr>
        <p:xfrm>
          <a:off x="1834761" y="1652724"/>
          <a:ext cx="8138160" cy="479044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3462359833"/>
                    </a:ext>
                  </a:extLst>
                </a:gridCol>
                <a:gridCol w="2377440">
                  <a:extLst>
                    <a:ext uri="{9D8B030D-6E8A-4147-A177-3AD203B41FA5}">
                      <a16:colId xmlns:a16="http://schemas.microsoft.com/office/drawing/2014/main" val="3296029576"/>
                    </a:ext>
                  </a:extLst>
                </a:gridCol>
                <a:gridCol w="1828800">
                  <a:extLst>
                    <a:ext uri="{9D8B030D-6E8A-4147-A177-3AD203B41FA5}">
                      <a16:colId xmlns:a16="http://schemas.microsoft.com/office/drawing/2014/main" val="1427556903"/>
                    </a:ext>
                  </a:extLst>
                </a:gridCol>
                <a:gridCol w="2103120">
                  <a:extLst>
                    <a:ext uri="{9D8B030D-6E8A-4147-A177-3AD203B41FA5}">
                      <a16:colId xmlns:a16="http://schemas.microsoft.com/office/drawing/2014/main" val="2836340004"/>
                    </a:ext>
                  </a:extLst>
                </a:gridCol>
              </a:tblGrid>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a:solidFill>
                            <a:srgbClr val="FFFFFF"/>
                          </a:solidFill>
                        </a:rPr>
                        <a:t>Financial Statement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8618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a:solidFill>
                            <a:srgbClr val="FFFFFF"/>
                          </a:solidFill>
                        </a:rPr>
                        <a:t>Purpose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8618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a:solidFill>
                            <a:srgbClr val="FFFFFF"/>
                          </a:solidFill>
                        </a:rPr>
                        <a:t>Structure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8618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a:solidFill>
                            <a:srgbClr val="FFFFFF"/>
                          </a:solidFill>
                        </a:rPr>
                        <a:t>Examples of Content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8618F"/>
                    </a:solidFill>
                  </a:tcPr>
                </a:tc>
                <a:extLst>
                  <a:ext uri="{0D108BD9-81ED-4DB2-BD59-A6C34878D82A}">
                    <a16:rowId xmlns:a16="http://schemas.microsoft.com/office/drawing/2014/main" val="274212761"/>
                  </a:ext>
                </a:extLst>
              </a:tr>
              <a:tr h="370840">
                <a:tc>
                  <a:txBody>
                    <a:bodyPr/>
                    <a:lstStyle/>
                    <a:p>
                      <a:r>
                        <a:rPr lang="en-US" sz="1400" b="1" dirty="0"/>
                        <a:t>Balance Sheet</a:t>
                      </a:r>
                    </a:p>
                    <a:p>
                      <a:r>
                        <a:rPr lang="en-US" sz="1400" dirty="0"/>
                        <a:t>(Statement of </a:t>
                      </a:r>
                      <a:br>
                        <a:rPr lang="en-US" sz="1400" dirty="0"/>
                      </a:br>
                      <a:r>
                        <a:rPr lang="en-US" sz="1400" dirty="0"/>
                        <a:t>Financial Position)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a:t>Reports the financial position (economic resources and sources of financing) of an accounting entity </a:t>
                      </a:r>
                      <a:r>
                        <a:rPr lang="en-US" sz="1400" i="1" dirty="0"/>
                        <a:t>at a point in 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a:t>Cash, accounts receivable, plant and equipment, long-term debt, common stock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007256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1" dirty="0"/>
                        <a:t>Income Statement </a:t>
                      </a:r>
                      <a:r>
                        <a:rPr lang="en-US" sz="1400" dirty="0"/>
                        <a:t>(Statement of Income, Statement of Earnings, Statement of Operations)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a:t>Reports the accountant’s primary measure of economic performance </a:t>
                      </a:r>
                      <a:r>
                        <a:rPr lang="en-US" sz="1400" i="1" dirty="0"/>
                        <a:t>during the accounting period.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a:t>Sales revenue, cost of goods sold, selling expense, interest expense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84110775"/>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1" dirty="0"/>
                        <a:t>Statement of Stockholders’ Equity</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a:t>Reports changes in the company’s common stock and retained earnings </a:t>
                      </a:r>
                      <a:r>
                        <a:rPr lang="en-US" sz="1400" i="1" dirty="0"/>
                        <a:t>during the accounting period.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a:t>Beginning and ending stockholders’ equity balances, stock issuances, </a:t>
                      </a:r>
                      <a:br>
                        <a:rPr lang="en-US" sz="1400" dirty="0"/>
                      </a:br>
                      <a:r>
                        <a:rPr lang="en-US" sz="1400" dirty="0"/>
                        <a:t>net income, dividends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659924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1" dirty="0"/>
                        <a:t>Statement of Cash Flows </a:t>
                      </a:r>
                      <a:r>
                        <a:rPr lang="en-US" sz="1400" dirty="0"/>
                        <a:t>(Cash Flow Statement)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a:t>Reports inflows (receipts) and outflows (payments) of cash </a:t>
                      </a:r>
                      <a:r>
                        <a:rPr lang="en-US" sz="1400" i="1" dirty="0"/>
                        <a:t>during the accounting period </a:t>
                      </a:r>
                      <a:r>
                        <a:rPr lang="en-US" sz="1400" dirty="0"/>
                        <a:t>in the categories of operating, investing, and financing.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a:t>Cash collected from customers, cash paid to suppliers, cash paid to purchase equipment, cash borrowed from banks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46057918"/>
                  </a:ext>
                </a:extLst>
              </a:tr>
            </a:tbl>
          </a:graphicData>
        </a:graphic>
      </p:graphicFrame>
      <p:pic>
        <p:nvPicPr>
          <p:cNvPr id="7" name="Picture 3" descr="Rough schematic diagram of balance sheet; shows assets equal liabilities plus stockholders' equity."/>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6494" y="2163540"/>
            <a:ext cx="1115472" cy="914400"/>
          </a:xfrm>
          <a:prstGeom prst="rect">
            <a:avLst/>
          </a:prstGeom>
        </p:spPr>
      </p:pic>
      <p:pic>
        <p:nvPicPr>
          <p:cNvPr id="9" name="Picture 4" descr="Rough schematic diagram of income statement, showing revenues minus expenses equal net incom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3247" y="3259004"/>
            <a:ext cx="981966" cy="914400"/>
          </a:xfrm>
          <a:prstGeom prst="rect">
            <a:avLst/>
          </a:prstGeom>
        </p:spPr>
      </p:pic>
      <p:pic>
        <p:nvPicPr>
          <p:cNvPr id="10" name="Picture 5" descr="Rough schematic diagram of statement of stockholders' equity, showing beginning balance plus increases minus decreases equals ending balanc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9880" y="4354468"/>
            <a:ext cx="1028700" cy="914400"/>
          </a:xfrm>
          <a:prstGeom prst="rect">
            <a:avLst/>
          </a:prstGeom>
        </p:spPr>
      </p:pic>
      <p:pic>
        <p:nvPicPr>
          <p:cNvPr id="11" name="Picture 6" descr="Rough schematic diagram of statement of cash flows adding or subtracting cash flows from operating activities, investing activities, and financing activities. This yields change in cash."/>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82437" y="5379599"/>
            <a:ext cx="1103586" cy="914400"/>
          </a:xfrm>
          <a:prstGeom prst="rect">
            <a:avLst/>
          </a:prstGeom>
        </p:spPr>
      </p:pic>
    </p:spTree>
    <p:extLst>
      <p:ext uri="{BB962C8B-B14F-4D97-AF65-F5344CB8AC3E}">
        <p14:creationId xmlns:p14="http://schemas.microsoft.com/office/powerpoint/2010/main" val="251432293"/>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5">
            <a:extLst>
              <a:ext uri="{FF2B5EF4-FFF2-40B4-BE49-F238E27FC236}">
                <a16:creationId xmlns:a16="http://schemas.microsoft.com/office/drawing/2014/main" id="{2448A5E8-CCFC-2840-BF33-4A4E3CBF7378}"/>
              </a:ext>
            </a:extLst>
          </p:cNvPr>
          <p:cNvSpPr>
            <a:spLocks noGrp="1"/>
          </p:cNvSpPr>
          <p:nvPr>
            <p:ph type="sldNum" sz="quarter" idx="12"/>
          </p:nvPr>
        </p:nvSpPr>
        <p:spPr>
          <a:xfrm>
            <a:off x="9263743" y="6356350"/>
            <a:ext cx="2743200" cy="365125"/>
          </a:xfrm>
        </p:spPr>
        <p:txBody>
          <a:bodyPr/>
          <a:lstStyle/>
          <a:p>
            <a:fld id="{DBA4E684-D84B-E74A-BAD3-84496E53C297}" type="slidenum">
              <a:rPr lang="en-US" smtClean="0"/>
              <a:pPr/>
              <a:t>22</a:t>
            </a:fld>
            <a:endParaRPr lang="en-US" dirty="0"/>
          </a:p>
        </p:txBody>
      </p:sp>
      <p:sp>
        <p:nvSpPr>
          <p:cNvPr id="6" name="Title 5"/>
          <p:cNvSpPr>
            <a:spLocks noGrp="1"/>
          </p:cNvSpPr>
          <p:nvPr>
            <p:ph type="title"/>
          </p:nvPr>
        </p:nvSpPr>
        <p:spPr>
          <a:xfrm>
            <a:off x="609600" y="330048"/>
            <a:ext cx="8229600" cy="563562"/>
          </a:xfrm>
        </p:spPr>
        <p:txBody>
          <a:bodyPr/>
          <a:lstStyle/>
          <a:p>
            <a:r>
              <a:rPr lang="en-US" dirty="0" smtClean="0"/>
              <a:t>Rules that Govern Accounting</a:t>
            </a:r>
            <a:endParaRPr lang="en-US" sz="1600" dirty="0"/>
          </a:p>
        </p:txBody>
      </p:sp>
      <p:sp>
        <p:nvSpPr>
          <p:cNvPr id="12" name="Content Placeholder 2"/>
          <p:cNvSpPr txBox="1">
            <a:spLocks/>
          </p:cNvSpPr>
          <p:nvPr/>
        </p:nvSpPr>
        <p:spPr>
          <a:xfrm>
            <a:off x="3552701" y="1942657"/>
            <a:ext cx="4312227" cy="3904674"/>
          </a:xfrm>
          <a:prstGeom prst="verticalScroll">
            <a:avLst/>
          </a:prstGeom>
          <a:solidFill>
            <a:srgbClr val="138FE5"/>
          </a:solidFill>
          <a:ln w="28575">
            <a:solidFill>
              <a:srgbClr val="396497"/>
            </a:solidFill>
          </a:ln>
        </p:spPr>
        <p:txBody>
          <a:bodyPr anchor="ctr"/>
          <a:lstStyle>
            <a:lvl1pPr marL="228600" indent="-228600" algn="l" defTabSz="914400" rtl="0" eaLnBrk="1" latinLnBrk="0" hangingPunct="1">
              <a:lnSpc>
                <a:spcPct val="90000"/>
              </a:lnSpc>
              <a:spcBef>
                <a:spcPts val="1000"/>
              </a:spcBef>
              <a:buFontTx/>
              <a:buBlip>
                <a:blip r:embed="rId2"/>
              </a:buBlip>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r>
              <a:rPr lang="en-US" b="1" dirty="0" smtClean="0">
                <a:latin typeface="Lucida Calligraphy" pitchFamily="66" charset="0"/>
              </a:rPr>
              <a:t>Generally Accepted Accounting Principles (GAAP)</a:t>
            </a:r>
            <a:endParaRPr lang="en-US" b="1" dirty="0">
              <a:latin typeface="Lucida Calligraphy" pitchFamily="66" charset="0"/>
            </a:endParaRPr>
          </a:p>
        </p:txBody>
      </p:sp>
    </p:spTree>
    <p:extLst>
      <p:ext uri="{BB962C8B-B14F-4D97-AF65-F5344CB8AC3E}">
        <p14:creationId xmlns:p14="http://schemas.microsoft.com/office/powerpoint/2010/main" val="704547176"/>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448A5E8-CCFC-2840-BF33-4A4E3CBF7378}"/>
              </a:ext>
            </a:extLst>
          </p:cNvPr>
          <p:cNvSpPr>
            <a:spLocks noGrp="1"/>
          </p:cNvSpPr>
          <p:nvPr>
            <p:ph type="sldNum" sz="quarter" idx="12"/>
          </p:nvPr>
        </p:nvSpPr>
        <p:spPr/>
        <p:txBody>
          <a:bodyPr/>
          <a:lstStyle/>
          <a:p>
            <a:fld id="{DBA4E684-D84B-E74A-BAD3-84496E53C297}" type="slidenum">
              <a:rPr lang="en-US" smtClean="0"/>
              <a:pPr/>
              <a:t>23</a:t>
            </a:fld>
            <a:endParaRPr lang="en-US" dirty="0"/>
          </a:p>
        </p:txBody>
      </p:sp>
      <p:pic>
        <p:nvPicPr>
          <p:cNvPr id="8" name="Picture 7" descr="Small light blue circle that is overlaid with a set of golden justice sclaes along with the words &quot;balance sheet&quot;." title="Balance Sheet Icon"/>
          <p:cNvPicPr>
            <a:picLocks noChangeAspect="1"/>
          </p:cNvPicPr>
          <p:nvPr/>
        </p:nvPicPr>
        <p:blipFill rotWithShape="1">
          <a:blip r:embed="rId2">
            <a:clrChange>
              <a:clrFrom>
                <a:srgbClr val="CCE9FF"/>
              </a:clrFrom>
              <a:clrTo>
                <a:srgbClr val="CCE9FF">
                  <a:alpha val="0"/>
                </a:srgbClr>
              </a:clrTo>
            </a:clrChange>
          </a:blip>
          <a:srcRect t="8890" r="71374" b="3910"/>
          <a:stretch/>
        </p:blipFill>
        <p:spPr>
          <a:xfrm>
            <a:off x="235307" y="2154017"/>
            <a:ext cx="2343806" cy="2679605"/>
          </a:xfrm>
          <a:prstGeom prst="rect">
            <a:avLst/>
          </a:prstGeom>
        </p:spPr>
      </p:pic>
      <p:sp>
        <p:nvSpPr>
          <p:cNvPr id="10" name="TextBox 9"/>
          <p:cNvSpPr txBox="1"/>
          <p:nvPr/>
        </p:nvSpPr>
        <p:spPr>
          <a:xfrm>
            <a:off x="50800" y="6457890"/>
            <a:ext cx="3118047" cy="246221"/>
          </a:xfrm>
          <a:prstGeom prst="rect">
            <a:avLst/>
          </a:prstGeom>
          <a:noFill/>
        </p:spPr>
        <p:txBody>
          <a:bodyPr wrap="square" rtlCol="0">
            <a:spAutoFit/>
          </a:bodyPr>
          <a:lstStyle/>
          <a:p>
            <a:r>
              <a:rPr lang="en-US" sz="1000" dirty="0" smtClean="0">
                <a:solidFill>
                  <a:srgbClr val="042898"/>
                </a:solidFill>
                <a:latin typeface="Garamond" panose="02020404030301010803" pitchFamily="18" charset="0"/>
              </a:rPr>
              <a:t>Graphics Source: www.visualcapitalist.com</a:t>
            </a:r>
            <a:endParaRPr lang="en-US" sz="1000" dirty="0">
              <a:solidFill>
                <a:srgbClr val="042898"/>
              </a:solidFill>
              <a:latin typeface="Garamond" panose="02020404030301010803" pitchFamily="18" charset="0"/>
            </a:endParaRPr>
          </a:p>
        </p:txBody>
      </p:sp>
      <p:sp>
        <p:nvSpPr>
          <p:cNvPr id="11" name="TextBox 10"/>
          <p:cNvSpPr txBox="1"/>
          <p:nvPr/>
        </p:nvSpPr>
        <p:spPr>
          <a:xfrm>
            <a:off x="2508069" y="2154017"/>
            <a:ext cx="3481251" cy="2677656"/>
          </a:xfrm>
          <a:prstGeom prst="rect">
            <a:avLst/>
          </a:prstGeom>
          <a:noFill/>
        </p:spPr>
        <p:txBody>
          <a:bodyPr wrap="square" rtlCol="0">
            <a:spAutoFit/>
          </a:bodyPr>
          <a:lstStyle/>
          <a:p>
            <a:pPr algn="ctr"/>
            <a:r>
              <a:rPr lang="en-US" sz="2800" dirty="0" smtClean="0"/>
              <a:t>A statement that tells us what we own, what we owe, and the difference between those two things as of </a:t>
            </a:r>
            <a:r>
              <a:rPr lang="en-US" sz="2800" u="sng" dirty="0" smtClean="0"/>
              <a:t>a single point in time</a:t>
            </a:r>
            <a:r>
              <a:rPr lang="en-US" sz="2800" dirty="0" smtClean="0"/>
              <a:t>. </a:t>
            </a:r>
          </a:p>
        </p:txBody>
      </p:sp>
      <p:sp>
        <p:nvSpPr>
          <p:cNvPr id="13" name="TextBox 12"/>
          <p:cNvSpPr txBox="1"/>
          <p:nvPr/>
        </p:nvSpPr>
        <p:spPr>
          <a:xfrm>
            <a:off x="532071" y="5169012"/>
            <a:ext cx="5273552" cy="830997"/>
          </a:xfrm>
          <a:prstGeom prst="rect">
            <a:avLst/>
          </a:prstGeom>
          <a:noFill/>
        </p:spPr>
        <p:txBody>
          <a:bodyPr wrap="square" rtlCol="0">
            <a:spAutoFit/>
          </a:bodyPr>
          <a:lstStyle/>
          <a:p>
            <a:pPr algn="ctr"/>
            <a:r>
              <a:rPr lang="en-US" sz="2400" dirty="0" smtClean="0"/>
              <a:t>Assets = Liabilities + Shareholders’ Equity</a:t>
            </a:r>
          </a:p>
          <a:p>
            <a:pPr algn="ctr"/>
            <a:r>
              <a:rPr lang="en-US" sz="2400" dirty="0" smtClean="0"/>
              <a:t>(Basic Accounting Equation)</a:t>
            </a:r>
          </a:p>
        </p:txBody>
      </p:sp>
      <p:sp>
        <p:nvSpPr>
          <p:cNvPr id="4" name="Rectangle 3" descr="Green box surrounding the balance sheet icon to emphasize that we will be discussing this topic now. "/>
          <p:cNvSpPr/>
          <p:nvPr/>
        </p:nvSpPr>
        <p:spPr>
          <a:xfrm>
            <a:off x="136849" y="1772816"/>
            <a:ext cx="6058678" cy="4583534"/>
          </a:xfrm>
          <a:prstGeom prst="rect">
            <a:avLst/>
          </a:prstGeom>
          <a:noFill/>
          <a:ln w="57150">
            <a:solidFill>
              <a:srgbClr val="429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70179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5">
            <a:extLst>
              <a:ext uri="{FF2B5EF4-FFF2-40B4-BE49-F238E27FC236}">
                <a16:creationId xmlns:a16="http://schemas.microsoft.com/office/drawing/2014/main" id="{2448A5E8-CCFC-2840-BF33-4A4E3CBF7378}"/>
              </a:ext>
            </a:extLst>
          </p:cNvPr>
          <p:cNvSpPr>
            <a:spLocks noGrp="1"/>
          </p:cNvSpPr>
          <p:nvPr>
            <p:ph type="sldNum" sz="quarter" idx="12"/>
          </p:nvPr>
        </p:nvSpPr>
        <p:spPr>
          <a:xfrm>
            <a:off x="9263743" y="6356350"/>
            <a:ext cx="2743200" cy="365125"/>
          </a:xfrm>
        </p:spPr>
        <p:txBody>
          <a:bodyPr/>
          <a:lstStyle/>
          <a:p>
            <a:fld id="{DBA4E684-D84B-E74A-BAD3-84496E53C297}" type="slidenum">
              <a:rPr lang="en-US" smtClean="0"/>
              <a:pPr/>
              <a:t>24</a:t>
            </a:fld>
            <a:endParaRPr lang="en-US" dirty="0"/>
          </a:p>
        </p:txBody>
      </p:sp>
      <p:sp>
        <p:nvSpPr>
          <p:cNvPr id="6" name="Title 5"/>
          <p:cNvSpPr>
            <a:spLocks noGrp="1"/>
          </p:cNvSpPr>
          <p:nvPr>
            <p:ph type="title"/>
          </p:nvPr>
        </p:nvSpPr>
        <p:spPr>
          <a:xfrm>
            <a:off x="609600" y="330048"/>
            <a:ext cx="8229600" cy="563562"/>
          </a:xfrm>
        </p:spPr>
        <p:txBody>
          <a:bodyPr/>
          <a:lstStyle/>
          <a:p>
            <a:r>
              <a:rPr lang="en-US" dirty="0" smtClean="0"/>
              <a:t>Balance Sheet</a:t>
            </a:r>
            <a:br>
              <a:rPr lang="en-US" dirty="0" smtClean="0"/>
            </a:br>
            <a:r>
              <a:rPr lang="en-US" sz="2800" dirty="0" smtClean="0"/>
              <a:t>Assets</a:t>
            </a:r>
            <a:endParaRPr lang="en-US" sz="2800" dirty="0"/>
          </a:p>
        </p:txBody>
      </p:sp>
      <p:pic>
        <p:nvPicPr>
          <p:cNvPr id="2" name="Picture 1"/>
          <p:cNvPicPr>
            <a:picLocks noChangeAspect="1"/>
          </p:cNvPicPr>
          <p:nvPr/>
        </p:nvPicPr>
        <p:blipFill rotWithShape="1">
          <a:blip r:embed="rId2"/>
          <a:srcRect l="3756" t="8624"/>
          <a:stretch/>
        </p:blipFill>
        <p:spPr>
          <a:xfrm>
            <a:off x="1567543" y="1664898"/>
            <a:ext cx="8479679" cy="4874014"/>
          </a:xfrm>
          <a:prstGeom prst="rect">
            <a:avLst/>
          </a:prstGeom>
        </p:spPr>
      </p:pic>
    </p:spTree>
    <p:extLst>
      <p:ext uri="{BB962C8B-B14F-4D97-AF65-F5344CB8AC3E}">
        <p14:creationId xmlns:p14="http://schemas.microsoft.com/office/powerpoint/2010/main" val="3135131522"/>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5">
            <a:extLst>
              <a:ext uri="{FF2B5EF4-FFF2-40B4-BE49-F238E27FC236}">
                <a16:creationId xmlns:a16="http://schemas.microsoft.com/office/drawing/2014/main" id="{2448A5E8-CCFC-2840-BF33-4A4E3CBF7378}"/>
              </a:ext>
            </a:extLst>
          </p:cNvPr>
          <p:cNvSpPr>
            <a:spLocks noGrp="1"/>
          </p:cNvSpPr>
          <p:nvPr>
            <p:ph type="sldNum" sz="quarter" idx="12"/>
          </p:nvPr>
        </p:nvSpPr>
        <p:spPr>
          <a:xfrm>
            <a:off x="9263743" y="6356350"/>
            <a:ext cx="2743200" cy="365125"/>
          </a:xfrm>
        </p:spPr>
        <p:txBody>
          <a:bodyPr/>
          <a:lstStyle/>
          <a:p>
            <a:fld id="{DBA4E684-D84B-E74A-BAD3-84496E53C297}" type="slidenum">
              <a:rPr lang="en-US" smtClean="0"/>
              <a:pPr/>
              <a:t>25</a:t>
            </a:fld>
            <a:endParaRPr lang="en-US" dirty="0"/>
          </a:p>
        </p:txBody>
      </p:sp>
      <p:sp>
        <p:nvSpPr>
          <p:cNvPr id="6" name="Title 5"/>
          <p:cNvSpPr>
            <a:spLocks noGrp="1"/>
          </p:cNvSpPr>
          <p:nvPr>
            <p:ph type="title"/>
          </p:nvPr>
        </p:nvSpPr>
        <p:spPr>
          <a:xfrm>
            <a:off x="609600" y="330048"/>
            <a:ext cx="8229600" cy="563562"/>
          </a:xfrm>
        </p:spPr>
        <p:txBody>
          <a:bodyPr/>
          <a:lstStyle/>
          <a:p>
            <a:r>
              <a:rPr lang="en-US" dirty="0" smtClean="0"/>
              <a:t>Balance Sheet</a:t>
            </a:r>
            <a:br>
              <a:rPr lang="en-US" dirty="0" smtClean="0"/>
            </a:br>
            <a:r>
              <a:rPr lang="en-US" sz="2800" dirty="0" smtClean="0"/>
              <a:t>L + SHE</a:t>
            </a:r>
            <a:endParaRPr lang="en-US" sz="2800" dirty="0"/>
          </a:p>
        </p:txBody>
      </p:sp>
      <p:pic>
        <p:nvPicPr>
          <p:cNvPr id="3" name="Picture 2"/>
          <p:cNvPicPr>
            <a:picLocks noChangeAspect="1"/>
          </p:cNvPicPr>
          <p:nvPr/>
        </p:nvPicPr>
        <p:blipFill>
          <a:blip r:embed="rId2"/>
          <a:stretch>
            <a:fillRect/>
          </a:stretch>
        </p:blipFill>
        <p:spPr>
          <a:xfrm>
            <a:off x="1261380" y="1722340"/>
            <a:ext cx="9966455" cy="4898587"/>
          </a:xfrm>
          <a:prstGeom prst="rect">
            <a:avLst/>
          </a:prstGeom>
        </p:spPr>
      </p:pic>
    </p:spTree>
    <p:extLst>
      <p:ext uri="{BB962C8B-B14F-4D97-AF65-F5344CB8AC3E}">
        <p14:creationId xmlns:p14="http://schemas.microsoft.com/office/powerpoint/2010/main" val="938822345"/>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5">
            <a:extLst>
              <a:ext uri="{FF2B5EF4-FFF2-40B4-BE49-F238E27FC236}">
                <a16:creationId xmlns:a16="http://schemas.microsoft.com/office/drawing/2014/main" id="{2448A5E8-CCFC-2840-BF33-4A4E3CBF7378}"/>
              </a:ext>
            </a:extLst>
          </p:cNvPr>
          <p:cNvSpPr>
            <a:spLocks noGrp="1"/>
          </p:cNvSpPr>
          <p:nvPr>
            <p:ph type="sldNum" sz="quarter" idx="12"/>
          </p:nvPr>
        </p:nvSpPr>
        <p:spPr>
          <a:xfrm>
            <a:off x="9263743" y="6356350"/>
            <a:ext cx="2743200" cy="365125"/>
          </a:xfrm>
        </p:spPr>
        <p:txBody>
          <a:bodyPr/>
          <a:lstStyle/>
          <a:p>
            <a:fld id="{DBA4E684-D84B-E74A-BAD3-84496E53C297}" type="slidenum">
              <a:rPr lang="en-US" smtClean="0"/>
              <a:pPr/>
              <a:t>26</a:t>
            </a:fld>
            <a:endParaRPr lang="en-US" dirty="0"/>
          </a:p>
        </p:txBody>
      </p:sp>
      <p:sp>
        <p:nvSpPr>
          <p:cNvPr id="6" name="Title 5"/>
          <p:cNvSpPr>
            <a:spLocks noGrp="1"/>
          </p:cNvSpPr>
          <p:nvPr>
            <p:ph type="title"/>
          </p:nvPr>
        </p:nvSpPr>
        <p:spPr>
          <a:xfrm>
            <a:off x="609599" y="503238"/>
            <a:ext cx="9007151" cy="563562"/>
          </a:xfrm>
        </p:spPr>
        <p:txBody>
          <a:bodyPr/>
          <a:lstStyle/>
          <a:p>
            <a:r>
              <a:rPr lang="en-US" dirty="0" smtClean="0"/>
              <a:t>Flow of Work in the Accounting Cycle</a:t>
            </a:r>
            <a:endParaRPr lang="en-US" dirty="0"/>
          </a:p>
        </p:txBody>
      </p:sp>
      <p:pic>
        <p:nvPicPr>
          <p:cNvPr id="8" name="Picture 2" descr="A graphic depicting that companies keep track of balances by a general journal (chronological list of transactions) that get posted to a general ledger or T-accounts (a record of effects to and balances of each accoun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 y="1708522"/>
            <a:ext cx="4160684" cy="5012953"/>
          </a:xfrm>
          <a:prstGeom prst="rect">
            <a:avLst/>
          </a:prstGeom>
        </p:spPr>
      </p:pic>
      <p:pic>
        <p:nvPicPr>
          <p:cNvPr id="9" name="Picture 2" descr="The exhibit shows a flowchart of the accounting cycle."/>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13174" y="1640663"/>
            <a:ext cx="6279424" cy="4986960"/>
          </a:xfrm>
        </p:spPr>
      </p:pic>
    </p:spTree>
    <p:extLst>
      <p:ext uri="{BB962C8B-B14F-4D97-AF65-F5344CB8AC3E}">
        <p14:creationId xmlns:p14="http://schemas.microsoft.com/office/powerpoint/2010/main" val="3470855953"/>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5">
            <a:extLst>
              <a:ext uri="{FF2B5EF4-FFF2-40B4-BE49-F238E27FC236}">
                <a16:creationId xmlns:a16="http://schemas.microsoft.com/office/drawing/2014/main" id="{2448A5E8-CCFC-2840-BF33-4A4E3CBF7378}"/>
              </a:ext>
            </a:extLst>
          </p:cNvPr>
          <p:cNvSpPr>
            <a:spLocks noGrp="1"/>
          </p:cNvSpPr>
          <p:nvPr>
            <p:ph type="sldNum" sz="quarter" idx="12"/>
          </p:nvPr>
        </p:nvSpPr>
        <p:spPr>
          <a:xfrm>
            <a:off x="9263743" y="6356350"/>
            <a:ext cx="2743200" cy="365125"/>
          </a:xfrm>
        </p:spPr>
        <p:txBody>
          <a:bodyPr/>
          <a:lstStyle/>
          <a:p>
            <a:fld id="{DBA4E684-D84B-E74A-BAD3-84496E53C297}" type="slidenum">
              <a:rPr lang="en-US" smtClean="0"/>
              <a:pPr/>
              <a:t>27</a:t>
            </a:fld>
            <a:endParaRPr lang="en-US" dirty="0"/>
          </a:p>
        </p:txBody>
      </p:sp>
      <p:sp>
        <p:nvSpPr>
          <p:cNvPr id="6" name="Title 5"/>
          <p:cNvSpPr>
            <a:spLocks noGrp="1"/>
          </p:cNvSpPr>
          <p:nvPr>
            <p:ph type="title"/>
          </p:nvPr>
        </p:nvSpPr>
        <p:spPr>
          <a:xfrm>
            <a:off x="609599" y="503238"/>
            <a:ext cx="9007151" cy="563562"/>
          </a:xfrm>
        </p:spPr>
        <p:txBody>
          <a:bodyPr/>
          <a:lstStyle/>
          <a:p>
            <a:r>
              <a:rPr lang="en-US" dirty="0" smtClean="0"/>
              <a:t>Transaction Analysis</a:t>
            </a:r>
            <a:endParaRPr lang="en-US" dirty="0"/>
          </a:p>
        </p:txBody>
      </p:sp>
      <p:sp>
        <p:nvSpPr>
          <p:cNvPr id="3" name="Content Placeholder 2"/>
          <p:cNvSpPr>
            <a:spLocks noGrp="1"/>
          </p:cNvSpPr>
          <p:nvPr>
            <p:ph idx="1"/>
          </p:nvPr>
        </p:nvSpPr>
        <p:spPr>
          <a:xfrm>
            <a:off x="838200" y="1825625"/>
            <a:ext cx="10515600" cy="2746375"/>
          </a:xfrm>
        </p:spPr>
        <p:txBody>
          <a:bodyPr/>
          <a:lstStyle/>
          <a:p>
            <a:r>
              <a:rPr lang="en-US" sz="2600" dirty="0"/>
              <a:t>Every transaction has at least two effects (</a:t>
            </a:r>
            <a:r>
              <a:rPr lang="en-US" sz="2600" b="1" dirty="0"/>
              <a:t>dual effects</a:t>
            </a:r>
            <a:r>
              <a:rPr lang="en-US" sz="2600" dirty="0"/>
              <a:t>) on the basic accounting equation. </a:t>
            </a:r>
          </a:p>
          <a:p>
            <a:r>
              <a:rPr lang="en-US" sz="2600" dirty="0"/>
              <a:t>Every transaction affects at least </a:t>
            </a:r>
            <a:r>
              <a:rPr lang="en-US" sz="2600" b="1" dirty="0"/>
              <a:t>two accounts</a:t>
            </a:r>
            <a:r>
              <a:rPr lang="en-US" sz="2600" dirty="0"/>
              <a:t>. </a:t>
            </a:r>
            <a:endParaRPr lang="en-US" sz="2600" dirty="0" smtClean="0"/>
          </a:p>
          <a:p>
            <a:r>
              <a:rPr lang="en-US" sz="2600" dirty="0" smtClean="0"/>
              <a:t>Correctly </a:t>
            </a:r>
            <a:r>
              <a:rPr lang="en-US" sz="2600" dirty="0"/>
              <a:t>identifying those accounts and the direction of the effect (whether an increase or a decrease) is </a:t>
            </a:r>
            <a:r>
              <a:rPr lang="en-US" sz="2600" dirty="0" smtClean="0"/>
              <a:t>critical!</a:t>
            </a:r>
          </a:p>
          <a:p>
            <a:r>
              <a:rPr lang="en-US" sz="2600" dirty="0" smtClean="0"/>
              <a:t>The </a:t>
            </a:r>
            <a:r>
              <a:rPr lang="en-US" sz="2600" dirty="0"/>
              <a:t>accounting equation must remain in balance after each transaction.</a:t>
            </a:r>
          </a:p>
          <a:p>
            <a:endParaRPr lang="en-US" dirty="0" smtClean="0"/>
          </a:p>
        </p:txBody>
      </p:sp>
      <p:pic>
        <p:nvPicPr>
          <p:cNvPr id="4" name="Picture 3"/>
          <p:cNvPicPr>
            <a:picLocks noChangeAspect="1"/>
          </p:cNvPicPr>
          <p:nvPr/>
        </p:nvPicPr>
        <p:blipFill>
          <a:blip r:embed="rId2"/>
          <a:stretch>
            <a:fillRect/>
          </a:stretch>
        </p:blipFill>
        <p:spPr>
          <a:xfrm>
            <a:off x="2971445" y="4724839"/>
            <a:ext cx="6249110" cy="1631511"/>
          </a:xfrm>
          <a:prstGeom prst="rect">
            <a:avLst/>
          </a:prstGeom>
        </p:spPr>
      </p:pic>
    </p:spTree>
    <p:extLst>
      <p:ext uri="{BB962C8B-B14F-4D97-AF65-F5344CB8AC3E}">
        <p14:creationId xmlns:p14="http://schemas.microsoft.com/office/powerpoint/2010/main" val="4061654208"/>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8A0D1-5D37-DA49-A4AD-AD3B660A4067}"/>
              </a:ext>
            </a:extLst>
          </p:cNvPr>
          <p:cNvSpPr>
            <a:spLocks noGrp="1"/>
          </p:cNvSpPr>
          <p:nvPr>
            <p:ph type="title"/>
          </p:nvPr>
        </p:nvSpPr>
        <p:spPr/>
        <p:txBody>
          <a:bodyPr/>
          <a:lstStyle/>
          <a:p>
            <a:r>
              <a:rPr lang="en-US" dirty="0" smtClean="0"/>
              <a:t>Debit versus Credit</a:t>
            </a:r>
            <a:endParaRPr lang="en-US" dirty="0"/>
          </a:p>
        </p:txBody>
      </p:sp>
      <p:sp>
        <p:nvSpPr>
          <p:cNvPr id="3" name="Content Placeholder 2">
            <a:extLst>
              <a:ext uri="{FF2B5EF4-FFF2-40B4-BE49-F238E27FC236}">
                <a16:creationId xmlns:a16="http://schemas.microsoft.com/office/drawing/2014/main" id="{5D852AFE-785C-AF4C-BF8E-F4C3B4300CFB}"/>
              </a:ext>
            </a:extLst>
          </p:cNvPr>
          <p:cNvSpPr>
            <a:spLocks noGrp="1"/>
          </p:cNvSpPr>
          <p:nvPr>
            <p:ph idx="1"/>
          </p:nvPr>
        </p:nvSpPr>
        <p:spPr>
          <a:xfrm>
            <a:off x="609599" y="1619505"/>
            <a:ext cx="11332191" cy="802973"/>
          </a:xfrm>
        </p:spPr>
        <p:txBody>
          <a:bodyPr/>
          <a:lstStyle/>
          <a:p>
            <a:pPr marL="0" indent="0" algn="ctr">
              <a:buNone/>
            </a:pPr>
            <a:r>
              <a:rPr lang="en-IN" sz="2600" dirty="0">
                <a:solidFill>
                  <a:srgbClr val="00B050"/>
                </a:solidFill>
              </a:rPr>
              <a:t>Debit means “left” and credit means “right.” That’s it. It does not mean “increase” or “decrease” unless you also know what kind of account you are referencing.</a:t>
            </a:r>
          </a:p>
          <a:p>
            <a:pPr marL="0" indent="0">
              <a:buNone/>
            </a:pPr>
            <a:endParaRPr lang="en-US" sz="3200" dirty="0" smtClean="0"/>
          </a:p>
        </p:txBody>
      </p:sp>
      <p:sp>
        <p:nvSpPr>
          <p:cNvPr id="6" name="Slide Number Placeholder 5">
            <a:extLst>
              <a:ext uri="{FF2B5EF4-FFF2-40B4-BE49-F238E27FC236}">
                <a16:creationId xmlns:a16="http://schemas.microsoft.com/office/drawing/2014/main" id="{2448A5E8-CCFC-2840-BF33-4A4E3CBF7378}"/>
              </a:ext>
            </a:extLst>
          </p:cNvPr>
          <p:cNvSpPr>
            <a:spLocks noGrp="1"/>
          </p:cNvSpPr>
          <p:nvPr>
            <p:ph type="sldNum" sz="quarter" idx="12"/>
          </p:nvPr>
        </p:nvSpPr>
        <p:spPr/>
        <p:txBody>
          <a:bodyPr/>
          <a:lstStyle/>
          <a:p>
            <a:fld id="{DBA4E684-D84B-E74A-BAD3-84496E53C297}" type="slidenum">
              <a:rPr lang="en-US" smtClean="0"/>
              <a:pPr/>
              <a:t>28</a:t>
            </a:fld>
            <a:endParaRPr lang="en-US" dirty="0"/>
          </a:p>
        </p:txBody>
      </p:sp>
      <p:sp>
        <p:nvSpPr>
          <p:cNvPr id="5" name="Text Placeholder 2"/>
          <p:cNvSpPr txBox="1">
            <a:spLocks/>
          </p:cNvSpPr>
          <p:nvPr/>
        </p:nvSpPr>
        <p:spPr>
          <a:xfrm>
            <a:off x="516105" y="2638926"/>
            <a:ext cx="3669804" cy="5224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smtClean="0"/>
              <a:t>Debit (Dr.)</a:t>
            </a:r>
            <a:endParaRPr lang="en-US" dirty="0"/>
          </a:p>
        </p:txBody>
      </p:sp>
      <p:sp>
        <p:nvSpPr>
          <p:cNvPr id="7" name="Text Placeholder 4"/>
          <p:cNvSpPr txBox="1">
            <a:spLocks/>
          </p:cNvSpPr>
          <p:nvPr/>
        </p:nvSpPr>
        <p:spPr>
          <a:xfrm>
            <a:off x="4333546" y="2638926"/>
            <a:ext cx="4041775" cy="5224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smtClean="0"/>
              <a:t>Credit (Cr.)</a:t>
            </a:r>
            <a:endParaRPr lang="en-US" dirty="0"/>
          </a:p>
        </p:txBody>
      </p:sp>
      <p:sp>
        <p:nvSpPr>
          <p:cNvPr id="8" name="Rounded Rectangle 8"/>
          <p:cNvSpPr>
            <a:spLocks noChangeArrowheads="1"/>
          </p:cNvSpPr>
          <p:nvPr/>
        </p:nvSpPr>
        <p:spPr bwMode="auto">
          <a:xfrm>
            <a:off x="447869" y="3448822"/>
            <a:ext cx="3584052" cy="2005149"/>
          </a:xfrm>
          <a:prstGeom prst="roundRect">
            <a:avLst>
              <a:gd name="adj" fmla="val 0"/>
            </a:avLst>
          </a:prstGeom>
          <a:solidFill>
            <a:schemeClr val="accent5">
              <a:lumMod val="20000"/>
              <a:lumOff val="80000"/>
            </a:schemeClr>
          </a:solidFill>
          <a:ln w="38100" algn="ctr">
            <a:solidFill>
              <a:srgbClr val="000099"/>
            </a:solidFill>
            <a:round/>
            <a:headEnd type="none" w="sm" len="sm"/>
            <a:tailEnd type="none" w="sm" len="sm"/>
          </a:ln>
        </p:spPr>
        <p:txBody>
          <a:bodyPr/>
          <a:lstStyle/>
          <a:p>
            <a:pPr marL="342900" indent="-342900">
              <a:buAutoNum type="arabicParenR"/>
            </a:pPr>
            <a:r>
              <a:rPr lang="en-US" sz="2500" dirty="0" smtClean="0">
                <a:solidFill>
                  <a:srgbClr val="000099"/>
                </a:solidFill>
              </a:rPr>
              <a:t>An </a:t>
            </a:r>
            <a:r>
              <a:rPr lang="en-US" sz="2500" dirty="0">
                <a:solidFill>
                  <a:srgbClr val="000099"/>
                </a:solidFill>
              </a:rPr>
              <a:t>increase in an asset,</a:t>
            </a:r>
          </a:p>
          <a:p>
            <a:pPr marL="342900" indent="-342900">
              <a:buAutoNum type="arabicParenR"/>
            </a:pPr>
            <a:r>
              <a:rPr lang="en-US" sz="2500" dirty="0">
                <a:solidFill>
                  <a:srgbClr val="000099"/>
                </a:solidFill>
              </a:rPr>
              <a:t>A decrease in a liability,</a:t>
            </a:r>
          </a:p>
          <a:p>
            <a:pPr marL="342900" indent="-342900">
              <a:buFont typeface="+mj-lt"/>
              <a:buAutoNum type="arabicParenR" startAt="3"/>
            </a:pPr>
            <a:r>
              <a:rPr lang="en-US" sz="2500" dirty="0" smtClean="0">
                <a:solidFill>
                  <a:srgbClr val="000099"/>
                </a:solidFill>
              </a:rPr>
              <a:t>A </a:t>
            </a:r>
            <a:r>
              <a:rPr lang="en-US" sz="2500" dirty="0">
                <a:solidFill>
                  <a:srgbClr val="000099"/>
                </a:solidFill>
              </a:rPr>
              <a:t>decrease in a shareholders’ equity item </a:t>
            </a:r>
          </a:p>
        </p:txBody>
      </p:sp>
      <p:cxnSp>
        <p:nvCxnSpPr>
          <p:cNvPr id="9" name="Straight Connector 8"/>
          <p:cNvCxnSpPr/>
          <p:nvPr/>
        </p:nvCxnSpPr>
        <p:spPr bwMode="auto">
          <a:xfrm>
            <a:off x="602921" y="3134141"/>
            <a:ext cx="7696200" cy="1588"/>
          </a:xfrm>
          <a:prstGeom prst="line">
            <a:avLst/>
          </a:prstGeom>
          <a:ln>
            <a:solidFill>
              <a:schemeClr val="tx1"/>
            </a:solidFill>
            <a:headEnd type="none" w="sm" len="sm"/>
            <a:tailEnd type="none" w="sm" len="sm"/>
          </a:ln>
        </p:spPr>
        <p:style>
          <a:lnRef idx="3">
            <a:schemeClr val="accent2"/>
          </a:lnRef>
          <a:fillRef idx="0">
            <a:schemeClr val="accent2"/>
          </a:fillRef>
          <a:effectRef idx="2">
            <a:schemeClr val="accent2"/>
          </a:effectRef>
          <a:fontRef idx="minor">
            <a:schemeClr val="tx1"/>
          </a:fontRef>
        </p:style>
      </p:cxnSp>
      <p:cxnSp>
        <p:nvCxnSpPr>
          <p:cNvPr id="10" name="Straight Connector 9"/>
          <p:cNvCxnSpPr/>
          <p:nvPr/>
        </p:nvCxnSpPr>
        <p:spPr bwMode="auto">
          <a:xfrm>
            <a:off x="4263697" y="3134141"/>
            <a:ext cx="0" cy="2805332"/>
          </a:xfrm>
          <a:prstGeom prst="line">
            <a:avLst/>
          </a:prstGeom>
          <a:ln>
            <a:solidFill>
              <a:schemeClr val="tx1"/>
            </a:solidFill>
            <a:headEnd type="none" w="sm" len="sm"/>
            <a:tailEnd type="none" w="sm" len="sm"/>
          </a:ln>
        </p:spPr>
        <p:style>
          <a:lnRef idx="3">
            <a:schemeClr val="accent2"/>
          </a:lnRef>
          <a:fillRef idx="0">
            <a:schemeClr val="accent2"/>
          </a:fillRef>
          <a:effectRef idx="2">
            <a:schemeClr val="accent2"/>
          </a:effectRef>
          <a:fontRef idx="minor">
            <a:schemeClr val="tx1"/>
          </a:fontRef>
        </p:style>
      </p:cxnSp>
      <p:sp>
        <p:nvSpPr>
          <p:cNvPr id="11" name="Rounded Rectangle 10"/>
          <p:cNvSpPr>
            <a:spLocks noChangeArrowheads="1"/>
          </p:cNvSpPr>
          <p:nvPr/>
        </p:nvSpPr>
        <p:spPr bwMode="auto">
          <a:xfrm>
            <a:off x="4495474" y="3448822"/>
            <a:ext cx="3803647" cy="2005149"/>
          </a:xfrm>
          <a:prstGeom prst="roundRect">
            <a:avLst>
              <a:gd name="adj" fmla="val 0"/>
            </a:avLst>
          </a:prstGeom>
          <a:solidFill>
            <a:schemeClr val="accent5">
              <a:lumMod val="20000"/>
              <a:lumOff val="80000"/>
            </a:schemeClr>
          </a:solidFill>
          <a:ln w="38100" algn="ctr">
            <a:solidFill>
              <a:srgbClr val="000099"/>
            </a:solidFill>
            <a:round/>
            <a:headEnd type="none" w="sm" len="sm"/>
            <a:tailEnd type="none" w="sm" len="sm"/>
          </a:ln>
        </p:spPr>
        <p:txBody>
          <a:bodyPr/>
          <a:lstStyle/>
          <a:p>
            <a:pPr lvl="0" fontAlgn="auto">
              <a:spcAft>
                <a:spcPts val="0"/>
              </a:spcAft>
              <a:defRPr/>
            </a:pPr>
            <a:r>
              <a:rPr lang="en-US" sz="2500" dirty="0" smtClean="0">
                <a:solidFill>
                  <a:srgbClr val="000099"/>
                </a:solidFill>
              </a:rPr>
              <a:t>1) A decrease </a:t>
            </a:r>
            <a:r>
              <a:rPr lang="en-US" sz="2500" dirty="0">
                <a:solidFill>
                  <a:srgbClr val="000099"/>
                </a:solidFill>
              </a:rPr>
              <a:t>in an asset, </a:t>
            </a:r>
          </a:p>
          <a:p>
            <a:pPr lvl="0" fontAlgn="auto">
              <a:spcAft>
                <a:spcPts val="0"/>
              </a:spcAft>
              <a:defRPr/>
            </a:pPr>
            <a:r>
              <a:rPr lang="en-US" sz="2500" dirty="0">
                <a:solidFill>
                  <a:srgbClr val="000099"/>
                </a:solidFill>
              </a:rPr>
              <a:t>2) </a:t>
            </a:r>
            <a:r>
              <a:rPr lang="en-US" sz="2500" dirty="0" smtClean="0">
                <a:solidFill>
                  <a:srgbClr val="000099"/>
                </a:solidFill>
              </a:rPr>
              <a:t>An increase </a:t>
            </a:r>
            <a:r>
              <a:rPr lang="en-US" sz="2500" dirty="0">
                <a:solidFill>
                  <a:srgbClr val="000099"/>
                </a:solidFill>
              </a:rPr>
              <a:t>in a liability,</a:t>
            </a:r>
          </a:p>
          <a:p>
            <a:pPr marL="282575" lvl="0" indent="-282575" fontAlgn="auto">
              <a:spcAft>
                <a:spcPts val="0"/>
              </a:spcAft>
              <a:defRPr/>
            </a:pPr>
            <a:r>
              <a:rPr lang="en-US" sz="2500" dirty="0" smtClean="0">
                <a:solidFill>
                  <a:srgbClr val="000099"/>
                </a:solidFill>
              </a:rPr>
              <a:t>3</a:t>
            </a:r>
            <a:r>
              <a:rPr lang="en-US" sz="2500" dirty="0">
                <a:solidFill>
                  <a:srgbClr val="000099"/>
                </a:solidFill>
              </a:rPr>
              <a:t>) </a:t>
            </a:r>
            <a:r>
              <a:rPr lang="en-US" sz="2500" dirty="0" smtClean="0">
                <a:solidFill>
                  <a:srgbClr val="000099"/>
                </a:solidFill>
              </a:rPr>
              <a:t>An increase </a:t>
            </a:r>
            <a:r>
              <a:rPr lang="en-US" sz="2500" dirty="0">
                <a:solidFill>
                  <a:srgbClr val="000099"/>
                </a:solidFill>
              </a:rPr>
              <a:t>in a </a:t>
            </a:r>
            <a:r>
              <a:rPr lang="en-US" sz="2500" dirty="0" smtClean="0">
                <a:solidFill>
                  <a:srgbClr val="000099"/>
                </a:solidFill>
              </a:rPr>
              <a:t>shareholders’ equity item</a:t>
            </a:r>
            <a:endParaRPr lang="en-US" sz="2500" dirty="0">
              <a:solidFill>
                <a:srgbClr val="000099"/>
              </a:solidFill>
            </a:endParaRPr>
          </a:p>
        </p:txBody>
      </p:sp>
      <p:sp>
        <p:nvSpPr>
          <p:cNvPr id="12" name="Rectangle 11"/>
          <p:cNvSpPr/>
          <p:nvPr/>
        </p:nvSpPr>
        <p:spPr>
          <a:xfrm>
            <a:off x="7147293" y="5741445"/>
            <a:ext cx="4849089" cy="914400"/>
          </a:xfrm>
          <a:prstGeom prst="rect">
            <a:avLst/>
          </a:prstGeom>
          <a:solidFill>
            <a:schemeClr val="accent5">
              <a:lumMod val="20000"/>
              <a:lumOff val="80000"/>
            </a:schemeClr>
          </a:solidFill>
          <a:ln w="38100">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buFontTx/>
              <a:buNone/>
            </a:pPr>
            <a:r>
              <a:rPr lang="en-US" dirty="0">
                <a:solidFill>
                  <a:srgbClr val="00009A"/>
                </a:solidFill>
              </a:rPr>
              <a:t>Account Debited</a:t>
            </a:r>
            <a:r>
              <a:rPr lang="en-US" dirty="0" smtClean="0">
                <a:solidFill>
                  <a:srgbClr val="00009A"/>
                </a:solidFill>
              </a:rPr>
              <a:t>……………Amount </a:t>
            </a:r>
            <a:r>
              <a:rPr lang="en-US" dirty="0">
                <a:solidFill>
                  <a:srgbClr val="00009A"/>
                </a:solidFill>
              </a:rPr>
              <a:t>Debited</a:t>
            </a:r>
          </a:p>
          <a:p>
            <a:pPr eaLnBrk="1" hangingPunct="1">
              <a:buFontTx/>
              <a:buNone/>
            </a:pPr>
            <a:r>
              <a:rPr lang="en-US" dirty="0">
                <a:solidFill>
                  <a:srgbClr val="00009A"/>
                </a:solidFill>
              </a:rPr>
              <a:t>            Account Credited</a:t>
            </a:r>
            <a:r>
              <a:rPr lang="en-US" dirty="0" smtClean="0">
                <a:solidFill>
                  <a:srgbClr val="00009A"/>
                </a:solidFill>
              </a:rPr>
              <a:t>………..Amount Credited</a:t>
            </a:r>
            <a:endParaRPr lang="en-US" dirty="0">
              <a:solidFill>
                <a:srgbClr val="000099"/>
              </a:solidFill>
            </a:endParaRPr>
          </a:p>
        </p:txBody>
      </p:sp>
      <p:sp>
        <p:nvSpPr>
          <p:cNvPr id="14" name="Down Arrow 13"/>
          <p:cNvSpPr/>
          <p:nvPr/>
        </p:nvSpPr>
        <p:spPr>
          <a:xfrm>
            <a:off x="9571837" y="4189863"/>
            <a:ext cx="1203070" cy="1264108"/>
          </a:xfrm>
          <a:prstGeom prst="downArrow">
            <a:avLst/>
          </a:prstGeom>
          <a:solidFill>
            <a:srgbClr val="98618F"/>
          </a:solidFill>
          <a:ln>
            <a:solidFill>
              <a:srgbClr val="9861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5D852AFE-785C-AF4C-BF8E-F4C3B4300CFB}"/>
              </a:ext>
            </a:extLst>
          </p:cNvPr>
          <p:cNvSpPr txBox="1">
            <a:spLocks/>
          </p:cNvSpPr>
          <p:nvPr/>
        </p:nvSpPr>
        <p:spPr>
          <a:xfrm>
            <a:off x="8722159" y="3278988"/>
            <a:ext cx="2902425" cy="802973"/>
          </a:xfrm>
          <a:prstGeom prst="rect">
            <a:avLst/>
          </a:prstGeom>
        </p:spPr>
        <p:txBody>
          <a:bodyPr/>
          <a:lstStyle>
            <a:lvl1pPr marL="228600" indent="-228600" algn="l" defTabSz="914400" rtl="0" eaLnBrk="1" latinLnBrk="0" hangingPunct="1">
              <a:lnSpc>
                <a:spcPct val="90000"/>
              </a:lnSpc>
              <a:spcBef>
                <a:spcPts val="1000"/>
              </a:spcBef>
              <a:buFontTx/>
              <a:buBlip>
                <a:blip r:embed="rId2"/>
              </a:buBlip>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FontTx/>
              <a:buNone/>
            </a:pPr>
            <a:r>
              <a:rPr lang="en-IN" sz="2600" dirty="0" smtClean="0">
                <a:solidFill>
                  <a:srgbClr val="98618F"/>
                </a:solidFill>
              </a:rPr>
              <a:t>Journal Entry Format</a:t>
            </a:r>
          </a:p>
          <a:p>
            <a:pPr marL="0" indent="0">
              <a:buFontTx/>
              <a:buNone/>
            </a:pPr>
            <a:endParaRPr lang="en-US" sz="3200" dirty="0" smtClean="0">
              <a:solidFill>
                <a:srgbClr val="98618F"/>
              </a:solidFill>
            </a:endParaRPr>
          </a:p>
        </p:txBody>
      </p:sp>
    </p:spTree>
    <p:extLst>
      <p:ext uri="{BB962C8B-B14F-4D97-AF65-F5344CB8AC3E}">
        <p14:creationId xmlns:p14="http://schemas.microsoft.com/office/powerpoint/2010/main" val="16788819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animBg="1"/>
      <p:bldP spid="14" grpId="0" animBg="1"/>
      <p:bldP spid="1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8A0D1-5D37-DA49-A4AD-AD3B660A4067}"/>
              </a:ext>
            </a:extLst>
          </p:cNvPr>
          <p:cNvSpPr>
            <a:spLocks noGrp="1"/>
          </p:cNvSpPr>
          <p:nvPr>
            <p:ph type="title"/>
          </p:nvPr>
        </p:nvSpPr>
        <p:spPr/>
        <p:txBody>
          <a:bodyPr/>
          <a:lstStyle/>
          <a:p>
            <a:r>
              <a:rPr lang="en-US" dirty="0" smtClean="0"/>
              <a:t>An example</a:t>
            </a:r>
            <a:endParaRPr lang="en-US" dirty="0"/>
          </a:p>
        </p:txBody>
      </p:sp>
      <p:sp>
        <p:nvSpPr>
          <p:cNvPr id="3" name="Content Placeholder 2">
            <a:extLst>
              <a:ext uri="{FF2B5EF4-FFF2-40B4-BE49-F238E27FC236}">
                <a16:creationId xmlns:a16="http://schemas.microsoft.com/office/drawing/2014/main" id="{5D852AFE-785C-AF4C-BF8E-F4C3B4300CFB}"/>
              </a:ext>
            </a:extLst>
          </p:cNvPr>
          <p:cNvSpPr>
            <a:spLocks noGrp="1"/>
          </p:cNvSpPr>
          <p:nvPr>
            <p:ph idx="1"/>
          </p:nvPr>
        </p:nvSpPr>
        <p:spPr>
          <a:xfrm>
            <a:off x="609599" y="1619505"/>
            <a:ext cx="11332191" cy="802973"/>
          </a:xfrm>
        </p:spPr>
        <p:txBody>
          <a:bodyPr/>
          <a:lstStyle/>
          <a:p>
            <a:pPr marL="0" indent="0" algn="ctr">
              <a:buNone/>
            </a:pPr>
            <a:r>
              <a:rPr lang="en-IN" sz="3200" dirty="0" smtClean="0">
                <a:solidFill>
                  <a:srgbClr val="00B050"/>
                </a:solidFill>
              </a:rPr>
              <a:t>Let’s say that we purchased $22,000 of inventory on account…</a:t>
            </a:r>
            <a:endParaRPr lang="en-IN" sz="3200" dirty="0">
              <a:solidFill>
                <a:srgbClr val="00B050"/>
              </a:solidFill>
            </a:endParaRPr>
          </a:p>
          <a:p>
            <a:pPr marL="0" indent="0">
              <a:buNone/>
            </a:pPr>
            <a:endParaRPr lang="en-US" sz="4000" dirty="0" smtClean="0"/>
          </a:p>
        </p:txBody>
      </p:sp>
      <p:sp>
        <p:nvSpPr>
          <p:cNvPr id="6" name="Slide Number Placeholder 5">
            <a:extLst>
              <a:ext uri="{FF2B5EF4-FFF2-40B4-BE49-F238E27FC236}">
                <a16:creationId xmlns:a16="http://schemas.microsoft.com/office/drawing/2014/main" id="{2448A5E8-CCFC-2840-BF33-4A4E3CBF7378}"/>
              </a:ext>
            </a:extLst>
          </p:cNvPr>
          <p:cNvSpPr>
            <a:spLocks noGrp="1"/>
          </p:cNvSpPr>
          <p:nvPr>
            <p:ph type="sldNum" sz="quarter" idx="12"/>
          </p:nvPr>
        </p:nvSpPr>
        <p:spPr/>
        <p:txBody>
          <a:bodyPr/>
          <a:lstStyle/>
          <a:p>
            <a:fld id="{DBA4E684-D84B-E74A-BAD3-84496E53C297}" type="slidenum">
              <a:rPr lang="en-US" smtClean="0"/>
              <a:pPr/>
              <a:t>29</a:t>
            </a:fld>
            <a:endParaRPr lang="en-US" dirty="0"/>
          </a:p>
        </p:txBody>
      </p:sp>
      <p:sp>
        <p:nvSpPr>
          <p:cNvPr id="12" name="Rectangle 11"/>
          <p:cNvSpPr/>
          <p:nvPr/>
        </p:nvSpPr>
        <p:spPr>
          <a:xfrm>
            <a:off x="5934269" y="5741445"/>
            <a:ext cx="5724331" cy="980030"/>
          </a:xfrm>
          <a:prstGeom prst="rect">
            <a:avLst/>
          </a:prstGeom>
          <a:solidFill>
            <a:schemeClr val="accent5">
              <a:lumMod val="20000"/>
              <a:lumOff val="80000"/>
            </a:schemeClr>
          </a:solidFill>
          <a:ln w="38100">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buFontTx/>
              <a:buNone/>
            </a:pPr>
            <a:r>
              <a:rPr lang="en-US" sz="2400" dirty="0" smtClean="0">
                <a:solidFill>
                  <a:srgbClr val="000099"/>
                </a:solidFill>
              </a:rPr>
              <a:t>Inventory		22,000</a:t>
            </a:r>
          </a:p>
          <a:p>
            <a:pPr eaLnBrk="1" hangingPunct="1">
              <a:buFontTx/>
              <a:buNone/>
            </a:pPr>
            <a:r>
              <a:rPr lang="en-US" sz="2400" dirty="0">
                <a:solidFill>
                  <a:srgbClr val="000099"/>
                </a:solidFill>
              </a:rPr>
              <a:t>	</a:t>
            </a:r>
            <a:r>
              <a:rPr lang="en-US" sz="2400" dirty="0" smtClean="0">
                <a:solidFill>
                  <a:srgbClr val="000099"/>
                </a:solidFill>
              </a:rPr>
              <a:t>Accounts Payable		22,000</a:t>
            </a:r>
            <a:endParaRPr lang="en-US" sz="2400" dirty="0">
              <a:solidFill>
                <a:srgbClr val="000099"/>
              </a:solidFill>
            </a:endParaRPr>
          </a:p>
        </p:txBody>
      </p:sp>
      <p:sp>
        <p:nvSpPr>
          <p:cNvPr id="14" name="Down Arrow 13"/>
          <p:cNvSpPr/>
          <p:nvPr/>
        </p:nvSpPr>
        <p:spPr>
          <a:xfrm>
            <a:off x="9571837" y="4189863"/>
            <a:ext cx="1203070" cy="1264108"/>
          </a:xfrm>
          <a:prstGeom prst="downArrow">
            <a:avLst/>
          </a:prstGeom>
          <a:solidFill>
            <a:srgbClr val="98618F"/>
          </a:solidFill>
          <a:ln>
            <a:solidFill>
              <a:srgbClr val="9861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5D852AFE-785C-AF4C-BF8E-F4C3B4300CFB}"/>
              </a:ext>
            </a:extLst>
          </p:cNvPr>
          <p:cNvSpPr txBox="1">
            <a:spLocks/>
          </p:cNvSpPr>
          <p:nvPr/>
        </p:nvSpPr>
        <p:spPr>
          <a:xfrm>
            <a:off x="8722159" y="3278988"/>
            <a:ext cx="2902425" cy="802973"/>
          </a:xfrm>
          <a:prstGeom prst="rect">
            <a:avLst/>
          </a:prstGeom>
        </p:spPr>
        <p:txBody>
          <a:bodyPr/>
          <a:lstStyle>
            <a:lvl1pPr marL="228600" indent="-228600" algn="l" defTabSz="914400" rtl="0" eaLnBrk="1" latinLnBrk="0" hangingPunct="1">
              <a:lnSpc>
                <a:spcPct val="90000"/>
              </a:lnSpc>
              <a:spcBef>
                <a:spcPts val="1000"/>
              </a:spcBef>
              <a:buFontTx/>
              <a:buBlip>
                <a:blip r:embed="rId2"/>
              </a:buBlip>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FontTx/>
              <a:buNone/>
            </a:pPr>
            <a:r>
              <a:rPr lang="en-IN" sz="2600" dirty="0" smtClean="0">
                <a:solidFill>
                  <a:srgbClr val="98618F"/>
                </a:solidFill>
              </a:rPr>
              <a:t>Journal Entry Format</a:t>
            </a:r>
          </a:p>
          <a:p>
            <a:pPr marL="0" indent="0">
              <a:buFontTx/>
              <a:buNone/>
            </a:pPr>
            <a:endParaRPr lang="en-US" sz="3200" dirty="0" smtClean="0">
              <a:solidFill>
                <a:srgbClr val="98618F"/>
              </a:solidFill>
            </a:endParaRPr>
          </a:p>
        </p:txBody>
      </p:sp>
      <p:pic>
        <p:nvPicPr>
          <p:cNvPr id="13" name="Picture 12"/>
          <p:cNvPicPr>
            <a:picLocks noChangeAspect="1"/>
          </p:cNvPicPr>
          <p:nvPr/>
        </p:nvPicPr>
        <p:blipFill>
          <a:blip r:embed="rId3"/>
          <a:stretch>
            <a:fillRect/>
          </a:stretch>
        </p:blipFill>
        <p:spPr>
          <a:xfrm>
            <a:off x="2143018" y="2975183"/>
            <a:ext cx="5922227" cy="1849499"/>
          </a:xfrm>
          <a:prstGeom prst="rect">
            <a:avLst/>
          </a:prstGeom>
        </p:spPr>
      </p:pic>
      <p:cxnSp>
        <p:nvCxnSpPr>
          <p:cNvPr id="8" name="Straight Arrow Connector 7"/>
          <p:cNvCxnSpPr/>
          <p:nvPr/>
        </p:nvCxnSpPr>
        <p:spPr>
          <a:xfrm flipH="1" flipV="1">
            <a:off x="3097763" y="3732245"/>
            <a:ext cx="5554825" cy="2264228"/>
          </a:xfrm>
          <a:prstGeom prst="straightConnector1">
            <a:avLst/>
          </a:prstGeom>
          <a:ln w="38100">
            <a:solidFill>
              <a:srgbClr val="429479"/>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7564016" y="3779589"/>
            <a:ext cx="2957805" cy="2579385"/>
          </a:xfrm>
          <a:prstGeom prst="straightConnector1">
            <a:avLst/>
          </a:prstGeom>
          <a:ln w="38100">
            <a:solidFill>
              <a:srgbClr val="429479"/>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40399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8A0D1-5D37-DA49-A4AD-AD3B660A4067}"/>
              </a:ext>
            </a:extLst>
          </p:cNvPr>
          <p:cNvSpPr>
            <a:spLocks noGrp="1"/>
          </p:cNvSpPr>
          <p:nvPr>
            <p:ph type="title"/>
          </p:nvPr>
        </p:nvSpPr>
        <p:spPr/>
        <p:txBody>
          <a:bodyPr/>
          <a:lstStyle/>
          <a:p>
            <a:r>
              <a:rPr lang="en-US" dirty="0" smtClean="0"/>
              <a:t>Learning Objectives – Chapter 1	</a:t>
            </a:r>
            <a:endParaRPr lang="en-US" dirty="0"/>
          </a:p>
        </p:txBody>
      </p:sp>
      <p:sp>
        <p:nvSpPr>
          <p:cNvPr id="6" name="Slide Number Placeholder 5">
            <a:extLst>
              <a:ext uri="{FF2B5EF4-FFF2-40B4-BE49-F238E27FC236}">
                <a16:creationId xmlns:a16="http://schemas.microsoft.com/office/drawing/2014/main" id="{2448A5E8-CCFC-2840-BF33-4A4E3CBF7378}"/>
              </a:ext>
            </a:extLst>
          </p:cNvPr>
          <p:cNvSpPr>
            <a:spLocks noGrp="1"/>
          </p:cNvSpPr>
          <p:nvPr>
            <p:ph type="sldNum" sz="quarter" idx="12"/>
          </p:nvPr>
        </p:nvSpPr>
        <p:spPr/>
        <p:txBody>
          <a:bodyPr/>
          <a:lstStyle/>
          <a:p>
            <a:fld id="{DBA4E684-D84B-E74A-BAD3-84496E53C297}" type="slidenum">
              <a:rPr lang="en-US" smtClean="0"/>
              <a:pPr/>
              <a:t>3</a:t>
            </a:fld>
            <a:endParaRPr lang="en-US" dirty="0"/>
          </a:p>
        </p:txBody>
      </p:sp>
      <p:sp>
        <p:nvSpPr>
          <p:cNvPr id="7" name="Content Placeholder 2"/>
          <p:cNvSpPr>
            <a:spLocks noGrp="1"/>
          </p:cNvSpPr>
          <p:nvPr>
            <p:ph idx="1"/>
          </p:nvPr>
        </p:nvSpPr>
        <p:spPr>
          <a:xfrm>
            <a:off x="609600" y="1585783"/>
            <a:ext cx="10515600" cy="4351338"/>
          </a:xfrm>
        </p:spPr>
        <p:txBody>
          <a:bodyPr/>
          <a:lstStyle/>
          <a:p>
            <a:pPr marL="0" indent="0">
              <a:buNone/>
            </a:pPr>
            <a:r>
              <a:rPr lang="en-US" dirty="0" smtClean="0">
                <a:solidFill>
                  <a:srgbClr val="429479"/>
                </a:solidFill>
              </a:rPr>
              <a:t>You are </a:t>
            </a:r>
            <a:r>
              <a:rPr lang="en-US" u="sng" dirty="0" smtClean="0">
                <a:solidFill>
                  <a:srgbClr val="429479"/>
                </a:solidFill>
              </a:rPr>
              <a:t>not</a:t>
            </a:r>
            <a:r>
              <a:rPr lang="en-US" dirty="0" smtClean="0">
                <a:solidFill>
                  <a:srgbClr val="429479"/>
                </a:solidFill>
              </a:rPr>
              <a:t> required to read Chapter 1, but I have included a few things from that Chapter that I think are instructive. </a:t>
            </a:r>
          </a:p>
          <a:p>
            <a:pPr marL="0" indent="0">
              <a:buNone/>
            </a:pPr>
            <a:r>
              <a:rPr lang="en-US" dirty="0" smtClean="0"/>
              <a:t>After </a:t>
            </a:r>
            <a:r>
              <a:rPr lang="en-US" dirty="0"/>
              <a:t>studying this chapter, you should be able to:</a:t>
            </a:r>
          </a:p>
          <a:p>
            <a:pPr marL="514350" indent="-514350">
              <a:buFont typeface="+mj-lt"/>
              <a:buAutoNum type="arabicPeriod"/>
            </a:pPr>
            <a:r>
              <a:rPr lang="en-US" dirty="0" smtClean="0"/>
              <a:t>Recognize </a:t>
            </a:r>
            <a:r>
              <a:rPr lang="en-US" dirty="0"/>
              <a:t>the information conveyed in each of the </a:t>
            </a:r>
            <a:r>
              <a:rPr lang="en-US" b="1" dirty="0" smtClean="0"/>
              <a:t>basic </a:t>
            </a:r>
            <a:r>
              <a:rPr lang="en-US" b="1" dirty="0"/>
              <a:t>financial statements</a:t>
            </a:r>
            <a:r>
              <a:rPr lang="en-US" dirty="0"/>
              <a:t> and the way that it is used by different decision makers (investors, creditors, and managers).</a:t>
            </a:r>
          </a:p>
          <a:p>
            <a:pPr marL="514350" indent="-514350">
              <a:buFont typeface="+mj-lt"/>
              <a:buAutoNum type="arabicPeriod"/>
            </a:pPr>
            <a:r>
              <a:rPr lang="en-US" dirty="0" smtClean="0"/>
              <a:t>Identify </a:t>
            </a:r>
            <a:r>
              <a:rPr lang="en-US" dirty="0"/>
              <a:t>the role of </a:t>
            </a:r>
            <a:r>
              <a:rPr lang="en-US" b="1" dirty="0"/>
              <a:t>generally accepted accounting principles </a:t>
            </a:r>
            <a:r>
              <a:rPr lang="en-US" dirty="0"/>
              <a:t>(GAAP) in determining financial statement content and how companies ensure the accuracy of their financial statements.</a:t>
            </a:r>
          </a:p>
          <a:p>
            <a:pPr marL="0" indent="0">
              <a:buNone/>
            </a:pPr>
            <a:endParaRPr lang="en-US" dirty="0"/>
          </a:p>
        </p:txBody>
      </p:sp>
    </p:spTree>
    <p:extLst>
      <p:ext uri="{BB962C8B-B14F-4D97-AF65-F5344CB8AC3E}">
        <p14:creationId xmlns:p14="http://schemas.microsoft.com/office/powerpoint/2010/main" val="40685568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8A0D1-5D37-DA49-A4AD-AD3B660A4067}"/>
              </a:ext>
            </a:extLst>
          </p:cNvPr>
          <p:cNvSpPr>
            <a:spLocks noGrp="1"/>
          </p:cNvSpPr>
          <p:nvPr>
            <p:ph type="title"/>
          </p:nvPr>
        </p:nvSpPr>
        <p:spPr>
          <a:xfrm>
            <a:off x="609600" y="503238"/>
            <a:ext cx="10390496" cy="563562"/>
          </a:xfrm>
        </p:spPr>
        <p:txBody>
          <a:bodyPr/>
          <a:lstStyle/>
          <a:p>
            <a:r>
              <a:rPr lang="en-US" dirty="0" smtClean="0"/>
              <a:t>Another way to look at debits versus credits</a:t>
            </a:r>
            <a:endParaRPr lang="en-US" dirty="0"/>
          </a:p>
        </p:txBody>
      </p:sp>
      <p:pic>
        <p:nvPicPr>
          <p:cNvPr id="16" name="Picture 2" descr="The basic model for analyzing transactions is shown.&#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178" y="1668011"/>
            <a:ext cx="10628815" cy="4609310"/>
          </a:xfrm>
        </p:spPr>
      </p:pic>
    </p:spTree>
    <p:extLst>
      <p:ext uri="{BB962C8B-B14F-4D97-AF65-F5344CB8AC3E}">
        <p14:creationId xmlns:p14="http://schemas.microsoft.com/office/powerpoint/2010/main" val="4189276347"/>
      </p:ext>
    </p:extLst>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8A0D1-5D37-DA49-A4AD-AD3B660A4067}"/>
              </a:ext>
            </a:extLst>
          </p:cNvPr>
          <p:cNvSpPr>
            <a:spLocks noGrp="1"/>
          </p:cNvSpPr>
          <p:nvPr>
            <p:ph type="title"/>
          </p:nvPr>
        </p:nvSpPr>
        <p:spPr>
          <a:xfrm>
            <a:off x="609600" y="503238"/>
            <a:ext cx="10390496" cy="563562"/>
          </a:xfrm>
        </p:spPr>
        <p:txBody>
          <a:bodyPr/>
          <a:lstStyle/>
          <a:p>
            <a:r>
              <a:rPr lang="en-US" dirty="0" smtClean="0"/>
              <a:t>How does a T-account work?</a:t>
            </a:r>
            <a:endParaRPr lang="en-US" dirty="0"/>
          </a:p>
        </p:txBody>
      </p:sp>
      <p:pic>
        <p:nvPicPr>
          <p:cNvPr id="5" name="Picture 2" descr="The exhibit labels important elements of T-Accounts.&#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3198" y="2064708"/>
            <a:ext cx="7672892" cy="4158862"/>
          </a:xfrm>
          <a:prstGeom prst="rect">
            <a:avLst/>
          </a:prstGeom>
        </p:spPr>
      </p:pic>
      <p:sp>
        <p:nvSpPr>
          <p:cNvPr id="3" name="Rectangle 2"/>
          <p:cNvSpPr/>
          <p:nvPr/>
        </p:nvSpPr>
        <p:spPr>
          <a:xfrm>
            <a:off x="6375918" y="1729273"/>
            <a:ext cx="4254760" cy="49016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42122" y="2531706"/>
            <a:ext cx="1897225" cy="2862322"/>
          </a:xfrm>
          <a:prstGeom prst="rect">
            <a:avLst/>
          </a:prstGeom>
          <a:noFill/>
        </p:spPr>
        <p:txBody>
          <a:bodyPr wrap="square" rtlCol="0">
            <a:spAutoFit/>
          </a:bodyPr>
          <a:lstStyle/>
          <a:p>
            <a:r>
              <a:rPr lang="en-US" dirty="0" smtClean="0">
                <a:solidFill>
                  <a:srgbClr val="429479"/>
                </a:solidFill>
              </a:rPr>
              <a:t>The side on which the account increases is called the </a:t>
            </a:r>
            <a:r>
              <a:rPr lang="en-US" b="1" dirty="0" smtClean="0">
                <a:solidFill>
                  <a:srgbClr val="429479"/>
                </a:solidFill>
              </a:rPr>
              <a:t>normal balance</a:t>
            </a:r>
            <a:r>
              <a:rPr lang="en-US" dirty="0" smtClean="0">
                <a:solidFill>
                  <a:srgbClr val="429479"/>
                </a:solidFill>
              </a:rPr>
              <a:t>. The beginning balance in an account is always on the side where the account increases. </a:t>
            </a:r>
            <a:endParaRPr lang="en-US" dirty="0">
              <a:solidFill>
                <a:srgbClr val="429479"/>
              </a:solidFill>
            </a:endParaRPr>
          </a:p>
        </p:txBody>
      </p:sp>
    </p:spTree>
    <p:extLst>
      <p:ext uri="{BB962C8B-B14F-4D97-AF65-F5344CB8AC3E}">
        <p14:creationId xmlns:p14="http://schemas.microsoft.com/office/powerpoint/2010/main" val="39877707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8A0D1-5D37-DA49-A4AD-AD3B660A4067}"/>
              </a:ext>
            </a:extLst>
          </p:cNvPr>
          <p:cNvSpPr>
            <a:spLocks noGrp="1"/>
          </p:cNvSpPr>
          <p:nvPr>
            <p:ph type="title"/>
          </p:nvPr>
        </p:nvSpPr>
        <p:spPr>
          <a:xfrm>
            <a:off x="609600" y="503238"/>
            <a:ext cx="10390496" cy="563562"/>
          </a:xfrm>
        </p:spPr>
        <p:txBody>
          <a:bodyPr/>
          <a:lstStyle/>
          <a:p>
            <a:r>
              <a:rPr lang="en-US" dirty="0" smtClean="0"/>
              <a:t>Another example</a:t>
            </a:r>
            <a:endParaRPr lang="en-US" dirty="0"/>
          </a:p>
        </p:txBody>
      </p:sp>
      <p:pic>
        <p:nvPicPr>
          <p:cNvPr id="3" name="Picture 2"/>
          <p:cNvPicPr>
            <a:picLocks noChangeAspect="1"/>
          </p:cNvPicPr>
          <p:nvPr/>
        </p:nvPicPr>
        <p:blipFill rotWithShape="1">
          <a:blip r:embed="rId2"/>
          <a:srcRect b="28847"/>
          <a:stretch/>
        </p:blipFill>
        <p:spPr>
          <a:xfrm>
            <a:off x="2208876" y="1945811"/>
            <a:ext cx="7781285" cy="3708539"/>
          </a:xfrm>
          <a:prstGeom prst="rect">
            <a:avLst/>
          </a:prstGeom>
        </p:spPr>
      </p:pic>
    </p:spTree>
    <p:extLst>
      <p:ext uri="{BB962C8B-B14F-4D97-AF65-F5344CB8AC3E}">
        <p14:creationId xmlns:p14="http://schemas.microsoft.com/office/powerpoint/2010/main" val="833509150"/>
      </p:ext>
    </p:extLst>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8A0D1-5D37-DA49-A4AD-AD3B660A4067}"/>
              </a:ext>
            </a:extLst>
          </p:cNvPr>
          <p:cNvSpPr>
            <a:spLocks noGrp="1"/>
          </p:cNvSpPr>
          <p:nvPr>
            <p:ph type="title"/>
          </p:nvPr>
        </p:nvSpPr>
        <p:spPr>
          <a:xfrm>
            <a:off x="534955" y="420510"/>
            <a:ext cx="8229600" cy="563562"/>
          </a:xfrm>
        </p:spPr>
        <p:txBody>
          <a:bodyPr/>
          <a:lstStyle/>
          <a:p>
            <a:r>
              <a:rPr lang="en-US" dirty="0" smtClean="0"/>
              <a:t>Get ready…</a:t>
            </a:r>
            <a:endParaRPr lang="en-US" sz="3600" dirty="0"/>
          </a:p>
        </p:txBody>
      </p:sp>
      <p:sp>
        <p:nvSpPr>
          <p:cNvPr id="3" name="Content Placeholder 2">
            <a:extLst>
              <a:ext uri="{FF2B5EF4-FFF2-40B4-BE49-F238E27FC236}">
                <a16:creationId xmlns:a16="http://schemas.microsoft.com/office/drawing/2014/main" id="{5D852AFE-785C-AF4C-BF8E-F4C3B4300CFB}"/>
              </a:ext>
            </a:extLst>
          </p:cNvPr>
          <p:cNvSpPr>
            <a:spLocks noGrp="1"/>
          </p:cNvSpPr>
          <p:nvPr>
            <p:ph idx="1"/>
          </p:nvPr>
        </p:nvSpPr>
        <p:spPr>
          <a:xfrm>
            <a:off x="838200" y="1579965"/>
            <a:ext cx="10515600" cy="4351338"/>
          </a:xfrm>
        </p:spPr>
        <p:txBody>
          <a:bodyPr/>
          <a:lstStyle/>
          <a:p>
            <a:r>
              <a:rPr lang="en-US" sz="3200" dirty="0" smtClean="0">
                <a:solidFill>
                  <a:srgbClr val="429479"/>
                </a:solidFill>
              </a:rPr>
              <a:t>…t</a:t>
            </a:r>
            <a:r>
              <a:rPr lang="en-US" sz="3200" dirty="0" smtClean="0">
                <a:solidFill>
                  <a:srgbClr val="429479"/>
                </a:solidFill>
              </a:rPr>
              <a:t>he next slide is very important. </a:t>
            </a:r>
            <a:r>
              <a:rPr lang="en-US" sz="3200" dirty="0" smtClean="0">
                <a:solidFill>
                  <a:srgbClr val="429479"/>
                </a:solidFill>
              </a:rPr>
              <a:t>Print it out. Frame it. Hang it on your refrigerator!</a:t>
            </a:r>
          </a:p>
          <a:p>
            <a:pPr lvl="1"/>
            <a:r>
              <a:rPr lang="en-US" dirty="0" smtClean="0">
                <a:solidFill>
                  <a:srgbClr val="D16939"/>
                </a:solidFill>
              </a:rPr>
              <a:t>I’m kidding – don’t frame it – but it is important!</a:t>
            </a:r>
            <a:endParaRPr lang="en-US" dirty="0">
              <a:solidFill>
                <a:srgbClr val="D16939"/>
              </a:solidFill>
            </a:endParaRPr>
          </a:p>
          <a:p>
            <a:pPr lvl="1"/>
            <a:endParaRPr lang="en-US" sz="2800" dirty="0" smtClean="0"/>
          </a:p>
          <a:p>
            <a:pPr marL="0" indent="0">
              <a:buNone/>
            </a:pPr>
            <a:r>
              <a:rPr lang="en-US" sz="3200" dirty="0" smtClean="0"/>
              <a:t> </a:t>
            </a:r>
          </a:p>
        </p:txBody>
      </p:sp>
      <p:sp>
        <p:nvSpPr>
          <p:cNvPr id="6" name="Slide Number Placeholder 5">
            <a:extLst>
              <a:ext uri="{FF2B5EF4-FFF2-40B4-BE49-F238E27FC236}">
                <a16:creationId xmlns:a16="http://schemas.microsoft.com/office/drawing/2014/main" id="{2448A5E8-CCFC-2840-BF33-4A4E3CBF7378}"/>
              </a:ext>
            </a:extLst>
          </p:cNvPr>
          <p:cNvSpPr>
            <a:spLocks noGrp="1"/>
          </p:cNvSpPr>
          <p:nvPr>
            <p:ph type="sldNum" sz="quarter" idx="12"/>
          </p:nvPr>
        </p:nvSpPr>
        <p:spPr/>
        <p:txBody>
          <a:bodyPr/>
          <a:lstStyle/>
          <a:p>
            <a:fld id="{DBA4E684-D84B-E74A-BAD3-84496E53C297}" type="slidenum">
              <a:rPr lang="en-US" smtClean="0"/>
              <a:pPr/>
              <a:t>33</a:t>
            </a:fld>
            <a:endParaRPr lang="en-US" dirty="0"/>
          </a:p>
        </p:txBody>
      </p:sp>
    </p:spTree>
    <p:extLst>
      <p:ext uri="{BB962C8B-B14F-4D97-AF65-F5344CB8AC3E}">
        <p14:creationId xmlns:p14="http://schemas.microsoft.com/office/powerpoint/2010/main" val="29703184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8A0D1-5D37-DA49-A4AD-AD3B660A4067}"/>
              </a:ext>
            </a:extLst>
          </p:cNvPr>
          <p:cNvSpPr>
            <a:spLocks noGrp="1"/>
          </p:cNvSpPr>
          <p:nvPr>
            <p:ph type="title"/>
          </p:nvPr>
        </p:nvSpPr>
        <p:spPr>
          <a:xfrm>
            <a:off x="534955" y="221457"/>
            <a:ext cx="8229600" cy="563562"/>
          </a:xfrm>
        </p:spPr>
        <p:txBody>
          <a:bodyPr/>
          <a:lstStyle/>
          <a:p>
            <a:r>
              <a:rPr lang="en-US" dirty="0" smtClean="0"/>
              <a:t>Steps in Analyzing Transactions</a:t>
            </a:r>
            <a:br>
              <a:rPr lang="en-US" dirty="0" smtClean="0"/>
            </a:br>
            <a:r>
              <a:rPr lang="en-US" sz="3200" dirty="0" smtClean="0"/>
              <a:t>Don’t make this harder than it is! </a:t>
            </a:r>
            <a:endParaRPr lang="en-US" sz="3600" dirty="0"/>
          </a:p>
        </p:txBody>
      </p:sp>
      <p:sp>
        <p:nvSpPr>
          <p:cNvPr id="3" name="Content Placeholder 2">
            <a:extLst>
              <a:ext uri="{FF2B5EF4-FFF2-40B4-BE49-F238E27FC236}">
                <a16:creationId xmlns:a16="http://schemas.microsoft.com/office/drawing/2014/main" id="{5D852AFE-785C-AF4C-BF8E-F4C3B4300CFB}"/>
              </a:ext>
            </a:extLst>
          </p:cNvPr>
          <p:cNvSpPr>
            <a:spLocks noGrp="1"/>
          </p:cNvSpPr>
          <p:nvPr>
            <p:ph idx="1"/>
          </p:nvPr>
        </p:nvSpPr>
        <p:spPr>
          <a:xfrm>
            <a:off x="838200" y="1579965"/>
            <a:ext cx="10515600" cy="4351338"/>
          </a:xfrm>
        </p:spPr>
        <p:txBody>
          <a:bodyPr/>
          <a:lstStyle/>
          <a:p>
            <a:r>
              <a:rPr lang="en-US" sz="3200" dirty="0" smtClean="0">
                <a:solidFill>
                  <a:srgbClr val="429479"/>
                </a:solidFill>
              </a:rPr>
              <a:t>What accounts (and account types) are involved in the transaction?</a:t>
            </a:r>
          </a:p>
          <a:p>
            <a:pPr lvl="1"/>
            <a:r>
              <a:rPr lang="en-US" sz="2800" dirty="0" smtClean="0"/>
              <a:t>Cash, Common Stock, Sales Revenue, etc. </a:t>
            </a:r>
          </a:p>
          <a:p>
            <a:pPr lvl="1"/>
            <a:r>
              <a:rPr lang="en-US" sz="2800" dirty="0" smtClean="0"/>
              <a:t>Remember: At least two accounts will be involved</a:t>
            </a:r>
          </a:p>
          <a:p>
            <a:r>
              <a:rPr lang="en-US" sz="3200" dirty="0" smtClean="0">
                <a:solidFill>
                  <a:srgbClr val="429479"/>
                </a:solidFill>
              </a:rPr>
              <a:t>Does the account increase or decrease?</a:t>
            </a:r>
          </a:p>
          <a:p>
            <a:r>
              <a:rPr lang="en-US" sz="3200" dirty="0" smtClean="0">
                <a:solidFill>
                  <a:srgbClr val="429479"/>
                </a:solidFill>
              </a:rPr>
              <a:t>How do I make this kind of account move in that direction?</a:t>
            </a:r>
          </a:p>
          <a:p>
            <a:pPr lvl="1"/>
            <a:r>
              <a:rPr lang="en-US" sz="2800" b="1" dirty="0"/>
              <a:t>Assets</a:t>
            </a:r>
            <a:r>
              <a:rPr lang="en-US" sz="2800" dirty="0"/>
              <a:t> increase with a debit and decrease with a credit.</a:t>
            </a:r>
          </a:p>
          <a:p>
            <a:pPr lvl="1"/>
            <a:r>
              <a:rPr lang="en-US" sz="2800" b="1" dirty="0"/>
              <a:t>Liabilities and Equity</a:t>
            </a:r>
            <a:r>
              <a:rPr lang="en-US" sz="2800" dirty="0"/>
              <a:t> accounts increase with a credit and decrease with a </a:t>
            </a:r>
            <a:r>
              <a:rPr lang="en-US" sz="2800" dirty="0" smtClean="0"/>
              <a:t>debit.</a:t>
            </a:r>
          </a:p>
          <a:p>
            <a:pPr lvl="2"/>
            <a:r>
              <a:rPr lang="en-US" sz="2400" b="1" dirty="0" smtClean="0"/>
              <a:t>Revenue</a:t>
            </a:r>
            <a:r>
              <a:rPr lang="en-US" sz="2400" dirty="0" smtClean="0"/>
              <a:t> </a:t>
            </a:r>
            <a:r>
              <a:rPr lang="en-US" sz="2400" dirty="0"/>
              <a:t>is recorded with a </a:t>
            </a:r>
            <a:r>
              <a:rPr lang="en-US" sz="2400" dirty="0" smtClean="0"/>
              <a:t>credit.</a:t>
            </a:r>
          </a:p>
          <a:p>
            <a:pPr lvl="2"/>
            <a:r>
              <a:rPr lang="en-US" sz="2400" b="1" dirty="0" smtClean="0"/>
              <a:t>Expense</a:t>
            </a:r>
            <a:r>
              <a:rPr lang="en-US" sz="2400" dirty="0" smtClean="0"/>
              <a:t> </a:t>
            </a:r>
            <a:r>
              <a:rPr lang="en-US" sz="2400" dirty="0"/>
              <a:t>is recorded with a debit.</a:t>
            </a:r>
          </a:p>
          <a:p>
            <a:pPr lvl="1"/>
            <a:endParaRPr lang="en-US" sz="2800" dirty="0" smtClean="0"/>
          </a:p>
          <a:p>
            <a:pPr marL="0" indent="0">
              <a:buNone/>
            </a:pPr>
            <a:r>
              <a:rPr lang="en-US" sz="3200" dirty="0" smtClean="0"/>
              <a:t> </a:t>
            </a:r>
          </a:p>
        </p:txBody>
      </p:sp>
      <p:sp>
        <p:nvSpPr>
          <p:cNvPr id="6" name="Slide Number Placeholder 5">
            <a:extLst>
              <a:ext uri="{FF2B5EF4-FFF2-40B4-BE49-F238E27FC236}">
                <a16:creationId xmlns:a16="http://schemas.microsoft.com/office/drawing/2014/main" id="{2448A5E8-CCFC-2840-BF33-4A4E3CBF7378}"/>
              </a:ext>
            </a:extLst>
          </p:cNvPr>
          <p:cNvSpPr>
            <a:spLocks noGrp="1"/>
          </p:cNvSpPr>
          <p:nvPr>
            <p:ph type="sldNum" sz="quarter" idx="12"/>
          </p:nvPr>
        </p:nvSpPr>
        <p:spPr/>
        <p:txBody>
          <a:bodyPr/>
          <a:lstStyle/>
          <a:p>
            <a:fld id="{DBA4E684-D84B-E74A-BAD3-84496E53C297}" type="slidenum">
              <a:rPr lang="en-US" smtClean="0"/>
              <a:pPr/>
              <a:t>34</a:t>
            </a:fld>
            <a:endParaRPr lang="en-US" dirty="0"/>
          </a:p>
        </p:txBody>
      </p:sp>
    </p:spTree>
    <p:extLst>
      <p:ext uri="{BB962C8B-B14F-4D97-AF65-F5344CB8AC3E}">
        <p14:creationId xmlns:p14="http://schemas.microsoft.com/office/powerpoint/2010/main" val="8754658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875676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8A0D1-5D37-DA49-A4AD-AD3B660A4067}"/>
              </a:ext>
            </a:extLst>
          </p:cNvPr>
          <p:cNvSpPr>
            <a:spLocks noGrp="1"/>
          </p:cNvSpPr>
          <p:nvPr>
            <p:ph type="title"/>
          </p:nvPr>
        </p:nvSpPr>
        <p:spPr/>
        <p:txBody>
          <a:bodyPr/>
          <a:lstStyle/>
          <a:p>
            <a:r>
              <a:rPr lang="en-US" dirty="0" smtClean="0"/>
              <a:t>Learning Objectives – Chapter 2	</a:t>
            </a:r>
            <a:endParaRPr lang="en-US" dirty="0"/>
          </a:p>
        </p:txBody>
      </p:sp>
      <p:sp>
        <p:nvSpPr>
          <p:cNvPr id="6" name="Slide Number Placeholder 5">
            <a:extLst>
              <a:ext uri="{FF2B5EF4-FFF2-40B4-BE49-F238E27FC236}">
                <a16:creationId xmlns:a16="http://schemas.microsoft.com/office/drawing/2014/main" id="{2448A5E8-CCFC-2840-BF33-4A4E3CBF7378}"/>
              </a:ext>
            </a:extLst>
          </p:cNvPr>
          <p:cNvSpPr>
            <a:spLocks noGrp="1"/>
          </p:cNvSpPr>
          <p:nvPr>
            <p:ph type="sldNum" sz="quarter" idx="12"/>
          </p:nvPr>
        </p:nvSpPr>
        <p:spPr/>
        <p:txBody>
          <a:bodyPr/>
          <a:lstStyle/>
          <a:p>
            <a:fld id="{DBA4E684-D84B-E74A-BAD3-84496E53C297}" type="slidenum">
              <a:rPr lang="en-US" smtClean="0"/>
              <a:pPr/>
              <a:t>4</a:t>
            </a:fld>
            <a:endParaRPr lang="en-US" dirty="0"/>
          </a:p>
        </p:txBody>
      </p:sp>
      <p:sp>
        <p:nvSpPr>
          <p:cNvPr id="7" name="Content Placeholder 2"/>
          <p:cNvSpPr>
            <a:spLocks noGrp="1"/>
          </p:cNvSpPr>
          <p:nvPr>
            <p:ph idx="1"/>
          </p:nvPr>
        </p:nvSpPr>
        <p:spPr>
          <a:xfrm>
            <a:off x="609600" y="1555802"/>
            <a:ext cx="10515600" cy="4351338"/>
          </a:xfrm>
        </p:spPr>
        <p:txBody>
          <a:bodyPr/>
          <a:lstStyle/>
          <a:p>
            <a:pPr marL="0" indent="0">
              <a:buNone/>
            </a:pPr>
            <a:r>
              <a:rPr lang="en-US" sz="2400" dirty="0"/>
              <a:t>After studying this chapter, you should be able to:</a:t>
            </a:r>
          </a:p>
          <a:p>
            <a:pPr marL="514350" indent="-514350">
              <a:buFont typeface="+mj-lt"/>
              <a:buAutoNum type="arabicPeriod"/>
            </a:pPr>
            <a:r>
              <a:rPr lang="en-US" sz="2400" dirty="0" smtClean="0"/>
              <a:t>Define </a:t>
            </a:r>
            <a:r>
              <a:rPr lang="en-US" sz="2400" dirty="0"/>
              <a:t>the objective of financial reporting, the elements of the balance sheet, and the related key accounting assumptions and principles. </a:t>
            </a:r>
          </a:p>
          <a:p>
            <a:pPr marL="514350" indent="-514350">
              <a:buFont typeface="+mj-lt"/>
              <a:buAutoNum type="arabicPeriod"/>
            </a:pPr>
            <a:r>
              <a:rPr lang="en-US" sz="2400" dirty="0" smtClean="0"/>
              <a:t>Identify </a:t>
            </a:r>
            <a:r>
              <a:rPr lang="en-US" sz="2400" dirty="0"/>
              <a:t>what constitutes a business transaction and recognize common balance sheet account titles used in business.</a:t>
            </a:r>
          </a:p>
          <a:p>
            <a:pPr marL="514350" indent="-514350">
              <a:buFont typeface="+mj-lt"/>
              <a:buAutoNum type="arabicPeriod"/>
            </a:pPr>
            <a:r>
              <a:rPr lang="en-US" sz="2400" dirty="0" smtClean="0"/>
              <a:t>Apply </a:t>
            </a:r>
            <a:r>
              <a:rPr lang="en-US" sz="2400" dirty="0"/>
              <a:t>transaction analysis to simple business transactions in terms of the accounting model: </a:t>
            </a:r>
            <a:r>
              <a:rPr lang="en-US" sz="2400" b="1" dirty="0"/>
              <a:t>Assets = Liabilities + Stockholders' Equity</a:t>
            </a:r>
            <a:r>
              <a:rPr lang="en-US" sz="2400" dirty="0"/>
              <a:t>.</a:t>
            </a:r>
          </a:p>
          <a:p>
            <a:pPr marL="514350" indent="-514350">
              <a:buFont typeface="+mj-lt"/>
              <a:buAutoNum type="arabicPeriod"/>
            </a:pPr>
            <a:r>
              <a:rPr lang="en-US" sz="2400" dirty="0" smtClean="0"/>
              <a:t>Determine </a:t>
            </a:r>
            <a:r>
              <a:rPr lang="en-US" sz="2400" dirty="0"/>
              <a:t>the impact of business transactions on the balance sheet using two basic tools: Journal entries and T-accounts.</a:t>
            </a:r>
          </a:p>
          <a:p>
            <a:pPr marL="514350" indent="-514350">
              <a:buFont typeface="+mj-lt"/>
              <a:buAutoNum type="arabicPeriod"/>
            </a:pPr>
            <a:r>
              <a:rPr lang="en-US" sz="2400" dirty="0" smtClean="0"/>
              <a:t>Prepare </a:t>
            </a:r>
            <a:r>
              <a:rPr lang="en-US" sz="2400" dirty="0"/>
              <a:t>a trial balance and simple classified balance sheet and analyze the company using the current ratio.</a:t>
            </a:r>
          </a:p>
          <a:p>
            <a:pPr marL="514350" indent="-514350">
              <a:buFont typeface="+mj-lt"/>
              <a:buAutoNum type="arabicPeriod"/>
            </a:pPr>
            <a:r>
              <a:rPr lang="en-US" sz="2400" dirty="0" smtClean="0"/>
              <a:t>Identify </a:t>
            </a:r>
            <a:r>
              <a:rPr lang="en-US" sz="2400" dirty="0"/>
              <a:t>investing and financing transactions and demonstrate how they impact cash flows.</a:t>
            </a:r>
          </a:p>
          <a:p>
            <a:pPr marL="0" indent="0">
              <a:buNone/>
            </a:pPr>
            <a:endParaRPr lang="en-US" sz="2400" dirty="0"/>
          </a:p>
        </p:txBody>
      </p:sp>
    </p:spTree>
    <p:extLst>
      <p:ext uri="{BB962C8B-B14F-4D97-AF65-F5344CB8AC3E}">
        <p14:creationId xmlns:p14="http://schemas.microsoft.com/office/powerpoint/2010/main" val="35909699"/>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8A0D1-5D37-DA49-A4AD-AD3B660A4067}"/>
              </a:ext>
            </a:extLst>
          </p:cNvPr>
          <p:cNvSpPr>
            <a:spLocks noGrp="1"/>
          </p:cNvSpPr>
          <p:nvPr>
            <p:ph type="title"/>
          </p:nvPr>
        </p:nvSpPr>
        <p:spPr/>
        <p:txBody>
          <a:bodyPr/>
          <a:lstStyle/>
          <a:p>
            <a:r>
              <a:rPr lang="en-US" dirty="0" smtClean="0"/>
              <a:t>Financial Statements</a:t>
            </a:r>
            <a:endParaRPr lang="en-US" dirty="0"/>
          </a:p>
        </p:txBody>
      </p:sp>
      <p:sp>
        <p:nvSpPr>
          <p:cNvPr id="6" name="Slide Number Placeholder 5">
            <a:extLst>
              <a:ext uri="{FF2B5EF4-FFF2-40B4-BE49-F238E27FC236}">
                <a16:creationId xmlns:a16="http://schemas.microsoft.com/office/drawing/2014/main" id="{2448A5E8-CCFC-2840-BF33-4A4E3CBF7378}"/>
              </a:ext>
            </a:extLst>
          </p:cNvPr>
          <p:cNvSpPr>
            <a:spLocks noGrp="1"/>
          </p:cNvSpPr>
          <p:nvPr>
            <p:ph type="sldNum" sz="quarter" idx="12"/>
          </p:nvPr>
        </p:nvSpPr>
        <p:spPr/>
        <p:txBody>
          <a:bodyPr/>
          <a:lstStyle/>
          <a:p>
            <a:fld id="{DBA4E684-D84B-E74A-BAD3-84496E53C297}" type="slidenum">
              <a:rPr lang="en-US" smtClean="0"/>
              <a:pPr/>
              <a:t>5</a:t>
            </a:fld>
            <a:endParaRPr lang="en-US" dirty="0"/>
          </a:p>
        </p:txBody>
      </p:sp>
      <p:sp>
        <p:nvSpPr>
          <p:cNvPr id="8" name="TextBox 7"/>
          <p:cNvSpPr txBox="1"/>
          <p:nvPr/>
        </p:nvSpPr>
        <p:spPr>
          <a:xfrm>
            <a:off x="1992087" y="1755140"/>
            <a:ext cx="7614184" cy="1384995"/>
          </a:xfrm>
          <a:prstGeom prst="rect">
            <a:avLst/>
          </a:prstGeom>
          <a:noFill/>
        </p:spPr>
        <p:txBody>
          <a:bodyPr wrap="square" rtlCol="0">
            <a:spAutoFit/>
          </a:bodyPr>
          <a:lstStyle/>
          <a:p>
            <a:pPr algn="ctr"/>
            <a:r>
              <a:rPr lang="en-US" sz="2800" dirty="0" smtClean="0"/>
              <a:t>A set of organizational tools that tell the story of what happened over the last period of time and where the entity stands today. </a:t>
            </a:r>
          </a:p>
        </p:txBody>
      </p:sp>
      <p:pic>
        <p:nvPicPr>
          <p:cNvPr id="9" name="Picture 8" descr="Small light blue circle that is overlaid with a set of golden justice sclaes along with the words &quot;balance sheet&quot;." title="Balance Sheet Icon"/>
          <p:cNvPicPr>
            <a:picLocks noChangeAspect="1"/>
          </p:cNvPicPr>
          <p:nvPr/>
        </p:nvPicPr>
        <p:blipFill rotWithShape="1">
          <a:blip r:embed="rId2">
            <a:clrChange>
              <a:clrFrom>
                <a:srgbClr val="CCE9FF"/>
              </a:clrFrom>
              <a:clrTo>
                <a:srgbClr val="CCE9FF">
                  <a:alpha val="0"/>
                </a:srgbClr>
              </a:clrTo>
            </a:clrChange>
          </a:blip>
          <a:srcRect t="8890" r="71374" b="3910"/>
          <a:stretch/>
        </p:blipFill>
        <p:spPr>
          <a:xfrm>
            <a:off x="2482114" y="3459210"/>
            <a:ext cx="2343806" cy="2679605"/>
          </a:xfrm>
          <a:prstGeom prst="rect">
            <a:avLst/>
          </a:prstGeom>
        </p:spPr>
      </p:pic>
      <p:pic>
        <p:nvPicPr>
          <p:cNvPr id="10" name="Picture 9" descr="Small light blue circle that is overlaid with a white hand that is holding a yellow coin with a dollar sign on it. Below the graphic are the words &quot;income statement.&quot;" title="Income Statement Icon"/>
          <p:cNvPicPr>
            <a:picLocks noChangeAspect="1"/>
          </p:cNvPicPr>
          <p:nvPr/>
        </p:nvPicPr>
        <p:blipFill rotWithShape="1">
          <a:blip r:embed="rId2">
            <a:clrChange>
              <a:clrFrom>
                <a:srgbClr val="CCE9FF"/>
              </a:clrFrom>
              <a:clrTo>
                <a:srgbClr val="CCE9FF">
                  <a:alpha val="0"/>
                </a:srgbClr>
              </a:clrTo>
            </a:clrChange>
          </a:blip>
          <a:srcRect l="38892" t="8890" r="38251" b="3438"/>
          <a:stretch/>
        </p:blipFill>
        <p:spPr>
          <a:xfrm>
            <a:off x="5154929" y="3459210"/>
            <a:ext cx="1861482" cy="2679605"/>
          </a:xfrm>
          <a:prstGeom prst="rect">
            <a:avLst/>
          </a:prstGeom>
        </p:spPr>
      </p:pic>
      <p:pic>
        <p:nvPicPr>
          <p:cNvPr id="11" name="Picture 10" descr="Small light blue circle that is overlaid with 2 yellow dollar bills with a dollar sign on the top bill. Two arrows are creating a circle around the bills to indicate the flow of cash. Below the graphic are the words &quot;cash flow statement.&quot;" title="Cash Flow Statement Icon"/>
          <p:cNvPicPr>
            <a:picLocks noChangeAspect="1"/>
          </p:cNvPicPr>
          <p:nvPr/>
        </p:nvPicPr>
        <p:blipFill rotWithShape="1">
          <a:blip r:embed="rId2">
            <a:clrChange>
              <a:clrFrom>
                <a:srgbClr val="CCE9FF"/>
              </a:clrFrom>
              <a:clrTo>
                <a:srgbClr val="CCE9FF">
                  <a:alpha val="0"/>
                </a:srgbClr>
              </a:clrTo>
            </a:clrChange>
          </a:blip>
          <a:srcRect l="75818" t="11494" b="869"/>
          <a:stretch/>
        </p:blipFill>
        <p:spPr>
          <a:xfrm>
            <a:off x="7396220" y="3493548"/>
            <a:ext cx="2001044" cy="2721705"/>
          </a:xfrm>
          <a:prstGeom prst="rect">
            <a:avLst/>
          </a:prstGeom>
        </p:spPr>
      </p:pic>
      <p:sp>
        <p:nvSpPr>
          <p:cNvPr id="12" name="TextBox 11"/>
          <p:cNvSpPr txBox="1"/>
          <p:nvPr/>
        </p:nvSpPr>
        <p:spPr>
          <a:xfrm>
            <a:off x="50800" y="6457890"/>
            <a:ext cx="3118047" cy="246221"/>
          </a:xfrm>
          <a:prstGeom prst="rect">
            <a:avLst/>
          </a:prstGeom>
          <a:noFill/>
        </p:spPr>
        <p:txBody>
          <a:bodyPr wrap="square" rtlCol="0">
            <a:spAutoFit/>
          </a:bodyPr>
          <a:lstStyle/>
          <a:p>
            <a:r>
              <a:rPr lang="en-US" sz="1000" dirty="0" smtClean="0">
                <a:solidFill>
                  <a:srgbClr val="042898"/>
                </a:solidFill>
                <a:latin typeface="Garamond" panose="02020404030301010803" pitchFamily="18" charset="0"/>
              </a:rPr>
              <a:t>Graphics Source: www.visualcapitalist.com</a:t>
            </a:r>
            <a:endParaRPr lang="en-US" sz="1000" dirty="0">
              <a:solidFill>
                <a:srgbClr val="042898"/>
              </a:solidFill>
              <a:latin typeface="Garamond" panose="02020404030301010803" pitchFamily="18" charset="0"/>
            </a:endParaRPr>
          </a:p>
        </p:txBody>
      </p:sp>
    </p:spTree>
    <p:extLst>
      <p:ext uri="{BB962C8B-B14F-4D97-AF65-F5344CB8AC3E}">
        <p14:creationId xmlns:p14="http://schemas.microsoft.com/office/powerpoint/2010/main" val="9370880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448A5E8-CCFC-2840-BF33-4A4E3CBF7378}"/>
              </a:ext>
            </a:extLst>
          </p:cNvPr>
          <p:cNvSpPr>
            <a:spLocks noGrp="1"/>
          </p:cNvSpPr>
          <p:nvPr>
            <p:ph type="sldNum" sz="quarter" idx="12"/>
          </p:nvPr>
        </p:nvSpPr>
        <p:spPr/>
        <p:txBody>
          <a:bodyPr/>
          <a:lstStyle/>
          <a:p>
            <a:fld id="{DBA4E684-D84B-E74A-BAD3-84496E53C297}" type="slidenum">
              <a:rPr lang="en-US" smtClean="0"/>
              <a:pPr/>
              <a:t>6</a:t>
            </a:fld>
            <a:endParaRPr lang="en-US" dirty="0"/>
          </a:p>
        </p:txBody>
      </p:sp>
      <p:pic>
        <p:nvPicPr>
          <p:cNvPr id="8" name="Picture 7" descr="Small light blue circle that is overlaid with a set of golden justice sclaes along with the words &quot;balance sheet&quot;." title="Balance Sheet Icon"/>
          <p:cNvPicPr>
            <a:picLocks noChangeAspect="1"/>
          </p:cNvPicPr>
          <p:nvPr/>
        </p:nvPicPr>
        <p:blipFill rotWithShape="1">
          <a:blip r:embed="rId2">
            <a:clrChange>
              <a:clrFrom>
                <a:srgbClr val="CCE9FF"/>
              </a:clrFrom>
              <a:clrTo>
                <a:srgbClr val="CCE9FF">
                  <a:alpha val="0"/>
                </a:srgbClr>
              </a:clrTo>
            </a:clrChange>
          </a:blip>
          <a:srcRect t="8890" r="71374" b="3910"/>
          <a:stretch/>
        </p:blipFill>
        <p:spPr>
          <a:xfrm>
            <a:off x="235307" y="2154017"/>
            <a:ext cx="2343806" cy="2679605"/>
          </a:xfrm>
          <a:prstGeom prst="rect">
            <a:avLst/>
          </a:prstGeom>
        </p:spPr>
      </p:pic>
      <p:pic>
        <p:nvPicPr>
          <p:cNvPr id="9" name="Picture 8" descr="Small light blue circle that is overlaid with a white hand that is holding a yellow coin with a dollar sign on it. Below the graphic are the words &quot;income statement.&quot;" title="Income Statement Icon"/>
          <p:cNvPicPr>
            <a:picLocks noChangeAspect="1"/>
          </p:cNvPicPr>
          <p:nvPr/>
        </p:nvPicPr>
        <p:blipFill rotWithShape="1">
          <a:blip r:embed="rId2">
            <a:clrChange>
              <a:clrFrom>
                <a:srgbClr val="CCE9FF"/>
              </a:clrFrom>
              <a:clrTo>
                <a:srgbClr val="CCE9FF">
                  <a:alpha val="0"/>
                </a:srgbClr>
              </a:clrTo>
            </a:clrChange>
          </a:blip>
          <a:srcRect l="38892" t="8890" r="38251" b="3438"/>
          <a:stretch/>
        </p:blipFill>
        <p:spPr>
          <a:xfrm>
            <a:off x="6400600" y="2152068"/>
            <a:ext cx="1861482" cy="2679605"/>
          </a:xfrm>
          <a:prstGeom prst="rect">
            <a:avLst/>
          </a:prstGeom>
        </p:spPr>
      </p:pic>
      <p:sp>
        <p:nvSpPr>
          <p:cNvPr id="10" name="TextBox 9"/>
          <p:cNvSpPr txBox="1"/>
          <p:nvPr/>
        </p:nvSpPr>
        <p:spPr>
          <a:xfrm>
            <a:off x="50800" y="6457890"/>
            <a:ext cx="3118047" cy="246221"/>
          </a:xfrm>
          <a:prstGeom prst="rect">
            <a:avLst/>
          </a:prstGeom>
          <a:noFill/>
        </p:spPr>
        <p:txBody>
          <a:bodyPr wrap="square" rtlCol="0">
            <a:spAutoFit/>
          </a:bodyPr>
          <a:lstStyle/>
          <a:p>
            <a:r>
              <a:rPr lang="en-US" sz="1000" dirty="0" smtClean="0">
                <a:solidFill>
                  <a:srgbClr val="042898"/>
                </a:solidFill>
                <a:latin typeface="Garamond" panose="02020404030301010803" pitchFamily="18" charset="0"/>
              </a:rPr>
              <a:t>Graphics Source: www.visualcapitalist.com</a:t>
            </a:r>
            <a:endParaRPr lang="en-US" sz="1000" dirty="0">
              <a:solidFill>
                <a:srgbClr val="042898"/>
              </a:solidFill>
              <a:latin typeface="Garamond" panose="02020404030301010803" pitchFamily="18" charset="0"/>
            </a:endParaRPr>
          </a:p>
        </p:txBody>
      </p:sp>
      <p:sp>
        <p:nvSpPr>
          <p:cNvPr id="11" name="TextBox 10"/>
          <p:cNvSpPr txBox="1"/>
          <p:nvPr/>
        </p:nvSpPr>
        <p:spPr>
          <a:xfrm>
            <a:off x="2508069" y="2154017"/>
            <a:ext cx="3481251" cy="2677656"/>
          </a:xfrm>
          <a:prstGeom prst="rect">
            <a:avLst/>
          </a:prstGeom>
          <a:noFill/>
        </p:spPr>
        <p:txBody>
          <a:bodyPr wrap="square" rtlCol="0">
            <a:spAutoFit/>
          </a:bodyPr>
          <a:lstStyle/>
          <a:p>
            <a:pPr algn="ctr"/>
            <a:r>
              <a:rPr lang="en-US" sz="2800" dirty="0" smtClean="0"/>
              <a:t>A statement that tells us what we own, what we owe, and the difference between those two things as of </a:t>
            </a:r>
            <a:r>
              <a:rPr lang="en-US" sz="2800" u="sng" dirty="0" smtClean="0"/>
              <a:t>a single point in time</a:t>
            </a:r>
            <a:r>
              <a:rPr lang="en-US" sz="2800" dirty="0" smtClean="0"/>
              <a:t>. </a:t>
            </a:r>
          </a:p>
        </p:txBody>
      </p:sp>
      <p:sp>
        <p:nvSpPr>
          <p:cNvPr id="12" name="TextBox 11"/>
          <p:cNvSpPr txBox="1"/>
          <p:nvPr/>
        </p:nvSpPr>
        <p:spPr>
          <a:xfrm>
            <a:off x="8438607" y="2152068"/>
            <a:ext cx="3396341" cy="2677656"/>
          </a:xfrm>
          <a:prstGeom prst="rect">
            <a:avLst/>
          </a:prstGeom>
          <a:noFill/>
        </p:spPr>
        <p:txBody>
          <a:bodyPr wrap="square" rtlCol="0">
            <a:spAutoFit/>
          </a:bodyPr>
          <a:lstStyle/>
          <a:p>
            <a:pPr algn="ctr"/>
            <a:r>
              <a:rPr lang="en-US" sz="2800" dirty="0" smtClean="0"/>
              <a:t>A statement that tells us how much revenue we generated and how much expense we incurred </a:t>
            </a:r>
            <a:r>
              <a:rPr lang="en-US" sz="2800" u="sng" dirty="0" smtClean="0"/>
              <a:t>over a period of time</a:t>
            </a:r>
            <a:r>
              <a:rPr lang="en-US" sz="2800" dirty="0" smtClean="0"/>
              <a:t>. </a:t>
            </a:r>
          </a:p>
        </p:txBody>
      </p:sp>
      <p:sp>
        <p:nvSpPr>
          <p:cNvPr id="13" name="TextBox 12"/>
          <p:cNvSpPr txBox="1"/>
          <p:nvPr/>
        </p:nvSpPr>
        <p:spPr>
          <a:xfrm>
            <a:off x="532071" y="5169012"/>
            <a:ext cx="5273552" cy="830997"/>
          </a:xfrm>
          <a:prstGeom prst="rect">
            <a:avLst/>
          </a:prstGeom>
          <a:noFill/>
        </p:spPr>
        <p:txBody>
          <a:bodyPr wrap="square" rtlCol="0">
            <a:spAutoFit/>
          </a:bodyPr>
          <a:lstStyle/>
          <a:p>
            <a:pPr algn="ctr"/>
            <a:r>
              <a:rPr lang="en-US" sz="2400" dirty="0" smtClean="0"/>
              <a:t>Assets = Liabilities + Shareholders’ Equity</a:t>
            </a:r>
          </a:p>
          <a:p>
            <a:pPr algn="ctr"/>
            <a:r>
              <a:rPr lang="en-US" sz="2400" dirty="0" smtClean="0"/>
              <a:t>(Basic Accounting Equation)</a:t>
            </a:r>
          </a:p>
        </p:txBody>
      </p:sp>
      <p:sp>
        <p:nvSpPr>
          <p:cNvPr id="14" name="TextBox 13"/>
          <p:cNvSpPr txBox="1"/>
          <p:nvPr/>
        </p:nvSpPr>
        <p:spPr>
          <a:xfrm>
            <a:off x="6622668" y="5169012"/>
            <a:ext cx="5273552" cy="461665"/>
          </a:xfrm>
          <a:prstGeom prst="rect">
            <a:avLst/>
          </a:prstGeom>
          <a:noFill/>
        </p:spPr>
        <p:txBody>
          <a:bodyPr wrap="square" rtlCol="0">
            <a:spAutoFit/>
          </a:bodyPr>
          <a:lstStyle/>
          <a:p>
            <a:pPr algn="ctr"/>
            <a:r>
              <a:rPr lang="en-US" sz="2400" dirty="0" smtClean="0"/>
              <a:t>Revenues – Expenses = Net Income</a:t>
            </a:r>
          </a:p>
        </p:txBody>
      </p:sp>
    </p:spTree>
    <p:extLst>
      <p:ext uri="{BB962C8B-B14F-4D97-AF65-F5344CB8AC3E}">
        <p14:creationId xmlns:p14="http://schemas.microsoft.com/office/powerpoint/2010/main" val="24365868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5">
            <a:extLst>
              <a:ext uri="{FF2B5EF4-FFF2-40B4-BE49-F238E27FC236}">
                <a16:creationId xmlns:a16="http://schemas.microsoft.com/office/drawing/2014/main" id="{2448A5E8-CCFC-2840-BF33-4A4E3CBF7378}"/>
              </a:ext>
            </a:extLst>
          </p:cNvPr>
          <p:cNvSpPr>
            <a:spLocks noGrp="1"/>
          </p:cNvSpPr>
          <p:nvPr>
            <p:ph type="sldNum" sz="quarter" idx="12"/>
          </p:nvPr>
        </p:nvSpPr>
        <p:spPr>
          <a:xfrm>
            <a:off x="9263743" y="6356350"/>
            <a:ext cx="2743200" cy="365125"/>
          </a:xfrm>
        </p:spPr>
        <p:txBody>
          <a:bodyPr/>
          <a:lstStyle/>
          <a:p>
            <a:fld id="{DBA4E684-D84B-E74A-BAD3-84496E53C297}" type="slidenum">
              <a:rPr lang="en-US" smtClean="0"/>
              <a:pPr/>
              <a:t>7</a:t>
            </a:fld>
            <a:endParaRPr lang="en-US" dirty="0"/>
          </a:p>
        </p:txBody>
      </p:sp>
      <p:sp>
        <p:nvSpPr>
          <p:cNvPr id="6" name="Title 5"/>
          <p:cNvSpPr>
            <a:spLocks noGrp="1"/>
          </p:cNvSpPr>
          <p:nvPr>
            <p:ph type="title"/>
          </p:nvPr>
        </p:nvSpPr>
        <p:spPr>
          <a:xfrm>
            <a:off x="609600" y="503238"/>
            <a:ext cx="10276114" cy="563562"/>
          </a:xfrm>
        </p:spPr>
        <p:txBody>
          <a:bodyPr/>
          <a:lstStyle/>
          <a:p>
            <a:r>
              <a:rPr lang="en-US" dirty="0" smtClean="0"/>
              <a:t>The Accounting System and Decision Makers</a:t>
            </a:r>
            <a:endParaRPr lang="en-US" dirty="0"/>
          </a:p>
        </p:txBody>
      </p:sp>
      <p:pic>
        <p:nvPicPr>
          <p:cNvPr id="11" name="Picture 2" descr="At the top is the label Accounting System, which branches into two subsegments: Financial Accounting Reports and Managerial Accounting Reports. Under Financial is the note Periodic financial statements and related disclosures, and this flows to the label External Decision Makers. This label has the note &quot;Evaluate the company&quot; and images and captions of creditors and investors. Under Managerial is the note Detailed plans and continuous performance reports. This flows down to Internal Decision Makers, which is noted as &quot;Run the company&quot; and has an image and caption of Managers." title="Accounting System Flowchart"/>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1897" y="1658743"/>
            <a:ext cx="7381230" cy="4994019"/>
          </a:xfrm>
        </p:spPr>
      </p:pic>
      <p:sp>
        <p:nvSpPr>
          <p:cNvPr id="5" name="Rectangle 4" descr="Green box surrounding the balance sheet icon to emphasize that we will be discussing this topic now. "/>
          <p:cNvSpPr/>
          <p:nvPr/>
        </p:nvSpPr>
        <p:spPr>
          <a:xfrm>
            <a:off x="2369573" y="2694038"/>
            <a:ext cx="3352801" cy="3958723"/>
          </a:xfrm>
          <a:prstGeom prst="rect">
            <a:avLst/>
          </a:prstGeom>
          <a:noFill/>
          <a:ln w="57150">
            <a:solidFill>
              <a:srgbClr val="429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13163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5">
            <a:extLst>
              <a:ext uri="{FF2B5EF4-FFF2-40B4-BE49-F238E27FC236}">
                <a16:creationId xmlns:a16="http://schemas.microsoft.com/office/drawing/2014/main" id="{2448A5E8-CCFC-2840-BF33-4A4E3CBF7378}"/>
              </a:ext>
            </a:extLst>
          </p:cNvPr>
          <p:cNvSpPr>
            <a:spLocks noGrp="1"/>
          </p:cNvSpPr>
          <p:nvPr>
            <p:ph type="sldNum" sz="quarter" idx="12"/>
          </p:nvPr>
        </p:nvSpPr>
        <p:spPr>
          <a:xfrm>
            <a:off x="9263743" y="6356350"/>
            <a:ext cx="2743200" cy="365125"/>
          </a:xfrm>
        </p:spPr>
        <p:txBody>
          <a:bodyPr/>
          <a:lstStyle/>
          <a:p>
            <a:fld id="{DBA4E684-D84B-E74A-BAD3-84496E53C297}" type="slidenum">
              <a:rPr lang="en-US" smtClean="0"/>
              <a:pPr/>
              <a:t>8</a:t>
            </a:fld>
            <a:endParaRPr lang="en-US" dirty="0"/>
          </a:p>
        </p:txBody>
      </p:sp>
      <p:sp>
        <p:nvSpPr>
          <p:cNvPr id="6" name="Title 5"/>
          <p:cNvSpPr>
            <a:spLocks noGrp="1"/>
          </p:cNvSpPr>
          <p:nvPr>
            <p:ph type="title"/>
          </p:nvPr>
        </p:nvSpPr>
        <p:spPr/>
        <p:txBody>
          <a:bodyPr/>
          <a:lstStyle/>
          <a:p>
            <a:r>
              <a:rPr lang="en-US" dirty="0" smtClean="0"/>
              <a:t>Elements of an Income Statement</a:t>
            </a:r>
            <a:endParaRPr lang="en-US" dirty="0"/>
          </a:p>
        </p:txBody>
      </p:sp>
      <p:sp>
        <p:nvSpPr>
          <p:cNvPr id="9" name="Content Placeholder 2"/>
          <p:cNvSpPr txBox="1">
            <a:spLocks/>
          </p:cNvSpPr>
          <p:nvPr/>
        </p:nvSpPr>
        <p:spPr>
          <a:xfrm>
            <a:off x="2226907" y="2631233"/>
            <a:ext cx="3544855" cy="2668555"/>
          </a:xfrm>
          <a:prstGeom prst="rect">
            <a:avLst/>
          </a:prstGeom>
          <a:solidFill>
            <a:srgbClr val="D16939"/>
          </a:solidFill>
          <a:ln w="28575">
            <a:solidFill>
              <a:schemeClr val="tx1"/>
            </a:solidFill>
          </a:ln>
        </p:spPr>
        <p:txBody>
          <a:bodyPr/>
          <a:lstStyle>
            <a:lvl1pPr marL="228600" indent="-228600" algn="l" defTabSz="914400" rtl="0" eaLnBrk="1" latinLnBrk="0" hangingPunct="1">
              <a:lnSpc>
                <a:spcPct val="90000"/>
              </a:lnSpc>
              <a:spcBef>
                <a:spcPts val="1000"/>
              </a:spcBef>
              <a:buFontTx/>
              <a:buBlip>
                <a:blip r:embed="rId2"/>
              </a:buBlip>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spcBef>
                <a:spcPct val="50000"/>
              </a:spcBef>
              <a:buNone/>
              <a:defRPr/>
            </a:pPr>
            <a:r>
              <a:rPr lang="en-US" sz="2000" b="1" u="sng" dirty="0" smtClean="0"/>
              <a:t>Revenues</a:t>
            </a:r>
            <a:r>
              <a:rPr lang="en-US" sz="2000" u="sng" dirty="0" smtClean="0"/>
              <a:t/>
            </a:r>
            <a:br>
              <a:rPr lang="en-US" sz="2000" u="sng" dirty="0" smtClean="0"/>
            </a:br>
            <a:r>
              <a:rPr lang="en-US" sz="2000" dirty="0" smtClean="0"/>
              <a:t>Cash and/or promises received from delivery of goods and services.</a:t>
            </a:r>
            <a:endParaRPr lang="en-US" sz="2000" i="1" dirty="0" smtClean="0"/>
          </a:p>
          <a:p>
            <a:pPr marL="0" indent="0">
              <a:spcBef>
                <a:spcPts val="1200"/>
              </a:spcBef>
              <a:buNone/>
              <a:defRPr/>
            </a:pPr>
            <a:r>
              <a:rPr lang="en-US" sz="2000" i="1" u="sng" dirty="0" smtClean="0"/>
              <a:t>Examples</a:t>
            </a:r>
            <a:r>
              <a:rPr lang="en-US" sz="2000" i="1" dirty="0" smtClean="0"/>
              <a:t>:</a:t>
            </a:r>
          </a:p>
          <a:p>
            <a:pPr marL="0" indent="0">
              <a:spcBef>
                <a:spcPts val="1200"/>
              </a:spcBef>
              <a:buNone/>
              <a:defRPr/>
            </a:pPr>
            <a:r>
              <a:rPr lang="en-US" sz="2000" dirty="0" smtClean="0"/>
              <a:t>Sales Revenue</a:t>
            </a:r>
            <a:br>
              <a:rPr lang="en-US" sz="2000" dirty="0" smtClean="0"/>
            </a:br>
            <a:r>
              <a:rPr lang="en-US" sz="2000" dirty="0" smtClean="0"/>
              <a:t>Interest Revenue</a:t>
            </a:r>
            <a:br>
              <a:rPr lang="en-US" sz="2000" dirty="0" smtClean="0"/>
            </a:br>
            <a:r>
              <a:rPr lang="en-US" sz="2000" dirty="0" smtClean="0"/>
              <a:t>Rent Revenue</a:t>
            </a:r>
            <a:endParaRPr lang="en-US" sz="2000" dirty="0"/>
          </a:p>
        </p:txBody>
      </p:sp>
      <p:sp>
        <p:nvSpPr>
          <p:cNvPr id="16" name="Content Placeholder 4"/>
          <p:cNvSpPr>
            <a:spLocks noGrp="1"/>
          </p:cNvSpPr>
          <p:nvPr>
            <p:ph idx="11"/>
          </p:nvPr>
        </p:nvSpPr>
        <p:spPr>
          <a:xfrm>
            <a:off x="6225003" y="2025210"/>
            <a:ext cx="3472614" cy="3859296"/>
          </a:xfrm>
          <a:solidFill>
            <a:srgbClr val="98618F"/>
          </a:solidFill>
          <a:ln w="28575">
            <a:solidFill>
              <a:schemeClr val="tx1"/>
            </a:solidFill>
          </a:ln>
        </p:spPr>
        <p:txBody>
          <a:bodyPr/>
          <a:lstStyle/>
          <a:p>
            <a:pPr algn="l" fontAlgn="auto">
              <a:spcBef>
                <a:spcPct val="50000"/>
              </a:spcBef>
              <a:spcAft>
                <a:spcPts val="0"/>
              </a:spcAft>
              <a:defRPr/>
            </a:pPr>
            <a:r>
              <a:rPr lang="en-US" sz="2000" b="1" u="sng" dirty="0">
                <a:solidFill>
                  <a:schemeClr val="tx1"/>
                </a:solidFill>
              </a:rPr>
              <a:t>Expenses</a:t>
            </a:r>
            <a:r>
              <a:rPr lang="en-US" sz="2000" u="sng" dirty="0">
                <a:solidFill>
                  <a:schemeClr val="tx1"/>
                </a:solidFill>
              </a:rPr>
              <a:t/>
            </a:r>
            <a:br>
              <a:rPr lang="en-US" sz="2000" u="sng" dirty="0">
                <a:solidFill>
                  <a:schemeClr val="tx1"/>
                </a:solidFill>
              </a:rPr>
            </a:br>
            <a:r>
              <a:rPr lang="en-US" sz="2000" dirty="0">
                <a:solidFill>
                  <a:schemeClr val="tx1"/>
                </a:solidFill>
              </a:rPr>
              <a:t>Resources used to earn period’s revenues.</a:t>
            </a:r>
            <a:endParaRPr lang="en-US" sz="2000" i="1" dirty="0">
              <a:solidFill>
                <a:schemeClr val="tx1"/>
              </a:solidFill>
            </a:endParaRPr>
          </a:p>
          <a:p>
            <a:pPr algn="l" fontAlgn="auto">
              <a:spcBef>
                <a:spcPts val="1200"/>
              </a:spcBef>
              <a:spcAft>
                <a:spcPts val="0"/>
              </a:spcAft>
              <a:defRPr/>
            </a:pPr>
            <a:r>
              <a:rPr lang="en-US" sz="2000" i="1" u="sng" dirty="0" smtClean="0">
                <a:solidFill>
                  <a:schemeClr val="tx1"/>
                </a:solidFill>
              </a:rPr>
              <a:t>Examples</a:t>
            </a:r>
            <a:r>
              <a:rPr lang="en-US" sz="2000" i="1" dirty="0" smtClean="0">
                <a:solidFill>
                  <a:schemeClr val="tx1"/>
                </a:solidFill>
              </a:rPr>
              <a:t>:</a:t>
            </a:r>
          </a:p>
          <a:p>
            <a:pPr algn="l" fontAlgn="auto">
              <a:spcBef>
                <a:spcPts val="1200"/>
              </a:spcBef>
              <a:spcAft>
                <a:spcPts val="0"/>
              </a:spcAft>
              <a:defRPr/>
            </a:pPr>
            <a:r>
              <a:rPr lang="en-US" sz="2000" dirty="0" smtClean="0">
                <a:solidFill>
                  <a:schemeClr val="tx1"/>
                </a:solidFill>
              </a:rPr>
              <a:t>Cost </a:t>
            </a:r>
            <a:r>
              <a:rPr lang="en-US" sz="2000" dirty="0">
                <a:solidFill>
                  <a:schemeClr val="tx1"/>
                </a:solidFill>
              </a:rPr>
              <a:t>of Goods Sold</a:t>
            </a:r>
            <a:br>
              <a:rPr lang="en-US" sz="2000" dirty="0">
                <a:solidFill>
                  <a:schemeClr val="tx1"/>
                </a:solidFill>
              </a:rPr>
            </a:br>
            <a:r>
              <a:rPr lang="en-US" sz="2000" dirty="0">
                <a:solidFill>
                  <a:schemeClr val="tx1"/>
                </a:solidFill>
              </a:rPr>
              <a:t>Wages Expense</a:t>
            </a:r>
            <a:br>
              <a:rPr lang="en-US" sz="2000" dirty="0">
                <a:solidFill>
                  <a:schemeClr val="tx1"/>
                </a:solidFill>
              </a:rPr>
            </a:br>
            <a:r>
              <a:rPr lang="en-US" sz="2000" dirty="0">
                <a:solidFill>
                  <a:schemeClr val="tx1"/>
                </a:solidFill>
              </a:rPr>
              <a:t>Rent Expense</a:t>
            </a:r>
            <a:br>
              <a:rPr lang="en-US" sz="2000" dirty="0">
                <a:solidFill>
                  <a:schemeClr val="tx1"/>
                </a:solidFill>
              </a:rPr>
            </a:br>
            <a:r>
              <a:rPr lang="en-US" sz="2000" dirty="0">
                <a:solidFill>
                  <a:schemeClr val="tx1"/>
                </a:solidFill>
              </a:rPr>
              <a:t>Depreciation Expense</a:t>
            </a:r>
            <a:br>
              <a:rPr lang="en-US" sz="2000" dirty="0">
                <a:solidFill>
                  <a:schemeClr val="tx1"/>
                </a:solidFill>
              </a:rPr>
            </a:br>
            <a:r>
              <a:rPr lang="en-US" sz="2000" dirty="0">
                <a:solidFill>
                  <a:schemeClr val="tx1"/>
                </a:solidFill>
              </a:rPr>
              <a:t>Insurance Expense</a:t>
            </a:r>
            <a:br>
              <a:rPr lang="en-US" sz="2000" dirty="0">
                <a:solidFill>
                  <a:schemeClr val="tx1"/>
                </a:solidFill>
              </a:rPr>
            </a:br>
            <a:r>
              <a:rPr lang="en-US" sz="2000" dirty="0">
                <a:solidFill>
                  <a:schemeClr val="tx1"/>
                </a:solidFill>
              </a:rPr>
              <a:t>Repair Expense</a:t>
            </a:r>
            <a:br>
              <a:rPr lang="en-US" sz="2000" dirty="0">
                <a:solidFill>
                  <a:schemeClr val="tx1"/>
                </a:solidFill>
              </a:rPr>
            </a:br>
            <a:r>
              <a:rPr lang="en-US" sz="2000" dirty="0">
                <a:solidFill>
                  <a:schemeClr val="tx1"/>
                </a:solidFill>
              </a:rPr>
              <a:t>Income Tax Expense</a:t>
            </a:r>
          </a:p>
        </p:txBody>
      </p:sp>
    </p:spTree>
    <p:extLst>
      <p:ext uri="{BB962C8B-B14F-4D97-AF65-F5344CB8AC3E}">
        <p14:creationId xmlns:p14="http://schemas.microsoft.com/office/powerpoint/2010/main" val="4686646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6"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5">
            <a:extLst>
              <a:ext uri="{FF2B5EF4-FFF2-40B4-BE49-F238E27FC236}">
                <a16:creationId xmlns:a16="http://schemas.microsoft.com/office/drawing/2014/main" id="{2448A5E8-CCFC-2840-BF33-4A4E3CBF7378}"/>
              </a:ext>
            </a:extLst>
          </p:cNvPr>
          <p:cNvSpPr>
            <a:spLocks noGrp="1"/>
          </p:cNvSpPr>
          <p:nvPr>
            <p:ph type="sldNum" sz="quarter" idx="12"/>
          </p:nvPr>
        </p:nvSpPr>
        <p:spPr>
          <a:xfrm>
            <a:off x="9263743" y="6356350"/>
            <a:ext cx="2743200" cy="365125"/>
          </a:xfrm>
        </p:spPr>
        <p:txBody>
          <a:bodyPr/>
          <a:lstStyle/>
          <a:p>
            <a:fld id="{DBA4E684-D84B-E74A-BAD3-84496E53C297}" type="slidenum">
              <a:rPr lang="en-US" smtClean="0"/>
              <a:pPr/>
              <a:t>9</a:t>
            </a:fld>
            <a:endParaRPr lang="en-US" dirty="0"/>
          </a:p>
        </p:txBody>
      </p:sp>
      <p:sp>
        <p:nvSpPr>
          <p:cNvPr id="6" name="Title 5"/>
          <p:cNvSpPr>
            <a:spLocks noGrp="1"/>
          </p:cNvSpPr>
          <p:nvPr>
            <p:ph type="title"/>
          </p:nvPr>
        </p:nvSpPr>
        <p:spPr/>
        <p:txBody>
          <a:bodyPr/>
          <a:lstStyle/>
          <a:p>
            <a:r>
              <a:rPr lang="en-US" dirty="0" smtClean="0"/>
              <a:t>Sample Income Statement</a:t>
            </a:r>
            <a:endParaRPr lang="en-US" dirty="0"/>
          </a:p>
        </p:txBody>
      </p:sp>
      <p:pic>
        <p:nvPicPr>
          <p:cNvPr id="21" name="Picture 20" descr="Lists the revenues and expenses for this publicly traded company. " title="HCA Healthcare, Inc. Consolidated Income Statement For the Years Ended December 31, 2020, 2019, and 2018"/>
          <p:cNvPicPr>
            <a:picLocks noChangeAspect="1"/>
          </p:cNvPicPr>
          <p:nvPr/>
        </p:nvPicPr>
        <p:blipFill>
          <a:blip r:embed="rId2"/>
          <a:stretch>
            <a:fillRect/>
          </a:stretch>
        </p:blipFill>
        <p:spPr>
          <a:xfrm>
            <a:off x="1891120" y="1552841"/>
            <a:ext cx="8744223" cy="5064923"/>
          </a:xfrm>
          <a:prstGeom prst="rect">
            <a:avLst/>
          </a:prstGeom>
        </p:spPr>
      </p:pic>
      <p:sp>
        <p:nvSpPr>
          <p:cNvPr id="22" name="Right Arrow 21" descr="Green arrow pointing at the revenues line item on the income statement for HCA. " title="Green arrow on left side of the slide that is pointing toward the HCA Income Statement. "/>
          <p:cNvSpPr/>
          <p:nvPr/>
        </p:nvSpPr>
        <p:spPr>
          <a:xfrm>
            <a:off x="838174" y="2602111"/>
            <a:ext cx="1052946" cy="173182"/>
          </a:xfrm>
          <a:prstGeom prst="rightArrow">
            <a:avLst/>
          </a:prstGeom>
          <a:solidFill>
            <a:srgbClr val="429479"/>
          </a:solidFill>
          <a:ln>
            <a:solidFill>
              <a:srgbClr val="429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descr="Green arrow pointing at the net income line item on the income statement for HCA. " title="Green Arrow"/>
          <p:cNvSpPr/>
          <p:nvPr/>
        </p:nvSpPr>
        <p:spPr>
          <a:xfrm>
            <a:off x="838174" y="5102854"/>
            <a:ext cx="1052946" cy="173182"/>
          </a:xfrm>
          <a:prstGeom prst="rightArrow">
            <a:avLst/>
          </a:prstGeom>
          <a:solidFill>
            <a:srgbClr val="429479"/>
          </a:solidFill>
          <a:ln>
            <a:solidFill>
              <a:srgbClr val="429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Left Brace 23" descr="This bracket emphasizes all of the expenses listed on the HCA income statement. These include salaries and benefits, supplies, other operating expenses." title="Right facing blue bracket "/>
          <p:cNvSpPr/>
          <p:nvPr/>
        </p:nvSpPr>
        <p:spPr>
          <a:xfrm>
            <a:off x="1454702" y="2965496"/>
            <a:ext cx="374073" cy="1171464"/>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3434851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21983</TotalTime>
  <Words>1435</Words>
  <Application>Microsoft Office PowerPoint</Application>
  <PresentationFormat>Widescreen</PresentationFormat>
  <Paragraphs>166</Paragraphs>
  <Slides>35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Calibri Light</vt:lpstr>
      <vt:lpstr>Garamond</vt:lpstr>
      <vt:lpstr>Lucida Calligraphy</vt:lpstr>
      <vt:lpstr>Office Theme</vt:lpstr>
      <vt:lpstr>PowerPoint Presentation</vt:lpstr>
      <vt:lpstr>What is the point of accounting?  </vt:lpstr>
      <vt:lpstr>Learning Objectives – Chapter 1 </vt:lpstr>
      <vt:lpstr>Learning Objectives – Chapter 2 </vt:lpstr>
      <vt:lpstr>Financial Statements</vt:lpstr>
      <vt:lpstr>PowerPoint Presentation</vt:lpstr>
      <vt:lpstr>The Accounting System and Decision Makers</vt:lpstr>
      <vt:lpstr>Elements of an Income Statement</vt:lpstr>
      <vt:lpstr>Sample Income Statement</vt:lpstr>
      <vt:lpstr>Elements of a Balance Sheet</vt:lpstr>
      <vt:lpstr>Sample Balance Sheet Assets</vt:lpstr>
      <vt:lpstr>Sample Balance Sheet Liabilities + Equity</vt:lpstr>
      <vt:lpstr>Elements of Statement of Equity</vt:lpstr>
      <vt:lpstr>Sample Statement of Equity</vt:lpstr>
      <vt:lpstr>Elements of Statement of Cash Flows</vt:lpstr>
      <vt:lpstr>Sample Statement Cash Flows Operating Section</vt:lpstr>
      <vt:lpstr>Sample Statement Cash Flows Investing Section</vt:lpstr>
      <vt:lpstr>Sample Statement Cash Flows Financing Section</vt:lpstr>
      <vt:lpstr>Relationship Among Statements Articulation</vt:lpstr>
      <vt:lpstr>Formatting</vt:lpstr>
      <vt:lpstr>Summary</vt:lpstr>
      <vt:lpstr>Rules that Govern Accounting</vt:lpstr>
      <vt:lpstr>PowerPoint Presentation</vt:lpstr>
      <vt:lpstr>Balance Sheet Assets</vt:lpstr>
      <vt:lpstr>Balance Sheet L + SHE</vt:lpstr>
      <vt:lpstr>Flow of Work in the Accounting Cycle</vt:lpstr>
      <vt:lpstr>Transaction Analysis</vt:lpstr>
      <vt:lpstr>Debit versus Credit</vt:lpstr>
      <vt:lpstr>An example</vt:lpstr>
      <vt:lpstr>Another way to look at debits versus credits</vt:lpstr>
      <vt:lpstr>How does a T-account work?</vt:lpstr>
      <vt:lpstr>Another example</vt:lpstr>
      <vt:lpstr>Get ready…</vt:lpstr>
      <vt:lpstr>Steps in Analyzing Transactions Don’t make this harder than it is!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Chullin</dc:creator>
  <cp:lastModifiedBy>Jordan Rippy</cp:lastModifiedBy>
  <cp:revision>274</cp:revision>
  <cp:lastPrinted>2021-08-31T17:11:28Z</cp:lastPrinted>
  <dcterms:created xsi:type="dcterms:W3CDTF">2017-09-07T12:49:56Z</dcterms:created>
  <dcterms:modified xsi:type="dcterms:W3CDTF">2022-01-16T20:48:13Z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2571356</vt:lpwstr>
  </property>
  <property fmtid="{D5CDD505-2E9C-101B-9397-08002B2CF9AE}" pid="3" name="NXPowerLiteSettings">
    <vt:lpwstr>C7000400038000</vt:lpwstr>
  </property>
  <property fmtid="{D5CDD505-2E9C-101B-9397-08002B2CF9AE}" pid="4" name="NXPowerLiteVersion">
    <vt:lpwstr>S8.2.2</vt:lpwstr>
  </property>
</Properties>
</file>