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88" r:id="rId3"/>
    <p:sldId id="316" r:id="rId4"/>
    <p:sldId id="315" r:id="rId5"/>
    <p:sldId id="331" r:id="rId6"/>
    <p:sldId id="347" r:id="rId7"/>
    <p:sldId id="314" r:id="rId8"/>
    <p:sldId id="332" r:id="rId9"/>
    <p:sldId id="348" r:id="rId10"/>
    <p:sldId id="349" r:id="rId11"/>
    <p:sldId id="356" r:id="rId12"/>
    <p:sldId id="353" r:id="rId13"/>
    <p:sldId id="354" r:id="rId14"/>
    <p:sldId id="355" r:id="rId15"/>
    <p:sldId id="350" r:id="rId16"/>
    <p:sldId id="357" r:id="rId17"/>
    <p:sldId id="358" r:id="rId18"/>
    <p:sldId id="359" r:id="rId19"/>
    <p:sldId id="360" r:id="rId20"/>
    <p:sldId id="351" r:id="rId21"/>
    <p:sldId id="352" r:id="rId22"/>
    <p:sldId id="362" r:id="rId23"/>
    <p:sldId id="338" r:id="rId24"/>
    <p:sldId id="361" r:id="rId25"/>
    <p:sldId id="339" r:id="rId26"/>
    <p:sldId id="369" r:id="rId27"/>
    <p:sldId id="363" r:id="rId28"/>
    <p:sldId id="364" r:id="rId29"/>
    <p:sldId id="365" r:id="rId30"/>
    <p:sldId id="366" r:id="rId31"/>
    <p:sldId id="367" r:id="rId32"/>
    <p:sldId id="368" r:id="rId33"/>
    <p:sldId id="370" r:id="rId34"/>
    <p:sldId id="371" r:id="rId35"/>
    <p:sldId id="372" r:id="rId36"/>
    <p:sldId id="373" r:id="rId37"/>
    <p:sldId id="29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en Sentementes" initials="KS" lastIdx="1" clrIdx="0">
    <p:extLst>
      <p:ext uri="{19B8F6BF-5375-455C-9EA6-DF929625EA0E}">
        <p15:presenceInfo xmlns:p15="http://schemas.microsoft.com/office/powerpoint/2012/main" userId="S-1-5-21-1214440339-484763869-725345543-49611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618F"/>
    <a:srgbClr val="429479"/>
    <a:srgbClr val="D16939"/>
    <a:srgbClr val="F5F5F5"/>
    <a:srgbClr val="138FE5"/>
    <a:srgbClr val="95C1BC"/>
    <a:srgbClr val="CED16C"/>
    <a:srgbClr val="FF9E1B"/>
    <a:srgbClr val="6DADE4"/>
    <a:srgbClr val="002D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40" autoAdjust="0"/>
    <p:restoredTop sz="94606"/>
  </p:normalViewPr>
  <p:slideViewPr>
    <p:cSldViewPr snapToGrid="0" snapToObjects="1">
      <p:cViewPr varScale="1">
        <p:scale>
          <a:sx n="77" d="100"/>
          <a:sy n="77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AF6A8-D304-F042-AD32-526344CCAEBD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CE821-1CA4-FB4B-8ADF-3A5FBAA7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6C756-C1EC-5341-85C9-EAA5F2F6F4E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04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73C9406-6241-E347-92A4-3671034B91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27442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1CA9BC-9563-844E-B786-04D58F7BF6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9454" y="878741"/>
            <a:ext cx="4899976" cy="20194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DA85D32-B018-6A46-851B-7305F0540A88}"/>
              </a:ext>
            </a:extLst>
          </p:cNvPr>
          <p:cNvSpPr/>
          <p:nvPr userDrawn="1"/>
        </p:nvSpPr>
        <p:spPr>
          <a:xfrm>
            <a:off x="1" y="2831605"/>
            <a:ext cx="12192000" cy="1139477"/>
          </a:xfrm>
          <a:prstGeom prst="rect">
            <a:avLst/>
          </a:prstGeom>
          <a:solidFill>
            <a:srgbClr val="6DADE4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E1B"/>
              </a:solidFill>
            </a:endParaRP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BE5927E4-3324-6048-88B6-62B4BCEDE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981" y="3135601"/>
            <a:ext cx="8229600" cy="5635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2A2ECB-5E85-D849-806B-05B98FAE7040}"/>
              </a:ext>
            </a:extLst>
          </p:cNvPr>
          <p:cNvSpPr/>
          <p:nvPr userDrawn="1"/>
        </p:nvSpPr>
        <p:spPr>
          <a:xfrm>
            <a:off x="0" y="0"/>
            <a:ext cx="12192000" cy="1375130"/>
          </a:xfrm>
          <a:prstGeom prst="rect">
            <a:avLst/>
          </a:prstGeom>
          <a:solidFill>
            <a:srgbClr val="002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FC16FD-2C33-F943-BA94-AF25FDB6716B}"/>
              </a:ext>
            </a:extLst>
          </p:cNvPr>
          <p:cNvSpPr/>
          <p:nvPr userDrawn="1"/>
        </p:nvSpPr>
        <p:spPr>
          <a:xfrm>
            <a:off x="0" y="1375130"/>
            <a:ext cx="12192000" cy="53263"/>
          </a:xfrm>
          <a:prstGeom prst="rect">
            <a:avLst/>
          </a:prstGeom>
          <a:solidFill>
            <a:srgbClr val="6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3BFDE49D-A7FB-0B46-9B41-29A5F7C9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3238"/>
            <a:ext cx="8229600" cy="5635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40523D-A309-7B40-9B6E-9F3822EFA5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38" r="25763"/>
          <a:stretch/>
        </p:blipFill>
        <p:spPr>
          <a:xfrm>
            <a:off x="11237120" y="14361"/>
            <a:ext cx="954879" cy="1360770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DE310D5-1ACE-F144-A0F4-41871248A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/>
            </a:lvl1pPr>
          </a:lstStyle>
          <a:p>
            <a:endParaRPr lang="en-US" dirty="0"/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379F74CE-20E2-8141-8855-A0DC0B04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1682" y="6356350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858B0486-AEB5-E24A-BC09-5ADB7976B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B51F9DB7-C5BB-1D43-B35D-967E1DCE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154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BA4E684-D84B-E74A-BAD3-84496E53C2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6310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73C9406-6241-E347-92A4-3671034B91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27442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1CA9BC-9563-844E-B786-04D58F7BF6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9454" y="4536341"/>
            <a:ext cx="4899976" cy="20194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DA85D32-B018-6A46-851B-7305F0540A88}"/>
              </a:ext>
            </a:extLst>
          </p:cNvPr>
          <p:cNvSpPr/>
          <p:nvPr userDrawn="1"/>
        </p:nvSpPr>
        <p:spPr>
          <a:xfrm>
            <a:off x="1" y="2831605"/>
            <a:ext cx="12192000" cy="1139477"/>
          </a:xfrm>
          <a:prstGeom prst="rect">
            <a:avLst/>
          </a:prstGeom>
          <a:solidFill>
            <a:srgbClr val="6DADE4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E1B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91D633-992C-8F4A-B5EE-5C8D486C68FE}"/>
              </a:ext>
            </a:extLst>
          </p:cNvPr>
          <p:cNvSpPr/>
          <p:nvPr userDrawn="1"/>
        </p:nvSpPr>
        <p:spPr>
          <a:xfrm>
            <a:off x="669697" y="2873631"/>
            <a:ext cx="7844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 for what’s next™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5785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C4D1675-04C7-D54F-A463-A30BD9006F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38" r="25763"/>
          <a:stretch/>
        </p:blipFill>
        <p:spPr>
          <a:xfrm>
            <a:off x="11237120" y="14361"/>
            <a:ext cx="954879" cy="1360770"/>
          </a:xfrm>
          <a:prstGeom prst="rect">
            <a:avLst/>
          </a:prstGeom>
        </p:spPr>
      </p:pic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C7454B22-3047-7C4A-B82D-B01E02E5F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1682" y="6356350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B0B01A15-968E-CF4B-A08C-923F271F1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56D816E7-754C-3E4B-9223-61722AFE9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154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BA4E684-D84B-E74A-BAD3-84496E53C2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BB2AE8-D3CE-F340-B290-41BC26F7A3D8}"/>
              </a:ext>
            </a:extLst>
          </p:cNvPr>
          <p:cNvSpPr/>
          <p:nvPr userDrawn="1"/>
        </p:nvSpPr>
        <p:spPr>
          <a:xfrm>
            <a:off x="0" y="0"/>
            <a:ext cx="12192000" cy="1375130"/>
          </a:xfrm>
          <a:prstGeom prst="rect">
            <a:avLst/>
          </a:prstGeom>
          <a:solidFill>
            <a:srgbClr val="002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771CD-8192-8140-AB82-85E1C3AFD538}"/>
              </a:ext>
            </a:extLst>
          </p:cNvPr>
          <p:cNvSpPr/>
          <p:nvPr userDrawn="1"/>
        </p:nvSpPr>
        <p:spPr>
          <a:xfrm>
            <a:off x="0" y="1375130"/>
            <a:ext cx="12192000" cy="53263"/>
          </a:xfrm>
          <a:prstGeom prst="rect">
            <a:avLst/>
          </a:prstGeom>
          <a:solidFill>
            <a:srgbClr val="6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05615BE-76DB-BD42-9D2C-1AA1AC9567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38" r="25763"/>
          <a:stretch/>
        </p:blipFill>
        <p:spPr>
          <a:xfrm>
            <a:off x="11237120" y="14361"/>
            <a:ext cx="954879" cy="136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3" r:id="rId2"/>
    <p:sldLayoutId id="2147483680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946C52B-5BE9-4643-AA82-233C2113253E}"/>
              </a:ext>
            </a:extLst>
          </p:cNvPr>
          <p:cNvSpPr txBox="1"/>
          <p:nvPr/>
        </p:nvSpPr>
        <p:spPr>
          <a:xfrm>
            <a:off x="429208" y="3013773"/>
            <a:ext cx="1176279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Accounting and Financial Reporting</a:t>
            </a:r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dirty="0" smtClean="0">
                <a:solidFill>
                  <a:schemeClr val="bg1"/>
                </a:solidFill>
                <a:ea typeface="Arial" charset="0"/>
                <a:cs typeface="Calibri" panose="020F0502020204030204" pitchFamily="34" charset="0"/>
              </a:rPr>
              <a:t>Chapter 3</a:t>
            </a:r>
          </a:p>
          <a:p>
            <a:r>
              <a:rPr lang="en-US" sz="2000" i="1" dirty="0" smtClean="0">
                <a:solidFill>
                  <a:schemeClr val="bg1"/>
                </a:solidFill>
                <a:ea typeface="Arial" charset="0"/>
                <a:cs typeface="Calibri" panose="020F0502020204030204" pitchFamily="34" charset="0"/>
              </a:rPr>
              <a:t>Note </a:t>
            </a:r>
            <a:r>
              <a:rPr lang="en-US" sz="2000" i="1" dirty="0" smtClean="0">
                <a:solidFill>
                  <a:schemeClr val="bg1"/>
                </a:solidFill>
                <a:ea typeface="Arial" charset="0"/>
                <a:cs typeface="Calibri" panose="020F0502020204030204" pitchFamily="34" charset="0"/>
              </a:rPr>
              <a:t>that you will need to view the slides in presentation view to remove the white boxes that cover the answers. </a:t>
            </a:r>
          </a:p>
        </p:txBody>
      </p:sp>
    </p:spTree>
    <p:extLst>
      <p:ext uri="{BB962C8B-B14F-4D97-AF65-F5344CB8AC3E}">
        <p14:creationId xmlns:p14="http://schemas.microsoft.com/office/powerpoint/2010/main" val="89727822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2448A5E8-CCFC-2840-BF33-4A4E3CBF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3743" y="6356350"/>
            <a:ext cx="2743200" cy="365125"/>
          </a:xfrm>
        </p:spPr>
        <p:txBody>
          <a:bodyPr/>
          <a:lstStyle/>
          <a:p>
            <a:fld id="{DBA4E684-D84B-E74A-BAD3-84496E53C29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503238"/>
            <a:ext cx="10276114" cy="563562"/>
          </a:xfrm>
        </p:spPr>
        <p:txBody>
          <a:bodyPr/>
          <a:lstStyle/>
          <a:p>
            <a:r>
              <a:rPr lang="en-US" dirty="0" smtClean="0"/>
              <a:t>Revenue Recognition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Revenues are distinguished from gains</a:t>
            </a:r>
          </a:p>
          <a:p>
            <a:pPr lvl="1"/>
            <a:r>
              <a:rPr lang="en-IN" sz="2800" dirty="0" smtClean="0"/>
              <a:t>A gain </a:t>
            </a:r>
            <a:r>
              <a:rPr lang="en-IN" sz="2800" dirty="0"/>
              <a:t>increases net assets and increases income, but it is not a transaction with a customer that is part of core operations</a:t>
            </a:r>
          </a:p>
          <a:p>
            <a:pPr lvl="1"/>
            <a:r>
              <a:rPr lang="en-IN" sz="2800" dirty="0"/>
              <a:t>Common source of a gain is when selling a fixed asset (like a building or a piece of equipment).</a:t>
            </a:r>
          </a:p>
        </p:txBody>
      </p:sp>
    </p:spTree>
    <p:extLst>
      <p:ext uri="{BB962C8B-B14F-4D97-AF65-F5344CB8AC3E}">
        <p14:creationId xmlns:p14="http://schemas.microsoft.com/office/powerpoint/2010/main" val="943998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2448A5E8-CCFC-2840-BF33-4A4E3CBF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3743" y="6356350"/>
            <a:ext cx="2743200" cy="365125"/>
          </a:xfrm>
        </p:spPr>
        <p:txBody>
          <a:bodyPr/>
          <a:lstStyle/>
          <a:p>
            <a:fld id="{DBA4E684-D84B-E74A-BAD3-84496E53C29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503238"/>
            <a:ext cx="10276114" cy="563562"/>
          </a:xfrm>
        </p:spPr>
        <p:txBody>
          <a:bodyPr/>
          <a:lstStyle/>
          <a:p>
            <a:r>
              <a:rPr lang="en-US" dirty="0" smtClean="0"/>
              <a:t>Timing of Revenue Recognition for Chipotle</a:t>
            </a:r>
            <a:endParaRPr lang="en-US" dirty="0"/>
          </a:p>
        </p:txBody>
      </p:sp>
      <p:pic>
        <p:nvPicPr>
          <p:cNvPr id="7" name="Picture 2" descr="Graph illustrates recording revenue for a transaction in terms of providing the good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461" y="2034074"/>
            <a:ext cx="8552650" cy="381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44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2448A5E8-CCFC-2840-BF33-4A4E3CBF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3743" y="6356350"/>
            <a:ext cx="2743200" cy="365125"/>
          </a:xfrm>
        </p:spPr>
        <p:txBody>
          <a:bodyPr/>
          <a:lstStyle/>
          <a:p>
            <a:fld id="{DBA4E684-D84B-E74A-BAD3-84496E53C29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503238"/>
            <a:ext cx="10276114" cy="563562"/>
          </a:xfrm>
        </p:spPr>
        <p:txBody>
          <a:bodyPr/>
          <a:lstStyle/>
          <a:p>
            <a:r>
              <a:rPr lang="en-US" dirty="0" smtClean="0"/>
              <a:t>What if I get cash before I deliver the goods?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09042" y="1895927"/>
            <a:ext cx="6858000" cy="7620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cs typeface="Arial" pitchFamily="34" charset="0"/>
              </a:rPr>
              <a:t>If cash is received </a:t>
            </a:r>
            <a:r>
              <a:rPr lang="en-US" sz="2400" b="1" i="1" u="sng" dirty="0" smtClean="0">
                <a:cs typeface="Arial" pitchFamily="34" charset="0"/>
              </a:rPr>
              <a:t>before</a:t>
            </a:r>
            <a:r>
              <a:rPr lang="en-US" sz="2400" dirty="0" smtClean="0">
                <a:cs typeface="Arial" pitchFamily="34" charset="0"/>
              </a:rPr>
              <a:t> the company delivers goods or services, the liability account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D16939"/>
                </a:solidFill>
                <a:cs typeface="Arial" pitchFamily="34" charset="0"/>
              </a:rPr>
              <a:t>UNEARNED REVENUE </a:t>
            </a:r>
            <a:r>
              <a:rPr lang="en-US" sz="2400" dirty="0" smtClean="0">
                <a:cs typeface="Arial" pitchFamily="34" charset="0"/>
              </a:rPr>
              <a:t>is recorded.</a:t>
            </a:r>
            <a:endParaRPr lang="en-US" sz="2400" dirty="0">
              <a:cs typeface="Arial" pitchFamily="34" charset="0"/>
            </a:endParaRPr>
          </a:p>
        </p:txBody>
      </p:sp>
      <p:graphicFrame>
        <p:nvGraphicFramePr>
          <p:cNvPr id="8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518248"/>
              </p:ext>
            </p:extLst>
          </p:nvPr>
        </p:nvGraphicFramePr>
        <p:xfrm>
          <a:off x="2222863" y="3192165"/>
          <a:ext cx="70408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41128253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61551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22712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On receipt of a $100 cash deposit: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Debit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Credit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888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Cash (+A)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12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Unearned Revenue (+L)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289177"/>
                  </a:ext>
                </a:extLst>
              </a:tr>
            </a:tbl>
          </a:graphicData>
        </a:graphic>
      </p:graphicFrame>
      <p:graphicFrame>
        <p:nvGraphicFramePr>
          <p:cNvPr id="9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181248"/>
              </p:ext>
            </p:extLst>
          </p:nvPr>
        </p:nvGraphicFramePr>
        <p:xfrm>
          <a:off x="2222863" y="4773760"/>
          <a:ext cx="70408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41128253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61551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22712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D16939"/>
                          </a:solidFill>
                          <a:latin typeface="Calibri" pitchFamily="34" charset="0"/>
                        </a:rPr>
                        <a:t>On delivery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of ordered food: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Debit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Credit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888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Unearned Revenue (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−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12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Restaurant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Sales Revenue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(+R, +SE)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289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992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2448A5E8-CCFC-2840-BF33-4A4E3CBF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3743" y="6356350"/>
            <a:ext cx="2743200" cy="365125"/>
          </a:xfrm>
        </p:spPr>
        <p:txBody>
          <a:bodyPr/>
          <a:lstStyle/>
          <a:p>
            <a:fld id="{DBA4E684-D84B-E74A-BAD3-84496E53C29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503238"/>
            <a:ext cx="10276114" cy="563562"/>
          </a:xfrm>
        </p:spPr>
        <p:txBody>
          <a:bodyPr/>
          <a:lstStyle/>
          <a:p>
            <a:r>
              <a:rPr lang="en-US" dirty="0" smtClean="0"/>
              <a:t>What if I get cash when I deliver the goods? 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412741" y="2530409"/>
            <a:ext cx="6858000" cy="762001"/>
          </a:xfrm>
        </p:spPr>
        <p:txBody>
          <a:bodyPr/>
          <a:lstStyle/>
          <a:p>
            <a:pPr lvl="0" eaLnBrk="0" hangingPunct="0">
              <a:spcBef>
                <a:spcPct val="50000"/>
              </a:spcBef>
              <a:defRPr/>
            </a:pPr>
            <a:r>
              <a:rPr lang="en-US" sz="2400" dirty="0" smtClean="0">
                <a:solidFill>
                  <a:prstClr val="black"/>
                </a:solidFill>
                <a:cs typeface="Arial" pitchFamily="34" charset="0"/>
              </a:rPr>
              <a:t>When </a:t>
            </a:r>
            <a:r>
              <a:rPr lang="en-US" sz="2400" dirty="0">
                <a:solidFill>
                  <a:prstClr val="black"/>
                </a:solidFill>
                <a:cs typeface="Arial" pitchFamily="34" charset="0"/>
              </a:rPr>
              <a:t>cash is received </a:t>
            </a:r>
            <a:r>
              <a:rPr lang="en-US" sz="2400" b="1" i="1" u="sng" dirty="0">
                <a:solidFill>
                  <a:prstClr val="black"/>
                </a:solidFill>
                <a:cs typeface="Arial" pitchFamily="34" charset="0"/>
              </a:rPr>
              <a:t>in the same period </a:t>
            </a:r>
            <a:r>
              <a:rPr lang="en-US" sz="2400" dirty="0">
                <a:solidFill>
                  <a:prstClr val="black"/>
                </a:solidFill>
                <a:cs typeface="Arial" pitchFamily="34" charset="0"/>
              </a:rPr>
              <a:t>as the goods or services are delivered.</a:t>
            </a:r>
          </a:p>
        </p:txBody>
      </p:sp>
      <p:graphicFrame>
        <p:nvGraphicFramePr>
          <p:cNvPr id="11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073413"/>
              </p:ext>
            </p:extLst>
          </p:nvPr>
        </p:nvGraphicFramePr>
        <p:xfrm>
          <a:off x="2326562" y="3658696"/>
          <a:ext cx="70408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41128253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61551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22712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D16939"/>
                          </a:solidFill>
                          <a:latin typeface="Calibri" pitchFamily="34" charset="0"/>
                        </a:rPr>
                        <a:t>On delivery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of ordered food for $12 cash: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Debit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Credit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888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Cash (+A)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12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Restaurant Sales Revenue (+R, +SE)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289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142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2448A5E8-CCFC-2840-BF33-4A4E3CBF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3743" y="6356350"/>
            <a:ext cx="2743200" cy="365125"/>
          </a:xfrm>
        </p:spPr>
        <p:txBody>
          <a:bodyPr/>
          <a:lstStyle/>
          <a:p>
            <a:fld id="{DBA4E684-D84B-E74A-BAD3-84496E53C29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503238"/>
            <a:ext cx="10276114" cy="563562"/>
          </a:xfrm>
        </p:spPr>
        <p:txBody>
          <a:bodyPr/>
          <a:lstStyle/>
          <a:p>
            <a:r>
              <a:rPr lang="en-US" dirty="0" smtClean="0"/>
              <a:t>What if I get cash after I deliver the goods? 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405743" y="2091844"/>
            <a:ext cx="6858000" cy="762001"/>
          </a:xfrm>
        </p:spPr>
        <p:txBody>
          <a:bodyPr/>
          <a:lstStyle/>
          <a:p>
            <a:pPr lvl="0" eaLnBrk="0" hangingPunct="0">
              <a:spcBef>
                <a:spcPct val="50000"/>
              </a:spcBef>
              <a:defRPr/>
            </a:pPr>
            <a:r>
              <a:rPr lang="en-US" sz="2400" dirty="0" smtClean="0">
                <a:solidFill>
                  <a:prstClr val="black"/>
                </a:solidFill>
                <a:cs typeface="Arial" pitchFamily="34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cs typeface="Arial" pitchFamily="34" charset="0"/>
              </a:rPr>
              <a:t>cash is received </a:t>
            </a:r>
            <a:r>
              <a:rPr lang="en-US" sz="2400" b="1" i="1" u="sng" dirty="0">
                <a:solidFill>
                  <a:prstClr val="black"/>
                </a:solidFill>
                <a:cs typeface="Arial" pitchFamily="34" charset="0"/>
              </a:rPr>
              <a:t>after</a:t>
            </a:r>
            <a:r>
              <a:rPr lang="en-US" sz="2400" dirty="0">
                <a:solidFill>
                  <a:prstClr val="black"/>
                </a:solidFill>
                <a:cs typeface="Arial" pitchFamily="34" charset="0"/>
              </a:rPr>
              <a:t> the company delivers goods or services, an asset </a:t>
            </a:r>
            <a:r>
              <a:rPr lang="en-US" sz="2400" dirty="0">
                <a:solidFill>
                  <a:srgbClr val="D16939"/>
                </a:solidFill>
                <a:cs typeface="Arial" pitchFamily="34" charset="0"/>
              </a:rPr>
              <a:t>ACCOUNTS RECEIVABLE </a:t>
            </a:r>
            <a:r>
              <a:rPr lang="en-US" sz="2400" dirty="0">
                <a:solidFill>
                  <a:prstClr val="black"/>
                </a:solidFill>
                <a:cs typeface="Arial" pitchFamily="34" charset="0"/>
              </a:rPr>
              <a:t>is recorded.</a:t>
            </a:r>
          </a:p>
        </p:txBody>
      </p:sp>
      <p:graphicFrame>
        <p:nvGraphicFramePr>
          <p:cNvPr id="11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340747"/>
              </p:ext>
            </p:extLst>
          </p:nvPr>
        </p:nvGraphicFramePr>
        <p:xfrm>
          <a:off x="2320341" y="3396506"/>
          <a:ext cx="70408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41128253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61551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22712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D16939"/>
                          </a:solidFill>
                          <a:latin typeface="Calibri" pitchFamily="34" charset="0"/>
                        </a:rPr>
                        <a:t>On delivery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of ordered food for $50 on account: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Debit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Credit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888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Accounts Receivable (+A)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12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Restaurant Sales Revenue (+R, +SE)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289177"/>
                  </a:ext>
                </a:extLst>
              </a:tr>
            </a:tbl>
          </a:graphicData>
        </a:graphic>
      </p:graphicFrame>
      <p:graphicFrame>
        <p:nvGraphicFramePr>
          <p:cNvPr id="12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38992"/>
              </p:ext>
            </p:extLst>
          </p:nvPr>
        </p:nvGraphicFramePr>
        <p:xfrm>
          <a:off x="2320341" y="4978101"/>
          <a:ext cx="70408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41128253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61551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22712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On receipt of cash after delivery: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Debit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Credit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888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Cash (+A)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12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Accounts Receivable (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−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289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880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2448A5E8-CCFC-2840-BF33-4A4E3CBF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3743" y="6356350"/>
            <a:ext cx="2743200" cy="365125"/>
          </a:xfrm>
        </p:spPr>
        <p:txBody>
          <a:bodyPr/>
          <a:lstStyle/>
          <a:p>
            <a:fld id="{DBA4E684-D84B-E74A-BAD3-84496E53C29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503238"/>
            <a:ext cx="10276114" cy="563562"/>
          </a:xfrm>
        </p:spPr>
        <p:txBody>
          <a:bodyPr/>
          <a:lstStyle/>
          <a:p>
            <a:r>
              <a:rPr lang="en-US" dirty="0" smtClean="0"/>
              <a:t>Expense Recognition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Expense recognition focuses on when the firm consumes the benefits</a:t>
            </a:r>
          </a:p>
          <a:p>
            <a:pPr lvl="1"/>
            <a:r>
              <a:rPr lang="en-IN" dirty="0"/>
              <a:t>This is called the </a:t>
            </a:r>
            <a:r>
              <a:rPr lang="en-IN" dirty="0">
                <a:solidFill>
                  <a:srgbClr val="98618F"/>
                </a:solidFill>
              </a:rPr>
              <a:t>“Matching Principle.”</a:t>
            </a:r>
          </a:p>
          <a:p>
            <a:r>
              <a:rPr lang="en-IN" dirty="0"/>
              <a:t>The firm recognizes an expense when:</a:t>
            </a:r>
          </a:p>
          <a:p>
            <a:pPr lvl="1"/>
            <a:r>
              <a:rPr lang="en-IN" dirty="0"/>
              <a:t>Consumption results from a transaction that leads to the recognition of revenue, or</a:t>
            </a:r>
          </a:p>
          <a:p>
            <a:pPr lvl="2"/>
            <a:r>
              <a:rPr lang="en-IN" b="1" dirty="0">
                <a:solidFill>
                  <a:srgbClr val="429479"/>
                </a:solidFill>
              </a:rPr>
              <a:t>Example</a:t>
            </a:r>
            <a:r>
              <a:rPr lang="en-IN" dirty="0">
                <a:solidFill>
                  <a:srgbClr val="429479"/>
                </a:solidFill>
              </a:rPr>
              <a:t>: consumption of gasoline used to power the lawn mower used in your lawn mowing business</a:t>
            </a:r>
          </a:p>
          <a:p>
            <a:pPr lvl="1"/>
            <a:r>
              <a:rPr lang="en-IN" dirty="0"/>
              <a:t>Consumption from the passage of time</a:t>
            </a:r>
          </a:p>
          <a:p>
            <a:pPr lvl="2"/>
            <a:r>
              <a:rPr lang="en-IN" b="1" dirty="0">
                <a:solidFill>
                  <a:srgbClr val="429479"/>
                </a:solidFill>
              </a:rPr>
              <a:t>Example</a:t>
            </a:r>
            <a:r>
              <a:rPr lang="en-IN" dirty="0">
                <a:solidFill>
                  <a:srgbClr val="429479"/>
                </a:solidFill>
              </a:rPr>
              <a:t>: interest expense that is accrued on a loan over time</a:t>
            </a:r>
          </a:p>
        </p:txBody>
      </p:sp>
    </p:spTree>
    <p:extLst>
      <p:ext uri="{BB962C8B-B14F-4D97-AF65-F5344CB8AC3E}">
        <p14:creationId xmlns:p14="http://schemas.microsoft.com/office/powerpoint/2010/main" val="4136894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2448A5E8-CCFC-2840-BF33-4A4E3CBF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3743" y="6356350"/>
            <a:ext cx="2743200" cy="365125"/>
          </a:xfrm>
        </p:spPr>
        <p:txBody>
          <a:bodyPr/>
          <a:lstStyle/>
          <a:p>
            <a:fld id="{DBA4E684-D84B-E74A-BAD3-84496E53C29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503238"/>
            <a:ext cx="10276114" cy="563562"/>
          </a:xfrm>
        </p:spPr>
        <p:txBody>
          <a:bodyPr/>
          <a:lstStyle/>
          <a:p>
            <a:r>
              <a:rPr lang="en-US" dirty="0" smtClean="0"/>
              <a:t>Timing of Expense Recognition for Chipotle</a:t>
            </a:r>
            <a:endParaRPr lang="en-US" dirty="0"/>
          </a:p>
        </p:txBody>
      </p:sp>
      <p:pic>
        <p:nvPicPr>
          <p:cNvPr id="8" name="Picture 2" descr="Graph illustrates recording an expense for a transaction in terms of when it is incurred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30" y="2040295"/>
            <a:ext cx="9000984" cy="414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4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2448A5E8-CCFC-2840-BF33-4A4E3CBF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3743" y="6356350"/>
            <a:ext cx="2743200" cy="365125"/>
          </a:xfrm>
        </p:spPr>
        <p:txBody>
          <a:bodyPr/>
          <a:lstStyle/>
          <a:p>
            <a:fld id="{DBA4E684-D84B-E74A-BAD3-84496E53C29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503238"/>
            <a:ext cx="10574694" cy="563562"/>
          </a:xfrm>
        </p:spPr>
        <p:txBody>
          <a:bodyPr/>
          <a:lstStyle/>
          <a:p>
            <a:r>
              <a:rPr lang="en-US" sz="4000" dirty="0" smtClean="0"/>
              <a:t>What if I pay cash before the expense is incurred? </a:t>
            </a:r>
            <a:endParaRPr lang="en-US" sz="40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19908" y="2088760"/>
            <a:ext cx="6858000" cy="762001"/>
          </a:xfrm>
        </p:spPr>
        <p:txBody>
          <a:bodyPr/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400" dirty="0" smtClean="0">
                <a:cs typeface="Arial" pitchFamily="34" charset="0"/>
              </a:rPr>
              <a:t>Cash </a:t>
            </a:r>
            <a:r>
              <a:rPr lang="en-US" sz="2400" dirty="0">
                <a:cs typeface="Arial" pitchFamily="34" charset="0"/>
              </a:rPr>
              <a:t>is paid </a:t>
            </a:r>
            <a:r>
              <a:rPr lang="en-US" sz="2400" b="1" i="1" u="sng" dirty="0">
                <a:cs typeface="Arial" pitchFamily="34" charset="0"/>
              </a:rPr>
              <a:t>before</a:t>
            </a:r>
            <a:r>
              <a:rPr lang="en-US" sz="2400" i="1" dirty="0">
                <a:cs typeface="Arial" pitchFamily="34" charset="0"/>
              </a:rPr>
              <a:t> </a:t>
            </a:r>
            <a:r>
              <a:rPr lang="en-US" sz="2400" dirty="0">
                <a:cs typeface="Arial" pitchFamily="34" charset="0"/>
              </a:rPr>
              <a:t>the expense is incurred to generate revenue. </a:t>
            </a:r>
          </a:p>
        </p:txBody>
      </p:sp>
      <p:graphicFrame>
        <p:nvGraphicFramePr>
          <p:cNvPr id="11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387666"/>
              </p:ext>
            </p:extLst>
          </p:nvPr>
        </p:nvGraphicFramePr>
        <p:xfrm>
          <a:off x="2133729" y="3217047"/>
          <a:ext cx="70408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41128253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61551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22712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On payment of $200 cash for supplies: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Debit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Credit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888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Supplies (+A)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12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Cash (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−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289177"/>
                  </a:ext>
                </a:extLst>
              </a:tr>
            </a:tbl>
          </a:graphicData>
        </a:graphic>
      </p:graphicFrame>
      <p:graphicFrame>
        <p:nvGraphicFramePr>
          <p:cNvPr id="12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304117"/>
              </p:ext>
            </p:extLst>
          </p:nvPr>
        </p:nvGraphicFramePr>
        <p:xfrm>
          <a:off x="2133729" y="4798642"/>
          <a:ext cx="70408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41128253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61551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22712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D16939"/>
                          </a:solidFill>
                          <a:latin typeface="Calibri" pitchFamily="34" charset="0"/>
                        </a:rPr>
                        <a:t>On subsequent use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of half of the supplies: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Debit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Credit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888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Supplies Expense (+E,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−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12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Supplies (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−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289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139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2448A5E8-CCFC-2840-BF33-4A4E3CBF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3743" y="6356350"/>
            <a:ext cx="2743200" cy="365125"/>
          </a:xfrm>
        </p:spPr>
        <p:txBody>
          <a:bodyPr/>
          <a:lstStyle/>
          <a:p>
            <a:fld id="{DBA4E684-D84B-E74A-BAD3-84496E53C29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503238"/>
            <a:ext cx="10276114" cy="563562"/>
          </a:xfrm>
        </p:spPr>
        <p:txBody>
          <a:bodyPr/>
          <a:lstStyle/>
          <a:p>
            <a:r>
              <a:rPr lang="en-US" sz="4000" dirty="0" smtClean="0"/>
              <a:t>What if I pay cash when the expense is incurred? </a:t>
            </a:r>
            <a:endParaRPr lang="en-US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1794" y="2591171"/>
            <a:ext cx="6858000" cy="7620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en-US" sz="2400" dirty="0" smtClean="0">
                <a:cs typeface="Arial" pitchFamily="34" charset="0"/>
              </a:rPr>
              <a:t>Cash is paid </a:t>
            </a:r>
            <a:r>
              <a:rPr lang="en-US" sz="2400" b="1" i="1" u="sng" dirty="0" smtClean="0">
                <a:cs typeface="Arial" pitchFamily="34" charset="0"/>
              </a:rPr>
              <a:t>in the same period</a:t>
            </a:r>
            <a:r>
              <a:rPr lang="en-US" sz="2400" b="1" u="sng" dirty="0" smtClean="0">
                <a:cs typeface="Arial" pitchFamily="34" charset="0"/>
              </a:rPr>
              <a:t> </a:t>
            </a:r>
            <a:r>
              <a:rPr lang="en-US" sz="2400" dirty="0" smtClean="0">
                <a:cs typeface="Arial" pitchFamily="34" charset="0"/>
              </a:rPr>
              <a:t>as</a:t>
            </a:r>
            <a:r>
              <a:rPr lang="en-US" sz="2400" i="1" dirty="0" smtClean="0">
                <a:cs typeface="Arial" pitchFamily="34" charset="0"/>
              </a:rPr>
              <a:t> </a:t>
            </a:r>
            <a:r>
              <a:rPr lang="en-US" sz="2400" dirty="0" smtClean="0">
                <a:cs typeface="Arial" pitchFamily="34" charset="0"/>
              </a:rPr>
              <a:t>the expense is incurred to generate revenue.</a:t>
            </a:r>
            <a:endParaRPr lang="en-US" sz="2400" dirty="0">
              <a:cs typeface="Arial" pitchFamily="34" charset="0"/>
            </a:endParaRPr>
          </a:p>
        </p:txBody>
      </p:sp>
      <p:graphicFrame>
        <p:nvGraphicFramePr>
          <p:cNvPr id="8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018083"/>
              </p:ext>
            </p:extLst>
          </p:nvPr>
        </p:nvGraphicFramePr>
        <p:xfrm>
          <a:off x="2525615" y="3719458"/>
          <a:ext cx="70408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41128253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61551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22712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On payment of $275 cash </a:t>
                      </a:r>
                      <a:r>
                        <a:rPr lang="en-US" sz="1600" b="1" dirty="0">
                          <a:solidFill>
                            <a:srgbClr val="D16939"/>
                          </a:solidFill>
                          <a:latin typeface="Calibri" pitchFamily="34" charset="0"/>
                        </a:rPr>
                        <a:t>for using repair service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Debit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Credit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888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Repairs Expense (+E,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−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12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Cash (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−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289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169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2448A5E8-CCFC-2840-BF33-4A4E3CBF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3743" y="6356350"/>
            <a:ext cx="2743200" cy="365125"/>
          </a:xfrm>
        </p:spPr>
        <p:txBody>
          <a:bodyPr/>
          <a:lstStyle/>
          <a:p>
            <a:fld id="{DBA4E684-D84B-E74A-BAD3-84496E53C29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503238"/>
            <a:ext cx="10276114" cy="563562"/>
          </a:xfrm>
        </p:spPr>
        <p:txBody>
          <a:bodyPr/>
          <a:lstStyle/>
          <a:p>
            <a:r>
              <a:rPr lang="en-US" sz="4000" dirty="0" smtClean="0"/>
              <a:t>What if I pay cash after the expense is incurred? </a:t>
            </a:r>
            <a:endParaRPr lang="en-US" sz="4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655337" y="2283986"/>
            <a:ext cx="6858000" cy="762001"/>
          </a:xfrm>
        </p:spPr>
        <p:txBody>
          <a:bodyPr/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400" dirty="0" smtClean="0">
                <a:cs typeface="Arial" pitchFamily="34" charset="0"/>
              </a:rPr>
              <a:t>Cash </a:t>
            </a:r>
            <a:r>
              <a:rPr lang="en-US" sz="2400" dirty="0">
                <a:cs typeface="Arial" pitchFamily="34" charset="0"/>
              </a:rPr>
              <a:t>is paid </a:t>
            </a:r>
            <a:r>
              <a:rPr lang="en-US" sz="2400" b="1" i="1" u="sng" dirty="0">
                <a:cs typeface="Arial" pitchFamily="34" charset="0"/>
              </a:rPr>
              <a:t>after</a:t>
            </a:r>
            <a:r>
              <a:rPr lang="en-US" sz="2400" i="1" dirty="0">
                <a:cs typeface="Arial" pitchFamily="34" charset="0"/>
              </a:rPr>
              <a:t> </a:t>
            </a:r>
            <a:r>
              <a:rPr lang="en-US" sz="2400" dirty="0">
                <a:cs typeface="Arial" pitchFamily="34" charset="0"/>
              </a:rPr>
              <a:t>the expense is incurred to generate revenue.</a:t>
            </a:r>
          </a:p>
        </p:txBody>
      </p:sp>
      <p:graphicFrame>
        <p:nvGraphicFramePr>
          <p:cNvPr id="9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573767"/>
              </p:ext>
            </p:extLst>
          </p:nvPr>
        </p:nvGraphicFramePr>
        <p:xfrm>
          <a:off x="2569158" y="3412273"/>
          <a:ext cx="7040880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41128253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61551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22712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D16939"/>
                          </a:solidFill>
                          <a:latin typeface="Calibri" pitchFamily="34" charset="0"/>
                        </a:rPr>
                        <a:t>On the use of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$400 in employees’ services during the period: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Debit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Credit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888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Wages Expense (+E,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−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12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Wages Payable (+L)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289177"/>
                  </a:ext>
                </a:extLst>
              </a:tr>
            </a:tbl>
          </a:graphicData>
        </a:graphic>
      </p:graphicFrame>
      <p:graphicFrame>
        <p:nvGraphicFramePr>
          <p:cNvPr id="13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755582"/>
              </p:ext>
            </p:extLst>
          </p:nvPr>
        </p:nvGraphicFramePr>
        <p:xfrm>
          <a:off x="2569158" y="4993868"/>
          <a:ext cx="70408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41128253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61551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22712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On payment of cash after using employees: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Debit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Credit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888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Wages Payable (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−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12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Cash (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−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289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048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A0D1-5D37-DA49-A4AD-AD3B660A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	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8A5E8-CCFC-2840-BF33-4A4E3CBF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E684-D84B-E74A-BAD3-84496E53C29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158578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After studying </a:t>
            </a:r>
            <a:r>
              <a:rPr lang="en-US" dirty="0" smtClean="0"/>
              <a:t>Chapter 3, </a:t>
            </a:r>
            <a:r>
              <a:rPr lang="en-US" dirty="0"/>
              <a:t>you should be able to</a:t>
            </a:r>
            <a:r>
              <a:rPr lang="en-US" dirty="0" smtClean="0"/>
              <a:t>:</a:t>
            </a:r>
          </a:p>
          <a:p>
            <a:pPr marL="457200" indent="-457200">
              <a:tabLst>
                <a:tab pos="457200" algn="l"/>
              </a:tabLst>
            </a:pPr>
            <a:r>
              <a:rPr lang="en-US" dirty="0" smtClean="0"/>
              <a:t>Explain </a:t>
            </a:r>
            <a:r>
              <a:rPr lang="en-US" dirty="0"/>
              <a:t>the accrual basis of accounting and apply the revenue and expense recognition principles to measure income.</a:t>
            </a:r>
            <a:endParaRPr lang="en-US" b="1" dirty="0"/>
          </a:p>
          <a:p>
            <a:pPr marL="457200" indent="-457200"/>
            <a:r>
              <a:rPr lang="en-US" dirty="0" smtClean="0"/>
              <a:t>Apply </a:t>
            </a:r>
            <a:r>
              <a:rPr lang="en-US" dirty="0"/>
              <a:t>transaction analysis to examine and record the effects of operating activities on the financial statements.</a:t>
            </a:r>
            <a:endParaRPr lang="en-US" b="1" dirty="0"/>
          </a:p>
          <a:p>
            <a:pPr marL="457200" indent="-457200"/>
            <a:r>
              <a:rPr lang="en-US" dirty="0" smtClean="0"/>
              <a:t>Prepare </a:t>
            </a:r>
            <a:r>
              <a:rPr lang="en-US" dirty="0"/>
              <a:t>a classified income statement. 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4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2448A5E8-CCFC-2840-BF33-4A4E3CBF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3743" y="6356350"/>
            <a:ext cx="2743200" cy="365125"/>
          </a:xfrm>
        </p:spPr>
        <p:txBody>
          <a:bodyPr/>
          <a:lstStyle/>
          <a:p>
            <a:fld id="{DBA4E684-D84B-E74A-BAD3-84496E53C29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503238"/>
            <a:ext cx="10276114" cy="563562"/>
          </a:xfrm>
        </p:spPr>
        <p:txBody>
          <a:bodyPr/>
          <a:lstStyle/>
          <a:p>
            <a:r>
              <a:rPr lang="en-US" dirty="0" smtClean="0"/>
              <a:t>Do not make this harder than it is!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As it relates to </a:t>
            </a:r>
            <a:r>
              <a:rPr lang="en-US" sz="3200" dirty="0">
                <a:solidFill>
                  <a:srgbClr val="429479"/>
                </a:solidFill>
              </a:rPr>
              <a:t>revenue</a:t>
            </a:r>
            <a:r>
              <a:rPr lang="en-US" sz="3200" dirty="0"/>
              <a:t>, ask yourself:</a:t>
            </a:r>
          </a:p>
          <a:p>
            <a:pPr lvl="1"/>
            <a:r>
              <a:rPr lang="en-US" sz="2800" dirty="0">
                <a:solidFill>
                  <a:srgbClr val="429479"/>
                </a:solidFill>
              </a:rPr>
              <a:t>Has the revenue been earned? </a:t>
            </a:r>
            <a:r>
              <a:rPr lang="en-US" sz="2800" dirty="0"/>
              <a:t>As in, have I done whatever it is that I am in the business of doing? Have I mowed the lawn? Have I delivered the t-shirts? Have I performed the surgery?</a:t>
            </a:r>
          </a:p>
          <a:p>
            <a:pPr lvl="2"/>
            <a:r>
              <a:rPr lang="en-US" sz="2400" dirty="0"/>
              <a:t>Is this a recurring event? If so, this is core operations and should be called revenue. </a:t>
            </a:r>
          </a:p>
          <a:p>
            <a:pPr lvl="1"/>
            <a:r>
              <a:rPr lang="en-US" sz="2800" dirty="0">
                <a:solidFill>
                  <a:srgbClr val="429479"/>
                </a:solidFill>
              </a:rPr>
              <a:t>Has the revenue been realized? </a:t>
            </a:r>
            <a:r>
              <a:rPr lang="en-US" sz="2800" dirty="0"/>
              <a:t>As in, do I have the cash in my hands right now?</a:t>
            </a:r>
          </a:p>
          <a:p>
            <a:pPr lvl="1"/>
            <a:r>
              <a:rPr lang="en-US" sz="2800" dirty="0">
                <a:solidFill>
                  <a:srgbClr val="429479"/>
                </a:solidFill>
              </a:rPr>
              <a:t>If it has not yet been realized, is it realizable? </a:t>
            </a:r>
            <a:r>
              <a:rPr lang="en-US" sz="2800" dirty="0"/>
              <a:t>As in, do I have reasonable assurance that the entity that owes me money will eventually pay me?</a:t>
            </a:r>
          </a:p>
        </p:txBody>
      </p:sp>
    </p:spTree>
    <p:extLst>
      <p:ext uri="{BB962C8B-B14F-4D97-AF65-F5344CB8AC3E}">
        <p14:creationId xmlns:p14="http://schemas.microsoft.com/office/powerpoint/2010/main" val="4183041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2448A5E8-CCFC-2840-BF33-4A4E3CBF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3743" y="6356350"/>
            <a:ext cx="2743200" cy="365125"/>
          </a:xfrm>
        </p:spPr>
        <p:txBody>
          <a:bodyPr/>
          <a:lstStyle/>
          <a:p>
            <a:fld id="{DBA4E684-D84B-E74A-BAD3-84496E53C29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503238"/>
            <a:ext cx="10276114" cy="563562"/>
          </a:xfrm>
        </p:spPr>
        <p:txBody>
          <a:bodyPr/>
          <a:lstStyle/>
          <a:p>
            <a:r>
              <a:rPr lang="en-US" dirty="0" smtClean="0"/>
              <a:t>Do not make this harder than it is!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As it relates to </a:t>
            </a:r>
            <a:r>
              <a:rPr lang="en-US" sz="3200" dirty="0">
                <a:solidFill>
                  <a:srgbClr val="D16939"/>
                </a:solidFill>
              </a:rPr>
              <a:t>expenses</a:t>
            </a:r>
            <a:r>
              <a:rPr lang="en-US" sz="3200" dirty="0"/>
              <a:t>, ask yourself:</a:t>
            </a:r>
          </a:p>
          <a:p>
            <a:pPr lvl="1"/>
            <a:r>
              <a:rPr lang="en-US" sz="2800" dirty="0">
                <a:solidFill>
                  <a:srgbClr val="D16939"/>
                </a:solidFill>
              </a:rPr>
              <a:t>When did I record the revenue to which this expense is related?</a:t>
            </a:r>
          </a:p>
          <a:p>
            <a:pPr lvl="1"/>
            <a:r>
              <a:rPr lang="en-US" sz="2800" dirty="0"/>
              <a:t>You will record the expense in the same period that you record the revenue that those expenses were used to help generate.</a:t>
            </a:r>
          </a:p>
          <a:p>
            <a:pPr lvl="1"/>
            <a:r>
              <a:rPr lang="en-US" sz="2800" dirty="0"/>
              <a:t>Expenses follow revenue so you </a:t>
            </a:r>
            <a:r>
              <a:rPr lang="en-US" sz="2800" dirty="0">
                <a:solidFill>
                  <a:srgbClr val="D16939"/>
                </a:solidFill>
              </a:rPr>
              <a:t>CANNOT </a:t>
            </a:r>
            <a:r>
              <a:rPr lang="en-US" sz="2800" dirty="0"/>
              <a:t>know when you should record an expense until you know when you recorded the associated revenue. </a:t>
            </a:r>
          </a:p>
        </p:txBody>
      </p:sp>
    </p:spTree>
    <p:extLst>
      <p:ext uri="{BB962C8B-B14F-4D97-AF65-F5344CB8AC3E}">
        <p14:creationId xmlns:p14="http://schemas.microsoft.com/office/powerpoint/2010/main" val="195625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A0D1-5D37-DA49-A4AD-AD3B660A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8A5E8-CCFC-2840-BF33-4A4E3CBF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E684-D84B-E74A-BAD3-84496E53C297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" name="Picture 3" descr="A table shows the effects of revenues and expenses.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562" y="1759102"/>
            <a:ext cx="8039838" cy="4597248"/>
          </a:xfrm>
        </p:spPr>
      </p:pic>
    </p:spTree>
    <p:extLst>
      <p:ext uri="{BB962C8B-B14F-4D97-AF65-F5344CB8AC3E}">
        <p14:creationId xmlns:p14="http://schemas.microsoft.com/office/powerpoint/2010/main" val="4229416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A0D1-5D37-DA49-A4AD-AD3B660A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Transaction Analysis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8A5E8-CCFC-2840-BF33-4A4E3CBF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E684-D84B-E74A-BAD3-84496E53C297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2" descr="An expanded transaction model is analyzed.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" t="4561" b="11092"/>
          <a:stretch/>
        </p:blipFill>
        <p:spPr>
          <a:xfrm>
            <a:off x="1797697" y="1755126"/>
            <a:ext cx="9063135" cy="4236098"/>
          </a:xfr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1710612" y="6033769"/>
            <a:ext cx="9150220" cy="64516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rgbClr val="221E1F"/>
                </a:solidFill>
              </a:rPr>
              <a:t>Note</a:t>
            </a:r>
            <a:r>
              <a:rPr lang="en-US" dirty="0" smtClean="0">
                <a:solidFill>
                  <a:srgbClr val="221E1F"/>
                </a:solidFill>
              </a:rPr>
              <a:t>: Instead of reducing Retained Earnings directly when dividends are declared, companies may use the account Dividends Declared, which has a debit balance.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18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A0D1-5D37-DA49-A4AD-AD3B660A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Analyzing Transactions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52AFE-785C-AF4C-BF8E-F4C3B430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35" y="1579965"/>
            <a:ext cx="10825065" cy="4351338"/>
          </a:xfrm>
        </p:spPr>
        <p:txBody>
          <a:bodyPr/>
          <a:lstStyle/>
          <a:p>
            <a:r>
              <a:rPr lang="en-US" sz="3200" b="1" dirty="0" smtClean="0">
                <a:solidFill>
                  <a:srgbClr val="429479"/>
                </a:solidFill>
              </a:rPr>
              <a:t>What accounts (and account types) are involved in the transaction?</a:t>
            </a:r>
          </a:p>
          <a:p>
            <a:pPr lvl="1"/>
            <a:r>
              <a:rPr lang="en-US" sz="2800" dirty="0" smtClean="0"/>
              <a:t>Cash, Common Stock, Sales Revenue, etc. </a:t>
            </a:r>
          </a:p>
          <a:p>
            <a:pPr lvl="1"/>
            <a:r>
              <a:rPr lang="en-US" sz="2800" dirty="0" smtClean="0"/>
              <a:t>Remember: At least two accounts will be involved</a:t>
            </a:r>
          </a:p>
          <a:p>
            <a:r>
              <a:rPr lang="en-US" sz="3200" b="1" dirty="0" smtClean="0">
                <a:solidFill>
                  <a:srgbClr val="429479"/>
                </a:solidFill>
              </a:rPr>
              <a:t>Does the account increase or decrease?</a:t>
            </a:r>
          </a:p>
          <a:p>
            <a:r>
              <a:rPr lang="en-US" sz="3200" b="1" dirty="0" smtClean="0">
                <a:solidFill>
                  <a:srgbClr val="429479"/>
                </a:solidFill>
              </a:rPr>
              <a:t>How do I make this kind of account move in that direction?</a:t>
            </a:r>
          </a:p>
          <a:p>
            <a:pPr lvl="1"/>
            <a:r>
              <a:rPr lang="en-US" sz="2800" b="1" dirty="0"/>
              <a:t>Assets</a:t>
            </a:r>
            <a:r>
              <a:rPr lang="en-US" sz="2800" dirty="0"/>
              <a:t> increase with a debit and decrease with a credit.</a:t>
            </a:r>
          </a:p>
          <a:p>
            <a:pPr lvl="1"/>
            <a:r>
              <a:rPr lang="en-US" sz="2800" b="1" dirty="0"/>
              <a:t>Liabilities and Equity</a:t>
            </a:r>
            <a:r>
              <a:rPr lang="en-US" sz="2800" dirty="0"/>
              <a:t> accounts increase with a credit and decrease with a </a:t>
            </a:r>
            <a:r>
              <a:rPr lang="en-US" sz="2800" dirty="0" smtClean="0"/>
              <a:t>debit.</a:t>
            </a:r>
          </a:p>
          <a:p>
            <a:pPr lvl="2"/>
            <a:r>
              <a:rPr lang="en-US" sz="2400" b="1" dirty="0" smtClean="0"/>
              <a:t>Revenue</a:t>
            </a:r>
            <a:r>
              <a:rPr lang="en-US" sz="2400" dirty="0" smtClean="0"/>
              <a:t> </a:t>
            </a:r>
            <a:r>
              <a:rPr lang="en-US" sz="2400" dirty="0"/>
              <a:t>is recorded with a </a:t>
            </a:r>
            <a:r>
              <a:rPr lang="en-US" sz="2400" dirty="0" smtClean="0"/>
              <a:t>credit.</a:t>
            </a:r>
          </a:p>
          <a:p>
            <a:pPr lvl="2"/>
            <a:r>
              <a:rPr lang="en-US" sz="2400" b="1" dirty="0" smtClean="0"/>
              <a:t>Expense</a:t>
            </a:r>
            <a:r>
              <a:rPr lang="en-US" sz="2400" dirty="0" smtClean="0"/>
              <a:t> </a:t>
            </a:r>
            <a:r>
              <a:rPr lang="en-US" sz="2400" dirty="0"/>
              <a:t>is recorded with a debit.</a:t>
            </a:r>
          </a:p>
          <a:p>
            <a:pPr lvl="1"/>
            <a:endParaRPr lang="en-US" sz="2800" dirty="0" smtClean="0"/>
          </a:p>
          <a:p>
            <a:pPr marL="0" indent="0">
              <a:buNone/>
            </a:pPr>
            <a:r>
              <a:rPr lang="en-US" sz="3200" dirty="0" smtClean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8A5E8-CCFC-2840-BF33-4A4E3CBF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E684-D84B-E74A-BAD3-84496E53C29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18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A0D1-5D37-DA49-A4AD-AD3B660A4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6288"/>
            <a:ext cx="8229600" cy="563562"/>
          </a:xfrm>
        </p:spPr>
        <p:txBody>
          <a:bodyPr/>
          <a:lstStyle/>
          <a:p>
            <a:r>
              <a:rPr lang="en-US" dirty="0" smtClean="0"/>
              <a:t>Let’s Practice</a:t>
            </a:r>
            <a:br>
              <a:rPr lang="en-US" dirty="0" smtClean="0"/>
            </a:br>
            <a:r>
              <a:rPr lang="en-US" sz="2600" dirty="0" smtClean="0"/>
              <a:t>Chipotle’s Trial Balance </a:t>
            </a:r>
            <a:endParaRPr lang="en-US" sz="2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8A5E8-CCFC-2840-BF33-4A4E3CBF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E684-D84B-E74A-BAD3-84496E53C297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142" y="1723052"/>
            <a:ext cx="3605857" cy="48460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084" y="1692592"/>
            <a:ext cx="3737916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98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A0D1-5D37-DA49-A4AD-AD3B660A4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6288"/>
            <a:ext cx="8229600" cy="563562"/>
          </a:xfrm>
        </p:spPr>
        <p:txBody>
          <a:bodyPr/>
          <a:lstStyle/>
          <a:p>
            <a:r>
              <a:rPr lang="en-US" dirty="0" smtClean="0"/>
              <a:t>Let’s Practice</a:t>
            </a:r>
            <a:br>
              <a:rPr lang="en-US" dirty="0" smtClean="0"/>
            </a:br>
            <a:r>
              <a:rPr lang="en-US" sz="2600" dirty="0" smtClean="0"/>
              <a:t>Chipotle</a:t>
            </a:r>
            <a:endParaRPr lang="en-US" sz="2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8A5E8-CCFC-2840-BF33-4A4E3CBF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E684-D84B-E74A-BAD3-84496E53C297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483" y="1715724"/>
            <a:ext cx="7860068" cy="50057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22106" y="2419739"/>
            <a:ext cx="8832980" cy="2049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95535" y="4772447"/>
            <a:ext cx="8832980" cy="2049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42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A0D1-5D37-DA49-A4AD-AD3B660A4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6288"/>
            <a:ext cx="8229600" cy="563562"/>
          </a:xfrm>
        </p:spPr>
        <p:txBody>
          <a:bodyPr/>
          <a:lstStyle/>
          <a:p>
            <a:r>
              <a:rPr lang="en-US" dirty="0" smtClean="0"/>
              <a:t>Let’s Practice</a:t>
            </a:r>
            <a:br>
              <a:rPr lang="en-US" dirty="0" smtClean="0"/>
            </a:br>
            <a:r>
              <a:rPr lang="en-US" sz="2600" dirty="0" smtClean="0"/>
              <a:t>Chipotle</a:t>
            </a:r>
            <a:endParaRPr lang="en-US" sz="2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8A5E8-CCFC-2840-BF33-4A4E3CBF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E684-D84B-E74A-BAD3-84496E53C297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734" y="1600086"/>
            <a:ext cx="7908666" cy="51213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22106" y="2419739"/>
            <a:ext cx="8832980" cy="4301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11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A0D1-5D37-DA49-A4AD-AD3B660A4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6288"/>
            <a:ext cx="8229600" cy="563562"/>
          </a:xfrm>
        </p:spPr>
        <p:txBody>
          <a:bodyPr/>
          <a:lstStyle/>
          <a:p>
            <a:r>
              <a:rPr lang="en-US" dirty="0" smtClean="0"/>
              <a:t>Let’s Practice</a:t>
            </a:r>
            <a:br>
              <a:rPr lang="en-US" dirty="0" smtClean="0"/>
            </a:br>
            <a:r>
              <a:rPr lang="en-US" sz="2600" dirty="0" smtClean="0"/>
              <a:t>Chipotle</a:t>
            </a:r>
            <a:endParaRPr lang="en-US" sz="2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8A5E8-CCFC-2840-BF33-4A4E3CBF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E684-D84B-E74A-BAD3-84496E53C297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952" y="1611086"/>
            <a:ext cx="7017725" cy="49720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84748" y="3159967"/>
            <a:ext cx="7172131" cy="3502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44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A0D1-5D37-DA49-A4AD-AD3B660A4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6288"/>
            <a:ext cx="8229600" cy="563562"/>
          </a:xfrm>
        </p:spPr>
        <p:txBody>
          <a:bodyPr/>
          <a:lstStyle/>
          <a:p>
            <a:r>
              <a:rPr lang="en-US" dirty="0" smtClean="0"/>
              <a:t>Let’s Practice</a:t>
            </a:r>
            <a:br>
              <a:rPr lang="en-US" dirty="0" smtClean="0"/>
            </a:br>
            <a:r>
              <a:rPr lang="en-US" sz="2600" dirty="0" smtClean="0"/>
              <a:t>Chipotle</a:t>
            </a:r>
            <a:endParaRPr lang="en-US" sz="2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8A5E8-CCFC-2840-BF33-4A4E3CBF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E684-D84B-E74A-BAD3-84496E53C297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925" y="1767359"/>
            <a:ext cx="7662166" cy="457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47935" y="2401078"/>
            <a:ext cx="8832980" cy="4118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75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A0D1-5D37-DA49-A4AD-AD3B660A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Financial Statements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8A5E8-CCFC-2840-BF33-4A4E3CBF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E684-D84B-E74A-BAD3-84496E53C29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92087" y="1755140"/>
            <a:ext cx="76141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42898"/>
                </a:solidFill>
                <a:latin typeface="Garamond" panose="02020404030301010803" pitchFamily="18" charset="0"/>
              </a:rPr>
              <a:t>A set of organizational tools that tell the story of what happened over the last period of time and where the entity stands today.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CCE9FF"/>
              </a:clrFrom>
              <a:clrTo>
                <a:srgbClr val="CCE9FF">
                  <a:alpha val="0"/>
                </a:srgbClr>
              </a:clrTo>
            </a:clrChange>
          </a:blip>
          <a:srcRect t="8890" r="71374" b="3910"/>
          <a:stretch/>
        </p:blipFill>
        <p:spPr>
          <a:xfrm>
            <a:off x="2482114" y="3459210"/>
            <a:ext cx="2343806" cy="26796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CCE9FF"/>
              </a:clrFrom>
              <a:clrTo>
                <a:srgbClr val="CCE9FF">
                  <a:alpha val="0"/>
                </a:srgbClr>
              </a:clrTo>
            </a:clrChange>
          </a:blip>
          <a:srcRect l="38892" t="8890" r="38251" b="3438"/>
          <a:stretch/>
        </p:blipFill>
        <p:spPr>
          <a:xfrm>
            <a:off x="5154929" y="3459210"/>
            <a:ext cx="1861482" cy="26796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CCE9FF"/>
              </a:clrFrom>
              <a:clrTo>
                <a:srgbClr val="CCE9FF">
                  <a:alpha val="0"/>
                </a:srgbClr>
              </a:clrTo>
            </a:clrChange>
          </a:blip>
          <a:srcRect l="75818" t="11494" b="869"/>
          <a:stretch/>
        </p:blipFill>
        <p:spPr>
          <a:xfrm>
            <a:off x="7396220" y="3493548"/>
            <a:ext cx="2001044" cy="27217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800" y="6457890"/>
            <a:ext cx="3118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42898"/>
                </a:solidFill>
                <a:latin typeface="Garamond" panose="02020404030301010803" pitchFamily="18" charset="0"/>
              </a:rPr>
              <a:t>Graphics Source: www.visualcapitalist.com</a:t>
            </a:r>
            <a:endParaRPr lang="en-US" sz="1000" dirty="0">
              <a:solidFill>
                <a:srgbClr val="042898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088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A0D1-5D37-DA49-A4AD-AD3B660A4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6288"/>
            <a:ext cx="8229600" cy="563562"/>
          </a:xfrm>
        </p:spPr>
        <p:txBody>
          <a:bodyPr/>
          <a:lstStyle/>
          <a:p>
            <a:r>
              <a:rPr lang="en-US" dirty="0" smtClean="0"/>
              <a:t>Let’s Practice</a:t>
            </a:r>
            <a:br>
              <a:rPr lang="en-US" dirty="0" smtClean="0"/>
            </a:br>
            <a:r>
              <a:rPr lang="en-US" sz="2600" dirty="0" smtClean="0"/>
              <a:t>Chipotle</a:t>
            </a:r>
            <a:endParaRPr lang="en-US" sz="2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8A5E8-CCFC-2840-BF33-4A4E3CBF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E684-D84B-E74A-BAD3-84496E53C297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883" y="1724121"/>
            <a:ext cx="6892839" cy="457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47935" y="2351314"/>
            <a:ext cx="8832980" cy="41683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64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A0D1-5D37-DA49-A4AD-AD3B660A4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6288"/>
            <a:ext cx="8229600" cy="563562"/>
          </a:xfrm>
        </p:spPr>
        <p:txBody>
          <a:bodyPr/>
          <a:lstStyle/>
          <a:p>
            <a:r>
              <a:rPr lang="en-US" dirty="0" smtClean="0"/>
              <a:t>Let’s Practice</a:t>
            </a:r>
            <a:br>
              <a:rPr lang="en-US" dirty="0" smtClean="0"/>
            </a:br>
            <a:r>
              <a:rPr lang="en-US" sz="2600" dirty="0" smtClean="0"/>
              <a:t>Chipotle</a:t>
            </a:r>
            <a:endParaRPr lang="en-US" sz="2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8A5E8-CCFC-2840-BF33-4A4E3CBF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E684-D84B-E74A-BAD3-84496E53C297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347" y="1652975"/>
            <a:ext cx="7163286" cy="49730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47935" y="2562808"/>
            <a:ext cx="8832980" cy="3956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56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A0D1-5D37-DA49-A4AD-AD3B660A4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6288"/>
            <a:ext cx="8229600" cy="563562"/>
          </a:xfrm>
        </p:spPr>
        <p:txBody>
          <a:bodyPr/>
          <a:lstStyle/>
          <a:p>
            <a:r>
              <a:rPr lang="en-US" dirty="0" smtClean="0"/>
              <a:t>Let’s Practice</a:t>
            </a:r>
            <a:br>
              <a:rPr lang="en-US" dirty="0" smtClean="0"/>
            </a:br>
            <a:r>
              <a:rPr lang="en-US" sz="2600" dirty="0" smtClean="0"/>
              <a:t>Chipotle</a:t>
            </a:r>
            <a:endParaRPr lang="en-US" sz="2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8A5E8-CCFC-2840-BF33-4A4E3CBF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E684-D84B-E74A-BAD3-84496E53C297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36" y="1663279"/>
            <a:ext cx="7268743" cy="457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47935" y="2121160"/>
            <a:ext cx="8832980" cy="4398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07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A0D1-5D37-DA49-A4AD-AD3B660A4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6288"/>
            <a:ext cx="8229600" cy="563562"/>
          </a:xfrm>
        </p:spPr>
        <p:txBody>
          <a:bodyPr/>
          <a:lstStyle/>
          <a:p>
            <a:r>
              <a:rPr lang="en-US" dirty="0" smtClean="0"/>
              <a:t>Let’s Practice</a:t>
            </a:r>
            <a:br>
              <a:rPr lang="en-US" dirty="0" smtClean="0"/>
            </a:br>
            <a:r>
              <a:rPr lang="en-US" sz="2600" dirty="0" smtClean="0"/>
              <a:t>Chipotle</a:t>
            </a:r>
            <a:endParaRPr lang="en-US" sz="2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8A5E8-CCFC-2840-BF33-4A4E3CBF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E684-D84B-E74A-BAD3-84496E53C297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704" y="1546839"/>
            <a:ext cx="7374099" cy="51064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47935" y="2382416"/>
            <a:ext cx="8832980" cy="4270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2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A0D1-5D37-DA49-A4AD-AD3B660A4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6288"/>
            <a:ext cx="8229600" cy="563562"/>
          </a:xfrm>
        </p:spPr>
        <p:txBody>
          <a:bodyPr/>
          <a:lstStyle/>
          <a:p>
            <a:r>
              <a:rPr lang="en-US" dirty="0" smtClean="0"/>
              <a:t>Let’s Practice</a:t>
            </a:r>
            <a:br>
              <a:rPr lang="en-US" dirty="0" smtClean="0"/>
            </a:br>
            <a:r>
              <a:rPr lang="en-US" sz="2600" dirty="0" smtClean="0"/>
              <a:t>Chipotle</a:t>
            </a:r>
            <a:endParaRPr lang="en-US" sz="2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8A5E8-CCFC-2840-BF33-4A4E3CBF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E684-D84B-E74A-BAD3-84496E53C297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707" y="1732773"/>
            <a:ext cx="6628356" cy="457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47935" y="2282890"/>
            <a:ext cx="8832980" cy="4236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95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A0D1-5D37-DA49-A4AD-AD3B660A4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6288"/>
            <a:ext cx="8229600" cy="563562"/>
          </a:xfrm>
        </p:spPr>
        <p:txBody>
          <a:bodyPr/>
          <a:lstStyle/>
          <a:p>
            <a:r>
              <a:rPr lang="en-US" dirty="0" smtClean="0"/>
              <a:t>Let’s Practice</a:t>
            </a:r>
            <a:br>
              <a:rPr lang="en-US" dirty="0" smtClean="0"/>
            </a:br>
            <a:r>
              <a:rPr lang="en-US" sz="2600" dirty="0" smtClean="0"/>
              <a:t>Chipotle</a:t>
            </a:r>
            <a:endParaRPr lang="en-US" sz="2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8A5E8-CCFC-2840-BF33-4A4E3CBF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E684-D84B-E74A-BAD3-84496E53C297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254" y="1784350"/>
            <a:ext cx="6802757" cy="457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47935" y="2208246"/>
            <a:ext cx="8832980" cy="43113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12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A0D1-5D37-DA49-A4AD-AD3B660A4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6288"/>
            <a:ext cx="8229600" cy="563562"/>
          </a:xfrm>
        </p:spPr>
        <p:txBody>
          <a:bodyPr/>
          <a:lstStyle/>
          <a:p>
            <a:r>
              <a:rPr lang="en-US" dirty="0" smtClean="0"/>
              <a:t>Let’s Practice</a:t>
            </a:r>
            <a:br>
              <a:rPr lang="en-US" dirty="0" smtClean="0"/>
            </a:br>
            <a:r>
              <a:rPr lang="en-US" sz="2600" dirty="0" smtClean="0"/>
              <a:t>Chipotle</a:t>
            </a:r>
            <a:endParaRPr lang="en-US" sz="2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8A5E8-CCFC-2840-BF33-4A4E3CBF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E684-D84B-E74A-BAD3-84496E53C297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643" y="1506050"/>
            <a:ext cx="7707961" cy="52154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47935" y="2170922"/>
            <a:ext cx="8832980" cy="4550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36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75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8A5E8-CCFC-2840-BF33-4A4E3CBF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E684-D84B-E74A-BAD3-84496E53C29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CCE9FF"/>
              </a:clrFrom>
              <a:clrTo>
                <a:srgbClr val="CCE9FF">
                  <a:alpha val="0"/>
                </a:srgbClr>
              </a:clrTo>
            </a:clrChange>
          </a:blip>
          <a:srcRect t="8890" r="71374" b="3910"/>
          <a:stretch/>
        </p:blipFill>
        <p:spPr>
          <a:xfrm>
            <a:off x="235307" y="2154017"/>
            <a:ext cx="2343806" cy="26796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CCE9FF"/>
              </a:clrFrom>
              <a:clrTo>
                <a:srgbClr val="CCE9FF">
                  <a:alpha val="0"/>
                </a:srgbClr>
              </a:clrTo>
            </a:clrChange>
          </a:blip>
          <a:srcRect l="38892" t="8890" r="38251" b="3438"/>
          <a:stretch/>
        </p:blipFill>
        <p:spPr>
          <a:xfrm>
            <a:off x="6400600" y="2152068"/>
            <a:ext cx="1861482" cy="26796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800" y="6457890"/>
            <a:ext cx="3118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42898"/>
                </a:solidFill>
                <a:latin typeface="Garamond" panose="02020404030301010803" pitchFamily="18" charset="0"/>
              </a:rPr>
              <a:t>Graphics Source: www.visualcapitalist.com</a:t>
            </a:r>
            <a:endParaRPr lang="en-US" sz="1000" dirty="0">
              <a:solidFill>
                <a:srgbClr val="042898"/>
              </a:solidFill>
              <a:latin typeface="Garamond" panose="020204040303010108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08069" y="2154017"/>
            <a:ext cx="34812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42898"/>
                </a:solidFill>
                <a:latin typeface="Garamond" panose="02020404030301010803" pitchFamily="18" charset="0"/>
              </a:rPr>
              <a:t>A statement that tells us what we own, what we owe, and the difference between those two things as of </a:t>
            </a:r>
            <a:r>
              <a:rPr lang="en-US" sz="2800" u="sng" dirty="0" smtClean="0">
                <a:solidFill>
                  <a:srgbClr val="042898"/>
                </a:solidFill>
                <a:latin typeface="Garamond" panose="02020404030301010803" pitchFamily="18" charset="0"/>
              </a:rPr>
              <a:t>a single point in time</a:t>
            </a:r>
            <a:r>
              <a:rPr lang="en-US" sz="2800" dirty="0" smtClean="0">
                <a:solidFill>
                  <a:srgbClr val="042898"/>
                </a:solidFill>
                <a:latin typeface="Garamond" panose="02020404030301010803" pitchFamily="18" charset="0"/>
              </a:rPr>
              <a:t>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38607" y="2152068"/>
            <a:ext cx="33963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42898"/>
                </a:solidFill>
                <a:latin typeface="Garamond" panose="02020404030301010803" pitchFamily="18" charset="0"/>
              </a:rPr>
              <a:t>A statement that tells us how much revenue we generated and how much expense we incurred </a:t>
            </a:r>
            <a:r>
              <a:rPr lang="en-US" sz="2800" u="sng" dirty="0" smtClean="0">
                <a:solidFill>
                  <a:srgbClr val="042898"/>
                </a:solidFill>
                <a:latin typeface="Garamond" panose="02020404030301010803" pitchFamily="18" charset="0"/>
              </a:rPr>
              <a:t>over a period of time</a:t>
            </a:r>
            <a:r>
              <a:rPr lang="en-US" sz="2800" dirty="0" smtClean="0">
                <a:solidFill>
                  <a:srgbClr val="042898"/>
                </a:solidFill>
                <a:latin typeface="Garamond" panose="02020404030301010803" pitchFamily="18" charset="0"/>
              </a:rPr>
              <a:t>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2071" y="5169012"/>
            <a:ext cx="5273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42898"/>
                </a:solidFill>
                <a:latin typeface="Garamond" panose="02020404030301010803" pitchFamily="18" charset="0"/>
              </a:rPr>
              <a:t>Assets = Liabilities + Shareholders’ Equity</a:t>
            </a:r>
          </a:p>
          <a:p>
            <a:pPr algn="ctr"/>
            <a:r>
              <a:rPr lang="en-US" sz="2400" dirty="0" smtClean="0">
                <a:solidFill>
                  <a:srgbClr val="042898"/>
                </a:solidFill>
                <a:latin typeface="Garamond" panose="02020404030301010803" pitchFamily="18" charset="0"/>
              </a:rPr>
              <a:t>(Basic Accounting Equation)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22668" y="5169012"/>
            <a:ext cx="527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42898"/>
                </a:solidFill>
                <a:latin typeface="Garamond" panose="02020404030301010803" pitchFamily="18" charset="0"/>
              </a:rPr>
              <a:t>Revenues – Expenses = Net Income</a:t>
            </a:r>
          </a:p>
        </p:txBody>
      </p:sp>
      <p:sp>
        <p:nvSpPr>
          <p:cNvPr id="4" name="Rectangle 3"/>
          <p:cNvSpPr/>
          <p:nvPr/>
        </p:nvSpPr>
        <p:spPr>
          <a:xfrm>
            <a:off x="6270171" y="2152067"/>
            <a:ext cx="5674568" cy="3626691"/>
          </a:xfrm>
          <a:prstGeom prst="rect">
            <a:avLst/>
          </a:prstGeom>
          <a:noFill/>
          <a:ln w="57150">
            <a:solidFill>
              <a:srgbClr val="429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86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2448A5E8-CCFC-2840-BF33-4A4E3CBF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3743" y="6356350"/>
            <a:ext cx="2743200" cy="365125"/>
          </a:xfrm>
        </p:spPr>
        <p:txBody>
          <a:bodyPr/>
          <a:lstStyle/>
          <a:p>
            <a:fld id="{DBA4E684-D84B-E74A-BAD3-84496E53C29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99" y="330048"/>
            <a:ext cx="9896669" cy="563562"/>
          </a:xfrm>
        </p:spPr>
        <p:txBody>
          <a:bodyPr/>
          <a:lstStyle/>
          <a:p>
            <a:r>
              <a:rPr lang="en-US" dirty="0" smtClean="0"/>
              <a:t>Review: Relationship Among Statements</a:t>
            </a:r>
            <a:br>
              <a:rPr lang="en-US" dirty="0" smtClean="0"/>
            </a:br>
            <a:r>
              <a:rPr lang="en-US" sz="2800" dirty="0" smtClean="0"/>
              <a:t>Articulation</a:t>
            </a:r>
            <a:endParaRPr lang="en-US" sz="1600" dirty="0"/>
          </a:p>
        </p:txBody>
      </p:sp>
      <p:pic>
        <p:nvPicPr>
          <p:cNvPr id="7" name="Picture 2" descr="The relationship among statements is shown with arrows pointing to where various reports are interrelated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727" y="1832726"/>
            <a:ext cx="8035224" cy="45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34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2448A5E8-CCFC-2840-BF33-4A4E3CBF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3743" y="6356350"/>
            <a:ext cx="2743200" cy="365125"/>
          </a:xfrm>
        </p:spPr>
        <p:txBody>
          <a:bodyPr/>
          <a:lstStyle/>
          <a:p>
            <a:fld id="{DBA4E684-D84B-E74A-BAD3-84496E53C29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99" y="503238"/>
            <a:ext cx="10556034" cy="563562"/>
          </a:xfrm>
        </p:spPr>
        <p:txBody>
          <a:bodyPr/>
          <a:lstStyle/>
          <a:p>
            <a:r>
              <a:rPr lang="en-US" dirty="0" smtClean="0"/>
              <a:t>Review: Flow of Work in the Accounting Cycle</a:t>
            </a:r>
            <a:endParaRPr lang="en-US" dirty="0"/>
          </a:p>
        </p:txBody>
      </p:sp>
      <p:pic>
        <p:nvPicPr>
          <p:cNvPr id="8" name="Picture 2" descr="A graphic depicting that companies keep track of balances by a general journal (chronological list of transactions) that get posted to a general ledger or T-accounts (a record of effects to and balances of each account)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708522"/>
            <a:ext cx="4160684" cy="5012953"/>
          </a:xfrm>
          <a:prstGeom prst="rect">
            <a:avLst/>
          </a:prstGeom>
        </p:spPr>
      </p:pic>
      <p:pic>
        <p:nvPicPr>
          <p:cNvPr id="9" name="Picture 2" descr="The exhibit shows a flowchart of the accounting cycle.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174" y="1640663"/>
            <a:ext cx="6279424" cy="4986960"/>
          </a:xfrm>
        </p:spPr>
      </p:pic>
    </p:spTree>
    <p:extLst>
      <p:ext uri="{BB962C8B-B14F-4D97-AF65-F5344CB8AC3E}">
        <p14:creationId xmlns:p14="http://schemas.microsoft.com/office/powerpoint/2010/main" val="4240042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2448A5E8-CCFC-2840-BF33-4A4E3CBF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3743" y="6356350"/>
            <a:ext cx="2743200" cy="365125"/>
          </a:xfrm>
        </p:spPr>
        <p:txBody>
          <a:bodyPr/>
          <a:lstStyle/>
          <a:p>
            <a:fld id="{DBA4E684-D84B-E74A-BAD3-84496E53C29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503238"/>
            <a:ext cx="10276114" cy="563562"/>
          </a:xfrm>
        </p:spPr>
        <p:txBody>
          <a:bodyPr/>
          <a:lstStyle/>
          <a:p>
            <a:r>
              <a:rPr lang="en-US" dirty="0" smtClean="0"/>
              <a:t>Elements of the Income Statement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231761" y="1796401"/>
            <a:ext cx="5760720" cy="1005840"/>
          </a:xfrm>
          <a:solidFill>
            <a:srgbClr val="CED16C"/>
          </a:solidFill>
          <a:ln w="12700">
            <a:solidFill>
              <a:schemeClr val="tx1"/>
            </a:solidFill>
          </a:ln>
        </p:spPr>
        <p:txBody>
          <a:bodyPr anchor="ctr"/>
          <a:lstStyle/>
          <a:p>
            <a:pPr marL="0" indent="0" algn="ctr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 dirty="0">
                <a:solidFill>
                  <a:srgbClr val="000000"/>
                </a:solidFill>
                <a:cs typeface="Arial" pitchFamily="34" charset="0"/>
              </a:rPr>
              <a:t>Revenues</a:t>
            </a:r>
          </a:p>
          <a:p>
            <a:pPr marL="0" indent="0" algn="ctr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dirty="0">
                <a:solidFill>
                  <a:srgbClr val="000000"/>
                </a:solidFill>
                <a:cs typeface="Arial" pitchFamily="34" charset="0"/>
              </a:rPr>
              <a:t>Increases in assets or settlements of liabilities from the major or central ongoing operations.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3231761" y="3045608"/>
            <a:ext cx="5760720" cy="1005840"/>
          </a:xfrm>
          <a:prstGeom prst="rect">
            <a:avLst/>
          </a:prstGeom>
          <a:solidFill>
            <a:srgbClr val="138FE5"/>
          </a:solidFill>
          <a:ln w="12700">
            <a:solidFill>
              <a:schemeClr val="tx1"/>
            </a:solidFill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ct val="90000"/>
              </a:lnSpc>
              <a:defRPr/>
            </a:pPr>
            <a:r>
              <a:rPr lang="en-US" sz="2000" b="1" dirty="0" smtClean="0">
                <a:solidFill>
                  <a:srgbClr val="000000"/>
                </a:solidFill>
                <a:cs typeface="Arial" pitchFamily="34" charset="0"/>
              </a:rPr>
              <a:t>Expenses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2000" dirty="0" smtClean="0">
                <a:solidFill>
                  <a:srgbClr val="000000"/>
                </a:solidFill>
                <a:cs typeface="Arial" pitchFamily="34" charset="0"/>
              </a:rPr>
              <a:t>Decreases in assets or increases in liabilities from ongoing operations incurred to generate revenues.</a:t>
            </a:r>
            <a:endParaRPr lang="en-US" sz="20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3231761" y="4294815"/>
            <a:ext cx="5760720" cy="1005840"/>
          </a:xfrm>
          <a:prstGeom prst="rect">
            <a:avLst/>
          </a:prstGeom>
          <a:solidFill>
            <a:srgbClr val="98618F"/>
          </a:solidFill>
          <a:ln w="12700">
            <a:solidFill>
              <a:schemeClr val="tx1"/>
            </a:solidFill>
          </a:ln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defRPr/>
            </a:pPr>
            <a:r>
              <a:rPr lang="en-US" sz="2000" b="1" dirty="0" smtClean="0">
                <a:solidFill>
                  <a:srgbClr val="000000"/>
                </a:solidFill>
                <a:cs typeface="Arial" pitchFamily="34" charset="0"/>
              </a:rPr>
              <a:t>Gains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2000" dirty="0" smtClean="0">
                <a:solidFill>
                  <a:srgbClr val="000000"/>
                </a:solidFill>
                <a:cs typeface="Arial" pitchFamily="34" charset="0"/>
              </a:rPr>
              <a:t>Increases in assets or settlements of liabilities from peripheral transactions.</a:t>
            </a:r>
            <a:endParaRPr lang="en-US" sz="20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231761" y="5544023"/>
            <a:ext cx="5760720" cy="1005840"/>
          </a:xfrm>
          <a:prstGeom prst="rect">
            <a:avLst/>
          </a:prstGeom>
          <a:solidFill>
            <a:srgbClr val="95C1BC"/>
          </a:solidFill>
          <a:ln w="12700">
            <a:solidFill>
              <a:schemeClr val="tx1"/>
            </a:solidFill>
          </a:ln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ct val="90000"/>
              </a:lnSpc>
              <a:defRPr/>
            </a:pPr>
            <a:r>
              <a:rPr lang="en-US" sz="2000" b="1" dirty="0" smtClean="0">
                <a:solidFill>
                  <a:srgbClr val="000000"/>
                </a:solidFill>
                <a:cs typeface="Arial" pitchFamily="34" charset="0"/>
              </a:rPr>
              <a:t>Losses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2000" dirty="0" smtClean="0">
                <a:solidFill>
                  <a:srgbClr val="000000"/>
                </a:solidFill>
                <a:cs typeface="Arial" pitchFamily="34" charset="0"/>
              </a:rPr>
              <a:t>Decreases in assets or increases in liabilities from peripheral transactions.</a:t>
            </a:r>
            <a:endParaRPr lang="en-US" sz="2000" dirty="0">
              <a:solidFill>
                <a:srgbClr val="0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316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2448A5E8-CCFC-2840-BF33-4A4E3CBF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3743" y="6356350"/>
            <a:ext cx="2743200" cy="365125"/>
          </a:xfrm>
        </p:spPr>
        <p:txBody>
          <a:bodyPr/>
          <a:lstStyle/>
          <a:p>
            <a:fld id="{DBA4E684-D84B-E74A-BAD3-84496E53C29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448235"/>
            <a:ext cx="8229600" cy="563562"/>
          </a:xfrm>
        </p:spPr>
        <p:txBody>
          <a:bodyPr/>
          <a:lstStyle/>
          <a:p>
            <a:r>
              <a:rPr lang="en-US" dirty="0" smtClean="0"/>
              <a:t>Chipotle’s Income Statement</a:t>
            </a:r>
            <a:endParaRPr lang="en-US" sz="1600" dirty="0"/>
          </a:p>
        </p:txBody>
      </p:sp>
      <p:pic>
        <p:nvPicPr>
          <p:cNvPr id="5" name="Picture 2" descr="The image shows a multiple-step format for Chipotle Mexican Grill's Income Statement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154" y="1622955"/>
            <a:ext cx="7718176" cy="5143500"/>
          </a:xfrm>
        </p:spPr>
      </p:pic>
    </p:spTree>
    <p:extLst>
      <p:ext uri="{BB962C8B-B14F-4D97-AF65-F5344CB8AC3E}">
        <p14:creationId xmlns:p14="http://schemas.microsoft.com/office/powerpoint/2010/main" val="3745112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2448A5E8-CCFC-2840-BF33-4A4E3CBF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3743" y="6356350"/>
            <a:ext cx="2743200" cy="365125"/>
          </a:xfrm>
        </p:spPr>
        <p:txBody>
          <a:bodyPr/>
          <a:lstStyle/>
          <a:p>
            <a:fld id="{DBA4E684-D84B-E74A-BAD3-84496E53C29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503238"/>
            <a:ext cx="10276114" cy="563562"/>
          </a:xfrm>
        </p:spPr>
        <p:txBody>
          <a:bodyPr/>
          <a:lstStyle/>
          <a:p>
            <a:r>
              <a:rPr lang="en-US" dirty="0" smtClean="0"/>
              <a:t>Revenue Recognition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/>
              <a:t>Revenue is the amount of cash, or the cash-equivalent value of non-cash assets received from </a:t>
            </a:r>
            <a:r>
              <a:rPr lang="en-IN" sz="3200" dirty="0" smtClean="0"/>
              <a:t>customers.</a:t>
            </a:r>
          </a:p>
          <a:p>
            <a:r>
              <a:rPr lang="en-IN" sz="3200" dirty="0" smtClean="0"/>
              <a:t>A </a:t>
            </a:r>
            <a:r>
              <a:rPr lang="en-IN" sz="3200" dirty="0"/>
              <a:t>firm recognizes revenue when a transaction meets two primary conditions:</a:t>
            </a:r>
          </a:p>
          <a:p>
            <a:pPr lvl="1"/>
            <a:r>
              <a:rPr lang="en-IN" sz="2800" dirty="0"/>
              <a:t>The seller has delivered all of the goods and services it has agreed to provide </a:t>
            </a:r>
            <a:r>
              <a:rPr lang="en-IN" sz="2800" b="1" dirty="0">
                <a:solidFill>
                  <a:srgbClr val="429479"/>
                </a:solidFill>
              </a:rPr>
              <a:t>(revenue has been earned)</a:t>
            </a:r>
          </a:p>
          <a:p>
            <a:pPr lvl="1"/>
            <a:r>
              <a:rPr lang="en-IN" sz="2800" dirty="0"/>
              <a:t>The seller has received cash or some other asset that it can convert to cash </a:t>
            </a:r>
            <a:r>
              <a:rPr lang="en-IN" sz="2800" b="1" dirty="0">
                <a:solidFill>
                  <a:srgbClr val="429479"/>
                </a:solidFill>
              </a:rPr>
              <a:t>(revenue has been realized or is realizable)</a:t>
            </a:r>
          </a:p>
        </p:txBody>
      </p:sp>
    </p:spTree>
    <p:extLst>
      <p:ext uri="{BB962C8B-B14F-4D97-AF65-F5344CB8AC3E}">
        <p14:creationId xmlns:p14="http://schemas.microsoft.com/office/powerpoint/2010/main" val="2460660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15009</TotalTime>
  <Words>1322</Words>
  <Application>Microsoft Office PowerPoint</Application>
  <PresentationFormat>Widescreen</PresentationFormat>
  <Paragraphs>203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Garamond</vt:lpstr>
      <vt:lpstr>Office Theme</vt:lpstr>
      <vt:lpstr>PowerPoint Presentation</vt:lpstr>
      <vt:lpstr>Learning Objectives </vt:lpstr>
      <vt:lpstr>Review: Financial Statements</vt:lpstr>
      <vt:lpstr>PowerPoint Presentation</vt:lpstr>
      <vt:lpstr>Review: Relationship Among Statements Articulation</vt:lpstr>
      <vt:lpstr>Review: Flow of Work in the Accounting Cycle</vt:lpstr>
      <vt:lpstr>Elements of the Income Statement</vt:lpstr>
      <vt:lpstr>Chipotle’s Income Statement</vt:lpstr>
      <vt:lpstr>Revenue Recognition</vt:lpstr>
      <vt:lpstr>Revenue Recognition</vt:lpstr>
      <vt:lpstr>Timing of Revenue Recognition for Chipotle</vt:lpstr>
      <vt:lpstr>What if I get cash before I deliver the goods? </vt:lpstr>
      <vt:lpstr>What if I get cash when I deliver the goods? </vt:lpstr>
      <vt:lpstr>What if I get cash after I deliver the goods? </vt:lpstr>
      <vt:lpstr>Expense Recognition</vt:lpstr>
      <vt:lpstr>Timing of Expense Recognition for Chipotle</vt:lpstr>
      <vt:lpstr>What if I pay cash before the expense is incurred? </vt:lpstr>
      <vt:lpstr>What if I pay cash when the expense is incurred? </vt:lpstr>
      <vt:lpstr>What if I pay cash after the expense is incurred? </vt:lpstr>
      <vt:lpstr>Do not make this harder than it is!</vt:lpstr>
      <vt:lpstr>Do not make this harder than it is!</vt:lpstr>
      <vt:lpstr>Summary</vt:lpstr>
      <vt:lpstr>Review: Transaction Analysis</vt:lpstr>
      <vt:lpstr>Steps in Analyzing Transactions</vt:lpstr>
      <vt:lpstr>Let’s Practice Chipotle’s Trial Balance </vt:lpstr>
      <vt:lpstr>Let’s Practice Chipotle</vt:lpstr>
      <vt:lpstr>Let’s Practice Chipotle</vt:lpstr>
      <vt:lpstr>Let’s Practice Chipotle</vt:lpstr>
      <vt:lpstr>Let’s Practice Chipotle</vt:lpstr>
      <vt:lpstr>Let’s Practice Chipotle</vt:lpstr>
      <vt:lpstr>Let’s Practice Chipotle</vt:lpstr>
      <vt:lpstr>Let’s Practice Chipotle</vt:lpstr>
      <vt:lpstr>Let’s Practice Chipotle</vt:lpstr>
      <vt:lpstr>Let’s Practice Chipotle</vt:lpstr>
      <vt:lpstr>Let’s Practice Chipotle</vt:lpstr>
      <vt:lpstr>Let’s Practice Chipotle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Chullin</dc:creator>
  <cp:lastModifiedBy>Jordan Rippy</cp:lastModifiedBy>
  <cp:revision>288</cp:revision>
  <cp:lastPrinted>2018-06-14T17:02:45Z</cp:lastPrinted>
  <dcterms:created xsi:type="dcterms:W3CDTF">2017-09-07T12:49:56Z</dcterms:created>
  <dcterms:modified xsi:type="dcterms:W3CDTF">2022-01-16T20:50:44Z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2571356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S8.2.2</vt:lpwstr>
  </property>
</Properties>
</file>