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3"/>
  </p:notesMasterIdLst>
  <p:handoutMasterIdLst>
    <p:handoutMasterId r:id="rId34"/>
  </p:handoutMasterIdLst>
  <p:sldIdLst>
    <p:sldId id="368" r:id="rId2"/>
    <p:sldId id="317" r:id="rId3"/>
    <p:sldId id="369" r:id="rId4"/>
    <p:sldId id="360" r:id="rId5"/>
    <p:sldId id="318" r:id="rId6"/>
    <p:sldId id="322" r:id="rId7"/>
    <p:sldId id="375" r:id="rId8"/>
    <p:sldId id="321" r:id="rId9"/>
    <p:sldId id="323" r:id="rId10"/>
    <p:sldId id="355" r:id="rId11"/>
    <p:sldId id="320" r:id="rId12"/>
    <p:sldId id="319" r:id="rId13"/>
    <p:sldId id="340" r:id="rId14"/>
    <p:sldId id="362" r:id="rId15"/>
    <p:sldId id="342" r:id="rId16"/>
    <p:sldId id="377" r:id="rId17"/>
    <p:sldId id="379" r:id="rId18"/>
    <p:sldId id="381" r:id="rId19"/>
    <p:sldId id="346" r:id="rId20"/>
    <p:sldId id="350" r:id="rId21"/>
    <p:sldId id="326" r:id="rId22"/>
    <p:sldId id="327" r:id="rId23"/>
    <p:sldId id="328" r:id="rId24"/>
    <p:sldId id="351" r:id="rId25"/>
    <p:sldId id="370" r:id="rId26"/>
    <p:sldId id="371" r:id="rId27"/>
    <p:sldId id="382" r:id="rId28"/>
    <p:sldId id="383" r:id="rId29"/>
    <p:sldId id="385" r:id="rId30"/>
    <p:sldId id="387" r:id="rId31"/>
    <p:sldId id="389" r:id="rId3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44">
          <p15:clr>
            <a:srgbClr val="A4A3A4"/>
          </p15:clr>
        </p15:guide>
        <p15:guide id="2" pos="118">
          <p15:clr>
            <a:srgbClr val="A4A3A4"/>
          </p15:clr>
        </p15:guide>
      </p15:sldGuideLst>
    </p:ext>
    <p:ext uri="{2D200454-40CA-4A62-9FC3-DE9A4176ACB9}">
      <p15:notesGuideLst xmlns="" xmlns:p15="http://schemas.microsoft.com/office/powerpoint/2012/main">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83111" autoAdjust="0"/>
  </p:normalViewPr>
  <p:slideViewPr>
    <p:cSldViewPr snapToGrid="0" showGuides="1">
      <p:cViewPr varScale="1">
        <p:scale>
          <a:sx n="175" d="100"/>
          <a:sy n="175" d="100"/>
        </p:scale>
        <p:origin x="-448" y="-112"/>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4212"/>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gadgets.ndtv.com/internet/news/netflix-now-accounts-for-34-percent-of-us-internet-traffic-at-peak-times-52432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lstStyle/>
          <a:p>
            <a:pPr marL="461543" lvl="1" indent="0">
              <a:buNone/>
            </a:pPr>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pPr marL="288465" lvl="1" indent="-288465" defTabSz="461543">
              <a:buFont typeface="Arial"/>
              <a:buChar char="•"/>
              <a:defRPr/>
            </a:pPr>
            <a:r>
              <a:rPr lang="en-US" dirty="0"/>
              <a:t>Deployed with a multi-node cluster; </a:t>
            </a:r>
            <a:r>
              <a:rPr lang="en-US" sz="1100" dirty="0"/>
              <a:t>Balanced across Availability zones</a:t>
            </a:r>
            <a:endParaRPr lang="en-US" dirty="0">
              <a:solidFill>
                <a:srgbClr val="4D4D4D"/>
              </a:solidFill>
            </a:endParaRPr>
          </a:p>
          <a:p>
            <a:pPr marL="288465" indent="-288465">
              <a:buFont typeface="Arial"/>
              <a:buChar char="•"/>
            </a:pPr>
            <a:r>
              <a:rPr lang="en-US" dirty="0"/>
              <a:t>Highly Available</a:t>
            </a:r>
          </a:p>
          <a:p>
            <a:pPr marL="288465" indent="-288465">
              <a:buFont typeface="Arial"/>
              <a:buChar char="•"/>
            </a:pPr>
            <a:r>
              <a:rPr lang="en-US" dirty="0"/>
              <a:t>Data replication</a:t>
            </a:r>
          </a:p>
          <a:p>
            <a:pPr marL="288465" indent="-288465">
              <a:buFont typeface="Arial"/>
              <a:buChar char="•"/>
            </a:pPr>
            <a:r>
              <a:rPr lang="en-US" dirty="0"/>
              <a:t>Failover functionality</a:t>
            </a:r>
          </a:p>
          <a:p>
            <a:pPr marL="288465" indent="-288465">
              <a:buFont typeface="Arial"/>
              <a:buChar char="•"/>
            </a:pPr>
            <a:r>
              <a:rPr lang="en-US" dirty="0"/>
              <a:t>Customizable plans</a:t>
            </a:r>
          </a:p>
          <a:p>
            <a:pPr marL="288465" indent="-288465" defTabSz="461543">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8465" indent="-288465">
              <a:buFont typeface="Arial"/>
              <a:buChar char="•"/>
            </a:pPr>
            <a:endParaRPr lang="en-US" dirty="0"/>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8450" y="2997199"/>
            <a:ext cx="6337240" cy="5841880"/>
          </a:xfrm>
          <a:prstGeom prst="rect">
            <a:avLst/>
          </a:prstGeom>
        </p:spPr>
        <p:txBody>
          <a:bodyPr lIns="91360" tIns="91360" rIns="91360" bIns="91360" anchor="ctr" anchorCtr="0">
            <a:noAutofit/>
          </a:bodyPr>
          <a:lstStyle/>
          <a:p>
            <a:pPr>
              <a:spcBef>
                <a:spcPts val="0"/>
              </a:spcBef>
            </a:pPr>
            <a:endParaRPr/>
          </a:p>
        </p:txBody>
      </p:sp>
      <p:sp>
        <p:nvSpPr>
          <p:cNvPr id="215" name="Shape 21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61543">
              <a:defRPr/>
            </a:pPr>
            <a:endParaRPr lang="en-US" dirty="0" smtClean="0"/>
          </a:p>
          <a:p>
            <a:pPr defTabSz="461543">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11</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http://www.wired.com/wp-content/uploads/2014/06/google-cloud.jpg</a:t>
            </a:r>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normAutofit fontScale="92500" lnSpcReduction="20000"/>
          </a:bodyPr>
          <a:lstStyle/>
          <a:p>
            <a:pPr lvl="0">
              <a:buFont typeface="Wingdings" pitchFamily="2" charset="2"/>
              <a:buChar char="§"/>
              <a:defRPr sz="1800">
                <a:solidFill>
                  <a:srgbClr val="000000"/>
                </a:solidFill>
                <a:uFillTx/>
              </a:defRPr>
            </a:pPr>
            <a:r>
              <a:rPr lang="en-US" sz="1600" dirty="0" err="1" smtClean="0">
                <a:solidFill>
                  <a:srgbClr val="000000"/>
                </a:solidFill>
                <a:uFillTx/>
              </a:rPr>
              <a:t>NetFlix</a:t>
            </a:r>
            <a:r>
              <a:rPr lang="en-US" sz="1600" dirty="0" smtClean="0">
                <a:solidFill>
                  <a:srgbClr val="000000"/>
                </a:solidFill>
                <a:uFillTx/>
              </a:rPr>
              <a:t>, an undisputed business &amp; technology leader</a:t>
            </a:r>
          </a:p>
          <a:p>
            <a:pPr lvl="1">
              <a:buFont typeface="Wingdings" pitchFamily="2" charset="2"/>
              <a:buChar char="§"/>
              <a:defRPr sz="1800">
                <a:solidFill>
                  <a:srgbClr val="000000"/>
                </a:solidFill>
                <a:uFillTx/>
              </a:defRPr>
            </a:pPr>
            <a:r>
              <a:rPr lang="en-US" sz="1600" dirty="0" smtClean="0">
                <a:solidFill>
                  <a:srgbClr val="000000"/>
                </a:solidFill>
                <a:uFillTx/>
                <a:hlinkClick r:id="rId3"/>
              </a:rPr>
              <a:t>34%</a:t>
            </a:r>
            <a:r>
              <a:rPr lang="en-US" sz="1600" dirty="0" smtClean="0">
                <a:solidFill>
                  <a:srgbClr val="000000"/>
                </a:solidFill>
                <a:uFillTx/>
              </a:rPr>
              <a:t> of peak N. American internet traffic from 6-9pm</a:t>
            </a:r>
          </a:p>
          <a:p>
            <a:pPr lvl="0">
              <a:buFont typeface="Wingdings" pitchFamily="2" charset="2"/>
              <a:buChar char="§"/>
              <a:defRPr sz="1800">
                <a:solidFill>
                  <a:srgbClr val="000000"/>
                </a:solidFill>
                <a:uFillTx/>
              </a:defRPr>
            </a:pPr>
            <a:r>
              <a:rPr lang="en-US" sz="1600" dirty="0" smtClean="0">
                <a:solidFill>
                  <a:srgbClr val="000000"/>
                </a:solidFill>
                <a:uFillTx/>
              </a:rPr>
              <a:t>If speed was why they won, </a:t>
            </a:r>
            <a:r>
              <a:rPr lang="en-US" sz="1600" dirty="0" err="1" smtClean="0">
                <a:solidFill>
                  <a:srgbClr val="000000"/>
                </a:solidFill>
                <a:uFillTx/>
              </a:rPr>
              <a:t>microservices</a:t>
            </a:r>
            <a:r>
              <a:rPr lang="en-US" sz="1600" dirty="0" smtClean="0">
                <a:solidFill>
                  <a:srgbClr val="000000"/>
                </a:solidFill>
                <a:uFillTx/>
              </a:rPr>
              <a:t> was how</a:t>
            </a:r>
          </a:p>
          <a:p>
            <a:pPr lvl="0">
              <a:buFont typeface="Wingdings" pitchFamily="2" charset="2"/>
              <a:buChar char="§"/>
              <a:defRPr sz="1800">
                <a:solidFill>
                  <a:srgbClr val="000000"/>
                </a:solidFill>
                <a:uFillTx/>
              </a:defRPr>
            </a:pPr>
            <a:r>
              <a:rPr lang="en-US" sz="1600" dirty="0" smtClean="0">
                <a:solidFill>
                  <a:srgbClr val="000000"/>
                </a:solidFill>
                <a:uFillTx/>
              </a:rPr>
              <a:t>They pioneered / began to popularize micro service concept</a:t>
            </a:r>
          </a:p>
          <a:p>
            <a:pPr lvl="1">
              <a:buFont typeface="Wingdings" pitchFamily="2" charset="2"/>
              <a:buChar char="§"/>
              <a:defRPr sz="1800">
                <a:solidFill>
                  <a:srgbClr val="000000"/>
                </a:solidFill>
                <a:uFillTx/>
              </a:defRPr>
            </a:pPr>
            <a:r>
              <a:rPr lang="en-US" sz="1600" dirty="0" smtClean="0">
                <a:solidFill>
                  <a:srgbClr val="000000"/>
                </a:solidFill>
                <a:uFillTx/>
              </a:rPr>
              <a:t>All they had was Amazon EC2 back then</a:t>
            </a:r>
          </a:p>
          <a:p>
            <a:pPr lvl="1">
              <a:buFont typeface="Wingdings" pitchFamily="2" charset="2"/>
              <a:buChar char="§"/>
              <a:defRPr sz="1800">
                <a:solidFill>
                  <a:srgbClr val="000000"/>
                </a:solidFill>
                <a:uFillTx/>
              </a:defRPr>
            </a:pPr>
            <a:r>
              <a:rPr lang="en-US" sz="1600" dirty="0" smtClean="0">
                <a:solidFill>
                  <a:srgbClr val="000000"/>
                </a:solidFill>
                <a:uFillTx/>
              </a:rPr>
              <a:t>They had to invent a distributed platform,</a:t>
            </a:r>
            <a:r>
              <a:rPr lang="en-US" sz="1600" baseline="0" dirty="0" smtClean="0">
                <a:solidFill>
                  <a:srgbClr val="000000"/>
                </a:solidFill>
                <a:uFillTx/>
              </a:rPr>
              <a:t> cloud native platform with </a:t>
            </a:r>
            <a:r>
              <a:rPr lang="en-US" sz="1600" baseline="0" dirty="0" err="1" smtClean="0">
                <a:solidFill>
                  <a:srgbClr val="000000"/>
                </a:solidFill>
                <a:uFillTx/>
              </a:rPr>
              <a:t>PaaS</a:t>
            </a:r>
            <a:r>
              <a:rPr lang="en-US" sz="1600" baseline="0" dirty="0" smtClean="0">
                <a:solidFill>
                  <a:srgbClr val="000000"/>
                </a:solidFill>
                <a:uFillTx/>
              </a:rPr>
              <a:t> – like features</a:t>
            </a:r>
            <a:endParaRPr lang="en-US" sz="1600" dirty="0" smtClean="0">
              <a:solidFill>
                <a:srgbClr val="000000"/>
              </a:solidFill>
              <a:uFillTx/>
            </a:endParaRPr>
          </a:p>
          <a:p>
            <a:pPr lvl="1">
              <a:buFont typeface="Wingdings" pitchFamily="2" charset="2"/>
              <a:buChar char="§"/>
              <a:defRPr sz="1800">
                <a:solidFill>
                  <a:srgbClr val="000000"/>
                </a:solidFill>
                <a:uFillTx/>
              </a:defRPr>
            </a:pPr>
            <a:r>
              <a:rPr lang="en-US" sz="1600" baseline="0" dirty="0" smtClean="0">
                <a:solidFill>
                  <a:srgbClr val="000000"/>
                </a:solidFill>
                <a:uFillTx/>
              </a:rPr>
              <a:t>They had to invent </a:t>
            </a:r>
            <a:r>
              <a:rPr lang="en-US" sz="1600" baseline="0" dirty="0" err="1" smtClean="0">
                <a:solidFill>
                  <a:srgbClr val="000000"/>
                </a:solidFill>
                <a:uFillTx/>
              </a:rPr>
              <a:t>microservice</a:t>
            </a:r>
            <a:r>
              <a:rPr lang="en-US" sz="1600" baseline="0" dirty="0" smtClean="0">
                <a:solidFill>
                  <a:srgbClr val="000000"/>
                </a:solidFill>
                <a:uFillTx/>
              </a:rPr>
              <a:t> infrastructure at the application level</a:t>
            </a:r>
            <a:endParaRPr lang="en-US" sz="1600" dirty="0" smtClean="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All before writing one line of code that relates to the application</a:t>
            </a:r>
            <a:r>
              <a:rPr lang="en-US" sz="1600" baseline="0" dirty="0" smtClean="0">
                <a:solidFill>
                  <a:srgbClr val="000000"/>
                </a:solidFill>
                <a:uFillTx/>
              </a:rPr>
              <a:t> you and I know as Netflix</a:t>
            </a:r>
          </a:p>
          <a:p>
            <a:pPr lvl="0">
              <a:buFont typeface="Wingdings" pitchFamily="2" charset="2"/>
              <a:buChar char="§"/>
              <a:defRPr sz="1800">
                <a:solidFill>
                  <a:srgbClr val="000000"/>
                </a:solidFill>
                <a:uFillTx/>
              </a:defRPr>
            </a:pPr>
            <a:endParaRPr lang="en-US" sz="1600" baseline="0" dirty="0" smtClean="0">
              <a:solidFill>
                <a:srgbClr val="000000"/>
              </a:solidFill>
              <a:uFillTx/>
            </a:endParaRPr>
          </a:p>
          <a:p>
            <a:pPr lvl="0">
              <a:buFont typeface="Wingdings" pitchFamily="2" charset="2"/>
              <a:buNone/>
              <a:defRPr sz="1800">
                <a:solidFill>
                  <a:srgbClr val="000000"/>
                </a:solidFill>
                <a:uFillTx/>
              </a:defRPr>
            </a:pPr>
            <a:r>
              <a:rPr lang="en-US" sz="1600" baseline="0" dirty="0" err="1" smtClean="0">
                <a:solidFill>
                  <a:srgbClr val="000000"/>
                </a:solidFill>
                <a:uFillTx/>
              </a:rPr>
              <a:t>NetflixOSS</a:t>
            </a:r>
            <a:r>
              <a:rPr lang="en-US" sz="1600" baseline="0" dirty="0" smtClean="0">
                <a:solidFill>
                  <a:srgbClr val="000000"/>
                </a:solidFill>
                <a:uFillTx/>
              </a:rPr>
              <a:t> is a talent acquisition and retention strategy, they are in the movie business 1</a:t>
            </a:r>
            <a:r>
              <a:rPr lang="en-US" sz="1600" baseline="30000" dirty="0" smtClean="0">
                <a:solidFill>
                  <a:srgbClr val="000000"/>
                </a:solidFill>
                <a:uFillTx/>
              </a:rPr>
              <a:t>st</a:t>
            </a:r>
            <a:r>
              <a:rPr lang="en-US" sz="1600" baseline="0" dirty="0" smtClean="0">
                <a:solidFill>
                  <a:srgbClr val="000000"/>
                </a:solidFill>
                <a:uFillTx/>
              </a:rPr>
              <a:t>, and the software business 2</a:t>
            </a:r>
            <a:r>
              <a:rPr lang="en-US" sz="1600" baseline="30000" dirty="0" smtClean="0">
                <a:solidFill>
                  <a:srgbClr val="000000"/>
                </a:solidFill>
                <a:uFillTx/>
              </a:rPr>
              <a:t>nd</a:t>
            </a:r>
            <a:r>
              <a:rPr lang="en-US" sz="1600" baseline="0" dirty="0" smtClean="0">
                <a:solidFill>
                  <a:srgbClr val="000000"/>
                </a:solidFill>
                <a:uFillTx/>
              </a:rPr>
              <a:t>.</a:t>
            </a:r>
          </a:p>
          <a:p>
            <a:pPr lvl="0">
              <a:buFont typeface="Wingdings" pitchFamily="2" charset="2"/>
              <a:buNone/>
              <a:defRPr sz="1800">
                <a:solidFill>
                  <a:srgbClr val="000000"/>
                </a:solidFill>
                <a:uFillTx/>
              </a:defRPr>
            </a:pPr>
            <a:r>
              <a:rPr lang="en-US" sz="1600" baseline="0" dirty="0" smtClean="0">
                <a:solidFill>
                  <a:srgbClr val="000000"/>
                </a:solidFill>
                <a:uFillTx/>
              </a:rPr>
              <a:t>Open source and supporting their developer’s efforts in the industry is how they are able to attract and retain the best engineers, giving them the ability to invent all this stuff.</a:t>
            </a:r>
          </a:p>
          <a:p>
            <a:pPr lvl="0">
              <a:buFont typeface="Wingdings" pitchFamily="2" charset="2"/>
              <a:buNone/>
              <a:defRPr sz="1800">
                <a:solidFill>
                  <a:srgbClr val="000000"/>
                </a:solidFill>
                <a:uFillTx/>
              </a:defRPr>
            </a:pPr>
            <a:r>
              <a:rPr lang="en-US" sz="1600" baseline="0" dirty="0" smtClean="0">
                <a:solidFill>
                  <a:srgbClr val="000000"/>
                </a:solidFill>
                <a:uFillTx/>
              </a:rPr>
              <a:t>That’s tough to duplicate.</a:t>
            </a:r>
            <a:endParaRPr lang="en-US" sz="1600"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a:p>
            <a:pPr lvl="0">
              <a:buFont typeface="Wingdings" pitchFamily="2" charset="2"/>
              <a:buNone/>
              <a:defRPr sz="1800">
                <a:solidFill>
                  <a:srgbClr val="000000"/>
                </a:solidFill>
                <a:uFillTx/>
              </a:defRPr>
            </a:pPr>
            <a:r>
              <a:rPr lang="en-US" sz="1600" dirty="0" smtClean="0">
                <a:solidFill>
                  <a:srgbClr val="000000"/>
                </a:solidFill>
                <a:uFillTx/>
              </a:rPr>
              <a:t>Detail on Netflix</a:t>
            </a:r>
            <a:r>
              <a:rPr lang="en-US" sz="1600" baseline="0" dirty="0" smtClean="0">
                <a:solidFill>
                  <a:srgbClr val="000000"/>
                </a:solidFill>
                <a:uFillTx/>
              </a:rPr>
              <a:t> quote:   Netflix needed the performance, stability, concurrency of the JVM, but was searching the right RAD capability to give them the velocity they wanted.</a:t>
            </a:r>
            <a:endParaRPr lang="en-US" sz="1600" dirty="0" smtClean="0">
              <a:solidFill>
                <a:srgbClr val="000000"/>
              </a:solidFill>
              <a:uFillTx/>
            </a:endParaRPr>
          </a:p>
          <a:p>
            <a:pPr marL="220578" lvl="0" indent="-220578">
              <a:buSzPct val="100000"/>
              <a:buChar char="-"/>
              <a:defRPr sz="1800"/>
            </a:pPr>
            <a:endParaRPr sz="2200" dirty="0"/>
          </a:p>
        </p:txBody>
      </p:sp>
    </p:spTree>
    <p:extLst>
      <p:ext uri="{BB962C8B-B14F-4D97-AF65-F5344CB8AC3E}">
        <p14:creationId xmlns:p14="http://schemas.microsoft.com/office/powerpoint/2010/main" val="185863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CLICK INSTALL</a:t>
            </a:r>
          </a:p>
          <a:p>
            <a:endParaRPr lang="en-US" dirty="0" smtClean="0"/>
          </a:p>
          <a:p>
            <a:r>
              <a:rPr lang="en-US" dirty="0" smtClean="0"/>
              <a:t>1 </a:t>
            </a:r>
            <a:r>
              <a:rPr lang="en-US" dirty="0" err="1" smtClean="0"/>
              <a:t>config</a:t>
            </a:r>
            <a:r>
              <a:rPr lang="en-US" dirty="0" smtClean="0"/>
              <a:t> server AI</a:t>
            </a:r>
          </a:p>
          <a:p>
            <a:r>
              <a:rPr lang="en-US" dirty="0" smtClean="0"/>
              <a:t>2 AIs for</a:t>
            </a:r>
            <a:r>
              <a:rPr lang="en-US" baseline="0" dirty="0" smtClean="0"/>
              <a:t> eureka  (for F/T)</a:t>
            </a:r>
          </a:p>
          <a:p>
            <a:r>
              <a:rPr lang="en-US" baseline="0" dirty="0" smtClean="0"/>
              <a:t>2 </a:t>
            </a:r>
            <a:r>
              <a:rPr lang="en-US" baseline="0" dirty="0" err="1" smtClean="0"/>
              <a:t>Ais</a:t>
            </a:r>
            <a:r>
              <a:rPr lang="en-US" baseline="0" dirty="0" smtClean="0"/>
              <a:t> for Turbine </a:t>
            </a:r>
          </a:p>
          <a:p>
            <a:endParaRPr lang="en-US" baseline="0" dirty="0" smtClean="0"/>
          </a:p>
          <a:p>
            <a:r>
              <a:rPr lang="en-US" baseline="0" dirty="0" smtClean="0"/>
              <a:t>1 SI for turbine (Rabbit perhaps for pub/sub to </a:t>
            </a:r>
            <a:r>
              <a:rPr lang="en-US" baseline="0" dirty="0" err="1" smtClean="0"/>
              <a:t>hystrix</a:t>
            </a:r>
            <a:r>
              <a:rPr lang="en-US" baseline="0" dirty="0" smtClean="0"/>
              <a:t> dashboard?)</a:t>
            </a:r>
          </a:p>
          <a:p>
            <a:r>
              <a:rPr lang="en-US" baseline="0" dirty="0" smtClean="0"/>
              <a:t>1 SI for svc broker (</a:t>
            </a:r>
            <a:r>
              <a:rPr lang="en-US" baseline="0" dirty="0" err="1" smtClean="0"/>
              <a:t>mysql</a:t>
            </a:r>
            <a:r>
              <a:rPr lang="en-US" baseline="0" dirty="0" smtClean="0"/>
              <a:t>)  for </a:t>
            </a:r>
            <a:r>
              <a:rPr lang="en-US" baseline="0" dirty="0" err="1" smtClean="0"/>
              <a:t>config</a:t>
            </a:r>
            <a:r>
              <a:rPr lang="en-US" baseline="0" dirty="0" smtClean="0"/>
              <a:t> server?</a:t>
            </a:r>
          </a:p>
          <a:p>
            <a:endParaRPr lang="en-US" dirty="0"/>
          </a:p>
        </p:txBody>
      </p:sp>
    </p:spTree>
    <p:extLst>
      <p:ext uri="{BB962C8B-B14F-4D97-AF65-F5344CB8AC3E}">
        <p14:creationId xmlns:p14="http://schemas.microsoft.com/office/powerpoint/2010/main" val="54697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endParaRPr lang="en-US" dirty="0"/>
          </a:p>
        </p:txBody>
      </p:sp>
    </p:spTree>
    <p:extLst>
      <p:ext uri="{BB962C8B-B14F-4D97-AF65-F5344CB8AC3E}">
        <p14:creationId xmlns:p14="http://schemas.microsoft.com/office/powerpoint/2010/main" val="258567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p>
          <a:p>
            <a:endParaRPr lang="en-US" dirty="0" smtClean="0"/>
          </a:p>
          <a:p>
            <a:r>
              <a:rPr lang="en-US" dirty="0" smtClean="0"/>
              <a:t>Consul, </a:t>
            </a:r>
            <a:r>
              <a:rPr lang="en-US" dirty="0" err="1" smtClean="0"/>
              <a:t>Zoookeeper</a:t>
            </a:r>
            <a:endParaRPr lang="en-US" dirty="0" smtClean="0"/>
          </a:p>
          <a:p>
            <a:endParaRPr lang="en-US" dirty="0"/>
          </a:p>
        </p:txBody>
      </p:sp>
    </p:spTree>
    <p:extLst>
      <p:ext uri="{BB962C8B-B14F-4D97-AF65-F5344CB8AC3E}">
        <p14:creationId xmlns:p14="http://schemas.microsoft.com/office/powerpoint/2010/main" val="81573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1" name="Picture 10"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8" name="Picture 7"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4"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87232" y="1490695"/>
            <a:ext cx="5842485" cy="193145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66725" y="325425"/>
            <a:ext cx="8532299" cy="578099"/>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endParaRPr/>
          </a:p>
        </p:txBody>
      </p:sp>
      <p:sp>
        <p:nvSpPr>
          <p:cNvPr id="32" name="Shape 32"/>
          <p:cNvSpPr txBox="1">
            <a:spLocks noGrp="1"/>
          </p:cNvSpPr>
          <p:nvPr>
            <p:ph type="body" idx="1"/>
          </p:nvPr>
        </p:nvSpPr>
        <p:spPr>
          <a:xfrm>
            <a:off x="451875" y="1010100"/>
            <a:ext cx="8151600" cy="33935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a:spcBef>
                <a:spcPts val="0"/>
              </a:spcBef>
              <a:defRPr/>
            </a:lvl9pPr>
          </a:lstStyle>
          <a:p>
            <a:endParaRPr/>
          </a:p>
        </p:txBody>
      </p:sp>
    </p:spTree>
    <p:extLst>
      <p:ext uri="{BB962C8B-B14F-4D97-AF65-F5344CB8AC3E}">
        <p14:creationId xmlns:p14="http://schemas.microsoft.com/office/powerpoint/2010/main" val="183126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13803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185736312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Empty">
    <p:bg>
      <p:bgPr>
        <a:solidFill>
          <a:srgbClr val="FAFAFA"/>
        </a:solidFill>
        <a:effectLst/>
      </p:bgPr>
    </p:bg>
    <p:spTree>
      <p:nvGrpSpPr>
        <p:cNvPr id="1" name=""/>
        <p:cNvGrpSpPr/>
        <p:nvPr/>
      </p:nvGrpSpPr>
      <p:grpSpPr>
        <a:xfrm>
          <a:off x="0" y="0"/>
          <a:ext cx="0" cy="0"/>
          <a:chOff x="0" y="0"/>
          <a:chExt cx="0" cy="0"/>
        </a:xfrm>
      </p:grpSpPr>
      <p:pic>
        <p:nvPicPr>
          <p:cNvPr id="89" name="Pivotal_Teal.png"/>
          <p:cNvPicPr/>
          <p:nvPr/>
        </p:nvPicPr>
        <p:blipFill>
          <a:blip r:embed="rId2" cstate="screen">
            <a:extLst>
              <a:ext uri="{28A0092B-C50C-407E-A947-70E740481C1C}">
                <a14:useLocalDpi xmlns:a14="http://schemas.microsoft.com/office/drawing/2010/main"/>
              </a:ext>
            </a:extLst>
          </a:blip>
          <a:stretch>
            <a:fillRect/>
          </a:stretch>
        </p:blipFill>
        <p:spPr>
          <a:xfrm>
            <a:off x="-78567" y="4818675"/>
            <a:ext cx="952500" cy="372979"/>
          </a:xfrm>
          <a:prstGeom prst="rect">
            <a:avLst/>
          </a:prstGeom>
          <a:ln w="12700">
            <a:miter lim="400000"/>
          </a:ln>
        </p:spPr>
      </p:pic>
      <p:sp>
        <p:nvSpPr>
          <p:cNvPr id="90" name="Shape 90"/>
          <p:cNvSpPr/>
          <p:nvPr/>
        </p:nvSpPr>
        <p:spPr>
          <a:xfrm>
            <a:off x="817683" y="4959921"/>
            <a:ext cx="1559722" cy="923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700" spc="0"/>
            </a:lvl1pPr>
          </a:lstStyle>
          <a:p>
            <a:pPr lvl="0">
              <a:defRPr sz="1800" spc="0"/>
            </a:pPr>
            <a:r>
              <a:rPr sz="600" spc="0"/>
              <a:t> Copyright 2014 Pivotal.  All rights reserved.</a:t>
            </a:r>
          </a:p>
        </p:txBody>
      </p:sp>
    </p:spTree>
    <p:extLst>
      <p:ext uri="{BB962C8B-B14F-4D97-AF65-F5344CB8AC3E}">
        <p14:creationId xmlns:p14="http://schemas.microsoft.com/office/powerpoint/2010/main" val="1029410833"/>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0" name="Picture 9"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8" name="TextBox 7"/>
          <p:cNvSpPr txBox="1"/>
          <p:nvPr/>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9" name="Picture 8" descr="Pivotal_White.png"/>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 id="2147483700" r:id="rId17"/>
    <p:sldLayoutId id="2147483701" r:id="rId18"/>
    <p:sldLayoutId id="2147483702"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 Id="rId3" Type="http://schemas.openxmlformats.org/officeDocument/2006/relationships/image" Target="../media/image29.tiff"/></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4.jpe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4" Type="http://schemas.microsoft.com/office/2007/relationships/hdphoto" Target="../media/hdphoto1.wdp"/><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312907"/>
            <a:ext cx="4384145" cy="1006429"/>
          </a:xfrm>
        </p:spPr>
        <p:txBody>
          <a:bodyPr/>
          <a:lstStyle/>
          <a:p>
            <a:r>
              <a:rPr lang="en-US" dirty="0" smtClean="0"/>
              <a:t>Pivotal Marketplace Overview</a:t>
            </a:r>
            <a:endParaRPr lang="en-US" dirty="0"/>
          </a:p>
        </p:txBody>
      </p:sp>
      <p:sp>
        <p:nvSpPr>
          <p:cNvPr id="3" name="Subtitle 2"/>
          <p:cNvSpPr>
            <a:spLocks noGrp="1"/>
          </p:cNvSpPr>
          <p:nvPr>
            <p:ph type="subTitle" idx="1"/>
          </p:nvPr>
        </p:nvSpPr>
        <p:spPr>
          <a:xfrm>
            <a:off x="890588" y="2633384"/>
            <a:ext cx="6048375" cy="738664"/>
          </a:xfrm>
        </p:spPr>
        <p:txBody>
          <a:bodyPr/>
          <a:lstStyle/>
          <a:p>
            <a:r>
              <a:rPr lang="en-US" dirty="0" smtClean="0"/>
              <a:t>An orientation to what, why, and how Pivotal offers services on PCF</a:t>
            </a:r>
            <a:endParaRPr lang="en-US" dirty="0"/>
          </a:p>
        </p:txBody>
      </p:sp>
      <p:sp>
        <p:nvSpPr>
          <p:cNvPr id="4" name="Content Placeholder 3"/>
          <p:cNvSpPr>
            <a:spLocks noGrp="1"/>
          </p:cNvSpPr>
          <p:nvPr>
            <p:ph sz="quarter" idx="11"/>
          </p:nvPr>
        </p:nvSpPr>
        <p:spPr/>
        <p:txBody>
          <a:bodyPr/>
          <a:lstStyle/>
          <a:p>
            <a:r>
              <a:rPr lang="en-US" dirty="0" smtClean="0"/>
              <a:t>Version: August 2015</a:t>
            </a:r>
            <a:endParaRPr lang="en-US" dirty="0"/>
          </a:p>
        </p:txBody>
      </p:sp>
    </p:spTree>
    <p:extLst>
      <p:ext uri="{BB962C8B-B14F-4D97-AF65-F5344CB8AC3E}">
        <p14:creationId xmlns:p14="http://schemas.microsoft.com/office/powerpoint/2010/main" val="3655509086"/>
      </p:ext>
    </p:extLst>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Datastore</a:t>
            </a:r>
            <a:endParaRPr lang="en-US" dirty="0" smtClean="0"/>
          </a:p>
        </p:txBody>
      </p:sp>
      <p:sp>
        <p:nvSpPr>
          <p:cNvPr id="2" name="Title 1"/>
          <p:cNvSpPr>
            <a:spLocks noGrp="1"/>
          </p:cNvSpPr>
          <p:nvPr>
            <p:ph type="title"/>
          </p:nvPr>
        </p:nvSpPr>
        <p:spPr/>
        <p:txBody>
          <a:bodyPr/>
          <a:lstStyle/>
          <a:p>
            <a:r>
              <a:rPr lang="en-US" dirty="0" smtClean="0"/>
              <a:t>Pivotal Cloud Foundry Services</a:t>
            </a:r>
            <a:endParaRPr lang="en-US" i="1" dirty="0"/>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Mobile</a:t>
            </a:r>
            <a:endParaRPr lang="en-US" dirty="0" smtClean="0"/>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SpringCloud</a:t>
            </a:r>
            <a:endParaRPr lang="en-US" sz="2000" b="1" dirty="0" smtClean="0"/>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16792846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Pivotal Cloud Foundry Services</a:t>
            </a:r>
            <a:endParaRPr lang="en-US" dirty="0"/>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2000" dirty="0" smtClean="0"/>
              <a:t>Operated </a:t>
            </a:r>
            <a:r>
              <a:rPr lang="en-US" sz="2000" dirty="0"/>
              <a:t>‘as a Service</a:t>
            </a:r>
            <a:r>
              <a:rPr lang="en-US" sz="2000" dirty="0" smtClean="0"/>
              <a:t>’</a:t>
            </a:r>
            <a:endParaRPr lang="en-US" sz="2000" dirty="0"/>
          </a:p>
          <a:p>
            <a:pPr marL="285750" indent="-285750">
              <a:spcAft>
                <a:spcPts val="600"/>
              </a:spcAft>
              <a:buClr>
                <a:schemeClr val="bg2"/>
              </a:buClr>
              <a:buFont typeface="Arial"/>
              <a:buChar char="•"/>
            </a:pPr>
            <a:r>
              <a:rPr lang="en-US" sz="2000" dirty="0" smtClean="0"/>
              <a:t>Configured </a:t>
            </a:r>
            <a:r>
              <a:rPr lang="en-US" sz="2000" dirty="0"/>
              <a:t>and integrated </a:t>
            </a:r>
            <a:r>
              <a:rPr lang="en-US" sz="2000" dirty="0" smtClean="0"/>
              <a:t>to enable </a:t>
            </a:r>
            <a:r>
              <a:rPr lang="en-US" sz="2000" dirty="0"/>
              <a:t>p</a:t>
            </a:r>
            <a:r>
              <a:rPr lang="en-US" sz="2000" dirty="0" smtClean="0"/>
              <a:t>ush </a:t>
            </a:r>
            <a:r>
              <a:rPr lang="en-US" sz="2000" dirty="0"/>
              <a:t>button deployment </a:t>
            </a:r>
            <a:endParaRPr lang="en-US" sz="2000" dirty="0" smtClean="0"/>
          </a:p>
          <a:p>
            <a:pPr marL="285750" indent="-285750">
              <a:spcAft>
                <a:spcPts val="600"/>
              </a:spcAft>
              <a:buClr>
                <a:schemeClr val="bg2"/>
              </a:buClr>
              <a:buFont typeface="Arial"/>
              <a:buChar char="•"/>
            </a:pPr>
            <a:r>
              <a:rPr lang="en-US" sz="2000" dirty="0" smtClean="0"/>
              <a:t>Full </a:t>
            </a:r>
            <a:r>
              <a:rPr lang="en-US" sz="2000" dirty="0"/>
              <a:t>lifecycle management </a:t>
            </a:r>
            <a:r>
              <a:rPr lang="en-US" sz="2000" dirty="0" smtClean="0"/>
              <a:t>- </a:t>
            </a:r>
            <a:r>
              <a:rPr lang="en-US" sz="2000" dirty="0"/>
              <a:t>software updates and </a:t>
            </a:r>
            <a:r>
              <a:rPr lang="en-US" sz="2000" dirty="0" smtClean="0"/>
              <a:t>patching</a:t>
            </a:r>
            <a:r>
              <a:rPr lang="en-US" sz="2000" dirty="0"/>
              <a:t> </a:t>
            </a:r>
            <a:endParaRPr lang="en-US" sz="2000" dirty="0" smtClean="0"/>
          </a:p>
          <a:p>
            <a:pPr marL="285750" indent="-285750">
              <a:spcAft>
                <a:spcPts val="600"/>
              </a:spcAft>
              <a:buClr>
                <a:schemeClr val="bg2"/>
              </a:buClr>
              <a:buFont typeface="Arial"/>
              <a:buChar char="•"/>
            </a:pPr>
            <a:r>
              <a:rPr lang="en-US" sz="2000" dirty="0" smtClean="0"/>
              <a:t>Bind </a:t>
            </a:r>
            <a:r>
              <a:rPr lang="en-US" sz="2000" dirty="0"/>
              <a:t>to </a:t>
            </a:r>
            <a:r>
              <a:rPr lang="en-US" sz="2000" dirty="0" smtClean="0"/>
              <a:t>apps </a:t>
            </a:r>
            <a:r>
              <a:rPr lang="en-US" sz="2000" dirty="0"/>
              <a:t>through an easy-to-use </a:t>
            </a:r>
            <a:r>
              <a:rPr lang="en-US" sz="2000" dirty="0" smtClean="0"/>
              <a:t>interface</a:t>
            </a:r>
          </a:p>
          <a:p>
            <a:pPr marL="285750" indent="-285750">
              <a:spcAft>
                <a:spcPts val="600"/>
              </a:spcAft>
              <a:buClr>
                <a:schemeClr val="bg2"/>
              </a:buClr>
              <a:buFont typeface="Arial"/>
              <a:buChar char="•"/>
            </a:pPr>
            <a:r>
              <a:rPr lang="en-US" sz="2000" dirty="0" smtClean="0"/>
              <a:t>Common view into access control and audit trails across a breadth of services</a:t>
            </a:r>
            <a:endParaRPr lang="en-US" sz="2000" dirty="0"/>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3689649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Marketplace</a:t>
            </a:r>
            <a:endParaRPr lang="en-US" dirty="0"/>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dirty="0" smtClean="0">
                <a:solidFill>
                  <a:schemeClr val="dk1"/>
                </a:solidFill>
              </a:rPr>
              <a:t>Broad Services Ecosystem</a:t>
            </a:r>
          </a:p>
          <a:p>
            <a:pPr marL="342900" indent="-342900">
              <a:buClr>
                <a:schemeClr val="bg2"/>
              </a:buClr>
              <a:buSzPct val="100000"/>
              <a:buFont typeface="Arial"/>
              <a:buChar char="•"/>
            </a:pPr>
            <a:endParaRPr lang="en-US" sz="2400" dirty="0" smtClean="0">
              <a:solidFill>
                <a:schemeClr val="dk1"/>
              </a:solidFill>
            </a:endParaRPr>
          </a:p>
          <a:p>
            <a:pPr marL="342900" indent="-342900">
              <a:buClr>
                <a:schemeClr val="bg2"/>
              </a:buClr>
              <a:buSzPct val="100000"/>
              <a:buFont typeface="Arial"/>
              <a:buChar char="•"/>
            </a:pPr>
            <a:r>
              <a:rPr lang="en-US" sz="2400" dirty="0" smtClean="0">
                <a:solidFill>
                  <a:schemeClr val="dk1"/>
                </a:solidFill>
              </a:rPr>
              <a:t>Easy </a:t>
            </a:r>
            <a:r>
              <a:rPr lang="en-US" sz="2400" dirty="0" smtClean="0">
                <a:solidFill>
                  <a:schemeClr val="dk1"/>
                </a:solidFill>
              </a:rPr>
              <a:t>accessibility</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dirty="0" smtClean="0">
                <a:solidFill>
                  <a:schemeClr val="dk1"/>
                </a:solidFill>
              </a:rPr>
              <a:t>Quick, self-</a:t>
            </a:r>
            <a:r>
              <a:rPr lang="en-US" sz="2400" dirty="0" smtClean="0">
                <a:solidFill>
                  <a:schemeClr val="dk1"/>
                </a:solidFill>
              </a:rPr>
              <a:t>provisioning</a:t>
            </a:r>
            <a:endParaRPr lang="en-US" sz="2400" dirty="0">
              <a:solidFill>
                <a:schemeClr val="dk1"/>
              </a:solidFill>
            </a:endParaRPr>
          </a:p>
        </p:txBody>
      </p:sp>
    </p:spTree>
    <p:extLst>
      <p:ext uri="{BB962C8B-B14F-4D97-AF65-F5344CB8AC3E}">
        <p14:creationId xmlns:p14="http://schemas.microsoft.com/office/powerpoint/2010/main" val="19324983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wired.com/wp-content/uploads/2014/06/google-clou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 y="-15261"/>
            <a:ext cx="9143878" cy="51587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netflix.github.io/images/Netflix-OS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66" y="-120471"/>
            <a:ext cx="3126093" cy="10490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vatars3.githubusercontent.com/u/8216893?v=3&amp;s=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40" y="464313"/>
            <a:ext cx="1073187" cy="1073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14" y="4126501"/>
            <a:ext cx="4632999" cy="1015663"/>
          </a:xfrm>
          <a:prstGeom prst="rect">
            <a:avLst/>
          </a:prstGeom>
          <a:solidFill>
            <a:schemeClr val="tx1">
              <a:lumMod val="75000"/>
            </a:schemeClr>
          </a:solidFill>
        </p:spPr>
        <p:txBody>
          <a:bodyPr wrap="none" rtlCol="0">
            <a:spAutoFit/>
          </a:bodyPr>
          <a:lstStyle/>
          <a:p>
            <a:r>
              <a:rPr lang="en-US" sz="6000" dirty="0" smtClean="0">
                <a:solidFill>
                  <a:schemeClr val="bg1"/>
                </a:solidFill>
              </a:rPr>
              <a:t>Spring Cloud</a:t>
            </a:r>
            <a:endParaRPr lang="en-US" sz="60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5198" y="416122"/>
            <a:ext cx="1169568" cy="1169568"/>
          </a:xfrm>
          <a:prstGeom prst="rect">
            <a:avLst/>
          </a:prstGeom>
        </p:spPr>
      </p:pic>
    </p:spTree>
    <p:extLst>
      <p:ext uri="{BB962C8B-B14F-4D97-AF65-F5344CB8AC3E}">
        <p14:creationId xmlns:p14="http://schemas.microsoft.com/office/powerpoint/2010/main" val="27978123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14</a:t>
            </a:fld>
            <a:endParaRPr sz="800">
              <a:solidFill>
                <a:srgbClr val="808080"/>
              </a:solidFill>
              <a:uFill>
                <a:solidFill>
                  <a:srgbClr val="808080"/>
                </a:solidFill>
              </a:uFill>
            </a:endParaRPr>
          </a:p>
        </p:txBody>
      </p:sp>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3200" dirty="0" smtClean="0">
                <a:solidFill>
                  <a:srgbClr val="008881"/>
                </a:solidFill>
                <a:uFill>
                  <a:solidFill>
                    <a:srgbClr val="008881"/>
                  </a:solidFill>
                </a:uFill>
              </a:rPr>
              <a:t>Companies want to be </a:t>
            </a:r>
            <a:r>
              <a:rPr lang="en-US" sz="3200" b="1" dirty="0" smtClean="0">
                <a:solidFill>
                  <a:srgbClr val="008881"/>
                </a:solidFill>
                <a:uFill>
                  <a:solidFill>
                    <a:srgbClr val="008881"/>
                  </a:solidFill>
                </a:uFill>
              </a:rPr>
              <a:t>fast</a:t>
            </a:r>
            <a:r>
              <a:rPr lang="en-US" sz="3200" dirty="0" smtClean="0">
                <a:solidFill>
                  <a:srgbClr val="008881"/>
                </a:solidFill>
                <a:uFill>
                  <a:solidFill>
                    <a:srgbClr val="008881"/>
                  </a:solidFill>
                </a:uFill>
              </a:rPr>
              <a:t> like Netflix</a:t>
            </a:r>
            <a:endParaRPr sz="3200" b="1" dirty="0">
              <a:solidFill>
                <a:srgbClr val="008881"/>
              </a:solidFill>
              <a:uFill>
                <a:solidFill>
                  <a:srgbClr val="008881"/>
                </a:solidFill>
              </a:uFill>
            </a:endParaRPr>
          </a:p>
        </p:txBody>
      </p:sp>
      <p:sp>
        <p:nvSpPr>
          <p:cNvPr id="6" name="Shape 492"/>
          <p:cNvSpPr>
            <a:spLocks noGrp="1"/>
          </p:cNvSpPr>
          <p:nvPr>
            <p:ph type="body" idx="1"/>
          </p:nvPr>
        </p:nvSpPr>
        <p:spPr>
          <a:xfrm>
            <a:off x="366714" y="1074737"/>
            <a:ext cx="6024147" cy="3429001"/>
          </a:xfrm>
          <a:prstGeom prst="rect">
            <a:avLst/>
          </a:prstGeom>
        </p:spPr>
        <p:txBody>
          <a:bodyPr/>
          <a:lstStyle/>
          <a:p>
            <a:pPr lvl="0">
              <a:buFont typeface="Wingdings" pitchFamily="2" charset="2"/>
              <a:buChar char="§"/>
              <a:defRPr sz="1800">
                <a:solidFill>
                  <a:srgbClr val="000000"/>
                </a:solidFill>
                <a:uFillTx/>
              </a:defRPr>
            </a:pPr>
            <a:r>
              <a:rPr lang="en-US" sz="1600" dirty="0" smtClean="0">
                <a:solidFill>
                  <a:srgbClr val="000000"/>
                </a:solidFill>
                <a:uFillTx/>
              </a:rPr>
              <a:t>Netflix needed to be faster to win / disrupt</a:t>
            </a:r>
          </a:p>
          <a:p>
            <a:pPr lvl="0">
              <a:buFont typeface="Wingdings" pitchFamily="2" charset="2"/>
              <a:buChar char="§"/>
              <a:defRPr sz="1800">
                <a:solidFill>
                  <a:srgbClr val="000000"/>
                </a:solidFill>
                <a:uFillTx/>
              </a:defRPr>
            </a:pPr>
            <a:r>
              <a:rPr lang="en-US" sz="1600" dirty="0" smtClean="0">
                <a:solidFill>
                  <a:srgbClr val="000000"/>
                </a:solidFill>
                <a:uFillTx/>
              </a:rPr>
              <a:t>Pioneer &amp; vocal proponent of </a:t>
            </a:r>
            <a:r>
              <a:rPr lang="en-US" sz="1600" dirty="0" err="1" smtClean="0">
                <a:solidFill>
                  <a:srgbClr val="000000"/>
                </a:solidFill>
              </a:rPr>
              <a:t>micros</a:t>
            </a:r>
            <a:r>
              <a:rPr lang="en-US" sz="1600" dirty="0" err="1" smtClean="0">
                <a:solidFill>
                  <a:srgbClr val="000000"/>
                </a:solidFill>
                <a:uFillTx/>
              </a:rPr>
              <a:t>ervices</a:t>
            </a:r>
            <a:r>
              <a:rPr lang="en-US" sz="1600" dirty="0">
                <a:solidFill>
                  <a:srgbClr val="000000"/>
                </a:solidFill>
              </a:rPr>
              <a:t> </a:t>
            </a:r>
            <a:r>
              <a:rPr lang="en-US" sz="1600" dirty="0" smtClean="0">
                <a:solidFill>
                  <a:srgbClr val="000000"/>
                </a:solidFill>
                <a:uFillTx/>
              </a:rPr>
              <a:t>- the key to their speed and success</a:t>
            </a:r>
          </a:p>
          <a:p>
            <a:pPr lvl="0">
              <a:buFont typeface="Wingdings" pitchFamily="2" charset="2"/>
              <a:buChar char="§"/>
              <a:defRPr sz="1800">
                <a:solidFill>
                  <a:srgbClr val="000000"/>
                </a:solidFill>
                <a:uFillTx/>
              </a:defRPr>
            </a:pPr>
            <a:r>
              <a:rPr lang="en-US" sz="1600" dirty="0" smtClean="0">
                <a:solidFill>
                  <a:srgbClr val="000000"/>
                </a:solidFill>
                <a:uFillTx/>
              </a:rPr>
              <a:t>Netflix OSS supplies parts, but it’s not a </a:t>
            </a:r>
            <a:r>
              <a:rPr lang="en-US" sz="1600" dirty="0" smtClean="0">
                <a:solidFill>
                  <a:srgbClr val="000000"/>
                </a:solidFill>
              </a:rPr>
              <a:t>solution</a:t>
            </a:r>
            <a:endParaRPr lang="en-US" sz="1600" dirty="0" smtClean="0">
              <a:solidFill>
                <a:srgbClr val="000000"/>
              </a:solidFill>
              <a:uFillTx/>
            </a:endParaRPr>
          </a:p>
          <a:p>
            <a:pPr>
              <a:buFont typeface="Wingdings" pitchFamily="2" charset="2"/>
              <a:buChar char="§"/>
              <a:defRPr sz="1800">
                <a:solidFill>
                  <a:srgbClr val="000000"/>
                </a:solidFill>
                <a:uFillTx/>
              </a:defRPr>
            </a:pPr>
            <a:r>
              <a:rPr lang="en-US" sz="1600" dirty="0" smtClean="0">
                <a:solidFill>
                  <a:srgbClr val="000000"/>
                </a:solidFill>
                <a:uFillTx/>
              </a:rPr>
              <a:t>Difficult for enterprises to build it themselves</a:t>
            </a:r>
            <a:endParaRPr lang="en-US" sz="1600" dirty="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Pivotal offers the closest thing to “Netflix in a box” today</a:t>
            </a:r>
          </a:p>
          <a:p>
            <a:pPr marL="0" lvl="0" indent="0">
              <a:buNone/>
              <a:defRPr sz="1800">
                <a:solidFill>
                  <a:srgbClr val="000000"/>
                </a:solidFill>
                <a:uFillTx/>
              </a:defRPr>
            </a:pPr>
            <a:endParaRPr lang="en-US" sz="1600" dirty="0">
              <a:solidFill>
                <a:srgbClr val="000000"/>
              </a:solidFill>
              <a:uFillTx/>
            </a:endParaRPr>
          </a:p>
          <a:p>
            <a:pPr>
              <a:buFont typeface="Wingdings" pitchFamily="2" charset="2"/>
              <a:buChar char="§"/>
              <a:defRPr sz="1800">
                <a:solidFill>
                  <a:srgbClr val="000000"/>
                </a:solidFill>
                <a:uFillTx/>
              </a:defRPr>
            </a:pPr>
            <a:endParaRPr lang="en-US" sz="1600" b="1"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p:txBody>
      </p:sp>
      <p:pic>
        <p:nvPicPr>
          <p:cNvPr id="5" name="Picture 2" descr="http://photos4.meetupstatic.com/photos/event/7/8/f/c/global_249990972.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7892" y="1126717"/>
            <a:ext cx="2492258" cy="2492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TextBox 6"/>
          <p:cNvSpPr txBox="1"/>
          <p:nvPr/>
        </p:nvSpPr>
        <p:spPr>
          <a:xfrm>
            <a:off x="718737" y="3249643"/>
            <a:ext cx="5165033" cy="738664"/>
          </a:xfrm>
          <a:prstGeom prst="rect">
            <a:avLst/>
          </a:prstGeom>
          <a:noFill/>
          <a:ln>
            <a:solidFill>
              <a:srgbClr val="00786E"/>
            </a:solidFill>
          </a:ln>
        </p:spPr>
        <p:txBody>
          <a:bodyPr wrap="square" rtlCol="0">
            <a:spAutoFit/>
          </a:bodyPr>
          <a:lstStyle/>
          <a:p>
            <a:r>
              <a:rPr lang="en-US" dirty="0" smtClean="0">
                <a:solidFill>
                  <a:srgbClr val="008881"/>
                </a:solidFill>
              </a:rPr>
              <a:t>“Velocity on the JVM is </a:t>
            </a:r>
            <a:r>
              <a:rPr lang="en-US" dirty="0">
                <a:solidFill>
                  <a:srgbClr val="008881"/>
                </a:solidFill>
              </a:rPr>
              <a:t>the Killer </a:t>
            </a:r>
            <a:r>
              <a:rPr lang="en-US" dirty="0" smtClean="0">
                <a:solidFill>
                  <a:srgbClr val="008881"/>
                </a:solidFill>
              </a:rPr>
              <a:t>App”</a:t>
            </a:r>
          </a:p>
          <a:p>
            <a:r>
              <a:rPr lang="en-US" sz="1400" dirty="0" smtClean="0">
                <a:solidFill>
                  <a:srgbClr val="008881"/>
                </a:solidFill>
              </a:rPr>
              <a:t>- Andy Glover (Netflix </a:t>
            </a:r>
            <a:r>
              <a:rPr lang="en-US" sz="1400" dirty="0" err="1" smtClean="0">
                <a:solidFill>
                  <a:srgbClr val="008881"/>
                </a:solidFill>
              </a:rPr>
              <a:t>Eng</a:t>
            </a:r>
            <a:r>
              <a:rPr lang="en-US" sz="1400" dirty="0" smtClean="0">
                <a:solidFill>
                  <a:srgbClr val="008881"/>
                </a:solidFill>
              </a:rPr>
              <a:t>) @ SpringOne2GX 2014 Keynote</a:t>
            </a:r>
          </a:p>
          <a:p>
            <a:r>
              <a:rPr lang="en-US" sz="1000" dirty="0">
                <a:solidFill>
                  <a:srgbClr val="008881"/>
                </a:solidFill>
              </a:rPr>
              <a:t>https://youtu.be/xU267-YHN5c?t=1938</a:t>
            </a:r>
            <a:endParaRPr lang="en-US" sz="1000" dirty="0" smtClean="0">
              <a:solidFill>
                <a:srgbClr val="008881"/>
              </a:solidFill>
            </a:endParaRPr>
          </a:p>
        </p:txBody>
      </p:sp>
      <p:sp>
        <p:nvSpPr>
          <p:cNvPr id="2" name="Rectangle 1"/>
          <p:cNvSpPr/>
          <p:nvPr/>
        </p:nvSpPr>
        <p:spPr>
          <a:xfrm>
            <a:off x="252253" y="2725731"/>
            <a:ext cx="595035"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49775195"/>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Services Suite</a:t>
            </a:r>
            <a:endParaRPr lang="en-US" dirty="0"/>
          </a:p>
        </p:txBody>
      </p:sp>
      <p:sp>
        <p:nvSpPr>
          <p:cNvPr id="3" name="Shape 673"/>
          <p:cNvSpPr txBox="1">
            <a:spLocks/>
          </p:cNvSpPr>
          <p:nvPr/>
        </p:nvSpPr>
        <p:spPr>
          <a:xfrm>
            <a:off x="3994022" y="1074737"/>
            <a:ext cx="5033864" cy="3598863"/>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Installed via Pivotal Ops Manager</a:t>
            </a:r>
          </a:p>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Adds all services to Pivotal Cloud Foundry </a:t>
            </a:r>
            <a:r>
              <a:rPr lang="en-US" sz="2232" dirty="0" smtClean="0">
                <a:solidFill>
                  <a:srgbClr val="4D4D4D"/>
                </a:solidFill>
                <a:uFill>
                  <a:solidFill>
                    <a:srgbClr val="4D4D4D"/>
                  </a:solidFill>
                </a:uFill>
              </a:rPr>
              <a:t>Marketplace</a:t>
            </a:r>
            <a:endParaRPr lang="en-US" sz="2232" dirty="0" smtClean="0">
              <a:solidFill>
                <a:srgbClr val="4D4D4D"/>
              </a:solidFill>
              <a:uFill>
                <a:solidFill>
                  <a:srgbClr val="4D4D4D"/>
                </a:solidFill>
              </a:uFill>
            </a:endParaRPr>
          </a:p>
        </p:txBody>
      </p:sp>
      <p:sp>
        <p:nvSpPr>
          <p:cNvPr id="6" name="Shape 675"/>
          <p:cNvSpPr/>
          <p:nvPr/>
        </p:nvSpPr>
        <p:spPr>
          <a:xfrm>
            <a:off x="453873" y="3092673"/>
            <a:ext cx="948978"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Spring Cloud</a:t>
            </a:r>
          </a:p>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Services</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5553" y="1766452"/>
            <a:ext cx="1252763" cy="1252763"/>
          </a:xfrm>
          <a:prstGeom prst="rect">
            <a:avLst/>
          </a:prstGeom>
        </p:spPr>
      </p:pic>
      <p:grpSp>
        <p:nvGrpSpPr>
          <p:cNvPr id="7" name="Group 663"/>
          <p:cNvGrpSpPr/>
          <p:nvPr/>
        </p:nvGrpSpPr>
        <p:grpSpPr>
          <a:xfrm>
            <a:off x="2121986" y="913941"/>
            <a:ext cx="1013098" cy="883798"/>
            <a:chOff x="-16735" y="0"/>
            <a:chExt cx="1904992" cy="1661858"/>
          </a:xfrm>
        </p:grpSpPr>
        <p:pic>
          <p:nvPicPr>
            <p:cNvPr id="8" name="pasted-image.png"/>
            <p:cNvPicPr/>
            <p:nvPr/>
          </p:nvPicPr>
          <p:blipFill>
            <a:blip r:embed="rId4"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0" name="Shape 662"/>
            <p:cNvSpPr/>
            <p:nvPr/>
          </p:nvSpPr>
          <p:spPr>
            <a:xfrm>
              <a:off x="-16735" y="1256746"/>
              <a:ext cx="1904992" cy="40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Config Server</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1" name="Group 666"/>
          <p:cNvGrpSpPr/>
          <p:nvPr/>
        </p:nvGrpSpPr>
        <p:grpSpPr>
          <a:xfrm>
            <a:off x="2040325" y="1940403"/>
            <a:ext cx="1192634" cy="890845"/>
            <a:chOff x="-185533" y="0"/>
            <a:chExt cx="2242588" cy="1675112"/>
          </a:xfrm>
        </p:grpSpPr>
        <p:pic>
          <p:nvPicPr>
            <p:cNvPr id="12" name="pasted-image.png"/>
            <p:cNvPicPr/>
            <p:nvPr/>
          </p:nvPicPr>
          <p:blipFill>
            <a:blip r:embed="rId5"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3" name="Shape 665"/>
            <p:cNvSpPr/>
            <p:nvPr/>
          </p:nvSpPr>
          <p:spPr>
            <a:xfrm>
              <a:off x="-185533" y="1269999"/>
              <a:ext cx="224258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Service Registry</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4" name="Group 669"/>
          <p:cNvGrpSpPr/>
          <p:nvPr/>
        </p:nvGrpSpPr>
        <p:grpSpPr>
          <a:xfrm>
            <a:off x="1602375" y="3019215"/>
            <a:ext cx="2052320" cy="890845"/>
            <a:chOff x="-698067" y="0"/>
            <a:chExt cx="3859108" cy="1675113"/>
          </a:xfrm>
        </p:grpSpPr>
        <p:pic>
          <p:nvPicPr>
            <p:cNvPr id="15" name="pasted-image.png"/>
            <p:cNvPicPr/>
            <p:nvPr/>
          </p:nvPicPr>
          <p:blipFill>
            <a:blip r:embed="rId6" cstate="screen">
              <a:extLst>
                <a:ext uri="{28A0092B-C50C-407E-A947-70E740481C1C}">
                  <a14:useLocalDpi xmlns:a14="http://schemas.microsoft.com/office/drawing/2010/main"/>
                </a:ext>
              </a:extLst>
            </a:blip>
            <a:stretch>
              <a:fillRect/>
            </a:stretch>
          </p:blipFill>
          <p:spPr>
            <a:xfrm>
              <a:off x="522008" y="0"/>
              <a:ext cx="1270001" cy="1270000"/>
            </a:xfrm>
            <a:prstGeom prst="rect">
              <a:avLst/>
            </a:prstGeom>
            <a:ln w="12700" cap="flat">
              <a:noFill/>
              <a:miter lim="400000"/>
            </a:ln>
            <a:effectLst/>
          </p:spPr>
        </p:pic>
        <p:sp>
          <p:nvSpPr>
            <p:cNvPr id="16" name="Shape 668"/>
            <p:cNvSpPr/>
            <p:nvPr/>
          </p:nvSpPr>
          <p:spPr>
            <a:xfrm>
              <a:off x="-698067" y="1270000"/>
              <a:ext cx="385910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Circuit </a:t>
              </a:r>
              <a:r>
                <a:rPr sz="1400" b="1" dirty="0">
                  <a:solidFill>
                    <a:srgbClr val="4D4D4D"/>
                  </a:solidFill>
                  <a:uFill>
                    <a:solidFill>
                      <a:srgbClr val="4D4D4D"/>
                    </a:solidFill>
                  </a:uFill>
                  <a:latin typeface="FreightSans Pro Medium"/>
                  <a:ea typeface="Avenir Next Regular"/>
                  <a:cs typeface="FreightSans Pro Medium"/>
                  <a:sym typeface="Avenir Next Regular"/>
                </a:rPr>
                <a:t>Breaker </a:t>
              </a:r>
              <a:r>
                <a:rPr sz="1400" b="1" dirty="0" smtClean="0">
                  <a:solidFill>
                    <a:srgbClr val="4D4D4D"/>
                  </a:solidFill>
                  <a:uFill>
                    <a:solidFill>
                      <a:srgbClr val="4D4D4D"/>
                    </a:solidFill>
                  </a:uFill>
                  <a:latin typeface="FreightSans Pro Medium"/>
                  <a:ea typeface="Avenir Next Regular"/>
                  <a:cs typeface="FreightSans Pro Medium"/>
                  <a:sym typeface="Avenir Next Regular"/>
                </a:rPr>
                <a:t>Dashboard</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pic>
        <p:nvPicPr>
          <p:cNvPr id="17" name="Picture 16"/>
          <p:cNvPicPr>
            <a:picLocks noChangeAspect="1"/>
          </p:cNvPicPr>
          <p:nvPr/>
        </p:nvPicPr>
        <p:blipFill>
          <a:blip r:embed="rId7"/>
          <a:stretch>
            <a:fillRect/>
          </a:stretch>
        </p:blipFill>
        <p:spPr>
          <a:xfrm>
            <a:off x="3744686" y="2508384"/>
            <a:ext cx="5399314" cy="1962015"/>
          </a:xfrm>
          <a:prstGeom prst="rect">
            <a:avLst/>
          </a:prstGeom>
        </p:spPr>
      </p:pic>
    </p:spTree>
    <p:extLst>
      <p:ext uri="{BB962C8B-B14F-4D97-AF65-F5344CB8AC3E}">
        <p14:creationId xmlns:p14="http://schemas.microsoft.com/office/powerpoint/2010/main" val="28464836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grpSp>
        <p:nvGrpSpPr>
          <p:cNvPr id="3" name="Group 684"/>
          <p:cNvGrpSpPr/>
          <p:nvPr/>
        </p:nvGrpSpPr>
        <p:grpSpPr>
          <a:xfrm>
            <a:off x="707631" y="1883334"/>
            <a:ext cx="1270002" cy="1522993"/>
            <a:chOff x="300761" y="0"/>
            <a:chExt cx="1270001" cy="1522992"/>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83"/>
            <p:cNvSpPr/>
            <p:nvPr/>
          </p:nvSpPr>
          <p:spPr>
            <a:xfrm>
              <a:off x="333033" y="1307548"/>
              <a:ext cx="120545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Config </a:t>
              </a:r>
              <a:r>
                <a:rPr sz="1400" b="1" dirty="0" smtClean="0">
                  <a:solidFill>
                    <a:srgbClr val="4D4D4D"/>
                  </a:solidFill>
                  <a:uFill>
                    <a:solidFill>
                      <a:srgbClr val="4D4D4D"/>
                    </a:solidFill>
                  </a:uFill>
                  <a:latin typeface="Avenir Next Regular"/>
                  <a:ea typeface="Avenir Next Regular"/>
                  <a:cs typeface="Avenir Next Regular"/>
                  <a:sym typeface="Avenir Next Regular"/>
                </a:rPr>
                <a:t>Server</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87"/>
          <p:cNvSpPr txBox="1">
            <a:spLocks/>
          </p:cNvSpPr>
          <p:nvPr/>
        </p:nvSpPr>
        <p:spPr>
          <a:xfrm>
            <a:off x="2728914" y="1074737"/>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Spring Cloud </a:t>
            </a:r>
            <a:r>
              <a:rPr lang="en-US" sz="2400" dirty="0" err="1" smtClean="0">
                <a:solidFill>
                  <a:srgbClr val="4D4D4D"/>
                </a:solidFill>
                <a:uFill>
                  <a:solidFill>
                    <a:srgbClr val="4D4D4D"/>
                  </a:solidFill>
                </a:uFill>
              </a:rPr>
              <a:t>Config</a:t>
            </a:r>
            <a:r>
              <a:rPr lang="en-US" sz="2400" dirty="0" smtClean="0">
                <a:solidFill>
                  <a:srgbClr val="4D4D4D"/>
                </a:solidFill>
                <a:uFill>
                  <a:solidFill>
                    <a:srgbClr val="4D4D4D"/>
                  </a:solidFill>
                </a:uFill>
              </a:rPr>
              <a:t> Server</a:t>
            </a:r>
          </a:p>
          <a:p>
            <a:pPr>
              <a:buClr>
                <a:schemeClr val="tx2"/>
              </a:buClr>
              <a:defRPr sz="1800">
                <a:solidFill>
                  <a:srgbClr val="000000"/>
                </a:solidFill>
                <a:uFillTx/>
              </a:defRPr>
            </a:pPr>
            <a:r>
              <a:rPr lang="en-US" sz="2400" dirty="0" smtClean="0">
                <a:solidFill>
                  <a:srgbClr val="4D4D4D"/>
                </a:solidFill>
                <a:uFill>
                  <a:solidFill>
                    <a:srgbClr val="4D4D4D"/>
                  </a:solidFill>
                </a:uFill>
              </a:rPr>
              <a:t>Service Binding via Spring Cloud Connector</a:t>
            </a:r>
          </a:p>
          <a:p>
            <a:pPr>
              <a:buClr>
                <a:schemeClr val="tx2"/>
              </a:buClr>
              <a:defRPr sz="1800">
                <a:solidFill>
                  <a:srgbClr val="000000"/>
                </a:solidFill>
                <a:uFillTx/>
              </a:defRPr>
            </a:pPr>
            <a:r>
              <a:rPr lang="en-US" sz="2400" dirty="0" err="1" smtClean="0">
                <a:solidFill>
                  <a:srgbClr val="4D4D4D"/>
                </a:solidFill>
                <a:uFill>
                  <a:solidFill>
                    <a:srgbClr val="4D4D4D"/>
                  </a:solidFill>
                </a:uFill>
              </a:rPr>
              <a:t>Git</a:t>
            </a:r>
            <a:r>
              <a:rPr lang="en-US" sz="2400" dirty="0" smtClean="0">
                <a:solidFill>
                  <a:srgbClr val="4D4D4D"/>
                </a:solidFill>
                <a:uFill>
                  <a:solidFill>
                    <a:srgbClr val="4D4D4D"/>
                  </a:solidFill>
                </a:uFill>
              </a:rPr>
              <a:t> URL for </a:t>
            </a:r>
            <a:r>
              <a:rPr lang="en-US" sz="2400" dirty="0" err="1" smtClean="0">
                <a:solidFill>
                  <a:srgbClr val="4D4D4D"/>
                </a:solidFill>
                <a:uFill>
                  <a:solidFill>
                    <a:srgbClr val="4D4D4D"/>
                  </a:solidFill>
                </a:uFill>
              </a:rPr>
              <a:t>Config</a:t>
            </a:r>
            <a:r>
              <a:rPr lang="en-US" sz="2400" dirty="0" smtClean="0">
                <a:solidFill>
                  <a:srgbClr val="4D4D4D"/>
                </a:solidFill>
                <a:uFill>
                  <a:solidFill>
                    <a:srgbClr val="4D4D4D"/>
                  </a:solidFill>
                </a:uFill>
              </a:rPr>
              <a:t> Repo provided via Service Dashboard (post-provisioning)</a:t>
            </a:r>
          </a:p>
          <a:p>
            <a:pPr>
              <a:buClr>
                <a:schemeClr val="tx2"/>
              </a:buClr>
              <a:defRPr sz="1800">
                <a:solidFill>
                  <a:srgbClr val="000000"/>
                </a:solidFill>
                <a:uFillTx/>
              </a:defRPr>
            </a:pPr>
            <a:r>
              <a:rPr lang="en-US" sz="2400" dirty="0" smtClean="0">
                <a:solidFill>
                  <a:srgbClr val="4D4D4D"/>
                </a:solidFill>
                <a:uFill>
                  <a:solidFill>
                    <a:srgbClr val="4D4D4D"/>
                  </a:solidFill>
                </a:uFill>
              </a:rPr>
              <a:t>Single tenant, scoped to CF space</a:t>
            </a:r>
            <a:br>
              <a:rPr lang="en-US" sz="2400" dirty="0" smtClean="0">
                <a:solidFill>
                  <a:srgbClr val="4D4D4D"/>
                </a:solidFill>
                <a:uFill>
                  <a:solidFill>
                    <a:srgbClr val="4D4D4D"/>
                  </a:solidFill>
                </a:uFill>
              </a:rPr>
            </a:br>
            <a:r>
              <a:rPr lang="en-US" sz="1800" dirty="0" smtClean="0">
                <a:solidFill>
                  <a:srgbClr val="4D4D4D"/>
                </a:solidFill>
                <a:uFill>
                  <a:solidFill>
                    <a:srgbClr val="4D4D4D"/>
                  </a:solidFill>
                </a:uFill>
              </a:rPr>
              <a:t>(nothing prevents shared </a:t>
            </a:r>
            <a:r>
              <a:rPr lang="en-US" sz="1800" dirty="0" err="1" smtClean="0">
                <a:solidFill>
                  <a:srgbClr val="4D4D4D"/>
                </a:solidFill>
                <a:uFill>
                  <a:solidFill>
                    <a:srgbClr val="4D4D4D"/>
                  </a:solidFill>
                </a:uFill>
              </a:rPr>
              <a:t>Git</a:t>
            </a:r>
            <a:r>
              <a:rPr lang="en-US" sz="1800" dirty="0" smtClean="0">
                <a:solidFill>
                  <a:srgbClr val="4D4D4D"/>
                </a:solidFill>
                <a:uFill>
                  <a:solidFill>
                    <a:srgbClr val="4D4D4D"/>
                  </a:solidFill>
                </a:uFill>
              </a:rPr>
              <a:t> repo)</a:t>
            </a:r>
            <a:endParaRPr lang="en-US" sz="1800" dirty="0">
              <a:solidFill>
                <a:srgbClr val="4D4D4D"/>
              </a:solidFill>
              <a:uFill>
                <a:solidFill>
                  <a:srgbClr val="4D4D4D"/>
                </a:solidFill>
              </a:uFill>
            </a:endParaRPr>
          </a:p>
        </p:txBody>
      </p:sp>
    </p:spTree>
    <p:extLst>
      <p:ext uri="{BB962C8B-B14F-4D97-AF65-F5344CB8AC3E}">
        <p14:creationId xmlns:p14="http://schemas.microsoft.com/office/powerpoint/2010/main" val="1363712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Registry</a:t>
            </a:r>
            <a:endParaRPr lang="en-US" dirty="0"/>
          </a:p>
        </p:txBody>
      </p:sp>
      <p:grpSp>
        <p:nvGrpSpPr>
          <p:cNvPr id="3" name="Group 695"/>
          <p:cNvGrpSpPr/>
          <p:nvPr/>
        </p:nvGrpSpPr>
        <p:grpSpPr>
          <a:xfrm>
            <a:off x="642183" y="1886267"/>
            <a:ext cx="1400898" cy="1527780"/>
            <a:chOff x="235313" y="0"/>
            <a:chExt cx="1400897" cy="1527779"/>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94"/>
            <p:cNvSpPr/>
            <p:nvPr/>
          </p:nvSpPr>
          <p:spPr>
            <a:xfrm>
              <a:off x="235313" y="1312335"/>
              <a:ext cx="140089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Service </a:t>
              </a:r>
              <a:r>
                <a:rPr sz="1400" b="1" dirty="0" smtClean="0">
                  <a:solidFill>
                    <a:srgbClr val="4D4D4D"/>
                  </a:solidFill>
                  <a:uFill>
                    <a:solidFill>
                      <a:srgbClr val="4D4D4D"/>
                    </a:solidFill>
                  </a:uFill>
                  <a:latin typeface="Avenir Next Regular"/>
                  <a:ea typeface="Avenir Next Regular"/>
                  <a:cs typeface="Avenir Next Regular"/>
                  <a:sym typeface="Avenir Next Regular"/>
                </a:rPr>
                <a:t>Registry</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98"/>
          <p:cNvSpPr txBox="1">
            <a:spLocks/>
          </p:cNvSpPr>
          <p:nvPr/>
        </p:nvSpPr>
        <p:spPr>
          <a:xfrm>
            <a:off x="2728914" y="1074737"/>
            <a:ext cx="6045201" cy="3429001"/>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Registration and Discovery via Netflix OSS Eureka</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Binding via Spring Cloud Connector</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Single-tenant, scoped to CF space</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Registration via CF Route</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PCF 1.4.1 (Q2 </a:t>
            </a:r>
            <a:r>
              <a:rPr lang="fr-FR" sz="2280" dirty="0" smtClean="0">
                <a:solidFill>
                  <a:srgbClr val="4D4D4D"/>
                </a:solidFill>
                <a:uFill>
                  <a:solidFill>
                    <a:srgbClr val="4D4D4D"/>
                  </a:solidFill>
                </a:uFill>
              </a:rPr>
              <a:t>’</a:t>
            </a:r>
            <a:r>
              <a:rPr lang="en-US" sz="2280" dirty="0" smtClean="0">
                <a:solidFill>
                  <a:srgbClr val="4D4D4D"/>
                </a:solidFill>
                <a:uFill>
                  <a:solidFill>
                    <a:srgbClr val="4D4D4D"/>
                  </a:solidFill>
                </a:uFill>
              </a:rPr>
              <a:t>15): Support Direct Address (“promiscuous”) Mode</a:t>
            </a:r>
            <a:endParaRPr lang="en-US" sz="2280" dirty="0">
              <a:solidFill>
                <a:srgbClr val="4D4D4D"/>
              </a:solidFill>
              <a:uFill>
                <a:solidFill>
                  <a:srgbClr val="4D4D4D"/>
                </a:solidFill>
              </a:uFill>
            </a:endParaRPr>
          </a:p>
        </p:txBody>
      </p:sp>
    </p:spTree>
    <p:extLst>
      <p:ext uri="{BB962C8B-B14F-4D97-AF65-F5344CB8AC3E}">
        <p14:creationId xmlns:p14="http://schemas.microsoft.com/office/powerpoint/2010/main" val="2347252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smtClean="0"/>
              <a:t>Circuit Breaker</a:t>
            </a:r>
            <a:endParaRPr lang="en-US" dirty="0"/>
          </a:p>
        </p:txBody>
      </p:sp>
      <p:grpSp>
        <p:nvGrpSpPr>
          <p:cNvPr id="3" name="Group 702"/>
          <p:cNvGrpSpPr/>
          <p:nvPr/>
        </p:nvGrpSpPr>
        <p:grpSpPr>
          <a:xfrm>
            <a:off x="695018" y="1886267"/>
            <a:ext cx="1295226" cy="1760157"/>
            <a:chOff x="509395" y="0"/>
            <a:chExt cx="1295225" cy="1760156"/>
          </a:xfrm>
        </p:grpSpPr>
        <p:pic>
          <p:nvPicPr>
            <p:cNvPr id="4" name="pasted-image.png"/>
            <p:cNvPicPr/>
            <p:nvPr/>
          </p:nvPicPr>
          <p:blipFill>
            <a:blip r:embed="rId2">
              <a:extLst/>
            </a:blip>
            <a:stretch>
              <a:fillRect/>
            </a:stretch>
          </p:blipFill>
          <p:spPr>
            <a:xfrm>
              <a:off x="522008" y="0"/>
              <a:ext cx="1270001" cy="1270000"/>
            </a:xfrm>
            <a:prstGeom prst="rect">
              <a:avLst/>
            </a:prstGeom>
            <a:ln w="12700" cap="flat">
              <a:noFill/>
              <a:miter lim="400000"/>
            </a:ln>
            <a:effectLst/>
          </p:spPr>
        </p:pic>
        <p:sp>
          <p:nvSpPr>
            <p:cNvPr id="5" name="Shape 701"/>
            <p:cNvSpPr/>
            <p:nvPr/>
          </p:nvSpPr>
          <p:spPr>
            <a:xfrm>
              <a:off x="509395" y="1329269"/>
              <a:ext cx="1295225"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Circuit </a:t>
              </a:r>
              <a:r>
                <a:rPr sz="1400" b="1" dirty="0" smtClean="0">
                  <a:solidFill>
                    <a:srgbClr val="4D4D4D"/>
                  </a:solidFill>
                  <a:uFill>
                    <a:solidFill>
                      <a:srgbClr val="4D4D4D"/>
                    </a:solidFill>
                  </a:uFill>
                  <a:latin typeface="Avenir Next Regular"/>
                  <a:ea typeface="Avenir Next Regular"/>
                  <a:cs typeface="Avenir Next Regular"/>
                  <a:sym typeface="Avenir Next Regular"/>
                </a:rPr>
                <a:t>Breaker</a:t>
              </a:r>
              <a:endParaRPr lang="en-US" sz="1400" b="1" dirty="0" smtClean="0">
                <a:solidFill>
                  <a:srgbClr val="4D4D4D"/>
                </a:solidFill>
                <a:uFill>
                  <a:solidFill>
                    <a:srgbClr val="4D4D4D"/>
                  </a:solidFill>
                </a:uFill>
                <a:latin typeface="Avenir Next Regular"/>
                <a:ea typeface="Avenir Next Regular"/>
                <a:cs typeface="Avenir Next Regular"/>
                <a:sym typeface="Avenir Next Regular"/>
              </a:endParaRPr>
            </a:p>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Dashboard</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705"/>
          <p:cNvSpPr txBox="1">
            <a:spLocks/>
          </p:cNvSpPr>
          <p:nvPr/>
        </p:nvSpPr>
        <p:spPr>
          <a:xfrm>
            <a:off x="2728914" y="1074737"/>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Netflix OSS Turbine + </a:t>
            </a:r>
            <a:r>
              <a:rPr lang="en-US" sz="2400" dirty="0" err="1" smtClean="0">
                <a:solidFill>
                  <a:srgbClr val="4D4D4D"/>
                </a:solidFill>
                <a:uFill>
                  <a:solidFill>
                    <a:srgbClr val="4D4D4D"/>
                  </a:solidFill>
                </a:uFill>
              </a:rPr>
              <a:t>Hystrix</a:t>
            </a:r>
            <a:r>
              <a:rPr lang="en-US" sz="2400" dirty="0" smtClean="0">
                <a:solidFill>
                  <a:srgbClr val="4D4D4D"/>
                </a:solidFill>
                <a:uFill>
                  <a:solidFill>
                    <a:srgbClr val="4D4D4D"/>
                  </a:solidFill>
                </a:uFill>
              </a:rPr>
              <a:t> Dashboard</a:t>
            </a:r>
          </a:p>
          <a:p>
            <a:pPr>
              <a:buClr>
                <a:schemeClr val="tx2"/>
              </a:buClr>
              <a:defRPr sz="1800">
                <a:solidFill>
                  <a:srgbClr val="000000"/>
                </a:solidFill>
                <a:uFillTx/>
              </a:defRPr>
            </a:pPr>
            <a:r>
              <a:rPr lang="en-US" sz="2400" dirty="0" smtClean="0">
                <a:solidFill>
                  <a:srgbClr val="4D4D4D"/>
                </a:solidFill>
                <a:uFill>
                  <a:solidFill>
                    <a:srgbClr val="4D4D4D"/>
                  </a:solidFill>
                </a:uFill>
              </a:rPr>
              <a:t>Aggregation via AMQP (</a:t>
            </a:r>
            <a:r>
              <a:rPr lang="en-US" sz="2400" dirty="0" err="1" smtClean="0">
                <a:solidFill>
                  <a:srgbClr val="4D4D4D"/>
                </a:solidFill>
                <a:uFill>
                  <a:solidFill>
                    <a:srgbClr val="4D4D4D"/>
                  </a:solidFill>
                </a:uFill>
              </a:rPr>
              <a:t>RabbitMQ</a:t>
            </a:r>
            <a:r>
              <a:rPr lang="en-US" sz="2400" dirty="0" smtClean="0">
                <a:solidFill>
                  <a:srgbClr val="4D4D4D"/>
                </a:solidFill>
                <a:uFill>
                  <a:solidFill>
                    <a:srgbClr val="4D4D4D"/>
                  </a:solidFill>
                </a:uFill>
              </a:rPr>
              <a:t>)</a:t>
            </a:r>
          </a:p>
          <a:p>
            <a:pPr>
              <a:buClr>
                <a:schemeClr val="tx2"/>
              </a:buClr>
              <a:defRPr sz="1800">
                <a:solidFill>
                  <a:srgbClr val="000000"/>
                </a:solidFill>
                <a:uFillTx/>
              </a:defRPr>
            </a:pPr>
            <a:r>
              <a:rPr lang="en-US" sz="2400" dirty="0" smtClean="0">
                <a:solidFill>
                  <a:srgbClr val="4D4D4D"/>
                </a:solidFill>
                <a:uFill>
                  <a:solidFill>
                    <a:srgbClr val="4D4D4D"/>
                  </a:solidFill>
                </a:uFill>
              </a:rPr>
              <a:t>Binding via Spring Cloud Connector</a:t>
            </a:r>
          </a:p>
          <a:p>
            <a:pPr>
              <a:buClr>
                <a:schemeClr val="tx2"/>
              </a:buClr>
              <a:defRPr sz="1800">
                <a:solidFill>
                  <a:srgbClr val="000000"/>
                </a:solidFill>
                <a:uFillTx/>
              </a:defRPr>
            </a:pPr>
            <a:r>
              <a:rPr lang="en-US" sz="2400" dirty="0" smtClean="0">
                <a:solidFill>
                  <a:srgbClr val="4D4D4D"/>
                </a:solidFill>
                <a:uFill>
                  <a:solidFill>
                    <a:srgbClr val="4D4D4D"/>
                  </a:solidFill>
                </a:uFill>
              </a:rPr>
              <a:t>Single-tenant, scoped to CF space</a:t>
            </a:r>
            <a:endParaRPr lang="en-US" sz="2400" dirty="0">
              <a:solidFill>
                <a:srgbClr val="4D4D4D"/>
              </a:solidFill>
              <a:uFill>
                <a:solidFill>
                  <a:srgbClr val="4D4D4D"/>
                </a:solidFill>
              </a:uFill>
            </a:endParaRPr>
          </a:p>
        </p:txBody>
      </p:sp>
    </p:spTree>
    <p:extLst>
      <p:ext uri="{BB962C8B-B14F-4D97-AF65-F5344CB8AC3E}">
        <p14:creationId xmlns:p14="http://schemas.microsoft.com/office/powerpoint/2010/main" val="1904515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68774"/>
          </a:xfrm>
          <a:prstGeom prst="rect">
            <a:avLst/>
          </a:prstGeom>
        </p:spPr>
      </p:pic>
      <p:sp>
        <p:nvSpPr>
          <p:cNvPr id="4" name="TextBox 3"/>
          <p:cNvSpPr txBox="1"/>
          <p:nvPr/>
        </p:nvSpPr>
        <p:spPr>
          <a:xfrm>
            <a:off x="6008181" y="563109"/>
            <a:ext cx="3135819" cy="1015663"/>
          </a:xfrm>
          <a:prstGeom prst="rect">
            <a:avLst/>
          </a:prstGeom>
          <a:solidFill>
            <a:schemeClr val="tx1">
              <a:alpha val="74000"/>
            </a:schemeClr>
          </a:solidFill>
        </p:spPr>
        <p:txBody>
          <a:bodyPr wrap="none" rtlCol="0">
            <a:spAutoFit/>
          </a:bodyPr>
          <a:lstStyle/>
          <a:p>
            <a:r>
              <a:rPr lang="en-US" sz="6000" dirty="0" smtClean="0">
                <a:solidFill>
                  <a:schemeClr val="bg1"/>
                </a:solidFill>
              </a:rPr>
              <a:t>Big Data</a:t>
            </a:r>
            <a:endParaRPr lang="en-US" sz="6000" dirty="0">
              <a:solidFill>
                <a:schemeClr val="bg1"/>
              </a:solidFill>
            </a:endParaRPr>
          </a:p>
        </p:txBody>
      </p:sp>
    </p:spTree>
    <p:extLst>
      <p:ext uri="{BB962C8B-B14F-4D97-AF65-F5344CB8AC3E}">
        <p14:creationId xmlns:p14="http://schemas.microsoft.com/office/powerpoint/2010/main" val="672560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sz="quarter" idx="10"/>
          </p:nvPr>
        </p:nvSpPr>
        <p:spPr>
          <a:xfrm>
            <a:off x="366714" y="1072421"/>
            <a:ext cx="8410575" cy="3671887"/>
          </a:xfrm>
        </p:spPr>
        <p:txBody>
          <a:bodyPr/>
          <a:lstStyle/>
          <a:p>
            <a:r>
              <a:rPr lang="en-US" dirty="0" smtClean="0"/>
              <a:t>Services </a:t>
            </a:r>
            <a:r>
              <a:rPr lang="en-US" dirty="0"/>
              <a:t>B</a:t>
            </a:r>
            <a:r>
              <a:rPr lang="en-US" dirty="0" smtClean="0"/>
              <a:t>asics</a:t>
            </a:r>
          </a:p>
          <a:p>
            <a:r>
              <a:rPr lang="en-US" dirty="0" smtClean="0"/>
              <a:t>Spring </a:t>
            </a:r>
            <a:r>
              <a:rPr lang="en-US" dirty="0" smtClean="0"/>
              <a:t>Cloud Services</a:t>
            </a:r>
          </a:p>
          <a:p>
            <a:r>
              <a:rPr lang="en-US" dirty="0" smtClean="0"/>
              <a:t>Data Services</a:t>
            </a:r>
          </a:p>
          <a:p>
            <a:r>
              <a:rPr lang="en-US" dirty="0" smtClean="0"/>
              <a:t>Mobile Services</a:t>
            </a:r>
            <a:endParaRPr lang="en-US" dirty="0"/>
          </a:p>
        </p:txBody>
      </p:sp>
    </p:spTree>
    <p:extLst>
      <p:ext uri="{BB962C8B-B14F-4D97-AF65-F5344CB8AC3E}">
        <p14:creationId xmlns:p14="http://schemas.microsoft.com/office/powerpoint/2010/main" val="2615332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smtClean="0"/>
              <a:t>BDS Vision: Make all data products cloud-ready.</a:t>
            </a:r>
            <a:endParaRPr lang="en-US" sz="2800"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65760" y="3108960"/>
            <a:ext cx="3982720" cy="1477328"/>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endParaRPr lang="en-US" dirty="0" smtClean="0">
              <a:solidFill>
                <a:schemeClr val="bg2"/>
              </a:solidFill>
            </a:endParaRP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a:p>
            <a:pPr marL="285750" indent="-285750">
              <a:buFont typeface="Wingdings" charset="2"/>
              <a:buChar char="ü"/>
            </a:pPr>
            <a:r>
              <a:rPr lang="en-US" b="1" dirty="0" smtClean="0">
                <a:solidFill>
                  <a:schemeClr val="bg2"/>
                </a:solidFill>
              </a:rPr>
              <a:t>Coming soon: </a:t>
            </a:r>
            <a:r>
              <a:rPr lang="en-US" dirty="0" err="1" smtClean="0">
                <a:solidFill>
                  <a:schemeClr val="bg2"/>
                </a:solidFill>
              </a:rPr>
              <a:t>GemFire</a:t>
            </a:r>
            <a:endParaRPr lang="en-US" dirty="0" smtClean="0">
              <a:solidFill>
                <a:schemeClr val="bg2"/>
              </a:solidFill>
            </a:endParaRPr>
          </a:p>
        </p:txBody>
      </p:sp>
    </p:spTree>
    <p:extLst>
      <p:ext uri="{BB962C8B-B14F-4D97-AF65-F5344CB8AC3E}">
        <p14:creationId xmlns:p14="http://schemas.microsoft.com/office/powerpoint/2010/main" val="5421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4D4D4D"/>
                </a:solidFill>
              </a:rPr>
              <a:t>Relational </a:t>
            </a:r>
            <a:r>
              <a:rPr lang="en-US" dirty="0" smtClean="0">
                <a:solidFill>
                  <a:srgbClr val="4D4D4D"/>
                </a:solidFill>
              </a:rPr>
              <a:t>Database as a Service for Your Applications</a:t>
            </a:r>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a:t>MySQL for 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548932" cy="3038475"/>
          </a:xfrm>
        </p:spPr>
        <p:txBody>
          <a:bodyPr anchor="t"/>
          <a:lstStyle/>
          <a:p>
            <a:pPr marL="285750" indent="-285750">
              <a:spcBef>
                <a:spcPts val="0"/>
              </a:spcBef>
              <a:spcAft>
                <a:spcPts val="600"/>
              </a:spcAft>
            </a:pPr>
            <a:r>
              <a:rPr lang="en-US" sz="2000" dirty="0" smtClean="0"/>
              <a:t>Minimized effort </a:t>
            </a:r>
            <a:r>
              <a:rPr lang="en-US" sz="2000" dirty="0"/>
              <a:t>to create, configure, and manage a MySQL </a:t>
            </a:r>
            <a:r>
              <a:rPr lang="en-US" sz="2000" dirty="0" smtClean="0"/>
              <a:t>cluster</a:t>
            </a:r>
          </a:p>
          <a:p>
            <a:pPr marL="285750" indent="-285750">
              <a:spcBef>
                <a:spcPts val="0"/>
              </a:spcBef>
              <a:spcAft>
                <a:spcPts val="600"/>
              </a:spcAft>
            </a:pPr>
            <a:r>
              <a:rPr lang="en-US" sz="2000" dirty="0" smtClean="0"/>
              <a:t>Multi</a:t>
            </a:r>
            <a:r>
              <a:rPr lang="en-US" sz="2000" dirty="0"/>
              <a:t>-node </a:t>
            </a:r>
            <a:r>
              <a:rPr lang="en-US" sz="2000" dirty="0" smtClean="0"/>
              <a:t>cluster</a:t>
            </a:r>
          </a:p>
          <a:p>
            <a:pPr marL="285750" indent="-285750">
              <a:spcBef>
                <a:spcPts val="0"/>
              </a:spcBef>
              <a:spcAft>
                <a:spcPts val="600"/>
              </a:spcAft>
            </a:pPr>
            <a:r>
              <a:rPr lang="en-US" sz="2000" dirty="0" smtClean="0"/>
              <a:t>Data replication across nodes</a:t>
            </a:r>
          </a:p>
          <a:p>
            <a:pPr marL="285750" indent="-285750">
              <a:spcBef>
                <a:spcPts val="0"/>
              </a:spcBef>
              <a:spcAft>
                <a:spcPts val="600"/>
              </a:spcAft>
            </a:pPr>
            <a:r>
              <a:rPr lang="en-US" sz="2000" dirty="0" smtClean="0"/>
              <a:t>Failover </a:t>
            </a:r>
            <a:r>
              <a:rPr lang="en-US" sz="2000" dirty="0"/>
              <a:t>functionality ensures </a:t>
            </a:r>
            <a:r>
              <a:rPr lang="en-US" sz="2000" dirty="0" smtClean="0"/>
              <a:t>app traffic only routed </a:t>
            </a:r>
            <a:r>
              <a:rPr lang="en-US" sz="2000" dirty="0"/>
              <a:t>to healthy </a:t>
            </a:r>
            <a:r>
              <a:rPr lang="en-US" sz="2000" dirty="0" smtClean="0"/>
              <a:t>nodes</a:t>
            </a:r>
            <a:endParaRPr lang="en-US" sz="2000"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8848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Advanced Key-Value Store and Cache as a Service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Redis</a:t>
            </a:r>
            <a:r>
              <a:rPr lang="en-US" sz="2800" dirty="0" smtClean="0"/>
              <a:t> for </a:t>
            </a:r>
            <a:r>
              <a:rPr lang="en-US" sz="2800" dirty="0"/>
              <a:t>Pivotal </a:t>
            </a:r>
            <a:r>
              <a:rPr lang="en-US" sz="2800" dirty="0" smtClean="0"/>
              <a:t>Cloud Foundry </a:t>
            </a:r>
            <a:endParaRPr lang="en-US" sz="2800" dirty="0"/>
          </a:p>
        </p:txBody>
      </p:sp>
      <p:sp>
        <p:nvSpPr>
          <p:cNvPr id="4" name="Content Placeholder 3"/>
          <p:cNvSpPr>
            <a:spLocks noGrp="1"/>
          </p:cNvSpPr>
          <p:nvPr>
            <p:ph sz="quarter" idx="10"/>
          </p:nvPr>
        </p:nvSpPr>
        <p:spPr>
          <a:xfrm>
            <a:off x="366716" y="1451519"/>
            <a:ext cx="5037072" cy="3006179"/>
          </a:xfrm>
        </p:spPr>
        <p:txBody>
          <a:bodyPr/>
          <a:lstStyle/>
          <a:p>
            <a:pPr marL="342900" indent="-342900"/>
            <a:r>
              <a:rPr lang="en-US" sz="2000" dirty="0" smtClean="0"/>
              <a:t>Pre</a:t>
            </a:r>
            <a:r>
              <a:rPr lang="en-US" sz="2000" dirty="0"/>
              <a:t>-provision a pool of </a:t>
            </a:r>
            <a:r>
              <a:rPr lang="en-US" sz="2000" dirty="0" err="1"/>
              <a:t>Redis</a:t>
            </a:r>
            <a:r>
              <a:rPr lang="en-US" sz="2000" dirty="0"/>
              <a:t> </a:t>
            </a:r>
            <a:r>
              <a:rPr lang="en-US" sz="2000" dirty="0" smtClean="0"/>
              <a:t>VMs</a:t>
            </a:r>
          </a:p>
          <a:p>
            <a:pPr marL="342900" indent="-342900"/>
            <a:r>
              <a:rPr lang="en-US" sz="2000" dirty="0" smtClean="0"/>
              <a:t>Supports </a:t>
            </a:r>
            <a:r>
              <a:rPr lang="en-US" sz="2000" dirty="0"/>
              <a:t>persistence to </a:t>
            </a:r>
            <a:r>
              <a:rPr lang="en-US" sz="2000" dirty="0" smtClean="0"/>
              <a:t>disk</a:t>
            </a:r>
          </a:p>
          <a:p>
            <a:pPr marL="342900" indent="-342900"/>
            <a:r>
              <a:rPr lang="en-US" sz="2000" dirty="0" smtClean="0"/>
              <a:t>Consolidated </a:t>
            </a:r>
            <a:r>
              <a:rPr lang="en-US" sz="2000" dirty="0"/>
              <a:t>logging and </a:t>
            </a:r>
            <a:r>
              <a:rPr lang="en-US" sz="2000" dirty="0" smtClean="0"/>
              <a:t>monitoring</a:t>
            </a:r>
          </a:p>
          <a:p>
            <a:pPr marL="342900" indent="-342900"/>
            <a:r>
              <a:rPr lang="en-US" sz="2000" dirty="0" smtClean="0"/>
              <a:t>VM </a:t>
            </a:r>
            <a:r>
              <a:rPr lang="en-US" sz="2000" dirty="0"/>
              <a:t>health monitoring, and </a:t>
            </a:r>
            <a:r>
              <a:rPr lang="en-US" sz="2000" dirty="0" smtClean="0"/>
              <a:t>recovery</a:t>
            </a:r>
          </a:p>
          <a:p>
            <a:endParaRPr lang="en-US" sz="1400" dirty="0"/>
          </a:p>
          <a:p>
            <a:endParaRPr lang="en-US" sz="1400"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225485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Apps safely send </a:t>
            </a:r>
            <a:r>
              <a:rPr lang="en-US" dirty="0"/>
              <a:t>and receive </a:t>
            </a:r>
            <a:r>
              <a:rPr lang="en-US" dirty="0" smtClean="0"/>
              <a:t>messages at scale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RabbitMQ</a:t>
            </a:r>
            <a:r>
              <a:rPr lang="en-US" sz="2800" dirty="0" smtClean="0"/>
              <a:t> for </a:t>
            </a:r>
            <a:r>
              <a:rPr lang="en-US" sz="2800" dirty="0"/>
              <a:t>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058155" cy="3038475"/>
          </a:xfrm>
        </p:spPr>
        <p:txBody>
          <a:bodyPr anchor="t"/>
          <a:lstStyle/>
          <a:p>
            <a:pPr marL="285750" indent="-285750">
              <a:spcBef>
                <a:spcPts val="0"/>
              </a:spcBef>
              <a:spcAft>
                <a:spcPts val="600"/>
              </a:spcAft>
            </a:pPr>
            <a:r>
              <a:rPr lang="en-US" sz="1600" dirty="0" smtClean="0"/>
              <a:t>Messaging broker for communication </a:t>
            </a:r>
            <a:r>
              <a:rPr lang="en-US" sz="1600" dirty="0"/>
              <a:t>between servers, applications and devices</a:t>
            </a:r>
          </a:p>
          <a:p>
            <a:pPr marL="285750" indent="-285750">
              <a:spcBef>
                <a:spcPts val="0"/>
              </a:spcBef>
              <a:spcAft>
                <a:spcPts val="600"/>
              </a:spcAft>
            </a:pPr>
            <a:r>
              <a:rPr lang="en-US" sz="1600" dirty="0"/>
              <a:t>Highly available queues, flexible routing, support for multiple protocols and client libraries</a:t>
            </a:r>
          </a:p>
          <a:p>
            <a:pPr marL="285750" indent="-285750">
              <a:spcBef>
                <a:spcPts val="0"/>
              </a:spcBef>
              <a:spcAft>
                <a:spcPts val="600"/>
              </a:spcAft>
            </a:pPr>
            <a:r>
              <a:rPr lang="en-US" sz="1600" dirty="0"/>
              <a:t>Wide range of client libraries, in all </a:t>
            </a:r>
            <a:r>
              <a:rPr lang="en-US" sz="1600" dirty="0" smtClean="0"/>
              <a:t>languages</a:t>
            </a:r>
          </a:p>
          <a:p>
            <a:pPr marL="285750" lvl="0" indent="-285750">
              <a:spcBef>
                <a:spcPts val="0"/>
              </a:spcBef>
              <a:spcAft>
                <a:spcPts val="600"/>
              </a:spcAft>
            </a:pPr>
            <a:r>
              <a:rPr lang="en-US" sz="1600" dirty="0"/>
              <a:t>Push button deployment and upgrades of a </a:t>
            </a:r>
            <a:r>
              <a:rPr lang="en-US" sz="1600" dirty="0" err="1"/>
              <a:t>RabbitMQ</a:t>
            </a:r>
            <a:r>
              <a:rPr lang="en-US" sz="1600" dirty="0"/>
              <a:t> Cluster</a:t>
            </a:r>
          </a:p>
          <a:p>
            <a:pPr marL="285750" indent="-285750">
              <a:spcBef>
                <a:spcPts val="0"/>
              </a:spcBef>
              <a:spcAft>
                <a:spcPts val="600"/>
              </a:spcAft>
            </a:pPr>
            <a:endParaRPr lang="en-US" sz="1600" dirty="0"/>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146439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3200" b="0" i="0" u="none" strike="noStrike" cap="none" baseline="0">
                <a:solidFill>
                  <a:schemeClr val="dk2"/>
                </a:solidFill>
                <a:latin typeface="Arial"/>
                <a:ea typeface="Arial"/>
                <a:cs typeface="Arial"/>
                <a:sym typeface="Arial"/>
              </a:rPr>
              <a:t>Session State Caching (SSC) by GemFire</a:t>
            </a:r>
          </a:p>
        </p:txBody>
      </p:sp>
      <p:sp>
        <p:nvSpPr>
          <p:cNvPr id="211" name="Shape 211"/>
          <p:cNvSpPr txBox="1">
            <a:spLocks noGrp="1"/>
          </p:cNvSpPr>
          <p:nvPr>
            <p:ph type="body" idx="4294967295"/>
          </p:nvPr>
        </p:nvSpPr>
        <p:spPr>
          <a:xfrm>
            <a:off x="366717" y="924068"/>
            <a:ext cx="8410499" cy="3031200"/>
          </a:xfrm>
          <a:prstGeom prst="rect">
            <a:avLst/>
          </a:prstGeom>
          <a:noFill/>
          <a:ln>
            <a:noFill/>
          </a:ln>
        </p:spPr>
        <p:txBody>
          <a:bodyPr lIns="0" tIns="0" rIns="0" bIns="0" anchor="t" anchorCtr="0">
            <a:noAutofit/>
          </a:bodyPr>
          <a:lstStyle/>
          <a:p>
            <a:pPr>
              <a:spcBef>
                <a:spcPts val="0"/>
              </a:spcBef>
              <a:buClr>
                <a:schemeClr val="accent1"/>
              </a:buClr>
              <a:buSzPct val="100000"/>
              <a:buFont typeface="Noto Symbol"/>
              <a:buChar char="•"/>
            </a:pPr>
            <a:r>
              <a:rPr lang="en" sz="2400" dirty="0">
                <a:solidFill>
                  <a:schemeClr val="dk1"/>
                </a:solidFill>
                <a:latin typeface="Arial"/>
                <a:ea typeface="Arial"/>
                <a:cs typeface="Arial"/>
                <a:sym typeface="Arial"/>
              </a:rPr>
              <a:t>Configure, manage, monitor, and consume GemFire in a client/server </a:t>
            </a:r>
            <a:r>
              <a:rPr lang="en" sz="2400" dirty="0" smtClean="0">
                <a:solidFill>
                  <a:schemeClr val="dk1"/>
                </a:solidFill>
                <a:latin typeface="Arial"/>
                <a:ea typeface="Arial"/>
                <a:cs typeface="Arial"/>
                <a:sym typeface="Arial"/>
              </a:rPr>
              <a:t>topology</a:t>
            </a:r>
            <a:endParaRPr lang="en-US" sz="2400" b="0" i="0" u="none" strike="noStrike" cap="none" baseline="0" dirty="0" smtClean="0">
              <a:solidFill>
                <a:schemeClr val="dk1"/>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2400" b="0" i="0" u="none" strike="noStrike" cap="none" baseline="0" dirty="0" smtClean="0">
                <a:solidFill>
                  <a:schemeClr val="dk1"/>
                </a:solidFill>
                <a:latin typeface="Arial"/>
                <a:ea typeface="Arial"/>
                <a:cs typeface="Arial"/>
                <a:sym typeface="Arial"/>
              </a:rPr>
              <a:t>A </a:t>
            </a:r>
            <a:r>
              <a:rPr lang="en" sz="2400" b="0" i="0" u="none" strike="noStrike" cap="none" baseline="0" dirty="0">
                <a:solidFill>
                  <a:schemeClr val="dk1"/>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2400" b="0" i="0" u="none" strike="noStrike" cap="none" baseline="0" dirty="0">
                <a:solidFill>
                  <a:schemeClr val="dk1"/>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2400" b="0" i="0" u="none" strike="noStrike" cap="none" baseline="0" dirty="0">
              <a:solidFill>
                <a:schemeClr val="dk1"/>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3516293354"/>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24071162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26</a:t>
            </a:fld>
            <a:endParaRPr sz="800">
              <a:solidFill>
                <a:srgbClr val="808080"/>
              </a:solidFill>
              <a:uFill>
                <a:solidFill>
                  <a:srgbClr val="808080"/>
                </a:solidFill>
              </a:uFill>
            </a:endParaRPr>
          </a:p>
        </p:txBody>
      </p:sp>
      <p:sp>
        <p:nvSpPr>
          <p:cNvPr id="158" name="Shape 158"/>
          <p:cNvSpPr/>
          <p:nvPr/>
        </p:nvSpPr>
        <p:spPr>
          <a:xfrm>
            <a:off x="479806" y="3673159"/>
            <a:ext cx="819200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a:solidFill>
                  <a:srgbClr val="4D4D4D"/>
                </a:solidFill>
                <a:uFill>
                  <a:solidFill>
                    <a:srgbClr val="4D4D4D"/>
                  </a:solidFill>
                </a:uFill>
              </a:rPr>
              <a:t>http://money.cnn.com/2014/02/28/technology/mobile/mobile-apps-internet/</a:t>
            </a:r>
          </a:p>
        </p:txBody>
      </p:sp>
      <p:sp>
        <p:nvSpPr>
          <p:cNvPr id="159" name="Shape 159"/>
          <p:cNvSpPr/>
          <p:nvPr/>
        </p:nvSpPr>
        <p:spPr>
          <a:xfrm>
            <a:off x="146481" y="1061400"/>
            <a:ext cx="8673670"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4D4D4D"/>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21346998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dirty="0" smtClean="0"/>
              <a:t>Pivotal CF Mobile Services</a:t>
            </a:r>
            <a:endParaRPr lang="en-US" dirty="0"/>
          </a:p>
        </p:txBody>
      </p:sp>
      <p:pic>
        <p:nvPicPr>
          <p:cNvPr id="16" name="Content Placeholder 15" descr="tablet-phone.jpeg"/>
          <p:cNvPicPr>
            <a:picLocks noGrp="1" noChangeAspect="1"/>
          </p:cNvPicPr>
          <p:nvPr>
            <p:ph sz="quarter" idx="10"/>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en-US" sz="2000" dirty="0" smtClean="0"/>
              <a:t>Consumer-grade, mobile backend services built for the enterprise</a:t>
            </a:r>
          </a:p>
          <a:p>
            <a:pPr lvl="0">
              <a:lnSpc>
                <a:spcPct val="130000"/>
              </a:lnSpc>
            </a:pPr>
            <a:r>
              <a:rPr lang="en-US" sz="2000" dirty="0"/>
              <a:t>Built on Pivotal CF for simplified </a:t>
            </a:r>
            <a:r>
              <a:rPr lang="en-US" sz="2000" dirty="0" smtClean="0"/>
              <a:t>deployment </a:t>
            </a:r>
            <a:r>
              <a:rPr lang="en-US" sz="2000" dirty="0"/>
              <a:t>and operation </a:t>
            </a:r>
            <a:r>
              <a:rPr lang="en-US" sz="2000" dirty="0" smtClean="0"/>
              <a:t>in private cloud</a:t>
            </a:r>
            <a:endParaRPr lang="en-US" sz="2000" dirty="0"/>
          </a:p>
          <a:p>
            <a:pPr lvl="0">
              <a:lnSpc>
                <a:spcPct val="130000"/>
              </a:lnSpc>
            </a:pPr>
            <a:r>
              <a:rPr lang="en-US" sz="2000" dirty="0"/>
              <a:t>Enables businesses to apply the power of </a:t>
            </a:r>
            <a:r>
              <a:rPr lang="en-US" sz="2000" dirty="0" err="1"/>
              <a:t>Pivotal’s</a:t>
            </a:r>
            <a:r>
              <a:rPr lang="en-US" sz="2000" dirty="0"/>
              <a:t> Big Data Suite to mobile solutions </a:t>
            </a:r>
          </a:p>
          <a:p>
            <a:pPr>
              <a:lnSpc>
                <a:spcPct val="130000"/>
              </a:lnSpc>
            </a:pPr>
            <a:endParaRPr lang="en-US" sz="2000" dirty="0" smtClean="0"/>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838683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Content Placeholder 2"/>
          <p:cNvSpPr>
            <a:spLocks noGrp="1"/>
          </p:cNvSpPr>
          <p:nvPr>
            <p:ph sz="quarter" idx="10"/>
          </p:nvPr>
        </p:nvSpPr>
        <p:spPr>
          <a:xfrm>
            <a:off x="352200" y="869950"/>
            <a:ext cx="6250478" cy="3382962"/>
          </a:xfrm>
        </p:spPr>
        <p:txBody>
          <a:bodyPr/>
          <a:lstStyle/>
          <a:p>
            <a:r>
              <a:rPr lang="en-US" sz="2000" dirty="0" smtClean="0"/>
              <a:t>Problem</a:t>
            </a:r>
          </a:p>
          <a:p>
            <a:pPr lvl="1"/>
            <a:r>
              <a:rPr lang="en-US" sz="1800" dirty="0" smtClean="0"/>
              <a:t>Push is difficult to implement across platforms and at scale</a:t>
            </a:r>
          </a:p>
          <a:p>
            <a:pPr lvl="1"/>
            <a:r>
              <a:rPr lang="en-US" sz="1800" dirty="0" smtClean="0"/>
              <a:t>Most existing push solutions are public / shared</a:t>
            </a:r>
          </a:p>
          <a:p>
            <a:pPr lvl="2"/>
            <a:r>
              <a:rPr lang="en-US" sz="1400" dirty="0" smtClean="0"/>
              <a:t>Data owned by </a:t>
            </a:r>
            <a:r>
              <a:rPr lang="en-US" sz="1400" dirty="0" err="1" smtClean="0"/>
              <a:t>SaaS</a:t>
            </a:r>
            <a:r>
              <a:rPr lang="en-US" sz="1400" dirty="0" smtClean="0"/>
              <a:t> provider and cannot be fully leveraged by enterprise</a:t>
            </a:r>
          </a:p>
          <a:p>
            <a:pPr lvl="1"/>
            <a:r>
              <a:rPr lang="en-US" sz="1800" dirty="0" smtClean="0"/>
              <a:t>Difficult to integrate </a:t>
            </a:r>
            <a:r>
              <a:rPr lang="en-US" sz="1800" dirty="0" err="1" smtClean="0"/>
              <a:t>SaaS</a:t>
            </a:r>
            <a:r>
              <a:rPr lang="en-US" sz="1800" dirty="0" smtClean="0"/>
              <a:t> push providers with services behind the </a:t>
            </a:r>
            <a:r>
              <a:rPr lang="en-US" sz="1800" dirty="0" smtClean="0"/>
              <a:t>firewall</a:t>
            </a:r>
          </a:p>
          <a:p>
            <a:r>
              <a:rPr lang="en-US" sz="2000" dirty="0"/>
              <a:t>Solution / Benefits</a:t>
            </a:r>
          </a:p>
          <a:p>
            <a:pPr lvl="1"/>
            <a:r>
              <a:rPr lang="en-US" sz="1800" dirty="0"/>
              <a:t>Dedicated, comprehensive solution built to scale</a:t>
            </a:r>
          </a:p>
          <a:p>
            <a:pPr lvl="2"/>
            <a:r>
              <a:rPr lang="en-US" sz="1400" dirty="0"/>
              <a:t>Full control of data and comprehensive logging / tracing</a:t>
            </a:r>
          </a:p>
          <a:p>
            <a:pPr lvl="2"/>
            <a:r>
              <a:rPr lang="en-US" sz="1400" dirty="0"/>
              <a:t>Direct integration with enterprise services</a:t>
            </a:r>
            <a:endParaRPr lang="en-US" sz="2200" dirty="0"/>
          </a:p>
          <a:p>
            <a:endParaRPr lang="en-US" sz="2200" dirty="0" smtClean="0"/>
          </a:p>
          <a:p>
            <a:endParaRPr lang="en-US" sz="2000" dirty="0"/>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260177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Sync</a:t>
            </a:r>
            <a:endParaRPr lang="en-US" dirty="0"/>
          </a:p>
        </p:txBody>
      </p:sp>
      <p:sp>
        <p:nvSpPr>
          <p:cNvPr id="3" name="Content Placeholder 2"/>
          <p:cNvSpPr>
            <a:spLocks noGrp="1"/>
          </p:cNvSpPr>
          <p:nvPr>
            <p:ph sz="quarter" idx="10"/>
          </p:nvPr>
        </p:nvSpPr>
        <p:spPr>
          <a:xfrm>
            <a:off x="366716" y="898980"/>
            <a:ext cx="6250478" cy="3382962"/>
          </a:xfrm>
        </p:spPr>
        <p:txBody>
          <a:bodyPr/>
          <a:lstStyle/>
          <a:p>
            <a:r>
              <a:rPr lang="en-US" sz="2000" dirty="0" smtClean="0"/>
              <a:t>Problem</a:t>
            </a:r>
          </a:p>
          <a:p>
            <a:pPr lvl="1"/>
            <a:r>
              <a:rPr lang="en-US" sz="1800" dirty="0"/>
              <a:t>Apps</a:t>
            </a:r>
            <a:r>
              <a:rPr lang="en-US" sz="1800" dirty="0" smtClean="0">
                <a:solidFill>
                  <a:schemeClr val="tx2"/>
                </a:solidFill>
              </a:rPr>
              <a:t> </a:t>
            </a:r>
            <a:r>
              <a:rPr lang="en-US" sz="1800" dirty="0"/>
              <a:t>need to store mobile-specific data, but the existing backend cannot accommodate </a:t>
            </a:r>
          </a:p>
          <a:p>
            <a:pPr lvl="1"/>
            <a:r>
              <a:rPr lang="en-US" sz="1800" dirty="0" smtClean="0"/>
              <a:t>Data sync / store is difficult for an app developer to set up</a:t>
            </a:r>
          </a:p>
          <a:p>
            <a:pPr lvl="1"/>
            <a:r>
              <a:rPr lang="en-US" sz="1800" dirty="0" smtClean="0"/>
              <a:t>Existing services provide public cloud “black box” </a:t>
            </a:r>
            <a:r>
              <a:rPr lang="en-US" sz="1800" dirty="0" smtClean="0"/>
              <a:t>storage</a:t>
            </a:r>
          </a:p>
          <a:p>
            <a:r>
              <a:rPr lang="en-US" sz="2000" dirty="0"/>
              <a:t>Solution / Benefits</a:t>
            </a:r>
          </a:p>
          <a:p>
            <a:pPr lvl="1"/>
            <a:r>
              <a:rPr lang="en-US" sz="1800" dirty="0"/>
              <a:t>Mobile-optimized API for access to multiple types of storage </a:t>
            </a:r>
          </a:p>
          <a:p>
            <a:pPr lvl="1"/>
            <a:r>
              <a:rPr lang="en-US" sz="1800" dirty="0"/>
              <a:t>Simple for developers, yet enterprise-grade and highly scalable</a:t>
            </a:r>
          </a:p>
          <a:p>
            <a:endParaRPr lang="en-US" sz="2200" dirty="0" smtClean="0"/>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16733355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Marketplace Basics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31367823"/>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sz="quarter" idx="10"/>
          </p:nvPr>
        </p:nvSpPr>
        <p:spPr>
          <a:xfrm>
            <a:off x="381000" y="884464"/>
            <a:ext cx="6038501" cy="2362200"/>
          </a:xfrm>
        </p:spPr>
        <p:txBody>
          <a:bodyPr/>
          <a:lstStyle/>
          <a:p>
            <a:r>
              <a:rPr lang="en-US" sz="2000" dirty="0" smtClean="0"/>
              <a:t>Problem</a:t>
            </a:r>
          </a:p>
          <a:p>
            <a:pPr lvl="1"/>
            <a:r>
              <a:rPr lang="en-US" sz="1800" dirty="0" smtClean="0"/>
              <a:t>Legacy APIs are not optimized for mobile</a:t>
            </a:r>
          </a:p>
          <a:p>
            <a:pPr lvl="1"/>
            <a:r>
              <a:rPr lang="en-US" sz="1800" dirty="0" smtClean="0"/>
              <a:t>Too much unnecessary content delivered to devices</a:t>
            </a:r>
          </a:p>
          <a:p>
            <a:pPr lvl="1"/>
            <a:r>
              <a:rPr lang="en-US" sz="1800" dirty="0"/>
              <a:t>Mobile very sensitive to latency (often weak or no signal)</a:t>
            </a:r>
          </a:p>
          <a:p>
            <a:pPr lvl="1"/>
            <a:r>
              <a:rPr lang="en-US" sz="1800" dirty="0" smtClean="0"/>
              <a:t>Mobile apps often require several API calls to display a single page of </a:t>
            </a:r>
            <a:r>
              <a:rPr lang="en-US" sz="1800" dirty="0" smtClean="0"/>
              <a:t>content</a:t>
            </a:r>
          </a:p>
          <a:p>
            <a:r>
              <a:rPr lang="en-US" sz="2000" dirty="0"/>
              <a:t>Solution / Benefits</a:t>
            </a:r>
          </a:p>
          <a:p>
            <a:pPr lvl="1"/>
            <a:r>
              <a:rPr lang="en-US" sz="1800" dirty="0"/>
              <a:t>Allows mobile developers to easily transform APIs</a:t>
            </a:r>
          </a:p>
          <a:p>
            <a:pPr lvl="2"/>
            <a:r>
              <a:rPr lang="en-US" sz="1400" dirty="0"/>
              <a:t>Deliver mobile-optimized, device specific content </a:t>
            </a:r>
          </a:p>
          <a:p>
            <a:pPr lvl="1"/>
            <a:r>
              <a:rPr lang="en-US" sz="1800" dirty="0">
                <a:sym typeface="Wingdings"/>
              </a:rPr>
              <a:t>Results in improved performance and user experience</a:t>
            </a:r>
            <a:endParaRPr lang="en-US" sz="1800" dirty="0"/>
          </a:p>
          <a:p>
            <a:endParaRPr lang="en-US" sz="2200" dirty="0" smtClean="0"/>
          </a:p>
        </p:txBody>
      </p:sp>
    </p:spTree>
    <p:extLst>
      <p:ext uri="{BB962C8B-B14F-4D97-AF65-F5344CB8AC3E}">
        <p14:creationId xmlns:p14="http://schemas.microsoft.com/office/powerpoint/2010/main" val="2407303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Distribution</a:t>
            </a:r>
            <a:endParaRPr lang="en-US" dirty="0"/>
          </a:p>
        </p:txBody>
      </p:sp>
      <p:sp>
        <p:nvSpPr>
          <p:cNvPr id="3" name="Content Placeholder 2"/>
          <p:cNvSpPr>
            <a:spLocks noGrp="1"/>
          </p:cNvSpPr>
          <p:nvPr>
            <p:ph sz="quarter" idx="10"/>
          </p:nvPr>
        </p:nvSpPr>
        <p:spPr>
          <a:xfrm>
            <a:off x="381001" y="993321"/>
            <a:ext cx="4292600" cy="1447800"/>
          </a:xfrm>
        </p:spPr>
        <p:txBody>
          <a:bodyPr/>
          <a:lstStyle/>
          <a:p>
            <a:r>
              <a:rPr lang="en-US" sz="2000" dirty="0" smtClean="0"/>
              <a:t>Problem</a:t>
            </a:r>
          </a:p>
          <a:p>
            <a:pPr lvl="1"/>
            <a:r>
              <a:rPr lang="en-US" sz="1800" dirty="0" smtClean="0"/>
              <a:t>Extensive user testing of apps is critical to success</a:t>
            </a:r>
          </a:p>
          <a:p>
            <a:pPr lvl="1"/>
            <a:r>
              <a:rPr lang="en-US" sz="1800" dirty="0" smtClean="0"/>
              <a:t>Difficult to distribute pre-release apps to test users</a:t>
            </a:r>
          </a:p>
          <a:p>
            <a:pPr lvl="1"/>
            <a:r>
              <a:rPr lang="en-US" sz="1800" dirty="0" smtClean="0"/>
              <a:t>Existing solutions are public </a:t>
            </a:r>
            <a:r>
              <a:rPr lang="en-US" sz="1800" dirty="0" smtClean="0"/>
              <a:t>cloud</a:t>
            </a:r>
          </a:p>
          <a:p>
            <a:r>
              <a:rPr lang="en-US" sz="2000" dirty="0"/>
              <a:t>Solution / Benefits</a:t>
            </a:r>
          </a:p>
          <a:p>
            <a:pPr lvl="1"/>
            <a:r>
              <a:rPr lang="en-US" sz="1800" dirty="0"/>
              <a:t>Easy OTA app distribution</a:t>
            </a:r>
          </a:p>
          <a:p>
            <a:pPr lvl="1"/>
            <a:r>
              <a:rPr lang="en-US" sz="1800" dirty="0"/>
              <a:t>User / team management</a:t>
            </a:r>
          </a:p>
          <a:p>
            <a:pPr lvl="1"/>
            <a:r>
              <a:rPr lang="en-US" sz="1800" dirty="0"/>
              <a:t>Supports all major platforms</a:t>
            </a:r>
          </a:p>
          <a:p>
            <a:pPr lvl="1"/>
            <a:r>
              <a:rPr lang="en-US" sz="1800" dirty="0"/>
              <a:t>Private cloud for control / security</a:t>
            </a:r>
          </a:p>
          <a:p>
            <a:endParaRPr lang="en-US" sz="2200" dirty="0" smtClean="0"/>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872420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2800" dirty="0" smtClean="0">
                <a:solidFill>
                  <a:srgbClr val="008881"/>
                </a:solidFill>
                <a:uFill>
                  <a:solidFill>
                    <a:srgbClr val="008881"/>
                  </a:solidFill>
                </a:uFill>
              </a:rPr>
              <a:t>How do services fit into </a:t>
            </a:r>
            <a:r>
              <a:rPr lang="en-US" sz="2800" dirty="0" err="1" smtClean="0">
                <a:solidFill>
                  <a:srgbClr val="008881"/>
                </a:solidFill>
                <a:uFill>
                  <a:solidFill>
                    <a:srgbClr val="008881"/>
                  </a:solidFill>
                </a:uFill>
              </a:rPr>
              <a:t>Pivotal’s</a:t>
            </a:r>
            <a:r>
              <a:rPr lang="en-US" sz="2800" dirty="0" smtClean="0">
                <a:solidFill>
                  <a:srgbClr val="008881"/>
                </a:solidFill>
                <a:uFill>
                  <a:solidFill>
                    <a:srgbClr val="008881"/>
                  </a:solidFill>
                </a:uFill>
              </a:rPr>
              <a:t> solution for cloud-native apps?</a:t>
            </a:r>
            <a:endParaRPr sz="2800" dirty="0">
              <a:solidFill>
                <a:srgbClr val="008881"/>
              </a:solidFill>
              <a:uFill>
                <a:solidFill>
                  <a:srgbClr val="008881"/>
                </a:solidFill>
              </a:uFill>
            </a:endParaRPr>
          </a:p>
        </p:txBody>
      </p:sp>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15271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a:t>
            </a:r>
            <a:endParaRPr lang="en-US" dirty="0"/>
          </a:p>
        </p:txBody>
      </p:sp>
      <p:sp>
        <p:nvSpPr>
          <p:cNvPr id="3" name="Text Placeholder 2"/>
          <p:cNvSpPr>
            <a:spLocks noGrp="1"/>
          </p:cNvSpPr>
          <p:nvPr>
            <p:ph sz="quarter" idx="10"/>
          </p:nvPr>
        </p:nvSpPr>
        <p:spPr>
          <a:xfrm>
            <a:off x="366715" y="1074738"/>
            <a:ext cx="4464592" cy="3382962"/>
          </a:xfrm>
        </p:spPr>
        <p:txBody>
          <a:bodyPr/>
          <a:lstStyle/>
          <a:p>
            <a:pPr marL="342900" indent="-342900">
              <a:buClr>
                <a:schemeClr val="bg2"/>
              </a:buClr>
              <a:buFont typeface="Arial"/>
              <a:buChar char="•"/>
            </a:pPr>
            <a:r>
              <a:rPr lang="en-US" dirty="0" smtClean="0"/>
              <a:t>Allows </a:t>
            </a:r>
            <a:r>
              <a:rPr lang="en-US" dirty="0"/>
              <a:t>resources to be easily provisioned on-</a:t>
            </a:r>
            <a:r>
              <a:rPr lang="en-US" dirty="0" smtClean="0"/>
              <a:t>demand</a:t>
            </a:r>
          </a:p>
          <a:p>
            <a:pPr marL="342900" indent="-342900">
              <a:buClr>
                <a:schemeClr val="bg2"/>
              </a:buClr>
              <a:buFont typeface="Arial"/>
              <a:buChar char="•"/>
            </a:pPr>
            <a:r>
              <a:rPr lang="en-US" dirty="0" smtClean="0"/>
              <a:t>Typically </a:t>
            </a:r>
            <a:r>
              <a:rPr lang="en-US" dirty="0"/>
              <a:t>middleware, frameworks, and other “components” </a:t>
            </a:r>
            <a:r>
              <a:rPr lang="en-US" dirty="0" smtClean="0"/>
              <a:t>necessary for applications</a:t>
            </a:r>
          </a:p>
          <a:p>
            <a:pPr marL="342900" indent="-342900">
              <a:buClr>
                <a:schemeClr val="bg2"/>
              </a:buClr>
              <a:buFont typeface="Arial"/>
              <a:buChar char="•"/>
            </a:pPr>
            <a:r>
              <a:rPr lang="en-US" dirty="0" smtClean="0"/>
              <a:t>Can be a persistent, </a:t>
            </a:r>
            <a:r>
              <a:rPr lang="en-US" dirty="0" err="1" smtClean="0"/>
              <a:t>stateful</a:t>
            </a:r>
            <a:r>
              <a:rPr lang="en-US" dirty="0" smtClean="0"/>
              <a:t> layer</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83536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dirty="0" smtClean="0"/>
              <a:t>Two Types of Services</a:t>
            </a:r>
            <a:endParaRPr lang="en-US" dirty="0"/>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chemeClr val="dk1"/>
                </a:solidFill>
              </a:rPr>
              <a:t>Managed</a:t>
            </a:r>
            <a:r>
              <a:rPr lang="en-US" sz="2400" dirty="0" smtClean="0">
                <a:solidFill>
                  <a:schemeClr val="dk1"/>
                </a:solidFill>
              </a:rPr>
              <a:t> - Fully integrated, with full lifecycle management</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b="1" dirty="0" smtClean="0">
                <a:solidFill>
                  <a:schemeClr val="dk1"/>
                </a:solidFill>
              </a:rPr>
              <a:t>User-Provided </a:t>
            </a:r>
            <a:r>
              <a:rPr lang="en-US" sz="2400" dirty="0" smtClean="0">
                <a:solidFill>
                  <a:schemeClr val="dk1"/>
                </a:solidFill>
              </a:rPr>
              <a:t>– Created and managed external to the platform</a:t>
            </a:r>
            <a:endParaRPr lang="en-US" sz="2400" dirty="0">
              <a:solidFill>
                <a:schemeClr val="dk1"/>
              </a:solidFill>
            </a:endParaRPr>
          </a:p>
        </p:txBody>
      </p:sp>
    </p:spTree>
    <p:extLst>
      <p:ext uri="{BB962C8B-B14F-4D97-AF65-F5344CB8AC3E}">
        <p14:creationId xmlns:p14="http://schemas.microsoft.com/office/powerpoint/2010/main" val="1047157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8-10 at 2.37.2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980" y="0"/>
            <a:ext cx="6791862" cy="5143500"/>
          </a:xfrm>
          <a:prstGeom prst="rect">
            <a:avLst/>
          </a:prstGeom>
        </p:spPr>
      </p:pic>
    </p:spTree>
    <p:extLst>
      <p:ext uri="{BB962C8B-B14F-4D97-AF65-F5344CB8AC3E}">
        <p14:creationId xmlns:p14="http://schemas.microsoft.com/office/powerpoint/2010/main" val="23099355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3" name="Text Placeholder 2"/>
          <p:cNvSpPr>
            <a:spLocks noGrp="1"/>
          </p:cNvSpPr>
          <p:nvPr>
            <p:ph sz="quarter" idx="10"/>
          </p:nvPr>
        </p:nvSpPr>
        <p:spPr>
          <a:xfrm>
            <a:off x="366715" y="1074738"/>
            <a:ext cx="3849686" cy="3382962"/>
          </a:xfrm>
        </p:spPr>
        <p:txBody>
          <a:bodyPr/>
          <a:lstStyle/>
          <a:p>
            <a:pPr marL="342900" indent="-342900">
              <a:buClr>
                <a:schemeClr val="bg2"/>
              </a:buClr>
              <a:buFont typeface="Arial"/>
              <a:buChar char="•"/>
            </a:pPr>
            <a:r>
              <a:rPr lang="en-US" dirty="0" smtClean="0"/>
              <a:t>Flexible, </a:t>
            </a:r>
            <a:r>
              <a:rPr lang="en-US" dirty="0" err="1" smtClean="0"/>
              <a:t>RESTful</a:t>
            </a:r>
            <a:r>
              <a:rPr lang="en-US" dirty="0" smtClean="0"/>
              <a:t> API</a:t>
            </a:r>
          </a:p>
          <a:p>
            <a:pPr marL="342900" indent="-342900">
              <a:buClr>
                <a:schemeClr val="bg2"/>
              </a:buClr>
              <a:buFont typeface="Arial"/>
              <a:buChar char="•"/>
            </a:pPr>
            <a:endParaRPr lang="en-US" dirty="0" smtClean="0"/>
          </a:p>
          <a:p>
            <a:pPr marL="342900" indent="-342900">
              <a:buClr>
                <a:schemeClr val="bg2"/>
              </a:buClr>
              <a:buFont typeface="Arial"/>
              <a:buChar char="•"/>
            </a:pPr>
            <a:r>
              <a:rPr lang="en-US" dirty="0" smtClean="0"/>
              <a:t>Allows Service Authors to provide self-provisioning Services to developers</a:t>
            </a:r>
            <a:endParaRPr lang="en-US" dirty="0"/>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8240433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21520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theme/theme1.xml><?xml version="1.0" encoding="utf-8"?>
<a:theme xmlns:a="http://schemas.openxmlformats.org/drawingml/2006/main" name="Pivotal_PPT_Template_16x9_in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Pivotal_PPT_Template_16x9_internal_02_2014.potx</Template>
  <TotalTime>11605</TotalTime>
  <Words>1876</Words>
  <Application>Microsoft Macintosh PowerPoint</Application>
  <PresentationFormat>On-screen Show (16:9)</PresentationFormat>
  <Paragraphs>298</Paragraphs>
  <Slides>31</Slides>
  <Notes>21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Pivotal_PPT_Template_16x9_internal_02_2014</vt:lpstr>
      <vt:lpstr>Pivotal Marketplace Overview</vt:lpstr>
      <vt:lpstr>Agenda</vt:lpstr>
      <vt:lpstr>Marketplace Basics</vt:lpstr>
      <vt:lpstr>How do services fit into Pivotal’s solution for cloud-native apps?</vt:lpstr>
      <vt:lpstr>What is a Service?</vt:lpstr>
      <vt:lpstr>Two Types of Services</vt:lpstr>
      <vt:lpstr>PowerPoint Presentation</vt:lpstr>
      <vt:lpstr>Service Broker</vt:lpstr>
      <vt:lpstr>Creating and Binding a Service</vt:lpstr>
      <vt:lpstr>Pivotal Cloud Foundry Services</vt:lpstr>
      <vt:lpstr>Pivotal Cloud Foundry Services</vt:lpstr>
      <vt:lpstr>PCF Marketplace</vt:lpstr>
      <vt:lpstr>PowerPoint Presentation</vt:lpstr>
      <vt:lpstr>Companies want to be fast like Netflix</vt:lpstr>
      <vt:lpstr>Spring Cloud Services Suite</vt:lpstr>
      <vt:lpstr>Spring Cloud Config Server</vt:lpstr>
      <vt:lpstr>Spring Cloud Service Registry</vt:lpstr>
      <vt:lpstr>Spring Cloud Circuit Breaker</vt:lpstr>
      <vt:lpstr>PowerPoint Presentation</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Nelson</dc:creator>
  <cp:lastModifiedBy>John Gammon</cp:lastModifiedBy>
  <cp:revision>123</cp:revision>
  <dcterms:created xsi:type="dcterms:W3CDTF">2014-02-20T22:14:29Z</dcterms:created>
  <dcterms:modified xsi:type="dcterms:W3CDTF">2015-08-11T18:47:55Z</dcterms:modified>
</cp:coreProperties>
</file>