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5.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713" r:id="rId2"/>
    <p:sldMasterId id="2147483732" r:id="rId3"/>
    <p:sldMasterId id="2147483751" r:id="rId4"/>
    <p:sldMasterId id="2147483767" r:id="rId5"/>
    <p:sldMasterId id="2147483793" r:id="rId6"/>
  </p:sldMasterIdLst>
  <p:notesMasterIdLst>
    <p:notesMasterId r:id="rId46"/>
  </p:notesMasterIdLst>
  <p:handoutMasterIdLst>
    <p:handoutMasterId r:id="rId47"/>
  </p:handoutMasterIdLst>
  <p:sldIdLst>
    <p:sldId id="307" r:id="rId7"/>
    <p:sldId id="313" r:id="rId8"/>
    <p:sldId id="499" r:id="rId9"/>
    <p:sldId id="500" r:id="rId10"/>
    <p:sldId id="501" r:id="rId11"/>
    <p:sldId id="493" r:id="rId12"/>
    <p:sldId id="494" r:id="rId13"/>
    <p:sldId id="495" r:id="rId14"/>
    <p:sldId id="496" r:id="rId15"/>
    <p:sldId id="497" r:id="rId16"/>
    <p:sldId id="485" r:id="rId17"/>
    <p:sldId id="491" r:id="rId18"/>
    <p:sldId id="490" r:id="rId19"/>
    <p:sldId id="492" r:id="rId20"/>
    <p:sldId id="488" r:id="rId21"/>
    <p:sldId id="489" r:id="rId22"/>
    <p:sldId id="498" r:id="rId23"/>
    <p:sldId id="484" r:id="rId24"/>
    <p:sldId id="482" r:id="rId25"/>
    <p:sldId id="451" r:id="rId26"/>
    <p:sldId id="384" r:id="rId27"/>
    <p:sldId id="450" r:id="rId28"/>
    <p:sldId id="435" r:id="rId29"/>
    <p:sldId id="486"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0" r:id="rId44"/>
    <p:sldId id="481" r:id="rId45"/>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81"/>
    <a:srgbClr val="33928A"/>
    <a:srgbClr val="00786E"/>
    <a:srgbClr val="7F6BE8"/>
    <a:srgbClr val="3C8904"/>
    <a:srgbClr val="860049"/>
    <a:srgbClr val="31FFFE"/>
    <a:srgbClr val="C38912"/>
    <a:srgbClr val="1C7B70"/>
    <a:srgbClr val="8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6" autoAdjust="0"/>
    <p:restoredTop sz="74963" autoAdjust="0"/>
  </p:normalViewPr>
  <p:slideViewPr>
    <p:cSldViewPr snapToGrid="0" showGuides="1">
      <p:cViewPr>
        <p:scale>
          <a:sx n="100" d="100"/>
          <a:sy n="100" d="100"/>
        </p:scale>
        <p:origin x="-1816" y="-160"/>
      </p:cViewPr>
      <p:guideLst>
        <p:guide orient="horz" pos="1044"/>
        <p:guide pos="118"/>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108" d="100"/>
          <a:sy n="108" d="100"/>
        </p:scale>
        <p:origin x="-4192" y="-11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endParaRPr lang="en-US" dirty="0"/>
          </a:p>
        </p:txBody>
      </p:sp>
    </p:spTree>
    <p:extLst>
      <p:ext uri="{BB962C8B-B14F-4D97-AF65-F5344CB8AC3E}">
        <p14:creationId xmlns:p14="http://schemas.microsoft.com/office/powerpoint/2010/main" val="579130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endParaRPr lang="en-US" dirty="0"/>
          </a:p>
        </p:txBody>
      </p:sp>
    </p:spTree>
    <p:extLst>
      <p:ext uri="{BB962C8B-B14F-4D97-AF65-F5344CB8AC3E}">
        <p14:creationId xmlns:p14="http://schemas.microsoft.com/office/powerpoint/2010/main" val="579130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sz="1100" dirty="0" smtClean="0"/>
              <a:t>Changing quota definitions: http://</a:t>
            </a:r>
            <a:r>
              <a:rPr lang="en-US" sz="1100" dirty="0" err="1" smtClean="0"/>
              <a:t>corneliadavis.com</a:t>
            </a:r>
            <a:r>
              <a:rPr lang="en-US" sz="1100" dirty="0" smtClean="0"/>
              <a:t>/blog/2014/01/17/changing-quota-definitions/</a:t>
            </a:r>
          </a:p>
          <a:p>
            <a:endParaRPr lang="en-US" dirty="0" smtClean="0"/>
          </a:p>
          <a:p>
            <a:r>
              <a:rPr lang="en-US" dirty="0" smtClean="0"/>
              <a:t>Current quota constraints:</a:t>
            </a:r>
          </a:p>
          <a:p>
            <a:r>
              <a:rPr lang="en-US" baseline="0" dirty="0" smtClean="0"/>
              <a:t> - Total Memory</a:t>
            </a:r>
          </a:p>
          <a:p>
            <a:r>
              <a:rPr lang="en-US" baseline="0" dirty="0" smtClean="0"/>
              <a:t> - Total Services</a:t>
            </a:r>
          </a:p>
          <a:p>
            <a:r>
              <a:rPr lang="en-US" baseline="0" dirty="0" smtClean="0"/>
              <a:t> - Total Routes</a:t>
            </a:r>
            <a:endParaRPr lang="en-US" dirty="0"/>
          </a:p>
        </p:txBody>
      </p:sp>
    </p:spTree>
    <p:extLst>
      <p:ext uri="{BB962C8B-B14F-4D97-AF65-F5344CB8AC3E}">
        <p14:creationId xmlns:p14="http://schemas.microsoft.com/office/powerpoint/2010/main" val="579130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sz="1100" dirty="0" smtClean="0"/>
              <a:t>Changing quota definitions: http://</a:t>
            </a:r>
            <a:r>
              <a:rPr lang="en-US" sz="1100" dirty="0" err="1" smtClean="0"/>
              <a:t>corneliadavis.com</a:t>
            </a:r>
            <a:r>
              <a:rPr lang="en-US" sz="1100" dirty="0" smtClean="0"/>
              <a:t>/blog/2014/01/17/changing-quota-definitions/</a:t>
            </a:r>
          </a:p>
          <a:p>
            <a:endParaRPr lang="en-US" dirty="0" smtClean="0"/>
          </a:p>
          <a:p>
            <a:r>
              <a:rPr lang="en-US" dirty="0" smtClean="0"/>
              <a:t>Current quota constraints:</a:t>
            </a:r>
          </a:p>
          <a:p>
            <a:r>
              <a:rPr lang="en-US" baseline="0" dirty="0" smtClean="0"/>
              <a:t> - Total Memory</a:t>
            </a:r>
          </a:p>
          <a:p>
            <a:r>
              <a:rPr lang="en-US" baseline="0" dirty="0" smtClean="0"/>
              <a:t> - Total Services</a:t>
            </a:r>
          </a:p>
          <a:p>
            <a:r>
              <a:rPr lang="en-US" baseline="0" dirty="0" smtClean="0"/>
              <a:t> - Total Routes</a:t>
            </a:r>
            <a:endParaRPr lang="en-US" dirty="0"/>
          </a:p>
        </p:txBody>
      </p:sp>
    </p:spTree>
    <p:extLst>
      <p:ext uri="{BB962C8B-B14F-4D97-AF65-F5344CB8AC3E}">
        <p14:creationId xmlns:p14="http://schemas.microsoft.com/office/powerpoint/2010/main" val="579130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0563"/>
            <a:ext cx="6146800" cy="3457575"/>
          </a:xfrm>
        </p:spPr>
      </p:sp>
      <p:sp>
        <p:nvSpPr>
          <p:cNvPr id="3" name="Notes Placeholder 2"/>
          <p:cNvSpPr>
            <a:spLocks noGrp="1"/>
          </p:cNvSpPr>
          <p:nvPr>
            <p:ph type="body" idx="1"/>
          </p:nvPr>
        </p:nvSpPr>
        <p:spPr/>
        <p:txBody>
          <a:bodyPr/>
          <a:lstStyle/>
          <a:p>
            <a:r>
              <a:rPr lang="en-US" sz="2000" dirty="0" smtClean="0"/>
              <a:t>Dozens of component types (Cloud Controller, Routers, etc.)</a:t>
            </a:r>
          </a:p>
          <a:p>
            <a:r>
              <a:rPr lang="en-US" sz="2000" dirty="0" smtClean="0"/>
              <a:t>Components communicate over a message bus</a:t>
            </a:r>
          </a:p>
          <a:p>
            <a:r>
              <a:rPr lang="en-US" sz="2000" dirty="0" smtClean="0"/>
              <a:t>Most components can have one or more instances</a:t>
            </a:r>
          </a:p>
          <a:p>
            <a:r>
              <a:rPr lang="en-US" sz="2000" dirty="0" smtClean="0"/>
              <a:t>Components can share a VM or be broken out into separate VMs</a:t>
            </a:r>
          </a:p>
          <a:p>
            <a:pPr lvl="1"/>
            <a:r>
              <a:rPr lang="en-US" sz="1800" dirty="0" smtClean="0"/>
              <a:t>Each deployment can be configured appropriately</a:t>
            </a:r>
          </a:p>
          <a:p>
            <a:r>
              <a:rPr lang="en-US" sz="2000" dirty="0" smtClean="0"/>
              <a:t>Each Cloud Foundry instance can be deployed differently</a:t>
            </a:r>
          </a:p>
          <a:p>
            <a:pPr lvl="1"/>
            <a:r>
              <a:rPr lang="en-US" sz="1800" dirty="0" smtClean="0"/>
              <a:t>Based on requirements e.g. for capacity and resilience</a:t>
            </a:r>
          </a:p>
          <a:p>
            <a:r>
              <a:rPr lang="en-US" sz="2000" dirty="0" smtClean="0"/>
              <a:t>Regular updates</a:t>
            </a:r>
            <a:endParaRPr lang="en-US" sz="1800" dirty="0" smtClean="0"/>
          </a:p>
          <a:p>
            <a:r>
              <a:rPr lang="en-US" sz="2000" dirty="0" smtClean="0"/>
              <a:t>Think of Cloud Foundry itself as a Large, Distributed Application</a:t>
            </a:r>
          </a:p>
          <a:p>
            <a:endParaRPr lang="en-US" sz="2000" dirty="0"/>
          </a:p>
        </p:txBody>
      </p:sp>
      <p:sp>
        <p:nvSpPr>
          <p:cNvPr id="4" name="Slide Number Placeholder 3"/>
          <p:cNvSpPr>
            <a:spLocks noGrp="1"/>
          </p:cNvSpPr>
          <p:nvPr>
            <p:ph type="sldNum" sz="quarter" idx="10"/>
          </p:nvPr>
        </p:nvSpPr>
        <p:spPr>
          <a:xfrm>
            <a:off x="3928018" y="8758245"/>
            <a:ext cx="3004610" cy="460379"/>
          </a:xfrm>
          <a:prstGeom prst="rect">
            <a:avLst/>
          </a:prstGeom>
        </p:spPr>
        <p:txBody>
          <a:bodyPr lIns="90718" tIns="45359" rIns="90718" bIns="45359"/>
          <a:lstStyle/>
          <a:p>
            <a:fld id="{9FC8DD7F-993E-F240-9BF1-7E5C28EE956C}"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260479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121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914317">
              <a:spcBef>
                <a:spcPts val="1200"/>
              </a:spcBef>
              <a:buNone/>
              <a:defRPr/>
            </a:pPr>
            <a:r>
              <a:rPr lang="en-US" sz="1600" dirty="0"/>
              <a:t>No need to configure VMs, databases, </a:t>
            </a:r>
            <a:r>
              <a:rPr lang="en-US" sz="1600" dirty="0" err="1"/>
              <a:t>AppServers</a:t>
            </a:r>
            <a:r>
              <a:rPr lang="en-US" sz="1600" dirty="0"/>
              <a:t>, Load-balancers… </a:t>
            </a:r>
            <a:br>
              <a:rPr lang="en-US" sz="1600" dirty="0"/>
            </a:br>
            <a:endParaRPr lang="en-US" sz="1600" dirty="0"/>
          </a:p>
          <a:p>
            <a:pPr marL="452396" lvl="1" indent="-285724"/>
            <a:r>
              <a:rPr lang="en-US" sz="1600" dirty="0"/>
              <a:t>Developers can focus on development and not infrastructure plumbing </a:t>
            </a:r>
          </a:p>
          <a:p>
            <a:pPr marL="452396" lvl="1" indent="-285724"/>
            <a:r>
              <a:rPr lang="en-US" sz="1600" dirty="0"/>
              <a:t>Separate the concerns of </a:t>
            </a:r>
            <a:r>
              <a:rPr lang="en-US" sz="1600" dirty="0" err="1"/>
              <a:t>AppDev</a:t>
            </a:r>
            <a:r>
              <a:rPr lang="en-US" sz="1600" dirty="0"/>
              <a:t> and Operations</a:t>
            </a:r>
          </a:p>
          <a:p>
            <a:pPr marL="452396" lvl="1" indent="-285724"/>
            <a:r>
              <a:rPr lang="en-US" sz="1600" dirty="0"/>
              <a:t>Eliminate the bottleneck of provisioning and deployment processes </a:t>
            </a:r>
          </a:p>
          <a:p>
            <a:pPr marL="452396" lvl="1" indent="-285724"/>
            <a:r>
              <a:rPr lang="en-US" sz="1600" dirty="0"/>
              <a:t>Make full use of investments in the “Cloud”</a:t>
            </a:r>
          </a:p>
          <a:p>
            <a:endParaRPr lang="en-US" dirty="0"/>
          </a:p>
        </p:txBody>
      </p:sp>
    </p:spTree>
    <p:extLst>
      <p:ext uri="{BB962C8B-B14F-4D97-AF65-F5344CB8AC3E}">
        <p14:creationId xmlns:p14="http://schemas.microsoft.com/office/powerpoint/2010/main" val="521696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6325" y="692150"/>
            <a:ext cx="4781550" cy="2689225"/>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0629" y="691515"/>
            <a:ext cx="4792945" cy="2689225"/>
          </a:xfrm>
        </p:spPr>
      </p:sp>
      <p:sp>
        <p:nvSpPr>
          <p:cNvPr id="3" name="Notes Placeholder 2"/>
          <p:cNvSpPr>
            <a:spLocks noGrp="1"/>
          </p:cNvSpPr>
          <p:nvPr>
            <p:ph type="body" idx="1"/>
          </p:nvPr>
        </p:nvSpPr>
        <p:spPr/>
        <p:txBody>
          <a:bodyPr>
            <a:normAutofit/>
          </a:bodyPr>
          <a:lstStyle/>
          <a:p>
            <a:r>
              <a:rPr lang="en-US" sz="1200" dirty="0"/>
              <a:t>An enterprise </a:t>
            </a:r>
            <a:r>
              <a:rPr lang="en-US" sz="1200" dirty="0" err="1"/>
              <a:t>PaaS</a:t>
            </a:r>
            <a:r>
              <a:rPr lang="en-US" sz="1200" dirty="0"/>
              <a:t>, powered by Cloud Foundry, is the key enabler for achieving the modern, software driven organization.  Purpose built for continuous delivery and horizontal architectures, Cloud Foundry allows developers to focus on the application as the unit of deployment and scale, not infrastructure. It provides an abstraction layer that enables enterprises to make infrastructure choices based on price, performance, location and efficiency. </a:t>
            </a:r>
          </a:p>
          <a:p>
            <a:r>
              <a:rPr lang="en-US" sz="1200" dirty="0"/>
              <a:t>  </a:t>
            </a:r>
          </a:p>
          <a:p>
            <a:r>
              <a:rPr lang="en-US" sz="1200" dirty="0"/>
              <a:t>Companies seeking to become a software-driven enterprise for greater agility are often impeded by the complexity of deploying, upgrading and scaling a </a:t>
            </a:r>
            <a:r>
              <a:rPr lang="en-US" sz="1200" dirty="0" err="1"/>
              <a:t>PaaS</a:t>
            </a:r>
            <a:r>
              <a:rPr lang="en-US" sz="1200" dirty="0"/>
              <a:t> on their private cloud.</a:t>
            </a:r>
          </a:p>
          <a:p>
            <a:r>
              <a:rPr lang="en-US" sz="1200" dirty="0"/>
              <a:t> </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6325" y="692150"/>
            <a:ext cx="4781550" cy="2689225"/>
          </a:xfrm>
        </p:spPr>
      </p:sp>
      <p:sp>
        <p:nvSpPr>
          <p:cNvPr id="3" name="Notes Placeholder 2"/>
          <p:cNvSpPr>
            <a:spLocks noGrp="1"/>
          </p:cNvSpPr>
          <p:nvPr>
            <p:ph type="body" idx="1"/>
          </p:nvPr>
        </p:nvSpPr>
        <p:spPr/>
        <p:txBody>
          <a:bodyPr/>
          <a:lstStyle/>
          <a:p>
            <a:r>
              <a:rPr lang="en-US" dirty="0" err="1" smtClean="0"/>
              <a:t>PaaS</a:t>
            </a:r>
            <a:r>
              <a:rPr lang="en-US" dirty="0" smtClean="0"/>
              <a:t> in</a:t>
            </a:r>
            <a:r>
              <a:rPr lang="en-US" baseline="0" dirty="0" smtClean="0"/>
              <a:t> its most basic sense is an extension of the </a:t>
            </a:r>
            <a:r>
              <a:rPr lang="en-US" baseline="0" dirty="0" err="1" smtClean="0"/>
              <a:t>IaaS</a:t>
            </a:r>
            <a:r>
              <a:rPr lang="en-US" baseline="0" dirty="0" smtClean="0"/>
              <a:t> pattern to include management of runtimes, middleware, configuration, etc.</a:t>
            </a:r>
            <a:endParaRPr lang="en-US" dirty="0"/>
          </a:p>
        </p:txBody>
      </p:sp>
    </p:spTree>
    <p:extLst>
      <p:ext uri="{BB962C8B-B14F-4D97-AF65-F5344CB8AC3E}">
        <p14:creationId xmlns:p14="http://schemas.microsoft.com/office/powerpoint/2010/main" val="36773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6325" y="692150"/>
            <a:ext cx="4781550" cy="2689225"/>
          </a:xfrm>
        </p:spPr>
      </p:sp>
      <p:sp>
        <p:nvSpPr>
          <p:cNvPr id="3" name="Notes Placeholder 2"/>
          <p:cNvSpPr>
            <a:spLocks noGrp="1"/>
          </p:cNvSpPr>
          <p:nvPr>
            <p:ph type="body" idx="1"/>
          </p:nvPr>
        </p:nvSpPr>
        <p:spPr/>
        <p:txBody>
          <a:bodyPr/>
          <a:lstStyle/>
          <a:p>
            <a:r>
              <a:rPr lang="en-US" dirty="0" smtClean="0"/>
              <a:t>Highlight that not only are</a:t>
            </a:r>
            <a:r>
              <a:rPr lang="en-US" baseline="0" dirty="0" smtClean="0"/>
              <a:t> the steps longer in </a:t>
            </a:r>
            <a:r>
              <a:rPr lang="en-US" baseline="0" dirty="0" err="1" smtClean="0"/>
              <a:t>IaaS</a:t>
            </a:r>
            <a:r>
              <a:rPr lang="en-US" baseline="0" dirty="0" smtClean="0"/>
              <a:t>, but often there are multiple groups involved (</a:t>
            </a:r>
            <a:r>
              <a:rPr lang="en-US" baseline="0" dirty="0" err="1" smtClean="0"/>
              <a:t>ie</a:t>
            </a:r>
            <a:r>
              <a:rPr lang="en-US" baseline="0" dirty="0" smtClean="0"/>
              <a:t>, </a:t>
            </a:r>
            <a:r>
              <a:rPr lang="en-US" baseline="0" dirty="0" err="1" smtClean="0"/>
              <a:t>Dev</a:t>
            </a:r>
            <a:r>
              <a:rPr lang="en-US" baseline="0" dirty="0" smtClean="0"/>
              <a:t>, Operations, </a:t>
            </a:r>
            <a:r>
              <a:rPr lang="en-US" baseline="0" dirty="0" err="1" smtClean="0"/>
              <a:t>etc</a:t>
            </a:r>
            <a:r>
              <a:rPr lang="en-US" baseline="0" dirty="0" smtClean="0"/>
              <a:t>).  </a:t>
            </a:r>
          </a:p>
          <a:p>
            <a:endParaRPr lang="en-US" baseline="0" dirty="0" smtClean="0"/>
          </a:p>
          <a:p>
            <a:r>
              <a:rPr lang="en-US" baseline="0" dirty="0" smtClean="0"/>
              <a:t>Management of configuration information is often manual in </a:t>
            </a:r>
            <a:r>
              <a:rPr lang="en-US" baseline="0" dirty="0" err="1" smtClean="0"/>
              <a:t>IaaS</a:t>
            </a:r>
            <a:r>
              <a:rPr lang="en-US" baseline="0" dirty="0" smtClean="0"/>
              <a:t> (though not always).</a:t>
            </a:r>
          </a:p>
          <a:p>
            <a:endParaRPr lang="en-US" baseline="0" dirty="0" smtClean="0"/>
          </a:p>
          <a:p>
            <a:pPr defTabSz="914317">
              <a:defRPr/>
            </a:pPr>
            <a:r>
              <a:rPr lang="en-US" baseline="0" dirty="0" smtClean="0"/>
              <a:t>Explain that for non-virtualized customers, the steps are even greater.</a:t>
            </a:r>
            <a:endParaRPr lang="en-US" dirty="0" smtClean="0"/>
          </a:p>
          <a:p>
            <a:endParaRPr lang="en-US" dirty="0"/>
          </a:p>
        </p:txBody>
      </p:sp>
    </p:spTree>
    <p:extLst>
      <p:ext uri="{BB962C8B-B14F-4D97-AF65-F5344CB8AC3E}">
        <p14:creationId xmlns:p14="http://schemas.microsoft.com/office/powerpoint/2010/main" val="3499139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6325" y="692150"/>
            <a:ext cx="4781550" cy="2689225"/>
          </a:xfrm>
        </p:spPr>
      </p:sp>
      <p:sp>
        <p:nvSpPr>
          <p:cNvPr id="3" name="Notes Placeholder 2"/>
          <p:cNvSpPr>
            <a:spLocks noGrp="1"/>
          </p:cNvSpPr>
          <p:nvPr>
            <p:ph type="body" idx="1"/>
          </p:nvPr>
        </p:nvSpPr>
        <p:spPr/>
        <p:txBody>
          <a:bodyPr/>
          <a:lstStyle/>
          <a:p>
            <a:r>
              <a:rPr lang="en-US" dirty="0" smtClean="0"/>
              <a:t>Highlight that not only are</a:t>
            </a:r>
            <a:r>
              <a:rPr lang="en-US" baseline="0" dirty="0" smtClean="0"/>
              <a:t> the steps longer in </a:t>
            </a:r>
            <a:r>
              <a:rPr lang="en-US" baseline="0" dirty="0" err="1" smtClean="0"/>
              <a:t>IaaS</a:t>
            </a:r>
            <a:r>
              <a:rPr lang="en-US" baseline="0" dirty="0" smtClean="0"/>
              <a:t>, but often there are multiple groups involved (</a:t>
            </a:r>
            <a:r>
              <a:rPr lang="en-US" baseline="0" dirty="0" err="1" smtClean="0"/>
              <a:t>ie</a:t>
            </a:r>
            <a:r>
              <a:rPr lang="en-US" baseline="0" dirty="0" smtClean="0"/>
              <a:t>, </a:t>
            </a:r>
            <a:r>
              <a:rPr lang="en-US" baseline="0" dirty="0" err="1" smtClean="0"/>
              <a:t>Dev</a:t>
            </a:r>
            <a:r>
              <a:rPr lang="en-US" baseline="0" dirty="0" smtClean="0"/>
              <a:t>, Operations, </a:t>
            </a:r>
            <a:r>
              <a:rPr lang="en-US" baseline="0" dirty="0" err="1" smtClean="0"/>
              <a:t>etc</a:t>
            </a:r>
            <a:r>
              <a:rPr lang="en-US" baseline="0" dirty="0" smtClean="0"/>
              <a:t>).  </a:t>
            </a:r>
          </a:p>
          <a:p>
            <a:r>
              <a:rPr lang="en-US" baseline="0" dirty="0" smtClean="0"/>
              <a:t>Management of configuration information is often manual in </a:t>
            </a:r>
            <a:r>
              <a:rPr lang="en-US" baseline="0" dirty="0" err="1" smtClean="0"/>
              <a:t>IaaS</a:t>
            </a:r>
            <a:r>
              <a:rPr lang="en-US" baseline="0" dirty="0" smtClean="0"/>
              <a:t> (though not always).</a:t>
            </a:r>
          </a:p>
          <a:p>
            <a:r>
              <a:rPr lang="en-US" baseline="0" dirty="0" smtClean="0"/>
              <a:t>Explain that for non-virtualized customers, the steps are even greater.</a:t>
            </a:r>
            <a:endParaRPr lang="en-US" dirty="0"/>
          </a:p>
        </p:txBody>
      </p:sp>
    </p:spTree>
    <p:extLst>
      <p:ext uri="{BB962C8B-B14F-4D97-AF65-F5344CB8AC3E}">
        <p14:creationId xmlns:p14="http://schemas.microsoft.com/office/powerpoint/2010/main" val="3499139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 2 slides showed the basics of CF </a:t>
            </a:r>
            <a:r>
              <a:rPr lang="en-US" dirty="0" err="1" smtClean="0"/>
              <a:t>vs</a:t>
            </a:r>
            <a:r>
              <a:rPr lang="en-US" dirty="0" smtClean="0"/>
              <a:t> </a:t>
            </a:r>
            <a:r>
              <a:rPr lang="en-US" dirty="0" err="1" smtClean="0"/>
              <a:t>IaaS</a:t>
            </a:r>
            <a:r>
              <a:rPr lang="en-US" dirty="0" smtClean="0"/>
              <a:t>, this is a more</a:t>
            </a:r>
            <a:r>
              <a:rPr lang="en-US" baseline="0" dirty="0" smtClean="0"/>
              <a:t> detailed overview of what else you get w/ Pivotal CF</a:t>
            </a:r>
            <a:endParaRPr lang="en-US" dirty="0"/>
          </a:p>
        </p:txBody>
      </p:sp>
    </p:spTree>
    <p:extLst>
      <p:ext uri="{BB962C8B-B14F-4D97-AF65-F5344CB8AC3E}">
        <p14:creationId xmlns:p14="http://schemas.microsoft.com/office/powerpoint/2010/main" val="453750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0.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jpeg"/><Relationship Id="rId3" Type="http://schemas.openxmlformats.org/officeDocument/2006/relationships/image" Target="../media/image6.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jpeg"/><Relationship Id="rId3" Type="http://schemas.openxmlformats.org/officeDocument/2006/relationships/image" Target="../media/image6.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9" y="1312909"/>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2"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3"/>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2"/>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8"/>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12" name="Picture 11" descr="Pivotal_Logo_white.png"/>
          <p:cNvPicPr>
            <a:picLocks noChangeAspect="1"/>
          </p:cNvPicPr>
          <p:nvPr userDrawn="1"/>
        </p:nvPicPr>
        <p:blipFill>
          <a:blip r:embed="rId2" cstate="print"/>
          <a:stretch>
            <a:fillRect/>
          </a:stretch>
        </p:blipFill>
        <p:spPr>
          <a:xfrm>
            <a:off x="7941733" y="4713968"/>
            <a:ext cx="957262" cy="219455"/>
          </a:xfrm>
          <a:prstGeom prst="rect">
            <a:avLst/>
          </a:prstGeom>
        </p:spPr>
      </p:pic>
      <p:sp>
        <p:nvSpPr>
          <p:cNvPr id="10" name="TextBox 9"/>
          <p:cNvSpPr txBox="1"/>
          <p:nvPr userDrawn="1"/>
        </p:nvSpPr>
        <p:spPr bwMode="gray">
          <a:xfrm>
            <a:off x="365129" y="5025752"/>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8"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356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97395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1956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547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741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259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0470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ck backgroun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61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489937"/>
            <a:ext cx="593222" cy="653563"/>
            <a:chOff x="7859395" y="4489937"/>
            <a:chExt cx="593222" cy="653563"/>
          </a:xfrm>
        </p:grpSpPr>
        <p:sp>
          <p:nvSpPr>
            <p:cNvPr id="12" name="Rectangle 11"/>
            <p:cNvSpPr/>
            <p:nvPr/>
          </p:nvSpPr>
          <p:spPr>
            <a:xfrm>
              <a:off x="7859395" y="4489937"/>
              <a:ext cx="593222" cy="65356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58868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6" name="Group 5"/>
          <p:cNvGrpSpPr/>
          <p:nvPr userDrawn="1"/>
        </p:nvGrpSpPr>
        <p:grpSpPr>
          <a:xfrm>
            <a:off x="7859395" y="4489937"/>
            <a:ext cx="593222" cy="653563"/>
            <a:chOff x="7859395" y="4489937"/>
            <a:chExt cx="593222" cy="653563"/>
          </a:xfrm>
        </p:grpSpPr>
        <p:sp>
          <p:nvSpPr>
            <p:cNvPr id="7" name="Rectangle 6"/>
            <p:cNvSpPr/>
            <p:nvPr/>
          </p:nvSpPr>
          <p:spPr>
            <a:xfrm>
              <a:off x="7859395" y="4489937"/>
              <a:ext cx="593222" cy="65356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85893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8" y="1419227"/>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7" name="Group 6"/>
          <p:cNvGrpSpPr/>
          <p:nvPr userDrawn="1"/>
        </p:nvGrpSpPr>
        <p:grpSpPr>
          <a:xfrm>
            <a:off x="7859395" y="4489937"/>
            <a:ext cx="593222" cy="653563"/>
            <a:chOff x="7859395" y="4489937"/>
            <a:chExt cx="593222" cy="653563"/>
          </a:xfrm>
        </p:grpSpPr>
        <p:sp>
          <p:nvSpPr>
            <p:cNvPr id="8" name="Rectangle 7"/>
            <p:cNvSpPr/>
            <p:nvPr/>
          </p:nvSpPr>
          <p:spPr>
            <a:xfrm>
              <a:off x="7859395" y="4489937"/>
              <a:ext cx="593222" cy="65356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02726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Group 7"/>
          <p:cNvGrpSpPr/>
          <p:nvPr userDrawn="1"/>
        </p:nvGrpSpPr>
        <p:grpSpPr>
          <a:xfrm>
            <a:off x="7859395" y="4489937"/>
            <a:ext cx="593222" cy="653563"/>
            <a:chOff x="7859395" y="4489937"/>
            <a:chExt cx="593222" cy="653563"/>
          </a:xfrm>
        </p:grpSpPr>
        <p:sp>
          <p:nvSpPr>
            <p:cNvPr id="9" name="Rectangle 8"/>
            <p:cNvSpPr/>
            <p:nvPr/>
          </p:nvSpPr>
          <p:spPr>
            <a:xfrm>
              <a:off x="7859395" y="4489937"/>
              <a:ext cx="593222" cy="65356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45725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1" name="Group 10"/>
          <p:cNvGrpSpPr/>
          <p:nvPr userDrawn="1"/>
        </p:nvGrpSpPr>
        <p:grpSpPr>
          <a:xfrm>
            <a:off x="7859395" y="4489937"/>
            <a:ext cx="593222" cy="653563"/>
            <a:chOff x="7859395" y="4489937"/>
            <a:chExt cx="593222" cy="653563"/>
          </a:xfrm>
        </p:grpSpPr>
        <p:sp>
          <p:nvSpPr>
            <p:cNvPr id="12" name="Rectangle 11"/>
            <p:cNvSpPr/>
            <p:nvPr/>
          </p:nvSpPr>
          <p:spPr>
            <a:xfrm>
              <a:off x="7859395" y="4489937"/>
              <a:ext cx="593222" cy="65356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05806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rgbClr val="008881"/>
                </a:solidFill>
                <a:latin typeface="Verdana"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1" name="Group 10"/>
          <p:cNvGrpSpPr/>
          <p:nvPr userDrawn="1"/>
        </p:nvGrpSpPr>
        <p:grpSpPr>
          <a:xfrm>
            <a:off x="7859395" y="4489937"/>
            <a:ext cx="593222" cy="653563"/>
            <a:chOff x="7859395" y="4489937"/>
            <a:chExt cx="593222" cy="653563"/>
          </a:xfrm>
        </p:grpSpPr>
        <p:sp>
          <p:nvSpPr>
            <p:cNvPr id="12" name="Rectangle 11"/>
            <p:cNvSpPr/>
            <p:nvPr/>
          </p:nvSpPr>
          <p:spPr>
            <a:xfrm>
              <a:off x="7859395" y="4489937"/>
              <a:ext cx="593222" cy="653563"/>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287078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p:cNvSpPr/>
          <p:nvPr/>
        </p:nvSpPr>
        <p:spPr>
          <a:xfrm>
            <a:off x="7848600" y="4486637"/>
            <a:ext cx="608013" cy="671246"/>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3" name="Picture 2" descr="VMware logo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05055" y="4629148"/>
            <a:ext cx="502918" cy="76081"/>
          </a:xfrm>
          <a:prstGeom prst="rect">
            <a:avLst/>
          </a:prstGeom>
        </p:spPr>
      </p:pic>
    </p:spTree>
    <p:extLst>
      <p:ext uri="{BB962C8B-B14F-4D97-AF65-F5344CB8AC3E}">
        <p14:creationId xmlns:p14="http://schemas.microsoft.com/office/powerpoint/2010/main" val="307346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489937"/>
            <a:ext cx="593222" cy="653563"/>
            <a:chOff x="7859395" y="4489937"/>
            <a:chExt cx="593222" cy="653563"/>
          </a:xfrm>
        </p:grpSpPr>
        <p:sp>
          <p:nvSpPr>
            <p:cNvPr id="11" name="Rectangle 10"/>
            <p:cNvSpPr/>
            <p:nvPr userDrawn="1"/>
          </p:nvSpPr>
          <p:spPr>
            <a:xfrm>
              <a:off x="7859395" y="4489937"/>
              <a:ext cx="593222" cy="653563"/>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572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103548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8"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7"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2"/>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8"/>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8"/>
            <a:ext cx="957262" cy="219455"/>
          </a:xfrm>
          <a:prstGeom prst="rect">
            <a:avLst/>
          </a:prstGeom>
        </p:spPr>
      </p:pic>
      <p:sp>
        <p:nvSpPr>
          <p:cNvPr id="7" name="TextBox 6"/>
          <p:cNvSpPr txBox="1"/>
          <p:nvPr userDrawn="1"/>
        </p:nvSpPr>
        <p:spPr bwMode="gray">
          <a:xfrm>
            <a:off x="365129" y="5025752"/>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1701801" y="3094571"/>
            <a:ext cx="5689600" cy="438582"/>
          </a:xfrm>
          <a:prstGeom prst="rect">
            <a:avLst/>
          </a:prstGeom>
          <a:noFill/>
        </p:spPr>
        <p:txBody>
          <a:bodyPr wrap="square" rtlCol="0">
            <a:spAutoFit/>
          </a:bodyPr>
          <a:lstStyle/>
          <a:p>
            <a:pPr algn="ctr"/>
            <a:r>
              <a:rPr lang="en-US" sz="2250" cap="none" dirty="0" smtClean="0">
                <a:solidFill>
                  <a:schemeClr val="accent3"/>
                </a:solidFill>
                <a:latin typeface="Arial"/>
                <a:cs typeface="Arial"/>
              </a:rPr>
              <a:t>BUILT FOR THE</a:t>
            </a:r>
            <a:r>
              <a:rPr lang="en-US" sz="2250" cap="all" baseline="0" dirty="0" smtClean="0">
                <a:solidFill>
                  <a:schemeClr val="accent3"/>
                </a:solidFill>
                <a:latin typeface="Arial"/>
                <a:cs typeface="Arial"/>
              </a:rPr>
              <a:t> </a:t>
            </a:r>
            <a:r>
              <a:rPr lang="en-US" sz="2250" cap="none" baseline="0" dirty="0" smtClean="0">
                <a:solidFill>
                  <a:srgbClr val="3EA7BC"/>
                </a:solidFill>
                <a:latin typeface="Arial"/>
                <a:cs typeface="Arial"/>
              </a:rPr>
              <a:t>SPEED OF BUSINESS</a:t>
            </a:r>
            <a:endParaRPr lang="en-US" sz="2250" cap="none" dirty="0" smtClean="0">
              <a:solidFill>
                <a:srgbClr val="3EA7BC"/>
              </a:solidFill>
              <a:latin typeface="Arial"/>
              <a:cs typeface="Arial"/>
            </a:endParaRPr>
          </a:p>
        </p:txBody>
      </p:sp>
      <p:pic>
        <p:nvPicPr>
          <p:cNvPr id="7" name="Picture 6" descr="Pivotal_Logo_white.png"/>
          <p:cNvPicPr>
            <a:picLocks noChangeAspect="1"/>
          </p:cNvPicPr>
          <p:nvPr userDrawn="1"/>
        </p:nvPicPr>
        <p:blipFill>
          <a:blip r:embed="rId2" cstate="print"/>
          <a:srcRect r="5548"/>
          <a:stretch>
            <a:fillRect/>
          </a:stretch>
        </p:blipFill>
        <p:spPr>
          <a:xfrm>
            <a:off x="1973538" y="1659710"/>
            <a:ext cx="5189267" cy="1259181"/>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749105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10" name="Picture 9"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15308245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extLst>
      <p:ext uri="{BB962C8B-B14F-4D97-AF65-F5344CB8AC3E}">
        <p14:creationId xmlns:p14="http://schemas.microsoft.com/office/powerpoint/2010/main" val="11217607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2">
                  <a:lumMod val="60000"/>
                  <a:lumOff val="40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00685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6509524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8"/>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2"/>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7" y="244713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print"/>
          <a:stretch>
            <a:fillRect/>
          </a:stretch>
        </p:blipFill>
        <p:spPr>
          <a:xfrm>
            <a:off x="7941733" y="4713968"/>
            <a:ext cx="957262" cy="219455"/>
          </a:xfrm>
          <a:prstGeom prst="rect">
            <a:avLst/>
          </a:prstGeom>
        </p:spPr>
      </p:pic>
      <p:sp>
        <p:nvSpPr>
          <p:cNvPr id="10" name="TextBox 9"/>
          <p:cNvSpPr txBox="1"/>
          <p:nvPr userDrawn="1"/>
        </p:nvSpPr>
        <p:spPr bwMode="gray">
          <a:xfrm>
            <a:off x="365129" y="5025752"/>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rgbClr val="00685D"/>
                </a:solidFill>
                <a:latin typeface="Arial"/>
                <a:ea typeface="+mj-ea"/>
                <a:cs typeface="Arial"/>
              </a:defRPr>
            </a:lvl1pPr>
          </a:lstStyle>
          <a:p>
            <a:r>
              <a:rPr lang="en-US" dirty="0" smtClean="0"/>
              <a:t>Divider3</a:t>
            </a:r>
            <a:endParaRPr lang="en-US" dirty="0"/>
          </a:p>
        </p:txBody>
      </p:sp>
      <p:pic>
        <p:nvPicPr>
          <p:cNvPr id="18" name="Picture 17"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extLst>
      <p:ext uri="{BB962C8B-B14F-4D97-AF65-F5344CB8AC3E}">
        <p14:creationId xmlns:p14="http://schemas.microsoft.com/office/powerpoint/2010/main" val="3543932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23927291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53894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68262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174032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135462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819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57750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85585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09065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2"/>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7"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8813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341575504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3" name="Picture 2" descr="EMC-no-tag_white_RGB-150dpi.png"/>
          <p:cNvPicPr>
            <a:picLocks noChangeAspect="1"/>
          </p:cNvPicPr>
          <p:nvPr userDrawn="1"/>
        </p:nvPicPr>
        <p:blipFill>
          <a:blip r:embed="rId2" cstate="print">
            <a:alphaModFix amt="31000"/>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cap="all" dirty="0" smtClean="0">
                <a:solidFill>
                  <a:srgbClr val="F16F3B"/>
                </a:solidFill>
                <a:latin typeface="Arial"/>
                <a:cs typeface="Arial"/>
              </a:rPr>
              <a:t>A new</a:t>
            </a:r>
            <a:r>
              <a:rPr lang="en-US" sz="2400" cap="all" dirty="0" smtClean="0">
                <a:solidFill>
                  <a:srgbClr val="E96C42"/>
                </a:solidFill>
                <a:latin typeface="Arial"/>
                <a:cs typeface="Arial"/>
              </a:rPr>
              <a:t> </a:t>
            </a:r>
            <a:r>
              <a:rPr lang="en-US" sz="2300" cap="all" dirty="0" smtClean="0">
                <a:solidFill>
                  <a:srgbClr val="AEBF2F"/>
                </a:solidFill>
                <a:latin typeface="Arial"/>
                <a:cs typeface="Arial"/>
              </a:rPr>
              <a:t>Platform</a:t>
            </a:r>
            <a:r>
              <a:rPr lang="en-US" sz="2400" cap="all" dirty="0" smtClean="0">
                <a:solidFill>
                  <a:srgbClr val="4D4D4D"/>
                </a:solidFill>
                <a:latin typeface="Arial"/>
                <a:cs typeface="Arial"/>
              </a:rPr>
              <a:t> </a:t>
            </a:r>
            <a:r>
              <a:rPr lang="en-US" sz="2400" cap="all" dirty="0" smtClean="0">
                <a:solidFill>
                  <a:srgbClr val="3EA7BC"/>
                </a:solidFill>
                <a:latin typeface="Arial"/>
                <a:cs typeface="Arial"/>
              </a:rPr>
              <a:t>for a new Era</a:t>
            </a:r>
          </a:p>
        </p:txBody>
      </p:sp>
    </p:spTree>
    <p:extLst>
      <p:ext uri="{BB962C8B-B14F-4D97-AF65-F5344CB8AC3E}">
        <p14:creationId xmlns:p14="http://schemas.microsoft.com/office/powerpoint/2010/main" val="9200048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8379790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9" name="Rectangle 8"/>
          <p:cNvSpPr/>
          <p:nvPr userDrawn="1"/>
        </p:nvSpPr>
        <p:spPr bwMode="gray">
          <a:xfrm>
            <a:off x="0" y="1"/>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5"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238380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10" name="Picture 9"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16178296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extLst>
      <p:ext uri="{BB962C8B-B14F-4D97-AF65-F5344CB8AC3E}">
        <p14:creationId xmlns:p14="http://schemas.microsoft.com/office/powerpoint/2010/main" val="17106618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2">
                  <a:lumMod val="60000"/>
                  <a:lumOff val="40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00685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107475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rgbClr val="00685D"/>
                </a:solidFill>
                <a:latin typeface="Arial"/>
                <a:ea typeface="+mj-ea"/>
                <a:cs typeface="Arial"/>
              </a:defRPr>
            </a:lvl1pPr>
          </a:lstStyle>
          <a:p>
            <a:r>
              <a:rPr lang="en-US" dirty="0" smtClean="0"/>
              <a:t>Divider3</a:t>
            </a:r>
            <a:endParaRPr lang="en-US" dirty="0"/>
          </a:p>
        </p:txBody>
      </p:sp>
      <p:pic>
        <p:nvPicPr>
          <p:cNvPr id="18" name="Picture 17"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extLst>
      <p:ext uri="{BB962C8B-B14F-4D97-AF65-F5344CB8AC3E}">
        <p14:creationId xmlns:p14="http://schemas.microsoft.com/office/powerpoint/2010/main" val="21567674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222079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2"/>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8"/>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7"/>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print"/>
          <a:stretch>
            <a:fillRect/>
          </a:stretch>
        </p:blipFill>
        <p:spPr>
          <a:xfrm>
            <a:off x="7941733" y="4713968"/>
            <a:ext cx="957262" cy="219455"/>
          </a:xfrm>
          <a:prstGeom prst="rect">
            <a:avLst/>
          </a:prstGeom>
        </p:spPr>
      </p:pic>
      <p:sp>
        <p:nvSpPr>
          <p:cNvPr id="9" name="TextBox 8"/>
          <p:cNvSpPr txBox="1"/>
          <p:nvPr userDrawn="1"/>
        </p:nvSpPr>
        <p:spPr bwMode="gray">
          <a:xfrm>
            <a:off x="365129" y="5025752"/>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20310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653202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971067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89918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69206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6667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24582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28191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834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3581450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8"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3" name="Picture 2" descr="EMC-no-tag_white_RGB-150dpi.png"/>
          <p:cNvPicPr>
            <a:picLocks noChangeAspect="1"/>
          </p:cNvPicPr>
          <p:nvPr userDrawn="1"/>
        </p:nvPicPr>
        <p:blipFill>
          <a:blip r:embed="rId2" cstate="print">
            <a:alphaModFix amt="31000"/>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cap="all" dirty="0" smtClean="0">
                <a:solidFill>
                  <a:srgbClr val="F16F3B"/>
                </a:solidFill>
                <a:latin typeface="Arial"/>
                <a:cs typeface="Arial"/>
              </a:rPr>
              <a:t>A new</a:t>
            </a:r>
            <a:r>
              <a:rPr lang="en-US" sz="2400" cap="all" dirty="0" smtClean="0">
                <a:solidFill>
                  <a:srgbClr val="E96C42"/>
                </a:solidFill>
                <a:latin typeface="Arial"/>
                <a:cs typeface="Arial"/>
              </a:rPr>
              <a:t> </a:t>
            </a:r>
            <a:r>
              <a:rPr lang="en-US" sz="2300" cap="all" dirty="0" smtClean="0">
                <a:solidFill>
                  <a:srgbClr val="AEBF2F"/>
                </a:solidFill>
                <a:latin typeface="Arial"/>
                <a:cs typeface="Arial"/>
              </a:rPr>
              <a:t>Platform</a:t>
            </a:r>
            <a:r>
              <a:rPr lang="en-US" sz="2400" cap="all" dirty="0" smtClean="0">
                <a:solidFill>
                  <a:srgbClr val="4D4D4D"/>
                </a:solidFill>
                <a:latin typeface="Arial"/>
                <a:cs typeface="Arial"/>
              </a:rPr>
              <a:t> </a:t>
            </a:r>
            <a:r>
              <a:rPr lang="en-US" sz="2400" cap="all" dirty="0" smtClean="0">
                <a:solidFill>
                  <a:srgbClr val="3EA7BC"/>
                </a:solidFill>
                <a:latin typeface="Arial"/>
                <a:cs typeface="Arial"/>
              </a:rPr>
              <a:t>for a new Era</a:t>
            </a:r>
          </a:p>
        </p:txBody>
      </p:sp>
    </p:spTree>
    <p:extLst>
      <p:ext uri="{BB962C8B-B14F-4D97-AF65-F5344CB8AC3E}">
        <p14:creationId xmlns:p14="http://schemas.microsoft.com/office/powerpoint/2010/main" val="19826716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4424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9" name="Rectangle 8"/>
          <p:cNvSpPr/>
          <p:nvPr userDrawn="1"/>
        </p:nvSpPr>
        <p:spPr bwMode="gray">
          <a:xfrm>
            <a:off x="0" y="1"/>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5"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489365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14496867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41919566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8476549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9" name="TextBox 8"/>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36548848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77190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388238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49081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8"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501598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222800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894356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455926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407437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0409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extBox 6"/>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34125586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cstate="print"/>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2815110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pic>
        <p:nvPicPr>
          <p:cNvPr id="5" name="Picture 4" descr="pptx cover 5.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5879" cy="5143500"/>
          </a:xfrm>
          <a:prstGeom prst="rect">
            <a:avLst/>
          </a:prstGeom>
        </p:spPr>
      </p:pic>
      <p:sp>
        <p:nvSpPr>
          <p:cNvPr id="9" name="Rectangle 8"/>
          <p:cNvSpPr/>
          <p:nvPr userDrawn="1"/>
        </p:nvSpPr>
        <p:spPr>
          <a:xfrm>
            <a:off x="0" y="4095750"/>
            <a:ext cx="9144000" cy="1046164"/>
          </a:xfrm>
          <a:prstGeom prst="rect">
            <a:avLst/>
          </a:prstGeom>
          <a:gradFill flip="none" rotWithShape="1">
            <a:gsLst>
              <a:gs pos="51000">
                <a:schemeClr val="tx1"/>
              </a:gs>
              <a:gs pos="100000">
                <a:schemeClr val="tx1">
                  <a:alpha val="0"/>
                </a:schemeClr>
              </a:gs>
            </a:gsLst>
            <a:lin ang="16200000" scaled="0"/>
            <a:tileRect/>
          </a:gra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Verdana"/>
            </a:endParaRPr>
          </a:p>
        </p:txBody>
      </p:sp>
      <p:sp>
        <p:nvSpPr>
          <p:cNvPr id="2" name="Title 1"/>
          <p:cNvSpPr>
            <a:spLocks noGrp="1"/>
          </p:cNvSpPr>
          <p:nvPr>
            <p:ph type="ctrTitle"/>
          </p:nvPr>
        </p:nvSpPr>
        <p:spPr>
          <a:xfrm>
            <a:off x="523874" y="4114800"/>
            <a:ext cx="6738850" cy="413989"/>
          </a:xfrm>
          <a:prstGeom prst="rect">
            <a:avLst/>
          </a:prstGeom>
        </p:spPr>
        <p:txBody>
          <a:bodyPr lIns="0" tIns="0" rIns="0" bIns="0" anchor="t" anchorCtr="0"/>
          <a:lstStyle>
            <a:lvl1pPr algn="l">
              <a:lnSpc>
                <a:spcPct val="80000"/>
              </a:lnSpc>
              <a:defRPr sz="2800">
                <a:solidFill>
                  <a:schemeClr val="bg1"/>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523874" y="4535865"/>
            <a:ext cx="6738850" cy="269994"/>
          </a:xfrm>
          <a:prstGeom prst="rect">
            <a:avLst/>
          </a:prstGeom>
        </p:spPr>
        <p:txBody>
          <a:bodyPr lIns="0" tIns="0" rIns="0" bIns="0"/>
          <a:lstStyle>
            <a:lvl1pPr marL="0" indent="0" algn="l">
              <a:buNone/>
              <a:defRPr sz="1600">
                <a:solidFill>
                  <a:schemeClr val="accent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 name="Group 3"/>
          <p:cNvGrpSpPr/>
          <p:nvPr userDrawn="1"/>
        </p:nvGrpSpPr>
        <p:grpSpPr>
          <a:xfrm>
            <a:off x="7505596" y="4095749"/>
            <a:ext cx="951017" cy="1047751"/>
            <a:chOff x="7618413" y="4303992"/>
            <a:chExt cx="762000" cy="839508"/>
          </a:xfrm>
        </p:grpSpPr>
        <p:sp>
          <p:nvSpPr>
            <p:cNvPr id="8" name="Rectangle 7"/>
            <p:cNvSpPr/>
            <p:nvPr userDrawn="1"/>
          </p:nvSpPr>
          <p:spPr>
            <a:xfrm>
              <a:off x="7618413" y="4303992"/>
              <a:ext cx="762000" cy="8395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2" name="Picture 11"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336321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2743200" y="2440781"/>
            <a:ext cx="6096000"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2514600" cy="4626769"/>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164193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907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23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596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20669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45684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5589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969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8628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046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552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137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835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ck backgroun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4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489937"/>
            <a:ext cx="593222" cy="653563"/>
            <a:chOff x="7859395" y="4489937"/>
            <a:chExt cx="593222" cy="653563"/>
          </a:xfrm>
        </p:grpSpPr>
        <p:sp>
          <p:nvSpPr>
            <p:cNvPr id="12" name="Rectangle 11"/>
            <p:cNvSpPr/>
            <p:nvPr/>
          </p:nvSpPr>
          <p:spPr>
            <a:xfrm>
              <a:off x="7859395" y="4489937"/>
              <a:ext cx="593222" cy="65356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90192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6" name="Group 5"/>
          <p:cNvGrpSpPr/>
          <p:nvPr userDrawn="1"/>
        </p:nvGrpSpPr>
        <p:grpSpPr>
          <a:xfrm>
            <a:off x="7859395" y="4489937"/>
            <a:ext cx="593222" cy="653563"/>
            <a:chOff x="7859395" y="4489937"/>
            <a:chExt cx="593222" cy="653563"/>
          </a:xfrm>
        </p:grpSpPr>
        <p:sp>
          <p:nvSpPr>
            <p:cNvPr id="7" name="Rectangle 6"/>
            <p:cNvSpPr/>
            <p:nvPr/>
          </p:nvSpPr>
          <p:spPr>
            <a:xfrm>
              <a:off x="7859395" y="4489937"/>
              <a:ext cx="593222" cy="65356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42256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7" name="Group 6"/>
          <p:cNvGrpSpPr/>
          <p:nvPr userDrawn="1"/>
        </p:nvGrpSpPr>
        <p:grpSpPr>
          <a:xfrm>
            <a:off x="7859395" y="4489937"/>
            <a:ext cx="593222" cy="653563"/>
            <a:chOff x="7859395" y="4489937"/>
            <a:chExt cx="593222" cy="653563"/>
          </a:xfrm>
        </p:grpSpPr>
        <p:sp>
          <p:nvSpPr>
            <p:cNvPr id="8" name="Rectangle 7"/>
            <p:cNvSpPr/>
            <p:nvPr/>
          </p:nvSpPr>
          <p:spPr>
            <a:xfrm>
              <a:off x="7859395" y="4489937"/>
              <a:ext cx="593222" cy="65356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7093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Group 7"/>
          <p:cNvGrpSpPr/>
          <p:nvPr userDrawn="1"/>
        </p:nvGrpSpPr>
        <p:grpSpPr>
          <a:xfrm>
            <a:off x="7859395" y="4489937"/>
            <a:ext cx="593222" cy="653563"/>
            <a:chOff x="7859395" y="4489937"/>
            <a:chExt cx="593222" cy="653563"/>
          </a:xfrm>
        </p:grpSpPr>
        <p:sp>
          <p:nvSpPr>
            <p:cNvPr id="9" name="Rectangle 8"/>
            <p:cNvSpPr/>
            <p:nvPr/>
          </p:nvSpPr>
          <p:spPr>
            <a:xfrm>
              <a:off x="7859395" y="4489937"/>
              <a:ext cx="593222" cy="65356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9180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1" name="Group 10"/>
          <p:cNvGrpSpPr/>
          <p:nvPr userDrawn="1"/>
        </p:nvGrpSpPr>
        <p:grpSpPr>
          <a:xfrm>
            <a:off x="7859395" y="4489937"/>
            <a:ext cx="593222" cy="653563"/>
            <a:chOff x="7859395" y="4489937"/>
            <a:chExt cx="593222" cy="653563"/>
          </a:xfrm>
        </p:grpSpPr>
        <p:sp>
          <p:nvSpPr>
            <p:cNvPr id="12" name="Rectangle 11"/>
            <p:cNvSpPr/>
            <p:nvPr/>
          </p:nvSpPr>
          <p:spPr>
            <a:xfrm>
              <a:off x="7859395" y="4489937"/>
              <a:ext cx="593222" cy="65356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8993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489937"/>
            <a:ext cx="593222" cy="653563"/>
            <a:chOff x="7859395" y="4489937"/>
            <a:chExt cx="593222" cy="653563"/>
          </a:xfrm>
        </p:grpSpPr>
        <p:sp>
          <p:nvSpPr>
            <p:cNvPr id="12" name="Rectangle 11"/>
            <p:cNvSpPr/>
            <p:nvPr/>
          </p:nvSpPr>
          <p:spPr>
            <a:xfrm>
              <a:off x="7859395" y="4489937"/>
              <a:ext cx="593222" cy="653563"/>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29626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p:cNvSpPr/>
          <p:nvPr/>
        </p:nvSpPr>
        <p:spPr>
          <a:xfrm>
            <a:off x="7848600" y="4486637"/>
            <a:ext cx="608013" cy="671246"/>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3" name="Picture 2" descr="VMware logo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05055" y="4629148"/>
            <a:ext cx="502918" cy="76081"/>
          </a:xfrm>
          <a:prstGeom prst="rect">
            <a:avLst/>
          </a:prstGeom>
        </p:spPr>
      </p:pic>
    </p:spTree>
    <p:extLst>
      <p:ext uri="{BB962C8B-B14F-4D97-AF65-F5344CB8AC3E}">
        <p14:creationId xmlns:p14="http://schemas.microsoft.com/office/powerpoint/2010/main" val="117765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489937"/>
            <a:ext cx="593222" cy="653563"/>
            <a:chOff x="7859395" y="4489937"/>
            <a:chExt cx="593222" cy="653563"/>
          </a:xfrm>
        </p:grpSpPr>
        <p:sp>
          <p:nvSpPr>
            <p:cNvPr id="11" name="Rectangle 10"/>
            <p:cNvSpPr/>
            <p:nvPr userDrawn="1"/>
          </p:nvSpPr>
          <p:spPr>
            <a:xfrm>
              <a:off x="7859395" y="4489937"/>
              <a:ext cx="593222" cy="653563"/>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924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415818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28593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pic>
        <p:nvPicPr>
          <p:cNvPr id="5" name="Picture 4" descr="pptx cover 5.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5879" cy="5143500"/>
          </a:xfrm>
          <a:prstGeom prst="rect">
            <a:avLst/>
          </a:prstGeom>
        </p:spPr>
      </p:pic>
      <p:sp>
        <p:nvSpPr>
          <p:cNvPr id="9" name="Rectangle 8"/>
          <p:cNvSpPr/>
          <p:nvPr userDrawn="1"/>
        </p:nvSpPr>
        <p:spPr>
          <a:xfrm>
            <a:off x="0" y="4095750"/>
            <a:ext cx="9144000" cy="1046164"/>
          </a:xfrm>
          <a:prstGeom prst="rect">
            <a:avLst/>
          </a:prstGeom>
          <a:gradFill flip="none" rotWithShape="1">
            <a:gsLst>
              <a:gs pos="51000">
                <a:schemeClr val="tx1"/>
              </a:gs>
              <a:gs pos="100000">
                <a:schemeClr val="tx1">
                  <a:alpha val="0"/>
                </a:schemeClr>
              </a:gs>
            </a:gsLst>
            <a:lin ang="16200000" scaled="0"/>
            <a:tileRect/>
          </a:gra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Verdana"/>
            </a:endParaRPr>
          </a:p>
        </p:txBody>
      </p:sp>
      <p:sp>
        <p:nvSpPr>
          <p:cNvPr id="2" name="Title 1"/>
          <p:cNvSpPr>
            <a:spLocks noGrp="1"/>
          </p:cNvSpPr>
          <p:nvPr>
            <p:ph type="ctrTitle"/>
          </p:nvPr>
        </p:nvSpPr>
        <p:spPr>
          <a:xfrm>
            <a:off x="523874" y="4114800"/>
            <a:ext cx="6738850" cy="413989"/>
          </a:xfrm>
          <a:prstGeom prst="rect">
            <a:avLst/>
          </a:prstGeom>
        </p:spPr>
        <p:txBody>
          <a:bodyPr lIns="0" tIns="0" rIns="0" bIns="0" anchor="t" anchorCtr="0"/>
          <a:lstStyle>
            <a:lvl1pPr algn="l">
              <a:lnSpc>
                <a:spcPct val="80000"/>
              </a:lnSpc>
              <a:defRPr sz="2800">
                <a:solidFill>
                  <a:schemeClr val="bg1"/>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523874" y="4535865"/>
            <a:ext cx="6738850" cy="269994"/>
          </a:xfrm>
          <a:prstGeom prst="rect">
            <a:avLst/>
          </a:prstGeom>
        </p:spPr>
        <p:txBody>
          <a:bodyPr lIns="0" tIns="0" rIns="0" bIns="0"/>
          <a:lstStyle>
            <a:lvl1pPr marL="0" indent="0" algn="l">
              <a:buNone/>
              <a:defRPr sz="1600">
                <a:solidFill>
                  <a:schemeClr val="accent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 name="Group 3"/>
          <p:cNvGrpSpPr/>
          <p:nvPr userDrawn="1"/>
        </p:nvGrpSpPr>
        <p:grpSpPr>
          <a:xfrm>
            <a:off x="7505596" y="4095749"/>
            <a:ext cx="951017" cy="1047751"/>
            <a:chOff x="7618413" y="4303992"/>
            <a:chExt cx="762000" cy="839508"/>
          </a:xfrm>
        </p:grpSpPr>
        <p:sp>
          <p:nvSpPr>
            <p:cNvPr id="8" name="Rectangle 7"/>
            <p:cNvSpPr/>
            <p:nvPr userDrawn="1"/>
          </p:nvSpPr>
          <p:spPr>
            <a:xfrm>
              <a:off x="7618413" y="4303992"/>
              <a:ext cx="762000" cy="8395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2" name="Picture 11"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349292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3200" y="2440781"/>
            <a:ext cx="6096000"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2514600" cy="4626769"/>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388443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315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03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775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6845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7859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image" Target="../media/image3.png"/><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20" Type="http://schemas.openxmlformats.org/officeDocument/2006/relationships/image" Target="../media/image3.png"/><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slideLayout" Target="../slideLayouts/slideLayout50.xml"/><Relationship Id="rId17" Type="http://schemas.openxmlformats.org/officeDocument/2006/relationships/slideLayout" Target="../slideLayouts/slideLayout51.xml"/><Relationship Id="rId18" Type="http://schemas.openxmlformats.org/officeDocument/2006/relationships/slideLayout" Target="../slideLayouts/slideLayout52.xml"/><Relationship Id="rId19" Type="http://schemas.openxmlformats.org/officeDocument/2006/relationships/theme" Target="../theme/theme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3.xml"/><Relationship Id="rId12" Type="http://schemas.openxmlformats.org/officeDocument/2006/relationships/slideLayout" Target="../slideLayouts/slideLayout64.xml"/><Relationship Id="rId13" Type="http://schemas.openxmlformats.org/officeDocument/2006/relationships/slideLayout" Target="../slideLayouts/slideLayout65.xml"/><Relationship Id="rId14" Type="http://schemas.openxmlformats.org/officeDocument/2006/relationships/slideLayout" Target="../slideLayouts/slideLayout66.xml"/><Relationship Id="rId15" Type="http://schemas.openxmlformats.org/officeDocument/2006/relationships/slideLayout" Target="../slideLayouts/slideLayout67.xml"/><Relationship Id="rId16" Type="http://schemas.openxmlformats.org/officeDocument/2006/relationships/theme" Target="../theme/theme4.xml"/><Relationship Id="rId17" Type="http://schemas.openxmlformats.org/officeDocument/2006/relationships/image" Target="../media/image1.png"/><Relationship Id="rId1" Type="http://schemas.openxmlformats.org/officeDocument/2006/relationships/slideLayout" Target="../slideLayouts/slideLayout53.xml"/><Relationship Id="rId2" Type="http://schemas.openxmlformats.org/officeDocument/2006/relationships/slideLayout" Target="../slideLayouts/slideLayout54.xml"/><Relationship Id="rId3" Type="http://schemas.openxmlformats.org/officeDocument/2006/relationships/slideLayout" Target="../slideLayouts/slideLayout55.xml"/><Relationship Id="rId4" Type="http://schemas.openxmlformats.org/officeDocument/2006/relationships/slideLayout" Target="../slideLayouts/slideLayout56.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slideLayout" Target="../slideLayouts/slideLayout59.xml"/><Relationship Id="rId8" Type="http://schemas.openxmlformats.org/officeDocument/2006/relationships/slideLayout" Target="../slideLayouts/slideLayout60.xml"/><Relationship Id="rId9" Type="http://schemas.openxmlformats.org/officeDocument/2006/relationships/slideLayout" Target="../slideLayouts/slideLayout61.xml"/><Relationship Id="rId10"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6.xml"/><Relationship Id="rId20" Type="http://schemas.openxmlformats.org/officeDocument/2006/relationships/slideLayout" Target="../slideLayouts/slideLayout87.xml"/><Relationship Id="rId21" Type="http://schemas.openxmlformats.org/officeDocument/2006/relationships/slideLayout" Target="../slideLayouts/slideLayout88.xml"/><Relationship Id="rId22" Type="http://schemas.openxmlformats.org/officeDocument/2006/relationships/slideLayout" Target="../slideLayouts/slideLayout89.xml"/><Relationship Id="rId23" Type="http://schemas.openxmlformats.org/officeDocument/2006/relationships/slideLayout" Target="../slideLayouts/slideLayout90.xml"/><Relationship Id="rId24" Type="http://schemas.openxmlformats.org/officeDocument/2006/relationships/slideLayout" Target="../slideLayouts/slideLayout91.xml"/><Relationship Id="rId25" Type="http://schemas.openxmlformats.org/officeDocument/2006/relationships/slideLayout" Target="../slideLayouts/slideLayout92.xml"/><Relationship Id="rId26" Type="http://schemas.openxmlformats.org/officeDocument/2006/relationships/theme" Target="../theme/theme5.xml"/><Relationship Id="rId27" Type="http://schemas.openxmlformats.org/officeDocument/2006/relationships/image" Target="../media/image6.png"/><Relationship Id="rId10" Type="http://schemas.openxmlformats.org/officeDocument/2006/relationships/slideLayout" Target="../slideLayouts/slideLayout77.xml"/><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slideLayout" Target="../slideLayouts/slideLayout80.xml"/><Relationship Id="rId14" Type="http://schemas.openxmlformats.org/officeDocument/2006/relationships/slideLayout" Target="../slideLayouts/slideLayout81.xml"/><Relationship Id="rId15" Type="http://schemas.openxmlformats.org/officeDocument/2006/relationships/slideLayout" Target="../slideLayouts/slideLayout82.xml"/><Relationship Id="rId16" Type="http://schemas.openxmlformats.org/officeDocument/2006/relationships/slideLayout" Target="../slideLayouts/slideLayout83.xml"/><Relationship Id="rId17" Type="http://schemas.openxmlformats.org/officeDocument/2006/relationships/slideLayout" Target="../slideLayouts/slideLayout84.xml"/><Relationship Id="rId18" Type="http://schemas.openxmlformats.org/officeDocument/2006/relationships/slideLayout" Target="../slideLayouts/slideLayout85.xml"/><Relationship Id="rId19" Type="http://schemas.openxmlformats.org/officeDocument/2006/relationships/slideLayout" Target="../slideLayouts/slideLayout86.xml"/><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01.xml"/><Relationship Id="rId20" Type="http://schemas.openxmlformats.org/officeDocument/2006/relationships/slideLayout" Target="../slideLayouts/slideLayout112.xml"/><Relationship Id="rId21" Type="http://schemas.openxmlformats.org/officeDocument/2006/relationships/slideLayout" Target="../slideLayouts/slideLayout113.xml"/><Relationship Id="rId22" Type="http://schemas.openxmlformats.org/officeDocument/2006/relationships/slideLayout" Target="../slideLayouts/slideLayout114.xml"/><Relationship Id="rId23" Type="http://schemas.openxmlformats.org/officeDocument/2006/relationships/slideLayout" Target="../slideLayouts/slideLayout115.xml"/><Relationship Id="rId24" Type="http://schemas.openxmlformats.org/officeDocument/2006/relationships/slideLayout" Target="../slideLayouts/slideLayout116.xml"/><Relationship Id="rId25" Type="http://schemas.openxmlformats.org/officeDocument/2006/relationships/theme" Target="../theme/theme6.xml"/><Relationship Id="rId26" Type="http://schemas.openxmlformats.org/officeDocument/2006/relationships/image" Target="../media/image6.png"/><Relationship Id="rId10" Type="http://schemas.openxmlformats.org/officeDocument/2006/relationships/slideLayout" Target="../slideLayouts/slideLayout102.xml"/><Relationship Id="rId11" Type="http://schemas.openxmlformats.org/officeDocument/2006/relationships/slideLayout" Target="../slideLayouts/slideLayout103.xml"/><Relationship Id="rId12" Type="http://schemas.openxmlformats.org/officeDocument/2006/relationships/slideLayout" Target="../slideLayouts/slideLayout104.xml"/><Relationship Id="rId13" Type="http://schemas.openxmlformats.org/officeDocument/2006/relationships/slideLayout" Target="../slideLayouts/slideLayout105.xml"/><Relationship Id="rId14" Type="http://schemas.openxmlformats.org/officeDocument/2006/relationships/slideLayout" Target="../slideLayouts/slideLayout106.xml"/><Relationship Id="rId15" Type="http://schemas.openxmlformats.org/officeDocument/2006/relationships/slideLayout" Target="../slideLayouts/slideLayout107.xml"/><Relationship Id="rId16" Type="http://schemas.openxmlformats.org/officeDocument/2006/relationships/slideLayout" Target="../slideLayouts/slideLayout108.xml"/><Relationship Id="rId17" Type="http://schemas.openxmlformats.org/officeDocument/2006/relationships/slideLayout" Target="../slideLayouts/slideLayout109.xml"/><Relationship Id="rId18" Type="http://schemas.openxmlformats.org/officeDocument/2006/relationships/slideLayout" Target="../slideLayouts/slideLayout110.xml"/><Relationship Id="rId19" Type="http://schemas.openxmlformats.org/officeDocument/2006/relationships/slideLayout" Target="../slideLayouts/slideLayout111.xml"/><Relationship Id="rId1" Type="http://schemas.openxmlformats.org/officeDocument/2006/relationships/slideLayout" Target="../slideLayouts/slideLayout93.xml"/><Relationship Id="rId2" Type="http://schemas.openxmlformats.org/officeDocument/2006/relationships/slideLayout" Target="../slideLayouts/slideLayout94.xml"/><Relationship Id="rId3" Type="http://schemas.openxmlformats.org/officeDocument/2006/relationships/slideLayout" Target="../slideLayouts/slideLayout95.xml"/><Relationship Id="rId4" Type="http://schemas.openxmlformats.org/officeDocument/2006/relationships/slideLayout" Target="../slideLayouts/slideLayout96.xml"/><Relationship Id="rId5" Type="http://schemas.openxmlformats.org/officeDocument/2006/relationships/slideLayout" Target="../slideLayouts/slideLayout97.xml"/><Relationship Id="rId6" Type="http://schemas.openxmlformats.org/officeDocument/2006/relationships/slideLayout" Target="../slideLayouts/slideLayout98.xml"/><Relationship Id="rId7" Type="http://schemas.openxmlformats.org/officeDocument/2006/relationships/slideLayout" Target="../slideLayouts/slideLayout99.xml"/><Relationship Id="rId8"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2"/>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8"/>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18" cstate="print"/>
          <a:stretch>
            <a:fillRect/>
          </a:stretch>
        </p:blipFill>
        <p:spPr>
          <a:xfrm>
            <a:off x="7941733" y="4713968"/>
            <a:ext cx="957262" cy="219455"/>
          </a:xfrm>
          <a:prstGeom prst="rect">
            <a:avLst/>
          </a:prstGeom>
        </p:spPr>
      </p:pic>
      <p:sp>
        <p:nvSpPr>
          <p:cNvPr id="8" name="TextBox 7"/>
          <p:cNvSpPr txBox="1"/>
          <p:nvPr/>
        </p:nvSpPr>
        <p:spPr bwMode="gray">
          <a:xfrm>
            <a:off x="365129" y="5025752"/>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77" r:id="rId8"/>
    <p:sldLayoutId id="2147483678" r:id="rId9"/>
    <p:sldLayoutId id="2147483679" r:id="rId10"/>
    <p:sldLayoutId id="2147483680" r:id="rId11"/>
    <p:sldLayoutId id="2147483681" r:id="rId12"/>
    <p:sldLayoutId id="2147483686" r:id="rId13"/>
    <p:sldLayoutId id="2147483698" r:id="rId14"/>
    <p:sldLayoutId id="2147483691" r:id="rId15"/>
    <p:sldLayoutId id="2147483699"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8" name="Picture 7" descr="EMC logo white-lg.png"/>
          <p:cNvPicPr>
            <a:picLocks noChangeAspect="1"/>
          </p:cNvPicPr>
          <p:nvPr/>
        </p:nvPicPr>
        <p:blipFill>
          <a:blip r:embed="rId20" cstate="print"/>
          <a:stretch>
            <a:fillRect/>
          </a:stretch>
        </p:blipFill>
        <p:spPr bwMode="gray">
          <a:xfrm>
            <a:off x="7951410" y="4686262"/>
            <a:ext cx="899577" cy="255363"/>
          </a:xfrm>
          <a:prstGeom prst="rect">
            <a:avLst/>
          </a:prstGeom>
        </p:spPr>
      </p:pic>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16318040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8" name="Picture 7" descr="EMC logo white-lg.png"/>
          <p:cNvPicPr>
            <a:picLocks noChangeAspect="1"/>
          </p:cNvPicPr>
          <p:nvPr/>
        </p:nvPicPr>
        <p:blipFill>
          <a:blip r:embed="rId20" cstate="print"/>
          <a:stretch>
            <a:fillRect/>
          </a:stretch>
        </p:blipFill>
        <p:spPr bwMode="gray">
          <a:xfrm>
            <a:off x="7951410" y="4686262"/>
            <a:ext cx="899577" cy="255363"/>
          </a:xfrm>
          <a:prstGeom prst="rect">
            <a:avLst/>
          </a:prstGeom>
        </p:spPr>
      </p:pic>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22979259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17" cstate="print"/>
          <a:stretch>
            <a:fillRect/>
          </a:stretch>
        </p:blipFill>
        <p:spPr>
          <a:xfrm>
            <a:off x="7941733" y="4713966"/>
            <a:ext cx="957262" cy="219455"/>
          </a:xfrm>
          <a:prstGeom prst="rect">
            <a:avLst/>
          </a:prstGeom>
        </p:spPr>
      </p:pic>
      <p:sp>
        <p:nvSpPr>
          <p:cNvPr id="8" name="TextBox 7"/>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179453294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algn="r" defTabSz="457200"/>
            <a:fld id="{61F684CE-B7BB-4223-BA2B-B47808B845F1}" type="slidenum">
              <a:rPr lang="en-US" smtClean="0">
                <a:solidFill>
                  <a:srgbClr val="717074"/>
                </a:solidFill>
                <a:latin typeface="Verdana"/>
              </a:rPr>
              <a:pPr algn="r" defTabSz="457200"/>
              <a:t>‹#›</a:t>
            </a:fld>
            <a:endParaRPr lang="en-US" dirty="0" smtClean="0">
              <a:solidFill>
                <a:srgbClr val="717074"/>
              </a:solidFill>
              <a:latin typeface="Verdana"/>
            </a:endParaRPr>
          </a:p>
        </p:txBody>
      </p:sp>
      <p:sp>
        <p:nvSpPr>
          <p:cNvPr id="8" name="TextBox 7"/>
          <p:cNvSpPr txBox="1"/>
          <p:nvPr/>
        </p:nvSpPr>
        <p:spPr bwMode="gray">
          <a:xfrm>
            <a:off x="366714" y="5033041"/>
            <a:ext cx="2164054" cy="92333"/>
          </a:xfrm>
          <a:prstGeom prst="rect">
            <a:avLst/>
          </a:prstGeom>
          <a:noFill/>
        </p:spPr>
        <p:txBody>
          <a:bodyPr wrap="none" lIns="0" tIns="0" rIns="0" bIns="0" rtlCol="0">
            <a:spAutoFit/>
          </a:bodyPr>
          <a:lstStyle/>
          <a:p>
            <a:pPr>
              <a:defRPr/>
            </a:pPr>
            <a:r>
              <a:rPr lang="en-US" sz="600" dirty="0" smtClean="0">
                <a:solidFill>
                  <a:srgbClr val="717074"/>
                </a:solidFill>
                <a:latin typeface="Verdana"/>
              </a:rPr>
              <a:t>© Copyright 2014 EMC Corporation. All rights reserved.</a:t>
            </a:r>
          </a:p>
        </p:txBody>
      </p:sp>
      <p:sp>
        <p:nvSpPr>
          <p:cNvPr id="12" name="TextBox 11"/>
          <p:cNvSpPr txBox="1"/>
          <p:nvPr/>
        </p:nvSpPr>
        <p:spPr bwMode="gray">
          <a:xfrm>
            <a:off x="366714" y="5033041"/>
            <a:ext cx="2164054" cy="92333"/>
          </a:xfrm>
          <a:prstGeom prst="rect">
            <a:avLst/>
          </a:prstGeom>
          <a:noFill/>
        </p:spPr>
        <p:txBody>
          <a:bodyPr wrap="none" lIns="0" tIns="0" rIns="0" bIns="0" rtlCol="0">
            <a:spAutoFit/>
          </a:bodyPr>
          <a:lstStyle/>
          <a:p>
            <a:pPr>
              <a:defRPr/>
            </a:pPr>
            <a:r>
              <a:rPr lang="en-US" sz="600" dirty="0" smtClean="0">
                <a:solidFill>
                  <a:srgbClr val="717074"/>
                </a:solidFill>
                <a:latin typeface="Verdana"/>
              </a:rPr>
              <a:t>© Copyright 2014 EMC Corporation. All rights reserved.</a:t>
            </a:r>
          </a:p>
        </p:txBody>
      </p:sp>
      <p:grpSp>
        <p:nvGrpSpPr>
          <p:cNvPr id="11" name="Group 10"/>
          <p:cNvGrpSpPr/>
          <p:nvPr/>
        </p:nvGrpSpPr>
        <p:grpSpPr>
          <a:xfrm>
            <a:off x="7859395" y="4489937"/>
            <a:ext cx="593222" cy="653563"/>
            <a:chOff x="7618413" y="4303992"/>
            <a:chExt cx="762000" cy="839508"/>
          </a:xfrm>
        </p:grpSpPr>
        <p:sp>
          <p:nvSpPr>
            <p:cNvPr id="13" name="Rectangle 12"/>
            <p:cNvSpPr/>
            <p:nvPr/>
          </p:nvSpPr>
          <p:spPr>
            <a:xfrm>
              <a:off x="7618413" y="4303992"/>
              <a:ext cx="762000" cy="8395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4" name="Picture 13" descr="EMC logo white_300dpi.png"/>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412606312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algn="r" defTabSz="457200"/>
            <a:fld id="{61F684CE-B7BB-4223-BA2B-B47808B845F1}" type="slidenum">
              <a:rPr lang="en-US" smtClean="0">
                <a:solidFill>
                  <a:srgbClr val="717074"/>
                </a:solidFill>
                <a:latin typeface="Verdana"/>
              </a:rPr>
              <a:pPr algn="r" defTabSz="457200"/>
              <a:t>‹#›</a:t>
            </a:fld>
            <a:endParaRPr lang="en-US" dirty="0" smtClean="0">
              <a:solidFill>
                <a:srgbClr val="717074"/>
              </a:solidFill>
              <a:latin typeface="Verdana"/>
            </a:endParaRPr>
          </a:p>
        </p:txBody>
      </p:sp>
      <p:sp>
        <p:nvSpPr>
          <p:cNvPr id="8" name="TextBox 7"/>
          <p:cNvSpPr txBox="1"/>
          <p:nvPr/>
        </p:nvSpPr>
        <p:spPr bwMode="gray">
          <a:xfrm>
            <a:off x="366714" y="5033041"/>
            <a:ext cx="2164054" cy="92333"/>
          </a:xfrm>
          <a:prstGeom prst="rect">
            <a:avLst/>
          </a:prstGeom>
          <a:noFill/>
        </p:spPr>
        <p:txBody>
          <a:bodyPr wrap="none" lIns="0" tIns="0" rIns="0" bIns="0" rtlCol="0">
            <a:spAutoFit/>
          </a:bodyPr>
          <a:lstStyle/>
          <a:p>
            <a:pPr>
              <a:defRPr/>
            </a:pPr>
            <a:r>
              <a:rPr lang="en-US" sz="600" dirty="0" smtClean="0">
                <a:solidFill>
                  <a:srgbClr val="717074"/>
                </a:solidFill>
                <a:latin typeface="Verdana"/>
              </a:rPr>
              <a:t>© Copyright 2014 EMC Corporation. All rights reserved.</a:t>
            </a:r>
          </a:p>
        </p:txBody>
      </p:sp>
      <p:sp>
        <p:nvSpPr>
          <p:cNvPr id="12" name="TextBox 11"/>
          <p:cNvSpPr txBox="1"/>
          <p:nvPr/>
        </p:nvSpPr>
        <p:spPr bwMode="gray">
          <a:xfrm>
            <a:off x="366714" y="5033041"/>
            <a:ext cx="2164054" cy="92333"/>
          </a:xfrm>
          <a:prstGeom prst="rect">
            <a:avLst/>
          </a:prstGeom>
          <a:noFill/>
        </p:spPr>
        <p:txBody>
          <a:bodyPr wrap="none" lIns="0" tIns="0" rIns="0" bIns="0" rtlCol="0">
            <a:spAutoFit/>
          </a:bodyPr>
          <a:lstStyle/>
          <a:p>
            <a:pPr>
              <a:defRPr/>
            </a:pPr>
            <a:r>
              <a:rPr lang="en-US" sz="600" dirty="0" smtClean="0">
                <a:solidFill>
                  <a:srgbClr val="717074"/>
                </a:solidFill>
                <a:latin typeface="Verdana"/>
              </a:rPr>
              <a:t>© Copyright 2014 EMC Corporation. All rights reserved.</a:t>
            </a:r>
          </a:p>
        </p:txBody>
      </p:sp>
      <p:grpSp>
        <p:nvGrpSpPr>
          <p:cNvPr id="11" name="Group 10"/>
          <p:cNvGrpSpPr/>
          <p:nvPr/>
        </p:nvGrpSpPr>
        <p:grpSpPr>
          <a:xfrm>
            <a:off x="7859395" y="4489937"/>
            <a:ext cx="593222" cy="653563"/>
            <a:chOff x="7618413" y="4303992"/>
            <a:chExt cx="762000" cy="839508"/>
          </a:xfrm>
        </p:grpSpPr>
        <p:sp>
          <p:nvSpPr>
            <p:cNvPr id="13" name="Rectangle 12"/>
            <p:cNvSpPr/>
            <p:nvPr/>
          </p:nvSpPr>
          <p:spPr>
            <a:xfrm>
              <a:off x="7618413" y="4303992"/>
              <a:ext cx="762000" cy="8395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latin typeface="Verdana"/>
              </a:endParaRPr>
            </a:p>
          </p:txBody>
        </p:sp>
        <p:pic>
          <p:nvPicPr>
            <p:cNvPr id="14" name="Picture 13" descr="EMC logo white_300dpi.png"/>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2892391393"/>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6" r:id="rId23"/>
    <p:sldLayoutId id="2147483817" r:id="rId24"/>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61.xml"/><Relationship Id="rId2"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png"/><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24.png"/><Relationship Id="rId5" Type="http://schemas.openxmlformats.org/officeDocument/2006/relationships/image" Target="../media/image42.jpeg"/><Relationship Id="rId6" Type="http://schemas.openxmlformats.org/officeDocument/2006/relationships/image" Target="../media/image17.jpeg"/><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microsoft.com/office/2007/relationships/hdphoto" Target="../media/hdphoto1.wdp"/><Relationship Id="rId11" Type="http://schemas.openxmlformats.org/officeDocument/2006/relationships/image" Target="../media/image50.png"/><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24.png"/><Relationship Id="rId5" Type="http://schemas.openxmlformats.org/officeDocument/2006/relationships/image" Target="../media/image42.jpeg"/><Relationship Id="rId6" Type="http://schemas.openxmlformats.org/officeDocument/2006/relationships/image" Target="../media/image17.jpeg"/><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 Type="http://schemas.openxmlformats.org/officeDocument/2006/relationships/slideLayout" Target="../slideLayouts/slideLayout1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1168400"/>
            <a:ext cx="9144000" cy="39751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3" name="Rounded Rectangle 22"/>
          <p:cNvSpPr/>
          <p:nvPr/>
        </p:nvSpPr>
        <p:spPr>
          <a:xfrm>
            <a:off x="279400" y="1344782"/>
            <a:ext cx="2666999" cy="2710752"/>
          </a:xfrm>
          <a:prstGeom prst="roundRect">
            <a:avLst>
              <a:gd name="adj" fmla="val 2527"/>
            </a:avLst>
          </a:prstGeom>
          <a:gradFill flip="none" rotWithShape="1">
            <a:gsLst>
              <a:gs pos="0">
                <a:schemeClr val="bg1">
                  <a:lumMod val="85000"/>
                </a:schemeClr>
              </a:gs>
              <a:gs pos="100000">
                <a:srgbClr val="FFFFFF">
                  <a:alpha val="0"/>
                </a:srgbClr>
              </a:gs>
            </a:gsLst>
            <a:lin ang="5400000" scaled="0"/>
            <a:tileRect/>
          </a:gradFill>
          <a:ln w="12700">
            <a:gradFill flip="none" rotWithShape="1">
              <a:gsLst>
                <a:gs pos="0">
                  <a:schemeClr val="accent1"/>
                </a:gs>
                <a:gs pos="100000">
                  <a:srgbClr val="FFFFFF">
                    <a:alpha val="0"/>
                  </a:srgb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a:prstTxWarp prst="textNoShape">
              <a:avLst/>
            </a:prstTxWarp>
          </a:bodyPr>
          <a:lstStyle/>
          <a:p>
            <a:pPr algn="ctr">
              <a:defRPr/>
            </a:pPr>
            <a:endParaRPr lang="en-US" sz="1200" dirty="0">
              <a:solidFill>
                <a:srgbClr val="FFFFFF"/>
              </a:solidFill>
              <a:latin typeface="Arial"/>
              <a:ea typeface="ＭＳ Ｐゴシック" pitchFamily="-84" charset="-128"/>
              <a:cs typeface="ＭＳ Ｐゴシック" pitchFamily="-84" charset="-128"/>
            </a:endParaRPr>
          </a:p>
          <a:p>
            <a:pPr algn="ctr">
              <a:defRPr/>
            </a:pPr>
            <a:endParaRPr lang="en-US" sz="1200" dirty="0">
              <a:solidFill>
                <a:srgbClr val="FFFFFF"/>
              </a:solidFill>
              <a:latin typeface="Arial"/>
              <a:ea typeface="ＭＳ Ｐゴシック" pitchFamily="-84" charset="-128"/>
              <a:cs typeface="ＭＳ Ｐゴシック" pitchFamily="-84" charset="-128"/>
            </a:endParaRPr>
          </a:p>
        </p:txBody>
      </p:sp>
      <p:sp>
        <p:nvSpPr>
          <p:cNvPr id="24" name="Rounded Rectangle 23"/>
          <p:cNvSpPr/>
          <p:nvPr/>
        </p:nvSpPr>
        <p:spPr>
          <a:xfrm>
            <a:off x="3124200" y="1344782"/>
            <a:ext cx="3259667" cy="2710752"/>
          </a:xfrm>
          <a:prstGeom prst="roundRect">
            <a:avLst>
              <a:gd name="adj" fmla="val 2527"/>
            </a:avLst>
          </a:prstGeom>
          <a:gradFill flip="none" rotWithShape="1">
            <a:gsLst>
              <a:gs pos="0">
                <a:schemeClr val="bg1">
                  <a:lumMod val="85000"/>
                </a:schemeClr>
              </a:gs>
              <a:gs pos="100000">
                <a:srgbClr val="FFFFFF">
                  <a:alpha val="0"/>
                </a:srgbClr>
              </a:gs>
            </a:gsLst>
            <a:lin ang="5400000" scaled="0"/>
            <a:tileRect/>
          </a:gradFill>
          <a:ln w="12700">
            <a:gradFill flip="none" rotWithShape="1">
              <a:gsLst>
                <a:gs pos="0">
                  <a:schemeClr val="accent1"/>
                </a:gs>
                <a:gs pos="100000">
                  <a:srgbClr val="FFFFFF">
                    <a:alpha val="0"/>
                  </a:srgb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a:prstTxWarp prst="textNoShape">
              <a:avLst/>
            </a:prstTxWarp>
          </a:bodyPr>
          <a:lstStyle/>
          <a:p>
            <a:pPr algn="ctr">
              <a:defRPr/>
            </a:pPr>
            <a:endParaRPr lang="en-US" sz="1200" dirty="0">
              <a:solidFill>
                <a:srgbClr val="FFFFFF"/>
              </a:solidFill>
              <a:latin typeface="Arial"/>
              <a:ea typeface="ＭＳ Ｐゴシック" pitchFamily="-84" charset="-128"/>
              <a:cs typeface="ＭＳ Ｐゴシック" pitchFamily="-84" charset="-128"/>
            </a:endParaRPr>
          </a:p>
          <a:p>
            <a:pPr algn="ctr">
              <a:defRPr/>
            </a:pPr>
            <a:endParaRPr lang="en-US" sz="1200" dirty="0">
              <a:solidFill>
                <a:srgbClr val="FFFFFF"/>
              </a:solidFill>
              <a:latin typeface="Arial"/>
              <a:ea typeface="ＭＳ Ｐゴシック" pitchFamily="-84" charset="-128"/>
              <a:cs typeface="ＭＳ Ｐゴシック" pitchFamily="-84" charset="-128"/>
            </a:endParaRPr>
          </a:p>
        </p:txBody>
      </p:sp>
      <p:sp>
        <p:nvSpPr>
          <p:cNvPr id="25" name="Rounded Rectangle 24"/>
          <p:cNvSpPr/>
          <p:nvPr/>
        </p:nvSpPr>
        <p:spPr>
          <a:xfrm>
            <a:off x="6477001" y="1344782"/>
            <a:ext cx="2387600" cy="2710752"/>
          </a:xfrm>
          <a:prstGeom prst="roundRect">
            <a:avLst>
              <a:gd name="adj" fmla="val 2527"/>
            </a:avLst>
          </a:prstGeom>
          <a:gradFill flip="none" rotWithShape="1">
            <a:gsLst>
              <a:gs pos="0">
                <a:schemeClr val="bg1">
                  <a:lumMod val="85000"/>
                </a:schemeClr>
              </a:gs>
              <a:gs pos="100000">
                <a:srgbClr val="FFFFFF">
                  <a:alpha val="0"/>
                </a:srgbClr>
              </a:gs>
            </a:gsLst>
            <a:lin ang="5400000" scaled="0"/>
            <a:tileRect/>
          </a:gradFill>
          <a:ln w="12700">
            <a:gradFill flip="none" rotWithShape="1">
              <a:gsLst>
                <a:gs pos="0">
                  <a:schemeClr val="accent1"/>
                </a:gs>
                <a:gs pos="100000">
                  <a:srgbClr val="FFFFFF">
                    <a:alpha val="0"/>
                  </a:srgb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a:prstTxWarp prst="textNoShape">
              <a:avLst/>
            </a:prstTxWarp>
          </a:bodyPr>
          <a:lstStyle/>
          <a:p>
            <a:pPr algn="ctr">
              <a:defRPr/>
            </a:pPr>
            <a:endParaRPr lang="en-US" sz="1200" dirty="0">
              <a:solidFill>
                <a:srgbClr val="FFFFFF"/>
              </a:solidFill>
              <a:latin typeface="Arial"/>
              <a:ea typeface="ＭＳ Ｐゴシック" pitchFamily="-84" charset="-128"/>
              <a:cs typeface="ＭＳ Ｐゴシック" pitchFamily="-84" charset="-128"/>
            </a:endParaRPr>
          </a:p>
          <a:p>
            <a:pPr algn="ctr">
              <a:defRPr/>
            </a:pPr>
            <a:endParaRPr lang="en-US" sz="1200" dirty="0">
              <a:solidFill>
                <a:srgbClr val="FFFFFF"/>
              </a:solidFill>
              <a:latin typeface="Arial"/>
              <a:ea typeface="ＭＳ Ｐゴシック" pitchFamily="-84" charset="-128"/>
              <a:cs typeface="ＭＳ Ｐゴシック" pitchFamily="-84" charset="-128"/>
            </a:endParaRPr>
          </a:p>
        </p:txBody>
      </p:sp>
      <p:sp>
        <p:nvSpPr>
          <p:cNvPr id="21" name="Text Placeholder 20"/>
          <p:cNvSpPr>
            <a:spLocks noGrp="1"/>
          </p:cNvSpPr>
          <p:nvPr>
            <p:ph type="body" idx="1"/>
          </p:nvPr>
        </p:nvSpPr>
        <p:spPr/>
        <p:txBody>
          <a:bodyPr/>
          <a:lstStyle/>
          <a:p>
            <a:r>
              <a:rPr lang="en-US" dirty="0" smtClean="0"/>
              <a:t>The Platform for a New Era of Software Innovation</a:t>
            </a:r>
            <a:endParaRPr lang="en-US" dirty="0"/>
          </a:p>
        </p:txBody>
      </p:sp>
      <p:sp>
        <p:nvSpPr>
          <p:cNvPr id="2" name="Title 1"/>
          <p:cNvSpPr>
            <a:spLocks noGrp="1"/>
          </p:cNvSpPr>
          <p:nvPr>
            <p:ph type="title"/>
          </p:nvPr>
        </p:nvSpPr>
        <p:spPr/>
        <p:txBody>
          <a:bodyPr/>
          <a:lstStyle/>
          <a:p>
            <a:r>
              <a:rPr lang="en-US" dirty="0" smtClean="0"/>
              <a:t>Pivotal CF:</a:t>
            </a:r>
            <a:endParaRPr lang="en-US" dirty="0"/>
          </a:p>
        </p:txBody>
      </p:sp>
      <p:sp>
        <p:nvSpPr>
          <p:cNvPr id="11" name="Rectangle 10"/>
          <p:cNvSpPr/>
          <p:nvPr/>
        </p:nvSpPr>
        <p:spPr>
          <a:xfrm>
            <a:off x="406400" y="2192916"/>
            <a:ext cx="2506136" cy="1492716"/>
          </a:xfrm>
          <a:prstGeom prst="rect">
            <a:avLst/>
          </a:prstGeom>
        </p:spPr>
        <p:txBody>
          <a:bodyPr wrap="square">
            <a:spAutoFit/>
          </a:bodyPr>
          <a:lstStyle/>
          <a:p>
            <a:pPr marL="100584" lvl="1" indent="-100584">
              <a:buFont typeface="Arial"/>
              <a:buChar char="•"/>
              <a:defRPr/>
            </a:pPr>
            <a:r>
              <a:rPr lang="en-US" sz="1300" dirty="0">
                <a:solidFill>
                  <a:srgbClr val="4D4D4D"/>
                </a:solidFill>
                <a:latin typeface="Arial"/>
              </a:rPr>
              <a:t>Instant Dynamic Routing</a:t>
            </a:r>
          </a:p>
          <a:p>
            <a:pPr marL="100584" lvl="1" indent="-100584">
              <a:buFont typeface="Arial"/>
              <a:buChar char="•"/>
              <a:defRPr/>
            </a:pPr>
            <a:r>
              <a:rPr lang="en-US" sz="1300" dirty="0">
                <a:solidFill>
                  <a:srgbClr val="4D4D4D"/>
                </a:solidFill>
                <a:latin typeface="Arial"/>
              </a:rPr>
              <a:t>Streaming Logging </a:t>
            </a:r>
            <a:r>
              <a:rPr lang="en-US" sz="1300" dirty="0" err="1">
                <a:solidFill>
                  <a:srgbClr val="4D4D4D"/>
                </a:solidFill>
                <a:latin typeface="Arial"/>
              </a:rPr>
              <a:t>Agg</a:t>
            </a:r>
            <a:endParaRPr lang="en-US" sz="1300" dirty="0">
              <a:solidFill>
                <a:srgbClr val="4D4D4D"/>
              </a:solidFill>
              <a:latin typeface="Arial"/>
            </a:endParaRPr>
          </a:p>
          <a:p>
            <a:pPr marL="100584" lvl="1" indent="-100584">
              <a:buFont typeface="Arial"/>
              <a:buChar char="•"/>
              <a:defRPr/>
            </a:pPr>
            <a:r>
              <a:rPr lang="en-US" sz="1300" dirty="0">
                <a:solidFill>
                  <a:srgbClr val="4D4D4D"/>
                </a:solidFill>
                <a:latin typeface="Arial"/>
              </a:rPr>
              <a:t>ID/team/RBAC/Policy</a:t>
            </a:r>
          </a:p>
          <a:p>
            <a:pPr marL="100584" lvl="1" indent="-100584">
              <a:buFont typeface="Arial"/>
              <a:buChar char="•"/>
              <a:defRPr/>
            </a:pPr>
            <a:r>
              <a:rPr lang="en-US" sz="1300" dirty="0">
                <a:solidFill>
                  <a:srgbClr val="4D4D4D"/>
                </a:solidFill>
                <a:latin typeface="Arial"/>
              </a:rPr>
              <a:t>APM, Auto-</a:t>
            </a:r>
            <a:r>
              <a:rPr lang="en-US" sz="1300" dirty="0" smtClean="0">
                <a:solidFill>
                  <a:srgbClr val="4D4D4D"/>
                </a:solidFill>
                <a:latin typeface="Arial"/>
              </a:rPr>
              <a:t>scaling</a:t>
            </a:r>
          </a:p>
          <a:p>
            <a:pPr marL="100584" lvl="1" indent="-100584">
              <a:buFont typeface="Arial"/>
              <a:buChar char="•"/>
              <a:defRPr/>
            </a:pPr>
            <a:r>
              <a:rPr lang="en-US" sz="1300" dirty="0" smtClean="0">
                <a:solidFill>
                  <a:srgbClr val="4D4D4D"/>
                </a:solidFill>
                <a:latin typeface="Arial"/>
              </a:rPr>
              <a:t>Ready integration</a:t>
            </a:r>
            <a:endParaRPr lang="en-US" sz="1300" dirty="0">
              <a:solidFill>
                <a:srgbClr val="4D4D4D"/>
              </a:solidFill>
              <a:latin typeface="Arial"/>
            </a:endParaRPr>
          </a:p>
          <a:p>
            <a:pPr marL="100584" lvl="1" indent="-100584">
              <a:buFont typeface="Arial"/>
              <a:buChar char="•"/>
              <a:defRPr/>
            </a:pPr>
            <a:r>
              <a:rPr lang="en-US" sz="1300" dirty="0">
                <a:solidFill>
                  <a:srgbClr val="4D4D4D"/>
                </a:solidFill>
                <a:latin typeface="Arial"/>
              </a:rPr>
              <a:t>Four layers of built-in Availability</a:t>
            </a:r>
          </a:p>
        </p:txBody>
      </p:sp>
      <p:sp>
        <p:nvSpPr>
          <p:cNvPr id="12" name="Rectangle 11"/>
          <p:cNvSpPr/>
          <p:nvPr/>
        </p:nvSpPr>
        <p:spPr>
          <a:xfrm>
            <a:off x="6688661" y="2198984"/>
            <a:ext cx="2023539" cy="1446550"/>
          </a:xfrm>
          <a:prstGeom prst="rect">
            <a:avLst/>
          </a:prstGeom>
        </p:spPr>
        <p:txBody>
          <a:bodyPr wrap="square">
            <a:spAutoFit/>
          </a:bodyPr>
          <a:lstStyle/>
          <a:p>
            <a:pPr marL="100584" indent="-100584">
              <a:buFont typeface="Arial"/>
              <a:buChar char="•"/>
            </a:pPr>
            <a:r>
              <a:rPr lang="en-US" sz="1300" dirty="0" smtClean="0">
                <a:solidFill>
                  <a:srgbClr val="4D4D4D"/>
                </a:solidFill>
                <a:latin typeface="Arial" charset="0"/>
                <a:cs typeface="Arial" charset="0"/>
              </a:rPr>
              <a:t>Auto-detect runtimes, frameworks</a:t>
            </a:r>
          </a:p>
          <a:p>
            <a:pPr marL="100584" indent="-100584">
              <a:buFont typeface="Arial"/>
              <a:buChar char="•"/>
            </a:pPr>
            <a:r>
              <a:rPr lang="en-US" sz="1300" dirty="0" smtClean="0">
                <a:solidFill>
                  <a:srgbClr val="4D4D4D"/>
                </a:solidFill>
                <a:latin typeface="Arial" charset="0"/>
                <a:cs typeface="Arial" charset="0"/>
              </a:rPr>
              <a:t>“Push and it works” </a:t>
            </a:r>
            <a:br>
              <a:rPr lang="en-US" sz="1300" dirty="0" smtClean="0">
                <a:solidFill>
                  <a:srgbClr val="4D4D4D"/>
                </a:solidFill>
                <a:latin typeface="Arial" charset="0"/>
                <a:cs typeface="Arial" charset="0"/>
              </a:rPr>
            </a:br>
            <a:r>
              <a:rPr lang="en-US" sz="1300" dirty="0" smtClean="0">
                <a:solidFill>
                  <a:srgbClr val="4D4D4D"/>
                </a:solidFill>
                <a:latin typeface="Arial" charset="0"/>
                <a:cs typeface="Arial" charset="0"/>
              </a:rPr>
              <a:t>model</a:t>
            </a:r>
          </a:p>
          <a:p>
            <a:pPr marL="557784" lvl="1" indent="-100584">
              <a:buFont typeface="Arial"/>
              <a:buChar char="•"/>
            </a:pPr>
            <a:r>
              <a:rPr lang="en-US" sz="1200" dirty="0" smtClean="0">
                <a:solidFill>
                  <a:srgbClr val="4D4D4D"/>
                </a:solidFill>
                <a:latin typeface="Arial" charset="0"/>
                <a:cs typeface="Arial" charset="0"/>
              </a:rPr>
              <a:t>CF </a:t>
            </a:r>
            <a:r>
              <a:rPr lang="en-US" sz="1200" dirty="0">
                <a:solidFill>
                  <a:srgbClr val="4D4D4D"/>
                </a:solidFill>
                <a:latin typeface="Arial" charset="0"/>
                <a:cs typeface="Arial" charset="0"/>
              </a:rPr>
              <a:t>Push [.WAR]</a:t>
            </a:r>
          </a:p>
          <a:p>
            <a:pPr marL="557784" lvl="1" indent="-100584">
              <a:buFont typeface="Arial"/>
              <a:buChar char="•"/>
            </a:pPr>
            <a:r>
              <a:rPr lang="en-US" sz="1200" dirty="0">
                <a:solidFill>
                  <a:srgbClr val="4D4D4D"/>
                </a:solidFill>
                <a:latin typeface="Arial" charset="0"/>
                <a:cs typeface="Arial" charset="0"/>
              </a:rPr>
              <a:t>CF Push [</a:t>
            </a:r>
            <a:r>
              <a:rPr lang="en-US" sz="1200" dirty="0" err="1">
                <a:solidFill>
                  <a:srgbClr val="4D4D4D"/>
                </a:solidFill>
                <a:latin typeface="Arial" charset="0"/>
                <a:cs typeface="Arial" charset="0"/>
              </a:rPr>
              <a:t>Docker</a:t>
            </a:r>
            <a:r>
              <a:rPr lang="en-US" sz="1200" dirty="0">
                <a:solidFill>
                  <a:srgbClr val="4D4D4D"/>
                </a:solidFill>
                <a:latin typeface="Arial" charset="0"/>
                <a:cs typeface="Arial" charset="0"/>
              </a:rPr>
              <a:t>]</a:t>
            </a:r>
          </a:p>
          <a:p>
            <a:pPr marL="557784" lvl="1" indent="-100584">
              <a:buFont typeface="Arial"/>
              <a:buChar char="•"/>
            </a:pPr>
            <a:r>
              <a:rPr lang="en-US" sz="1200" dirty="0">
                <a:solidFill>
                  <a:srgbClr val="4D4D4D"/>
                </a:solidFill>
                <a:latin typeface="Arial" charset="0"/>
                <a:cs typeface="Arial" charset="0"/>
              </a:rPr>
              <a:t>CF Push [.ASP]</a:t>
            </a:r>
          </a:p>
        </p:txBody>
      </p:sp>
      <p:sp>
        <p:nvSpPr>
          <p:cNvPr id="13" name="Rectangle 12"/>
          <p:cNvSpPr/>
          <p:nvPr/>
        </p:nvSpPr>
        <p:spPr>
          <a:xfrm>
            <a:off x="3200400" y="2300577"/>
            <a:ext cx="3251200" cy="2092881"/>
          </a:xfrm>
          <a:prstGeom prst="rect">
            <a:avLst/>
          </a:prstGeom>
        </p:spPr>
        <p:txBody>
          <a:bodyPr wrap="square" numCol="2">
            <a:spAutoFit/>
          </a:bodyPr>
          <a:lstStyle/>
          <a:p>
            <a:pPr marL="100584" indent="-100584">
              <a:buFont typeface="Arial"/>
              <a:buChar char="•"/>
            </a:pPr>
            <a:r>
              <a:rPr lang="en-US" sz="1300" dirty="0">
                <a:solidFill>
                  <a:srgbClr val="4D4D4D"/>
                </a:solidFill>
                <a:latin typeface="Arial" charset="0"/>
                <a:cs typeface="Arial" charset="0"/>
              </a:rPr>
              <a:t>Elastic Pivotal HD</a:t>
            </a:r>
          </a:p>
          <a:p>
            <a:pPr marL="100584" indent="-100584">
              <a:buFont typeface="Arial"/>
              <a:buChar char="•"/>
            </a:pPr>
            <a:r>
              <a:rPr lang="en-US" sz="1300" dirty="0">
                <a:solidFill>
                  <a:srgbClr val="4D4D4D"/>
                </a:solidFill>
                <a:latin typeface="Arial" charset="0"/>
                <a:cs typeface="Arial" charset="0"/>
              </a:rPr>
              <a:t>HAWQ </a:t>
            </a:r>
            <a:r>
              <a:rPr lang="en-US" sz="1300" dirty="0" smtClean="0">
                <a:solidFill>
                  <a:srgbClr val="4D4D4D"/>
                </a:solidFill>
                <a:latin typeface="Arial" charset="0"/>
                <a:cs typeface="Arial" charset="0"/>
              </a:rPr>
              <a:t>Analytics</a:t>
            </a:r>
          </a:p>
          <a:p>
            <a:pPr marL="100584" indent="-100584">
              <a:buFont typeface="Arial"/>
              <a:buChar char="•"/>
            </a:pPr>
            <a:r>
              <a:rPr lang="en-US" sz="1300" dirty="0" smtClean="0">
                <a:solidFill>
                  <a:srgbClr val="4D4D4D"/>
                </a:solidFill>
                <a:latin typeface="Arial" charset="0"/>
                <a:cs typeface="Arial" charset="0"/>
              </a:rPr>
              <a:t>Mobile Push</a:t>
            </a:r>
          </a:p>
          <a:p>
            <a:pPr marL="100584" indent="-100584">
              <a:buFont typeface="Arial"/>
              <a:buChar char="•"/>
            </a:pPr>
            <a:r>
              <a:rPr lang="en-US" sz="1300" dirty="0" smtClean="0">
                <a:solidFill>
                  <a:srgbClr val="4D4D4D"/>
                </a:solidFill>
                <a:latin typeface="Arial" charset="0"/>
                <a:cs typeface="Arial" charset="0"/>
              </a:rPr>
              <a:t>Mobile Sync</a:t>
            </a:r>
          </a:p>
          <a:p>
            <a:pPr marL="100584" indent="-100584">
              <a:buFont typeface="Arial"/>
              <a:buChar char="•"/>
            </a:pPr>
            <a:r>
              <a:rPr lang="en-US" sz="1300" dirty="0" smtClean="0">
                <a:solidFill>
                  <a:srgbClr val="4D4D4D"/>
                </a:solidFill>
                <a:latin typeface="Arial" charset="0"/>
                <a:cs typeface="Arial" charset="0"/>
              </a:rPr>
              <a:t>Mobile API</a:t>
            </a:r>
          </a:p>
          <a:p>
            <a:pPr marL="100584" indent="-100584">
              <a:buFont typeface="Arial"/>
              <a:buChar char="•"/>
            </a:pPr>
            <a:endParaRPr lang="en-US" sz="1300" dirty="0">
              <a:solidFill>
                <a:srgbClr val="4D4D4D"/>
              </a:solidFill>
              <a:latin typeface="Arial" charset="0"/>
              <a:cs typeface="Arial" charset="0"/>
            </a:endParaRPr>
          </a:p>
          <a:p>
            <a:pPr marL="100584" indent="-100584">
              <a:buFont typeface="Arial"/>
              <a:buChar char="•"/>
            </a:pPr>
            <a:endParaRPr lang="en-US" sz="1300" dirty="0" smtClean="0">
              <a:solidFill>
                <a:srgbClr val="4D4D4D"/>
              </a:solidFill>
              <a:latin typeface="Arial" charset="0"/>
              <a:cs typeface="Arial" charset="0"/>
            </a:endParaRPr>
          </a:p>
          <a:p>
            <a:pPr marL="100584" indent="-100584">
              <a:buFont typeface="Arial"/>
              <a:buChar char="•"/>
            </a:pPr>
            <a:endParaRPr lang="en-US" sz="1300" dirty="0">
              <a:solidFill>
                <a:srgbClr val="4D4D4D"/>
              </a:solidFill>
              <a:latin typeface="Arial" charset="0"/>
              <a:cs typeface="Arial" charset="0"/>
            </a:endParaRPr>
          </a:p>
          <a:p>
            <a:pPr marL="100584" indent="-100584">
              <a:buFont typeface="Arial"/>
              <a:buChar char="•"/>
            </a:pPr>
            <a:endParaRPr lang="en-US" sz="1300" dirty="0" smtClean="0">
              <a:solidFill>
                <a:srgbClr val="4D4D4D"/>
              </a:solidFill>
              <a:latin typeface="Arial" charset="0"/>
              <a:cs typeface="Arial" charset="0"/>
            </a:endParaRPr>
          </a:p>
          <a:p>
            <a:pPr marL="100584" indent="-100584"/>
            <a:endParaRPr lang="en-US" sz="1300" dirty="0" smtClean="0">
              <a:solidFill>
                <a:srgbClr val="4D4D4D"/>
              </a:solidFill>
              <a:latin typeface="Arial" charset="0"/>
              <a:cs typeface="Arial" charset="0"/>
            </a:endParaRPr>
          </a:p>
          <a:p>
            <a:pPr marL="100584" indent="-100584">
              <a:buFont typeface="Arial"/>
              <a:buChar char="•"/>
            </a:pPr>
            <a:r>
              <a:rPr lang="en-US" sz="1300" dirty="0" smtClean="0">
                <a:solidFill>
                  <a:srgbClr val="4D4D4D"/>
                </a:solidFill>
                <a:latin typeface="Arial" charset="0"/>
                <a:cs typeface="Arial" charset="0"/>
              </a:rPr>
              <a:t>MySQL HA</a:t>
            </a:r>
            <a:endParaRPr lang="en-US" sz="1300" dirty="0">
              <a:solidFill>
                <a:srgbClr val="4D4D4D"/>
              </a:solidFill>
              <a:latin typeface="Arial" charset="0"/>
              <a:cs typeface="Arial" charset="0"/>
            </a:endParaRPr>
          </a:p>
          <a:p>
            <a:pPr marL="100584" indent="-100584">
              <a:buFont typeface="Arial"/>
              <a:buChar char="•"/>
            </a:pPr>
            <a:r>
              <a:rPr lang="en-US" sz="1300" dirty="0" err="1">
                <a:solidFill>
                  <a:srgbClr val="4D4D4D"/>
                </a:solidFill>
                <a:latin typeface="Arial" charset="0"/>
                <a:cs typeface="Arial" charset="0"/>
              </a:rPr>
              <a:t>Redis</a:t>
            </a:r>
            <a:r>
              <a:rPr lang="en-US" sz="1300" dirty="0">
                <a:solidFill>
                  <a:srgbClr val="4D4D4D"/>
                </a:solidFill>
                <a:latin typeface="Arial" charset="0"/>
                <a:cs typeface="Arial" charset="0"/>
              </a:rPr>
              <a:t> </a:t>
            </a:r>
          </a:p>
          <a:p>
            <a:pPr marL="100584" indent="-100584">
              <a:buFont typeface="Arial"/>
              <a:buChar char="•"/>
            </a:pPr>
            <a:r>
              <a:rPr lang="en-US" sz="1300" dirty="0">
                <a:solidFill>
                  <a:srgbClr val="4D4D4D"/>
                </a:solidFill>
                <a:latin typeface="Arial" charset="0"/>
                <a:cs typeface="Arial" charset="0"/>
              </a:rPr>
              <a:t>Rabbit MQ</a:t>
            </a:r>
          </a:p>
          <a:p>
            <a:pPr marL="100584" indent="-100584">
              <a:buFont typeface="Arial"/>
              <a:buChar char="•"/>
            </a:pPr>
            <a:r>
              <a:rPr lang="en-US" sz="1300" dirty="0" smtClean="0">
                <a:solidFill>
                  <a:srgbClr val="4D4D4D"/>
                </a:solidFill>
                <a:latin typeface="Arial" charset="0"/>
                <a:cs typeface="Arial" charset="0"/>
              </a:rPr>
              <a:t>Elastic Search</a:t>
            </a:r>
          </a:p>
          <a:p>
            <a:pPr marL="100584" indent="-100584">
              <a:buFont typeface="Arial"/>
              <a:buChar char="•"/>
            </a:pPr>
            <a:r>
              <a:rPr lang="en-US" sz="1300" dirty="0" smtClean="0">
                <a:solidFill>
                  <a:srgbClr val="4D4D4D"/>
                </a:solidFill>
                <a:latin typeface="Arial" charset="0"/>
                <a:cs typeface="Arial" charset="0"/>
              </a:rPr>
              <a:t>Cassandra</a:t>
            </a:r>
            <a:endParaRPr lang="en-US" sz="1300" dirty="0">
              <a:solidFill>
                <a:srgbClr val="4D4D4D"/>
              </a:solidFill>
              <a:latin typeface="Arial" charset="0"/>
              <a:cs typeface="Arial" charset="0"/>
            </a:endParaRPr>
          </a:p>
          <a:p>
            <a:pPr marL="100584" indent="-100584">
              <a:buFont typeface="Arial"/>
              <a:buChar char="•"/>
            </a:pPr>
            <a:r>
              <a:rPr lang="en-US" sz="1300" dirty="0">
                <a:solidFill>
                  <a:srgbClr val="4D4D4D"/>
                </a:solidFill>
                <a:latin typeface="Arial" charset="0"/>
                <a:cs typeface="Arial" charset="0"/>
              </a:rPr>
              <a:t>Jenkins (Partner</a:t>
            </a:r>
            <a:r>
              <a:rPr lang="en-US" sz="1300" dirty="0" smtClean="0">
                <a:solidFill>
                  <a:srgbClr val="4D4D4D"/>
                </a:solidFill>
                <a:latin typeface="Arial" charset="0"/>
                <a:cs typeface="Arial" charset="0"/>
              </a:rPr>
              <a:t>)</a:t>
            </a:r>
            <a:endParaRPr lang="en-US" sz="1300" dirty="0">
              <a:solidFill>
                <a:srgbClr val="4D4D4D"/>
              </a:solidFill>
              <a:latin typeface="Arial" charset="0"/>
              <a:cs typeface="Arial" charset="0"/>
            </a:endParaRPr>
          </a:p>
        </p:txBody>
      </p:sp>
      <p:sp>
        <p:nvSpPr>
          <p:cNvPr id="14" name="Rectangle 13"/>
          <p:cNvSpPr/>
          <p:nvPr/>
        </p:nvSpPr>
        <p:spPr>
          <a:xfrm>
            <a:off x="7432900" y="4515088"/>
            <a:ext cx="1172554" cy="289823"/>
          </a:xfrm>
          <a:prstGeom prst="rect">
            <a:avLst/>
          </a:prstGeom>
        </p:spPr>
        <p:txBody>
          <a:bodyPr wrap="none">
            <a:spAutoFit/>
          </a:bodyPr>
          <a:lstStyle/>
          <a:p>
            <a:pPr algn="ctr" defTabSz="889000">
              <a:lnSpc>
                <a:spcPct val="90000"/>
              </a:lnSpc>
              <a:spcBef>
                <a:spcPct val="0"/>
              </a:spcBef>
              <a:spcAft>
                <a:spcPct val="35000"/>
              </a:spcAft>
            </a:pPr>
            <a:r>
              <a:rPr lang="en-US" sz="1400" dirty="0" smtClean="0">
                <a:solidFill>
                  <a:srgbClr val="4D4D4D"/>
                </a:solidFill>
                <a:latin typeface="Arial"/>
              </a:rPr>
              <a:t>….and more</a:t>
            </a:r>
          </a:p>
        </p:txBody>
      </p:sp>
      <p:sp>
        <p:nvSpPr>
          <p:cNvPr id="15" name="Rectangle 14"/>
          <p:cNvSpPr/>
          <p:nvPr/>
        </p:nvSpPr>
        <p:spPr>
          <a:xfrm>
            <a:off x="474133" y="4039275"/>
            <a:ext cx="8094133" cy="289823"/>
          </a:xfrm>
          <a:prstGeom prst="rect">
            <a:avLst/>
          </a:prstGeom>
        </p:spPr>
        <p:txBody>
          <a:bodyPr wrap="square">
            <a:spAutoFit/>
          </a:bodyPr>
          <a:lstStyle/>
          <a:p>
            <a:pPr algn="ctr" defTabSz="1200150">
              <a:lnSpc>
                <a:spcPct val="90000"/>
              </a:lnSpc>
              <a:spcBef>
                <a:spcPct val="0"/>
              </a:spcBef>
              <a:spcAft>
                <a:spcPct val="35000"/>
              </a:spcAft>
            </a:pPr>
            <a:r>
              <a:rPr lang="en-US" sz="1400" b="1" cap="all" dirty="0">
                <a:solidFill>
                  <a:srgbClr val="008881"/>
                </a:solidFill>
                <a:latin typeface="Arial"/>
                <a:cs typeface="Arial"/>
              </a:rPr>
              <a:t>Deploy, </a:t>
            </a:r>
            <a:r>
              <a:rPr lang="en-US" sz="1400" b="1" cap="all" dirty="0" smtClean="0">
                <a:solidFill>
                  <a:srgbClr val="008881"/>
                </a:solidFill>
                <a:latin typeface="Arial"/>
                <a:cs typeface="Arial"/>
              </a:rPr>
              <a:t>Operate, </a:t>
            </a:r>
            <a:r>
              <a:rPr lang="en-US" sz="1400" b="1" cap="all" dirty="0">
                <a:solidFill>
                  <a:srgbClr val="008881"/>
                </a:solidFill>
                <a:latin typeface="Arial"/>
                <a:cs typeface="Arial"/>
              </a:rPr>
              <a:t>Update, Scale on any Infrastructure</a:t>
            </a:r>
            <a:endParaRPr lang="en-US" sz="1400" b="1" cap="all" dirty="0">
              <a:solidFill>
                <a:srgbClr val="008881"/>
              </a:solidFill>
              <a:latin typeface="Arial"/>
            </a:endParaRPr>
          </a:p>
        </p:txBody>
      </p:sp>
      <p:pic>
        <p:nvPicPr>
          <p:cNvPr id="16" name="Picture 15"/>
          <p:cNvPicPr>
            <a:picLocks noChangeAspect="1"/>
          </p:cNvPicPr>
          <p:nvPr/>
        </p:nvPicPr>
        <p:blipFill>
          <a:blip r:embed="rId2" cstate="print"/>
          <a:stretch>
            <a:fillRect/>
          </a:stretch>
        </p:blipFill>
        <p:spPr>
          <a:xfrm>
            <a:off x="982133" y="4518944"/>
            <a:ext cx="1164167" cy="294992"/>
          </a:xfrm>
          <a:prstGeom prst="rect">
            <a:avLst/>
          </a:prstGeom>
          <a:noFill/>
          <a:ln>
            <a:noFill/>
          </a:ln>
        </p:spPr>
      </p:pic>
      <p:pic>
        <p:nvPicPr>
          <p:cNvPr id="17" name="Picture 16"/>
          <p:cNvPicPr>
            <a:picLocks noChangeAspect="1"/>
          </p:cNvPicPr>
          <p:nvPr/>
        </p:nvPicPr>
        <p:blipFill>
          <a:blip r:embed="rId3" cstate="print"/>
          <a:stretch>
            <a:fillRect/>
          </a:stretch>
        </p:blipFill>
        <p:spPr>
          <a:xfrm>
            <a:off x="3014133" y="4462319"/>
            <a:ext cx="977900" cy="359444"/>
          </a:xfrm>
          <a:prstGeom prst="rect">
            <a:avLst/>
          </a:prstGeom>
        </p:spPr>
      </p:pic>
      <p:pic>
        <p:nvPicPr>
          <p:cNvPr id="18" name="Picture 17"/>
          <p:cNvPicPr>
            <a:picLocks noChangeAspect="1"/>
          </p:cNvPicPr>
          <p:nvPr/>
        </p:nvPicPr>
        <p:blipFill>
          <a:blip r:embed="rId4" cstate="print"/>
          <a:stretch>
            <a:fillRect/>
          </a:stretch>
        </p:blipFill>
        <p:spPr>
          <a:xfrm>
            <a:off x="4538132" y="4491564"/>
            <a:ext cx="442331" cy="457200"/>
          </a:xfrm>
          <a:prstGeom prst="rect">
            <a:avLst/>
          </a:prstGeom>
        </p:spPr>
      </p:pic>
      <p:pic>
        <p:nvPicPr>
          <p:cNvPr id="19" name="Picture 18"/>
          <p:cNvPicPr>
            <a:picLocks noChangeAspect="1"/>
          </p:cNvPicPr>
          <p:nvPr/>
        </p:nvPicPr>
        <p:blipFill>
          <a:blip r:embed="rId5" cstate="print"/>
          <a:stretch>
            <a:fillRect/>
          </a:stretch>
        </p:blipFill>
        <p:spPr>
          <a:xfrm>
            <a:off x="5493729" y="4553811"/>
            <a:ext cx="1846738" cy="231445"/>
          </a:xfrm>
          <a:prstGeom prst="rect">
            <a:avLst/>
          </a:prstGeom>
        </p:spPr>
      </p:pic>
      <p:sp>
        <p:nvSpPr>
          <p:cNvPr id="26" name="Rounded Rectangle 25"/>
          <p:cNvSpPr/>
          <p:nvPr/>
        </p:nvSpPr>
        <p:spPr>
          <a:xfrm>
            <a:off x="347133" y="1405467"/>
            <a:ext cx="2523067" cy="618066"/>
          </a:xfrm>
          <a:prstGeom prst="roundRect">
            <a:avLst>
              <a:gd name="adj" fmla="val 8448"/>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550">
              <a:lnSpc>
                <a:spcPct val="90000"/>
              </a:lnSpc>
              <a:spcBef>
                <a:spcPct val="0"/>
              </a:spcBef>
              <a:spcAft>
                <a:spcPct val="35000"/>
              </a:spcAft>
            </a:pPr>
            <a:r>
              <a:rPr lang="en-US" sz="1400" cap="all" dirty="0" smtClean="0">
                <a:solidFill>
                  <a:srgbClr val="FFFFFF"/>
                </a:solidFill>
                <a:latin typeface="Arial"/>
              </a:rPr>
              <a:t>Integrated operator functions</a:t>
            </a:r>
            <a:endParaRPr lang="en-US" sz="1400" cap="all" dirty="0">
              <a:solidFill>
                <a:srgbClr val="FFFFFF"/>
              </a:solidFill>
              <a:latin typeface="Arial"/>
            </a:endParaRPr>
          </a:p>
        </p:txBody>
      </p:sp>
      <p:sp>
        <p:nvSpPr>
          <p:cNvPr id="27" name="Rounded Rectangle 26"/>
          <p:cNvSpPr/>
          <p:nvPr/>
        </p:nvSpPr>
        <p:spPr>
          <a:xfrm>
            <a:off x="3183466" y="1405467"/>
            <a:ext cx="3141134" cy="618066"/>
          </a:xfrm>
          <a:prstGeom prst="roundRect">
            <a:avLst>
              <a:gd name="adj" fmla="val 8448"/>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550">
              <a:lnSpc>
                <a:spcPct val="90000"/>
              </a:lnSpc>
              <a:spcBef>
                <a:spcPct val="0"/>
              </a:spcBef>
              <a:spcAft>
                <a:spcPct val="35000"/>
              </a:spcAft>
            </a:pPr>
            <a:r>
              <a:rPr lang="en-US" sz="1400" cap="all" dirty="0" smtClean="0">
                <a:solidFill>
                  <a:srgbClr val="FFFFFF"/>
                </a:solidFill>
                <a:latin typeface="Arial"/>
              </a:rPr>
              <a:t>Ready Middleware Services</a:t>
            </a:r>
            <a:endParaRPr lang="en-US" sz="1400" cap="all" dirty="0">
              <a:solidFill>
                <a:srgbClr val="FFFFFF"/>
              </a:solidFill>
              <a:latin typeface="Arial"/>
            </a:endParaRPr>
          </a:p>
        </p:txBody>
      </p:sp>
      <p:sp>
        <p:nvSpPr>
          <p:cNvPr id="28" name="Rounded Rectangle 27"/>
          <p:cNvSpPr/>
          <p:nvPr/>
        </p:nvSpPr>
        <p:spPr>
          <a:xfrm>
            <a:off x="6553200" y="1405467"/>
            <a:ext cx="2192867" cy="618066"/>
          </a:xfrm>
          <a:prstGeom prst="roundRect">
            <a:avLst>
              <a:gd name="adj" fmla="val 8448"/>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4550">
              <a:lnSpc>
                <a:spcPct val="90000"/>
              </a:lnSpc>
              <a:spcBef>
                <a:spcPct val="0"/>
              </a:spcBef>
              <a:spcAft>
                <a:spcPct val="35000"/>
              </a:spcAft>
            </a:pPr>
            <a:r>
              <a:rPr lang="en-US" sz="1400" cap="all" dirty="0" smtClean="0">
                <a:solidFill>
                  <a:srgbClr val="FFFFFF"/>
                </a:solidFill>
                <a:latin typeface="Arial"/>
              </a:rPr>
              <a:t>Auto deploy </a:t>
            </a:r>
            <a:br>
              <a:rPr lang="en-US" sz="1400" cap="all" dirty="0" smtClean="0">
                <a:solidFill>
                  <a:srgbClr val="FFFFFF"/>
                </a:solidFill>
                <a:latin typeface="Arial"/>
              </a:rPr>
            </a:br>
            <a:r>
              <a:rPr lang="en-US" sz="1400" cap="all" dirty="0" smtClean="0">
                <a:solidFill>
                  <a:srgbClr val="FFFFFF"/>
                </a:solidFill>
                <a:latin typeface="Arial"/>
              </a:rPr>
              <a:t>and scale</a:t>
            </a:r>
            <a:endParaRPr lang="en-US" sz="1400" cap="all" dirty="0">
              <a:solidFill>
                <a:srgbClr val="FFFFFF"/>
              </a:solidFill>
              <a:latin typeface="Arial"/>
            </a:endParaRPr>
          </a:p>
        </p:txBody>
      </p:sp>
    </p:spTree>
    <p:extLst>
      <p:ext uri="{BB962C8B-B14F-4D97-AF65-F5344CB8AC3E}">
        <p14:creationId xmlns:p14="http://schemas.microsoft.com/office/powerpoint/2010/main" val="32981915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5988" y="1557384"/>
            <a:ext cx="7072312" cy="1006429"/>
          </a:xfrm>
        </p:spPr>
        <p:txBody>
          <a:bodyPr/>
          <a:lstStyle/>
          <a:p>
            <a:pPr>
              <a:defRPr/>
            </a:pPr>
            <a:r>
              <a:rPr lang="en-US" sz="3600" dirty="0" smtClean="0"/>
              <a:t>Foundations, Organizations and Spaces</a:t>
            </a:r>
            <a:endParaRPr sz="3600" dirty="0"/>
          </a:p>
        </p:txBody>
      </p:sp>
    </p:spTree>
    <p:extLst>
      <p:ext uri="{BB962C8B-B14F-4D97-AF65-F5344CB8AC3E}">
        <p14:creationId xmlns:p14="http://schemas.microsoft.com/office/powerpoint/2010/main" val="20994686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979445" y="101600"/>
            <a:ext cx="5164555" cy="4533900"/>
          </a:xfrm>
          <a:prstGeom prst="rect">
            <a:avLst/>
          </a:prstGeom>
        </p:spPr>
      </p:pic>
      <p:sp>
        <p:nvSpPr>
          <p:cNvPr id="9" name="Title 1"/>
          <p:cNvSpPr>
            <a:spLocks noGrp="1"/>
          </p:cNvSpPr>
          <p:nvPr>
            <p:ph type="title"/>
          </p:nvPr>
        </p:nvSpPr>
        <p:spPr>
          <a:xfrm>
            <a:off x="315917" y="236540"/>
            <a:ext cx="8410575" cy="460375"/>
          </a:xfrm>
        </p:spPr>
        <p:txBody>
          <a:bodyPr/>
          <a:lstStyle/>
          <a:p>
            <a:r>
              <a:rPr lang="en-US" sz="2800" dirty="0" smtClean="0"/>
              <a:t>A Pivotal CF Foundation</a:t>
            </a:r>
            <a:endParaRPr lang="en-US" sz="2800" dirty="0"/>
          </a:p>
        </p:txBody>
      </p:sp>
      <p:sp>
        <p:nvSpPr>
          <p:cNvPr id="10" name="Content Placeholder 2"/>
          <p:cNvSpPr>
            <a:spLocks noGrp="1"/>
          </p:cNvSpPr>
          <p:nvPr>
            <p:ph sz="quarter" idx="10"/>
          </p:nvPr>
        </p:nvSpPr>
        <p:spPr>
          <a:xfrm>
            <a:off x="239719" y="1074738"/>
            <a:ext cx="3735382" cy="3382962"/>
          </a:xfrm>
        </p:spPr>
        <p:txBody>
          <a:bodyPr/>
          <a:lstStyle/>
          <a:p>
            <a:r>
              <a:rPr lang="en-US" sz="1800" dirty="0" smtClean="0"/>
              <a:t>Physical division for completely separate managed environments</a:t>
            </a:r>
          </a:p>
          <a:p>
            <a:r>
              <a:rPr lang="en-US" sz="1800" dirty="0" smtClean="0"/>
              <a:t>Sub-divided in </a:t>
            </a:r>
            <a:r>
              <a:rPr lang="en-US" sz="1800" b="1" dirty="0" smtClean="0"/>
              <a:t>Organizations</a:t>
            </a:r>
            <a:r>
              <a:rPr lang="en-US" sz="1800" dirty="0" smtClean="0"/>
              <a:t>.</a:t>
            </a:r>
          </a:p>
          <a:p>
            <a:r>
              <a:rPr lang="en-US" sz="1800" dirty="0" smtClean="0"/>
              <a:t>Targeted to an specific </a:t>
            </a:r>
            <a:r>
              <a:rPr lang="en-US" sz="1800" dirty="0" err="1" smtClean="0"/>
              <a:t>IaaS</a:t>
            </a:r>
            <a:r>
              <a:rPr lang="en-US" sz="1800" dirty="0" smtClean="0"/>
              <a:t> infrastructure (e.g. </a:t>
            </a:r>
            <a:r>
              <a:rPr lang="en-US" sz="1800" dirty="0" err="1" smtClean="0"/>
              <a:t>VSphere</a:t>
            </a:r>
            <a:r>
              <a:rPr lang="en-US" sz="1800" dirty="0" smtClean="0"/>
              <a:t> cluster)</a:t>
            </a:r>
          </a:p>
          <a:p>
            <a:r>
              <a:rPr lang="en-US" sz="1800" dirty="0" smtClean="0"/>
              <a:t>Production environment should always be a separate Foundation.</a:t>
            </a:r>
          </a:p>
          <a:p>
            <a:pPr marL="0" indent="0">
              <a:buNone/>
            </a:pPr>
            <a:endParaRPr lang="en-US" sz="1800" dirty="0"/>
          </a:p>
          <a:p>
            <a:endParaRPr lang="en-US" sz="1800" dirty="0" smtClean="0"/>
          </a:p>
          <a:p>
            <a:endParaRPr lang="en-US" sz="1800" dirty="0" smtClean="0"/>
          </a:p>
        </p:txBody>
      </p:sp>
    </p:spTree>
    <p:extLst>
      <p:ext uri="{BB962C8B-B14F-4D97-AF65-F5344CB8AC3E}">
        <p14:creationId xmlns:p14="http://schemas.microsoft.com/office/powerpoint/2010/main" val="13597912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a:t>
            </a:r>
            <a:endParaRPr lang="en-US" dirty="0"/>
          </a:p>
        </p:txBody>
      </p:sp>
      <p:sp>
        <p:nvSpPr>
          <p:cNvPr id="3" name="Content Placeholder 2"/>
          <p:cNvSpPr>
            <a:spLocks noGrp="1"/>
          </p:cNvSpPr>
          <p:nvPr>
            <p:ph sz="quarter" idx="10"/>
          </p:nvPr>
        </p:nvSpPr>
        <p:spPr>
          <a:xfrm>
            <a:off x="239719" y="1074738"/>
            <a:ext cx="3735382" cy="3382962"/>
          </a:xfrm>
        </p:spPr>
        <p:txBody>
          <a:bodyPr/>
          <a:lstStyle/>
          <a:p>
            <a:r>
              <a:rPr lang="en-US" sz="1800" dirty="0" smtClean="0"/>
              <a:t>Logical divisions for tenants, having their own </a:t>
            </a:r>
            <a:r>
              <a:rPr lang="en-US" sz="1800" b="1" dirty="0" smtClean="0"/>
              <a:t>Quotas</a:t>
            </a:r>
            <a:r>
              <a:rPr lang="en-US" sz="1800" dirty="0" smtClean="0"/>
              <a:t> and </a:t>
            </a:r>
            <a:r>
              <a:rPr lang="en-US" sz="1800" b="1" dirty="0" smtClean="0"/>
              <a:t>Users</a:t>
            </a:r>
            <a:r>
              <a:rPr lang="en-US" sz="1800" dirty="0" smtClean="0"/>
              <a:t>.</a:t>
            </a:r>
          </a:p>
          <a:p>
            <a:r>
              <a:rPr lang="en-US" sz="1800" dirty="0" smtClean="0"/>
              <a:t>Sub-divided in </a:t>
            </a:r>
            <a:r>
              <a:rPr lang="en-US" sz="1800" b="1" dirty="0" smtClean="0"/>
              <a:t>Spaces</a:t>
            </a:r>
            <a:r>
              <a:rPr lang="en-US" sz="1800" dirty="0" smtClean="0"/>
              <a:t>.</a:t>
            </a:r>
          </a:p>
          <a:p>
            <a:r>
              <a:rPr lang="en-US" sz="1800" dirty="0" smtClean="0"/>
              <a:t>User permissions are specified per ORG and per SPACE</a:t>
            </a:r>
          </a:p>
          <a:p>
            <a:pPr marL="0" indent="0">
              <a:buNone/>
            </a:pPr>
            <a:endParaRPr lang="en-US" sz="1800" dirty="0"/>
          </a:p>
          <a:p>
            <a:endParaRPr lang="en-US" sz="1800" dirty="0" smtClean="0"/>
          </a:p>
          <a:p>
            <a:endParaRPr lang="en-US" sz="1800" dirty="0" smtClean="0"/>
          </a:p>
        </p:txBody>
      </p:sp>
      <p:pic>
        <p:nvPicPr>
          <p:cNvPr id="4" name="Picture 3"/>
          <p:cNvPicPr>
            <a:picLocks noChangeAspect="1"/>
          </p:cNvPicPr>
          <p:nvPr/>
        </p:nvPicPr>
        <p:blipFill>
          <a:blip r:embed="rId3"/>
          <a:stretch>
            <a:fillRect/>
          </a:stretch>
        </p:blipFill>
        <p:spPr>
          <a:xfrm>
            <a:off x="4032378" y="406400"/>
            <a:ext cx="4933821" cy="3644900"/>
          </a:xfrm>
          <a:prstGeom prst="rect">
            <a:avLst/>
          </a:prstGeom>
        </p:spPr>
      </p:pic>
    </p:spTree>
    <p:extLst>
      <p:ext uri="{BB962C8B-B14F-4D97-AF65-F5344CB8AC3E}">
        <p14:creationId xmlns:p14="http://schemas.microsoft.com/office/powerpoint/2010/main" val="7390002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Spaces</a:t>
            </a:r>
            <a:endParaRPr lang="en-US" dirty="0"/>
          </a:p>
        </p:txBody>
      </p:sp>
      <p:pic>
        <p:nvPicPr>
          <p:cNvPr id="6" name="Picture 5"/>
          <p:cNvPicPr>
            <a:picLocks noChangeAspect="1"/>
          </p:cNvPicPr>
          <p:nvPr/>
        </p:nvPicPr>
        <p:blipFill>
          <a:blip r:embed="rId3"/>
          <a:stretch>
            <a:fillRect/>
          </a:stretch>
        </p:blipFill>
        <p:spPr>
          <a:xfrm>
            <a:off x="5524500" y="825500"/>
            <a:ext cx="2921000" cy="3479800"/>
          </a:xfrm>
          <a:prstGeom prst="rect">
            <a:avLst/>
          </a:prstGeom>
        </p:spPr>
      </p:pic>
      <p:sp>
        <p:nvSpPr>
          <p:cNvPr id="7" name="Content Placeholder 2"/>
          <p:cNvSpPr>
            <a:spLocks noGrp="1"/>
          </p:cNvSpPr>
          <p:nvPr>
            <p:ph sz="quarter" idx="10"/>
          </p:nvPr>
        </p:nvSpPr>
        <p:spPr>
          <a:xfrm>
            <a:off x="239718" y="1074738"/>
            <a:ext cx="4929182" cy="3382962"/>
          </a:xfrm>
        </p:spPr>
        <p:txBody>
          <a:bodyPr/>
          <a:lstStyle/>
          <a:p>
            <a:r>
              <a:rPr lang="en-US" sz="1800" dirty="0" smtClean="0"/>
              <a:t>Logical sub-division inside an organization</a:t>
            </a:r>
          </a:p>
          <a:p>
            <a:r>
              <a:rPr lang="en-US" sz="1800" dirty="0" smtClean="0"/>
              <a:t>Users specified at the organization level can have different access levels per space</a:t>
            </a:r>
          </a:p>
          <a:p>
            <a:r>
              <a:rPr lang="en-US" sz="1800" dirty="0" smtClean="0"/>
              <a:t>Services and Applications are created / specified per Space</a:t>
            </a:r>
          </a:p>
          <a:p>
            <a:endParaRPr lang="en-US" sz="1800" dirty="0" smtClean="0"/>
          </a:p>
          <a:p>
            <a:pPr marL="0" indent="0">
              <a:buNone/>
            </a:pPr>
            <a:endParaRPr lang="en-US" sz="1800" dirty="0"/>
          </a:p>
          <a:p>
            <a:endParaRPr lang="en-US" sz="1800" dirty="0" smtClean="0"/>
          </a:p>
          <a:p>
            <a:endParaRPr lang="en-US" sz="1800" dirty="0" smtClean="0"/>
          </a:p>
        </p:txBody>
      </p:sp>
    </p:spTree>
    <p:extLst>
      <p:ext uri="{BB962C8B-B14F-4D97-AF65-F5344CB8AC3E}">
        <p14:creationId xmlns:p14="http://schemas.microsoft.com/office/powerpoint/2010/main" val="9655697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a:t>
            </a:r>
            <a:endParaRPr lang="en-US" dirty="0"/>
          </a:p>
        </p:txBody>
      </p:sp>
      <p:pic>
        <p:nvPicPr>
          <p:cNvPr id="8" name="Picture 7"/>
          <p:cNvPicPr>
            <a:picLocks noChangeAspect="1"/>
          </p:cNvPicPr>
          <p:nvPr/>
        </p:nvPicPr>
        <p:blipFill>
          <a:blip r:embed="rId2"/>
          <a:stretch>
            <a:fillRect/>
          </a:stretch>
        </p:blipFill>
        <p:spPr>
          <a:xfrm>
            <a:off x="1" y="0"/>
            <a:ext cx="9144000" cy="5143500"/>
          </a:xfrm>
          <a:prstGeom prst="rect">
            <a:avLst/>
          </a:prstGeom>
        </p:spPr>
      </p:pic>
    </p:spTree>
    <p:extLst>
      <p:ext uri="{BB962C8B-B14F-4D97-AF65-F5344CB8AC3E}">
        <p14:creationId xmlns:p14="http://schemas.microsoft.com/office/powerpoint/2010/main" val="37792109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Quotas and Plans</a:t>
            </a:r>
            <a:endParaRPr lang="en-US" dirty="0"/>
          </a:p>
        </p:txBody>
      </p:sp>
      <p:sp>
        <p:nvSpPr>
          <p:cNvPr id="3" name="Content Placeholder 2"/>
          <p:cNvSpPr>
            <a:spLocks noGrp="1"/>
          </p:cNvSpPr>
          <p:nvPr>
            <p:ph sz="quarter" idx="10"/>
          </p:nvPr>
        </p:nvSpPr>
        <p:spPr/>
        <p:txBody>
          <a:bodyPr/>
          <a:lstStyle/>
          <a:p>
            <a:pPr marL="0" indent="0">
              <a:buNone/>
            </a:pPr>
            <a:r>
              <a:rPr lang="en-US" sz="1800" dirty="0" smtClean="0"/>
              <a:t>Different quota limits (e.g. “small”, “enterprise”, “default”, “runaway”) can be assigned per Organization </a:t>
            </a:r>
          </a:p>
          <a:p>
            <a:pPr marL="0" indent="0">
              <a:buNone/>
            </a:pPr>
            <a:r>
              <a:rPr lang="en-US" sz="1800" dirty="0" smtClean="0"/>
              <a:t>Quota constraints currently enforced:</a:t>
            </a:r>
          </a:p>
          <a:p>
            <a:r>
              <a:rPr lang="en-US" sz="1800" dirty="0" smtClean="0"/>
              <a:t>Total Memory</a:t>
            </a:r>
          </a:p>
          <a:p>
            <a:r>
              <a:rPr lang="en-US" sz="1800" dirty="0" smtClean="0"/>
              <a:t>Total # of Services</a:t>
            </a:r>
          </a:p>
          <a:p>
            <a:r>
              <a:rPr lang="en-US" sz="1800" dirty="0" smtClean="0"/>
              <a:t>Total # of Routes</a:t>
            </a:r>
          </a:p>
        </p:txBody>
      </p:sp>
    </p:spTree>
    <p:extLst>
      <p:ext uri="{BB962C8B-B14F-4D97-AF65-F5344CB8AC3E}">
        <p14:creationId xmlns:p14="http://schemas.microsoft.com/office/powerpoint/2010/main" val="6884675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Quotas and Plans</a:t>
            </a:r>
            <a:endParaRPr lang="en-US" dirty="0"/>
          </a:p>
        </p:txBody>
      </p:sp>
      <p:sp>
        <p:nvSpPr>
          <p:cNvPr id="3" name="Content Placeholder 2"/>
          <p:cNvSpPr>
            <a:spLocks noGrp="1"/>
          </p:cNvSpPr>
          <p:nvPr>
            <p:ph sz="quarter" idx="10"/>
          </p:nvPr>
        </p:nvSpPr>
        <p:spPr/>
        <p:txBody>
          <a:bodyPr/>
          <a:lstStyle/>
          <a:p>
            <a:pPr marL="0" indent="0">
              <a:buNone/>
            </a:pPr>
            <a:r>
              <a:rPr lang="en-US" sz="1800" dirty="0" smtClean="0"/>
              <a:t>Checking and updating quotas per org.</a:t>
            </a:r>
          </a:p>
        </p:txBody>
      </p:sp>
      <p:pic>
        <p:nvPicPr>
          <p:cNvPr id="6" name="Picture 5"/>
          <p:cNvPicPr>
            <a:picLocks noChangeAspect="1"/>
          </p:cNvPicPr>
          <p:nvPr/>
        </p:nvPicPr>
        <p:blipFill>
          <a:blip r:embed="rId3"/>
          <a:stretch>
            <a:fillRect/>
          </a:stretch>
        </p:blipFill>
        <p:spPr>
          <a:xfrm>
            <a:off x="368299" y="1460500"/>
            <a:ext cx="8346141" cy="2489200"/>
          </a:xfrm>
          <a:prstGeom prst="rect">
            <a:avLst/>
          </a:prstGeom>
        </p:spPr>
      </p:pic>
    </p:spTree>
    <p:extLst>
      <p:ext uri="{BB962C8B-B14F-4D97-AF65-F5344CB8AC3E}">
        <p14:creationId xmlns:p14="http://schemas.microsoft.com/office/powerpoint/2010/main" val="32233788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5988" y="2055982"/>
            <a:ext cx="7072312" cy="507831"/>
          </a:xfrm>
        </p:spPr>
        <p:txBody>
          <a:bodyPr/>
          <a:lstStyle/>
          <a:p>
            <a:pPr>
              <a:defRPr/>
            </a:pPr>
            <a:r>
              <a:rPr lang="en-US" sz="3600" dirty="0" smtClean="0"/>
              <a:t>Pivotal CF IT Operations Tool Set</a:t>
            </a:r>
            <a:endParaRPr sz="3600" dirty="0"/>
          </a:p>
        </p:txBody>
      </p:sp>
    </p:spTree>
    <p:extLst>
      <p:ext uri="{BB962C8B-B14F-4D97-AF65-F5344CB8AC3E}">
        <p14:creationId xmlns:p14="http://schemas.microsoft.com/office/powerpoint/2010/main" val="11388718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a:t>
            </a:r>
            <a:r>
              <a:rPr lang="en-US" dirty="0"/>
              <a:t>Manager</a:t>
            </a:r>
          </a:p>
        </p:txBody>
      </p:sp>
      <p:sp>
        <p:nvSpPr>
          <p:cNvPr id="4" name="Content Placeholder 3"/>
          <p:cNvSpPr>
            <a:spLocks noGrp="1"/>
          </p:cNvSpPr>
          <p:nvPr>
            <p:ph sz="quarter" idx="10"/>
          </p:nvPr>
        </p:nvSpPr>
        <p:spPr>
          <a:xfrm>
            <a:off x="366714" y="973138"/>
            <a:ext cx="4548186" cy="3382962"/>
          </a:xfrm>
        </p:spPr>
        <p:txBody>
          <a:bodyPr/>
          <a:lstStyle/>
          <a:p>
            <a:r>
              <a:rPr lang="en-US" sz="1800" dirty="0"/>
              <a:t>The Ops </a:t>
            </a:r>
            <a:r>
              <a:rPr lang="en-US" sz="1800" dirty="0" smtClean="0"/>
              <a:t>Manager is </a:t>
            </a:r>
            <a:r>
              <a:rPr lang="en-US" sz="1800" dirty="0"/>
              <a:t>the core orchestrating </a:t>
            </a:r>
            <a:r>
              <a:rPr lang="en-US" sz="1800" dirty="0" smtClean="0"/>
              <a:t>component. </a:t>
            </a:r>
            <a:endParaRPr lang="en-US" sz="1800" dirty="0"/>
          </a:p>
          <a:p>
            <a:r>
              <a:rPr lang="en-US" sz="1800" dirty="0"/>
              <a:t>It controls creation of VMs, deployment, and other life cycle events of software and services.</a:t>
            </a:r>
          </a:p>
          <a:p>
            <a:pPr marL="228600" lvl="1" indent="-228600">
              <a:spcBef>
                <a:spcPts val="1200"/>
              </a:spcBef>
              <a:buFont typeface="Wingdings" pitchFamily="2" charset="2"/>
              <a:buChar char=""/>
            </a:pPr>
            <a:r>
              <a:rPr lang="en-US" sz="1600" dirty="0"/>
              <a:t>Web form allowing an operator to scale the </a:t>
            </a:r>
            <a:r>
              <a:rPr lang="en-US" sz="1600" dirty="0" smtClean="0"/>
              <a:t>Operations Manager </a:t>
            </a:r>
            <a:r>
              <a:rPr lang="en-US" sz="1600" dirty="0"/>
              <a:t>both </a:t>
            </a:r>
          </a:p>
          <a:p>
            <a:pPr marL="628650" lvl="2">
              <a:spcBef>
                <a:spcPts val="1200"/>
              </a:spcBef>
              <a:buFont typeface="Wingdings" pitchFamily="2" charset="2"/>
              <a:buChar char=""/>
            </a:pPr>
            <a:r>
              <a:rPr lang="en-US" sz="1200" dirty="0"/>
              <a:t>vertically (CPU, RAM, Disk) and</a:t>
            </a:r>
          </a:p>
          <a:p>
            <a:pPr marL="628650" lvl="2">
              <a:spcBef>
                <a:spcPts val="1200"/>
              </a:spcBef>
              <a:buFont typeface="Wingdings" pitchFamily="2" charset="2"/>
              <a:buChar char=""/>
            </a:pPr>
            <a:r>
              <a:rPr lang="en-US" sz="1200" dirty="0"/>
              <a:t>horizontally (number of instances). </a:t>
            </a:r>
          </a:p>
          <a:p>
            <a:r>
              <a:rPr lang="en-US" sz="1800" dirty="0" smtClean="0">
                <a:sym typeface="Wingdings"/>
              </a:rPr>
              <a:t>Hit </a:t>
            </a:r>
            <a:r>
              <a:rPr lang="en-US" sz="1800" dirty="0">
                <a:sym typeface="Wingdings"/>
              </a:rPr>
              <a:t>save and afterwards </a:t>
            </a:r>
            <a:r>
              <a:rPr lang="en-US" sz="1800" dirty="0"/>
              <a:t>hit Install Updates.</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5976" r="15976" b="28215"/>
          <a:stretch/>
        </p:blipFill>
        <p:spPr>
          <a:xfrm>
            <a:off x="4956302" y="1002003"/>
            <a:ext cx="4174998" cy="2452399"/>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4744" r="13462" b="14312"/>
          <a:stretch/>
        </p:blipFill>
        <p:spPr>
          <a:xfrm>
            <a:off x="6464300" y="2953617"/>
            <a:ext cx="2413000" cy="1603607"/>
          </a:xfrm>
          <a:prstGeom prst="rect">
            <a:avLst/>
          </a:prstGeom>
        </p:spPr>
      </p:pic>
    </p:spTree>
    <p:extLst>
      <p:ext uri="{BB962C8B-B14F-4D97-AF65-F5344CB8AC3E}">
        <p14:creationId xmlns:p14="http://schemas.microsoft.com/office/powerpoint/2010/main" val="2660422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91" y="1811507"/>
            <a:ext cx="7885113" cy="507831"/>
          </a:xfrm>
        </p:spPr>
        <p:txBody>
          <a:bodyPr/>
          <a:lstStyle/>
          <a:p>
            <a:r>
              <a:rPr lang="en-US" smtClean="0"/>
              <a:t>Pivotal CF</a:t>
            </a:r>
            <a:endParaRPr lang="en-US" dirty="0"/>
          </a:p>
        </p:txBody>
      </p:sp>
      <p:sp>
        <p:nvSpPr>
          <p:cNvPr id="3" name="Subtitle 2"/>
          <p:cNvSpPr>
            <a:spLocks noGrp="1"/>
          </p:cNvSpPr>
          <p:nvPr>
            <p:ph type="subTitle" idx="1"/>
          </p:nvPr>
        </p:nvSpPr>
        <p:spPr>
          <a:xfrm>
            <a:off x="890592" y="2353984"/>
            <a:ext cx="6048375" cy="369332"/>
          </a:xfrm>
        </p:spPr>
        <p:txBody>
          <a:bodyPr/>
          <a:lstStyle/>
          <a:p>
            <a:r>
              <a:rPr lang="en-US" dirty="0" smtClean="0"/>
              <a:t>Intro</a:t>
            </a:r>
            <a:endParaRPr lang="en-US" dirty="0"/>
          </a:p>
        </p:txBody>
      </p:sp>
      <p:sp>
        <p:nvSpPr>
          <p:cNvPr id="4" name="Content Placeholder 3"/>
          <p:cNvSpPr>
            <a:spLocks noGrp="1"/>
          </p:cNvSpPr>
          <p:nvPr>
            <p:ph sz="quarter" idx="11"/>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Manager </a:t>
            </a:r>
            <a:br>
              <a:rPr lang="en-US" dirty="0" smtClean="0"/>
            </a:br>
            <a:r>
              <a:rPr lang="en-US" sz="2000" dirty="0" smtClean="0"/>
              <a:t>Elastic Runtime tile</a:t>
            </a:r>
            <a:endParaRPr lang="en-US" sz="2000"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5689" r="14114" b="8762"/>
          <a:stretch/>
        </p:blipFill>
        <p:spPr>
          <a:xfrm>
            <a:off x="5422900" y="788093"/>
            <a:ext cx="3136900" cy="3816486"/>
          </a:xfrm>
          <a:prstGeom prst="rect">
            <a:avLst/>
          </a:prstGeom>
        </p:spPr>
      </p:pic>
      <p:sp>
        <p:nvSpPr>
          <p:cNvPr id="8" name="Content Placeholder 3"/>
          <p:cNvSpPr>
            <a:spLocks noGrp="1"/>
          </p:cNvSpPr>
          <p:nvPr>
            <p:ph sz="quarter" idx="10"/>
          </p:nvPr>
        </p:nvSpPr>
        <p:spPr>
          <a:xfrm>
            <a:off x="354015" y="1265238"/>
            <a:ext cx="4471985" cy="3382962"/>
          </a:xfrm>
        </p:spPr>
        <p:txBody>
          <a:bodyPr/>
          <a:lstStyle/>
          <a:p>
            <a:pPr marL="228600" lvl="1" indent="-228600">
              <a:spcBef>
                <a:spcPts val="1200"/>
              </a:spcBef>
              <a:buFont typeface="Wingdings" pitchFamily="2" charset="2"/>
              <a:buChar char=""/>
            </a:pPr>
            <a:r>
              <a:rPr lang="en-US" dirty="0"/>
              <a:t>Web form allowing an operator to scale components both </a:t>
            </a:r>
          </a:p>
          <a:p>
            <a:pPr marL="628650" lvl="2">
              <a:spcBef>
                <a:spcPts val="1200"/>
              </a:spcBef>
              <a:buFont typeface="Wingdings" pitchFamily="2" charset="2"/>
              <a:buChar char=""/>
            </a:pPr>
            <a:r>
              <a:rPr lang="en-US" dirty="0"/>
              <a:t>vertically (CPU, RAM, Disk) and</a:t>
            </a:r>
          </a:p>
          <a:p>
            <a:pPr marL="628650" lvl="2">
              <a:spcBef>
                <a:spcPts val="1200"/>
              </a:spcBef>
              <a:buFont typeface="Wingdings" pitchFamily="2" charset="2"/>
              <a:buChar char=""/>
            </a:pPr>
            <a:r>
              <a:rPr lang="en-US" dirty="0"/>
              <a:t>horizontally (number of instances). </a:t>
            </a:r>
          </a:p>
          <a:p>
            <a:pPr marL="0" lvl="1" indent="0">
              <a:spcBef>
                <a:spcPts val="1200"/>
              </a:spcBef>
              <a:buNone/>
            </a:pPr>
            <a:endParaRPr lang="en-US" dirty="0" smtClean="0"/>
          </a:p>
          <a:p>
            <a:pPr marL="0" lvl="1" indent="0">
              <a:spcBef>
                <a:spcPts val="1200"/>
              </a:spcBef>
              <a:buNone/>
            </a:pPr>
            <a:r>
              <a:rPr lang="en-US" dirty="0" smtClean="0"/>
              <a:t>This </a:t>
            </a:r>
            <a:r>
              <a:rPr lang="en-US" dirty="0"/>
              <a:t>results in </a:t>
            </a:r>
            <a:r>
              <a:rPr lang="en-US" dirty="0" smtClean="0"/>
              <a:t>updating </a:t>
            </a:r>
            <a:r>
              <a:rPr lang="en-US" dirty="0"/>
              <a:t>the deployment manifest followed by a “bosh deploy.”</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4744" r="13462" b="14312"/>
          <a:stretch/>
        </p:blipFill>
        <p:spPr>
          <a:xfrm>
            <a:off x="6731000" y="2915517"/>
            <a:ext cx="2413000" cy="1603607"/>
          </a:xfrm>
          <a:prstGeom prst="rect">
            <a:avLst/>
          </a:prstGeom>
        </p:spPr>
      </p:pic>
    </p:spTree>
    <p:extLst>
      <p:ext uri="{BB962C8B-B14F-4D97-AF65-F5344CB8AC3E}">
        <p14:creationId xmlns:p14="http://schemas.microsoft.com/office/powerpoint/2010/main" val="27709002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Bosh</a:t>
            </a:r>
            <a:endParaRPr lang="en-US" dirty="0"/>
          </a:p>
        </p:txBody>
      </p:sp>
      <p:sp>
        <p:nvSpPr>
          <p:cNvPr id="3" name="Content Placeholder 2"/>
          <p:cNvSpPr>
            <a:spLocks noGrp="1"/>
          </p:cNvSpPr>
          <p:nvPr>
            <p:ph sz="quarter" idx="10"/>
          </p:nvPr>
        </p:nvSpPr>
        <p:spPr/>
        <p:txBody>
          <a:bodyPr/>
          <a:lstStyle/>
          <a:p>
            <a:r>
              <a:rPr lang="en-US" sz="1800" dirty="0"/>
              <a:t>BOSH is an open source tool chain for release engineering, deployment, and lifecycle management of large-scale distributed services.</a:t>
            </a:r>
          </a:p>
          <a:p>
            <a:r>
              <a:rPr lang="en-US" sz="1800" dirty="0"/>
              <a:t>BOSH was developed to deploy Cloud Foundry, however it has a more general purpose - it can be used to deploy other distributed services. </a:t>
            </a:r>
            <a:endParaRPr lang="en-US" sz="1800" dirty="0" smtClean="0"/>
          </a:p>
          <a:p>
            <a:r>
              <a:rPr lang="en-US" sz="1800" dirty="0" smtClean="0"/>
              <a:t>BOSH can deploy </a:t>
            </a:r>
            <a:r>
              <a:rPr lang="en-US" sz="1800" dirty="0"/>
              <a:t>these services on Infrastructure as a Service (</a:t>
            </a:r>
            <a:r>
              <a:rPr lang="en-US" sz="1800" dirty="0" err="1"/>
              <a:t>IaaS</a:t>
            </a:r>
            <a:r>
              <a:rPr lang="en-US" sz="1800" dirty="0"/>
              <a:t>) providers such as </a:t>
            </a:r>
            <a:r>
              <a:rPr lang="en-US" sz="1800" dirty="0" err="1" smtClean="0"/>
              <a:t>vSphere</a:t>
            </a:r>
            <a:r>
              <a:rPr lang="en-US" sz="1800" dirty="0"/>
              <a:t>, </a:t>
            </a:r>
            <a:r>
              <a:rPr lang="en-US" sz="1800" dirty="0" err="1"/>
              <a:t>vCloud</a:t>
            </a:r>
            <a:r>
              <a:rPr lang="en-US" sz="1800" dirty="0"/>
              <a:t> Director, Amazon Web Services EC2, and </a:t>
            </a:r>
            <a:r>
              <a:rPr lang="en-US" sz="1800" dirty="0" err="1"/>
              <a:t>OpenStack</a:t>
            </a:r>
            <a:r>
              <a:rPr lang="en-US" sz="1800" dirty="0"/>
              <a:t>.</a:t>
            </a:r>
          </a:p>
          <a:p>
            <a:r>
              <a:rPr lang="en-US" sz="1800" b="1" dirty="0" smtClean="0"/>
              <a:t>Pivotal CF Operations Manager uses bosh. No need to interact with bosh directly.</a:t>
            </a:r>
          </a:p>
        </p:txBody>
      </p:sp>
    </p:spTree>
    <p:extLst>
      <p:ext uri="{BB962C8B-B14F-4D97-AF65-F5344CB8AC3E}">
        <p14:creationId xmlns:p14="http://schemas.microsoft.com/office/powerpoint/2010/main" val="3536015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 – Command Line Interface</a:t>
            </a:r>
            <a:endParaRPr lang="en-US" dirty="0"/>
          </a:p>
        </p:txBody>
      </p:sp>
      <p:sp>
        <p:nvSpPr>
          <p:cNvPr id="4" name="Content Placeholder 3"/>
          <p:cNvSpPr>
            <a:spLocks noGrp="1"/>
          </p:cNvSpPr>
          <p:nvPr>
            <p:ph sz="quarter" idx="10"/>
          </p:nvPr>
        </p:nvSpPr>
        <p:spPr>
          <a:xfrm>
            <a:off x="303214" y="973138"/>
            <a:ext cx="3709986" cy="3382962"/>
          </a:xfrm>
        </p:spPr>
        <p:txBody>
          <a:bodyPr/>
          <a:lstStyle/>
          <a:p>
            <a:r>
              <a:rPr lang="en-US" sz="1800" dirty="0" smtClean="0"/>
              <a:t>Command line utility providing easy access to the Pivotal CF commands.</a:t>
            </a:r>
          </a:p>
          <a:p>
            <a:r>
              <a:rPr lang="en-US" sz="1800" dirty="0" smtClean="0"/>
              <a:t>Scriptable</a:t>
            </a:r>
          </a:p>
          <a:p>
            <a:r>
              <a:rPr lang="en-US" sz="1800" dirty="0" smtClean="0"/>
              <a:t>Fully documented (</a:t>
            </a:r>
            <a:r>
              <a:rPr lang="en-US" sz="1800" dirty="0" err="1" smtClean="0"/>
              <a:t>cf</a:t>
            </a:r>
            <a:r>
              <a:rPr lang="en-US" sz="1800" dirty="0" smtClean="0"/>
              <a:t> –help)</a:t>
            </a:r>
          </a:p>
          <a:p>
            <a:endParaRPr lang="en-US" sz="1800" dirty="0"/>
          </a:p>
        </p:txBody>
      </p:sp>
      <p:pic>
        <p:nvPicPr>
          <p:cNvPr id="5" name="Picture 4"/>
          <p:cNvPicPr>
            <a:picLocks noChangeAspect="1"/>
          </p:cNvPicPr>
          <p:nvPr/>
        </p:nvPicPr>
        <p:blipFill>
          <a:blip r:embed="rId2"/>
          <a:stretch>
            <a:fillRect/>
          </a:stretch>
        </p:blipFill>
        <p:spPr>
          <a:xfrm>
            <a:off x="4294399" y="965200"/>
            <a:ext cx="4709902" cy="3098800"/>
          </a:xfrm>
          <a:prstGeom prst="rect">
            <a:avLst/>
          </a:prstGeom>
        </p:spPr>
      </p:pic>
    </p:spTree>
    <p:extLst>
      <p:ext uri="{BB962C8B-B14F-4D97-AF65-F5344CB8AC3E}">
        <p14:creationId xmlns:p14="http://schemas.microsoft.com/office/powerpoint/2010/main" val="15803792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29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5988" y="2055982"/>
            <a:ext cx="7072312" cy="507831"/>
          </a:xfrm>
        </p:spPr>
        <p:txBody>
          <a:bodyPr/>
          <a:lstStyle/>
          <a:p>
            <a:pPr>
              <a:defRPr/>
            </a:pPr>
            <a:r>
              <a:rPr lang="en-US" sz="3600" dirty="0" smtClean="0"/>
              <a:t>Introduction to BOSH</a:t>
            </a:r>
            <a:endParaRPr sz="3600" dirty="0"/>
          </a:p>
        </p:txBody>
      </p:sp>
    </p:spTree>
    <p:extLst>
      <p:ext uri="{BB962C8B-B14F-4D97-AF65-F5344CB8AC3E}">
        <p14:creationId xmlns:p14="http://schemas.microsoft.com/office/powerpoint/2010/main" val="8650158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Bosh Components</a:t>
            </a:r>
            <a:endParaRPr lang="en-US" dirty="0"/>
          </a:p>
        </p:txBody>
      </p:sp>
      <p:sp>
        <p:nvSpPr>
          <p:cNvPr id="6" name="Content Placeholder 5"/>
          <p:cNvSpPr>
            <a:spLocks noGrp="1"/>
          </p:cNvSpPr>
          <p:nvPr>
            <p:ph sz="quarter" idx="10"/>
          </p:nvPr>
        </p:nvSpPr>
        <p:spPr>
          <a:xfrm>
            <a:off x="366715" y="1074738"/>
            <a:ext cx="4332286" cy="3382962"/>
          </a:xfrm>
        </p:spPr>
        <p:txBody>
          <a:bodyPr/>
          <a:lstStyle/>
          <a:p>
            <a:r>
              <a:rPr lang="en-US" sz="1800" dirty="0" smtClean="0">
                <a:solidFill>
                  <a:srgbClr val="006661"/>
                </a:solidFill>
              </a:rPr>
              <a:t>Director</a:t>
            </a:r>
          </a:p>
          <a:p>
            <a:r>
              <a:rPr lang="en-US" sz="1800" dirty="0" smtClean="0">
                <a:solidFill>
                  <a:srgbClr val="006661"/>
                </a:solidFill>
              </a:rPr>
              <a:t>Workers</a:t>
            </a:r>
          </a:p>
          <a:p>
            <a:r>
              <a:rPr lang="en-US" sz="1800" dirty="0" smtClean="0">
                <a:solidFill>
                  <a:srgbClr val="006661"/>
                </a:solidFill>
              </a:rPr>
              <a:t>Health Monitor</a:t>
            </a:r>
          </a:p>
          <a:p>
            <a:r>
              <a:rPr lang="en-US" sz="1800" dirty="0" smtClean="0">
                <a:solidFill>
                  <a:srgbClr val="006661"/>
                </a:solidFill>
              </a:rPr>
              <a:t>CPIs</a:t>
            </a:r>
          </a:p>
          <a:p>
            <a:r>
              <a:rPr lang="en-US" sz="1800" dirty="0" smtClean="0">
                <a:solidFill>
                  <a:srgbClr val="006661"/>
                </a:solidFill>
              </a:rPr>
              <a:t>Message Bus</a:t>
            </a:r>
          </a:p>
          <a:p>
            <a:r>
              <a:rPr lang="en-US" sz="1800" dirty="0" err="1" smtClean="0">
                <a:solidFill>
                  <a:srgbClr val="006661"/>
                </a:solidFill>
              </a:rPr>
              <a:t>Blobstore</a:t>
            </a:r>
            <a:endParaRPr lang="en-US" sz="1800" dirty="0" smtClean="0">
              <a:solidFill>
                <a:srgbClr val="006661"/>
              </a:solidFill>
            </a:endParaRPr>
          </a:p>
          <a:p>
            <a:r>
              <a:rPr lang="en-US" sz="1800" dirty="0" err="1" smtClean="0">
                <a:solidFill>
                  <a:srgbClr val="006661"/>
                </a:solidFill>
              </a:rPr>
              <a:t>Ressurector</a:t>
            </a:r>
            <a:endParaRPr lang="en-US" sz="1800" dirty="0" smtClean="0">
              <a:solidFill>
                <a:srgbClr val="006661"/>
              </a:solidFill>
            </a:endParaRPr>
          </a:p>
          <a:p>
            <a:r>
              <a:rPr lang="en-US" sz="1800" dirty="0" smtClean="0">
                <a:solidFill>
                  <a:srgbClr val="006661"/>
                </a:solidFill>
              </a:rPr>
              <a:t>Name Server</a:t>
            </a:r>
            <a:endParaRPr lang="en-US" sz="1800" dirty="0">
              <a:solidFill>
                <a:srgbClr val="006661"/>
              </a:solidFill>
            </a:endParaRPr>
          </a:p>
        </p:txBody>
      </p:sp>
      <p:pic>
        <p:nvPicPr>
          <p:cNvPr id="5" name="Picture 4"/>
          <p:cNvPicPr>
            <a:picLocks noChangeAspect="1"/>
          </p:cNvPicPr>
          <p:nvPr/>
        </p:nvPicPr>
        <p:blipFill rotWithShape="1">
          <a:blip r:embed="rId2"/>
          <a:srcRect t="9045"/>
          <a:stretch/>
        </p:blipFill>
        <p:spPr>
          <a:xfrm>
            <a:off x="4918900" y="1"/>
            <a:ext cx="4225100" cy="4554596"/>
          </a:xfrm>
          <a:prstGeom prst="rect">
            <a:avLst/>
          </a:prstGeom>
        </p:spPr>
      </p:pic>
    </p:spTree>
    <p:extLst>
      <p:ext uri="{BB962C8B-B14F-4D97-AF65-F5344CB8AC3E}">
        <p14:creationId xmlns:p14="http://schemas.microsoft.com/office/powerpoint/2010/main" val="8161297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2200" y="114299"/>
            <a:ext cx="6883400" cy="4479672"/>
          </a:xfrm>
          <a:prstGeom prst="rect">
            <a:avLst/>
          </a:prstGeom>
        </p:spPr>
      </p:pic>
    </p:spTree>
    <p:extLst>
      <p:ext uri="{BB962C8B-B14F-4D97-AF65-F5344CB8AC3E}">
        <p14:creationId xmlns:p14="http://schemas.microsoft.com/office/powerpoint/2010/main" val="108252364"/>
      </p:ext>
    </p:extLst>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t>BOSH (Outer Shell) </a:t>
            </a:r>
            <a:br>
              <a:rPr lang="en-US" sz="2800" dirty="0"/>
            </a:br>
            <a:r>
              <a:rPr lang="en-US" sz="2800" dirty="0"/>
              <a:t>Logical View</a:t>
            </a:r>
          </a:p>
        </p:txBody>
      </p:sp>
      <p:sp>
        <p:nvSpPr>
          <p:cNvPr id="8" name="TextBox 7"/>
          <p:cNvSpPr txBox="1"/>
          <p:nvPr/>
        </p:nvSpPr>
        <p:spPr>
          <a:xfrm>
            <a:off x="304800" y="1276350"/>
            <a:ext cx="3124200" cy="3323987"/>
          </a:xfrm>
          <a:prstGeom prst="rect">
            <a:avLst/>
          </a:prstGeom>
          <a:noFill/>
        </p:spPr>
        <p:txBody>
          <a:bodyPr wrap="square" rtlCol="0">
            <a:spAutoFit/>
          </a:bodyPr>
          <a:lstStyle/>
          <a:p>
            <a:pPr defTabSz="457200"/>
            <a:r>
              <a:rPr lang="en-US" sz="1400" dirty="0">
                <a:solidFill>
                  <a:prstClr val="black"/>
                </a:solidFill>
              </a:rPr>
              <a:t>Deploys and manages large scale distributed systems. </a:t>
            </a:r>
            <a:r>
              <a:rPr lang="en-US" sz="1400" b="1" dirty="0">
                <a:solidFill>
                  <a:prstClr val="black"/>
                </a:solidFill>
              </a:rPr>
              <a:t>BOSH</a:t>
            </a:r>
            <a:r>
              <a:rPr lang="en-US" sz="1400" dirty="0">
                <a:solidFill>
                  <a:prstClr val="black"/>
                </a:solidFill>
              </a:rPr>
              <a:t> provides the means to go from deployment (i.e., Chef/Puppet) to VM creation and management (i.e., cloud CPI). It includes interfaces for </a:t>
            </a:r>
            <a:r>
              <a:rPr lang="en-US" sz="1400" dirty="0" err="1">
                <a:solidFill>
                  <a:prstClr val="black"/>
                </a:solidFill>
              </a:rPr>
              <a:t>vSphere</a:t>
            </a:r>
            <a:r>
              <a:rPr lang="en-US" sz="1400" dirty="0">
                <a:solidFill>
                  <a:prstClr val="black"/>
                </a:solidFill>
              </a:rPr>
              <a:t>, </a:t>
            </a:r>
            <a:r>
              <a:rPr lang="en-US" sz="1400" dirty="0" err="1">
                <a:solidFill>
                  <a:prstClr val="black"/>
                </a:solidFill>
              </a:rPr>
              <a:t>vCloud</a:t>
            </a:r>
            <a:r>
              <a:rPr lang="en-US" sz="1400" dirty="0">
                <a:solidFill>
                  <a:prstClr val="black"/>
                </a:solidFill>
              </a:rPr>
              <a:t>, AWS and </a:t>
            </a:r>
            <a:r>
              <a:rPr lang="en-US" sz="1400" dirty="0" err="1">
                <a:solidFill>
                  <a:prstClr val="black"/>
                </a:solidFill>
              </a:rPr>
              <a:t>OpenStack</a:t>
            </a:r>
            <a:r>
              <a:rPr lang="en-US" sz="1400" dirty="0">
                <a:solidFill>
                  <a:prstClr val="black"/>
                </a:solidFill>
              </a:rPr>
              <a:t>. Additional CPI can be written for alternative </a:t>
            </a:r>
            <a:r>
              <a:rPr lang="en-US" sz="1400" dirty="0" err="1">
                <a:solidFill>
                  <a:prstClr val="black"/>
                </a:solidFill>
              </a:rPr>
              <a:t>IaaS</a:t>
            </a:r>
            <a:r>
              <a:rPr lang="en-US" sz="1400" dirty="0">
                <a:solidFill>
                  <a:prstClr val="black"/>
                </a:solidFill>
              </a:rPr>
              <a:t> providers</a:t>
            </a:r>
            <a:r>
              <a:rPr lang="en-US" sz="1400" dirty="0" smtClean="0">
                <a:solidFill>
                  <a:prstClr val="black"/>
                </a:solidFill>
              </a:rPr>
              <a:t>.</a:t>
            </a:r>
          </a:p>
          <a:p>
            <a:pPr defTabSz="457200"/>
            <a:endParaRPr lang="en-US" sz="1400" dirty="0">
              <a:solidFill>
                <a:prstClr val="black"/>
              </a:solidFill>
            </a:endParaRPr>
          </a:p>
          <a:p>
            <a:pPr defTabSz="457200"/>
            <a:r>
              <a:rPr lang="en-US" sz="1400" dirty="0">
                <a:solidFill>
                  <a:prstClr val="black"/>
                </a:solidFill>
              </a:rPr>
              <a:t>Key Elements:</a:t>
            </a:r>
          </a:p>
          <a:p>
            <a:pPr marL="285750" indent="-173038" defTabSz="457200">
              <a:buFont typeface="Arial"/>
              <a:buChar char="•"/>
            </a:pPr>
            <a:r>
              <a:rPr lang="en-US" sz="1400" dirty="0">
                <a:solidFill>
                  <a:prstClr val="black"/>
                </a:solidFill>
              </a:rPr>
              <a:t>CLI</a:t>
            </a:r>
          </a:p>
          <a:p>
            <a:pPr marL="285750" indent="-173038" defTabSz="457200">
              <a:buFont typeface="Arial"/>
              <a:buChar char="•"/>
            </a:pPr>
            <a:r>
              <a:rPr lang="en-US" sz="1400" dirty="0">
                <a:solidFill>
                  <a:prstClr val="black"/>
                </a:solidFill>
              </a:rPr>
              <a:t>Director</a:t>
            </a:r>
          </a:p>
          <a:p>
            <a:pPr marL="285750" indent="-173038" defTabSz="457200">
              <a:buFont typeface="Arial"/>
              <a:buChar char="•"/>
            </a:pPr>
            <a:r>
              <a:rPr lang="en-US" sz="1400" dirty="0" err="1">
                <a:solidFill>
                  <a:prstClr val="black"/>
                </a:solidFill>
              </a:rPr>
              <a:t>Blobstore</a:t>
            </a:r>
            <a:endParaRPr lang="en-US" sz="1400" dirty="0">
              <a:solidFill>
                <a:prstClr val="black"/>
              </a:solidFill>
            </a:endParaRPr>
          </a:p>
          <a:p>
            <a:pPr marL="285750" indent="-173038" defTabSz="457200">
              <a:buFont typeface="Arial"/>
              <a:buChar char="•"/>
            </a:pPr>
            <a:r>
              <a:rPr lang="en-US" sz="1400" dirty="0" smtClean="0">
                <a:solidFill>
                  <a:prstClr val="black"/>
                </a:solidFill>
              </a:rPr>
              <a:t>Workers</a:t>
            </a:r>
            <a:endParaRPr lang="en-US" sz="1400" dirty="0">
              <a:solidFill>
                <a:prstClr val="black"/>
              </a:solidFill>
            </a:endParaRPr>
          </a:p>
        </p:txBody>
      </p:sp>
      <p:sp>
        <p:nvSpPr>
          <p:cNvPr id="9" name="TextBox 8"/>
          <p:cNvSpPr txBox="1"/>
          <p:nvPr/>
        </p:nvSpPr>
        <p:spPr>
          <a:xfrm>
            <a:off x="1676400" y="3637549"/>
            <a:ext cx="1636987" cy="954107"/>
          </a:xfrm>
          <a:prstGeom prst="rect">
            <a:avLst/>
          </a:prstGeom>
          <a:noFill/>
        </p:spPr>
        <p:txBody>
          <a:bodyPr wrap="none" rtlCol="0">
            <a:spAutoFit/>
          </a:bodyPr>
          <a:lstStyle/>
          <a:p>
            <a:pPr marL="285750" indent="-173038" defTabSz="457200">
              <a:buFont typeface="Arial"/>
              <a:buChar char="•"/>
            </a:pPr>
            <a:r>
              <a:rPr lang="en-US" sz="1400" dirty="0">
                <a:solidFill>
                  <a:prstClr val="black"/>
                </a:solidFill>
              </a:rPr>
              <a:t>Message Bus</a:t>
            </a:r>
          </a:p>
          <a:p>
            <a:pPr marL="285750" indent="-173038" defTabSz="457200">
              <a:buFont typeface="Arial"/>
              <a:buChar char="•"/>
            </a:pPr>
            <a:r>
              <a:rPr lang="en-US" sz="1400" dirty="0">
                <a:solidFill>
                  <a:prstClr val="black"/>
                </a:solidFill>
              </a:rPr>
              <a:t>Health Monitor</a:t>
            </a:r>
          </a:p>
          <a:p>
            <a:pPr marL="285750" indent="-173038" defTabSz="457200">
              <a:buFont typeface="Arial"/>
              <a:buChar char="•"/>
            </a:pPr>
            <a:r>
              <a:rPr lang="en-US" sz="1400" dirty="0" err="1">
                <a:solidFill>
                  <a:prstClr val="black"/>
                </a:solidFill>
              </a:rPr>
              <a:t>IaaS</a:t>
            </a:r>
            <a:r>
              <a:rPr lang="en-US" sz="1400" dirty="0">
                <a:solidFill>
                  <a:prstClr val="black"/>
                </a:solidFill>
              </a:rPr>
              <a:t> CPI</a:t>
            </a:r>
          </a:p>
          <a:p>
            <a:pPr marL="285750" indent="-173038" defTabSz="457200">
              <a:buFont typeface="Arial"/>
              <a:buChar char="•"/>
            </a:pPr>
            <a:r>
              <a:rPr lang="en-US" sz="1400" dirty="0" smtClean="0">
                <a:solidFill>
                  <a:prstClr val="black"/>
                </a:solidFill>
              </a:rPr>
              <a:t>Agents</a:t>
            </a:r>
            <a:endParaRPr lang="en-US" sz="1400" dirty="0">
              <a:solidFill>
                <a:prstClr val="black"/>
              </a:solidFill>
            </a:endParaRPr>
          </a:p>
        </p:txBody>
      </p:sp>
      <p:sp>
        <p:nvSpPr>
          <p:cNvPr id="6" name="Rounded Rectangle 5"/>
          <p:cNvSpPr>
            <a:spLocks noChangeArrowheads="1"/>
          </p:cNvSpPr>
          <p:nvPr/>
        </p:nvSpPr>
        <p:spPr bwMode="auto">
          <a:xfrm>
            <a:off x="5235420"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29" name="Rounded Rectangle 28"/>
          <p:cNvSpPr>
            <a:spLocks noChangeArrowheads="1"/>
          </p:cNvSpPr>
          <p:nvPr/>
        </p:nvSpPr>
        <p:spPr bwMode="auto">
          <a:xfrm>
            <a:off x="6640781"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 Store</a:t>
            </a:r>
            <a:endParaRPr lang="en-US" sz="1200" b="1" dirty="0">
              <a:solidFill>
                <a:schemeClr val="bg1"/>
              </a:solidFill>
              <a:latin typeface="+mn-lt"/>
              <a:ea typeface="+mn-ea"/>
            </a:endParaRPr>
          </a:p>
        </p:txBody>
      </p:sp>
      <p:sp>
        <p:nvSpPr>
          <p:cNvPr id="35" name="Rounded Rectangle 34"/>
          <p:cNvSpPr>
            <a:spLocks noChangeArrowheads="1"/>
          </p:cNvSpPr>
          <p:nvPr/>
        </p:nvSpPr>
        <p:spPr bwMode="auto">
          <a:xfrm>
            <a:off x="4495800"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Worker</a:t>
            </a:r>
            <a:endParaRPr lang="en-US" sz="1200" b="1" dirty="0">
              <a:solidFill>
                <a:schemeClr val="bg1"/>
              </a:solidFill>
              <a:latin typeface="+mn-lt"/>
              <a:ea typeface="+mn-ea"/>
            </a:endParaRPr>
          </a:p>
        </p:txBody>
      </p:sp>
      <p:sp>
        <p:nvSpPr>
          <p:cNvPr id="38" name="Rounded Rectangle 37"/>
          <p:cNvSpPr>
            <a:spLocks noChangeArrowheads="1"/>
          </p:cNvSpPr>
          <p:nvPr/>
        </p:nvSpPr>
        <p:spPr bwMode="auto">
          <a:xfrm>
            <a:off x="59381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41" name="Rounded Rectangle 40"/>
          <p:cNvSpPr>
            <a:spLocks noChangeArrowheads="1"/>
          </p:cNvSpPr>
          <p:nvPr/>
        </p:nvSpPr>
        <p:spPr bwMode="auto">
          <a:xfrm>
            <a:off x="73804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44" name="Rounded Rectangle 43"/>
          <p:cNvSpPr>
            <a:spLocks noChangeArrowheads="1"/>
          </p:cNvSpPr>
          <p:nvPr/>
        </p:nvSpPr>
        <p:spPr bwMode="auto">
          <a:xfrm>
            <a:off x="4495799" y="285636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CPI</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5938101"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Director</a:t>
            </a:r>
            <a:endParaRPr lang="en-US" sz="1200" b="1" dirty="0">
              <a:solidFill>
                <a:schemeClr val="bg1"/>
              </a:solidFill>
              <a:latin typeface="+mn-lt"/>
              <a:ea typeface="+mn-ea"/>
            </a:endParaRPr>
          </a:p>
        </p:txBody>
      </p:sp>
      <p:sp>
        <p:nvSpPr>
          <p:cNvPr id="33" name="Rectangle 76"/>
          <p:cNvSpPr/>
          <p:nvPr/>
        </p:nvSpPr>
        <p:spPr>
          <a:xfrm>
            <a:off x="6014301" y="127939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a:spLocks noChangeArrowheads="1"/>
          </p:cNvSpPr>
          <p:nvPr/>
        </p:nvSpPr>
        <p:spPr bwMode="auto">
          <a:xfrm>
            <a:off x="4505652"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49" name="Oval 48"/>
          <p:cNvSpPr/>
          <p:nvPr/>
        </p:nvSpPr>
        <p:spPr>
          <a:xfrm>
            <a:off x="5331217"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169417" y="2997336"/>
            <a:ext cx="2685610" cy="1441594"/>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6702817" y="2615930"/>
            <a:ext cx="1760488" cy="1612212"/>
            <a:chOff x="6543473" y="2685770"/>
            <a:chExt cx="1760488" cy="1612212"/>
          </a:xfrm>
        </p:grpSpPr>
        <p:grpSp>
          <p:nvGrpSpPr>
            <p:cNvPr id="52" name="Group 51"/>
            <p:cNvGrpSpPr/>
            <p:nvPr/>
          </p:nvGrpSpPr>
          <p:grpSpPr>
            <a:xfrm>
              <a:off x="6543473" y="2969161"/>
              <a:ext cx="1757064" cy="1328821"/>
              <a:chOff x="3740684" y="2800349"/>
              <a:chExt cx="1757064" cy="1328821"/>
            </a:xfrm>
          </p:grpSpPr>
          <p:pic>
            <p:nvPicPr>
              <p:cNvPr id="6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52"/>
            <p:cNvGrpSpPr/>
            <p:nvPr/>
          </p:nvGrpSpPr>
          <p:grpSpPr>
            <a:xfrm>
              <a:off x="6546897" y="2685770"/>
              <a:ext cx="1757064" cy="1328821"/>
              <a:chOff x="3740684" y="2800349"/>
              <a:chExt cx="1757064" cy="1328821"/>
            </a:xfrm>
          </p:grpSpPr>
          <p:pic>
            <p:nvPicPr>
              <p:cNvPr id="5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66" name="Rounded Rectangle 65"/>
          <p:cNvSpPr/>
          <p:nvPr/>
        </p:nvSpPr>
        <p:spPr>
          <a:xfrm>
            <a:off x="5197584" y="3739144"/>
            <a:ext cx="1203216" cy="280406"/>
          </a:xfrm>
          <a:prstGeom prst="round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Inner shell</a:t>
            </a:r>
            <a:endParaRPr lang="en-US" sz="1600" dirty="0"/>
          </a:p>
        </p:txBody>
      </p:sp>
      <p:sp>
        <p:nvSpPr>
          <p:cNvPr id="67" name="Rounded Rectangle 66"/>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lumMod val="50000"/>
                  </a:schemeClr>
                </a:solidFill>
              </a:rPr>
              <a:t>Outer shell</a:t>
            </a:r>
            <a:endParaRPr lang="en-US" sz="1600" dirty="0">
              <a:solidFill>
                <a:schemeClr val="bg2">
                  <a:lumMod val="50000"/>
                </a:schemeClr>
              </a:solidFill>
            </a:endParaRPr>
          </a:p>
        </p:txBody>
      </p:sp>
      <p:sp>
        <p:nvSpPr>
          <p:cNvPr id="68" name="TextBox 67"/>
          <p:cNvSpPr txBox="1"/>
          <p:nvPr/>
        </p:nvSpPr>
        <p:spPr>
          <a:xfrm>
            <a:off x="7062064" y="3878818"/>
            <a:ext cx="822661" cy="338554"/>
          </a:xfrm>
          <a:prstGeom prst="rect">
            <a:avLst/>
          </a:prstGeom>
          <a:noFill/>
        </p:spPr>
        <p:txBody>
          <a:bodyPr wrap="none" rtlCol="0">
            <a:spAutoFit/>
          </a:bodyPr>
          <a:lstStyle/>
          <a:p>
            <a:pPr algn="ctr"/>
            <a:r>
              <a:rPr lang="en-US" sz="1600" dirty="0" smtClean="0">
                <a:solidFill>
                  <a:schemeClr val="bg2"/>
                </a:solidFill>
              </a:rPr>
              <a:t>Agents</a:t>
            </a:r>
          </a:p>
        </p:txBody>
      </p:sp>
      <p:sp>
        <p:nvSpPr>
          <p:cNvPr id="74" name="Oval 194"/>
          <p:cNvSpPr/>
          <p:nvPr/>
        </p:nvSpPr>
        <p:spPr>
          <a:xfrm>
            <a:off x="5294627"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ardrop 133"/>
          <p:cNvSpPr/>
          <p:nvPr/>
        </p:nvSpPr>
        <p:spPr>
          <a:xfrm rot="11254553">
            <a:off x="5985535" y="2135653"/>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1"/>
          <p:cNvSpPr/>
          <p:nvPr/>
        </p:nvSpPr>
        <p:spPr>
          <a:xfrm>
            <a:off x="4554219"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eart 76"/>
          <p:cNvSpPr/>
          <p:nvPr/>
        </p:nvSpPr>
        <p:spPr>
          <a:xfrm>
            <a:off x="7434320" y="2156791"/>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Elbow Connector 79"/>
          <p:cNvCxnSpPr>
            <a:stCxn id="6" idx="2"/>
            <a:endCxn id="29" idx="2"/>
          </p:cNvCxnSpPr>
          <p:nvPr/>
        </p:nvCxnSpPr>
        <p:spPr>
          <a:xfrm rot="16200000" flipH="1">
            <a:off x="6459341" y="72950"/>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32" idx="0"/>
          </p:cNvCxnSpPr>
          <p:nvPr/>
        </p:nvCxnSpPr>
        <p:spPr>
          <a:xfrm flipV="1">
            <a:off x="6459342" y="997009"/>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47" idx="1"/>
          </p:cNvCxnSpPr>
          <p:nvPr/>
        </p:nvCxnSpPr>
        <p:spPr>
          <a:xfrm flipH="1">
            <a:off x="3819525"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9"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0"/>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5" name="Straight Connector 94"/>
          <p:cNvCxnSpPr>
            <a:stCxn id="47" idx="3"/>
            <a:endCxn id="32"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32" idx="2"/>
            <a:endCxn id="38" idx="0"/>
          </p:cNvCxnSpPr>
          <p:nvPr/>
        </p:nvCxnSpPr>
        <p:spPr>
          <a:xfrm>
            <a:off x="6459342" y="1616124"/>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3"/>
            <a:endCxn id="41" idx="1"/>
          </p:cNvCxnSpPr>
          <p:nvPr/>
        </p:nvCxnSpPr>
        <p:spPr>
          <a:xfrm>
            <a:off x="6980582"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35" idx="2"/>
            <a:endCxn id="44" idx="0"/>
          </p:cNvCxnSpPr>
          <p:nvPr/>
        </p:nvCxnSpPr>
        <p:spPr>
          <a:xfrm flipH="1">
            <a:off x="5017040"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38" idx="2"/>
            <a:endCxn id="54" idx="1"/>
          </p:cNvCxnSpPr>
          <p:nvPr/>
        </p:nvCxnSpPr>
        <p:spPr>
          <a:xfrm rot="16200000" flipH="1">
            <a:off x="6362931"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44" idx="3"/>
          </p:cNvCxnSpPr>
          <p:nvPr/>
        </p:nvCxnSpPr>
        <p:spPr>
          <a:xfrm>
            <a:off x="5538280"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29" idx="3"/>
            <a:endCxn id="59" idx="3"/>
          </p:cNvCxnSpPr>
          <p:nvPr/>
        </p:nvCxnSpPr>
        <p:spPr>
          <a:xfrm>
            <a:off x="7683262" y="555256"/>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2489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BOSH: </a:t>
            </a:r>
            <a:r>
              <a:rPr lang="en-US" sz="2800" dirty="0" smtClean="0"/>
              <a:t>Command </a:t>
            </a:r>
            <a:r>
              <a:rPr lang="en-US" sz="2800" dirty="0"/>
              <a:t>Line </a:t>
            </a:r>
            <a:r>
              <a:rPr lang="en-US" sz="2800" dirty="0" smtClean="0"/>
              <a:t/>
            </a:r>
            <a:br>
              <a:rPr lang="en-US" sz="2800" dirty="0" smtClean="0"/>
            </a:br>
            <a:r>
              <a:rPr lang="en-US" sz="2800" dirty="0" smtClean="0"/>
              <a:t>Interface</a:t>
            </a:r>
            <a:endParaRPr lang="en-US" sz="2800" dirty="0"/>
          </a:p>
        </p:txBody>
      </p:sp>
      <p:sp>
        <p:nvSpPr>
          <p:cNvPr id="4" name="TextBox 3"/>
          <p:cNvSpPr txBox="1"/>
          <p:nvPr/>
        </p:nvSpPr>
        <p:spPr>
          <a:xfrm>
            <a:off x="304800" y="1270747"/>
            <a:ext cx="2743200" cy="1846659"/>
          </a:xfrm>
          <a:prstGeom prst="rect">
            <a:avLst/>
          </a:prstGeom>
          <a:noFill/>
        </p:spPr>
        <p:txBody>
          <a:bodyPr wrap="square" rtlCol="0">
            <a:spAutoFit/>
          </a:bodyPr>
          <a:lstStyle/>
          <a:p>
            <a:pPr algn="l" defTabSz="457200" fontAlgn="auto">
              <a:spcBef>
                <a:spcPts val="0"/>
              </a:spcBef>
              <a:spcAft>
                <a:spcPts val="0"/>
              </a:spcAft>
            </a:pPr>
            <a:r>
              <a:rPr lang="en-US" sz="1400" dirty="0" smtClean="0">
                <a:solidFill>
                  <a:prstClr val="black"/>
                </a:solidFill>
                <a:latin typeface="+mn-lt"/>
                <a:ea typeface="+mn-ea"/>
              </a:rPr>
              <a:t>The Command </a:t>
            </a:r>
            <a:r>
              <a:rPr lang="en-US" sz="1400" dirty="0">
                <a:solidFill>
                  <a:prstClr val="black"/>
                </a:solidFill>
                <a:latin typeface="+mn-lt"/>
                <a:ea typeface="+mn-ea"/>
              </a:rPr>
              <a:t>Line Interface is how users interact with BOSH using a terminal </a:t>
            </a:r>
            <a:r>
              <a:rPr lang="en-US" sz="1400" dirty="0" smtClean="0">
                <a:solidFill>
                  <a:prstClr val="black"/>
                </a:solidFill>
                <a:latin typeface="+mn-lt"/>
                <a:ea typeface="+mn-ea"/>
              </a:rPr>
              <a:t>session</a:t>
            </a:r>
            <a:r>
              <a:rPr lang="en-US" sz="1400" dirty="0">
                <a:solidFill>
                  <a:prstClr val="black"/>
                </a:solidFill>
                <a:latin typeface="+mn-lt"/>
                <a:ea typeface="+mn-ea"/>
              </a:rPr>
              <a:t> </a:t>
            </a:r>
            <a:r>
              <a:rPr lang="en-US" sz="1400" dirty="0" smtClean="0">
                <a:solidFill>
                  <a:prstClr val="black"/>
                </a:solidFill>
                <a:latin typeface="+mn-lt"/>
                <a:ea typeface="+mn-ea"/>
              </a:rPr>
              <a:t>to do a deployment, create and upload releases, and upload ‘</a:t>
            </a:r>
            <a:r>
              <a:rPr lang="en-US" sz="1400" dirty="0" err="1" smtClean="0">
                <a:solidFill>
                  <a:prstClr val="black"/>
                </a:solidFill>
                <a:latin typeface="+mn-lt"/>
                <a:ea typeface="+mn-ea"/>
              </a:rPr>
              <a:t>stemcells</a:t>
            </a:r>
            <a:r>
              <a:rPr lang="en-US" sz="1400" dirty="0" smtClean="0">
                <a:solidFill>
                  <a:prstClr val="black"/>
                </a:solidFill>
                <a:latin typeface="+mn-lt"/>
                <a:ea typeface="+mn-ea"/>
              </a:rPr>
              <a:t>’ (i.e</a:t>
            </a:r>
            <a:r>
              <a:rPr lang="en-US" sz="1400" dirty="0">
                <a:solidFill>
                  <a:prstClr val="black"/>
                </a:solidFill>
                <a:latin typeface="+mn-lt"/>
                <a:ea typeface="+mn-ea"/>
              </a:rPr>
              <a:t>. a VM template with an embedded </a:t>
            </a:r>
            <a:r>
              <a:rPr lang="en-US" sz="1400" dirty="0" smtClean="0">
                <a:solidFill>
                  <a:prstClr val="black"/>
                </a:solidFill>
                <a:latin typeface="+mn-lt"/>
                <a:ea typeface="+mn-ea"/>
              </a:rPr>
              <a:t>Agent). </a:t>
            </a:r>
            <a:endParaRPr lang="en-US" sz="2000" b="1" dirty="0" smtClean="0">
              <a:solidFill>
                <a:prstClr val="black"/>
              </a:solidFill>
              <a:latin typeface="+mn-lt"/>
              <a:ea typeface="+mn-ea"/>
            </a:endParaRPr>
          </a:p>
          <a:p>
            <a:pPr algn="l" defTabSz="457200" fontAlgn="auto">
              <a:spcBef>
                <a:spcPts val="0"/>
              </a:spcBef>
              <a:spcAft>
                <a:spcPts val="0"/>
              </a:spcAft>
            </a:pPr>
            <a:endParaRPr lang="en-US" sz="1600" dirty="0">
              <a:solidFill>
                <a:prstClr val="black"/>
              </a:solidFill>
              <a:latin typeface="+mn-lt"/>
              <a:ea typeface="+mn-ea"/>
            </a:endParaRPr>
          </a:p>
        </p:txBody>
      </p:sp>
      <p:sp>
        <p:nvSpPr>
          <p:cNvPr id="46" name="Rounded Rectangle 45"/>
          <p:cNvSpPr>
            <a:spLocks noChangeArrowheads="1"/>
          </p:cNvSpPr>
          <p:nvPr/>
        </p:nvSpPr>
        <p:spPr bwMode="auto">
          <a:xfrm>
            <a:off x="5235420"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7" name="Rounded Rectangle 46"/>
          <p:cNvSpPr>
            <a:spLocks noChangeArrowheads="1"/>
          </p:cNvSpPr>
          <p:nvPr/>
        </p:nvSpPr>
        <p:spPr bwMode="auto">
          <a:xfrm>
            <a:off x="6640781"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 Store</a:t>
            </a:r>
            <a:endParaRPr lang="en-US" sz="1200" b="1" dirty="0">
              <a:solidFill>
                <a:schemeClr val="bg1"/>
              </a:solidFill>
              <a:latin typeface="+mn-lt"/>
              <a:ea typeface="+mn-ea"/>
            </a:endParaRPr>
          </a:p>
        </p:txBody>
      </p:sp>
      <p:sp>
        <p:nvSpPr>
          <p:cNvPr id="49" name="Rounded Rectangle 48"/>
          <p:cNvSpPr>
            <a:spLocks noChangeArrowheads="1"/>
          </p:cNvSpPr>
          <p:nvPr/>
        </p:nvSpPr>
        <p:spPr bwMode="auto">
          <a:xfrm>
            <a:off x="4495800"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Worker</a:t>
            </a:r>
            <a:endParaRPr lang="en-US" sz="1200" b="1" dirty="0">
              <a:solidFill>
                <a:schemeClr val="bg1"/>
              </a:solidFill>
              <a:latin typeface="+mn-lt"/>
              <a:ea typeface="+mn-ea"/>
            </a:endParaRPr>
          </a:p>
        </p:txBody>
      </p:sp>
      <p:sp>
        <p:nvSpPr>
          <p:cNvPr id="50" name="Rounded Rectangle 49"/>
          <p:cNvSpPr>
            <a:spLocks noChangeArrowheads="1"/>
          </p:cNvSpPr>
          <p:nvPr/>
        </p:nvSpPr>
        <p:spPr bwMode="auto">
          <a:xfrm>
            <a:off x="59381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51" name="Rounded Rectangle 50"/>
          <p:cNvSpPr>
            <a:spLocks noChangeArrowheads="1"/>
          </p:cNvSpPr>
          <p:nvPr/>
        </p:nvSpPr>
        <p:spPr bwMode="auto">
          <a:xfrm>
            <a:off x="73804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52" name="Rounded Rectangle 51"/>
          <p:cNvSpPr>
            <a:spLocks noChangeArrowheads="1"/>
          </p:cNvSpPr>
          <p:nvPr/>
        </p:nvSpPr>
        <p:spPr bwMode="auto">
          <a:xfrm>
            <a:off x="4495799" y="285636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CPI</a:t>
            </a:r>
            <a:endParaRPr lang="en-US" sz="1200" b="1" dirty="0">
              <a:solidFill>
                <a:schemeClr val="bg1"/>
              </a:solidFill>
              <a:latin typeface="+mn-lt"/>
              <a:ea typeface="+mn-ea"/>
            </a:endParaRPr>
          </a:p>
        </p:txBody>
      </p:sp>
      <p:sp>
        <p:nvSpPr>
          <p:cNvPr id="53" name="Rounded Rectangle 52"/>
          <p:cNvSpPr>
            <a:spLocks noChangeArrowheads="1"/>
          </p:cNvSpPr>
          <p:nvPr/>
        </p:nvSpPr>
        <p:spPr bwMode="auto">
          <a:xfrm>
            <a:off x="5938101"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Director</a:t>
            </a:r>
            <a:endParaRPr lang="en-US" sz="1200" b="1" dirty="0">
              <a:solidFill>
                <a:schemeClr val="bg1"/>
              </a:solidFill>
              <a:latin typeface="+mn-lt"/>
              <a:ea typeface="+mn-ea"/>
            </a:endParaRPr>
          </a:p>
        </p:txBody>
      </p:sp>
      <p:sp>
        <p:nvSpPr>
          <p:cNvPr id="54" name="Rectangle 76"/>
          <p:cNvSpPr/>
          <p:nvPr/>
        </p:nvSpPr>
        <p:spPr>
          <a:xfrm>
            <a:off x="6014301" y="127939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a:spLocks noChangeArrowheads="1"/>
          </p:cNvSpPr>
          <p:nvPr/>
        </p:nvSpPr>
        <p:spPr bwMode="auto">
          <a:xfrm>
            <a:off x="4505652" y="1175374"/>
            <a:ext cx="1042481" cy="440750"/>
          </a:xfrm>
          <a:prstGeom prst="roundRect">
            <a:avLst>
              <a:gd name="adj" fmla="val 4579"/>
            </a:avLst>
          </a:prstGeom>
          <a:solidFill>
            <a:srgbClr val="33928A"/>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56" name="Oval 55"/>
          <p:cNvSpPr/>
          <p:nvPr/>
        </p:nvSpPr>
        <p:spPr>
          <a:xfrm>
            <a:off x="5331217"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169417" y="2997336"/>
            <a:ext cx="2685610" cy="1441594"/>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6702817" y="2615930"/>
            <a:ext cx="1760488" cy="1612212"/>
            <a:chOff x="6543473" y="2685770"/>
            <a:chExt cx="1760488" cy="1612212"/>
          </a:xfrm>
        </p:grpSpPr>
        <p:grpSp>
          <p:nvGrpSpPr>
            <p:cNvPr id="59" name="Group 58"/>
            <p:cNvGrpSpPr/>
            <p:nvPr/>
          </p:nvGrpSpPr>
          <p:grpSpPr>
            <a:xfrm>
              <a:off x="6543473" y="2969161"/>
              <a:ext cx="1757064" cy="1328821"/>
              <a:chOff x="3740684" y="2800349"/>
              <a:chExt cx="1757064" cy="1328821"/>
            </a:xfrm>
          </p:grpSpPr>
          <p:pic>
            <p:nvPicPr>
              <p:cNvPr id="6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60"/>
            <p:cNvGrpSpPr/>
            <p:nvPr/>
          </p:nvGrpSpPr>
          <p:grpSpPr>
            <a:xfrm>
              <a:off x="6546897" y="2685770"/>
              <a:ext cx="1757064" cy="1328821"/>
              <a:chOff x="3740684" y="2800349"/>
              <a:chExt cx="1757064" cy="1328821"/>
            </a:xfrm>
          </p:grpSpPr>
          <p:pic>
            <p:nvPicPr>
              <p:cNvPr id="6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5" name="Rounded Rectangle 74"/>
          <p:cNvSpPr/>
          <p:nvPr/>
        </p:nvSpPr>
        <p:spPr>
          <a:xfrm>
            <a:off x="5197584" y="3739144"/>
            <a:ext cx="1203216" cy="280406"/>
          </a:xfrm>
          <a:prstGeom prst="round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Inner shell</a:t>
            </a:r>
            <a:endParaRPr lang="en-US" sz="1600" dirty="0"/>
          </a:p>
        </p:txBody>
      </p:sp>
      <p:sp>
        <p:nvSpPr>
          <p:cNvPr id="76" name="Rounded Rectangle 75"/>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lumMod val="50000"/>
                  </a:schemeClr>
                </a:solidFill>
              </a:rPr>
              <a:t>Outer shell</a:t>
            </a:r>
            <a:endParaRPr lang="en-US" sz="1600" dirty="0">
              <a:solidFill>
                <a:schemeClr val="bg2">
                  <a:lumMod val="50000"/>
                </a:schemeClr>
              </a:solidFill>
            </a:endParaRPr>
          </a:p>
        </p:txBody>
      </p:sp>
      <p:sp>
        <p:nvSpPr>
          <p:cNvPr id="77" name="TextBox 76"/>
          <p:cNvSpPr txBox="1"/>
          <p:nvPr/>
        </p:nvSpPr>
        <p:spPr>
          <a:xfrm>
            <a:off x="7062064" y="3878818"/>
            <a:ext cx="822661" cy="338554"/>
          </a:xfrm>
          <a:prstGeom prst="rect">
            <a:avLst/>
          </a:prstGeom>
          <a:noFill/>
        </p:spPr>
        <p:txBody>
          <a:bodyPr wrap="none" rtlCol="0">
            <a:spAutoFit/>
          </a:bodyPr>
          <a:lstStyle/>
          <a:p>
            <a:pPr algn="ctr"/>
            <a:r>
              <a:rPr lang="en-US" sz="1600" dirty="0" smtClean="0">
                <a:solidFill>
                  <a:schemeClr val="bg2"/>
                </a:solidFill>
              </a:rPr>
              <a:t>Agents</a:t>
            </a:r>
          </a:p>
        </p:txBody>
      </p:sp>
      <p:sp>
        <p:nvSpPr>
          <p:cNvPr id="78" name="Oval 194"/>
          <p:cNvSpPr/>
          <p:nvPr/>
        </p:nvSpPr>
        <p:spPr>
          <a:xfrm>
            <a:off x="5294627"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ardrop 133"/>
          <p:cNvSpPr/>
          <p:nvPr/>
        </p:nvSpPr>
        <p:spPr>
          <a:xfrm rot="11254553">
            <a:off x="5985535" y="2135653"/>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1"/>
          <p:cNvSpPr/>
          <p:nvPr/>
        </p:nvSpPr>
        <p:spPr>
          <a:xfrm>
            <a:off x="4554219"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Heart 80"/>
          <p:cNvSpPr/>
          <p:nvPr/>
        </p:nvSpPr>
        <p:spPr>
          <a:xfrm>
            <a:off x="7434320" y="2156791"/>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Elbow Connector 82"/>
          <p:cNvCxnSpPr>
            <a:stCxn id="46" idx="2"/>
            <a:endCxn id="47" idx="2"/>
          </p:cNvCxnSpPr>
          <p:nvPr/>
        </p:nvCxnSpPr>
        <p:spPr>
          <a:xfrm rot="16200000" flipH="1">
            <a:off x="6459341" y="72950"/>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53" idx="0"/>
          </p:cNvCxnSpPr>
          <p:nvPr/>
        </p:nvCxnSpPr>
        <p:spPr>
          <a:xfrm flipV="1">
            <a:off x="6459342" y="997009"/>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5" idx="1"/>
          </p:cNvCxnSpPr>
          <p:nvPr/>
        </p:nvCxnSpPr>
        <p:spPr>
          <a:xfrm flipH="1">
            <a:off x="3819525"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6"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0"/>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Straight Connector 86"/>
          <p:cNvCxnSpPr>
            <a:stCxn id="55" idx="3"/>
            <a:endCxn id="53"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3" idx="2"/>
            <a:endCxn id="50" idx="0"/>
          </p:cNvCxnSpPr>
          <p:nvPr/>
        </p:nvCxnSpPr>
        <p:spPr>
          <a:xfrm>
            <a:off x="6459342" y="1616124"/>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0" idx="3"/>
            <a:endCxn id="51" idx="1"/>
          </p:cNvCxnSpPr>
          <p:nvPr/>
        </p:nvCxnSpPr>
        <p:spPr>
          <a:xfrm>
            <a:off x="6980582"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49" idx="2"/>
            <a:endCxn id="52" idx="0"/>
          </p:cNvCxnSpPr>
          <p:nvPr/>
        </p:nvCxnSpPr>
        <p:spPr>
          <a:xfrm flipH="1">
            <a:off x="5017040"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0" idx="2"/>
            <a:endCxn id="62" idx="1"/>
          </p:cNvCxnSpPr>
          <p:nvPr/>
        </p:nvCxnSpPr>
        <p:spPr>
          <a:xfrm rot="16200000" flipH="1">
            <a:off x="6362931"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2" idx="3"/>
          </p:cNvCxnSpPr>
          <p:nvPr/>
        </p:nvCxnSpPr>
        <p:spPr>
          <a:xfrm>
            <a:off x="5538280"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47" idx="3"/>
            <a:endCxn id="68" idx="3"/>
          </p:cNvCxnSpPr>
          <p:nvPr/>
        </p:nvCxnSpPr>
        <p:spPr>
          <a:xfrm>
            <a:off x="7683262" y="555256"/>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0851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04800" y="1265786"/>
            <a:ext cx="2743200" cy="2031325"/>
          </a:xfrm>
          <a:prstGeom prst="rect">
            <a:avLst/>
          </a:prstGeom>
          <a:noFill/>
        </p:spPr>
        <p:txBody>
          <a:bodyPr wrap="square" rtlCol="0">
            <a:spAutoFit/>
          </a:bodyPr>
          <a:lstStyle/>
          <a:p>
            <a:pPr defTabSz="457200"/>
            <a:r>
              <a:rPr lang="en-US" sz="1400" dirty="0" smtClean="0">
                <a:solidFill>
                  <a:prstClr val="black"/>
                </a:solidFill>
              </a:rPr>
              <a:t>The </a:t>
            </a:r>
            <a:r>
              <a:rPr lang="en-US" sz="1400" b="1" dirty="0">
                <a:solidFill>
                  <a:prstClr val="black"/>
                </a:solidFill>
              </a:rPr>
              <a:t>core orchestrating </a:t>
            </a:r>
            <a:r>
              <a:rPr lang="en-US" sz="1400" dirty="0">
                <a:solidFill>
                  <a:prstClr val="black"/>
                </a:solidFill>
              </a:rPr>
              <a:t>component in BOSH which controls creation of VMs, deployment, and other life cycle events of software and services. Command and control is handed over to the </a:t>
            </a:r>
            <a:r>
              <a:rPr lang="en-US" sz="1400" dirty="0" err="1">
                <a:solidFill>
                  <a:prstClr val="black"/>
                </a:solidFill>
              </a:rPr>
              <a:t>the</a:t>
            </a:r>
            <a:r>
              <a:rPr lang="en-US" sz="1400" dirty="0">
                <a:solidFill>
                  <a:prstClr val="black"/>
                </a:solidFill>
              </a:rPr>
              <a:t> Director-Agent interaction after the CPI has created resources</a:t>
            </a:r>
            <a:r>
              <a:rPr lang="en-US" sz="1400" dirty="0" smtClean="0">
                <a:solidFill>
                  <a:prstClr val="black"/>
                </a:solidFill>
              </a:rPr>
              <a:t>.</a:t>
            </a:r>
            <a:endParaRPr lang="en-US" sz="1400" dirty="0">
              <a:solidFill>
                <a:prstClr val="black"/>
              </a:solidFill>
            </a:endParaRPr>
          </a:p>
        </p:txBody>
      </p:sp>
      <p:sp>
        <p:nvSpPr>
          <p:cNvPr id="49" name="Title 1"/>
          <p:cNvSpPr>
            <a:spLocks noGrp="1"/>
          </p:cNvSpPr>
          <p:nvPr>
            <p:ph type="title"/>
          </p:nvPr>
        </p:nvSpPr>
        <p:spPr/>
        <p:txBody>
          <a:bodyPr/>
          <a:lstStyle/>
          <a:p>
            <a:r>
              <a:rPr lang="en-US" sz="2800" dirty="0"/>
              <a:t>BOSH: </a:t>
            </a:r>
            <a:r>
              <a:rPr lang="en-US" sz="2800" dirty="0" smtClean="0"/>
              <a:t>Director</a:t>
            </a:r>
            <a:endParaRPr lang="en-US" sz="2800" dirty="0"/>
          </a:p>
        </p:txBody>
      </p:sp>
      <p:sp>
        <p:nvSpPr>
          <p:cNvPr id="46" name="Rounded Rectangle 45"/>
          <p:cNvSpPr>
            <a:spLocks noChangeArrowheads="1"/>
          </p:cNvSpPr>
          <p:nvPr/>
        </p:nvSpPr>
        <p:spPr bwMode="auto">
          <a:xfrm>
            <a:off x="5235420"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7" name="Rounded Rectangle 46"/>
          <p:cNvSpPr>
            <a:spLocks noChangeArrowheads="1"/>
          </p:cNvSpPr>
          <p:nvPr/>
        </p:nvSpPr>
        <p:spPr bwMode="auto">
          <a:xfrm>
            <a:off x="6640781"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 Store</a:t>
            </a:r>
            <a:endParaRPr lang="en-US" sz="1200" b="1" dirty="0">
              <a:solidFill>
                <a:schemeClr val="bg1"/>
              </a:solidFill>
              <a:latin typeface="+mn-lt"/>
              <a:ea typeface="+mn-ea"/>
            </a:endParaRPr>
          </a:p>
        </p:txBody>
      </p:sp>
      <p:sp>
        <p:nvSpPr>
          <p:cNvPr id="92" name="Rounded Rectangle 91"/>
          <p:cNvSpPr>
            <a:spLocks noChangeArrowheads="1"/>
          </p:cNvSpPr>
          <p:nvPr/>
        </p:nvSpPr>
        <p:spPr bwMode="auto">
          <a:xfrm>
            <a:off x="4495800"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Worker</a:t>
            </a:r>
            <a:endParaRPr lang="en-US" sz="1200" b="1" dirty="0">
              <a:solidFill>
                <a:schemeClr val="bg1"/>
              </a:solidFill>
              <a:latin typeface="+mn-lt"/>
              <a:ea typeface="+mn-ea"/>
            </a:endParaRPr>
          </a:p>
        </p:txBody>
      </p:sp>
      <p:sp>
        <p:nvSpPr>
          <p:cNvPr id="93" name="Rounded Rectangle 92"/>
          <p:cNvSpPr>
            <a:spLocks noChangeArrowheads="1"/>
          </p:cNvSpPr>
          <p:nvPr/>
        </p:nvSpPr>
        <p:spPr bwMode="auto">
          <a:xfrm>
            <a:off x="59381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94" name="Rounded Rectangle 93"/>
          <p:cNvSpPr>
            <a:spLocks noChangeArrowheads="1"/>
          </p:cNvSpPr>
          <p:nvPr/>
        </p:nvSpPr>
        <p:spPr bwMode="auto">
          <a:xfrm>
            <a:off x="73804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95" name="Rounded Rectangle 94"/>
          <p:cNvSpPr>
            <a:spLocks noChangeArrowheads="1"/>
          </p:cNvSpPr>
          <p:nvPr/>
        </p:nvSpPr>
        <p:spPr bwMode="auto">
          <a:xfrm>
            <a:off x="4495799" y="285636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CPI</a:t>
            </a:r>
            <a:endParaRPr lang="en-US" sz="1200" b="1" dirty="0">
              <a:solidFill>
                <a:schemeClr val="bg1"/>
              </a:solidFill>
              <a:latin typeface="+mn-lt"/>
              <a:ea typeface="+mn-ea"/>
            </a:endParaRPr>
          </a:p>
        </p:txBody>
      </p:sp>
      <p:sp>
        <p:nvSpPr>
          <p:cNvPr id="96" name="Rounded Rectangle 95"/>
          <p:cNvSpPr>
            <a:spLocks noChangeArrowheads="1"/>
          </p:cNvSpPr>
          <p:nvPr/>
        </p:nvSpPr>
        <p:spPr bwMode="auto">
          <a:xfrm>
            <a:off x="5938101" y="1175374"/>
            <a:ext cx="1042481" cy="440750"/>
          </a:xfrm>
          <a:prstGeom prst="roundRect">
            <a:avLst>
              <a:gd name="adj" fmla="val 4579"/>
            </a:avLst>
          </a:prstGeom>
          <a:solidFill>
            <a:srgbClr val="33928A"/>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Director</a:t>
            </a:r>
            <a:endParaRPr lang="en-US" sz="1200" b="1" dirty="0">
              <a:solidFill>
                <a:schemeClr val="bg1"/>
              </a:solidFill>
              <a:latin typeface="+mn-lt"/>
              <a:ea typeface="+mn-ea"/>
            </a:endParaRPr>
          </a:p>
        </p:txBody>
      </p:sp>
      <p:sp>
        <p:nvSpPr>
          <p:cNvPr id="97" name="Rectangle 76"/>
          <p:cNvSpPr/>
          <p:nvPr/>
        </p:nvSpPr>
        <p:spPr>
          <a:xfrm>
            <a:off x="6014301" y="127939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a:spLocks noChangeArrowheads="1"/>
          </p:cNvSpPr>
          <p:nvPr/>
        </p:nvSpPr>
        <p:spPr bwMode="auto">
          <a:xfrm>
            <a:off x="4505652"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99" name="Oval 98"/>
          <p:cNvSpPr/>
          <p:nvPr/>
        </p:nvSpPr>
        <p:spPr>
          <a:xfrm>
            <a:off x="5331217"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169417" y="2997336"/>
            <a:ext cx="2685610" cy="1441594"/>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6702817" y="2615930"/>
            <a:ext cx="1760488" cy="1612212"/>
            <a:chOff x="6543473" y="2685770"/>
            <a:chExt cx="1760488" cy="1612212"/>
          </a:xfrm>
        </p:grpSpPr>
        <p:grpSp>
          <p:nvGrpSpPr>
            <p:cNvPr id="102" name="Group 101"/>
            <p:cNvGrpSpPr/>
            <p:nvPr/>
          </p:nvGrpSpPr>
          <p:grpSpPr>
            <a:xfrm>
              <a:off x="6543473" y="2969161"/>
              <a:ext cx="1757064" cy="1328821"/>
              <a:chOff x="3740684" y="2800349"/>
              <a:chExt cx="1757064" cy="1328821"/>
            </a:xfrm>
          </p:grpSpPr>
          <p:pic>
            <p:nvPicPr>
              <p:cNvPr id="11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3" name="Group 102"/>
            <p:cNvGrpSpPr/>
            <p:nvPr/>
          </p:nvGrpSpPr>
          <p:grpSpPr>
            <a:xfrm>
              <a:off x="6546897" y="2685770"/>
              <a:ext cx="1757064" cy="1328821"/>
              <a:chOff x="3740684" y="2800349"/>
              <a:chExt cx="1757064" cy="1328821"/>
            </a:xfrm>
          </p:grpSpPr>
          <p:pic>
            <p:nvPicPr>
              <p:cNvPr id="10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6" name="Rounded Rectangle 115"/>
          <p:cNvSpPr/>
          <p:nvPr/>
        </p:nvSpPr>
        <p:spPr>
          <a:xfrm>
            <a:off x="5197584" y="3739144"/>
            <a:ext cx="1203216" cy="280406"/>
          </a:xfrm>
          <a:prstGeom prst="round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Inner shell</a:t>
            </a:r>
            <a:endParaRPr lang="en-US" sz="1600" dirty="0"/>
          </a:p>
        </p:txBody>
      </p:sp>
      <p:sp>
        <p:nvSpPr>
          <p:cNvPr id="117" name="Rounded Rectangle 116"/>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lumMod val="50000"/>
                  </a:schemeClr>
                </a:solidFill>
              </a:rPr>
              <a:t>Outer shell</a:t>
            </a:r>
            <a:endParaRPr lang="en-US" sz="1600" dirty="0">
              <a:solidFill>
                <a:schemeClr val="bg2">
                  <a:lumMod val="50000"/>
                </a:schemeClr>
              </a:solidFill>
            </a:endParaRPr>
          </a:p>
        </p:txBody>
      </p:sp>
      <p:sp>
        <p:nvSpPr>
          <p:cNvPr id="118" name="TextBox 117"/>
          <p:cNvSpPr txBox="1"/>
          <p:nvPr/>
        </p:nvSpPr>
        <p:spPr>
          <a:xfrm>
            <a:off x="7062064" y="3878818"/>
            <a:ext cx="822661" cy="338554"/>
          </a:xfrm>
          <a:prstGeom prst="rect">
            <a:avLst/>
          </a:prstGeom>
          <a:noFill/>
        </p:spPr>
        <p:txBody>
          <a:bodyPr wrap="none" rtlCol="0">
            <a:spAutoFit/>
          </a:bodyPr>
          <a:lstStyle/>
          <a:p>
            <a:pPr algn="ctr"/>
            <a:r>
              <a:rPr lang="en-US" sz="1600" dirty="0" smtClean="0">
                <a:solidFill>
                  <a:schemeClr val="bg2"/>
                </a:solidFill>
              </a:rPr>
              <a:t>Agents</a:t>
            </a:r>
          </a:p>
        </p:txBody>
      </p:sp>
      <p:sp>
        <p:nvSpPr>
          <p:cNvPr id="119" name="Oval 194"/>
          <p:cNvSpPr/>
          <p:nvPr/>
        </p:nvSpPr>
        <p:spPr>
          <a:xfrm>
            <a:off x="5294627"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ardrop 133"/>
          <p:cNvSpPr/>
          <p:nvPr/>
        </p:nvSpPr>
        <p:spPr>
          <a:xfrm rot="11254553">
            <a:off x="5985535" y="2135653"/>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
          <p:cNvSpPr/>
          <p:nvPr/>
        </p:nvSpPr>
        <p:spPr>
          <a:xfrm>
            <a:off x="4554219"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Heart 121"/>
          <p:cNvSpPr/>
          <p:nvPr/>
        </p:nvSpPr>
        <p:spPr>
          <a:xfrm>
            <a:off x="7434320" y="2156791"/>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Elbow Connector 123"/>
          <p:cNvCxnSpPr>
            <a:stCxn id="46" idx="2"/>
            <a:endCxn id="47" idx="2"/>
          </p:cNvCxnSpPr>
          <p:nvPr/>
        </p:nvCxnSpPr>
        <p:spPr>
          <a:xfrm rot="16200000" flipH="1">
            <a:off x="6459341" y="72950"/>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6" idx="0"/>
          </p:cNvCxnSpPr>
          <p:nvPr/>
        </p:nvCxnSpPr>
        <p:spPr>
          <a:xfrm flipV="1">
            <a:off x="6459342" y="997009"/>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8" idx="1"/>
          </p:cNvCxnSpPr>
          <p:nvPr/>
        </p:nvCxnSpPr>
        <p:spPr>
          <a:xfrm flipH="1">
            <a:off x="3819525"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7"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0"/>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8" name="Straight Connector 127"/>
          <p:cNvCxnSpPr>
            <a:stCxn id="98" idx="3"/>
            <a:endCxn id="96"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6" idx="2"/>
            <a:endCxn id="93" idx="0"/>
          </p:cNvCxnSpPr>
          <p:nvPr/>
        </p:nvCxnSpPr>
        <p:spPr>
          <a:xfrm>
            <a:off x="6459342" y="1616124"/>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93" idx="3"/>
            <a:endCxn id="94" idx="1"/>
          </p:cNvCxnSpPr>
          <p:nvPr/>
        </p:nvCxnSpPr>
        <p:spPr>
          <a:xfrm>
            <a:off x="6980582"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2" idx="2"/>
            <a:endCxn id="95" idx="0"/>
          </p:cNvCxnSpPr>
          <p:nvPr/>
        </p:nvCxnSpPr>
        <p:spPr>
          <a:xfrm flipH="1">
            <a:off x="5017040"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93" idx="2"/>
            <a:endCxn id="104" idx="1"/>
          </p:cNvCxnSpPr>
          <p:nvPr/>
        </p:nvCxnSpPr>
        <p:spPr>
          <a:xfrm rot="16200000" flipH="1">
            <a:off x="6362931"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95" idx="3"/>
          </p:cNvCxnSpPr>
          <p:nvPr/>
        </p:nvCxnSpPr>
        <p:spPr>
          <a:xfrm>
            <a:off x="5538280"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47" idx="3"/>
            <a:endCxn id="109" idx="3"/>
          </p:cNvCxnSpPr>
          <p:nvPr/>
        </p:nvCxnSpPr>
        <p:spPr>
          <a:xfrm>
            <a:off x="7683262" y="555256"/>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463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1010"/>
          <p:cNvSpPr>
            <a:spLocks noChangeArrowheads="1"/>
          </p:cNvSpPr>
          <p:nvPr/>
        </p:nvSpPr>
        <p:spPr bwMode="auto">
          <a:xfrm>
            <a:off x="0" y="742001"/>
            <a:ext cx="9144000" cy="3717912"/>
          </a:xfrm>
          <a:prstGeom prst="rect">
            <a:avLst/>
          </a:prstGeom>
          <a:gradFill rotWithShape="0">
            <a:gsLst>
              <a:gs pos="0">
                <a:srgbClr val="F2F2F2">
                  <a:alpha val="0"/>
                </a:srgbClr>
              </a:gs>
              <a:gs pos="100000">
                <a:srgbClr val="FFFFFF">
                  <a:lumMod val="85000"/>
                </a:srgbClr>
              </a:gs>
            </a:gsLst>
            <a:lin ang="16440000"/>
          </a:gradFill>
          <a:ln w="9525">
            <a:noFill/>
            <a:miter lim="800000"/>
            <a:headEnd/>
            <a:tailEnd/>
          </a:ln>
        </p:spPr>
        <p:txBody>
          <a:bodyPr lIns="91425" tIns="45700" rIns="91425" bIns="45700" anchor="ctr"/>
          <a:lstStyle/>
          <a:p>
            <a:pPr>
              <a:defRPr/>
            </a:pPr>
            <a:endParaRPr lang="en-US" kern="0" dirty="0">
              <a:solidFill>
                <a:sysClr val="windowText" lastClr="000000"/>
              </a:solidFill>
              <a:latin typeface="Arial"/>
            </a:endParaRPr>
          </a:p>
        </p:txBody>
      </p:sp>
      <p:sp>
        <p:nvSpPr>
          <p:cNvPr id="25" name="Title 1"/>
          <p:cNvSpPr>
            <a:spLocks noGrp="1"/>
          </p:cNvSpPr>
          <p:nvPr>
            <p:ph type="title" idx="4294967295"/>
          </p:nvPr>
        </p:nvSpPr>
        <p:spPr bwMode="gray">
          <a:xfrm>
            <a:off x="114300" y="152400"/>
            <a:ext cx="8410575" cy="460375"/>
          </a:xfrm>
          <a:prstGeom prst="rect">
            <a:avLst/>
          </a:prstGeom>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600" b="0" i="0" u="none" strike="noStrike" kern="0" cap="none" spc="0" normalizeH="0" baseline="0" noProof="0" dirty="0" smtClean="0">
                <a:ln>
                  <a:noFill/>
                </a:ln>
                <a:solidFill>
                  <a:srgbClr val="008881"/>
                </a:solidFill>
                <a:effectLst/>
                <a:uLnTx/>
                <a:uFillTx/>
              </a:rPr>
              <a:t>The Cloud Platform Evolution</a:t>
            </a:r>
            <a:endParaRPr kumimoji="0" lang="en-US" sz="2600" b="0" i="0" u="none" strike="noStrike" kern="0" cap="none" spc="0" normalizeH="0" baseline="0" noProof="0" dirty="0">
              <a:ln>
                <a:noFill/>
              </a:ln>
              <a:solidFill>
                <a:srgbClr val="008881"/>
              </a:solidFill>
              <a:effectLst/>
              <a:uLnTx/>
              <a:uFillTx/>
            </a:endParaRPr>
          </a:p>
        </p:txBody>
      </p:sp>
      <p:sp>
        <p:nvSpPr>
          <p:cNvPr id="26" name="Rectangle 25"/>
          <p:cNvSpPr/>
          <p:nvPr/>
        </p:nvSpPr>
        <p:spPr>
          <a:xfrm>
            <a:off x="1188701" y="814293"/>
            <a:ext cx="1488264" cy="323165"/>
          </a:xfrm>
          <a:prstGeom prst="rect">
            <a:avLst/>
          </a:prstGeom>
        </p:spPr>
        <p:txBody>
          <a:bodyPr wrap="none">
            <a:spAutoFit/>
          </a:bodyPr>
          <a:lstStyle/>
          <a:p>
            <a:r>
              <a:rPr lang="en-US" sz="1500" b="1" kern="0" cap="all" dirty="0" smtClean="0">
                <a:solidFill>
                  <a:srgbClr val="F27C3A"/>
                </a:solidFill>
                <a:latin typeface="Verdana"/>
              </a:rPr>
              <a:t>Traditional</a:t>
            </a:r>
            <a:endParaRPr lang="en-US" sz="1500" kern="0" cap="all" dirty="0">
              <a:solidFill>
                <a:srgbClr val="F27C3A"/>
              </a:solidFill>
              <a:latin typeface="Verdana"/>
            </a:endParaRPr>
          </a:p>
        </p:txBody>
      </p:sp>
      <p:sp>
        <p:nvSpPr>
          <p:cNvPr id="27" name="Rectangle 26"/>
          <p:cNvSpPr/>
          <p:nvPr/>
        </p:nvSpPr>
        <p:spPr>
          <a:xfrm>
            <a:off x="4198601" y="814293"/>
            <a:ext cx="644246" cy="323165"/>
          </a:xfrm>
          <a:prstGeom prst="rect">
            <a:avLst/>
          </a:prstGeom>
        </p:spPr>
        <p:txBody>
          <a:bodyPr wrap="none">
            <a:spAutoFit/>
          </a:bodyPr>
          <a:lstStyle/>
          <a:p>
            <a:r>
              <a:rPr lang="en-US" sz="1500" b="1" kern="0" cap="all" dirty="0" err="1" smtClean="0">
                <a:solidFill>
                  <a:srgbClr val="F27C3A"/>
                </a:solidFill>
                <a:latin typeface="Verdana"/>
              </a:rPr>
              <a:t>IaaS</a:t>
            </a:r>
            <a:endParaRPr lang="en-US" sz="1500" kern="0" cap="all" dirty="0">
              <a:solidFill>
                <a:srgbClr val="F27C3A"/>
              </a:solidFill>
              <a:latin typeface="Verdana"/>
            </a:endParaRPr>
          </a:p>
        </p:txBody>
      </p:sp>
      <p:sp>
        <p:nvSpPr>
          <p:cNvPr id="28" name="Rectangle 27"/>
          <p:cNvSpPr/>
          <p:nvPr/>
        </p:nvSpPr>
        <p:spPr>
          <a:xfrm>
            <a:off x="884429" y="3584196"/>
            <a:ext cx="1910080" cy="367379"/>
          </a:xfrm>
          <a:prstGeom prst="rect">
            <a:avLst/>
          </a:prstGeom>
          <a:gradFill rotWithShape="1">
            <a:gsLst>
              <a:gs pos="0">
                <a:srgbClr val="4D4D4D">
                  <a:tint val="50000"/>
                  <a:satMod val="300000"/>
                </a:srgbClr>
              </a:gs>
              <a:gs pos="35000">
                <a:srgbClr val="4D4D4D">
                  <a:tint val="37000"/>
                  <a:satMod val="300000"/>
                </a:srgbClr>
              </a:gs>
              <a:gs pos="100000">
                <a:srgbClr val="4D4D4D">
                  <a:tint val="15000"/>
                  <a:satMod val="350000"/>
                </a:srgbClr>
              </a:gs>
            </a:gsLst>
            <a:lin ang="16200000" scaled="1"/>
          </a:gradFill>
          <a:ln w="9525" cap="flat" cmpd="sng" algn="ctr">
            <a:solidFill>
              <a:srgbClr val="4D4D4D"/>
            </a:solidFill>
            <a:prstDash val="solid"/>
          </a:ln>
          <a:effectLst>
            <a:outerShdw blurRad="40000" dist="20000" dir="5400000" rotWithShape="0">
              <a:srgbClr val="000000">
                <a:alpha val="38000"/>
              </a:srgbClr>
            </a:outerShdw>
          </a:effectLst>
        </p:spPr>
        <p:txBody>
          <a:bodyPr anchor="ctr" anchorCtr="0"/>
          <a:lstStyle/>
          <a:p>
            <a:pPr algn="ctr"/>
            <a:r>
              <a:rPr lang="en-US" sz="1400" kern="0" dirty="0" smtClean="0">
                <a:solidFill>
                  <a:srgbClr val="00685D"/>
                </a:solidFill>
                <a:latin typeface="Arial"/>
              </a:rPr>
              <a:t>Virtualization Platform</a:t>
            </a:r>
            <a:endParaRPr lang="en-US" sz="1400" kern="0" dirty="0">
              <a:solidFill>
                <a:srgbClr val="00685D"/>
              </a:solidFill>
              <a:latin typeface="Arial"/>
            </a:endParaRPr>
          </a:p>
        </p:txBody>
      </p:sp>
      <p:sp>
        <p:nvSpPr>
          <p:cNvPr id="29" name="Rectangle 28"/>
          <p:cNvSpPr/>
          <p:nvPr/>
        </p:nvSpPr>
        <p:spPr>
          <a:xfrm>
            <a:off x="884429" y="3183542"/>
            <a:ext cx="1910080" cy="378378"/>
          </a:xfrm>
          <a:prstGeom prst="rect">
            <a:avLst/>
          </a:prstGeom>
          <a:gradFill rotWithShape="1">
            <a:gsLst>
              <a:gs pos="0">
                <a:srgbClr val="4D4D4D">
                  <a:tint val="50000"/>
                  <a:satMod val="300000"/>
                </a:srgbClr>
              </a:gs>
              <a:gs pos="35000">
                <a:srgbClr val="4D4D4D">
                  <a:tint val="37000"/>
                  <a:satMod val="300000"/>
                </a:srgbClr>
              </a:gs>
              <a:gs pos="100000">
                <a:srgbClr val="4D4D4D">
                  <a:tint val="15000"/>
                  <a:satMod val="350000"/>
                </a:srgbClr>
              </a:gs>
            </a:gsLst>
            <a:lin ang="16200000" scaled="1"/>
          </a:gradFill>
          <a:ln w="9525" cap="flat" cmpd="sng" algn="ctr">
            <a:solidFill>
              <a:srgbClr val="4D4D4D"/>
            </a:solidFill>
            <a:prstDash val="solid"/>
          </a:ln>
          <a:effectLst>
            <a:outerShdw blurRad="40000" dist="20000" dir="5400000" rotWithShape="0">
              <a:srgbClr val="000000">
                <a:alpha val="38000"/>
              </a:srgbClr>
            </a:outerShdw>
          </a:effectLst>
        </p:spPr>
        <p:txBody>
          <a:bodyPr anchor="ctr" anchorCtr="0"/>
          <a:lstStyle/>
          <a:p>
            <a:pPr algn="ctr"/>
            <a:r>
              <a:rPr lang="en-US" sz="1400" kern="0" dirty="0" smtClean="0">
                <a:solidFill>
                  <a:srgbClr val="00685D"/>
                </a:solidFill>
                <a:latin typeface="Arial"/>
              </a:rPr>
              <a:t>Operating System</a:t>
            </a:r>
            <a:endParaRPr lang="en-US" sz="1400" kern="0" dirty="0">
              <a:solidFill>
                <a:srgbClr val="00685D"/>
              </a:solidFill>
              <a:latin typeface="Arial"/>
            </a:endParaRPr>
          </a:p>
        </p:txBody>
      </p:sp>
      <p:sp>
        <p:nvSpPr>
          <p:cNvPr id="30" name="Rectangle 29"/>
          <p:cNvSpPr/>
          <p:nvPr/>
        </p:nvSpPr>
        <p:spPr>
          <a:xfrm>
            <a:off x="880533" y="2140382"/>
            <a:ext cx="500380" cy="974397"/>
          </a:xfrm>
          <a:prstGeom prst="rect">
            <a:avLst/>
          </a:prstGeom>
          <a:gradFill rotWithShape="1">
            <a:gsLst>
              <a:gs pos="0">
                <a:srgbClr val="33928A">
                  <a:tint val="50000"/>
                  <a:satMod val="300000"/>
                </a:srgbClr>
              </a:gs>
              <a:gs pos="35000">
                <a:srgbClr val="33928A">
                  <a:tint val="37000"/>
                  <a:satMod val="300000"/>
                </a:srgbClr>
              </a:gs>
              <a:gs pos="100000">
                <a:srgbClr val="33928A">
                  <a:tint val="15000"/>
                  <a:satMod val="350000"/>
                </a:srgbClr>
              </a:gs>
            </a:gsLst>
            <a:lin ang="16200000" scaled="1"/>
          </a:gradFill>
          <a:ln w="9525" cap="flat" cmpd="sng" algn="ctr">
            <a:solidFill>
              <a:srgbClr val="33928A">
                <a:shade val="95000"/>
                <a:satMod val="105000"/>
              </a:srgbClr>
            </a:solidFill>
            <a:prstDash val="solid"/>
          </a:ln>
          <a:effectLst>
            <a:outerShdw blurRad="40000" dist="20000" dir="5400000" rotWithShape="0">
              <a:srgbClr val="000000">
                <a:alpha val="38000"/>
              </a:srgbClr>
            </a:outerShdw>
          </a:effectLst>
        </p:spPr>
        <p:txBody>
          <a:bodyPr vert="vert270" anchor="ctr" anchorCtr="0"/>
          <a:lstStyle/>
          <a:p>
            <a:pPr algn="ctr"/>
            <a:r>
              <a:rPr lang="en-US" sz="1400" kern="0" dirty="0" smtClean="0">
                <a:solidFill>
                  <a:srgbClr val="008881"/>
                </a:solidFill>
                <a:latin typeface="Arial"/>
              </a:rPr>
              <a:t>Database</a:t>
            </a:r>
            <a:endParaRPr lang="en-US" sz="1400" kern="0" dirty="0">
              <a:solidFill>
                <a:srgbClr val="008881"/>
              </a:solidFill>
              <a:latin typeface="Arial"/>
            </a:endParaRPr>
          </a:p>
        </p:txBody>
      </p:sp>
      <p:sp>
        <p:nvSpPr>
          <p:cNvPr id="31" name="Rectangle 30"/>
          <p:cNvSpPr/>
          <p:nvPr/>
        </p:nvSpPr>
        <p:spPr>
          <a:xfrm>
            <a:off x="1465786" y="2140382"/>
            <a:ext cx="652780" cy="974397"/>
          </a:xfrm>
          <a:prstGeom prst="rect">
            <a:avLst/>
          </a:prstGeom>
          <a:gradFill rotWithShape="1">
            <a:gsLst>
              <a:gs pos="0">
                <a:srgbClr val="33928A">
                  <a:tint val="50000"/>
                  <a:satMod val="300000"/>
                </a:srgbClr>
              </a:gs>
              <a:gs pos="35000">
                <a:srgbClr val="33928A">
                  <a:tint val="37000"/>
                  <a:satMod val="300000"/>
                </a:srgbClr>
              </a:gs>
              <a:gs pos="100000">
                <a:srgbClr val="33928A">
                  <a:tint val="15000"/>
                  <a:satMod val="350000"/>
                </a:srgbClr>
              </a:gs>
            </a:gsLst>
            <a:lin ang="16200000" scaled="1"/>
          </a:gradFill>
          <a:ln w="9525" cap="flat" cmpd="sng" algn="ctr">
            <a:solidFill>
              <a:srgbClr val="33928A">
                <a:shade val="95000"/>
                <a:satMod val="105000"/>
              </a:srgbClr>
            </a:solidFill>
            <a:prstDash val="solid"/>
          </a:ln>
          <a:effectLst>
            <a:outerShdw blurRad="40000" dist="20000" dir="5400000" rotWithShape="0">
              <a:srgbClr val="000000">
                <a:alpha val="38000"/>
              </a:srgbClr>
            </a:outerShdw>
          </a:effectLst>
        </p:spPr>
        <p:txBody>
          <a:bodyPr vert="vert270" anchor="ctr" anchorCtr="0"/>
          <a:lstStyle/>
          <a:p>
            <a:pPr algn="ctr"/>
            <a:r>
              <a:rPr lang="en-US" sz="1400" kern="0" dirty="0" smtClean="0">
                <a:solidFill>
                  <a:srgbClr val="008881"/>
                </a:solidFill>
                <a:latin typeface="Arial"/>
              </a:rPr>
              <a:t>Web Server</a:t>
            </a:r>
            <a:endParaRPr lang="en-US" sz="1400" kern="0" dirty="0">
              <a:solidFill>
                <a:srgbClr val="008881"/>
              </a:solidFill>
              <a:latin typeface="Arial"/>
            </a:endParaRPr>
          </a:p>
        </p:txBody>
      </p:sp>
      <p:sp>
        <p:nvSpPr>
          <p:cNvPr id="32" name="Rectangle 31"/>
          <p:cNvSpPr/>
          <p:nvPr/>
        </p:nvSpPr>
        <p:spPr>
          <a:xfrm>
            <a:off x="2189686" y="2140382"/>
            <a:ext cx="614680" cy="974397"/>
          </a:xfrm>
          <a:prstGeom prst="rect">
            <a:avLst/>
          </a:prstGeom>
          <a:gradFill rotWithShape="1">
            <a:gsLst>
              <a:gs pos="0">
                <a:srgbClr val="33928A">
                  <a:tint val="50000"/>
                  <a:satMod val="300000"/>
                </a:srgbClr>
              </a:gs>
              <a:gs pos="35000">
                <a:srgbClr val="33928A">
                  <a:tint val="37000"/>
                  <a:satMod val="300000"/>
                </a:srgbClr>
              </a:gs>
              <a:gs pos="100000">
                <a:srgbClr val="33928A">
                  <a:tint val="15000"/>
                  <a:satMod val="350000"/>
                </a:srgbClr>
              </a:gs>
            </a:gsLst>
            <a:lin ang="16200000" scaled="1"/>
          </a:gradFill>
          <a:ln w="9525" cap="flat" cmpd="sng" algn="ctr">
            <a:solidFill>
              <a:srgbClr val="33928A">
                <a:shade val="95000"/>
                <a:satMod val="105000"/>
              </a:srgbClr>
            </a:solidFill>
            <a:prstDash val="solid"/>
          </a:ln>
          <a:effectLst>
            <a:outerShdw blurRad="40000" dist="20000" dir="5400000" rotWithShape="0">
              <a:srgbClr val="000000">
                <a:alpha val="38000"/>
              </a:srgbClr>
            </a:outerShdw>
          </a:effectLst>
        </p:spPr>
        <p:txBody>
          <a:bodyPr vert="vert270" anchor="ctr" anchorCtr="0"/>
          <a:lstStyle/>
          <a:p>
            <a:pPr algn="ctr"/>
            <a:r>
              <a:rPr lang="en-US" sz="1400" kern="0" dirty="0" smtClean="0">
                <a:solidFill>
                  <a:srgbClr val="008881"/>
                </a:solidFill>
                <a:latin typeface="Arial"/>
              </a:rPr>
              <a:t>Messaging</a:t>
            </a:r>
            <a:endParaRPr lang="en-US" sz="1400" kern="0" dirty="0">
              <a:solidFill>
                <a:srgbClr val="008881"/>
              </a:solidFill>
              <a:latin typeface="Arial"/>
            </a:endParaRPr>
          </a:p>
        </p:txBody>
      </p:sp>
      <p:sp>
        <p:nvSpPr>
          <p:cNvPr id="33" name="Rectangle 32"/>
          <p:cNvSpPr/>
          <p:nvPr/>
        </p:nvSpPr>
        <p:spPr>
          <a:xfrm>
            <a:off x="880533" y="1164819"/>
            <a:ext cx="1930400" cy="909437"/>
          </a:xfrm>
          <a:prstGeom prst="rect">
            <a:avLst/>
          </a:prstGeom>
          <a:gradFill rotWithShape="1">
            <a:gsLst>
              <a:gs pos="0">
                <a:srgbClr val="007CA2">
                  <a:tint val="50000"/>
                  <a:satMod val="300000"/>
                </a:srgbClr>
              </a:gs>
              <a:gs pos="35000">
                <a:srgbClr val="007CA2">
                  <a:tint val="37000"/>
                  <a:satMod val="300000"/>
                </a:srgbClr>
              </a:gs>
              <a:gs pos="100000">
                <a:srgbClr val="007CA2">
                  <a:tint val="15000"/>
                  <a:satMod val="350000"/>
                </a:srgbClr>
              </a:gs>
            </a:gsLst>
            <a:lin ang="16200000" scaled="1"/>
          </a:gradFill>
          <a:ln w="9525" cap="flat" cmpd="sng" algn="ctr">
            <a:solidFill>
              <a:srgbClr val="007CA2"/>
            </a:solidFill>
            <a:prstDash val="solid"/>
          </a:ln>
          <a:effectLst>
            <a:outerShdw blurRad="40000" dist="20000" dir="5400000" rotWithShape="0">
              <a:srgbClr val="000000">
                <a:alpha val="38000"/>
              </a:srgbClr>
            </a:outerShdw>
          </a:effectLst>
        </p:spPr>
        <p:txBody>
          <a:bodyPr anchor="ctr" anchorCtr="0"/>
          <a:lstStyle/>
          <a:p>
            <a:pPr algn="ctr"/>
            <a:r>
              <a:rPr lang="en-US" sz="1400" b="1" kern="0" dirty="0" smtClean="0">
                <a:solidFill>
                  <a:srgbClr val="008881"/>
                </a:solidFill>
                <a:latin typeface="Arial"/>
              </a:rPr>
              <a:t>Your Application Code</a:t>
            </a:r>
            <a:endParaRPr lang="en-US" sz="1400" b="1" kern="0" dirty="0">
              <a:solidFill>
                <a:srgbClr val="008881"/>
              </a:solidFill>
              <a:latin typeface="Arial"/>
            </a:endParaRPr>
          </a:p>
        </p:txBody>
      </p:sp>
      <p:sp>
        <p:nvSpPr>
          <p:cNvPr id="34" name="Rectangle 33"/>
          <p:cNvSpPr/>
          <p:nvPr/>
        </p:nvSpPr>
        <p:spPr>
          <a:xfrm>
            <a:off x="884429" y="4004618"/>
            <a:ext cx="1910080" cy="367379"/>
          </a:xfrm>
          <a:prstGeom prst="rect">
            <a:avLst/>
          </a:prstGeom>
          <a:gradFill rotWithShape="1">
            <a:gsLst>
              <a:gs pos="0">
                <a:srgbClr val="4D4D4D">
                  <a:tint val="50000"/>
                  <a:satMod val="300000"/>
                </a:srgbClr>
              </a:gs>
              <a:gs pos="35000">
                <a:srgbClr val="4D4D4D">
                  <a:tint val="37000"/>
                  <a:satMod val="300000"/>
                </a:srgbClr>
              </a:gs>
              <a:gs pos="100000">
                <a:srgbClr val="4D4D4D">
                  <a:tint val="15000"/>
                  <a:satMod val="350000"/>
                </a:srgbClr>
              </a:gs>
            </a:gsLst>
            <a:lin ang="16200000" scaled="1"/>
          </a:gradFill>
          <a:ln w="9525" cap="flat" cmpd="sng" algn="ctr">
            <a:solidFill>
              <a:srgbClr val="4D4D4D"/>
            </a:solidFill>
            <a:prstDash val="solid"/>
          </a:ln>
          <a:effectLst>
            <a:outerShdw blurRad="40000" dist="20000" dir="5400000" rotWithShape="0">
              <a:srgbClr val="000000">
                <a:alpha val="38000"/>
              </a:srgbClr>
            </a:outerShdw>
          </a:effectLst>
        </p:spPr>
        <p:txBody>
          <a:bodyPr anchor="ctr" anchorCtr="0"/>
          <a:lstStyle/>
          <a:p>
            <a:pPr algn="ctr"/>
            <a:r>
              <a:rPr lang="en-US" sz="1400" kern="0" dirty="0" smtClean="0">
                <a:solidFill>
                  <a:srgbClr val="00685D"/>
                </a:solidFill>
                <a:latin typeface="Arial"/>
              </a:rPr>
              <a:t>Physical Servers</a:t>
            </a:r>
            <a:endParaRPr lang="en-US" sz="1400" kern="0" dirty="0">
              <a:solidFill>
                <a:srgbClr val="00685D"/>
              </a:solidFill>
              <a:latin typeface="Arial"/>
            </a:endParaRPr>
          </a:p>
        </p:txBody>
      </p:sp>
      <p:sp>
        <p:nvSpPr>
          <p:cNvPr id="35" name="Rectangle 34"/>
          <p:cNvSpPr/>
          <p:nvPr/>
        </p:nvSpPr>
        <p:spPr>
          <a:xfrm>
            <a:off x="3615319" y="2150892"/>
            <a:ext cx="500380" cy="974397"/>
          </a:xfrm>
          <a:prstGeom prst="rect">
            <a:avLst/>
          </a:prstGeom>
          <a:gradFill rotWithShape="1">
            <a:gsLst>
              <a:gs pos="0">
                <a:srgbClr val="33928A">
                  <a:tint val="50000"/>
                  <a:satMod val="300000"/>
                </a:srgbClr>
              </a:gs>
              <a:gs pos="35000">
                <a:srgbClr val="33928A">
                  <a:tint val="37000"/>
                  <a:satMod val="300000"/>
                </a:srgbClr>
              </a:gs>
              <a:gs pos="100000">
                <a:srgbClr val="33928A">
                  <a:tint val="15000"/>
                  <a:satMod val="350000"/>
                </a:srgbClr>
              </a:gs>
            </a:gsLst>
            <a:lin ang="16200000" scaled="1"/>
          </a:gradFill>
          <a:ln w="9525" cap="flat" cmpd="sng" algn="ctr">
            <a:solidFill>
              <a:srgbClr val="33928A">
                <a:shade val="95000"/>
                <a:satMod val="105000"/>
              </a:srgbClr>
            </a:solidFill>
            <a:prstDash val="solid"/>
          </a:ln>
          <a:effectLst>
            <a:outerShdw blurRad="40000" dist="20000" dir="5400000" rotWithShape="0">
              <a:srgbClr val="000000">
                <a:alpha val="38000"/>
              </a:srgbClr>
            </a:outerShdw>
          </a:effectLst>
        </p:spPr>
        <p:txBody>
          <a:bodyPr vert="vert270" anchor="ctr" anchorCtr="0"/>
          <a:lstStyle/>
          <a:p>
            <a:pPr algn="ctr"/>
            <a:r>
              <a:rPr lang="en-US" sz="1400" kern="0" dirty="0" smtClean="0">
                <a:solidFill>
                  <a:srgbClr val="008881"/>
                </a:solidFill>
                <a:latin typeface="Arial"/>
              </a:rPr>
              <a:t>Database</a:t>
            </a:r>
            <a:endParaRPr lang="en-US" sz="1400" kern="0" dirty="0">
              <a:solidFill>
                <a:srgbClr val="008881"/>
              </a:solidFill>
              <a:latin typeface="Arial"/>
            </a:endParaRPr>
          </a:p>
        </p:txBody>
      </p:sp>
      <p:sp>
        <p:nvSpPr>
          <p:cNvPr id="36" name="Rectangle 35"/>
          <p:cNvSpPr/>
          <p:nvPr/>
        </p:nvSpPr>
        <p:spPr>
          <a:xfrm>
            <a:off x="4203753" y="2150892"/>
            <a:ext cx="652780" cy="969727"/>
          </a:xfrm>
          <a:prstGeom prst="rect">
            <a:avLst/>
          </a:prstGeom>
          <a:gradFill rotWithShape="1">
            <a:gsLst>
              <a:gs pos="0">
                <a:srgbClr val="33928A">
                  <a:tint val="50000"/>
                  <a:satMod val="300000"/>
                </a:srgbClr>
              </a:gs>
              <a:gs pos="35000">
                <a:srgbClr val="33928A">
                  <a:tint val="37000"/>
                  <a:satMod val="300000"/>
                </a:srgbClr>
              </a:gs>
              <a:gs pos="100000">
                <a:srgbClr val="33928A">
                  <a:tint val="15000"/>
                  <a:satMod val="350000"/>
                </a:srgbClr>
              </a:gs>
            </a:gsLst>
            <a:lin ang="16200000" scaled="1"/>
          </a:gradFill>
          <a:ln w="9525" cap="flat" cmpd="sng" algn="ctr">
            <a:solidFill>
              <a:srgbClr val="33928A">
                <a:shade val="95000"/>
                <a:satMod val="105000"/>
              </a:srgbClr>
            </a:solidFill>
            <a:prstDash val="solid"/>
          </a:ln>
          <a:effectLst>
            <a:outerShdw blurRad="40000" dist="20000" dir="5400000" rotWithShape="0">
              <a:srgbClr val="000000">
                <a:alpha val="38000"/>
              </a:srgbClr>
            </a:outerShdw>
          </a:effectLst>
        </p:spPr>
        <p:txBody>
          <a:bodyPr vert="vert270" anchor="ctr" anchorCtr="0"/>
          <a:lstStyle/>
          <a:p>
            <a:pPr algn="ctr"/>
            <a:r>
              <a:rPr lang="en-US" sz="1400" kern="0" dirty="0" smtClean="0">
                <a:solidFill>
                  <a:srgbClr val="008881"/>
                </a:solidFill>
                <a:latin typeface="Arial"/>
              </a:rPr>
              <a:t>Web Server</a:t>
            </a:r>
            <a:endParaRPr lang="en-US" sz="1400" kern="0" dirty="0">
              <a:solidFill>
                <a:srgbClr val="008881"/>
              </a:solidFill>
              <a:latin typeface="Arial"/>
            </a:endParaRPr>
          </a:p>
        </p:txBody>
      </p:sp>
      <p:sp>
        <p:nvSpPr>
          <p:cNvPr id="37" name="Rectangle 36"/>
          <p:cNvSpPr/>
          <p:nvPr/>
        </p:nvSpPr>
        <p:spPr>
          <a:xfrm>
            <a:off x="4936120" y="2150892"/>
            <a:ext cx="614680" cy="969727"/>
          </a:xfrm>
          <a:prstGeom prst="rect">
            <a:avLst/>
          </a:prstGeom>
          <a:gradFill rotWithShape="1">
            <a:gsLst>
              <a:gs pos="0">
                <a:srgbClr val="33928A">
                  <a:tint val="50000"/>
                  <a:satMod val="300000"/>
                </a:srgbClr>
              </a:gs>
              <a:gs pos="35000">
                <a:srgbClr val="33928A">
                  <a:tint val="37000"/>
                  <a:satMod val="300000"/>
                </a:srgbClr>
              </a:gs>
              <a:gs pos="100000">
                <a:srgbClr val="33928A">
                  <a:tint val="15000"/>
                  <a:satMod val="350000"/>
                </a:srgbClr>
              </a:gs>
            </a:gsLst>
            <a:lin ang="16200000" scaled="1"/>
          </a:gradFill>
          <a:ln w="9525" cap="flat" cmpd="sng" algn="ctr">
            <a:solidFill>
              <a:srgbClr val="33928A">
                <a:shade val="95000"/>
                <a:satMod val="105000"/>
              </a:srgbClr>
            </a:solidFill>
            <a:prstDash val="solid"/>
          </a:ln>
          <a:effectLst>
            <a:outerShdw blurRad="40000" dist="20000" dir="5400000" rotWithShape="0">
              <a:srgbClr val="000000">
                <a:alpha val="38000"/>
              </a:srgbClr>
            </a:outerShdw>
          </a:effectLst>
        </p:spPr>
        <p:txBody>
          <a:bodyPr vert="vert270" anchor="ctr" anchorCtr="0"/>
          <a:lstStyle/>
          <a:p>
            <a:pPr algn="ctr"/>
            <a:r>
              <a:rPr lang="en-US" sz="1400" kern="0" dirty="0" smtClean="0">
                <a:solidFill>
                  <a:srgbClr val="008881"/>
                </a:solidFill>
                <a:latin typeface="Arial"/>
              </a:rPr>
              <a:t>Messaging</a:t>
            </a:r>
            <a:endParaRPr lang="en-US" sz="1400" kern="0" dirty="0">
              <a:solidFill>
                <a:srgbClr val="008881"/>
              </a:solidFill>
              <a:latin typeface="Arial"/>
            </a:endParaRPr>
          </a:p>
        </p:txBody>
      </p:sp>
      <p:sp>
        <p:nvSpPr>
          <p:cNvPr id="38" name="Rectangle 37"/>
          <p:cNvSpPr/>
          <p:nvPr/>
        </p:nvSpPr>
        <p:spPr>
          <a:xfrm>
            <a:off x="3598334" y="1384953"/>
            <a:ext cx="1948671" cy="689304"/>
          </a:xfrm>
          <a:prstGeom prst="rect">
            <a:avLst/>
          </a:prstGeom>
          <a:gradFill rotWithShape="1">
            <a:gsLst>
              <a:gs pos="0">
                <a:srgbClr val="007CA2">
                  <a:tint val="50000"/>
                  <a:satMod val="300000"/>
                </a:srgbClr>
              </a:gs>
              <a:gs pos="35000">
                <a:srgbClr val="007CA2">
                  <a:tint val="37000"/>
                  <a:satMod val="300000"/>
                </a:srgbClr>
              </a:gs>
              <a:gs pos="100000">
                <a:srgbClr val="007CA2">
                  <a:tint val="15000"/>
                  <a:satMod val="350000"/>
                </a:srgbClr>
              </a:gs>
            </a:gsLst>
            <a:lin ang="16200000" scaled="1"/>
          </a:gradFill>
          <a:ln w="9525" cap="flat" cmpd="sng" algn="ctr">
            <a:solidFill>
              <a:srgbClr val="007CA2"/>
            </a:solidFill>
            <a:prstDash val="solid"/>
          </a:ln>
          <a:effectLst>
            <a:outerShdw blurRad="40000" dist="20000" dir="5400000" rotWithShape="0">
              <a:srgbClr val="000000">
                <a:alpha val="38000"/>
              </a:srgbClr>
            </a:outerShdw>
          </a:effectLst>
        </p:spPr>
        <p:txBody>
          <a:bodyPr anchor="ctr" anchorCtr="0"/>
          <a:lstStyle/>
          <a:p>
            <a:pPr algn="ctr"/>
            <a:r>
              <a:rPr lang="en-US" sz="1400" b="1" kern="0" dirty="0" smtClean="0">
                <a:solidFill>
                  <a:srgbClr val="008881"/>
                </a:solidFill>
                <a:latin typeface="Arial"/>
              </a:rPr>
              <a:t>Your Application Code</a:t>
            </a:r>
            <a:endParaRPr lang="en-US" sz="1400" b="1" kern="0" dirty="0">
              <a:solidFill>
                <a:srgbClr val="008881"/>
              </a:solidFill>
              <a:latin typeface="Arial"/>
            </a:endParaRPr>
          </a:p>
        </p:txBody>
      </p:sp>
      <p:sp>
        <p:nvSpPr>
          <p:cNvPr id="39" name="Rectangle 38"/>
          <p:cNvSpPr/>
          <p:nvPr/>
        </p:nvSpPr>
        <p:spPr>
          <a:xfrm>
            <a:off x="880533" y="3168208"/>
            <a:ext cx="1925144" cy="1229710"/>
          </a:xfrm>
          <a:prstGeom prst="rect">
            <a:avLst/>
          </a:prstGeom>
          <a:gradFill rotWithShape="1">
            <a:gsLst>
              <a:gs pos="0">
                <a:srgbClr val="FFFFFF">
                  <a:tint val="40000"/>
                  <a:satMod val="350000"/>
                </a:srgbClr>
              </a:gs>
              <a:gs pos="40000">
                <a:srgbClr val="FFFFFF">
                  <a:tint val="45000"/>
                  <a:shade val="99000"/>
                  <a:satMod val="350000"/>
                </a:srgbClr>
              </a:gs>
              <a:gs pos="100000">
                <a:srgbClr val="FFFFFF">
                  <a:shade val="20000"/>
                  <a:satMod val="255000"/>
                </a:srgbClr>
              </a:gs>
            </a:gsLst>
            <a:path path="circle">
              <a:fillToRect l="50000" t="-80000" r="50000" b="180000"/>
            </a:path>
          </a:gradFill>
          <a:ln w="9525" cap="flat" cmpd="sng" algn="ctr">
            <a:solidFill>
              <a:srgbClr val="4D4D4D"/>
            </a:solidFill>
            <a:prstDash val="solid"/>
          </a:ln>
          <a:effectLst>
            <a:outerShdw blurRad="40000" dist="23000" dir="5400000" rotWithShape="0">
              <a:srgbClr val="000000">
                <a:alpha val="35000"/>
              </a:srgbClr>
            </a:outerShdw>
          </a:effectLst>
        </p:spPr>
        <p:txBody>
          <a:bodyPr rtlCol="0" anchor="ctr"/>
          <a:lstStyle/>
          <a:p>
            <a:pPr algn="ctr"/>
            <a:r>
              <a:rPr lang="en-US" b="1" kern="0" dirty="0" smtClean="0">
                <a:solidFill>
                  <a:srgbClr val="008881"/>
                </a:solidFill>
                <a:latin typeface="Arial"/>
              </a:rPr>
              <a:t>IAAS</a:t>
            </a:r>
            <a:endParaRPr lang="en-US" b="1" kern="0" dirty="0">
              <a:solidFill>
                <a:srgbClr val="008881"/>
              </a:solidFill>
              <a:latin typeface="Arial"/>
            </a:endParaRPr>
          </a:p>
        </p:txBody>
      </p:sp>
      <p:sp>
        <p:nvSpPr>
          <p:cNvPr id="40" name="Rectangle 39"/>
          <p:cNvSpPr/>
          <p:nvPr/>
        </p:nvSpPr>
        <p:spPr>
          <a:xfrm>
            <a:off x="6350001" y="1630485"/>
            <a:ext cx="1951951" cy="443771"/>
          </a:xfrm>
          <a:prstGeom prst="rect">
            <a:avLst/>
          </a:prstGeom>
          <a:gradFill rotWithShape="1">
            <a:gsLst>
              <a:gs pos="0">
                <a:srgbClr val="007CA2">
                  <a:tint val="50000"/>
                  <a:satMod val="300000"/>
                </a:srgbClr>
              </a:gs>
              <a:gs pos="35000">
                <a:srgbClr val="007CA2">
                  <a:tint val="37000"/>
                  <a:satMod val="300000"/>
                </a:srgbClr>
              </a:gs>
              <a:gs pos="100000">
                <a:srgbClr val="007CA2">
                  <a:tint val="15000"/>
                  <a:satMod val="350000"/>
                </a:srgbClr>
              </a:gs>
            </a:gsLst>
            <a:lin ang="16200000" scaled="1"/>
          </a:gradFill>
          <a:ln w="9525" cap="flat" cmpd="sng" algn="ctr">
            <a:solidFill>
              <a:srgbClr val="007CA2"/>
            </a:solidFill>
            <a:prstDash val="solid"/>
          </a:ln>
          <a:effectLst>
            <a:outerShdw blurRad="40000" dist="20000" dir="5400000" rotWithShape="0">
              <a:srgbClr val="000000">
                <a:alpha val="38000"/>
              </a:srgbClr>
            </a:outerShdw>
          </a:effectLst>
        </p:spPr>
        <p:txBody>
          <a:bodyPr anchor="ctr" anchorCtr="0"/>
          <a:lstStyle/>
          <a:p>
            <a:pPr algn="ctr"/>
            <a:r>
              <a:rPr lang="en-US" sz="1400" b="1" kern="0" dirty="0" smtClean="0">
                <a:solidFill>
                  <a:srgbClr val="008881"/>
                </a:solidFill>
                <a:latin typeface="Arial"/>
              </a:rPr>
              <a:t>Your Application Code</a:t>
            </a:r>
            <a:endParaRPr lang="en-US" sz="1400" b="1" kern="0" dirty="0">
              <a:solidFill>
                <a:srgbClr val="008881"/>
              </a:solidFill>
              <a:latin typeface="Arial"/>
            </a:endParaRPr>
          </a:p>
        </p:txBody>
      </p:sp>
      <p:sp>
        <p:nvSpPr>
          <p:cNvPr id="41" name="Rectangle 40"/>
          <p:cNvSpPr/>
          <p:nvPr/>
        </p:nvSpPr>
        <p:spPr>
          <a:xfrm>
            <a:off x="3598335" y="2146951"/>
            <a:ext cx="1954924" cy="992058"/>
          </a:xfrm>
          <a:prstGeom prst="rect">
            <a:avLst/>
          </a:prstGeom>
          <a:gradFill rotWithShape="1">
            <a:gsLst>
              <a:gs pos="0">
                <a:srgbClr val="008881">
                  <a:tint val="40000"/>
                  <a:satMod val="350000"/>
                </a:srgbClr>
              </a:gs>
              <a:gs pos="40000">
                <a:srgbClr val="008881">
                  <a:tint val="45000"/>
                  <a:shade val="99000"/>
                  <a:satMod val="350000"/>
                </a:srgbClr>
              </a:gs>
              <a:gs pos="100000">
                <a:srgbClr val="008881">
                  <a:shade val="20000"/>
                  <a:satMod val="255000"/>
                </a:srgbClr>
              </a:gs>
            </a:gsLst>
            <a:path path="circle">
              <a:fillToRect l="50000" t="-80000" r="50000" b="180000"/>
            </a:path>
          </a:gradFill>
          <a:ln w="12700" cap="flat" cmpd="sng" algn="ctr">
            <a:solidFill>
              <a:srgbClr val="008881"/>
            </a:solidFill>
            <a:prstDash val="solid"/>
          </a:ln>
          <a:effectLst/>
        </p:spPr>
        <p:txBody>
          <a:bodyPr rtlCol="0" anchor="ctr"/>
          <a:lstStyle/>
          <a:p>
            <a:pPr algn="ctr"/>
            <a:r>
              <a:rPr lang="en-US" b="1" kern="0" dirty="0" smtClean="0">
                <a:solidFill>
                  <a:srgbClr val="FFFFFF"/>
                </a:solidFill>
                <a:latin typeface="Arial"/>
              </a:rPr>
              <a:t>PAAS</a:t>
            </a:r>
            <a:endParaRPr lang="en-US" b="1" kern="0" dirty="0">
              <a:solidFill>
                <a:srgbClr val="FFFFFF"/>
              </a:solidFill>
              <a:latin typeface="Arial"/>
            </a:endParaRPr>
          </a:p>
        </p:txBody>
      </p:sp>
      <p:sp>
        <p:nvSpPr>
          <p:cNvPr id="42" name="Rectangle 41"/>
          <p:cNvSpPr/>
          <p:nvPr/>
        </p:nvSpPr>
        <p:spPr>
          <a:xfrm>
            <a:off x="3598334" y="3172586"/>
            <a:ext cx="1954924" cy="1229710"/>
          </a:xfrm>
          <a:prstGeom prst="rect">
            <a:avLst/>
          </a:prstGeom>
          <a:gradFill rotWithShape="1">
            <a:gsLst>
              <a:gs pos="0">
                <a:srgbClr val="FFFFFF">
                  <a:tint val="40000"/>
                  <a:satMod val="350000"/>
                </a:srgbClr>
              </a:gs>
              <a:gs pos="40000">
                <a:srgbClr val="FFFFFF">
                  <a:tint val="45000"/>
                  <a:shade val="99000"/>
                  <a:satMod val="350000"/>
                </a:srgbClr>
              </a:gs>
              <a:gs pos="100000">
                <a:srgbClr val="FFFFFF">
                  <a:shade val="20000"/>
                  <a:satMod val="255000"/>
                </a:srgbClr>
              </a:gs>
            </a:gsLst>
            <a:path path="circle">
              <a:fillToRect l="50000" t="-80000" r="50000" b="180000"/>
            </a:path>
          </a:gradFill>
          <a:ln w="9525" cap="flat" cmpd="sng" algn="ctr">
            <a:solidFill>
              <a:srgbClr val="4D4D4D"/>
            </a:solidFill>
            <a:prstDash val="solid"/>
          </a:ln>
          <a:effectLst>
            <a:outerShdw blurRad="40000" dist="23000" dir="5400000" rotWithShape="0">
              <a:srgbClr val="000000">
                <a:alpha val="35000"/>
              </a:srgbClr>
            </a:outerShdw>
          </a:effectLst>
        </p:spPr>
        <p:txBody>
          <a:bodyPr rtlCol="0" anchor="ctr"/>
          <a:lstStyle/>
          <a:p>
            <a:pPr algn="ctr"/>
            <a:r>
              <a:rPr lang="en-US" b="1" kern="0" dirty="0" smtClean="0">
                <a:solidFill>
                  <a:srgbClr val="008881"/>
                </a:solidFill>
                <a:latin typeface="Arial"/>
              </a:rPr>
              <a:t>IAAS</a:t>
            </a:r>
            <a:endParaRPr lang="en-US" b="1" kern="0" dirty="0">
              <a:solidFill>
                <a:srgbClr val="008881"/>
              </a:solidFill>
              <a:latin typeface="Arial"/>
            </a:endParaRPr>
          </a:p>
        </p:txBody>
      </p:sp>
      <p:sp>
        <p:nvSpPr>
          <p:cNvPr id="43" name="Rectangle 42"/>
          <p:cNvSpPr/>
          <p:nvPr/>
        </p:nvSpPr>
        <p:spPr>
          <a:xfrm>
            <a:off x="6967202" y="814292"/>
            <a:ext cx="813666" cy="323165"/>
          </a:xfrm>
          <a:prstGeom prst="rect">
            <a:avLst/>
          </a:prstGeom>
        </p:spPr>
        <p:txBody>
          <a:bodyPr wrap="square">
            <a:spAutoFit/>
          </a:bodyPr>
          <a:lstStyle/>
          <a:p>
            <a:r>
              <a:rPr lang="en-US" sz="1500" b="1" kern="0" cap="all" dirty="0" err="1" smtClean="0">
                <a:solidFill>
                  <a:srgbClr val="F27C3A"/>
                </a:solidFill>
                <a:latin typeface="Verdana"/>
              </a:rPr>
              <a:t>PaaS</a:t>
            </a:r>
            <a:endParaRPr lang="en-US" sz="1500" kern="0" cap="all" dirty="0">
              <a:solidFill>
                <a:srgbClr val="F27C3A"/>
              </a:solidFill>
              <a:latin typeface="Verdana"/>
            </a:endParaRPr>
          </a:p>
        </p:txBody>
      </p:sp>
    </p:spTree>
    <p:extLst>
      <p:ext uri="{BB962C8B-B14F-4D97-AF65-F5344CB8AC3E}">
        <p14:creationId xmlns:p14="http://schemas.microsoft.com/office/powerpoint/2010/main" val="29347645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edge">
                                      <p:cBhvr>
                                        <p:cTn id="7" dur="1000"/>
                                        <p:tgtEl>
                                          <p:spTgt spid="39"/>
                                        </p:tgtEl>
                                      </p:cBhvr>
                                    </p:animEffect>
                                  </p:childTnLst>
                                </p:cTn>
                              </p:par>
                            </p:childTnLst>
                          </p:cTn>
                        </p:par>
                        <p:par>
                          <p:cTn id="8" fill="hold">
                            <p:stCondLst>
                              <p:cond delay="1000"/>
                            </p:stCondLst>
                            <p:childTnLst>
                              <p:par>
                                <p:cTn id="9" presetID="63" presetClass="path" presetSubtype="0" accel="50000" decel="50000" fill="hold" grpId="1" nodeType="afterEffect">
                                  <p:stCondLst>
                                    <p:cond delay="0"/>
                                  </p:stCondLst>
                                  <p:childTnLst>
                                    <p:animMotion origin="layout" path="M 1.94444E-6 -1.37739E-6 L 0.29844 -1.37739E-6 " pathEditMode="relative" rAng="0" ptsTypes="AA">
                                      <p:cBhvr>
                                        <p:cTn id="10" dur="2000" fill="hold"/>
                                        <p:tgtEl>
                                          <p:spTgt spid="39"/>
                                        </p:tgtEl>
                                        <p:attrNameLst>
                                          <p:attrName>ppt_x</p:attrName>
                                          <p:attrName>ppt_y</p:attrName>
                                        </p:attrNameLst>
                                      </p:cBhvr>
                                      <p:rCtr x="149" y="0"/>
                                    </p:animMotion>
                                  </p:childTnLst>
                                </p:cTn>
                              </p:par>
                            </p:childTnLst>
                          </p:cTn>
                        </p:par>
                        <p:par>
                          <p:cTn id="11" fill="hold">
                            <p:stCondLst>
                              <p:cond delay="3000"/>
                            </p:stCondLst>
                            <p:childTnLst>
                              <p:par>
                                <p:cTn id="12" presetID="42" presetClass="entr" presetSubtype="0"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edge">
                                      <p:cBhvr>
                                        <p:cTn id="36" dur="1000"/>
                                        <p:tgtEl>
                                          <p:spTgt spid="41"/>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1000"/>
                            </p:stCondLst>
                            <p:childTnLst>
                              <p:par>
                                <p:cTn id="40" presetID="63" presetClass="path" presetSubtype="0" accel="50000" decel="50000" fill="hold" grpId="1" nodeType="afterEffect">
                                  <p:stCondLst>
                                    <p:cond delay="0"/>
                                  </p:stCondLst>
                                  <p:childTnLst>
                                    <p:animMotion origin="layout" path="M -1.94444E-6 3.34775E-6 L 0.30174 3.34775E-6 " pathEditMode="relative" rAng="0" ptsTypes="AA">
                                      <p:cBhvr>
                                        <p:cTn id="41" dur="2000" fill="hold"/>
                                        <p:tgtEl>
                                          <p:spTgt spid="41"/>
                                        </p:tgtEl>
                                        <p:attrNameLst>
                                          <p:attrName>ppt_x</p:attrName>
                                          <p:attrName>ppt_y</p:attrName>
                                        </p:attrNameLst>
                                      </p:cBhvr>
                                      <p:rCtr x="151" y="0"/>
                                    </p:animMotion>
                                  </p:childTnLst>
                                </p:cTn>
                              </p:par>
                              <p:par>
                                <p:cTn id="42" presetID="63" presetClass="path" presetSubtype="0" accel="50000" decel="50000" fill="hold" grpId="1" nodeType="withEffect">
                                  <p:stCondLst>
                                    <p:cond delay="0"/>
                                  </p:stCondLst>
                                  <p:childTnLst>
                                    <p:animMotion origin="layout" path="M 4.44444E-6 8.02965E-7 L 0.30191 8.02965E-7 " pathEditMode="relative" rAng="0" ptsTypes="AA">
                                      <p:cBhvr>
                                        <p:cTn id="43" dur="2000" fill="hold"/>
                                        <p:tgtEl>
                                          <p:spTgt spid="42"/>
                                        </p:tgtEl>
                                        <p:attrNameLst>
                                          <p:attrName>ppt_x</p:attrName>
                                          <p:attrName>ppt_y</p:attrName>
                                        </p:attrNameLst>
                                      </p:cBhvr>
                                      <p:rCtr x="151" y="0"/>
                                    </p:animMotion>
                                  </p:childTnLst>
                                </p:cTn>
                              </p:par>
                            </p:childTnLst>
                          </p:cTn>
                        </p:par>
                        <p:par>
                          <p:cTn id="44" fill="hold">
                            <p:stCondLst>
                              <p:cond delay="3000"/>
                            </p:stCondLst>
                            <p:childTnLst>
                              <p:par>
                                <p:cTn id="45" presetID="1" presetClass="entr" presetSubtype="0"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39" grpId="1" animBg="1"/>
      <p:bldP spid="40" grpId="0" animBg="1"/>
      <p:bldP spid="41" grpId="0" animBg="1"/>
      <p:bldP spid="41" grpId="1" animBg="1"/>
      <p:bldP spid="42" grpId="0" animBg="1"/>
      <p:bldP spid="42"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262430"/>
            <a:ext cx="2743200" cy="2462213"/>
          </a:xfrm>
          <a:prstGeom prst="rect">
            <a:avLst/>
          </a:prstGeom>
          <a:noFill/>
        </p:spPr>
        <p:txBody>
          <a:bodyPr wrap="square" rtlCol="0">
            <a:spAutoFit/>
          </a:bodyPr>
          <a:lstStyle/>
          <a:p>
            <a:pPr defTabSz="457200"/>
            <a:r>
              <a:rPr lang="en-US" sz="1400" dirty="0">
                <a:solidFill>
                  <a:prstClr val="black"/>
                </a:solidFill>
              </a:rPr>
              <a:t>The core BOSH engine</a:t>
            </a:r>
            <a:r>
              <a:rPr lang="en-US" sz="1400" b="1" dirty="0">
                <a:solidFill>
                  <a:prstClr val="black"/>
                </a:solidFill>
              </a:rPr>
              <a:t> is abstracted from any particular </a:t>
            </a:r>
            <a:r>
              <a:rPr lang="en-US" sz="1400" b="1" dirty="0" err="1">
                <a:solidFill>
                  <a:prstClr val="black"/>
                </a:solidFill>
              </a:rPr>
              <a:t>IaaS</a:t>
            </a:r>
            <a:r>
              <a:rPr lang="en-US" sz="1400" dirty="0">
                <a:solidFill>
                  <a:prstClr val="black"/>
                </a:solidFill>
              </a:rPr>
              <a:t>. </a:t>
            </a:r>
            <a:r>
              <a:rPr lang="en-US" sz="1400" dirty="0" err="1">
                <a:solidFill>
                  <a:prstClr val="black"/>
                </a:solidFill>
              </a:rPr>
              <a:t>IaaS</a:t>
            </a:r>
            <a:r>
              <a:rPr lang="en-US" sz="1400" dirty="0">
                <a:solidFill>
                  <a:prstClr val="black"/>
                </a:solidFill>
              </a:rPr>
              <a:t> interfaces are implemented as plugins to BOSH. Currently, BOSH supports both VMware </a:t>
            </a:r>
            <a:r>
              <a:rPr lang="en-US" sz="1400" dirty="0" err="1">
                <a:solidFill>
                  <a:prstClr val="black"/>
                </a:solidFill>
              </a:rPr>
              <a:t>vSphere</a:t>
            </a:r>
            <a:r>
              <a:rPr lang="en-US" sz="1400" dirty="0">
                <a:solidFill>
                  <a:prstClr val="black"/>
                </a:solidFill>
              </a:rPr>
              <a:t> and Amazon Web Services. These CPIs allow for automated VM and storage disk provisioning, and network management.</a:t>
            </a:r>
          </a:p>
        </p:txBody>
      </p:sp>
      <p:sp>
        <p:nvSpPr>
          <p:cNvPr id="6" name="Title 1"/>
          <p:cNvSpPr>
            <a:spLocks noGrp="1"/>
          </p:cNvSpPr>
          <p:nvPr>
            <p:ph type="title"/>
          </p:nvPr>
        </p:nvSpPr>
        <p:spPr/>
        <p:txBody>
          <a:bodyPr/>
          <a:lstStyle/>
          <a:p>
            <a:r>
              <a:rPr lang="en-US" sz="2800" dirty="0"/>
              <a:t>BOSH: </a:t>
            </a:r>
            <a:r>
              <a:rPr lang="en-US" sz="2800" dirty="0" smtClean="0"/>
              <a:t>Cloud Provider</a:t>
            </a:r>
            <a:br>
              <a:rPr lang="en-US" sz="2800" dirty="0" smtClean="0"/>
            </a:br>
            <a:r>
              <a:rPr lang="en-US" sz="2800" dirty="0" smtClean="0"/>
              <a:t>Interface (CPI)</a:t>
            </a:r>
            <a:endParaRPr lang="en-US" sz="2800" dirty="0"/>
          </a:p>
        </p:txBody>
      </p:sp>
      <p:sp>
        <p:nvSpPr>
          <p:cNvPr id="48" name="Rounded Rectangle 47"/>
          <p:cNvSpPr>
            <a:spLocks noChangeArrowheads="1"/>
          </p:cNvSpPr>
          <p:nvPr/>
        </p:nvSpPr>
        <p:spPr bwMode="auto">
          <a:xfrm>
            <a:off x="5235420"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9" name="Rounded Rectangle 48"/>
          <p:cNvSpPr>
            <a:spLocks noChangeArrowheads="1"/>
          </p:cNvSpPr>
          <p:nvPr/>
        </p:nvSpPr>
        <p:spPr bwMode="auto">
          <a:xfrm>
            <a:off x="6640781"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 Store</a:t>
            </a:r>
            <a:endParaRPr lang="en-US" sz="1200" b="1" dirty="0">
              <a:solidFill>
                <a:schemeClr val="bg1"/>
              </a:solidFill>
              <a:latin typeface="+mn-lt"/>
              <a:ea typeface="+mn-ea"/>
            </a:endParaRPr>
          </a:p>
        </p:txBody>
      </p:sp>
      <p:sp>
        <p:nvSpPr>
          <p:cNvPr id="50" name="Rounded Rectangle 49"/>
          <p:cNvSpPr>
            <a:spLocks noChangeArrowheads="1"/>
          </p:cNvSpPr>
          <p:nvPr/>
        </p:nvSpPr>
        <p:spPr bwMode="auto">
          <a:xfrm>
            <a:off x="4495800"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Worker</a:t>
            </a:r>
            <a:endParaRPr lang="en-US" sz="1200" b="1" dirty="0">
              <a:solidFill>
                <a:schemeClr val="bg1"/>
              </a:solidFill>
              <a:latin typeface="+mn-lt"/>
              <a:ea typeface="+mn-ea"/>
            </a:endParaRPr>
          </a:p>
        </p:txBody>
      </p:sp>
      <p:sp>
        <p:nvSpPr>
          <p:cNvPr id="51" name="Rounded Rectangle 50"/>
          <p:cNvSpPr>
            <a:spLocks noChangeArrowheads="1"/>
          </p:cNvSpPr>
          <p:nvPr/>
        </p:nvSpPr>
        <p:spPr bwMode="auto">
          <a:xfrm>
            <a:off x="59381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52" name="Rounded Rectangle 51"/>
          <p:cNvSpPr>
            <a:spLocks noChangeArrowheads="1"/>
          </p:cNvSpPr>
          <p:nvPr/>
        </p:nvSpPr>
        <p:spPr bwMode="auto">
          <a:xfrm>
            <a:off x="73804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53" name="Rounded Rectangle 52"/>
          <p:cNvSpPr>
            <a:spLocks noChangeArrowheads="1"/>
          </p:cNvSpPr>
          <p:nvPr/>
        </p:nvSpPr>
        <p:spPr bwMode="auto">
          <a:xfrm>
            <a:off x="4495799" y="2856361"/>
            <a:ext cx="1042481" cy="440750"/>
          </a:xfrm>
          <a:prstGeom prst="roundRect">
            <a:avLst>
              <a:gd name="adj" fmla="val 4579"/>
            </a:avLst>
          </a:prstGeom>
          <a:solidFill>
            <a:srgbClr val="33928A"/>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CPI</a:t>
            </a:r>
            <a:endParaRPr lang="en-US" sz="1200" b="1" dirty="0">
              <a:solidFill>
                <a:schemeClr val="bg1"/>
              </a:solidFill>
              <a:latin typeface="+mn-lt"/>
              <a:ea typeface="+mn-ea"/>
            </a:endParaRPr>
          </a:p>
        </p:txBody>
      </p:sp>
      <p:sp>
        <p:nvSpPr>
          <p:cNvPr id="54" name="Rounded Rectangle 53"/>
          <p:cNvSpPr>
            <a:spLocks noChangeArrowheads="1"/>
          </p:cNvSpPr>
          <p:nvPr/>
        </p:nvSpPr>
        <p:spPr bwMode="auto">
          <a:xfrm>
            <a:off x="5938101"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Director</a:t>
            </a:r>
            <a:endParaRPr lang="en-US" sz="1200" b="1" dirty="0">
              <a:solidFill>
                <a:schemeClr val="bg1"/>
              </a:solidFill>
              <a:latin typeface="+mn-lt"/>
              <a:ea typeface="+mn-ea"/>
            </a:endParaRPr>
          </a:p>
        </p:txBody>
      </p:sp>
      <p:sp>
        <p:nvSpPr>
          <p:cNvPr id="55" name="Rectangle 76"/>
          <p:cNvSpPr/>
          <p:nvPr/>
        </p:nvSpPr>
        <p:spPr>
          <a:xfrm>
            <a:off x="6014301" y="127939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a:spLocks noChangeArrowheads="1"/>
          </p:cNvSpPr>
          <p:nvPr/>
        </p:nvSpPr>
        <p:spPr bwMode="auto">
          <a:xfrm>
            <a:off x="4505652"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57" name="Oval 56"/>
          <p:cNvSpPr/>
          <p:nvPr/>
        </p:nvSpPr>
        <p:spPr>
          <a:xfrm>
            <a:off x="5331217"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169417" y="2997336"/>
            <a:ext cx="2685610" cy="1441594"/>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6702817" y="2615930"/>
            <a:ext cx="1760488" cy="1612212"/>
            <a:chOff x="6543473" y="2685770"/>
            <a:chExt cx="1760488" cy="1612212"/>
          </a:xfrm>
        </p:grpSpPr>
        <p:grpSp>
          <p:nvGrpSpPr>
            <p:cNvPr id="60" name="Group 59"/>
            <p:cNvGrpSpPr/>
            <p:nvPr/>
          </p:nvGrpSpPr>
          <p:grpSpPr>
            <a:xfrm>
              <a:off x="6543473" y="2969161"/>
              <a:ext cx="1757064" cy="1328821"/>
              <a:chOff x="3740684" y="2800349"/>
              <a:chExt cx="1757064" cy="1328821"/>
            </a:xfrm>
          </p:grpSpPr>
          <p:pic>
            <p:nvPicPr>
              <p:cNvPr id="6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60"/>
            <p:cNvGrpSpPr/>
            <p:nvPr/>
          </p:nvGrpSpPr>
          <p:grpSpPr>
            <a:xfrm>
              <a:off x="6546897" y="2685770"/>
              <a:ext cx="1757064" cy="1328821"/>
              <a:chOff x="3740684" y="2800349"/>
              <a:chExt cx="1757064" cy="1328821"/>
            </a:xfrm>
          </p:grpSpPr>
          <p:pic>
            <p:nvPicPr>
              <p:cNvPr id="6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4" name="Rounded Rectangle 73"/>
          <p:cNvSpPr/>
          <p:nvPr/>
        </p:nvSpPr>
        <p:spPr>
          <a:xfrm>
            <a:off x="5197584" y="3739144"/>
            <a:ext cx="1203216" cy="280406"/>
          </a:xfrm>
          <a:prstGeom prst="round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Inner shell</a:t>
            </a:r>
            <a:endParaRPr lang="en-US" sz="1600" dirty="0"/>
          </a:p>
        </p:txBody>
      </p:sp>
      <p:sp>
        <p:nvSpPr>
          <p:cNvPr id="75" name="Rounded Rectangle 74"/>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lumMod val="50000"/>
                  </a:schemeClr>
                </a:solidFill>
              </a:rPr>
              <a:t>Outer shell</a:t>
            </a:r>
            <a:endParaRPr lang="en-US" sz="1600" dirty="0">
              <a:solidFill>
                <a:schemeClr val="bg2">
                  <a:lumMod val="50000"/>
                </a:schemeClr>
              </a:solidFill>
            </a:endParaRPr>
          </a:p>
        </p:txBody>
      </p:sp>
      <p:sp>
        <p:nvSpPr>
          <p:cNvPr id="76" name="TextBox 75"/>
          <p:cNvSpPr txBox="1"/>
          <p:nvPr/>
        </p:nvSpPr>
        <p:spPr>
          <a:xfrm>
            <a:off x="7062064" y="3878818"/>
            <a:ext cx="822661" cy="338554"/>
          </a:xfrm>
          <a:prstGeom prst="rect">
            <a:avLst/>
          </a:prstGeom>
          <a:noFill/>
        </p:spPr>
        <p:txBody>
          <a:bodyPr wrap="none" rtlCol="0">
            <a:spAutoFit/>
          </a:bodyPr>
          <a:lstStyle/>
          <a:p>
            <a:pPr algn="ctr"/>
            <a:r>
              <a:rPr lang="en-US" sz="1600" dirty="0" smtClean="0">
                <a:solidFill>
                  <a:schemeClr val="bg2"/>
                </a:solidFill>
              </a:rPr>
              <a:t>Agents</a:t>
            </a:r>
          </a:p>
        </p:txBody>
      </p:sp>
      <p:sp>
        <p:nvSpPr>
          <p:cNvPr id="77" name="Oval 194"/>
          <p:cNvSpPr/>
          <p:nvPr/>
        </p:nvSpPr>
        <p:spPr>
          <a:xfrm>
            <a:off x="5294627"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ardrop 133"/>
          <p:cNvSpPr/>
          <p:nvPr/>
        </p:nvSpPr>
        <p:spPr>
          <a:xfrm rot="11254553">
            <a:off x="5985535" y="2135653"/>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1"/>
          <p:cNvSpPr/>
          <p:nvPr/>
        </p:nvSpPr>
        <p:spPr>
          <a:xfrm>
            <a:off x="4554219"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Heart 79"/>
          <p:cNvSpPr/>
          <p:nvPr/>
        </p:nvSpPr>
        <p:spPr>
          <a:xfrm>
            <a:off x="7434320" y="2156791"/>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Elbow Connector 81"/>
          <p:cNvCxnSpPr>
            <a:stCxn id="48" idx="2"/>
            <a:endCxn id="49" idx="2"/>
          </p:cNvCxnSpPr>
          <p:nvPr/>
        </p:nvCxnSpPr>
        <p:spPr>
          <a:xfrm rot="16200000" flipH="1">
            <a:off x="6459341" y="72950"/>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54" idx="0"/>
          </p:cNvCxnSpPr>
          <p:nvPr/>
        </p:nvCxnSpPr>
        <p:spPr>
          <a:xfrm flipV="1">
            <a:off x="6459342" y="997009"/>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56" idx="1"/>
          </p:cNvCxnSpPr>
          <p:nvPr/>
        </p:nvCxnSpPr>
        <p:spPr>
          <a:xfrm flipH="1">
            <a:off x="3819525"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5"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0"/>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 name="Straight Connector 85"/>
          <p:cNvCxnSpPr>
            <a:stCxn id="56" idx="3"/>
            <a:endCxn id="54"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4" idx="2"/>
            <a:endCxn id="51" idx="0"/>
          </p:cNvCxnSpPr>
          <p:nvPr/>
        </p:nvCxnSpPr>
        <p:spPr>
          <a:xfrm>
            <a:off x="6459342" y="1616124"/>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1" idx="3"/>
            <a:endCxn id="52" idx="1"/>
          </p:cNvCxnSpPr>
          <p:nvPr/>
        </p:nvCxnSpPr>
        <p:spPr>
          <a:xfrm>
            <a:off x="6980582"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0" idx="2"/>
            <a:endCxn id="53" idx="0"/>
          </p:cNvCxnSpPr>
          <p:nvPr/>
        </p:nvCxnSpPr>
        <p:spPr>
          <a:xfrm flipH="1">
            <a:off x="5017040"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1" idx="2"/>
            <a:endCxn id="62" idx="1"/>
          </p:cNvCxnSpPr>
          <p:nvPr/>
        </p:nvCxnSpPr>
        <p:spPr>
          <a:xfrm rot="16200000" flipH="1">
            <a:off x="6362931"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53" idx="3"/>
          </p:cNvCxnSpPr>
          <p:nvPr/>
        </p:nvCxnSpPr>
        <p:spPr>
          <a:xfrm>
            <a:off x="5538280"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49" idx="3"/>
            <a:endCxn id="67" idx="3"/>
          </p:cNvCxnSpPr>
          <p:nvPr/>
        </p:nvCxnSpPr>
        <p:spPr>
          <a:xfrm>
            <a:off x="7683262" y="555256"/>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1790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2"/>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en-US" sz="2800" dirty="0" smtClean="0">
                <a:latin typeface="Arial" charset="0"/>
                <a:cs typeface="Arial" charset="0"/>
              </a:rPr>
              <a:t>BOSH: Cloud </a:t>
            </a:r>
            <a:r>
              <a:rPr lang="en-US" sz="2800" dirty="0">
                <a:latin typeface="Arial" charset="0"/>
                <a:cs typeface="Arial" charset="0"/>
              </a:rPr>
              <a:t>Provider Interface</a:t>
            </a:r>
          </a:p>
        </p:txBody>
      </p:sp>
      <p:sp>
        <p:nvSpPr>
          <p:cNvPr id="4" name="Content Placeholder 3"/>
          <p:cNvSpPr>
            <a:spLocks noGrp="1"/>
          </p:cNvSpPr>
          <p:nvPr>
            <p:ph sz="quarter" idx="10"/>
          </p:nvPr>
        </p:nvSpPr>
        <p:spPr>
          <a:xfrm>
            <a:off x="358775" y="787400"/>
            <a:ext cx="5399088" cy="3827463"/>
          </a:xfrm>
        </p:spPr>
        <p:txBody>
          <a:bodyPr/>
          <a:lstStyle/>
          <a:p>
            <a:pPr marL="0" indent="0" eaLnBrk="1" fontAlgn="auto" hangingPunct="1">
              <a:lnSpc>
                <a:spcPct val="110000"/>
              </a:lnSpc>
              <a:spcBef>
                <a:spcPts val="0"/>
              </a:spcBef>
              <a:spcAft>
                <a:spcPts val="0"/>
              </a:spcAft>
              <a:buClr>
                <a:schemeClr val="bg1">
                  <a:lumMod val="95000"/>
                </a:schemeClr>
              </a:buClr>
              <a:buFont typeface="Arial"/>
              <a:buNone/>
              <a:defRPr/>
            </a:pPr>
            <a:r>
              <a:rPr lang="en-US" sz="1600" dirty="0" err="1">
                <a:solidFill>
                  <a:schemeClr val="tx1"/>
                </a:solidFill>
                <a:cs typeface="Monaco"/>
              </a:rPr>
              <a:t>Stemcell</a:t>
            </a:r>
            <a:endParaRPr lang="en-US" sz="1600" dirty="0">
              <a:solidFill>
                <a:schemeClr val="tx1"/>
              </a:solidFill>
              <a:cs typeface="Monaco"/>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create_stemcell</a:t>
            </a:r>
            <a:r>
              <a:rPr lang="en-US" sz="1200" dirty="0">
                <a:solidFill>
                  <a:schemeClr val="tx1"/>
                </a:solidFill>
                <a:latin typeface="Menlo Regular"/>
                <a:cs typeface="Menlo Regular"/>
              </a:rPr>
              <a:t>(image, </a:t>
            </a:r>
            <a:r>
              <a:rPr lang="en-US" sz="1200" dirty="0" err="1">
                <a:solidFill>
                  <a:schemeClr val="tx1"/>
                </a:solidFill>
                <a:latin typeface="Menlo Regular"/>
                <a:cs typeface="Menlo Regular"/>
              </a:rPr>
              <a:t>cloud_properties</a:t>
            </a:r>
            <a:r>
              <a:rPr lang="en-US" sz="1200" dirty="0">
                <a:solidFill>
                  <a:schemeClr val="tx1"/>
                </a:solidFill>
                <a:latin typeface="Menlo Regular"/>
                <a:cs typeface="Menlo Regular"/>
              </a:rPr>
              <a:t>)</a:t>
            </a: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delete_stemcell</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stemcell_id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endParaRPr lang="en-US" sz="1400" dirty="0">
              <a:solidFill>
                <a:schemeClr val="tx1"/>
              </a:solidFill>
              <a:cs typeface="Monaco"/>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600" dirty="0">
                <a:solidFill>
                  <a:schemeClr val="tx1"/>
                </a:solidFill>
                <a:cs typeface="Monaco"/>
              </a:rPr>
              <a:t>VM</a:t>
            </a: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create_vm</a:t>
            </a:r>
            <a:r>
              <a:rPr lang="en-US" sz="1200" dirty="0">
                <a:solidFill>
                  <a:schemeClr val="tx1"/>
                </a:solidFill>
                <a:latin typeface="Menlo Regular"/>
                <a:cs typeface="Menlo Regular"/>
              </a:rPr>
              <a:t>(</a:t>
            </a:r>
            <a:r>
              <a:rPr lang="en-US" sz="1200" dirty="0" err="1">
                <a:solidFill>
                  <a:schemeClr val="tx1"/>
                </a:solidFill>
                <a:latin typeface="Menlo Regular"/>
                <a:cs typeface="Menlo Regular"/>
              </a:rPr>
              <a:t>agent_id</a:t>
            </a:r>
            <a:r>
              <a:rPr lang="en-US" sz="1200" dirty="0">
                <a:solidFill>
                  <a:schemeClr val="tx1"/>
                </a:solidFill>
                <a:latin typeface="Menlo Regular"/>
                <a:cs typeface="Menlo Regular"/>
              </a:rPr>
              <a:t>, </a:t>
            </a:r>
            <a:r>
              <a:rPr lang="en-US" sz="1200" dirty="0" err="1" smtClean="0">
                <a:solidFill>
                  <a:schemeClr val="tx1"/>
                </a:solidFill>
                <a:latin typeface="Menlo Regular"/>
                <a:cs typeface="Menlo Regular"/>
              </a:rPr>
              <a:t>stemcell_id</a:t>
            </a:r>
            <a:r>
              <a:rPr lang="en-US" sz="1200" dirty="0" smtClean="0">
                <a:solidFill>
                  <a:schemeClr val="tx1"/>
                </a:solidFill>
                <a:latin typeface="Menlo Regular"/>
                <a:cs typeface="Menlo Regular"/>
              </a:rPr>
              <a:t>, </a:t>
            </a:r>
            <a:r>
              <a:rPr lang="en-US" sz="1200" dirty="0" err="1">
                <a:solidFill>
                  <a:schemeClr val="tx1"/>
                </a:solidFill>
                <a:latin typeface="Menlo Regular"/>
                <a:cs typeface="Menlo Regular"/>
              </a:rPr>
              <a:t>resource_pool</a:t>
            </a:r>
            <a:r>
              <a:rPr lang="en-US" sz="1200" dirty="0">
                <a:solidFill>
                  <a:schemeClr val="tx1"/>
                </a:solidFill>
                <a:latin typeface="Menlo Regular"/>
                <a:cs typeface="Menlo Regular"/>
              </a:rPr>
              <a:t>, </a:t>
            </a:r>
            <a:endParaRPr lang="en-US" sz="1200" dirty="0" smtClean="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a:solidFill>
                  <a:schemeClr val="tx1"/>
                </a:solidFill>
                <a:latin typeface="Menlo Regular"/>
                <a:cs typeface="Menlo Regular"/>
              </a:rPr>
              <a:t>	</a:t>
            </a:r>
            <a:r>
              <a:rPr lang="en-US" sz="1200" dirty="0" smtClean="0">
                <a:solidFill>
                  <a:schemeClr val="tx1"/>
                </a:solidFill>
                <a:latin typeface="Menlo Regular"/>
                <a:cs typeface="Menlo Regular"/>
              </a:rPr>
              <a:t>  networks</a:t>
            </a:r>
            <a:r>
              <a:rPr lang="en-US" sz="1200" dirty="0">
                <a:solidFill>
                  <a:schemeClr val="tx1"/>
                </a:solidFill>
                <a:latin typeface="Menlo Regular"/>
                <a:cs typeface="Menlo Regular"/>
              </a:rPr>
              <a:t>, </a:t>
            </a:r>
            <a:r>
              <a:rPr lang="en-US" sz="1200" dirty="0" err="1" smtClean="0">
                <a:solidFill>
                  <a:schemeClr val="tx1"/>
                </a:solidFill>
                <a:latin typeface="Menlo Regular"/>
                <a:cs typeface="Menlo Regular"/>
              </a:rPr>
              <a:t>disk_locality</a:t>
            </a:r>
            <a:r>
              <a:rPr lang="en-US" sz="1200" dirty="0">
                <a:solidFill>
                  <a:schemeClr val="tx1"/>
                </a:solidFill>
                <a:latin typeface="Menlo Regular"/>
                <a:cs typeface="Menlo Regular"/>
              </a:rPr>
              <a:t>, </a:t>
            </a:r>
            <a:r>
              <a:rPr lang="en-US" sz="1200" dirty="0" err="1">
                <a:solidFill>
                  <a:schemeClr val="tx1"/>
                </a:solidFill>
                <a:latin typeface="Menlo Regular"/>
                <a:cs typeface="Menlo Regular"/>
              </a:rPr>
              <a:t>env</a:t>
            </a:r>
            <a:r>
              <a:rPr lang="en-US" sz="1200" dirty="0">
                <a:solidFill>
                  <a:schemeClr val="tx1"/>
                </a:solidFill>
                <a:latin typeface="Menlo Regular"/>
                <a:cs typeface="Menlo Regular"/>
              </a:rPr>
              <a:t>)</a:t>
            </a: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delete_vm</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vm_id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reboot_vm</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vm_id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configure_networks</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vm_id</a:t>
            </a:r>
            <a:r>
              <a:rPr lang="en-US" sz="1200" dirty="0" smtClean="0">
                <a:solidFill>
                  <a:schemeClr val="tx1"/>
                </a:solidFill>
                <a:latin typeface="Menlo Regular"/>
                <a:cs typeface="Menlo Regular"/>
              </a:rPr>
              <a:t>, </a:t>
            </a:r>
            <a:r>
              <a:rPr lang="en-US" sz="1200" dirty="0">
                <a:solidFill>
                  <a:schemeClr val="tx1"/>
                </a:solidFill>
                <a:latin typeface="Menlo Regular"/>
                <a:cs typeface="Menlo Regular"/>
              </a:rPr>
              <a:t>networks)</a:t>
            </a:r>
          </a:p>
          <a:p>
            <a:pPr marL="0" indent="0" eaLnBrk="1" fontAlgn="auto" hangingPunct="1">
              <a:lnSpc>
                <a:spcPct val="110000"/>
              </a:lnSpc>
              <a:spcBef>
                <a:spcPts val="0"/>
              </a:spcBef>
              <a:spcAft>
                <a:spcPts val="0"/>
              </a:spcAft>
              <a:buClr>
                <a:schemeClr val="bg1">
                  <a:lumMod val="95000"/>
                </a:schemeClr>
              </a:buClr>
              <a:buFont typeface="Arial"/>
              <a:buNone/>
              <a:defRPr/>
            </a:pPr>
            <a:endParaRPr lang="en-US" sz="1400" dirty="0">
              <a:solidFill>
                <a:schemeClr val="tx1"/>
              </a:solidFill>
              <a:cs typeface="Monaco"/>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600" dirty="0">
                <a:solidFill>
                  <a:schemeClr val="tx1"/>
                </a:solidFill>
                <a:cs typeface="Monaco"/>
              </a:rPr>
              <a:t>Disk</a:t>
            </a: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create_disk</a:t>
            </a:r>
            <a:r>
              <a:rPr lang="en-US" sz="1200" dirty="0">
                <a:solidFill>
                  <a:schemeClr val="tx1"/>
                </a:solidFill>
                <a:latin typeface="Menlo Regular"/>
                <a:cs typeface="Menlo Regular"/>
              </a:rPr>
              <a:t>(size, </a:t>
            </a:r>
            <a:r>
              <a:rPr lang="en-US" sz="1200" dirty="0" err="1">
                <a:solidFill>
                  <a:schemeClr val="tx1"/>
                </a:solidFill>
                <a:latin typeface="Menlo Regular"/>
                <a:cs typeface="Menlo Regular"/>
              </a:rPr>
              <a:t>vm_locality</a:t>
            </a:r>
            <a:r>
              <a:rPr lang="en-US" sz="1200" dirty="0">
                <a:solidFill>
                  <a:schemeClr val="tx1"/>
                </a:solidFill>
                <a:latin typeface="Menlo Regular"/>
                <a:cs typeface="Menlo Regular"/>
              </a:rPr>
              <a:t>)</a:t>
            </a: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delete_disk</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disk_id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attach_disk</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vm_id</a:t>
            </a: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disk_id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detach_disk</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vm_id</a:t>
            </a: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disk_id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p:txBody>
      </p:sp>
      <p:pic>
        <p:nvPicPr>
          <p:cNvPr id="26627" name="Picture 5" descr="color_rings.png"/>
          <p:cNvPicPr>
            <a:picLocks noChangeAspect="1"/>
          </p:cNvPicPr>
          <p:nvPr/>
        </p:nvPicPr>
        <p:blipFill>
          <a:blip r:embed="rId2" cstate="print">
            <a:extLst>
              <a:ext uri="{28A0092B-C50C-407E-A947-70E740481C1C}">
                <a14:useLocalDpi xmlns:a14="http://schemas.microsoft.com/office/drawing/2010/main" val="0"/>
              </a:ext>
            </a:extLst>
          </a:blip>
          <a:srcRect l="52000"/>
          <a:stretch>
            <a:fillRect/>
          </a:stretch>
        </p:blipFill>
        <p:spPr bwMode="auto">
          <a:xfrm rot="10800000">
            <a:off x="8991600" y="344488"/>
            <a:ext cx="152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8967967" y="252339"/>
            <a:ext cx="176034" cy="169066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2"/>
          <p:cNvSpPr txBox="1">
            <a:spLocks/>
          </p:cNvSpPr>
          <p:nvPr/>
        </p:nvSpPr>
        <p:spPr bwMode="gray">
          <a:xfrm>
            <a:off x="6272213" y="1227138"/>
            <a:ext cx="2122487" cy="460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14400" rtl="0" eaLnBrk="1" latinLnBrk="0" hangingPunct="1">
              <a:lnSpc>
                <a:spcPct val="90000"/>
              </a:lnSpc>
              <a:spcBef>
                <a:spcPct val="0"/>
              </a:spcBef>
              <a:buNone/>
              <a:defRPr sz="3200" kern="1200">
                <a:solidFill>
                  <a:srgbClr val="00685D"/>
                </a:solidFill>
                <a:latin typeface="Arial"/>
                <a:ea typeface="+mj-ea"/>
                <a:cs typeface="Arial"/>
              </a:defRPr>
            </a:lvl1pPr>
          </a:lstStyle>
          <a:p>
            <a:r>
              <a:rPr lang="en-US" sz="2400" i="1" dirty="0" err="1" smtClean="0">
                <a:solidFill>
                  <a:srgbClr val="000000"/>
                </a:solidFill>
                <a:latin typeface="Arial" charset="0"/>
                <a:cs typeface="Arial" charset="0"/>
              </a:rPr>
              <a:t>IaaS</a:t>
            </a:r>
            <a:r>
              <a:rPr lang="en-US" sz="2400" i="1" dirty="0" smtClean="0">
                <a:solidFill>
                  <a:srgbClr val="000000"/>
                </a:solidFill>
                <a:latin typeface="Arial" charset="0"/>
                <a:cs typeface="Arial" charset="0"/>
              </a:rPr>
              <a:t> Neutral</a:t>
            </a:r>
            <a:endParaRPr lang="en-US" sz="2400" i="1" dirty="0">
              <a:solidFill>
                <a:srgbClr val="000000"/>
              </a:solidFill>
              <a:latin typeface="Arial" charset="0"/>
              <a:cs typeface="Arial" charset="0"/>
            </a:endParaRPr>
          </a:p>
        </p:txBody>
      </p:sp>
      <p:sp>
        <p:nvSpPr>
          <p:cNvPr id="20" name="Cerrar corchete 7"/>
          <p:cNvSpPr/>
          <p:nvPr/>
        </p:nvSpPr>
        <p:spPr>
          <a:xfrm>
            <a:off x="5283200" y="1092200"/>
            <a:ext cx="266700" cy="3175000"/>
          </a:xfrm>
          <a:prstGeom prst="rightBracket">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pic>
        <p:nvPicPr>
          <p:cNvPr id="22" name="Picture 21" descr="Cloud1-VMware-lg-300dpi.png"/>
          <p:cNvPicPr>
            <a:picLocks noChangeAspect="1"/>
          </p:cNvPicPr>
          <p:nvPr/>
        </p:nvPicPr>
        <p:blipFill>
          <a:blip r:embed="rId3" cstate="screen">
            <a:grayscl/>
            <a:alphaModFix/>
            <a:lum/>
            <a:extLst>
              <a:ext uri="{28A0092B-C50C-407E-A947-70E740481C1C}">
                <a14:useLocalDpi xmlns:a14="http://schemas.microsoft.com/office/drawing/2010/main"/>
              </a:ext>
            </a:extLst>
          </a:blip>
          <a:stretch>
            <a:fillRect/>
          </a:stretch>
        </p:blipFill>
        <p:spPr>
          <a:xfrm>
            <a:off x="5962650" y="2839902"/>
            <a:ext cx="1007533" cy="679059"/>
          </a:xfrm>
          <a:prstGeom prst="rect">
            <a:avLst/>
          </a:prstGeom>
          <a:noFill/>
          <a:ln>
            <a:noFill/>
          </a:ln>
        </p:spPr>
      </p:pic>
      <p:pic>
        <p:nvPicPr>
          <p:cNvPr id="23" name="Picture 22" descr="Cloud1-VMware-lg-300dpi.png"/>
          <p:cNvPicPr>
            <a:picLocks noChangeAspect="1"/>
          </p:cNvPicPr>
          <p:nvPr/>
        </p:nvPicPr>
        <p:blipFill>
          <a:blip r:embed="rId3" cstate="screen">
            <a:grayscl/>
            <a:alphaModFix/>
            <a:lum/>
            <a:extLst>
              <a:ext uri="{28A0092B-C50C-407E-A947-70E740481C1C}">
                <a14:useLocalDpi xmlns:a14="http://schemas.microsoft.com/office/drawing/2010/main"/>
              </a:ext>
            </a:extLst>
          </a:blip>
          <a:stretch>
            <a:fillRect/>
          </a:stretch>
        </p:blipFill>
        <p:spPr>
          <a:xfrm>
            <a:off x="5712883" y="1811202"/>
            <a:ext cx="1007533" cy="679059"/>
          </a:xfrm>
          <a:prstGeom prst="rect">
            <a:avLst/>
          </a:prstGeom>
          <a:noFill/>
          <a:ln>
            <a:noFill/>
          </a:ln>
        </p:spPr>
      </p:pic>
      <p:pic>
        <p:nvPicPr>
          <p:cNvPr id="24" name="Picture 23" descr="Cloud1-VMware-lg-300dpi.png"/>
          <p:cNvPicPr>
            <a:picLocks noChangeAspect="1"/>
          </p:cNvPicPr>
          <p:nvPr/>
        </p:nvPicPr>
        <p:blipFill>
          <a:blip r:embed="rId3" cstate="screen">
            <a:grayscl/>
            <a:alphaModFix/>
            <a:lum/>
            <a:extLst>
              <a:ext uri="{28A0092B-C50C-407E-A947-70E740481C1C}">
                <a14:useLocalDpi xmlns:a14="http://schemas.microsoft.com/office/drawing/2010/main"/>
              </a:ext>
            </a:extLst>
          </a:blip>
          <a:stretch>
            <a:fillRect/>
          </a:stretch>
        </p:blipFill>
        <p:spPr>
          <a:xfrm>
            <a:off x="7310966" y="2624002"/>
            <a:ext cx="1007533" cy="679059"/>
          </a:xfrm>
          <a:prstGeom prst="rect">
            <a:avLst/>
          </a:prstGeom>
          <a:noFill/>
          <a:ln>
            <a:noFill/>
          </a:ln>
        </p:spPr>
      </p:pic>
      <p:sp>
        <p:nvSpPr>
          <p:cNvPr id="25" name="TextBox 24"/>
          <p:cNvSpPr txBox="1"/>
          <p:nvPr/>
        </p:nvSpPr>
        <p:spPr>
          <a:xfrm>
            <a:off x="7429500" y="2837396"/>
            <a:ext cx="795867" cy="292388"/>
          </a:xfrm>
          <a:prstGeom prst="rect">
            <a:avLst/>
          </a:prstGeom>
          <a:noFill/>
        </p:spPr>
        <p:txBody>
          <a:bodyPr wrap="square" rtlCol="0">
            <a:spAutoFit/>
          </a:bodyPr>
          <a:lstStyle/>
          <a:p>
            <a:pPr algn="ctr"/>
            <a:r>
              <a:rPr lang="en-US" sz="1300" cap="all" dirty="0" smtClean="0">
                <a:solidFill>
                  <a:srgbClr val="000000"/>
                </a:solidFill>
              </a:rPr>
              <a:t>...ETC</a:t>
            </a:r>
            <a:endParaRPr lang="en-US" sz="1300" dirty="0" smtClean="0">
              <a:solidFill>
                <a:schemeClr val="bg2"/>
              </a:solidFill>
            </a:endParaRPr>
          </a:p>
        </p:txBody>
      </p:sp>
      <p:pic>
        <p:nvPicPr>
          <p:cNvPr id="26" name="Picture 25" descr="Cloud1-VMware-lg-300dpi.png"/>
          <p:cNvPicPr>
            <a:picLocks noChangeAspect="1"/>
          </p:cNvPicPr>
          <p:nvPr/>
        </p:nvPicPr>
        <p:blipFill>
          <a:blip r:embed="rId3" cstate="screen">
            <a:grayscl/>
            <a:alphaModFix/>
            <a:lum/>
            <a:extLst>
              <a:ext uri="{28A0092B-C50C-407E-A947-70E740481C1C}">
                <a14:useLocalDpi xmlns:a14="http://schemas.microsoft.com/office/drawing/2010/main"/>
              </a:ext>
            </a:extLst>
          </a:blip>
          <a:stretch>
            <a:fillRect/>
          </a:stretch>
        </p:blipFill>
        <p:spPr>
          <a:xfrm>
            <a:off x="7191375" y="1811202"/>
            <a:ext cx="1007533" cy="679059"/>
          </a:xfrm>
          <a:prstGeom prst="rect">
            <a:avLst/>
          </a:prstGeom>
          <a:noFill/>
          <a:ln>
            <a:noFill/>
          </a:ln>
        </p:spPr>
      </p:pic>
      <p:pic>
        <p:nvPicPr>
          <p:cNvPr id="27" name="Picture 26"/>
          <p:cNvPicPr>
            <a:picLocks noChangeAspect="1"/>
          </p:cNvPicPr>
          <p:nvPr/>
        </p:nvPicPr>
        <p:blipFill>
          <a:blip r:embed="rId4" cstate="print">
            <a:clrChange>
              <a:clrFrom>
                <a:srgbClr val="FFFFFF"/>
              </a:clrFrom>
              <a:clrTo>
                <a:srgbClr val="FFFFFF">
                  <a:alpha val="0"/>
                </a:srgbClr>
              </a:clrTo>
            </a:clrChange>
          </a:blip>
          <a:stretch>
            <a:fillRect/>
          </a:stretch>
        </p:blipFill>
        <p:spPr>
          <a:xfrm>
            <a:off x="5886450" y="2094851"/>
            <a:ext cx="720130" cy="181833"/>
          </a:xfrm>
          <a:prstGeom prst="rect">
            <a:avLst/>
          </a:prstGeom>
        </p:spPr>
      </p:pic>
      <p:pic>
        <p:nvPicPr>
          <p:cNvPr id="28" name="Picture 2" descr="https://encrypted-tbn0.gstatic.com/images?q=tbn:ANd9GcRgWtweeNVNot_dJ1JZ4fATg5X0qxTniN17Zry9UylCHUwXFy8KJQ"/>
          <p:cNvPicPr>
            <a:picLocks noChangeAspect="1" noChangeArrowheads="1"/>
          </p:cNvPicPr>
          <p:nvPr/>
        </p:nvPicPr>
        <p:blipFill>
          <a:blip r:embed="rId5" cstate="print"/>
          <a:srcRect/>
          <a:stretch>
            <a:fillRect/>
          </a:stretch>
        </p:blipFill>
        <p:spPr bwMode="auto">
          <a:xfrm>
            <a:off x="6146800" y="3079751"/>
            <a:ext cx="659876" cy="266700"/>
          </a:xfrm>
          <a:prstGeom prst="rect">
            <a:avLst/>
          </a:prstGeom>
          <a:noFill/>
        </p:spPr>
      </p:pic>
      <p:pic>
        <p:nvPicPr>
          <p:cNvPr id="29" name="Picture 2" descr="https://encrypted-tbn3.gstatic.com/images?q=tbn:ANd9GcS7UAlHPEO76CVj0-gTdi8XP-jxd5IK9dkq9VKiIwZRvMg51J9nNQ"/>
          <p:cNvPicPr>
            <a:picLocks noChangeAspect="1" noChangeArrowheads="1"/>
          </p:cNvPicPr>
          <p:nvPr/>
        </p:nvPicPr>
        <p:blipFill>
          <a:blip r:embed="rId6" cstate="print"/>
          <a:srcRect/>
          <a:stretch>
            <a:fillRect/>
          </a:stretch>
        </p:blipFill>
        <p:spPr bwMode="auto">
          <a:xfrm>
            <a:off x="7576451" y="2013045"/>
            <a:ext cx="344432" cy="355342"/>
          </a:xfrm>
          <a:prstGeom prst="rect">
            <a:avLst/>
          </a:prstGeom>
          <a:noFill/>
        </p:spPr>
      </p:pic>
    </p:spTree>
    <p:extLst>
      <p:ext uri="{BB962C8B-B14F-4D97-AF65-F5344CB8AC3E}">
        <p14:creationId xmlns:p14="http://schemas.microsoft.com/office/powerpoint/2010/main" val="15300033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276350"/>
            <a:ext cx="2895600" cy="2462213"/>
          </a:xfrm>
          <a:prstGeom prst="rect">
            <a:avLst/>
          </a:prstGeom>
          <a:noFill/>
        </p:spPr>
        <p:txBody>
          <a:bodyPr wrap="square" rtlCol="0">
            <a:spAutoFit/>
          </a:bodyPr>
          <a:lstStyle/>
          <a:p>
            <a:pPr defTabSz="457200"/>
            <a:r>
              <a:rPr lang="en-US" sz="1400" dirty="0">
                <a:solidFill>
                  <a:prstClr val="black"/>
                </a:solidFill>
              </a:rPr>
              <a:t>Used to </a:t>
            </a:r>
            <a:r>
              <a:rPr lang="en-US" sz="1400" b="1" dirty="0">
                <a:solidFill>
                  <a:prstClr val="black"/>
                </a:solidFill>
              </a:rPr>
              <a:t>store the content of Releases, Jobs and Packages </a:t>
            </a:r>
            <a:r>
              <a:rPr lang="en-US" sz="1400" dirty="0">
                <a:solidFill>
                  <a:prstClr val="black"/>
                </a:solidFill>
              </a:rPr>
              <a:t>in their source form as well as the compiled image. When you deploy a Release, BOSH will orchestrate the compilation of packages and store the result in </a:t>
            </a:r>
            <a:r>
              <a:rPr lang="en-US" sz="1400" dirty="0" err="1">
                <a:solidFill>
                  <a:prstClr val="black"/>
                </a:solidFill>
              </a:rPr>
              <a:t>Blobstore</a:t>
            </a:r>
            <a:r>
              <a:rPr lang="en-US" sz="1400" dirty="0">
                <a:solidFill>
                  <a:prstClr val="black"/>
                </a:solidFill>
              </a:rPr>
              <a:t>. When BOSH deploys a Job to a VM, the Agent will pull the specified Job and associated Packages from the </a:t>
            </a:r>
            <a:r>
              <a:rPr lang="en-US" sz="1400" dirty="0" err="1">
                <a:solidFill>
                  <a:prstClr val="black"/>
                </a:solidFill>
              </a:rPr>
              <a:t>Blobstore</a:t>
            </a:r>
            <a:r>
              <a:rPr lang="en-US" sz="1400" dirty="0">
                <a:solidFill>
                  <a:prstClr val="black"/>
                </a:solidFill>
              </a:rPr>
              <a:t>.</a:t>
            </a:r>
          </a:p>
        </p:txBody>
      </p:sp>
      <p:sp>
        <p:nvSpPr>
          <p:cNvPr id="6" name="Title 1"/>
          <p:cNvSpPr>
            <a:spLocks noGrp="1"/>
          </p:cNvSpPr>
          <p:nvPr>
            <p:ph type="title"/>
          </p:nvPr>
        </p:nvSpPr>
        <p:spPr/>
        <p:txBody>
          <a:bodyPr/>
          <a:lstStyle/>
          <a:p>
            <a:r>
              <a:rPr lang="en-US" sz="2800" dirty="0"/>
              <a:t>BOSH: </a:t>
            </a:r>
            <a:r>
              <a:rPr lang="en-US" sz="2800" dirty="0" err="1" smtClean="0"/>
              <a:t>Blobstore</a:t>
            </a:r>
            <a:endParaRPr lang="en-US" sz="2800" dirty="0"/>
          </a:p>
        </p:txBody>
      </p:sp>
      <p:sp>
        <p:nvSpPr>
          <p:cNvPr id="49" name="Rounded Rectangle 48"/>
          <p:cNvSpPr>
            <a:spLocks noChangeArrowheads="1"/>
          </p:cNvSpPr>
          <p:nvPr/>
        </p:nvSpPr>
        <p:spPr bwMode="auto">
          <a:xfrm>
            <a:off x="5235420"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50" name="Rounded Rectangle 49"/>
          <p:cNvSpPr>
            <a:spLocks noChangeArrowheads="1"/>
          </p:cNvSpPr>
          <p:nvPr/>
        </p:nvSpPr>
        <p:spPr bwMode="auto">
          <a:xfrm>
            <a:off x="6640781" y="334881"/>
            <a:ext cx="1042481" cy="440750"/>
          </a:xfrm>
          <a:prstGeom prst="roundRect">
            <a:avLst>
              <a:gd name="adj" fmla="val 4579"/>
            </a:avLst>
          </a:prstGeom>
          <a:solidFill>
            <a:srgbClr val="33928A"/>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 Store</a:t>
            </a:r>
            <a:endParaRPr lang="en-US" sz="1200" b="1" dirty="0">
              <a:solidFill>
                <a:schemeClr val="bg1"/>
              </a:solidFill>
              <a:latin typeface="+mn-lt"/>
              <a:ea typeface="+mn-ea"/>
            </a:endParaRPr>
          </a:p>
        </p:txBody>
      </p:sp>
      <p:sp>
        <p:nvSpPr>
          <p:cNvPr id="51" name="Rounded Rectangle 50"/>
          <p:cNvSpPr>
            <a:spLocks noChangeArrowheads="1"/>
          </p:cNvSpPr>
          <p:nvPr/>
        </p:nvSpPr>
        <p:spPr bwMode="auto">
          <a:xfrm>
            <a:off x="4495800"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Worker</a:t>
            </a:r>
            <a:endParaRPr lang="en-US" sz="1200" b="1" dirty="0">
              <a:solidFill>
                <a:schemeClr val="bg1"/>
              </a:solidFill>
              <a:latin typeface="+mn-lt"/>
              <a:ea typeface="+mn-ea"/>
            </a:endParaRPr>
          </a:p>
        </p:txBody>
      </p:sp>
      <p:sp>
        <p:nvSpPr>
          <p:cNvPr id="52" name="Rounded Rectangle 51"/>
          <p:cNvSpPr>
            <a:spLocks noChangeArrowheads="1"/>
          </p:cNvSpPr>
          <p:nvPr/>
        </p:nvSpPr>
        <p:spPr bwMode="auto">
          <a:xfrm>
            <a:off x="59381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53" name="Rounded Rectangle 52"/>
          <p:cNvSpPr>
            <a:spLocks noChangeArrowheads="1"/>
          </p:cNvSpPr>
          <p:nvPr/>
        </p:nvSpPr>
        <p:spPr bwMode="auto">
          <a:xfrm>
            <a:off x="73804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54" name="Rounded Rectangle 53"/>
          <p:cNvSpPr>
            <a:spLocks noChangeArrowheads="1"/>
          </p:cNvSpPr>
          <p:nvPr/>
        </p:nvSpPr>
        <p:spPr bwMode="auto">
          <a:xfrm>
            <a:off x="4495799" y="285636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CPI</a:t>
            </a:r>
            <a:endParaRPr lang="en-US" sz="1200" b="1" dirty="0">
              <a:solidFill>
                <a:schemeClr val="bg1"/>
              </a:solidFill>
              <a:latin typeface="+mn-lt"/>
              <a:ea typeface="+mn-ea"/>
            </a:endParaRPr>
          </a:p>
        </p:txBody>
      </p:sp>
      <p:sp>
        <p:nvSpPr>
          <p:cNvPr id="55" name="Rounded Rectangle 54"/>
          <p:cNvSpPr>
            <a:spLocks noChangeArrowheads="1"/>
          </p:cNvSpPr>
          <p:nvPr/>
        </p:nvSpPr>
        <p:spPr bwMode="auto">
          <a:xfrm>
            <a:off x="5938101"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Director</a:t>
            </a:r>
            <a:endParaRPr lang="en-US" sz="1200" b="1" dirty="0">
              <a:solidFill>
                <a:schemeClr val="bg1"/>
              </a:solidFill>
              <a:latin typeface="+mn-lt"/>
              <a:ea typeface="+mn-ea"/>
            </a:endParaRPr>
          </a:p>
        </p:txBody>
      </p:sp>
      <p:sp>
        <p:nvSpPr>
          <p:cNvPr id="56" name="Rectangle 76"/>
          <p:cNvSpPr/>
          <p:nvPr/>
        </p:nvSpPr>
        <p:spPr>
          <a:xfrm>
            <a:off x="6014301" y="127939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a:spLocks noChangeArrowheads="1"/>
          </p:cNvSpPr>
          <p:nvPr/>
        </p:nvSpPr>
        <p:spPr bwMode="auto">
          <a:xfrm>
            <a:off x="4505652"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58" name="Oval 57"/>
          <p:cNvSpPr/>
          <p:nvPr/>
        </p:nvSpPr>
        <p:spPr>
          <a:xfrm>
            <a:off x="5331217"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169417" y="2997336"/>
            <a:ext cx="2685610" cy="1441594"/>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6702817" y="2615930"/>
            <a:ext cx="1760488" cy="1612212"/>
            <a:chOff x="6543473" y="2685770"/>
            <a:chExt cx="1760488" cy="1612212"/>
          </a:xfrm>
        </p:grpSpPr>
        <p:grpSp>
          <p:nvGrpSpPr>
            <p:cNvPr id="61" name="Group 60"/>
            <p:cNvGrpSpPr/>
            <p:nvPr/>
          </p:nvGrpSpPr>
          <p:grpSpPr>
            <a:xfrm>
              <a:off x="6543473" y="2969161"/>
              <a:ext cx="1757064" cy="1328821"/>
              <a:chOff x="3740684" y="2800349"/>
              <a:chExt cx="1757064" cy="1328821"/>
            </a:xfrm>
          </p:grpSpPr>
          <p:pic>
            <p:nvPicPr>
              <p:cNvPr id="6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 name="Group 61"/>
            <p:cNvGrpSpPr/>
            <p:nvPr/>
          </p:nvGrpSpPr>
          <p:grpSpPr>
            <a:xfrm>
              <a:off x="6546897" y="2685770"/>
              <a:ext cx="1757064" cy="1328821"/>
              <a:chOff x="3740684" y="2800349"/>
              <a:chExt cx="1757064" cy="1328821"/>
            </a:xfrm>
          </p:grpSpPr>
          <p:pic>
            <p:nvPicPr>
              <p:cNvPr id="6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5" name="Rounded Rectangle 74"/>
          <p:cNvSpPr/>
          <p:nvPr/>
        </p:nvSpPr>
        <p:spPr>
          <a:xfrm>
            <a:off x="5197584" y="3739144"/>
            <a:ext cx="1203216" cy="280406"/>
          </a:xfrm>
          <a:prstGeom prst="round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Inner shell</a:t>
            </a:r>
            <a:endParaRPr lang="en-US" sz="1600" dirty="0"/>
          </a:p>
        </p:txBody>
      </p:sp>
      <p:sp>
        <p:nvSpPr>
          <p:cNvPr id="76" name="Rounded Rectangle 75"/>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lumMod val="50000"/>
                  </a:schemeClr>
                </a:solidFill>
              </a:rPr>
              <a:t>Outer shell</a:t>
            </a:r>
            <a:endParaRPr lang="en-US" sz="1600" dirty="0">
              <a:solidFill>
                <a:schemeClr val="bg2">
                  <a:lumMod val="50000"/>
                </a:schemeClr>
              </a:solidFill>
            </a:endParaRPr>
          </a:p>
        </p:txBody>
      </p:sp>
      <p:sp>
        <p:nvSpPr>
          <p:cNvPr id="77" name="TextBox 76"/>
          <p:cNvSpPr txBox="1"/>
          <p:nvPr/>
        </p:nvSpPr>
        <p:spPr>
          <a:xfrm>
            <a:off x="7062064" y="3878818"/>
            <a:ext cx="822661" cy="338554"/>
          </a:xfrm>
          <a:prstGeom prst="rect">
            <a:avLst/>
          </a:prstGeom>
          <a:noFill/>
        </p:spPr>
        <p:txBody>
          <a:bodyPr wrap="none" rtlCol="0">
            <a:spAutoFit/>
          </a:bodyPr>
          <a:lstStyle/>
          <a:p>
            <a:pPr algn="ctr"/>
            <a:r>
              <a:rPr lang="en-US" sz="1600" dirty="0" smtClean="0">
                <a:solidFill>
                  <a:schemeClr val="bg2"/>
                </a:solidFill>
              </a:rPr>
              <a:t>Agents</a:t>
            </a:r>
          </a:p>
        </p:txBody>
      </p:sp>
      <p:sp>
        <p:nvSpPr>
          <p:cNvPr id="78" name="Oval 194"/>
          <p:cNvSpPr/>
          <p:nvPr/>
        </p:nvSpPr>
        <p:spPr>
          <a:xfrm>
            <a:off x="5294627"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ardrop 133"/>
          <p:cNvSpPr/>
          <p:nvPr/>
        </p:nvSpPr>
        <p:spPr>
          <a:xfrm rot="11254553">
            <a:off x="5985535" y="2135653"/>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1"/>
          <p:cNvSpPr/>
          <p:nvPr/>
        </p:nvSpPr>
        <p:spPr>
          <a:xfrm>
            <a:off x="4554219"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Heart 80"/>
          <p:cNvSpPr/>
          <p:nvPr/>
        </p:nvSpPr>
        <p:spPr>
          <a:xfrm>
            <a:off x="7434320" y="2156791"/>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Elbow Connector 82"/>
          <p:cNvCxnSpPr>
            <a:stCxn id="49" idx="2"/>
            <a:endCxn id="50" idx="2"/>
          </p:cNvCxnSpPr>
          <p:nvPr/>
        </p:nvCxnSpPr>
        <p:spPr>
          <a:xfrm rot="16200000" flipH="1">
            <a:off x="6459341" y="72950"/>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55" idx="0"/>
          </p:cNvCxnSpPr>
          <p:nvPr/>
        </p:nvCxnSpPr>
        <p:spPr>
          <a:xfrm flipV="1">
            <a:off x="6459342" y="997009"/>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7" idx="1"/>
          </p:cNvCxnSpPr>
          <p:nvPr/>
        </p:nvCxnSpPr>
        <p:spPr>
          <a:xfrm flipH="1">
            <a:off x="3819525"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6"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0"/>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Straight Connector 86"/>
          <p:cNvCxnSpPr>
            <a:stCxn id="57" idx="3"/>
            <a:endCxn id="55"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5" idx="2"/>
            <a:endCxn id="52" idx="0"/>
          </p:cNvCxnSpPr>
          <p:nvPr/>
        </p:nvCxnSpPr>
        <p:spPr>
          <a:xfrm>
            <a:off x="6459342" y="1616124"/>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2" idx="3"/>
            <a:endCxn id="53" idx="1"/>
          </p:cNvCxnSpPr>
          <p:nvPr/>
        </p:nvCxnSpPr>
        <p:spPr>
          <a:xfrm>
            <a:off x="6980582"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51" idx="2"/>
            <a:endCxn id="54" idx="0"/>
          </p:cNvCxnSpPr>
          <p:nvPr/>
        </p:nvCxnSpPr>
        <p:spPr>
          <a:xfrm flipH="1">
            <a:off x="5017040"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2" idx="2"/>
            <a:endCxn id="63" idx="1"/>
          </p:cNvCxnSpPr>
          <p:nvPr/>
        </p:nvCxnSpPr>
        <p:spPr>
          <a:xfrm rot="16200000" flipH="1">
            <a:off x="6362931"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4" idx="3"/>
          </p:cNvCxnSpPr>
          <p:nvPr/>
        </p:nvCxnSpPr>
        <p:spPr>
          <a:xfrm>
            <a:off x="5538280"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50" idx="3"/>
            <a:endCxn id="68" idx="3"/>
          </p:cNvCxnSpPr>
          <p:nvPr/>
        </p:nvCxnSpPr>
        <p:spPr>
          <a:xfrm>
            <a:off x="7683262" y="555256"/>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5" name="Elbow Connector 94"/>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083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266960"/>
            <a:ext cx="2895600" cy="2246769"/>
          </a:xfrm>
          <a:prstGeom prst="rect">
            <a:avLst/>
          </a:prstGeom>
          <a:noFill/>
        </p:spPr>
        <p:txBody>
          <a:bodyPr wrap="square" rtlCol="0">
            <a:spAutoFit/>
          </a:bodyPr>
          <a:lstStyle/>
          <a:p>
            <a:pPr defTabSz="457200"/>
            <a:r>
              <a:rPr lang="en-US" sz="1400" dirty="0">
                <a:solidFill>
                  <a:prstClr val="black"/>
                </a:solidFill>
              </a:rPr>
              <a:t>Every VM contains an Agent. Through the Director-Agent interaction, </a:t>
            </a:r>
            <a:r>
              <a:rPr lang="en-US" sz="1400" b="1" dirty="0">
                <a:solidFill>
                  <a:prstClr val="black"/>
                </a:solidFill>
              </a:rPr>
              <a:t>VMs are given Jobs, </a:t>
            </a:r>
            <a:r>
              <a:rPr lang="en-US" sz="1400" dirty="0">
                <a:solidFill>
                  <a:prstClr val="black"/>
                </a:solidFill>
              </a:rPr>
              <a:t>or roles, within Cloud Foundry. If the VM's job is to run MySQL, for example, the Director will send instructions to the Agent about which packages must be installed and what the configurations for those packages are.</a:t>
            </a:r>
          </a:p>
        </p:txBody>
      </p:sp>
      <p:sp>
        <p:nvSpPr>
          <p:cNvPr id="6" name="Title 1"/>
          <p:cNvSpPr>
            <a:spLocks noGrp="1"/>
          </p:cNvSpPr>
          <p:nvPr>
            <p:ph type="title"/>
          </p:nvPr>
        </p:nvSpPr>
        <p:spPr/>
        <p:txBody>
          <a:bodyPr/>
          <a:lstStyle/>
          <a:p>
            <a:r>
              <a:rPr lang="en-US" sz="2800" dirty="0"/>
              <a:t>BOSH: </a:t>
            </a:r>
            <a:r>
              <a:rPr lang="en-US" sz="2800" dirty="0" smtClean="0"/>
              <a:t>Agents</a:t>
            </a:r>
            <a:endParaRPr lang="en-US" sz="2800" dirty="0"/>
          </a:p>
        </p:txBody>
      </p:sp>
      <p:sp>
        <p:nvSpPr>
          <p:cNvPr id="94" name="Rounded Rectangle 93"/>
          <p:cNvSpPr>
            <a:spLocks noChangeArrowheads="1"/>
          </p:cNvSpPr>
          <p:nvPr/>
        </p:nvSpPr>
        <p:spPr bwMode="auto">
          <a:xfrm>
            <a:off x="5235420"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95" name="Rounded Rectangle 94"/>
          <p:cNvSpPr>
            <a:spLocks noChangeArrowheads="1"/>
          </p:cNvSpPr>
          <p:nvPr/>
        </p:nvSpPr>
        <p:spPr bwMode="auto">
          <a:xfrm>
            <a:off x="6640781"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 Store</a:t>
            </a:r>
            <a:endParaRPr lang="en-US" sz="1200" b="1" dirty="0">
              <a:solidFill>
                <a:schemeClr val="bg1"/>
              </a:solidFill>
              <a:latin typeface="+mn-lt"/>
              <a:ea typeface="+mn-ea"/>
            </a:endParaRPr>
          </a:p>
        </p:txBody>
      </p:sp>
      <p:sp>
        <p:nvSpPr>
          <p:cNvPr id="96" name="Rounded Rectangle 95"/>
          <p:cNvSpPr>
            <a:spLocks noChangeArrowheads="1"/>
          </p:cNvSpPr>
          <p:nvPr/>
        </p:nvSpPr>
        <p:spPr bwMode="auto">
          <a:xfrm>
            <a:off x="4495800"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Worker</a:t>
            </a:r>
            <a:endParaRPr lang="en-US" sz="1200" b="1" dirty="0">
              <a:solidFill>
                <a:schemeClr val="bg1"/>
              </a:solidFill>
              <a:latin typeface="+mn-lt"/>
              <a:ea typeface="+mn-ea"/>
            </a:endParaRPr>
          </a:p>
        </p:txBody>
      </p:sp>
      <p:sp>
        <p:nvSpPr>
          <p:cNvPr id="97" name="Rounded Rectangle 96"/>
          <p:cNvSpPr>
            <a:spLocks noChangeArrowheads="1"/>
          </p:cNvSpPr>
          <p:nvPr/>
        </p:nvSpPr>
        <p:spPr bwMode="auto">
          <a:xfrm>
            <a:off x="59381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98" name="Rounded Rectangle 97"/>
          <p:cNvSpPr>
            <a:spLocks noChangeArrowheads="1"/>
          </p:cNvSpPr>
          <p:nvPr/>
        </p:nvSpPr>
        <p:spPr bwMode="auto">
          <a:xfrm>
            <a:off x="73804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99" name="Rounded Rectangle 98"/>
          <p:cNvSpPr>
            <a:spLocks noChangeArrowheads="1"/>
          </p:cNvSpPr>
          <p:nvPr/>
        </p:nvSpPr>
        <p:spPr bwMode="auto">
          <a:xfrm>
            <a:off x="4495799" y="285636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CPI</a:t>
            </a:r>
            <a:endParaRPr lang="en-US" sz="1200" b="1" dirty="0">
              <a:solidFill>
                <a:schemeClr val="bg1"/>
              </a:solidFill>
              <a:latin typeface="+mn-lt"/>
              <a:ea typeface="+mn-ea"/>
            </a:endParaRPr>
          </a:p>
        </p:txBody>
      </p:sp>
      <p:sp>
        <p:nvSpPr>
          <p:cNvPr id="100" name="Rounded Rectangle 99"/>
          <p:cNvSpPr>
            <a:spLocks noChangeArrowheads="1"/>
          </p:cNvSpPr>
          <p:nvPr/>
        </p:nvSpPr>
        <p:spPr bwMode="auto">
          <a:xfrm>
            <a:off x="5938101"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Director</a:t>
            </a:r>
            <a:endParaRPr lang="en-US" sz="1200" b="1" dirty="0">
              <a:solidFill>
                <a:schemeClr val="bg1"/>
              </a:solidFill>
              <a:latin typeface="+mn-lt"/>
              <a:ea typeface="+mn-ea"/>
            </a:endParaRPr>
          </a:p>
        </p:txBody>
      </p:sp>
      <p:sp>
        <p:nvSpPr>
          <p:cNvPr id="101" name="Rectangle 76"/>
          <p:cNvSpPr/>
          <p:nvPr/>
        </p:nvSpPr>
        <p:spPr>
          <a:xfrm>
            <a:off x="6014301" y="127939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a:spLocks noChangeArrowheads="1"/>
          </p:cNvSpPr>
          <p:nvPr/>
        </p:nvSpPr>
        <p:spPr bwMode="auto">
          <a:xfrm>
            <a:off x="4505652"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103" name="Oval 102"/>
          <p:cNvSpPr/>
          <p:nvPr/>
        </p:nvSpPr>
        <p:spPr>
          <a:xfrm>
            <a:off x="5331217"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169417" y="2997336"/>
            <a:ext cx="2685610" cy="1441594"/>
          </a:xfrm>
          <a:prstGeom prst="ellipse">
            <a:avLst/>
          </a:prstGeom>
          <a:solidFill>
            <a:srgbClr val="33928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p:cNvGrpSpPr/>
          <p:nvPr/>
        </p:nvGrpSpPr>
        <p:grpSpPr>
          <a:xfrm>
            <a:off x="6702817" y="2615930"/>
            <a:ext cx="1760488" cy="1612212"/>
            <a:chOff x="6543473" y="2685770"/>
            <a:chExt cx="1760488" cy="1612212"/>
          </a:xfrm>
        </p:grpSpPr>
        <p:grpSp>
          <p:nvGrpSpPr>
            <p:cNvPr id="106" name="Group 105"/>
            <p:cNvGrpSpPr/>
            <p:nvPr/>
          </p:nvGrpSpPr>
          <p:grpSpPr>
            <a:xfrm>
              <a:off x="6543473" y="2969161"/>
              <a:ext cx="1757064" cy="1328821"/>
              <a:chOff x="3740684" y="2800349"/>
              <a:chExt cx="1757064" cy="1328821"/>
            </a:xfrm>
          </p:grpSpPr>
          <p:pic>
            <p:nvPicPr>
              <p:cNvPr id="11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7" name="Group 106"/>
            <p:cNvGrpSpPr/>
            <p:nvPr/>
          </p:nvGrpSpPr>
          <p:grpSpPr>
            <a:xfrm>
              <a:off x="6546897" y="2685770"/>
              <a:ext cx="1757064" cy="1328821"/>
              <a:chOff x="3740684" y="2800349"/>
              <a:chExt cx="1757064" cy="1328821"/>
            </a:xfrm>
          </p:grpSpPr>
          <p:pic>
            <p:nvPicPr>
              <p:cNvPr id="10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0" name="Rounded Rectangle 119"/>
          <p:cNvSpPr/>
          <p:nvPr/>
        </p:nvSpPr>
        <p:spPr>
          <a:xfrm>
            <a:off x="5197584" y="3739144"/>
            <a:ext cx="1203216" cy="280406"/>
          </a:xfrm>
          <a:prstGeom prst="roundRect">
            <a:avLst/>
          </a:prstGeom>
          <a:solidFill>
            <a:srgbClr val="33928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Inner shell</a:t>
            </a:r>
            <a:endParaRPr lang="en-US" sz="1600" dirty="0"/>
          </a:p>
        </p:txBody>
      </p:sp>
      <p:sp>
        <p:nvSpPr>
          <p:cNvPr id="121" name="Rounded Rectangle 120"/>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lumMod val="50000"/>
                  </a:schemeClr>
                </a:solidFill>
              </a:rPr>
              <a:t>Outer shell</a:t>
            </a:r>
            <a:endParaRPr lang="en-US" sz="1600" dirty="0">
              <a:solidFill>
                <a:schemeClr val="bg2">
                  <a:lumMod val="50000"/>
                </a:schemeClr>
              </a:solidFill>
            </a:endParaRPr>
          </a:p>
        </p:txBody>
      </p:sp>
      <p:sp>
        <p:nvSpPr>
          <p:cNvPr id="122" name="TextBox 121"/>
          <p:cNvSpPr txBox="1"/>
          <p:nvPr/>
        </p:nvSpPr>
        <p:spPr>
          <a:xfrm>
            <a:off x="7062064" y="3878818"/>
            <a:ext cx="822661" cy="338554"/>
          </a:xfrm>
          <a:prstGeom prst="rect">
            <a:avLst/>
          </a:prstGeom>
          <a:noFill/>
        </p:spPr>
        <p:txBody>
          <a:bodyPr wrap="none" rtlCol="0">
            <a:spAutoFit/>
          </a:bodyPr>
          <a:lstStyle/>
          <a:p>
            <a:pPr algn="ctr"/>
            <a:r>
              <a:rPr lang="en-US" sz="1600" dirty="0" smtClean="0">
                <a:solidFill>
                  <a:schemeClr val="bg1"/>
                </a:solidFill>
              </a:rPr>
              <a:t>Agents</a:t>
            </a:r>
          </a:p>
        </p:txBody>
      </p:sp>
      <p:sp>
        <p:nvSpPr>
          <p:cNvPr id="123" name="Oval 194"/>
          <p:cNvSpPr/>
          <p:nvPr/>
        </p:nvSpPr>
        <p:spPr>
          <a:xfrm>
            <a:off x="5294627"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ardrop 133"/>
          <p:cNvSpPr/>
          <p:nvPr/>
        </p:nvSpPr>
        <p:spPr>
          <a:xfrm rot="11254553">
            <a:off x="5985535" y="2135653"/>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
          <p:cNvSpPr/>
          <p:nvPr/>
        </p:nvSpPr>
        <p:spPr>
          <a:xfrm>
            <a:off x="4554219"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Heart 125"/>
          <p:cNvSpPr/>
          <p:nvPr/>
        </p:nvSpPr>
        <p:spPr>
          <a:xfrm>
            <a:off x="7434320" y="2156791"/>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Elbow Connector 127"/>
          <p:cNvCxnSpPr>
            <a:stCxn id="94" idx="2"/>
            <a:endCxn id="95" idx="2"/>
          </p:cNvCxnSpPr>
          <p:nvPr/>
        </p:nvCxnSpPr>
        <p:spPr>
          <a:xfrm rot="16200000" flipH="1">
            <a:off x="6459341" y="72950"/>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0" idx="0"/>
          </p:cNvCxnSpPr>
          <p:nvPr/>
        </p:nvCxnSpPr>
        <p:spPr>
          <a:xfrm flipV="1">
            <a:off x="6459342" y="997009"/>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02" idx="1"/>
          </p:cNvCxnSpPr>
          <p:nvPr/>
        </p:nvCxnSpPr>
        <p:spPr>
          <a:xfrm flipH="1">
            <a:off x="3819525"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31"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0"/>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2" name="Straight Connector 131"/>
          <p:cNvCxnSpPr>
            <a:stCxn id="102" idx="3"/>
            <a:endCxn id="100"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00" idx="2"/>
            <a:endCxn id="97" idx="0"/>
          </p:cNvCxnSpPr>
          <p:nvPr/>
        </p:nvCxnSpPr>
        <p:spPr>
          <a:xfrm>
            <a:off x="6459342" y="1616124"/>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97" idx="3"/>
            <a:endCxn id="98" idx="1"/>
          </p:cNvCxnSpPr>
          <p:nvPr/>
        </p:nvCxnSpPr>
        <p:spPr>
          <a:xfrm>
            <a:off x="6980582"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96" idx="2"/>
            <a:endCxn id="99" idx="0"/>
          </p:cNvCxnSpPr>
          <p:nvPr/>
        </p:nvCxnSpPr>
        <p:spPr>
          <a:xfrm flipH="1">
            <a:off x="5017040"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7" name="Elbow Connector 136"/>
          <p:cNvCxnSpPr>
            <a:stCxn id="97" idx="2"/>
            <a:endCxn id="108" idx="1"/>
          </p:cNvCxnSpPr>
          <p:nvPr/>
        </p:nvCxnSpPr>
        <p:spPr>
          <a:xfrm rot="16200000" flipH="1">
            <a:off x="6362931"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99" idx="3"/>
          </p:cNvCxnSpPr>
          <p:nvPr/>
        </p:nvCxnSpPr>
        <p:spPr>
          <a:xfrm>
            <a:off x="5538280"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9" name="Elbow Connector 138"/>
          <p:cNvCxnSpPr>
            <a:stCxn id="95" idx="3"/>
            <a:endCxn id="113" idx="3"/>
          </p:cNvCxnSpPr>
          <p:nvPr/>
        </p:nvCxnSpPr>
        <p:spPr>
          <a:xfrm>
            <a:off x="7683262" y="555256"/>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0" name="Elbow Connector 139"/>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2325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262430"/>
            <a:ext cx="2895600" cy="2462213"/>
          </a:xfrm>
          <a:prstGeom prst="rect">
            <a:avLst/>
          </a:prstGeom>
          <a:noFill/>
        </p:spPr>
        <p:txBody>
          <a:bodyPr wrap="square" rtlCol="0">
            <a:spAutoFit/>
          </a:bodyPr>
          <a:lstStyle/>
          <a:p>
            <a:pPr defTabSz="457200"/>
            <a:r>
              <a:rPr lang="en-US" sz="1400" dirty="0">
                <a:solidFill>
                  <a:prstClr val="black"/>
                </a:solidFill>
              </a:rPr>
              <a:t>A </a:t>
            </a:r>
            <a:r>
              <a:rPr lang="en-US" sz="1400" dirty="0" err="1">
                <a:solidFill>
                  <a:prstClr val="black"/>
                </a:solidFill>
              </a:rPr>
              <a:t>Stemcell</a:t>
            </a:r>
            <a:r>
              <a:rPr lang="en-US" sz="1400" dirty="0">
                <a:solidFill>
                  <a:prstClr val="black"/>
                </a:solidFill>
              </a:rPr>
              <a:t> is a VM template with an embedded Agent. </a:t>
            </a:r>
            <a:r>
              <a:rPr lang="en-US" sz="1400" dirty="0" err="1">
                <a:solidFill>
                  <a:prstClr val="black"/>
                </a:solidFill>
              </a:rPr>
              <a:t>Stemcells</a:t>
            </a:r>
            <a:r>
              <a:rPr lang="en-US" sz="1400" dirty="0">
                <a:solidFill>
                  <a:prstClr val="black"/>
                </a:solidFill>
              </a:rPr>
              <a:t> are uploaded using the CLI and used by the Director when creating VMs through the CPI. When the Director creates a VM through the CPI, it will pass along configurations for networking and storage, as well as the location and credentials for the Message Bus (NATS) and the </a:t>
            </a:r>
            <a:r>
              <a:rPr lang="en-US" sz="1400" dirty="0" err="1">
                <a:solidFill>
                  <a:prstClr val="black"/>
                </a:solidFill>
              </a:rPr>
              <a:t>Blobstore</a:t>
            </a:r>
            <a:r>
              <a:rPr lang="en-US" sz="1400" dirty="0">
                <a:solidFill>
                  <a:prstClr val="black"/>
                </a:solidFill>
              </a:rPr>
              <a:t>.</a:t>
            </a:r>
          </a:p>
        </p:txBody>
      </p:sp>
      <p:sp>
        <p:nvSpPr>
          <p:cNvPr id="6" name="Title 1"/>
          <p:cNvSpPr>
            <a:spLocks noGrp="1"/>
          </p:cNvSpPr>
          <p:nvPr>
            <p:ph type="title"/>
          </p:nvPr>
        </p:nvSpPr>
        <p:spPr/>
        <p:txBody>
          <a:bodyPr/>
          <a:lstStyle/>
          <a:p>
            <a:r>
              <a:rPr lang="en-US" sz="2800" dirty="0"/>
              <a:t>BOSH: </a:t>
            </a:r>
            <a:r>
              <a:rPr lang="en-US" sz="2800" dirty="0" err="1" smtClean="0"/>
              <a:t>Stemcells</a:t>
            </a:r>
            <a:endParaRPr lang="en-US" sz="2800" dirty="0"/>
          </a:p>
        </p:txBody>
      </p:sp>
      <p:sp>
        <p:nvSpPr>
          <p:cNvPr id="48" name="Rounded Rectangle 47"/>
          <p:cNvSpPr>
            <a:spLocks noChangeArrowheads="1"/>
          </p:cNvSpPr>
          <p:nvPr/>
        </p:nvSpPr>
        <p:spPr bwMode="auto">
          <a:xfrm>
            <a:off x="5235420"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9" name="Rounded Rectangle 48"/>
          <p:cNvSpPr>
            <a:spLocks noChangeArrowheads="1"/>
          </p:cNvSpPr>
          <p:nvPr/>
        </p:nvSpPr>
        <p:spPr bwMode="auto">
          <a:xfrm>
            <a:off x="6640781"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 Store</a:t>
            </a:r>
            <a:endParaRPr lang="en-US" sz="1200" b="1" dirty="0">
              <a:solidFill>
                <a:schemeClr val="bg1"/>
              </a:solidFill>
              <a:latin typeface="+mn-lt"/>
              <a:ea typeface="+mn-ea"/>
            </a:endParaRPr>
          </a:p>
        </p:txBody>
      </p:sp>
      <p:sp>
        <p:nvSpPr>
          <p:cNvPr id="50" name="Rounded Rectangle 49"/>
          <p:cNvSpPr>
            <a:spLocks noChangeArrowheads="1"/>
          </p:cNvSpPr>
          <p:nvPr/>
        </p:nvSpPr>
        <p:spPr bwMode="auto">
          <a:xfrm>
            <a:off x="4495800"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Worker</a:t>
            </a:r>
            <a:endParaRPr lang="en-US" sz="1200" b="1" dirty="0">
              <a:solidFill>
                <a:schemeClr val="bg1"/>
              </a:solidFill>
              <a:latin typeface="+mn-lt"/>
              <a:ea typeface="+mn-ea"/>
            </a:endParaRPr>
          </a:p>
        </p:txBody>
      </p:sp>
      <p:sp>
        <p:nvSpPr>
          <p:cNvPr id="51" name="Rounded Rectangle 50"/>
          <p:cNvSpPr>
            <a:spLocks noChangeArrowheads="1"/>
          </p:cNvSpPr>
          <p:nvPr/>
        </p:nvSpPr>
        <p:spPr bwMode="auto">
          <a:xfrm>
            <a:off x="59381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52" name="Rounded Rectangle 51"/>
          <p:cNvSpPr>
            <a:spLocks noChangeArrowheads="1"/>
          </p:cNvSpPr>
          <p:nvPr/>
        </p:nvSpPr>
        <p:spPr bwMode="auto">
          <a:xfrm>
            <a:off x="73804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53" name="Rounded Rectangle 52"/>
          <p:cNvSpPr>
            <a:spLocks noChangeArrowheads="1"/>
          </p:cNvSpPr>
          <p:nvPr/>
        </p:nvSpPr>
        <p:spPr bwMode="auto">
          <a:xfrm>
            <a:off x="4495799" y="285636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CPI</a:t>
            </a:r>
            <a:endParaRPr lang="en-US" sz="1200" b="1" dirty="0">
              <a:solidFill>
                <a:schemeClr val="bg1"/>
              </a:solidFill>
              <a:latin typeface="+mn-lt"/>
              <a:ea typeface="+mn-ea"/>
            </a:endParaRPr>
          </a:p>
        </p:txBody>
      </p:sp>
      <p:sp>
        <p:nvSpPr>
          <p:cNvPr id="54" name="Rounded Rectangle 53"/>
          <p:cNvSpPr>
            <a:spLocks noChangeArrowheads="1"/>
          </p:cNvSpPr>
          <p:nvPr/>
        </p:nvSpPr>
        <p:spPr bwMode="auto">
          <a:xfrm>
            <a:off x="5938101"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Director</a:t>
            </a:r>
            <a:endParaRPr lang="en-US" sz="1200" b="1" dirty="0">
              <a:solidFill>
                <a:schemeClr val="bg1"/>
              </a:solidFill>
              <a:latin typeface="+mn-lt"/>
              <a:ea typeface="+mn-ea"/>
            </a:endParaRPr>
          </a:p>
        </p:txBody>
      </p:sp>
      <p:sp>
        <p:nvSpPr>
          <p:cNvPr id="55" name="Rectangle 76"/>
          <p:cNvSpPr/>
          <p:nvPr/>
        </p:nvSpPr>
        <p:spPr>
          <a:xfrm>
            <a:off x="6014301" y="127939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a:spLocks noChangeArrowheads="1"/>
          </p:cNvSpPr>
          <p:nvPr/>
        </p:nvSpPr>
        <p:spPr bwMode="auto">
          <a:xfrm>
            <a:off x="4505652"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57" name="Oval 56"/>
          <p:cNvSpPr/>
          <p:nvPr/>
        </p:nvSpPr>
        <p:spPr>
          <a:xfrm>
            <a:off x="5331217"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169417" y="2997336"/>
            <a:ext cx="2685610" cy="1441594"/>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6702817" y="2615930"/>
            <a:ext cx="1760488" cy="1612212"/>
            <a:chOff x="6543473" y="2685770"/>
            <a:chExt cx="1760488" cy="1612212"/>
          </a:xfrm>
          <a:effectLst>
            <a:glow rad="101600">
              <a:srgbClr val="33928A">
                <a:alpha val="60000"/>
              </a:srgbClr>
            </a:glow>
          </a:effectLst>
        </p:grpSpPr>
        <p:grpSp>
          <p:nvGrpSpPr>
            <p:cNvPr id="60" name="Group 59"/>
            <p:cNvGrpSpPr/>
            <p:nvPr/>
          </p:nvGrpSpPr>
          <p:grpSpPr>
            <a:xfrm>
              <a:off x="6543473" y="2969161"/>
              <a:ext cx="1757064" cy="1328821"/>
              <a:chOff x="3740684" y="2800349"/>
              <a:chExt cx="1757064" cy="1328821"/>
            </a:xfrm>
          </p:grpSpPr>
          <p:pic>
            <p:nvPicPr>
              <p:cNvPr id="6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60"/>
            <p:cNvGrpSpPr/>
            <p:nvPr/>
          </p:nvGrpSpPr>
          <p:grpSpPr>
            <a:xfrm>
              <a:off x="6546897" y="2685770"/>
              <a:ext cx="1757064" cy="1328821"/>
              <a:chOff x="3740684" y="2800349"/>
              <a:chExt cx="1757064" cy="1328821"/>
            </a:xfrm>
          </p:grpSpPr>
          <p:pic>
            <p:nvPicPr>
              <p:cNvPr id="6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4" name="Rounded Rectangle 73"/>
          <p:cNvSpPr/>
          <p:nvPr/>
        </p:nvSpPr>
        <p:spPr>
          <a:xfrm>
            <a:off x="5197584" y="3739144"/>
            <a:ext cx="1203216" cy="280406"/>
          </a:xfrm>
          <a:prstGeom prst="round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Inner shell</a:t>
            </a:r>
            <a:endParaRPr lang="en-US" sz="1600" dirty="0"/>
          </a:p>
        </p:txBody>
      </p:sp>
      <p:sp>
        <p:nvSpPr>
          <p:cNvPr id="75" name="Rounded Rectangle 74"/>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lumMod val="50000"/>
                  </a:schemeClr>
                </a:solidFill>
              </a:rPr>
              <a:t>Outer shell</a:t>
            </a:r>
            <a:endParaRPr lang="en-US" sz="1600" dirty="0">
              <a:solidFill>
                <a:schemeClr val="bg2">
                  <a:lumMod val="50000"/>
                </a:schemeClr>
              </a:solidFill>
            </a:endParaRPr>
          </a:p>
        </p:txBody>
      </p:sp>
      <p:sp>
        <p:nvSpPr>
          <p:cNvPr id="76" name="TextBox 75"/>
          <p:cNvSpPr txBox="1"/>
          <p:nvPr/>
        </p:nvSpPr>
        <p:spPr>
          <a:xfrm>
            <a:off x="7062064" y="3878818"/>
            <a:ext cx="822661" cy="338554"/>
          </a:xfrm>
          <a:prstGeom prst="rect">
            <a:avLst/>
          </a:prstGeom>
          <a:noFill/>
        </p:spPr>
        <p:txBody>
          <a:bodyPr wrap="none" rtlCol="0">
            <a:spAutoFit/>
          </a:bodyPr>
          <a:lstStyle/>
          <a:p>
            <a:pPr algn="ctr"/>
            <a:r>
              <a:rPr lang="en-US" sz="1600" dirty="0" smtClean="0">
                <a:solidFill>
                  <a:schemeClr val="bg2"/>
                </a:solidFill>
              </a:rPr>
              <a:t>Agents</a:t>
            </a:r>
          </a:p>
        </p:txBody>
      </p:sp>
      <p:sp>
        <p:nvSpPr>
          <p:cNvPr id="77" name="Oval 194"/>
          <p:cNvSpPr/>
          <p:nvPr/>
        </p:nvSpPr>
        <p:spPr>
          <a:xfrm>
            <a:off x="5294627"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ardrop 133"/>
          <p:cNvSpPr/>
          <p:nvPr/>
        </p:nvSpPr>
        <p:spPr>
          <a:xfrm rot="11254553">
            <a:off x="5985535" y="2135653"/>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1"/>
          <p:cNvSpPr/>
          <p:nvPr/>
        </p:nvSpPr>
        <p:spPr>
          <a:xfrm>
            <a:off x="4554219"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Heart 79"/>
          <p:cNvSpPr/>
          <p:nvPr/>
        </p:nvSpPr>
        <p:spPr>
          <a:xfrm>
            <a:off x="7434320" y="2156791"/>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Elbow Connector 81"/>
          <p:cNvCxnSpPr>
            <a:stCxn id="48" idx="2"/>
            <a:endCxn id="49" idx="2"/>
          </p:cNvCxnSpPr>
          <p:nvPr/>
        </p:nvCxnSpPr>
        <p:spPr>
          <a:xfrm rot="16200000" flipH="1">
            <a:off x="6459341" y="72950"/>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54" idx="0"/>
          </p:cNvCxnSpPr>
          <p:nvPr/>
        </p:nvCxnSpPr>
        <p:spPr>
          <a:xfrm flipV="1">
            <a:off x="6459342" y="997009"/>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56" idx="1"/>
          </p:cNvCxnSpPr>
          <p:nvPr/>
        </p:nvCxnSpPr>
        <p:spPr>
          <a:xfrm flipH="1">
            <a:off x="3819525"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5"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0"/>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 name="Straight Connector 85"/>
          <p:cNvCxnSpPr>
            <a:stCxn id="56" idx="3"/>
            <a:endCxn id="54"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4" idx="2"/>
            <a:endCxn id="51" idx="0"/>
          </p:cNvCxnSpPr>
          <p:nvPr/>
        </p:nvCxnSpPr>
        <p:spPr>
          <a:xfrm>
            <a:off x="6459342" y="1616124"/>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1" idx="3"/>
            <a:endCxn id="52" idx="1"/>
          </p:cNvCxnSpPr>
          <p:nvPr/>
        </p:nvCxnSpPr>
        <p:spPr>
          <a:xfrm>
            <a:off x="6980582"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0" idx="2"/>
            <a:endCxn id="53" idx="0"/>
          </p:cNvCxnSpPr>
          <p:nvPr/>
        </p:nvCxnSpPr>
        <p:spPr>
          <a:xfrm flipH="1">
            <a:off x="5017040"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1" idx="2"/>
            <a:endCxn id="62" idx="1"/>
          </p:cNvCxnSpPr>
          <p:nvPr/>
        </p:nvCxnSpPr>
        <p:spPr>
          <a:xfrm rot="16200000" flipH="1">
            <a:off x="6362931"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53" idx="3"/>
          </p:cNvCxnSpPr>
          <p:nvPr/>
        </p:nvCxnSpPr>
        <p:spPr>
          <a:xfrm>
            <a:off x="5538280"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49" idx="3"/>
            <a:endCxn id="67" idx="3"/>
          </p:cNvCxnSpPr>
          <p:nvPr/>
        </p:nvCxnSpPr>
        <p:spPr>
          <a:xfrm>
            <a:off x="7683262" y="555256"/>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3246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272107"/>
            <a:ext cx="2895600" cy="1169551"/>
          </a:xfrm>
          <a:prstGeom prst="rect">
            <a:avLst/>
          </a:prstGeom>
          <a:noFill/>
        </p:spPr>
        <p:txBody>
          <a:bodyPr wrap="square" rtlCol="0">
            <a:spAutoFit/>
          </a:bodyPr>
          <a:lstStyle/>
          <a:p>
            <a:pPr defTabSz="457200"/>
            <a:r>
              <a:rPr lang="en-US" sz="1400" dirty="0">
                <a:solidFill>
                  <a:prstClr val="black"/>
                </a:solidFill>
              </a:rPr>
              <a:t>Receives health status and life cycle events from Agents and can send alerts through notification plugins (such as email) to operations staff. </a:t>
            </a:r>
          </a:p>
        </p:txBody>
      </p:sp>
      <p:sp>
        <p:nvSpPr>
          <p:cNvPr id="6" name="Title 1"/>
          <p:cNvSpPr>
            <a:spLocks noGrp="1"/>
          </p:cNvSpPr>
          <p:nvPr>
            <p:ph type="title"/>
          </p:nvPr>
        </p:nvSpPr>
        <p:spPr/>
        <p:txBody>
          <a:bodyPr/>
          <a:lstStyle/>
          <a:p>
            <a:r>
              <a:rPr lang="en-US" sz="2800" dirty="0"/>
              <a:t>BOSH: </a:t>
            </a:r>
            <a:r>
              <a:rPr lang="en-US" sz="2800" dirty="0" smtClean="0"/>
              <a:t>Health</a:t>
            </a:r>
            <a:r>
              <a:rPr lang="en-US" sz="2800" dirty="0"/>
              <a:t> </a:t>
            </a:r>
            <a:r>
              <a:rPr lang="en-US" sz="2800" dirty="0" smtClean="0"/>
              <a:t>Monitor</a:t>
            </a:r>
            <a:endParaRPr lang="en-US" sz="2800" dirty="0"/>
          </a:p>
        </p:txBody>
      </p:sp>
      <p:sp>
        <p:nvSpPr>
          <p:cNvPr id="48" name="Rounded Rectangle 47"/>
          <p:cNvSpPr>
            <a:spLocks noChangeArrowheads="1"/>
          </p:cNvSpPr>
          <p:nvPr/>
        </p:nvSpPr>
        <p:spPr bwMode="auto">
          <a:xfrm>
            <a:off x="5235420"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9" name="Rounded Rectangle 48"/>
          <p:cNvSpPr>
            <a:spLocks noChangeArrowheads="1"/>
          </p:cNvSpPr>
          <p:nvPr/>
        </p:nvSpPr>
        <p:spPr bwMode="auto">
          <a:xfrm>
            <a:off x="6640781"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 Store</a:t>
            </a:r>
            <a:endParaRPr lang="en-US" sz="1200" b="1" dirty="0">
              <a:solidFill>
                <a:schemeClr val="bg1"/>
              </a:solidFill>
              <a:latin typeface="+mn-lt"/>
              <a:ea typeface="+mn-ea"/>
            </a:endParaRPr>
          </a:p>
        </p:txBody>
      </p:sp>
      <p:sp>
        <p:nvSpPr>
          <p:cNvPr id="50" name="Rounded Rectangle 49"/>
          <p:cNvSpPr>
            <a:spLocks noChangeArrowheads="1"/>
          </p:cNvSpPr>
          <p:nvPr/>
        </p:nvSpPr>
        <p:spPr bwMode="auto">
          <a:xfrm>
            <a:off x="4495800"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Worker</a:t>
            </a:r>
            <a:endParaRPr lang="en-US" sz="1200" b="1" dirty="0">
              <a:solidFill>
                <a:schemeClr val="bg1"/>
              </a:solidFill>
              <a:latin typeface="+mn-lt"/>
              <a:ea typeface="+mn-ea"/>
            </a:endParaRPr>
          </a:p>
        </p:txBody>
      </p:sp>
      <p:sp>
        <p:nvSpPr>
          <p:cNvPr id="51" name="Rounded Rectangle 50"/>
          <p:cNvSpPr>
            <a:spLocks noChangeArrowheads="1"/>
          </p:cNvSpPr>
          <p:nvPr/>
        </p:nvSpPr>
        <p:spPr bwMode="auto">
          <a:xfrm>
            <a:off x="59381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52" name="Rounded Rectangle 51"/>
          <p:cNvSpPr>
            <a:spLocks noChangeArrowheads="1"/>
          </p:cNvSpPr>
          <p:nvPr/>
        </p:nvSpPr>
        <p:spPr bwMode="auto">
          <a:xfrm>
            <a:off x="7380401" y="2015867"/>
            <a:ext cx="1042481" cy="440750"/>
          </a:xfrm>
          <a:prstGeom prst="roundRect">
            <a:avLst>
              <a:gd name="adj" fmla="val 4579"/>
            </a:avLst>
          </a:prstGeom>
          <a:solidFill>
            <a:srgbClr val="33928A"/>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53" name="Rounded Rectangle 52"/>
          <p:cNvSpPr>
            <a:spLocks noChangeArrowheads="1"/>
          </p:cNvSpPr>
          <p:nvPr/>
        </p:nvSpPr>
        <p:spPr bwMode="auto">
          <a:xfrm>
            <a:off x="4495799" y="285636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CPI</a:t>
            </a:r>
            <a:endParaRPr lang="en-US" sz="1200" b="1" dirty="0">
              <a:solidFill>
                <a:schemeClr val="bg1"/>
              </a:solidFill>
              <a:latin typeface="+mn-lt"/>
              <a:ea typeface="+mn-ea"/>
            </a:endParaRPr>
          </a:p>
        </p:txBody>
      </p:sp>
      <p:sp>
        <p:nvSpPr>
          <p:cNvPr id="54" name="Rounded Rectangle 53"/>
          <p:cNvSpPr>
            <a:spLocks noChangeArrowheads="1"/>
          </p:cNvSpPr>
          <p:nvPr/>
        </p:nvSpPr>
        <p:spPr bwMode="auto">
          <a:xfrm>
            <a:off x="5938101"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Director</a:t>
            </a:r>
            <a:endParaRPr lang="en-US" sz="1200" b="1" dirty="0">
              <a:solidFill>
                <a:schemeClr val="bg1"/>
              </a:solidFill>
              <a:latin typeface="+mn-lt"/>
              <a:ea typeface="+mn-ea"/>
            </a:endParaRPr>
          </a:p>
        </p:txBody>
      </p:sp>
      <p:sp>
        <p:nvSpPr>
          <p:cNvPr id="55" name="Rectangle 76"/>
          <p:cNvSpPr/>
          <p:nvPr/>
        </p:nvSpPr>
        <p:spPr>
          <a:xfrm>
            <a:off x="6014301" y="127939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a:spLocks noChangeArrowheads="1"/>
          </p:cNvSpPr>
          <p:nvPr/>
        </p:nvSpPr>
        <p:spPr bwMode="auto">
          <a:xfrm>
            <a:off x="4505652"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57" name="Oval 56"/>
          <p:cNvSpPr/>
          <p:nvPr/>
        </p:nvSpPr>
        <p:spPr>
          <a:xfrm>
            <a:off x="5331217"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169417" y="2997336"/>
            <a:ext cx="2685610" cy="1441594"/>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6702817" y="2615930"/>
            <a:ext cx="1760488" cy="1612212"/>
            <a:chOff x="6543473" y="2685770"/>
            <a:chExt cx="1760488" cy="1612212"/>
          </a:xfrm>
        </p:grpSpPr>
        <p:grpSp>
          <p:nvGrpSpPr>
            <p:cNvPr id="60" name="Group 59"/>
            <p:cNvGrpSpPr/>
            <p:nvPr/>
          </p:nvGrpSpPr>
          <p:grpSpPr>
            <a:xfrm>
              <a:off x="6543473" y="2969161"/>
              <a:ext cx="1757064" cy="1328821"/>
              <a:chOff x="3740684" y="2800349"/>
              <a:chExt cx="1757064" cy="1328821"/>
            </a:xfrm>
          </p:grpSpPr>
          <p:pic>
            <p:nvPicPr>
              <p:cNvPr id="6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60"/>
            <p:cNvGrpSpPr/>
            <p:nvPr/>
          </p:nvGrpSpPr>
          <p:grpSpPr>
            <a:xfrm>
              <a:off x="6546897" y="2685770"/>
              <a:ext cx="1757064" cy="1328821"/>
              <a:chOff x="3740684" y="2800349"/>
              <a:chExt cx="1757064" cy="1328821"/>
            </a:xfrm>
          </p:grpSpPr>
          <p:pic>
            <p:nvPicPr>
              <p:cNvPr id="6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4" name="Rounded Rectangle 73"/>
          <p:cNvSpPr/>
          <p:nvPr/>
        </p:nvSpPr>
        <p:spPr>
          <a:xfrm>
            <a:off x="5197584" y="3739144"/>
            <a:ext cx="1203216" cy="280406"/>
          </a:xfrm>
          <a:prstGeom prst="round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Inner shell</a:t>
            </a:r>
            <a:endParaRPr lang="en-US" sz="1600" dirty="0"/>
          </a:p>
        </p:txBody>
      </p:sp>
      <p:sp>
        <p:nvSpPr>
          <p:cNvPr id="75" name="Rounded Rectangle 74"/>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lumMod val="50000"/>
                  </a:schemeClr>
                </a:solidFill>
              </a:rPr>
              <a:t>Outer shell</a:t>
            </a:r>
            <a:endParaRPr lang="en-US" sz="1600" dirty="0">
              <a:solidFill>
                <a:schemeClr val="bg2">
                  <a:lumMod val="50000"/>
                </a:schemeClr>
              </a:solidFill>
            </a:endParaRPr>
          </a:p>
        </p:txBody>
      </p:sp>
      <p:sp>
        <p:nvSpPr>
          <p:cNvPr id="76" name="TextBox 75"/>
          <p:cNvSpPr txBox="1"/>
          <p:nvPr/>
        </p:nvSpPr>
        <p:spPr>
          <a:xfrm>
            <a:off x="7062064" y="3878818"/>
            <a:ext cx="822661" cy="338554"/>
          </a:xfrm>
          <a:prstGeom prst="rect">
            <a:avLst/>
          </a:prstGeom>
          <a:noFill/>
        </p:spPr>
        <p:txBody>
          <a:bodyPr wrap="none" rtlCol="0">
            <a:spAutoFit/>
          </a:bodyPr>
          <a:lstStyle/>
          <a:p>
            <a:pPr algn="ctr"/>
            <a:r>
              <a:rPr lang="en-US" sz="1600" dirty="0" smtClean="0">
                <a:solidFill>
                  <a:schemeClr val="bg2"/>
                </a:solidFill>
              </a:rPr>
              <a:t>Agents</a:t>
            </a:r>
          </a:p>
        </p:txBody>
      </p:sp>
      <p:sp>
        <p:nvSpPr>
          <p:cNvPr id="77" name="Oval 194"/>
          <p:cNvSpPr/>
          <p:nvPr/>
        </p:nvSpPr>
        <p:spPr>
          <a:xfrm>
            <a:off x="5294627"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ardrop 133"/>
          <p:cNvSpPr/>
          <p:nvPr/>
        </p:nvSpPr>
        <p:spPr>
          <a:xfrm rot="11254553">
            <a:off x="5985535" y="2135653"/>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1"/>
          <p:cNvSpPr/>
          <p:nvPr/>
        </p:nvSpPr>
        <p:spPr>
          <a:xfrm>
            <a:off x="4554219"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Heart 79"/>
          <p:cNvSpPr/>
          <p:nvPr/>
        </p:nvSpPr>
        <p:spPr>
          <a:xfrm>
            <a:off x="7434320" y="2156791"/>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Elbow Connector 81"/>
          <p:cNvCxnSpPr>
            <a:stCxn id="48" idx="2"/>
            <a:endCxn id="49" idx="2"/>
          </p:cNvCxnSpPr>
          <p:nvPr/>
        </p:nvCxnSpPr>
        <p:spPr>
          <a:xfrm rot="16200000" flipH="1">
            <a:off x="6459341" y="72950"/>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54" idx="0"/>
          </p:cNvCxnSpPr>
          <p:nvPr/>
        </p:nvCxnSpPr>
        <p:spPr>
          <a:xfrm flipV="1">
            <a:off x="6459342" y="997009"/>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56" idx="1"/>
          </p:cNvCxnSpPr>
          <p:nvPr/>
        </p:nvCxnSpPr>
        <p:spPr>
          <a:xfrm flipH="1">
            <a:off x="3819525"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5"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0"/>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 name="Straight Connector 85"/>
          <p:cNvCxnSpPr>
            <a:stCxn id="56" idx="3"/>
            <a:endCxn id="54"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4" idx="2"/>
            <a:endCxn id="51" idx="0"/>
          </p:cNvCxnSpPr>
          <p:nvPr/>
        </p:nvCxnSpPr>
        <p:spPr>
          <a:xfrm>
            <a:off x="6459342" y="1616124"/>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1" idx="3"/>
            <a:endCxn id="52" idx="1"/>
          </p:cNvCxnSpPr>
          <p:nvPr/>
        </p:nvCxnSpPr>
        <p:spPr>
          <a:xfrm>
            <a:off x="6980582"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0" idx="2"/>
            <a:endCxn id="53" idx="0"/>
          </p:cNvCxnSpPr>
          <p:nvPr/>
        </p:nvCxnSpPr>
        <p:spPr>
          <a:xfrm flipH="1">
            <a:off x="5017040"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1" idx="2"/>
            <a:endCxn id="62" idx="1"/>
          </p:cNvCxnSpPr>
          <p:nvPr/>
        </p:nvCxnSpPr>
        <p:spPr>
          <a:xfrm rot="16200000" flipH="1">
            <a:off x="6362931"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53" idx="3"/>
          </p:cNvCxnSpPr>
          <p:nvPr/>
        </p:nvCxnSpPr>
        <p:spPr>
          <a:xfrm>
            <a:off x="5538280"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49" idx="3"/>
            <a:endCxn id="67" idx="3"/>
          </p:cNvCxnSpPr>
          <p:nvPr/>
        </p:nvCxnSpPr>
        <p:spPr>
          <a:xfrm>
            <a:off x="7683262" y="555256"/>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730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268807"/>
            <a:ext cx="2895600" cy="738664"/>
          </a:xfrm>
          <a:prstGeom prst="rect">
            <a:avLst/>
          </a:prstGeom>
          <a:noFill/>
        </p:spPr>
        <p:txBody>
          <a:bodyPr wrap="square" rtlCol="0">
            <a:spAutoFit/>
          </a:bodyPr>
          <a:lstStyle/>
          <a:p>
            <a:pPr defTabSz="457200"/>
            <a:r>
              <a:rPr lang="en-US" sz="1400" dirty="0">
                <a:solidFill>
                  <a:prstClr val="black"/>
                </a:solidFill>
              </a:rPr>
              <a:t>BOSH components use NATS, a lightweight pub sub messaging system, for command and control.</a:t>
            </a:r>
          </a:p>
        </p:txBody>
      </p:sp>
      <p:sp>
        <p:nvSpPr>
          <p:cNvPr id="6" name="Title 1"/>
          <p:cNvSpPr>
            <a:spLocks noGrp="1"/>
          </p:cNvSpPr>
          <p:nvPr>
            <p:ph type="title"/>
          </p:nvPr>
        </p:nvSpPr>
        <p:spPr/>
        <p:txBody>
          <a:bodyPr/>
          <a:lstStyle/>
          <a:p>
            <a:r>
              <a:rPr lang="en-US" sz="2800" dirty="0"/>
              <a:t>BOSH: </a:t>
            </a:r>
            <a:r>
              <a:rPr lang="en-US" sz="2800" dirty="0" smtClean="0"/>
              <a:t>NATS</a:t>
            </a:r>
            <a:endParaRPr lang="en-US" sz="2800" dirty="0"/>
          </a:p>
        </p:txBody>
      </p:sp>
      <p:sp>
        <p:nvSpPr>
          <p:cNvPr id="48" name="Rounded Rectangle 47"/>
          <p:cNvSpPr>
            <a:spLocks noChangeArrowheads="1"/>
          </p:cNvSpPr>
          <p:nvPr/>
        </p:nvSpPr>
        <p:spPr bwMode="auto">
          <a:xfrm>
            <a:off x="5235420"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9" name="Rounded Rectangle 48"/>
          <p:cNvSpPr>
            <a:spLocks noChangeArrowheads="1"/>
          </p:cNvSpPr>
          <p:nvPr/>
        </p:nvSpPr>
        <p:spPr bwMode="auto">
          <a:xfrm>
            <a:off x="6640781"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 Store</a:t>
            </a:r>
            <a:endParaRPr lang="en-US" sz="1200" b="1" dirty="0">
              <a:solidFill>
                <a:schemeClr val="bg1"/>
              </a:solidFill>
              <a:latin typeface="+mn-lt"/>
              <a:ea typeface="+mn-ea"/>
            </a:endParaRPr>
          </a:p>
        </p:txBody>
      </p:sp>
      <p:sp>
        <p:nvSpPr>
          <p:cNvPr id="50" name="Rounded Rectangle 49"/>
          <p:cNvSpPr>
            <a:spLocks noChangeArrowheads="1"/>
          </p:cNvSpPr>
          <p:nvPr/>
        </p:nvSpPr>
        <p:spPr bwMode="auto">
          <a:xfrm>
            <a:off x="4495800"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Worker</a:t>
            </a:r>
            <a:endParaRPr lang="en-US" sz="1200" b="1" dirty="0">
              <a:solidFill>
                <a:schemeClr val="bg1"/>
              </a:solidFill>
              <a:latin typeface="+mn-lt"/>
              <a:ea typeface="+mn-ea"/>
            </a:endParaRPr>
          </a:p>
        </p:txBody>
      </p:sp>
      <p:sp>
        <p:nvSpPr>
          <p:cNvPr id="51" name="Rounded Rectangle 50"/>
          <p:cNvSpPr>
            <a:spLocks noChangeArrowheads="1"/>
          </p:cNvSpPr>
          <p:nvPr/>
        </p:nvSpPr>
        <p:spPr bwMode="auto">
          <a:xfrm>
            <a:off x="5938101" y="2015867"/>
            <a:ext cx="1042481" cy="440750"/>
          </a:xfrm>
          <a:prstGeom prst="roundRect">
            <a:avLst>
              <a:gd name="adj" fmla="val 4579"/>
            </a:avLst>
          </a:prstGeom>
          <a:solidFill>
            <a:srgbClr val="33928A"/>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52" name="Rounded Rectangle 51"/>
          <p:cNvSpPr>
            <a:spLocks noChangeArrowheads="1"/>
          </p:cNvSpPr>
          <p:nvPr/>
        </p:nvSpPr>
        <p:spPr bwMode="auto">
          <a:xfrm>
            <a:off x="73804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53" name="Rounded Rectangle 52"/>
          <p:cNvSpPr>
            <a:spLocks noChangeArrowheads="1"/>
          </p:cNvSpPr>
          <p:nvPr/>
        </p:nvSpPr>
        <p:spPr bwMode="auto">
          <a:xfrm>
            <a:off x="4495799" y="285636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CPI</a:t>
            </a:r>
            <a:endParaRPr lang="en-US" sz="1200" b="1" dirty="0">
              <a:solidFill>
                <a:schemeClr val="bg1"/>
              </a:solidFill>
              <a:latin typeface="+mn-lt"/>
              <a:ea typeface="+mn-ea"/>
            </a:endParaRPr>
          </a:p>
        </p:txBody>
      </p:sp>
      <p:sp>
        <p:nvSpPr>
          <p:cNvPr id="54" name="Rounded Rectangle 53"/>
          <p:cNvSpPr>
            <a:spLocks noChangeArrowheads="1"/>
          </p:cNvSpPr>
          <p:nvPr/>
        </p:nvSpPr>
        <p:spPr bwMode="auto">
          <a:xfrm>
            <a:off x="5938101"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Director</a:t>
            </a:r>
            <a:endParaRPr lang="en-US" sz="1200" b="1" dirty="0">
              <a:solidFill>
                <a:schemeClr val="bg1"/>
              </a:solidFill>
              <a:latin typeface="+mn-lt"/>
              <a:ea typeface="+mn-ea"/>
            </a:endParaRPr>
          </a:p>
        </p:txBody>
      </p:sp>
      <p:sp>
        <p:nvSpPr>
          <p:cNvPr id="55" name="Rectangle 76"/>
          <p:cNvSpPr/>
          <p:nvPr/>
        </p:nvSpPr>
        <p:spPr>
          <a:xfrm>
            <a:off x="6014301" y="127939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a:spLocks noChangeArrowheads="1"/>
          </p:cNvSpPr>
          <p:nvPr/>
        </p:nvSpPr>
        <p:spPr bwMode="auto">
          <a:xfrm>
            <a:off x="4505652"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57" name="Oval 56"/>
          <p:cNvSpPr/>
          <p:nvPr/>
        </p:nvSpPr>
        <p:spPr>
          <a:xfrm>
            <a:off x="5331217"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169417" y="2997336"/>
            <a:ext cx="2685610" cy="1441594"/>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6702817" y="2615930"/>
            <a:ext cx="1760488" cy="1612212"/>
            <a:chOff x="6543473" y="2685770"/>
            <a:chExt cx="1760488" cy="1612212"/>
          </a:xfrm>
        </p:grpSpPr>
        <p:grpSp>
          <p:nvGrpSpPr>
            <p:cNvPr id="60" name="Group 59"/>
            <p:cNvGrpSpPr/>
            <p:nvPr/>
          </p:nvGrpSpPr>
          <p:grpSpPr>
            <a:xfrm>
              <a:off x="6543473" y="2969161"/>
              <a:ext cx="1757064" cy="1328821"/>
              <a:chOff x="3740684" y="2800349"/>
              <a:chExt cx="1757064" cy="1328821"/>
            </a:xfrm>
          </p:grpSpPr>
          <p:pic>
            <p:nvPicPr>
              <p:cNvPr id="6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60"/>
            <p:cNvGrpSpPr/>
            <p:nvPr/>
          </p:nvGrpSpPr>
          <p:grpSpPr>
            <a:xfrm>
              <a:off x="6546897" y="2685770"/>
              <a:ext cx="1757064" cy="1328821"/>
              <a:chOff x="3740684" y="2800349"/>
              <a:chExt cx="1757064" cy="1328821"/>
            </a:xfrm>
          </p:grpSpPr>
          <p:pic>
            <p:nvPicPr>
              <p:cNvPr id="6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4" name="Rounded Rectangle 73"/>
          <p:cNvSpPr/>
          <p:nvPr/>
        </p:nvSpPr>
        <p:spPr>
          <a:xfrm>
            <a:off x="5197584" y="3739144"/>
            <a:ext cx="1203216" cy="280406"/>
          </a:xfrm>
          <a:prstGeom prst="round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Inner shell</a:t>
            </a:r>
            <a:endParaRPr lang="en-US" sz="1600" dirty="0"/>
          </a:p>
        </p:txBody>
      </p:sp>
      <p:sp>
        <p:nvSpPr>
          <p:cNvPr id="75" name="Rounded Rectangle 74"/>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lumMod val="50000"/>
                  </a:schemeClr>
                </a:solidFill>
              </a:rPr>
              <a:t>Outer shell</a:t>
            </a:r>
            <a:endParaRPr lang="en-US" sz="1600" dirty="0">
              <a:solidFill>
                <a:schemeClr val="bg2">
                  <a:lumMod val="50000"/>
                </a:schemeClr>
              </a:solidFill>
            </a:endParaRPr>
          </a:p>
        </p:txBody>
      </p:sp>
      <p:sp>
        <p:nvSpPr>
          <p:cNvPr id="76" name="TextBox 75"/>
          <p:cNvSpPr txBox="1"/>
          <p:nvPr/>
        </p:nvSpPr>
        <p:spPr>
          <a:xfrm>
            <a:off x="7062064" y="3878818"/>
            <a:ext cx="822661" cy="338554"/>
          </a:xfrm>
          <a:prstGeom prst="rect">
            <a:avLst/>
          </a:prstGeom>
          <a:noFill/>
        </p:spPr>
        <p:txBody>
          <a:bodyPr wrap="none" rtlCol="0">
            <a:spAutoFit/>
          </a:bodyPr>
          <a:lstStyle/>
          <a:p>
            <a:pPr algn="ctr"/>
            <a:r>
              <a:rPr lang="en-US" sz="1600" dirty="0" smtClean="0">
                <a:solidFill>
                  <a:schemeClr val="bg2"/>
                </a:solidFill>
              </a:rPr>
              <a:t>Agents</a:t>
            </a:r>
          </a:p>
        </p:txBody>
      </p:sp>
      <p:sp>
        <p:nvSpPr>
          <p:cNvPr id="77" name="Oval 194"/>
          <p:cNvSpPr/>
          <p:nvPr/>
        </p:nvSpPr>
        <p:spPr>
          <a:xfrm>
            <a:off x="5294627"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ardrop 133"/>
          <p:cNvSpPr/>
          <p:nvPr/>
        </p:nvSpPr>
        <p:spPr>
          <a:xfrm rot="11254553">
            <a:off x="5985535" y="2135653"/>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1"/>
          <p:cNvSpPr/>
          <p:nvPr/>
        </p:nvSpPr>
        <p:spPr>
          <a:xfrm>
            <a:off x="4554219"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Heart 79"/>
          <p:cNvSpPr/>
          <p:nvPr/>
        </p:nvSpPr>
        <p:spPr>
          <a:xfrm>
            <a:off x="7434320" y="2156791"/>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Elbow Connector 81"/>
          <p:cNvCxnSpPr>
            <a:stCxn id="48" idx="2"/>
            <a:endCxn id="49" idx="2"/>
          </p:cNvCxnSpPr>
          <p:nvPr/>
        </p:nvCxnSpPr>
        <p:spPr>
          <a:xfrm rot="16200000" flipH="1">
            <a:off x="6459341" y="72950"/>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54" idx="0"/>
          </p:cNvCxnSpPr>
          <p:nvPr/>
        </p:nvCxnSpPr>
        <p:spPr>
          <a:xfrm flipV="1">
            <a:off x="6459342" y="997009"/>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56" idx="1"/>
          </p:cNvCxnSpPr>
          <p:nvPr/>
        </p:nvCxnSpPr>
        <p:spPr>
          <a:xfrm flipH="1">
            <a:off x="3819525"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5"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0"/>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 name="Straight Connector 85"/>
          <p:cNvCxnSpPr>
            <a:stCxn id="56" idx="3"/>
            <a:endCxn id="54"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4" idx="2"/>
            <a:endCxn id="51" idx="0"/>
          </p:cNvCxnSpPr>
          <p:nvPr/>
        </p:nvCxnSpPr>
        <p:spPr>
          <a:xfrm>
            <a:off x="6459342" y="1616124"/>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1" idx="3"/>
            <a:endCxn id="52" idx="1"/>
          </p:cNvCxnSpPr>
          <p:nvPr/>
        </p:nvCxnSpPr>
        <p:spPr>
          <a:xfrm>
            <a:off x="6980582"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0" idx="2"/>
            <a:endCxn id="53" idx="0"/>
          </p:cNvCxnSpPr>
          <p:nvPr/>
        </p:nvCxnSpPr>
        <p:spPr>
          <a:xfrm flipH="1">
            <a:off x="5017040"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1" idx="2"/>
            <a:endCxn id="62" idx="1"/>
          </p:cNvCxnSpPr>
          <p:nvPr/>
        </p:nvCxnSpPr>
        <p:spPr>
          <a:xfrm rot="16200000" flipH="1">
            <a:off x="6362931"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53" idx="3"/>
          </p:cNvCxnSpPr>
          <p:nvPr/>
        </p:nvCxnSpPr>
        <p:spPr>
          <a:xfrm>
            <a:off x="5538280"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49" idx="3"/>
            <a:endCxn id="67" idx="3"/>
          </p:cNvCxnSpPr>
          <p:nvPr/>
        </p:nvCxnSpPr>
        <p:spPr>
          <a:xfrm>
            <a:off x="7683262" y="555256"/>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9027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t>BOSH: </a:t>
            </a:r>
            <a:r>
              <a:rPr lang="en-US" sz="2800" dirty="0" smtClean="0"/>
              <a:t>Putting </a:t>
            </a:r>
            <a:r>
              <a:rPr lang="en-US" sz="2800" dirty="0"/>
              <a:t>it all together</a:t>
            </a:r>
          </a:p>
        </p:txBody>
      </p:sp>
      <p:sp>
        <p:nvSpPr>
          <p:cNvPr id="3" name="Rounded Rectangle 2"/>
          <p:cNvSpPr>
            <a:spLocks noChangeArrowheads="1"/>
          </p:cNvSpPr>
          <p:nvPr/>
        </p:nvSpPr>
        <p:spPr bwMode="auto">
          <a:xfrm>
            <a:off x="5235420"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5" name="Rounded Rectangle 4"/>
          <p:cNvSpPr>
            <a:spLocks noChangeArrowheads="1"/>
          </p:cNvSpPr>
          <p:nvPr/>
        </p:nvSpPr>
        <p:spPr bwMode="auto">
          <a:xfrm>
            <a:off x="6640781" y="33488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 Store</a:t>
            </a:r>
            <a:endParaRPr lang="en-US" sz="1200" b="1" dirty="0">
              <a:solidFill>
                <a:schemeClr val="bg1"/>
              </a:solidFill>
              <a:latin typeface="+mn-lt"/>
              <a:ea typeface="+mn-ea"/>
            </a:endParaRPr>
          </a:p>
        </p:txBody>
      </p:sp>
      <p:sp>
        <p:nvSpPr>
          <p:cNvPr id="6" name="Rounded Rectangle 5"/>
          <p:cNvSpPr>
            <a:spLocks noChangeArrowheads="1"/>
          </p:cNvSpPr>
          <p:nvPr/>
        </p:nvSpPr>
        <p:spPr bwMode="auto">
          <a:xfrm>
            <a:off x="4495800"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Worker</a:t>
            </a:r>
            <a:endParaRPr lang="en-US" sz="1200" b="1" dirty="0">
              <a:solidFill>
                <a:schemeClr val="bg1"/>
              </a:solidFill>
              <a:latin typeface="+mn-lt"/>
              <a:ea typeface="+mn-ea"/>
            </a:endParaRPr>
          </a:p>
        </p:txBody>
      </p:sp>
      <p:sp>
        <p:nvSpPr>
          <p:cNvPr id="7" name="Rounded Rectangle 6"/>
          <p:cNvSpPr>
            <a:spLocks noChangeArrowheads="1"/>
          </p:cNvSpPr>
          <p:nvPr/>
        </p:nvSpPr>
        <p:spPr bwMode="auto">
          <a:xfrm>
            <a:off x="59381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8" name="Rounded Rectangle 7"/>
          <p:cNvSpPr>
            <a:spLocks noChangeArrowheads="1"/>
          </p:cNvSpPr>
          <p:nvPr/>
        </p:nvSpPr>
        <p:spPr bwMode="auto">
          <a:xfrm>
            <a:off x="7380401" y="2015867"/>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9" name="Rounded Rectangle 8"/>
          <p:cNvSpPr>
            <a:spLocks noChangeArrowheads="1"/>
          </p:cNvSpPr>
          <p:nvPr/>
        </p:nvSpPr>
        <p:spPr bwMode="auto">
          <a:xfrm>
            <a:off x="4495799" y="285636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CPI</a:t>
            </a:r>
            <a:endParaRPr lang="en-US" sz="1200" b="1" dirty="0">
              <a:solidFill>
                <a:schemeClr val="bg1"/>
              </a:solidFill>
              <a:latin typeface="+mn-lt"/>
              <a:ea typeface="+mn-ea"/>
            </a:endParaRPr>
          </a:p>
        </p:txBody>
      </p:sp>
      <p:sp>
        <p:nvSpPr>
          <p:cNvPr id="10" name="Rounded Rectangle 9"/>
          <p:cNvSpPr>
            <a:spLocks noChangeArrowheads="1"/>
          </p:cNvSpPr>
          <p:nvPr/>
        </p:nvSpPr>
        <p:spPr bwMode="auto">
          <a:xfrm>
            <a:off x="5938101"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Director</a:t>
            </a:r>
            <a:endParaRPr lang="en-US" sz="1200" b="1" dirty="0">
              <a:solidFill>
                <a:schemeClr val="bg1"/>
              </a:solidFill>
              <a:latin typeface="+mn-lt"/>
              <a:ea typeface="+mn-ea"/>
            </a:endParaRPr>
          </a:p>
        </p:txBody>
      </p:sp>
      <p:sp>
        <p:nvSpPr>
          <p:cNvPr id="11" name="Rectangle 76"/>
          <p:cNvSpPr/>
          <p:nvPr/>
        </p:nvSpPr>
        <p:spPr>
          <a:xfrm>
            <a:off x="6014301" y="127939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a:spLocks noChangeArrowheads="1"/>
          </p:cNvSpPr>
          <p:nvPr/>
        </p:nvSpPr>
        <p:spPr bwMode="auto">
          <a:xfrm>
            <a:off x="4505652"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13" name="Oval 12"/>
          <p:cNvSpPr/>
          <p:nvPr/>
        </p:nvSpPr>
        <p:spPr>
          <a:xfrm>
            <a:off x="5331217"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169417" y="2997336"/>
            <a:ext cx="2685610" cy="1441594"/>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6702817" y="2615930"/>
            <a:ext cx="1760488" cy="1612212"/>
            <a:chOff x="6543473" y="2685770"/>
            <a:chExt cx="1760488" cy="1612212"/>
          </a:xfrm>
        </p:grpSpPr>
        <p:grpSp>
          <p:nvGrpSpPr>
            <p:cNvPr id="16" name="Group 15"/>
            <p:cNvGrpSpPr/>
            <p:nvPr/>
          </p:nvGrpSpPr>
          <p:grpSpPr>
            <a:xfrm>
              <a:off x="6543473" y="2969161"/>
              <a:ext cx="1757064" cy="1328821"/>
              <a:chOff x="3740684" y="2800349"/>
              <a:chExt cx="1757064" cy="1328821"/>
            </a:xfrm>
          </p:grpSpPr>
          <p:pic>
            <p:nvPicPr>
              <p:cNvPr id="2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16"/>
            <p:cNvGrpSpPr/>
            <p:nvPr/>
          </p:nvGrpSpPr>
          <p:grpSpPr>
            <a:xfrm>
              <a:off x="6546897" y="2685770"/>
              <a:ext cx="1757064" cy="1328821"/>
              <a:chOff x="3740684" y="2800349"/>
              <a:chExt cx="1757064" cy="1328821"/>
            </a:xfrm>
          </p:grpSpPr>
          <p:pic>
            <p:nvPicPr>
              <p:cNvPr id="1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 name="Rounded Rectangle 29"/>
          <p:cNvSpPr/>
          <p:nvPr/>
        </p:nvSpPr>
        <p:spPr>
          <a:xfrm>
            <a:off x="5197584" y="3739144"/>
            <a:ext cx="1203216" cy="280406"/>
          </a:xfrm>
          <a:prstGeom prst="round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Inner shell</a:t>
            </a:r>
            <a:endParaRPr lang="en-US" sz="1600" dirty="0"/>
          </a:p>
        </p:txBody>
      </p:sp>
      <p:sp>
        <p:nvSpPr>
          <p:cNvPr id="31" name="Rounded Rectangle 30"/>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lumMod val="50000"/>
                  </a:schemeClr>
                </a:solidFill>
              </a:rPr>
              <a:t>Outer shell</a:t>
            </a:r>
            <a:endParaRPr lang="en-US" sz="1600" dirty="0">
              <a:solidFill>
                <a:schemeClr val="bg2">
                  <a:lumMod val="50000"/>
                </a:schemeClr>
              </a:solidFill>
            </a:endParaRPr>
          </a:p>
        </p:txBody>
      </p:sp>
      <p:sp>
        <p:nvSpPr>
          <p:cNvPr id="32" name="TextBox 31"/>
          <p:cNvSpPr txBox="1"/>
          <p:nvPr/>
        </p:nvSpPr>
        <p:spPr>
          <a:xfrm>
            <a:off x="7062064" y="3878818"/>
            <a:ext cx="822661" cy="338554"/>
          </a:xfrm>
          <a:prstGeom prst="rect">
            <a:avLst/>
          </a:prstGeom>
          <a:noFill/>
        </p:spPr>
        <p:txBody>
          <a:bodyPr wrap="none" rtlCol="0">
            <a:spAutoFit/>
          </a:bodyPr>
          <a:lstStyle/>
          <a:p>
            <a:pPr algn="ctr"/>
            <a:r>
              <a:rPr lang="en-US" sz="1600" dirty="0" smtClean="0">
                <a:solidFill>
                  <a:schemeClr val="bg2"/>
                </a:solidFill>
              </a:rPr>
              <a:t>Agents</a:t>
            </a:r>
          </a:p>
        </p:txBody>
      </p:sp>
      <p:sp>
        <p:nvSpPr>
          <p:cNvPr id="33" name="Oval 194"/>
          <p:cNvSpPr/>
          <p:nvPr/>
        </p:nvSpPr>
        <p:spPr>
          <a:xfrm>
            <a:off x="5294627"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ardrop 133"/>
          <p:cNvSpPr/>
          <p:nvPr/>
        </p:nvSpPr>
        <p:spPr>
          <a:xfrm rot="11254553">
            <a:off x="5985535" y="2135653"/>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1"/>
          <p:cNvSpPr/>
          <p:nvPr/>
        </p:nvSpPr>
        <p:spPr>
          <a:xfrm>
            <a:off x="4554219"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art 35"/>
          <p:cNvSpPr/>
          <p:nvPr/>
        </p:nvSpPr>
        <p:spPr>
          <a:xfrm>
            <a:off x="7434320" y="2156791"/>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a:stCxn id="3" idx="2"/>
            <a:endCxn id="5" idx="2"/>
          </p:cNvCxnSpPr>
          <p:nvPr/>
        </p:nvCxnSpPr>
        <p:spPr>
          <a:xfrm rot="16200000" flipH="1">
            <a:off x="6459341" y="72950"/>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0" idx="0"/>
          </p:cNvCxnSpPr>
          <p:nvPr/>
        </p:nvCxnSpPr>
        <p:spPr>
          <a:xfrm flipV="1">
            <a:off x="6459342" y="997009"/>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2" idx="1"/>
          </p:cNvCxnSpPr>
          <p:nvPr/>
        </p:nvCxnSpPr>
        <p:spPr>
          <a:xfrm flipH="1">
            <a:off x="3819525"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1"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0"/>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Connector 41"/>
          <p:cNvCxnSpPr>
            <a:stCxn id="12" idx="3"/>
            <a:endCxn id="10"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0" idx="2"/>
            <a:endCxn id="7" idx="0"/>
          </p:cNvCxnSpPr>
          <p:nvPr/>
        </p:nvCxnSpPr>
        <p:spPr>
          <a:xfrm>
            <a:off x="6459342" y="1616124"/>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 idx="3"/>
            <a:endCxn id="8" idx="1"/>
          </p:cNvCxnSpPr>
          <p:nvPr/>
        </p:nvCxnSpPr>
        <p:spPr>
          <a:xfrm>
            <a:off x="6980582"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 idx="2"/>
            <a:endCxn id="9" idx="0"/>
          </p:cNvCxnSpPr>
          <p:nvPr/>
        </p:nvCxnSpPr>
        <p:spPr>
          <a:xfrm flipH="1">
            <a:off x="5017040"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7" idx="2"/>
            <a:endCxn id="18" idx="1"/>
          </p:cNvCxnSpPr>
          <p:nvPr/>
        </p:nvCxnSpPr>
        <p:spPr>
          <a:xfrm rot="16200000" flipH="1">
            <a:off x="6362931"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9" idx="3"/>
          </p:cNvCxnSpPr>
          <p:nvPr/>
        </p:nvCxnSpPr>
        <p:spPr>
          <a:xfrm>
            <a:off x="5538280"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5" idx="3"/>
            <a:endCxn id="23" idx="3"/>
          </p:cNvCxnSpPr>
          <p:nvPr/>
        </p:nvCxnSpPr>
        <p:spPr>
          <a:xfrm>
            <a:off x="7683262" y="555256"/>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04800" y="971550"/>
            <a:ext cx="3295650" cy="3323987"/>
          </a:xfrm>
          <a:prstGeom prst="rect">
            <a:avLst/>
          </a:prstGeom>
          <a:noFill/>
        </p:spPr>
        <p:txBody>
          <a:bodyPr wrap="square" rtlCol="0">
            <a:spAutoFit/>
          </a:bodyPr>
          <a:lstStyle/>
          <a:p>
            <a:pPr defTabSz="457200"/>
            <a:r>
              <a:rPr lang="en-US" sz="1400" dirty="0">
                <a:solidFill>
                  <a:prstClr val="black"/>
                </a:solidFill>
              </a:rPr>
              <a:t>When you deploy Cloud Foundry the following sequence of steps occur:</a:t>
            </a:r>
          </a:p>
          <a:p>
            <a:pPr defTabSz="457200"/>
            <a:endParaRPr lang="en-US" sz="1400" dirty="0">
              <a:solidFill>
                <a:prstClr val="black"/>
              </a:solidFill>
            </a:endParaRPr>
          </a:p>
          <a:p>
            <a:pPr marL="342900" indent="-342900" defTabSz="457200">
              <a:buFont typeface="+mj-lt"/>
              <a:buAutoNum type="arabicPeriod"/>
            </a:pPr>
            <a:r>
              <a:rPr lang="en-US" sz="1400" dirty="0">
                <a:solidFill>
                  <a:prstClr val="black"/>
                </a:solidFill>
              </a:rPr>
              <a:t>Target a BOSH director using </a:t>
            </a:r>
            <a:r>
              <a:rPr lang="en-US" sz="1400" dirty="0" smtClean="0">
                <a:solidFill>
                  <a:prstClr val="black"/>
                </a:solidFill>
              </a:rPr>
              <a:t>CLI</a:t>
            </a:r>
          </a:p>
          <a:p>
            <a:pPr marL="342900" indent="-342900" defTabSz="457200">
              <a:buFont typeface="+mj-lt"/>
              <a:buAutoNum type="arabicPeriod"/>
            </a:pPr>
            <a:r>
              <a:rPr lang="en-US" sz="1400" dirty="0" smtClean="0">
                <a:solidFill>
                  <a:prstClr val="black"/>
                </a:solidFill>
              </a:rPr>
              <a:t>Upload </a:t>
            </a:r>
            <a:r>
              <a:rPr lang="en-US" sz="1400" dirty="0">
                <a:solidFill>
                  <a:prstClr val="black"/>
                </a:solidFill>
              </a:rPr>
              <a:t>a </a:t>
            </a:r>
            <a:r>
              <a:rPr lang="en-US" sz="1400" dirty="0" err="1" smtClean="0">
                <a:solidFill>
                  <a:prstClr val="black"/>
                </a:solidFill>
              </a:rPr>
              <a:t>Stemcell</a:t>
            </a:r>
            <a:endParaRPr lang="en-US" sz="1400" dirty="0" smtClean="0">
              <a:solidFill>
                <a:prstClr val="black"/>
              </a:solidFill>
            </a:endParaRPr>
          </a:p>
          <a:p>
            <a:pPr marL="342900" indent="-342900" defTabSz="457200">
              <a:buFont typeface="+mj-lt"/>
              <a:buAutoNum type="arabicPeriod"/>
            </a:pPr>
            <a:r>
              <a:rPr lang="en-US" sz="1400" dirty="0" smtClean="0">
                <a:solidFill>
                  <a:prstClr val="black"/>
                </a:solidFill>
              </a:rPr>
              <a:t>Get </a:t>
            </a:r>
            <a:r>
              <a:rPr lang="en-US" sz="1400" dirty="0">
                <a:solidFill>
                  <a:prstClr val="black"/>
                </a:solidFill>
              </a:rPr>
              <a:t>a Release from a </a:t>
            </a:r>
            <a:r>
              <a:rPr lang="en-US" sz="1400" dirty="0" smtClean="0">
                <a:solidFill>
                  <a:prstClr val="black"/>
                </a:solidFill>
              </a:rPr>
              <a:t>repo</a:t>
            </a:r>
          </a:p>
          <a:p>
            <a:pPr marL="342900" indent="-342900" defTabSz="457200">
              <a:buFont typeface="+mj-lt"/>
              <a:buAutoNum type="arabicPeriod"/>
            </a:pPr>
            <a:r>
              <a:rPr lang="en-US" sz="1400" dirty="0" smtClean="0">
                <a:solidFill>
                  <a:prstClr val="black"/>
                </a:solidFill>
              </a:rPr>
              <a:t>Create </a:t>
            </a:r>
            <a:r>
              <a:rPr lang="en-US" sz="1400" dirty="0">
                <a:solidFill>
                  <a:prstClr val="black"/>
                </a:solidFill>
              </a:rPr>
              <a:t>a deployment manifest </a:t>
            </a:r>
            <a:endParaRPr lang="en-US" sz="1400" dirty="0" smtClean="0">
              <a:solidFill>
                <a:prstClr val="black"/>
              </a:solidFill>
            </a:endParaRPr>
          </a:p>
          <a:p>
            <a:pPr marL="342900" indent="-342900" defTabSz="457200">
              <a:buFont typeface="+mj-lt"/>
              <a:buAutoNum type="arabicPeriod"/>
            </a:pPr>
            <a:r>
              <a:rPr lang="en-US" sz="1400" dirty="0" smtClean="0">
                <a:solidFill>
                  <a:prstClr val="black"/>
                </a:solidFill>
              </a:rPr>
              <a:t>BOSH </a:t>
            </a:r>
            <a:r>
              <a:rPr lang="en-US" sz="1400" dirty="0">
                <a:solidFill>
                  <a:prstClr val="black"/>
                </a:solidFill>
              </a:rPr>
              <a:t>Deploy Cloud </a:t>
            </a:r>
            <a:r>
              <a:rPr lang="en-US" sz="1400" dirty="0" smtClean="0">
                <a:solidFill>
                  <a:prstClr val="black"/>
                </a:solidFill>
              </a:rPr>
              <a:t>Foundry:</a:t>
            </a:r>
          </a:p>
          <a:p>
            <a:pPr marL="800100" lvl="1" indent="-342900" defTabSz="457200">
              <a:buFont typeface="Arial" panose="020B0604020202020204" pitchFamily="34" charset="0"/>
              <a:buChar char="•"/>
            </a:pPr>
            <a:r>
              <a:rPr lang="en-US" sz="1400" dirty="0" smtClean="0">
                <a:solidFill>
                  <a:prstClr val="black"/>
                </a:solidFill>
              </a:rPr>
              <a:t>Prepare deployment</a:t>
            </a:r>
          </a:p>
          <a:p>
            <a:pPr marL="800100" lvl="1" indent="-342900" defTabSz="457200">
              <a:buFont typeface="Arial" panose="020B0604020202020204" pitchFamily="34" charset="0"/>
              <a:buChar char="•"/>
            </a:pPr>
            <a:r>
              <a:rPr lang="en-US" sz="1400" dirty="0" smtClean="0">
                <a:solidFill>
                  <a:prstClr val="black"/>
                </a:solidFill>
              </a:rPr>
              <a:t>Compile packages</a:t>
            </a:r>
          </a:p>
          <a:p>
            <a:pPr marL="800100" lvl="1" indent="-342900" defTabSz="457200">
              <a:buFont typeface="Arial" panose="020B0604020202020204" pitchFamily="34" charset="0"/>
              <a:buChar char="•"/>
            </a:pPr>
            <a:r>
              <a:rPr lang="en-US" sz="1400" dirty="0" smtClean="0">
                <a:solidFill>
                  <a:prstClr val="black"/>
                </a:solidFill>
              </a:rPr>
              <a:t>Create </a:t>
            </a:r>
            <a:r>
              <a:rPr lang="en-US" sz="1400" dirty="0">
                <a:solidFill>
                  <a:prstClr val="black"/>
                </a:solidFill>
              </a:rPr>
              <a:t>and bind </a:t>
            </a:r>
            <a:r>
              <a:rPr lang="en-US" sz="1400" dirty="0" smtClean="0">
                <a:solidFill>
                  <a:prstClr val="black"/>
                </a:solidFill>
              </a:rPr>
              <a:t>VMs</a:t>
            </a:r>
          </a:p>
          <a:p>
            <a:pPr marL="800100" lvl="1" indent="-342900" defTabSz="457200">
              <a:buFont typeface="Arial" panose="020B0604020202020204" pitchFamily="34" charset="0"/>
              <a:buChar char="•"/>
            </a:pPr>
            <a:r>
              <a:rPr lang="en-US" sz="1400" dirty="0" smtClean="0">
                <a:solidFill>
                  <a:prstClr val="black"/>
                </a:solidFill>
              </a:rPr>
              <a:t>Pull </a:t>
            </a:r>
            <a:r>
              <a:rPr lang="en-US" sz="1400" dirty="0">
                <a:solidFill>
                  <a:prstClr val="black"/>
                </a:solidFill>
              </a:rPr>
              <a:t>in job </a:t>
            </a:r>
            <a:r>
              <a:rPr lang="en-US" sz="1400" dirty="0" smtClean="0">
                <a:solidFill>
                  <a:prstClr val="black"/>
                </a:solidFill>
              </a:rPr>
              <a:t>configurations</a:t>
            </a:r>
          </a:p>
          <a:p>
            <a:pPr marL="800100" lvl="1" indent="-342900" defTabSz="457200">
              <a:buFont typeface="Arial" panose="020B0604020202020204" pitchFamily="34" charset="0"/>
              <a:buChar char="•"/>
            </a:pPr>
            <a:r>
              <a:rPr lang="en-US" sz="1400" dirty="0" smtClean="0">
                <a:solidFill>
                  <a:prstClr val="black"/>
                </a:solidFill>
              </a:rPr>
              <a:t>Create </a:t>
            </a:r>
            <a:r>
              <a:rPr lang="en-US" sz="1400" dirty="0">
                <a:solidFill>
                  <a:prstClr val="black"/>
                </a:solidFill>
              </a:rPr>
              <a:t>needed job instances – this is where things get pushed live</a:t>
            </a:r>
          </a:p>
        </p:txBody>
      </p:sp>
      <p:cxnSp>
        <p:nvCxnSpPr>
          <p:cNvPr id="51" name="Elbow Connector 50"/>
          <p:cNvCxnSpPr>
            <a:stCxn id="6" idx="0"/>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6608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bwMode="auto">
          <a:xfrm>
            <a:off x="1389141" y="3379898"/>
            <a:ext cx="2235736" cy="215846"/>
          </a:xfrm>
          <a:prstGeom prst="rect">
            <a:avLst/>
          </a:prstGeom>
          <a:solidFill>
            <a:schemeClr val="bg1"/>
          </a:solidFill>
          <a:ln w="19050">
            <a:solidFill>
              <a:schemeClr val="accent6">
                <a:lumMod val="65000"/>
              </a:schemeClr>
            </a:solidFill>
            <a:round/>
            <a:headEnd/>
            <a:tailEnd/>
          </a:ln>
        </p:spPr>
        <p:txBody>
          <a:bodyPr wrap="none" lIns="0" tIns="0" rIns="0" bIns="0" rtlCol="0" anchor="ctr" anchorCtr="1">
            <a:noAutofit/>
          </a:bodyPr>
          <a:lstStyle/>
          <a:p>
            <a:pPr fontAlgn="auto">
              <a:spcBef>
                <a:spcPts val="0"/>
              </a:spcBef>
              <a:spcAft>
                <a:spcPts val="0"/>
              </a:spcAft>
            </a:pPr>
            <a:endParaRPr lang="en-US" sz="1600" dirty="0" smtClean="0">
              <a:solidFill>
                <a:srgbClr val="000033"/>
              </a:solidFill>
              <a:latin typeface="Calibri"/>
              <a:ea typeface="+mn-ea"/>
            </a:endParaRPr>
          </a:p>
        </p:txBody>
      </p:sp>
      <p:sp>
        <p:nvSpPr>
          <p:cNvPr id="135" name="Rectangle 134"/>
          <p:cNvSpPr/>
          <p:nvPr/>
        </p:nvSpPr>
        <p:spPr bwMode="auto">
          <a:xfrm>
            <a:off x="1312559" y="3454975"/>
            <a:ext cx="2235736" cy="215846"/>
          </a:xfrm>
          <a:prstGeom prst="rect">
            <a:avLst/>
          </a:prstGeom>
          <a:solidFill>
            <a:schemeClr val="bg1"/>
          </a:solidFill>
          <a:ln w="19050">
            <a:solidFill>
              <a:schemeClr val="accent6">
                <a:lumMod val="65000"/>
              </a:schemeClr>
            </a:solidFill>
            <a:round/>
            <a:headEnd/>
            <a:tailEnd/>
          </a:ln>
        </p:spPr>
        <p:txBody>
          <a:bodyPr wrap="none" lIns="0" tIns="0" rIns="0" bIns="0" rtlCol="0" anchor="ctr" anchorCtr="1">
            <a:noAutofit/>
          </a:bodyPr>
          <a:lstStyle/>
          <a:p>
            <a:pPr fontAlgn="auto">
              <a:spcBef>
                <a:spcPts val="0"/>
              </a:spcBef>
              <a:spcAft>
                <a:spcPts val="0"/>
              </a:spcAft>
            </a:pPr>
            <a:endParaRPr lang="en-US" sz="1600" dirty="0" smtClean="0">
              <a:solidFill>
                <a:srgbClr val="000033"/>
              </a:solidFill>
              <a:latin typeface="Calibri"/>
              <a:ea typeface="+mn-ea"/>
            </a:endParaRPr>
          </a:p>
        </p:txBody>
      </p:sp>
      <p:sp>
        <p:nvSpPr>
          <p:cNvPr id="2" name="TextBox 1"/>
          <p:cNvSpPr txBox="1"/>
          <p:nvPr/>
        </p:nvSpPr>
        <p:spPr>
          <a:xfrm>
            <a:off x="5664200" y="669075"/>
            <a:ext cx="3302000" cy="3970318"/>
          </a:xfrm>
          <a:prstGeom prst="rect">
            <a:avLst/>
          </a:prstGeom>
          <a:noFill/>
        </p:spPr>
        <p:txBody>
          <a:bodyPr wrap="square" rtlCol="0">
            <a:spAutoFit/>
          </a:bodyPr>
          <a:lstStyle/>
          <a:p>
            <a:pPr algn="l" defTabSz="457200" fontAlgn="auto">
              <a:spcBef>
                <a:spcPts val="0"/>
              </a:spcBef>
              <a:spcAft>
                <a:spcPts val="0"/>
              </a:spcAft>
            </a:pPr>
            <a:r>
              <a:rPr lang="en-US" b="1" dirty="0" smtClean="0">
                <a:solidFill>
                  <a:prstClr val="black"/>
                </a:solidFill>
                <a:latin typeface="Calibri"/>
                <a:ea typeface="+mn-ea"/>
              </a:rPr>
              <a:t>Cloud Foundry BOSH</a:t>
            </a:r>
          </a:p>
          <a:p>
            <a:pPr defTabSz="457200"/>
            <a:r>
              <a:rPr lang="en-US" dirty="0" smtClean="0">
                <a:solidFill>
                  <a:prstClr val="black"/>
                </a:solidFill>
                <a:latin typeface="Calibri"/>
              </a:rPr>
              <a:t>Deploys </a:t>
            </a:r>
            <a:r>
              <a:rPr lang="en-US" dirty="0">
                <a:solidFill>
                  <a:prstClr val="black"/>
                </a:solidFill>
                <a:latin typeface="Calibri"/>
              </a:rPr>
              <a:t>and manages large scale distributed systems. BOSH provides the means to go from deployment (i.e., Chef/Puppet) to VM creation and </a:t>
            </a:r>
            <a:r>
              <a:rPr lang="en-US" dirty="0" smtClean="0">
                <a:solidFill>
                  <a:prstClr val="black"/>
                </a:solidFill>
                <a:latin typeface="Calibri"/>
              </a:rPr>
              <a:t>lifecycle management </a:t>
            </a:r>
            <a:r>
              <a:rPr lang="en-US" dirty="0">
                <a:solidFill>
                  <a:prstClr val="black"/>
                </a:solidFill>
                <a:latin typeface="Calibri"/>
              </a:rPr>
              <a:t>(i.e., cloud CPI). </a:t>
            </a:r>
            <a:endParaRPr lang="en-US" dirty="0" smtClean="0">
              <a:solidFill>
                <a:prstClr val="black"/>
              </a:solidFill>
              <a:latin typeface="Calibri"/>
            </a:endParaRPr>
          </a:p>
          <a:p>
            <a:pPr defTabSz="457200"/>
            <a:r>
              <a:rPr lang="en-US" u="sng" dirty="0" smtClean="0">
                <a:solidFill>
                  <a:prstClr val="black"/>
                </a:solidFill>
                <a:latin typeface="Calibri"/>
              </a:rPr>
              <a:t>Continuous and predictive updates with no downtime.</a:t>
            </a:r>
          </a:p>
          <a:p>
            <a:pPr defTabSz="457200"/>
            <a:r>
              <a:rPr lang="en-US" u="sng" dirty="0" smtClean="0">
                <a:solidFill>
                  <a:prstClr val="black"/>
                </a:solidFill>
                <a:latin typeface="Calibri"/>
              </a:rPr>
              <a:t>Built-in High Availability.</a:t>
            </a:r>
            <a:endParaRPr lang="en-US" u="sng" dirty="0">
              <a:solidFill>
                <a:prstClr val="black"/>
              </a:solidFill>
              <a:latin typeface="Calibri"/>
            </a:endParaRPr>
          </a:p>
          <a:p>
            <a:pPr defTabSz="457200"/>
            <a:r>
              <a:rPr lang="en-US" dirty="0" smtClean="0">
                <a:solidFill>
                  <a:prstClr val="black"/>
                </a:solidFill>
                <a:latin typeface="Calibri"/>
              </a:rPr>
              <a:t>Includes </a:t>
            </a:r>
            <a:r>
              <a:rPr lang="en-US" dirty="0">
                <a:solidFill>
                  <a:prstClr val="black"/>
                </a:solidFill>
                <a:latin typeface="Calibri"/>
              </a:rPr>
              <a:t>interfaces for </a:t>
            </a:r>
            <a:r>
              <a:rPr lang="en-US" dirty="0" err="1">
                <a:solidFill>
                  <a:prstClr val="black"/>
                </a:solidFill>
                <a:latin typeface="Calibri"/>
              </a:rPr>
              <a:t>vSphere</a:t>
            </a:r>
            <a:r>
              <a:rPr lang="en-US" dirty="0">
                <a:solidFill>
                  <a:prstClr val="black"/>
                </a:solidFill>
                <a:latin typeface="Calibri"/>
              </a:rPr>
              <a:t>, </a:t>
            </a:r>
            <a:r>
              <a:rPr lang="en-US" dirty="0" err="1">
                <a:solidFill>
                  <a:prstClr val="black"/>
                </a:solidFill>
                <a:latin typeface="Calibri"/>
              </a:rPr>
              <a:t>vCloud</a:t>
            </a:r>
            <a:r>
              <a:rPr lang="en-US" dirty="0">
                <a:solidFill>
                  <a:prstClr val="black"/>
                </a:solidFill>
                <a:latin typeface="Calibri"/>
              </a:rPr>
              <a:t>, AWS and </a:t>
            </a:r>
            <a:r>
              <a:rPr lang="en-US" dirty="0" err="1">
                <a:solidFill>
                  <a:prstClr val="black"/>
                </a:solidFill>
                <a:latin typeface="Calibri"/>
              </a:rPr>
              <a:t>OpenStack</a:t>
            </a:r>
            <a:r>
              <a:rPr lang="en-US" dirty="0">
                <a:solidFill>
                  <a:prstClr val="black"/>
                </a:solidFill>
                <a:latin typeface="Calibri"/>
              </a:rPr>
              <a:t>. Additional CPI can be written for alternative </a:t>
            </a:r>
            <a:r>
              <a:rPr lang="en-US" dirty="0" err="1">
                <a:solidFill>
                  <a:prstClr val="black"/>
                </a:solidFill>
                <a:latin typeface="Calibri"/>
              </a:rPr>
              <a:t>IaaS</a:t>
            </a:r>
            <a:r>
              <a:rPr lang="en-US" dirty="0">
                <a:solidFill>
                  <a:prstClr val="black"/>
                </a:solidFill>
                <a:latin typeface="Calibri"/>
              </a:rPr>
              <a:t> providers.</a:t>
            </a:r>
          </a:p>
        </p:txBody>
      </p:sp>
      <p:sp>
        <p:nvSpPr>
          <p:cNvPr id="34" name="Rectangle 3"/>
          <p:cNvSpPr txBox="1">
            <a:spLocks noChangeArrowheads="1"/>
          </p:cNvSpPr>
          <p:nvPr/>
        </p:nvSpPr>
        <p:spPr>
          <a:xfrm>
            <a:off x="301624" y="162831"/>
            <a:ext cx="8539165" cy="250031"/>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000" b="1" i="0" u="none" strike="noStrike" kern="0" cap="none" spc="0" normalizeH="0" baseline="0" noProof="0" dirty="0">
              <a:ln>
                <a:noFill/>
              </a:ln>
              <a:solidFill>
                <a:srgbClr val="1082CD"/>
              </a:solidFill>
              <a:effectLst/>
              <a:uLnTx/>
              <a:uFillTx/>
              <a:latin typeface="+mj-lt"/>
              <a:ea typeface="+mj-ea"/>
              <a:cs typeface="+mj-cs"/>
            </a:endParaRPr>
          </a:p>
        </p:txBody>
      </p:sp>
      <p:sp>
        <p:nvSpPr>
          <p:cNvPr id="9" name="Title 8"/>
          <p:cNvSpPr>
            <a:spLocks noGrp="1"/>
          </p:cNvSpPr>
          <p:nvPr>
            <p:ph type="title"/>
          </p:nvPr>
        </p:nvSpPr>
        <p:spPr/>
        <p:txBody>
          <a:bodyPr/>
          <a:lstStyle/>
          <a:p>
            <a:r>
              <a:rPr lang="en-US" sz="2800" dirty="0" smtClean="0"/>
              <a:t>Pivotal Cloud </a:t>
            </a:r>
            <a:r>
              <a:rPr lang="en-US" sz="2800" dirty="0"/>
              <a:t>Foundry </a:t>
            </a:r>
            <a:r>
              <a:rPr lang="en-US" sz="2800" dirty="0" smtClean="0"/>
              <a:t>BOSH</a:t>
            </a:r>
            <a:r>
              <a:rPr lang="en-US" sz="2800" dirty="0"/>
              <a:t/>
            </a:r>
            <a:br>
              <a:rPr lang="en-US" sz="2800" dirty="0"/>
            </a:br>
            <a:endParaRPr lang="en-US" sz="2800" dirty="0"/>
          </a:p>
        </p:txBody>
      </p:sp>
      <p:sp>
        <p:nvSpPr>
          <p:cNvPr id="109" name="Rounded Rectangle 108"/>
          <p:cNvSpPr/>
          <p:nvPr/>
        </p:nvSpPr>
        <p:spPr bwMode="auto">
          <a:xfrm>
            <a:off x="313987" y="3006832"/>
            <a:ext cx="4805332" cy="803402"/>
          </a:xfrm>
          <a:prstGeom prst="roundRect">
            <a:avLst>
              <a:gd name="adj" fmla="val 21984"/>
            </a:avLst>
          </a:prstGeom>
          <a:noFill/>
          <a:ln w="41275">
            <a:solidFill>
              <a:schemeClr val="tx2">
                <a:lumMod val="50000"/>
              </a:schemeClr>
            </a:solidFill>
            <a:round/>
            <a:headEnd/>
            <a:tailEnd/>
          </a:ln>
        </p:spPr>
        <p:txBody>
          <a:bodyPr wrap="none" lIns="0" tIns="0" rIns="0" bIns="0" rtlCol="0" anchor="ctr"/>
          <a:lstStyle/>
          <a:p>
            <a:pPr fontAlgn="auto">
              <a:spcBef>
                <a:spcPts val="0"/>
              </a:spcBef>
              <a:spcAft>
                <a:spcPts val="0"/>
              </a:spcAft>
            </a:pPr>
            <a:r>
              <a:rPr lang="en-US" sz="1800" dirty="0" smtClean="0">
                <a:solidFill>
                  <a:prstClr val="black"/>
                </a:solidFill>
                <a:latin typeface="Calibri"/>
                <a:ea typeface="+mn-ea"/>
              </a:rPr>
              <a:t> </a:t>
            </a:r>
          </a:p>
        </p:txBody>
      </p:sp>
      <p:sp>
        <p:nvSpPr>
          <p:cNvPr id="110" name="Rectangle 109"/>
          <p:cNvSpPr/>
          <p:nvPr/>
        </p:nvSpPr>
        <p:spPr bwMode="auto">
          <a:xfrm>
            <a:off x="2789486" y="3112270"/>
            <a:ext cx="2235736" cy="215846"/>
          </a:xfrm>
          <a:prstGeom prst="rect">
            <a:avLst/>
          </a:prstGeom>
          <a:solidFill>
            <a:schemeClr val="bg1"/>
          </a:solidFill>
          <a:ln w="19050">
            <a:noFill/>
            <a:round/>
            <a:headEnd/>
            <a:tailEnd/>
          </a:ln>
        </p:spPr>
        <p:txBody>
          <a:bodyPr wrap="none" lIns="0" tIns="0" rIns="0" bIns="0" rtlCol="0" anchor="ctr" anchorCtr="1">
            <a:noAutofit/>
          </a:bodyPr>
          <a:lstStyle/>
          <a:p>
            <a:pPr fontAlgn="auto">
              <a:spcBef>
                <a:spcPts val="0"/>
              </a:spcBef>
              <a:spcAft>
                <a:spcPts val="0"/>
              </a:spcAft>
            </a:pPr>
            <a:r>
              <a:rPr lang="en-US" sz="1800" b="1" dirty="0" smtClean="0">
                <a:solidFill>
                  <a:srgbClr val="000033"/>
                </a:solidFill>
                <a:latin typeface="Calibri"/>
                <a:ea typeface="+mn-ea"/>
              </a:rPr>
              <a:t>Cloud Foundry BOSH</a:t>
            </a:r>
          </a:p>
        </p:txBody>
      </p:sp>
      <p:pic>
        <p:nvPicPr>
          <p:cNvPr id="111" name="Picture 110" descr="Settings 128x128.png"/>
          <p:cNvPicPr>
            <a:picLocks noChangeAspect="1"/>
          </p:cNvPicPr>
          <p:nvPr/>
        </p:nvPicPr>
        <p:blipFill>
          <a:blip r:embed="rId3" cstate="print">
            <a:duotone>
              <a:prstClr val="black"/>
              <a:srgbClr val="000033">
                <a:tint val="45000"/>
                <a:satMod val="400000"/>
              </a:srgbClr>
            </a:duotone>
            <a:extLst>
              <a:ext uri="{28A0092B-C50C-407E-A947-70E740481C1C}">
                <a14:useLocalDpi xmlns:a14="http://schemas.microsoft.com/office/drawing/2010/main" val="0"/>
              </a:ext>
            </a:extLst>
          </a:blip>
          <a:stretch>
            <a:fillRect/>
          </a:stretch>
        </p:blipFill>
        <p:spPr>
          <a:xfrm>
            <a:off x="493321" y="3003716"/>
            <a:ext cx="490766" cy="368075"/>
          </a:xfrm>
          <a:prstGeom prst="rect">
            <a:avLst/>
          </a:prstGeom>
        </p:spPr>
      </p:pic>
      <p:grpSp>
        <p:nvGrpSpPr>
          <p:cNvPr id="112" name="Group 4"/>
          <p:cNvGrpSpPr/>
          <p:nvPr/>
        </p:nvGrpSpPr>
        <p:grpSpPr>
          <a:xfrm>
            <a:off x="914167" y="3828379"/>
            <a:ext cx="3580693" cy="613814"/>
            <a:chOff x="1109463" y="5969034"/>
            <a:chExt cx="3580693" cy="818418"/>
          </a:xfrm>
        </p:grpSpPr>
        <p:grpSp>
          <p:nvGrpSpPr>
            <p:cNvPr id="113" name="Group 13"/>
            <p:cNvGrpSpPr>
              <a:grpSpLocks/>
            </p:cNvGrpSpPr>
            <p:nvPr/>
          </p:nvGrpSpPr>
          <p:grpSpPr bwMode="auto">
            <a:xfrm>
              <a:off x="3645248" y="6142416"/>
              <a:ext cx="1044908" cy="645028"/>
              <a:chOff x="4844618" y="4924037"/>
              <a:chExt cx="1847850" cy="1744755"/>
            </a:xfrm>
          </p:grpSpPr>
          <p:pic>
            <p:nvPicPr>
              <p:cNvPr id="122" name="Picture 3"/>
              <p:cNvPicPr>
                <a:picLocks noChangeAspect="1"/>
              </p:cNvPicPr>
              <p:nvPr/>
            </p:nvPicPr>
            <p:blipFill>
              <a:blip r:embed="rId4" cstate="print"/>
              <a:srcRect b="-4013"/>
              <a:stretch>
                <a:fillRect/>
              </a:stretch>
            </p:blipFill>
            <p:spPr bwMode="auto">
              <a:xfrm>
                <a:off x="4844618" y="4924037"/>
                <a:ext cx="1847850" cy="1744755"/>
              </a:xfrm>
              <a:prstGeom prst="rect">
                <a:avLst/>
              </a:prstGeom>
              <a:noFill/>
              <a:ln w="9525">
                <a:noFill/>
                <a:miter lim="800000"/>
                <a:headEnd/>
                <a:tailEnd/>
              </a:ln>
            </p:spPr>
          </p:pic>
          <p:sp>
            <p:nvSpPr>
              <p:cNvPr id="123" name="TextBox 2"/>
              <p:cNvSpPr txBox="1">
                <a:spLocks noChangeArrowheads="1"/>
              </p:cNvSpPr>
              <p:nvPr/>
            </p:nvSpPr>
            <p:spPr bwMode="auto">
              <a:xfrm>
                <a:off x="5083466" y="4975798"/>
                <a:ext cx="1021240" cy="1554026"/>
              </a:xfrm>
              <a:prstGeom prst="rect">
                <a:avLst/>
              </a:prstGeom>
              <a:noFill/>
              <a:ln w="9525">
                <a:noFill/>
                <a:miter lim="800000"/>
                <a:headEnd/>
                <a:tailEnd/>
              </a:ln>
            </p:spPr>
            <p:txBody>
              <a:bodyPr wrap="none">
                <a:spAutoFit/>
              </a:bodyPr>
              <a:lstStyle/>
              <a:p>
                <a:pPr algn="l" defTabSz="457200" fontAlgn="auto">
                  <a:spcBef>
                    <a:spcPts val="0"/>
                  </a:spcBef>
                  <a:spcAft>
                    <a:spcPts val="0"/>
                  </a:spcAft>
                </a:pPr>
                <a:r>
                  <a:rPr lang="en-US" sz="1100" b="1" dirty="0" smtClean="0">
                    <a:solidFill>
                      <a:srgbClr val="1082CD"/>
                    </a:solidFill>
                    <a:latin typeface="Calibri" pitchFamily="34" charset="0"/>
                    <a:ea typeface="+mn-ea"/>
                  </a:rPr>
                  <a:t>Micro</a:t>
                </a:r>
                <a:br>
                  <a:rPr lang="en-US" sz="1100" b="1" dirty="0" smtClean="0">
                    <a:solidFill>
                      <a:srgbClr val="1082CD"/>
                    </a:solidFill>
                    <a:latin typeface="Calibri" pitchFamily="34" charset="0"/>
                    <a:ea typeface="+mn-ea"/>
                  </a:rPr>
                </a:br>
                <a:r>
                  <a:rPr lang="en-US" sz="1100" b="1" dirty="0" smtClean="0">
                    <a:solidFill>
                      <a:srgbClr val="1082CD"/>
                    </a:solidFill>
                    <a:latin typeface="Calibri" pitchFamily="34" charset="0"/>
                    <a:ea typeface="+mn-ea"/>
                  </a:rPr>
                  <a:t>Clouds</a:t>
                </a:r>
                <a:endParaRPr lang="en-US" sz="1100" b="1" dirty="0">
                  <a:solidFill>
                    <a:srgbClr val="1082CD"/>
                  </a:solidFill>
                  <a:latin typeface="Calibri" pitchFamily="34" charset="0"/>
                  <a:ea typeface="+mn-ea"/>
                </a:endParaRPr>
              </a:p>
            </p:txBody>
          </p:sp>
        </p:grpSp>
        <p:grpSp>
          <p:nvGrpSpPr>
            <p:cNvPr id="114" name="Group 13"/>
            <p:cNvGrpSpPr>
              <a:grpSpLocks/>
            </p:cNvGrpSpPr>
            <p:nvPr/>
          </p:nvGrpSpPr>
          <p:grpSpPr bwMode="auto">
            <a:xfrm>
              <a:off x="2346960" y="6127116"/>
              <a:ext cx="1044908" cy="615175"/>
              <a:chOff x="4844618" y="4924033"/>
              <a:chExt cx="1847850" cy="1664005"/>
            </a:xfrm>
          </p:grpSpPr>
          <p:pic>
            <p:nvPicPr>
              <p:cNvPr id="120" name="Picture 3"/>
              <p:cNvPicPr>
                <a:picLocks noChangeAspect="1"/>
              </p:cNvPicPr>
              <p:nvPr/>
            </p:nvPicPr>
            <p:blipFill>
              <a:blip r:embed="rId4" cstate="print"/>
              <a:srcRect b="-4013"/>
              <a:stretch>
                <a:fillRect/>
              </a:stretch>
            </p:blipFill>
            <p:spPr bwMode="auto">
              <a:xfrm>
                <a:off x="4844618" y="4924033"/>
                <a:ext cx="1847850" cy="1664005"/>
              </a:xfrm>
              <a:prstGeom prst="rect">
                <a:avLst/>
              </a:prstGeom>
              <a:noFill/>
              <a:ln w="9525">
                <a:noFill/>
                <a:miter lim="800000"/>
                <a:headEnd/>
                <a:tailEnd/>
              </a:ln>
            </p:spPr>
          </p:pic>
          <p:sp>
            <p:nvSpPr>
              <p:cNvPr id="121" name="TextBox 2"/>
              <p:cNvSpPr txBox="1">
                <a:spLocks noChangeArrowheads="1"/>
              </p:cNvSpPr>
              <p:nvPr/>
            </p:nvSpPr>
            <p:spPr bwMode="auto">
              <a:xfrm>
                <a:off x="5057345" y="5009635"/>
                <a:ext cx="1062533" cy="1554026"/>
              </a:xfrm>
              <a:prstGeom prst="rect">
                <a:avLst/>
              </a:prstGeom>
              <a:noFill/>
              <a:ln w="9525">
                <a:noFill/>
                <a:miter lim="800000"/>
                <a:headEnd/>
                <a:tailEnd/>
              </a:ln>
            </p:spPr>
            <p:txBody>
              <a:bodyPr wrap="none">
                <a:spAutoFit/>
              </a:bodyPr>
              <a:lstStyle/>
              <a:p>
                <a:pPr algn="l" defTabSz="457200" fontAlgn="auto">
                  <a:spcBef>
                    <a:spcPts val="0"/>
                  </a:spcBef>
                  <a:spcAft>
                    <a:spcPts val="0"/>
                  </a:spcAft>
                </a:pPr>
                <a:r>
                  <a:rPr lang="en-US" sz="1100" b="1" dirty="0" smtClean="0">
                    <a:solidFill>
                      <a:srgbClr val="1082CD"/>
                    </a:solidFill>
                    <a:latin typeface="Calibri" pitchFamily="34" charset="0"/>
                    <a:ea typeface="+mn-ea"/>
                  </a:rPr>
                  <a:t>Private</a:t>
                </a:r>
                <a:br>
                  <a:rPr lang="en-US" sz="1100" b="1" dirty="0" smtClean="0">
                    <a:solidFill>
                      <a:srgbClr val="1082CD"/>
                    </a:solidFill>
                    <a:latin typeface="Calibri" pitchFamily="34" charset="0"/>
                    <a:ea typeface="+mn-ea"/>
                  </a:rPr>
                </a:br>
                <a:r>
                  <a:rPr lang="en-US" sz="1100" b="1" dirty="0" smtClean="0">
                    <a:solidFill>
                      <a:srgbClr val="1082CD"/>
                    </a:solidFill>
                    <a:latin typeface="Calibri" pitchFamily="34" charset="0"/>
                    <a:ea typeface="+mn-ea"/>
                  </a:rPr>
                  <a:t>Clouds</a:t>
                </a:r>
                <a:endParaRPr lang="en-US" sz="1100" b="1" dirty="0">
                  <a:solidFill>
                    <a:srgbClr val="1082CD"/>
                  </a:solidFill>
                  <a:latin typeface="Calibri" pitchFamily="34" charset="0"/>
                  <a:ea typeface="+mn-ea"/>
                </a:endParaRPr>
              </a:p>
            </p:txBody>
          </p:sp>
        </p:grpSp>
        <p:grpSp>
          <p:nvGrpSpPr>
            <p:cNvPr id="115" name="Group 13"/>
            <p:cNvGrpSpPr>
              <a:grpSpLocks/>
            </p:cNvGrpSpPr>
            <p:nvPr/>
          </p:nvGrpSpPr>
          <p:grpSpPr bwMode="auto">
            <a:xfrm>
              <a:off x="1109463" y="6142413"/>
              <a:ext cx="1044908" cy="645039"/>
              <a:chOff x="4844618" y="4924029"/>
              <a:chExt cx="1847850" cy="1744785"/>
            </a:xfrm>
          </p:grpSpPr>
          <p:pic>
            <p:nvPicPr>
              <p:cNvPr id="118" name="Picture 3"/>
              <p:cNvPicPr>
                <a:picLocks noChangeAspect="1"/>
              </p:cNvPicPr>
              <p:nvPr/>
            </p:nvPicPr>
            <p:blipFill>
              <a:blip r:embed="rId4" cstate="print"/>
              <a:srcRect b="-4013"/>
              <a:stretch>
                <a:fillRect/>
              </a:stretch>
            </p:blipFill>
            <p:spPr bwMode="auto">
              <a:xfrm>
                <a:off x="4844618" y="4924029"/>
                <a:ext cx="1847850" cy="1744785"/>
              </a:xfrm>
              <a:prstGeom prst="rect">
                <a:avLst/>
              </a:prstGeom>
              <a:noFill/>
              <a:ln w="9525">
                <a:noFill/>
                <a:miter lim="800000"/>
                <a:headEnd/>
                <a:tailEnd/>
              </a:ln>
            </p:spPr>
          </p:pic>
          <p:sp>
            <p:nvSpPr>
              <p:cNvPr id="119" name="TextBox 2"/>
              <p:cNvSpPr txBox="1">
                <a:spLocks noChangeArrowheads="1"/>
              </p:cNvSpPr>
              <p:nvPr/>
            </p:nvSpPr>
            <p:spPr bwMode="auto">
              <a:xfrm>
                <a:off x="5083466" y="5043479"/>
                <a:ext cx="1021240" cy="1554026"/>
              </a:xfrm>
              <a:prstGeom prst="rect">
                <a:avLst/>
              </a:prstGeom>
              <a:noFill/>
              <a:ln w="9525">
                <a:noFill/>
                <a:miter lim="800000"/>
                <a:headEnd/>
                <a:tailEnd/>
              </a:ln>
            </p:spPr>
            <p:txBody>
              <a:bodyPr wrap="none">
                <a:spAutoFit/>
              </a:bodyPr>
              <a:lstStyle/>
              <a:p>
                <a:pPr algn="l" defTabSz="457200" fontAlgn="auto">
                  <a:spcBef>
                    <a:spcPts val="0"/>
                  </a:spcBef>
                  <a:spcAft>
                    <a:spcPts val="0"/>
                  </a:spcAft>
                </a:pPr>
                <a:r>
                  <a:rPr lang="en-US" sz="1100" b="1" dirty="0" smtClean="0">
                    <a:solidFill>
                      <a:srgbClr val="1082CD"/>
                    </a:solidFill>
                    <a:latin typeface="Calibri" pitchFamily="34" charset="0"/>
                    <a:ea typeface="+mn-ea"/>
                  </a:rPr>
                  <a:t>Public</a:t>
                </a:r>
                <a:br>
                  <a:rPr lang="en-US" sz="1100" b="1" dirty="0" smtClean="0">
                    <a:solidFill>
                      <a:srgbClr val="1082CD"/>
                    </a:solidFill>
                    <a:latin typeface="Calibri" pitchFamily="34" charset="0"/>
                    <a:ea typeface="+mn-ea"/>
                  </a:rPr>
                </a:br>
                <a:r>
                  <a:rPr lang="en-US" sz="1100" b="1" dirty="0" smtClean="0">
                    <a:solidFill>
                      <a:srgbClr val="1082CD"/>
                    </a:solidFill>
                    <a:latin typeface="Calibri" pitchFamily="34" charset="0"/>
                    <a:ea typeface="+mn-ea"/>
                  </a:rPr>
                  <a:t>Clouds</a:t>
                </a:r>
                <a:endParaRPr lang="en-US" sz="1100" b="1" dirty="0">
                  <a:solidFill>
                    <a:srgbClr val="1082CD"/>
                  </a:solidFill>
                  <a:latin typeface="Calibri" pitchFamily="34" charset="0"/>
                  <a:ea typeface="+mn-ea"/>
                </a:endParaRPr>
              </a:p>
            </p:txBody>
          </p:sp>
        </p:grpSp>
        <p:sp>
          <p:nvSpPr>
            <p:cNvPr id="116" name="Up-Down Arrow 115"/>
            <p:cNvSpPr/>
            <p:nvPr/>
          </p:nvSpPr>
          <p:spPr bwMode="auto">
            <a:xfrm>
              <a:off x="2173041" y="5969034"/>
              <a:ext cx="229430" cy="316165"/>
            </a:xfrm>
            <a:prstGeom prst="upDownArrow">
              <a:avLst/>
            </a:prstGeom>
            <a:noFill/>
            <a:ln w="19050">
              <a:solidFill>
                <a:schemeClr val="tx2"/>
              </a:solidFill>
              <a:round/>
              <a:headEnd/>
              <a:tailEnd/>
            </a:ln>
          </p:spPr>
          <p:txBody>
            <a:bodyPr wrap="none" lIns="0" tIns="0" rIns="0" bIns="0" rtlCol="0" anchor="ctr"/>
            <a:lstStyle/>
            <a:p>
              <a:pPr fontAlgn="auto">
                <a:spcBef>
                  <a:spcPts val="0"/>
                </a:spcBef>
                <a:spcAft>
                  <a:spcPts val="0"/>
                </a:spcAft>
              </a:pPr>
              <a:endParaRPr lang="en-US" sz="1400" dirty="0" err="1" smtClean="0">
                <a:solidFill>
                  <a:prstClr val="black"/>
                </a:solidFill>
                <a:latin typeface="Calibri"/>
                <a:ea typeface="+mn-ea"/>
              </a:endParaRPr>
            </a:p>
          </p:txBody>
        </p:sp>
        <p:sp>
          <p:nvSpPr>
            <p:cNvPr id="117" name="Up-Down Arrow 116"/>
            <p:cNvSpPr/>
            <p:nvPr/>
          </p:nvSpPr>
          <p:spPr bwMode="auto">
            <a:xfrm>
              <a:off x="3416514" y="5969034"/>
              <a:ext cx="229430" cy="316165"/>
            </a:xfrm>
            <a:prstGeom prst="upDownArrow">
              <a:avLst/>
            </a:prstGeom>
            <a:noFill/>
            <a:ln w="19050">
              <a:solidFill>
                <a:schemeClr val="tx2"/>
              </a:solidFill>
              <a:round/>
              <a:headEnd/>
              <a:tailEnd/>
            </a:ln>
          </p:spPr>
          <p:txBody>
            <a:bodyPr wrap="none" lIns="0" tIns="0" rIns="0" bIns="0" rtlCol="0" anchor="ctr"/>
            <a:lstStyle/>
            <a:p>
              <a:pPr fontAlgn="auto">
                <a:spcBef>
                  <a:spcPts val="0"/>
                </a:spcBef>
                <a:spcAft>
                  <a:spcPts val="0"/>
                </a:spcAft>
              </a:pPr>
              <a:endParaRPr lang="en-US" sz="1400" dirty="0" err="1" smtClean="0">
                <a:solidFill>
                  <a:prstClr val="black"/>
                </a:solidFill>
                <a:latin typeface="Calibri"/>
                <a:ea typeface="+mn-ea"/>
              </a:endParaRPr>
            </a:p>
          </p:txBody>
        </p:sp>
      </p:grpSp>
      <p:grpSp>
        <p:nvGrpSpPr>
          <p:cNvPr id="3" name="Group 2"/>
          <p:cNvGrpSpPr/>
          <p:nvPr/>
        </p:nvGrpSpPr>
        <p:grpSpPr>
          <a:xfrm>
            <a:off x="301621" y="881947"/>
            <a:ext cx="4899385" cy="1734035"/>
            <a:chOff x="301621" y="881947"/>
            <a:chExt cx="4899385" cy="2836520"/>
          </a:xfrm>
        </p:grpSpPr>
        <p:grpSp>
          <p:nvGrpSpPr>
            <p:cNvPr id="64" name="Group 14"/>
            <p:cNvGrpSpPr/>
            <p:nvPr/>
          </p:nvGrpSpPr>
          <p:grpSpPr>
            <a:xfrm>
              <a:off x="301621" y="1299746"/>
              <a:ext cx="4891672" cy="374030"/>
              <a:chOff x="484550" y="1950776"/>
              <a:chExt cx="4891672" cy="498707"/>
            </a:xfrm>
          </p:grpSpPr>
          <p:sp>
            <p:nvSpPr>
              <p:cNvPr id="129" name="Rounded Rectangle 128"/>
              <p:cNvSpPr/>
              <p:nvPr/>
            </p:nvSpPr>
            <p:spPr bwMode="auto">
              <a:xfrm>
                <a:off x="484550" y="1950776"/>
                <a:ext cx="4891672" cy="498707"/>
              </a:xfrm>
              <a:prstGeom prst="roundRect">
                <a:avLst>
                  <a:gd name="adj" fmla="val 17740"/>
                </a:avLst>
              </a:prstGeom>
              <a:solidFill>
                <a:srgbClr val="0A1831"/>
              </a:solidFill>
              <a:ln w="41275">
                <a:noFill/>
                <a:round/>
                <a:headEnd/>
                <a:tailEnd/>
              </a:ln>
            </p:spPr>
            <p:txBody>
              <a:bodyPr wrap="none" lIns="0" tIns="0" rIns="0" bIns="0" rtlCol="0" anchor="ctr"/>
              <a:lstStyle/>
              <a:p>
                <a:pPr algn="ctr" fontAlgn="auto">
                  <a:spcBef>
                    <a:spcPts val="0"/>
                  </a:spcBef>
                  <a:spcAft>
                    <a:spcPts val="0"/>
                  </a:spcAft>
                </a:pPr>
                <a:r>
                  <a:rPr lang="en-US" sz="1100" dirty="0" smtClean="0">
                    <a:solidFill>
                      <a:prstClr val="white">
                        <a:lumMod val="95000"/>
                      </a:prstClr>
                    </a:solidFill>
                    <a:latin typeface="Calibri"/>
                    <a:ea typeface="+mn-ea"/>
                  </a:rPr>
                  <a:t>UAA</a:t>
                </a:r>
              </a:p>
            </p:txBody>
          </p:sp>
          <p:pic>
            <p:nvPicPr>
              <p:cNvPr id="130" name="Picture 129" descr="CF_architecture.png"/>
              <p:cNvPicPr>
                <a:picLocks noChangeAspect="1"/>
              </p:cNvPicPr>
              <p:nvPr/>
            </p:nvPicPr>
            <p:blipFill rotWithShape="1">
              <a:blip r:embed="rId5" cstate="print">
                <a:extLst>
                  <a:ext uri="{28A0092B-C50C-407E-A947-70E740481C1C}">
                    <a14:useLocalDpi xmlns:a14="http://schemas.microsoft.com/office/drawing/2010/main" val="0"/>
                  </a:ext>
                </a:extLst>
              </a:blip>
              <a:srcRect t="88674" r="87601"/>
              <a:stretch/>
            </p:blipFill>
            <p:spPr>
              <a:xfrm>
                <a:off x="3116624" y="2038971"/>
                <a:ext cx="602002" cy="378400"/>
              </a:xfrm>
              <a:prstGeom prst="rect">
                <a:avLst/>
              </a:prstGeom>
            </p:spPr>
          </p:pic>
        </p:grpSp>
        <p:grpSp>
          <p:nvGrpSpPr>
            <p:cNvPr id="65" name="Group 13"/>
            <p:cNvGrpSpPr/>
            <p:nvPr/>
          </p:nvGrpSpPr>
          <p:grpSpPr>
            <a:xfrm>
              <a:off x="309334" y="881947"/>
              <a:ext cx="4891672" cy="382994"/>
              <a:chOff x="492263" y="1380342"/>
              <a:chExt cx="4891672" cy="510659"/>
            </a:xfrm>
          </p:grpSpPr>
          <p:sp>
            <p:nvSpPr>
              <p:cNvPr id="127" name="Rounded Rectangle 126"/>
              <p:cNvSpPr/>
              <p:nvPr/>
            </p:nvSpPr>
            <p:spPr bwMode="auto">
              <a:xfrm>
                <a:off x="492263" y="1380342"/>
                <a:ext cx="4891672" cy="498707"/>
              </a:xfrm>
              <a:prstGeom prst="roundRect">
                <a:avLst>
                  <a:gd name="adj" fmla="val 17740"/>
                </a:avLst>
              </a:prstGeom>
              <a:solidFill>
                <a:srgbClr val="0A1831"/>
              </a:solidFill>
              <a:ln w="41275">
                <a:noFill/>
                <a:round/>
                <a:headEnd/>
                <a:tailEnd/>
              </a:ln>
            </p:spPr>
            <p:txBody>
              <a:bodyPr wrap="none" lIns="0" tIns="0" rIns="0" bIns="0" rtlCol="0" anchor="ctr"/>
              <a:lstStyle/>
              <a:p>
                <a:pPr algn="ctr" fontAlgn="auto">
                  <a:spcBef>
                    <a:spcPts val="0"/>
                  </a:spcBef>
                  <a:spcAft>
                    <a:spcPts val="0"/>
                  </a:spcAft>
                </a:pPr>
                <a:r>
                  <a:rPr lang="en-US" sz="1100" dirty="0" smtClean="0">
                    <a:solidFill>
                      <a:prstClr val="white">
                        <a:lumMod val="95000"/>
                      </a:prstClr>
                    </a:solidFill>
                    <a:latin typeface="Calibri"/>
                    <a:ea typeface="+mn-ea"/>
                  </a:rPr>
                  <a:t>Router</a:t>
                </a:r>
              </a:p>
            </p:txBody>
          </p:sp>
          <p:pic>
            <p:nvPicPr>
              <p:cNvPr id="128" name="Picture 127" descr="Scan 128x128.png"/>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230650" y="1414634"/>
                <a:ext cx="476367" cy="476367"/>
              </a:xfrm>
              <a:prstGeom prst="rect">
                <a:avLst/>
              </a:prstGeom>
            </p:spPr>
          </p:pic>
        </p:grpSp>
        <p:sp>
          <p:nvSpPr>
            <p:cNvPr id="66" name="Rounded Rectangle 65"/>
            <p:cNvSpPr/>
            <p:nvPr/>
          </p:nvSpPr>
          <p:spPr bwMode="auto">
            <a:xfrm>
              <a:off x="2783169" y="2174606"/>
              <a:ext cx="2401858" cy="1543861"/>
            </a:xfrm>
            <a:prstGeom prst="roundRect">
              <a:avLst>
                <a:gd name="adj" fmla="val 7751"/>
              </a:avLst>
            </a:prstGeom>
            <a:solidFill>
              <a:srgbClr val="0A1831"/>
            </a:solidFill>
            <a:ln w="12700" cmpd="sng">
              <a:noFill/>
              <a:round/>
              <a:headEnd/>
              <a:tailEnd/>
            </a:ln>
          </p:spPr>
          <p:txBody>
            <a:bodyPr wrap="none" lIns="0" tIns="0" rIns="182880" bIns="45720" rtlCol="0" anchor="b"/>
            <a:lstStyle/>
            <a:p>
              <a:pPr algn="r" fontAlgn="auto">
                <a:spcBef>
                  <a:spcPts val="0"/>
                </a:spcBef>
                <a:spcAft>
                  <a:spcPts val="0"/>
                </a:spcAft>
              </a:pPr>
              <a:r>
                <a:rPr lang="en-US" sz="1100" dirty="0" smtClean="0">
                  <a:solidFill>
                    <a:prstClr val="white">
                      <a:lumMod val="95000"/>
                    </a:prstClr>
                  </a:solidFill>
                  <a:latin typeface="Calibri"/>
                  <a:ea typeface="+mn-ea"/>
                </a:rPr>
                <a:t>DEA Pool  </a:t>
              </a:r>
            </a:p>
          </p:txBody>
        </p:sp>
        <p:sp>
          <p:nvSpPr>
            <p:cNvPr id="67" name="Rounded Rectangle 66"/>
            <p:cNvSpPr/>
            <p:nvPr/>
          </p:nvSpPr>
          <p:spPr bwMode="auto">
            <a:xfrm>
              <a:off x="322228" y="2174606"/>
              <a:ext cx="2388275" cy="624621"/>
            </a:xfrm>
            <a:prstGeom prst="roundRect">
              <a:avLst>
                <a:gd name="adj" fmla="val 9514"/>
              </a:avLst>
            </a:prstGeom>
            <a:solidFill>
              <a:srgbClr val="0A1831"/>
            </a:solidFill>
            <a:ln w="41275">
              <a:noFill/>
              <a:round/>
              <a:headEnd/>
              <a:tailEnd/>
            </a:ln>
          </p:spPr>
          <p:txBody>
            <a:bodyPr wrap="none" lIns="0" tIns="0" rIns="0" bIns="0" rtlCol="0" anchor="t"/>
            <a:lstStyle/>
            <a:p>
              <a:pPr algn="ctr" fontAlgn="auto">
                <a:spcBef>
                  <a:spcPts val="0"/>
                </a:spcBef>
                <a:spcAft>
                  <a:spcPts val="0"/>
                </a:spcAft>
              </a:pPr>
              <a:r>
                <a:rPr lang="en-US" sz="1100" dirty="0" smtClean="0">
                  <a:solidFill>
                    <a:prstClr val="white">
                      <a:lumMod val="95000"/>
                    </a:prstClr>
                  </a:solidFill>
                  <a:latin typeface="Calibri"/>
                  <a:ea typeface="+mn-ea"/>
                </a:rPr>
                <a:t>Service Gateway</a:t>
              </a:r>
            </a:p>
          </p:txBody>
        </p:sp>
        <p:sp>
          <p:nvSpPr>
            <p:cNvPr id="68" name="Rounded Rectangle 67"/>
            <p:cNvSpPr/>
            <p:nvPr/>
          </p:nvSpPr>
          <p:spPr bwMode="auto">
            <a:xfrm>
              <a:off x="3124331" y="2210891"/>
              <a:ext cx="1777280" cy="581923"/>
            </a:xfrm>
            <a:prstGeom prst="roundRect">
              <a:avLst>
                <a:gd name="adj" fmla="val 10428"/>
              </a:avLst>
            </a:prstGeom>
            <a:solidFill>
              <a:srgbClr val="0A1831"/>
            </a:solidFill>
            <a:ln w="12700" cmpd="sng">
              <a:solidFill>
                <a:schemeClr val="bg1"/>
              </a:solidFill>
              <a:round/>
              <a:headEnd/>
              <a:tailEnd/>
            </a:ln>
          </p:spPr>
          <p:txBody>
            <a:bodyPr wrap="none" lIns="0" tIns="0" rIns="0" bIns="0" rtlCol="0" anchor="t"/>
            <a:lstStyle/>
            <a:p>
              <a:pPr fontAlgn="auto">
                <a:spcBef>
                  <a:spcPts val="0"/>
                </a:spcBef>
                <a:spcAft>
                  <a:spcPts val="0"/>
                </a:spcAft>
              </a:pPr>
              <a:r>
                <a:rPr lang="en-US" sz="1100" dirty="0" smtClean="0">
                  <a:solidFill>
                    <a:prstClr val="white">
                      <a:lumMod val="95000"/>
                    </a:prstClr>
                  </a:solidFill>
                  <a:latin typeface="Calibri"/>
                  <a:ea typeface="+mn-ea"/>
                </a:rPr>
                <a:t>Apps</a:t>
              </a:r>
            </a:p>
          </p:txBody>
        </p:sp>
        <p:pic>
          <p:nvPicPr>
            <p:cNvPr id="69" name="Picture 68" descr="CF_architecture.png"/>
            <p:cNvPicPr>
              <a:picLocks noChangeAspect="1"/>
            </p:cNvPicPr>
            <p:nvPr/>
          </p:nvPicPr>
          <p:blipFill rotWithShape="1">
            <a:blip r:embed="rId7" cstate="print">
              <a:extLst>
                <a:ext uri="{28A0092B-C50C-407E-A947-70E740481C1C}">
                  <a14:useLocalDpi xmlns:a14="http://schemas.microsoft.com/office/drawing/2010/main" val="0"/>
                </a:ext>
              </a:extLst>
            </a:blip>
            <a:srcRect l="86179" t="28467" b="53843"/>
            <a:stretch/>
          </p:blipFill>
          <p:spPr>
            <a:xfrm>
              <a:off x="2948242" y="3449760"/>
              <a:ext cx="358488" cy="236799"/>
            </a:xfrm>
            <a:prstGeom prst="rect">
              <a:avLst/>
            </a:prstGeom>
          </p:spPr>
        </p:pic>
        <p:sp>
          <p:nvSpPr>
            <p:cNvPr id="70" name="Rounded Rectangle 69"/>
            <p:cNvSpPr/>
            <p:nvPr/>
          </p:nvSpPr>
          <p:spPr bwMode="auto">
            <a:xfrm>
              <a:off x="301621" y="2813807"/>
              <a:ext cx="2415282" cy="484309"/>
            </a:xfrm>
            <a:prstGeom prst="roundRect">
              <a:avLst>
                <a:gd name="adj" fmla="val 17740"/>
              </a:avLst>
            </a:prstGeom>
            <a:solidFill>
              <a:srgbClr val="0A1831"/>
            </a:solidFill>
            <a:ln w="12700" cmpd="sng">
              <a:solidFill>
                <a:schemeClr val="bg1"/>
              </a:solidFill>
              <a:round/>
              <a:headEnd/>
              <a:tailEnd/>
            </a:ln>
          </p:spPr>
          <p:txBody>
            <a:bodyPr wrap="none" lIns="0" tIns="0" rIns="91440" bIns="0" rtlCol="0" anchor="ctr"/>
            <a:lstStyle/>
            <a:p>
              <a:pPr algn="r" fontAlgn="auto">
                <a:spcBef>
                  <a:spcPts val="0"/>
                </a:spcBef>
                <a:spcAft>
                  <a:spcPts val="0"/>
                </a:spcAft>
              </a:pPr>
              <a:r>
                <a:rPr lang="en-US" sz="1100" dirty="0" smtClean="0">
                  <a:solidFill>
                    <a:prstClr val="white">
                      <a:lumMod val="95000"/>
                    </a:prstClr>
                  </a:solidFill>
                  <a:latin typeface="Calibri"/>
                  <a:ea typeface="+mn-ea"/>
                </a:rPr>
                <a:t>Service Connector</a:t>
              </a:r>
              <a:endParaRPr lang="en-US" sz="1100" dirty="0">
                <a:solidFill>
                  <a:prstClr val="white">
                    <a:lumMod val="95000"/>
                  </a:prstClr>
                </a:solidFill>
                <a:latin typeface="Calibri"/>
                <a:ea typeface="+mn-ea"/>
              </a:endParaRPr>
            </a:p>
          </p:txBody>
        </p:sp>
        <p:pic>
          <p:nvPicPr>
            <p:cNvPr id="71" name="Picture 70" descr="CF_architecture.png"/>
            <p:cNvPicPr>
              <a:picLocks noChangeAspect="1"/>
            </p:cNvPicPr>
            <p:nvPr/>
          </p:nvPicPr>
          <p:blipFill rotWithShape="1">
            <a:blip r:embed="rId5" cstate="print">
              <a:extLst>
                <a:ext uri="{28A0092B-C50C-407E-A947-70E740481C1C}">
                  <a14:useLocalDpi xmlns:a14="http://schemas.microsoft.com/office/drawing/2010/main" val="0"/>
                </a:ext>
              </a:extLst>
            </a:blip>
            <a:srcRect l="60078" t="31557" r="30600" b="53141"/>
            <a:stretch/>
          </p:blipFill>
          <p:spPr>
            <a:xfrm>
              <a:off x="3305756" y="2441357"/>
              <a:ext cx="452642" cy="383384"/>
            </a:xfrm>
            <a:prstGeom prst="rect">
              <a:avLst/>
            </a:prstGeom>
          </p:spPr>
        </p:pic>
        <p:pic>
          <p:nvPicPr>
            <p:cNvPr id="72" name="Picture 71" descr="CF_architecture.png"/>
            <p:cNvPicPr>
              <a:picLocks noChangeAspect="1"/>
            </p:cNvPicPr>
            <p:nvPr/>
          </p:nvPicPr>
          <p:blipFill rotWithShape="1">
            <a:blip r:embed="rId5" cstate="print">
              <a:extLst>
                <a:ext uri="{28A0092B-C50C-407E-A947-70E740481C1C}">
                  <a14:useLocalDpi xmlns:a14="http://schemas.microsoft.com/office/drawing/2010/main" val="0"/>
                </a:ext>
              </a:extLst>
            </a:blip>
            <a:srcRect l="60078" t="31557" r="30600" b="53141"/>
            <a:stretch/>
          </p:blipFill>
          <p:spPr>
            <a:xfrm>
              <a:off x="3785179" y="2441357"/>
              <a:ext cx="452642" cy="383384"/>
            </a:xfrm>
            <a:prstGeom prst="rect">
              <a:avLst/>
            </a:prstGeom>
          </p:spPr>
        </p:pic>
        <p:pic>
          <p:nvPicPr>
            <p:cNvPr id="81" name="Picture 80" descr="CF_architecture.png"/>
            <p:cNvPicPr>
              <a:picLocks noChangeAspect="1"/>
            </p:cNvPicPr>
            <p:nvPr/>
          </p:nvPicPr>
          <p:blipFill rotWithShape="1">
            <a:blip r:embed="rId5" cstate="print">
              <a:extLst>
                <a:ext uri="{28A0092B-C50C-407E-A947-70E740481C1C}">
                  <a14:useLocalDpi xmlns:a14="http://schemas.microsoft.com/office/drawing/2010/main" val="0"/>
                </a:ext>
              </a:extLst>
            </a:blip>
            <a:srcRect l="60078" t="31557" r="30600" b="53141"/>
            <a:stretch/>
          </p:blipFill>
          <p:spPr>
            <a:xfrm>
              <a:off x="4264602" y="2441357"/>
              <a:ext cx="452642" cy="383384"/>
            </a:xfrm>
            <a:prstGeom prst="rect">
              <a:avLst/>
            </a:prstGeom>
          </p:spPr>
        </p:pic>
        <p:sp>
          <p:nvSpPr>
            <p:cNvPr id="82" name="Rounded Rectangle 81"/>
            <p:cNvSpPr/>
            <p:nvPr/>
          </p:nvSpPr>
          <p:spPr bwMode="auto">
            <a:xfrm>
              <a:off x="2783169" y="1713258"/>
              <a:ext cx="2410123" cy="430334"/>
            </a:xfrm>
            <a:prstGeom prst="roundRect">
              <a:avLst>
                <a:gd name="adj" fmla="val 9038"/>
              </a:avLst>
            </a:prstGeom>
            <a:solidFill>
              <a:srgbClr val="0A1831"/>
            </a:solidFill>
            <a:ln w="41275">
              <a:noFill/>
              <a:round/>
              <a:headEnd/>
              <a:tailEnd/>
            </a:ln>
          </p:spPr>
          <p:txBody>
            <a:bodyPr wrap="none" lIns="0" tIns="45720" rIns="0" bIns="0" rtlCol="0" anchor="t"/>
            <a:lstStyle/>
            <a:p>
              <a:pPr fontAlgn="auto">
                <a:spcBef>
                  <a:spcPts val="0"/>
                </a:spcBef>
                <a:spcAft>
                  <a:spcPts val="0"/>
                </a:spcAft>
              </a:pPr>
              <a:r>
                <a:rPr lang="en-US" sz="1100" dirty="0">
                  <a:solidFill>
                    <a:prstClr val="white">
                      <a:lumMod val="95000"/>
                    </a:prstClr>
                  </a:solidFill>
                  <a:latin typeface="Calibri"/>
                  <a:ea typeface="+mn-ea"/>
                </a:rPr>
                <a:t>Health Manager</a:t>
              </a:r>
            </a:p>
          </p:txBody>
        </p:sp>
        <p:pic>
          <p:nvPicPr>
            <p:cNvPr id="98" name="Picture 97" descr="CF_architecture.png"/>
            <p:cNvPicPr>
              <a:picLocks noChangeAspect="1"/>
            </p:cNvPicPr>
            <p:nvPr/>
          </p:nvPicPr>
          <p:blipFill rotWithShape="1">
            <a:blip r:embed="rId5" cstate="print">
              <a:extLst>
                <a:ext uri="{28A0092B-C50C-407E-A947-70E740481C1C}">
                  <a14:useLocalDpi xmlns:a14="http://schemas.microsoft.com/office/drawing/2010/main" val="0"/>
                </a:ext>
              </a:extLst>
            </a:blip>
            <a:srcRect l="60078" t="2303" r="29823" b="84568"/>
            <a:stretch/>
          </p:blipFill>
          <p:spPr>
            <a:xfrm>
              <a:off x="4259258" y="1800457"/>
              <a:ext cx="490362" cy="328963"/>
            </a:xfrm>
            <a:prstGeom prst="rect">
              <a:avLst/>
            </a:prstGeom>
          </p:spPr>
        </p:pic>
        <p:sp>
          <p:nvSpPr>
            <p:cNvPr id="99" name="Rounded Rectangle 98"/>
            <p:cNvSpPr/>
            <p:nvPr/>
          </p:nvSpPr>
          <p:spPr bwMode="auto">
            <a:xfrm>
              <a:off x="313988" y="3317605"/>
              <a:ext cx="2415282" cy="400862"/>
            </a:xfrm>
            <a:prstGeom prst="roundRect">
              <a:avLst>
                <a:gd name="adj" fmla="val 17740"/>
              </a:avLst>
            </a:prstGeom>
            <a:solidFill>
              <a:srgbClr val="0A1831"/>
            </a:solidFill>
            <a:ln w="41275">
              <a:noFill/>
              <a:round/>
              <a:headEnd/>
              <a:tailEnd/>
            </a:ln>
          </p:spPr>
          <p:txBody>
            <a:bodyPr wrap="none" lIns="0" tIns="0" rIns="0" bIns="0" rtlCol="0" anchor="ctr"/>
            <a:lstStyle/>
            <a:p>
              <a:pPr fontAlgn="auto">
                <a:spcBef>
                  <a:spcPts val="0"/>
                </a:spcBef>
                <a:spcAft>
                  <a:spcPts val="0"/>
                </a:spcAft>
              </a:pPr>
              <a:r>
                <a:rPr lang="en-US" sz="1100" dirty="0" smtClean="0">
                  <a:solidFill>
                    <a:prstClr val="white">
                      <a:lumMod val="95000"/>
                    </a:prstClr>
                  </a:solidFill>
                  <a:latin typeface="Calibri"/>
                  <a:ea typeface="+mn-ea"/>
                </a:rPr>
                <a:t>Messaging</a:t>
              </a:r>
            </a:p>
          </p:txBody>
        </p:sp>
        <p:pic>
          <p:nvPicPr>
            <p:cNvPr id="100" name="Picture 99" descr="Chat active 128x128.png"/>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1378122" y="3310952"/>
              <a:ext cx="462041" cy="346531"/>
            </a:xfrm>
            <a:prstGeom prst="rect">
              <a:avLst/>
            </a:prstGeom>
          </p:spPr>
        </p:pic>
        <p:pic>
          <p:nvPicPr>
            <p:cNvPr id="101" name="Picture 100" descr="Equalizer 128x128.png"/>
            <p:cNvPicPr>
              <a:picLocks noChangeAspect="1"/>
            </p:cNvPicPr>
            <p:nvPr/>
          </p:nvPicPr>
          <p:blipFill>
            <a:blip r:embed="rId9" cstate="print">
              <a:lum bright="70000" contrast="-70000"/>
              <a:alphaModFix/>
              <a:extLst>
                <a:ext uri="{BEBA8EAE-BF5A-486C-A8C5-ECC9F3942E4B}">
                  <a14:imgProps xmlns:a14="http://schemas.microsoft.com/office/drawing/2010/main">
                    <a14:imgLayer r:embed="rId10">
                      <a14:imgEffect>
                        <a14:colorTemperature colorTemp="2696"/>
                      </a14:imgEffect>
                      <a14:imgEffect>
                        <a14:saturation sat="0"/>
                      </a14:imgEffect>
                      <a14:imgEffect>
                        <a14:brightnessContrast bright="-17000" contrast="-59000"/>
                      </a14:imgEffect>
                    </a14:imgLayer>
                  </a14:imgProps>
                </a:ext>
                <a:ext uri="{28A0092B-C50C-407E-A947-70E740481C1C}">
                  <a14:useLocalDpi xmlns:a14="http://schemas.microsoft.com/office/drawing/2010/main" val="0"/>
                </a:ext>
              </a:extLst>
            </a:blip>
            <a:stretch>
              <a:fillRect/>
            </a:stretch>
          </p:blipFill>
          <p:spPr>
            <a:xfrm>
              <a:off x="507721" y="2872088"/>
              <a:ext cx="443382" cy="332536"/>
            </a:xfrm>
            <a:prstGeom prst="rect">
              <a:avLst/>
            </a:prstGeom>
          </p:spPr>
        </p:pic>
        <p:sp>
          <p:nvSpPr>
            <p:cNvPr id="102" name="Rounded Rectangle 101"/>
            <p:cNvSpPr/>
            <p:nvPr/>
          </p:nvSpPr>
          <p:spPr bwMode="auto">
            <a:xfrm>
              <a:off x="313988" y="1713257"/>
              <a:ext cx="2402915" cy="438802"/>
            </a:xfrm>
            <a:prstGeom prst="roundRect">
              <a:avLst>
                <a:gd name="adj" fmla="val 9038"/>
              </a:avLst>
            </a:prstGeom>
            <a:solidFill>
              <a:srgbClr val="0A1831"/>
            </a:solidFill>
            <a:ln w="41275">
              <a:noFill/>
              <a:round/>
              <a:headEnd/>
              <a:tailEnd/>
            </a:ln>
          </p:spPr>
          <p:txBody>
            <a:bodyPr wrap="none" lIns="0" tIns="45720" rIns="0" bIns="0" rtlCol="0" anchor="t"/>
            <a:lstStyle/>
            <a:p>
              <a:pPr fontAlgn="auto">
                <a:spcBef>
                  <a:spcPts val="0"/>
                </a:spcBef>
                <a:spcAft>
                  <a:spcPts val="0"/>
                </a:spcAft>
              </a:pPr>
              <a:r>
                <a:rPr lang="en-US" sz="1100" dirty="0" smtClean="0">
                  <a:solidFill>
                    <a:prstClr val="white">
                      <a:lumMod val="95000"/>
                    </a:prstClr>
                  </a:solidFill>
                  <a:latin typeface="Calibri"/>
                  <a:ea typeface="+mn-ea"/>
                </a:rPr>
                <a:t>Cloud Controller</a:t>
              </a:r>
              <a:endParaRPr lang="en-US" sz="1100" dirty="0">
                <a:solidFill>
                  <a:prstClr val="white">
                    <a:lumMod val="95000"/>
                  </a:prstClr>
                </a:solidFill>
                <a:latin typeface="Calibri"/>
                <a:ea typeface="+mn-ea"/>
              </a:endParaRPr>
            </a:p>
          </p:txBody>
        </p:sp>
        <p:pic>
          <p:nvPicPr>
            <p:cNvPr id="103" name="Picture 102" descr="CF_architecture.png"/>
            <p:cNvPicPr>
              <a:picLocks noChangeAspect="1"/>
            </p:cNvPicPr>
            <p:nvPr/>
          </p:nvPicPr>
          <p:blipFill rotWithShape="1">
            <a:blip r:embed="rId5" cstate="print">
              <a:extLst>
                <a:ext uri="{28A0092B-C50C-407E-A947-70E740481C1C}">
                  <a14:useLocalDpi xmlns:a14="http://schemas.microsoft.com/office/drawing/2010/main" val="0"/>
                </a:ext>
              </a:extLst>
            </a:blip>
            <a:srcRect r="86422" b="85425"/>
            <a:stretch/>
          </p:blipFill>
          <p:spPr>
            <a:xfrm>
              <a:off x="1632224" y="1737191"/>
              <a:ext cx="610104" cy="337989"/>
            </a:xfrm>
            <a:prstGeom prst="rect">
              <a:avLst/>
            </a:prstGeom>
          </p:spPr>
        </p:pic>
        <p:grpSp>
          <p:nvGrpSpPr>
            <p:cNvPr id="104" name="Group 21"/>
            <p:cNvGrpSpPr/>
            <p:nvPr/>
          </p:nvGrpSpPr>
          <p:grpSpPr>
            <a:xfrm>
              <a:off x="3124331" y="2900183"/>
              <a:ext cx="1777279" cy="504220"/>
              <a:chOff x="3307260" y="3813784"/>
              <a:chExt cx="1777279" cy="672293"/>
            </a:xfrm>
          </p:grpSpPr>
          <p:sp>
            <p:nvSpPr>
              <p:cNvPr id="124" name="Rounded Rectangle 123"/>
              <p:cNvSpPr/>
              <p:nvPr/>
            </p:nvSpPr>
            <p:spPr bwMode="auto">
              <a:xfrm>
                <a:off x="3307260" y="3813784"/>
                <a:ext cx="1777279" cy="672293"/>
              </a:xfrm>
              <a:prstGeom prst="roundRect">
                <a:avLst>
                  <a:gd name="adj" fmla="val 9012"/>
                </a:avLst>
              </a:prstGeom>
              <a:solidFill>
                <a:srgbClr val="0A1831"/>
              </a:solidFill>
              <a:ln w="12700" cmpd="sng">
                <a:solidFill>
                  <a:schemeClr val="bg1"/>
                </a:solidFill>
                <a:round/>
                <a:headEnd/>
                <a:tailEnd/>
              </a:ln>
            </p:spPr>
            <p:txBody>
              <a:bodyPr wrap="none" lIns="0" tIns="0" rIns="0" bIns="0" rtlCol="0" anchor="t"/>
              <a:lstStyle/>
              <a:p>
                <a:pPr fontAlgn="auto">
                  <a:spcBef>
                    <a:spcPts val="0"/>
                  </a:spcBef>
                  <a:spcAft>
                    <a:spcPts val="0"/>
                  </a:spcAft>
                </a:pPr>
                <a:r>
                  <a:rPr lang="en-US" sz="1100" dirty="0" smtClean="0">
                    <a:solidFill>
                      <a:prstClr val="white">
                        <a:lumMod val="95000"/>
                      </a:prstClr>
                    </a:solidFill>
                    <a:latin typeface="Calibri"/>
                    <a:ea typeface="+mn-ea"/>
                  </a:rPr>
                  <a:t>Build Packs</a:t>
                </a:r>
              </a:p>
            </p:txBody>
          </p:sp>
          <p:pic>
            <p:nvPicPr>
              <p:cNvPr id="125" name="Picture 124" descr="CF_architecture.png"/>
              <p:cNvPicPr>
                <a:picLocks noChangeAspect="1"/>
              </p:cNvPicPr>
              <p:nvPr/>
            </p:nvPicPr>
            <p:blipFill rotWithShape="1">
              <a:blip r:embed="rId11" cstate="print">
                <a:extLst>
                  <a:ext uri="{28A0092B-C50C-407E-A947-70E740481C1C}">
                    <a14:useLocalDpi xmlns:a14="http://schemas.microsoft.com/office/drawing/2010/main" val="0"/>
                  </a:ext>
                </a:extLst>
              </a:blip>
              <a:srcRect l="28247" r="57510" b="83122"/>
              <a:stretch/>
            </p:blipFill>
            <p:spPr>
              <a:xfrm>
                <a:off x="3633577" y="4051923"/>
                <a:ext cx="502751" cy="409964"/>
              </a:xfrm>
              <a:prstGeom prst="rect">
                <a:avLst/>
              </a:prstGeom>
            </p:spPr>
          </p:pic>
          <p:pic>
            <p:nvPicPr>
              <p:cNvPr id="126" name="Picture 125" descr="CF_architecture.png"/>
              <p:cNvPicPr>
                <a:picLocks noChangeAspect="1"/>
              </p:cNvPicPr>
              <p:nvPr/>
            </p:nvPicPr>
            <p:blipFill rotWithShape="1">
              <a:blip r:embed="rId11" cstate="print">
                <a:extLst>
                  <a:ext uri="{28A0092B-C50C-407E-A947-70E740481C1C}">
                    <a14:useLocalDpi xmlns:a14="http://schemas.microsoft.com/office/drawing/2010/main" val="0"/>
                  </a:ext>
                </a:extLst>
              </a:blip>
              <a:srcRect l="28247" r="57510" b="83122"/>
              <a:stretch/>
            </p:blipFill>
            <p:spPr>
              <a:xfrm>
                <a:off x="4315464" y="4051923"/>
                <a:ext cx="502751" cy="409964"/>
              </a:xfrm>
              <a:prstGeom prst="rect">
                <a:avLst/>
              </a:prstGeom>
            </p:spPr>
          </p:pic>
        </p:grpSp>
        <p:pic>
          <p:nvPicPr>
            <p:cNvPr id="105" name="Picture 104" descr="CF_architecture.png"/>
            <p:cNvPicPr>
              <a:picLocks noChangeAspect="1"/>
            </p:cNvPicPr>
            <p:nvPr/>
          </p:nvPicPr>
          <p:blipFill rotWithShape="1">
            <a:blip r:embed="rId5" cstate="print">
              <a:extLst>
                <a:ext uri="{28A0092B-C50C-407E-A947-70E740481C1C}">
                  <a14:useLocalDpi xmlns:a14="http://schemas.microsoft.com/office/drawing/2010/main" val="0"/>
                </a:ext>
              </a:extLst>
            </a:blip>
            <a:srcRect l="31281" t="61530" r="61468" b="24920"/>
            <a:stretch/>
          </p:blipFill>
          <p:spPr>
            <a:xfrm>
              <a:off x="515694" y="2410689"/>
              <a:ext cx="352055" cy="339521"/>
            </a:xfrm>
            <a:prstGeom prst="rect">
              <a:avLst/>
            </a:prstGeom>
          </p:spPr>
        </p:pic>
        <p:pic>
          <p:nvPicPr>
            <p:cNvPr id="106" name="Picture 105" descr="CF_architecture.png"/>
            <p:cNvPicPr>
              <a:picLocks noChangeAspect="1"/>
            </p:cNvPicPr>
            <p:nvPr/>
          </p:nvPicPr>
          <p:blipFill rotWithShape="1">
            <a:blip r:embed="rId5" cstate="print">
              <a:extLst>
                <a:ext uri="{28A0092B-C50C-407E-A947-70E740481C1C}">
                  <a14:useLocalDpi xmlns:a14="http://schemas.microsoft.com/office/drawing/2010/main" val="0"/>
                </a:ext>
              </a:extLst>
            </a:blip>
            <a:srcRect l="31281" t="61530" r="61468" b="24920"/>
            <a:stretch/>
          </p:blipFill>
          <p:spPr>
            <a:xfrm>
              <a:off x="1320368" y="2417008"/>
              <a:ext cx="352055" cy="339521"/>
            </a:xfrm>
            <a:prstGeom prst="rect">
              <a:avLst/>
            </a:prstGeom>
          </p:spPr>
        </p:pic>
        <p:pic>
          <p:nvPicPr>
            <p:cNvPr id="107" name="Picture 106" descr="CF_architecture.png"/>
            <p:cNvPicPr>
              <a:picLocks noChangeAspect="1"/>
            </p:cNvPicPr>
            <p:nvPr/>
          </p:nvPicPr>
          <p:blipFill rotWithShape="1">
            <a:blip r:embed="rId7" cstate="print">
              <a:extLst>
                <a:ext uri="{28A0092B-C50C-407E-A947-70E740481C1C}">
                  <a14:useLocalDpi xmlns:a14="http://schemas.microsoft.com/office/drawing/2010/main" val="0"/>
                </a:ext>
              </a:extLst>
            </a:blip>
            <a:srcRect l="86179" t="28467" b="53843"/>
            <a:stretch/>
          </p:blipFill>
          <p:spPr>
            <a:xfrm>
              <a:off x="3308083" y="3449760"/>
              <a:ext cx="358488" cy="236799"/>
            </a:xfrm>
            <a:prstGeom prst="rect">
              <a:avLst/>
            </a:prstGeom>
          </p:spPr>
        </p:pic>
        <p:pic>
          <p:nvPicPr>
            <p:cNvPr id="108" name="Picture 107" descr="CF_architecture.png"/>
            <p:cNvPicPr>
              <a:picLocks noChangeAspect="1"/>
            </p:cNvPicPr>
            <p:nvPr/>
          </p:nvPicPr>
          <p:blipFill rotWithShape="1">
            <a:blip r:embed="rId7" cstate="print">
              <a:extLst>
                <a:ext uri="{28A0092B-C50C-407E-A947-70E740481C1C}">
                  <a14:useLocalDpi xmlns:a14="http://schemas.microsoft.com/office/drawing/2010/main" val="0"/>
                </a:ext>
              </a:extLst>
            </a:blip>
            <a:srcRect l="86179" t="28467" b="53843"/>
            <a:stretch/>
          </p:blipFill>
          <p:spPr>
            <a:xfrm>
              <a:off x="3667923" y="3449760"/>
              <a:ext cx="358488" cy="236799"/>
            </a:xfrm>
            <a:prstGeom prst="rect">
              <a:avLst/>
            </a:prstGeom>
          </p:spPr>
        </p:pic>
        <p:sp>
          <p:nvSpPr>
            <p:cNvPr id="62" name="Rounded Rectangle 61"/>
            <p:cNvSpPr/>
            <p:nvPr/>
          </p:nvSpPr>
          <p:spPr bwMode="auto">
            <a:xfrm>
              <a:off x="1699591" y="2466020"/>
              <a:ext cx="979322" cy="301613"/>
            </a:xfrm>
            <a:prstGeom prst="roundRect">
              <a:avLst>
                <a:gd name="adj" fmla="val 9514"/>
              </a:avLst>
            </a:prstGeom>
            <a:solidFill>
              <a:srgbClr val="0A1831"/>
            </a:solidFill>
            <a:ln w="41275">
              <a:noFill/>
              <a:round/>
              <a:headEnd/>
              <a:tailEnd/>
            </a:ln>
          </p:spPr>
          <p:txBody>
            <a:bodyPr wrap="none" lIns="0" tIns="0" rIns="0" bIns="0" rtlCol="0" anchor="t"/>
            <a:lstStyle/>
            <a:p>
              <a:pPr fontAlgn="auto">
                <a:spcBef>
                  <a:spcPts val="0"/>
                </a:spcBef>
                <a:spcAft>
                  <a:spcPts val="0"/>
                </a:spcAft>
              </a:pPr>
              <a:r>
                <a:rPr lang="en-US" sz="1000" dirty="0" smtClean="0">
                  <a:solidFill>
                    <a:prstClr val="white">
                      <a:lumMod val="95000"/>
                    </a:prstClr>
                  </a:solidFill>
                  <a:latin typeface="Calibri"/>
                  <a:ea typeface="+mn-ea"/>
                </a:rPr>
                <a:t>Service Nodes</a:t>
              </a:r>
            </a:p>
          </p:txBody>
        </p:sp>
        <p:pic>
          <p:nvPicPr>
            <p:cNvPr id="63" name="Picture 62" descr="CF_architecture.png"/>
            <p:cNvPicPr>
              <a:picLocks noChangeAspect="1"/>
            </p:cNvPicPr>
            <p:nvPr/>
          </p:nvPicPr>
          <p:blipFill rotWithShape="1">
            <a:blip r:embed="rId5" cstate="print">
              <a:extLst>
                <a:ext uri="{28A0092B-C50C-407E-A947-70E740481C1C}">
                  <a14:useLocalDpi xmlns:a14="http://schemas.microsoft.com/office/drawing/2010/main" val="0"/>
                </a:ext>
              </a:extLst>
            </a:blip>
            <a:srcRect l="31281" t="61530" r="61468" b="24920"/>
            <a:stretch/>
          </p:blipFill>
          <p:spPr>
            <a:xfrm>
              <a:off x="923086" y="2405119"/>
              <a:ext cx="352055" cy="339521"/>
            </a:xfrm>
            <a:prstGeom prst="rect">
              <a:avLst/>
            </a:prstGeom>
          </p:spPr>
        </p:pic>
      </p:grpSp>
      <p:sp>
        <p:nvSpPr>
          <p:cNvPr id="4" name="Rectangle 3"/>
          <p:cNvSpPr/>
          <p:nvPr/>
        </p:nvSpPr>
        <p:spPr>
          <a:xfrm>
            <a:off x="246409" y="802487"/>
            <a:ext cx="5092461" cy="1933552"/>
          </a:xfrm>
          <a:prstGeom prst="rect">
            <a:avLst/>
          </a:prstGeom>
          <a:solidFill>
            <a:srgbClr val="E7E7E7">
              <a:alpha val="70000"/>
            </a:srgb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bwMode="auto">
          <a:xfrm>
            <a:off x="1248611" y="3542697"/>
            <a:ext cx="2235736" cy="215846"/>
          </a:xfrm>
          <a:prstGeom prst="rect">
            <a:avLst/>
          </a:prstGeom>
          <a:solidFill>
            <a:schemeClr val="bg1"/>
          </a:solidFill>
          <a:ln w="19050">
            <a:solidFill>
              <a:schemeClr val="accent6">
                <a:lumMod val="65000"/>
              </a:schemeClr>
            </a:solidFill>
            <a:round/>
            <a:headEnd/>
            <a:tailEnd/>
          </a:ln>
        </p:spPr>
        <p:txBody>
          <a:bodyPr wrap="none" lIns="0" tIns="0" rIns="0" bIns="0" rtlCol="0" anchor="ctr" anchorCtr="1">
            <a:noAutofit/>
          </a:bodyPr>
          <a:lstStyle/>
          <a:p>
            <a:pPr fontAlgn="auto">
              <a:spcBef>
                <a:spcPts val="0"/>
              </a:spcBef>
              <a:spcAft>
                <a:spcPts val="0"/>
              </a:spcAft>
            </a:pPr>
            <a:r>
              <a:rPr lang="en-US" sz="1600" dirty="0" smtClean="0">
                <a:solidFill>
                  <a:srgbClr val="000033"/>
                </a:solidFill>
                <a:latin typeface="Calibri"/>
                <a:ea typeface="+mn-ea"/>
              </a:rPr>
              <a:t>Cloud Provider Interface</a:t>
            </a:r>
          </a:p>
        </p:txBody>
      </p:sp>
    </p:spTree>
    <p:extLst>
      <p:ext uri="{BB962C8B-B14F-4D97-AF65-F5344CB8AC3E}">
        <p14:creationId xmlns:p14="http://schemas.microsoft.com/office/powerpoint/2010/main" val="20543118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2"/>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en-US">
                <a:latin typeface="Arial" charset="0"/>
                <a:cs typeface="Arial" charset="0"/>
              </a:rPr>
              <a:t>Cloud Provider Interface</a:t>
            </a:r>
          </a:p>
        </p:txBody>
      </p:sp>
      <p:sp>
        <p:nvSpPr>
          <p:cNvPr id="4" name="Content Placeholder 3"/>
          <p:cNvSpPr>
            <a:spLocks noGrp="1"/>
          </p:cNvSpPr>
          <p:nvPr>
            <p:ph sz="quarter" idx="10"/>
          </p:nvPr>
        </p:nvSpPr>
        <p:spPr>
          <a:xfrm>
            <a:off x="358775" y="787400"/>
            <a:ext cx="5399088" cy="3827463"/>
          </a:xfrm>
        </p:spPr>
        <p:txBody>
          <a:bodyPr/>
          <a:lstStyle/>
          <a:p>
            <a:pPr marL="0" indent="0" eaLnBrk="1" fontAlgn="auto" hangingPunct="1">
              <a:lnSpc>
                <a:spcPct val="110000"/>
              </a:lnSpc>
              <a:spcBef>
                <a:spcPts val="0"/>
              </a:spcBef>
              <a:spcAft>
                <a:spcPts val="0"/>
              </a:spcAft>
              <a:buClr>
                <a:schemeClr val="bg1">
                  <a:lumMod val="95000"/>
                </a:schemeClr>
              </a:buClr>
              <a:buFont typeface="Arial"/>
              <a:buNone/>
              <a:defRPr/>
            </a:pPr>
            <a:r>
              <a:rPr lang="en-US" sz="1600" dirty="0" err="1">
                <a:solidFill>
                  <a:schemeClr val="tx1"/>
                </a:solidFill>
                <a:cs typeface="Monaco"/>
              </a:rPr>
              <a:t>Stemcell</a:t>
            </a:r>
            <a:endParaRPr lang="en-US" sz="1600" dirty="0">
              <a:solidFill>
                <a:schemeClr val="tx1"/>
              </a:solidFill>
              <a:cs typeface="Monaco"/>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create_stemcell</a:t>
            </a:r>
            <a:r>
              <a:rPr lang="en-US" sz="1200" dirty="0">
                <a:solidFill>
                  <a:schemeClr val="tx1"/>
                </a:solidFill>
                <a:latin typeface="Menlo Regular"/>
                <a:cs typeface="Menlo Regular"/>
              </a:rPr>
              <a:t>(image, </a:t>
            </a:r>
            <a:r>
              <a:rPr lang="en-US" sz="1200" dirty="0" err="1">
                <a:solidFill>
                  <a:schemeClr val="tx1"/>
                </a:solidFill>
                <a:latin typeface="Menlo Regular"/>
                <a:cs typeface="Menlo Regular"/>
              </a:rPr>
              <a:t>cloud_properties</a:t>
            </a:r>
            <a:r>
              <a:rPr lang="en-US" sz="1200" dirty="0">
                <a:solidFill>
                  <a:schemeClr val="tx1"/>
                </a:solidFill>
                <a:latin typeface="Menlo Regular"/>
                <a:cs typeface="Menlo Regular"/>
              </a:rPr>
              <a:t>)</a:t>
            </a: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delete_stemcell</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stemcell_id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endParaRPr lang="en-US" sz="1400" dirty="0">
              <a:solidFill>
                <a:schemeClr val="tx1"/>
              </a:solidFill>
              <a:cs typeface="Monaco"/>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600" dirty="0">
                <a:solidFill>
                  <a:schemeClr val="tx1"/>
                </a:solidFill>
                <a:cs typeface="Monaco"/>
              </a:rPr>
              <a:t>VM</a:t>
            </a: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create_vm</a:t>
            </a:r>
            <a:r>
              <a:rPr lang="en-US" sz="1200" dirty="0">
                <a:solidFill>
                  <a:schemeClr val="tx1"/>
                </a:solidFill>
                <a:latin typeface="Menlo Regular"/>
                <a:cs typeface="Menlo Regular"/>
              </a:rPr>
              <a:t>(</a:t>
            </a:r>
            <a:r>
              <a:rPr lang="en-US" sz="1200" dirty="0" err="1">
                <a:solidFill>
                  <a:schemeClr val="tx1"/>
                </a:solidFill>
                <a:latin typeface="Menlo Regular"/>
                <a:cs typeface="Menlo Regular"/>
              </a:rPr>
              <a:t>agent_id</a:t>
            </a:r>
            <a:r>
              <a:rPr lang="en-US" sz="1200" dirty="0">
                <a:solidFill>
                  <a:schemeClr val="tx1"/>
                </a:solidFill>
                <a:latin typeface="Menlo Regular"/>
                <a:cs typeface="Menlo Regular"/>
              </a:rPr>
              <a:t>, </a:t>
            </a:r>
            <a:r>
              <a:rPr lang="en-US" sz="1200" dirty="0" err="1" smtClean="0">
                <a:solidFill>
                  <a:schemeClr val="tx1"/>
                </a:solidFill>
                <a:latin typeface="Menlo Regular"/>
                <a:cs typeface="Menlo Regular"/>
              </a:rPr>
              <a:t>stemcell_id</a:t>
            </a:r>
            <a:r>
              <a:rPr lang="en-US" sz="1200" dirty="0" smtClean="0">
                <a:solidFill>
                  <a:schemeClr val="tx1"/>
                </a:solidFill>
                <a:latin typeface="Menlo Regular"/>
                <a:cs typeface="Menlo Regular"/>
              </a:rPr>
              <a:t>, </a:t>
            </a:r>
            <a:r>
              <a:rPr lang="en-US" sz="1200" dirty="0" err="1">
                <a:solidFill>
                  <a:schemeClr val="tx1"/>
                </a:solidFill>
                <a:latin typeface="Menlo Regular"/>
                <a:cs typeface="Menlo Regular"/>
              </a:rPr>
              <a:t>resource_pool</a:t>
            </a:r>
            <a:r>
              <a:rPr lang="en-US" sz="1200" dirty="0">
                <a:solidFill>
                  <a:schemeClr val="tx1"/>
                </a:solidFill>
                <a:latin typeface="Menlo Regular"/>
                <a:cs typeface="Menlo Regular"/>
              </a:rPr>
              <a:t>, </a:t>
            </a:r>
            <a:endParaRPr lang="en-US" sz="1200" dirty="0" smtClean="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a:solidFill>
                  <a:schemeClr val="tx1"/>
                </a:solidFill>
                <a:latin typeface="Menlo Regular"/>
                <a:cs typeface="Menlo Regular"/>
              </a:rPr>
              <a:t>	</a:t>
            </a:r>
            <a:r>
              <a:rPr lang="en-US" sz="1200" dirty="0" smtClean="0">
                <a:solidFill>
                  <a:schemeClr val="tx1"/>
                </a:solidFill>
                <a:latin typeface="Menlo Regular"/>
                <a:cs typeface="Menlo Regular"/>
              </a:rPr>
              <a:t>  networks</a:t>
            </a:r>
            <a:r>
              <a:rPr lang="en-US" sz="1200" dirty="0">
                <a:solidFill>
                  <a:schemeClr val="tx1"/>
                </a:solidFill>
                <a:latin typeface="Menlo Regular"/>
                <a:cs typeface="Menlo Regular"/>
              </a:rPr>
              <a:t>, </a:t>
            </a:r>
            <a:r>
              <a:rPr lang="en-US" sz="1200" dirty="0" err="1" smtClean="0">
                <a:solidFill>
                  <a:schemeClr val="tx1"/>
                </a:solidFill>
                <a:latin typeface="Menlo Regular"/>
                <a:cs typeface="Menlo Regular"/>
              </a:rPr>
              <a:t>disk_locality</a:t>
            </a:r>
            <a:r>
              <a:rPr lang="en-US" sz="1200" dirty="0">
                <a:solidFill>
                  <a:schemeClr val="tx1"/>
                </a:solidFill>
                <a:latin typeface="Menlo Regular"/>
                <a:cs typeface="Menlo Regular"/>
              </a:rPr>
              <a:t>, </a:t>
            </a:r>
            <a:r>
              <a:rPr lang="en-US" sz="1200" dirty="0" err="1">
                <a:solidFill>
                  <a:schemeClr val="tx1"/>
                </a:solidFill>
                <a:latin typeface="Menlo Regular"/>
                <a:cs typeface="Menlo Regular"/>
              </a:rPr>
              <a:t>env</a:t>
            </a:r>
            <a:r>
              <a:rPr lang="en-US" sz="1200" dirty="0">
                <a:solidFill>
                  <a:schemeClr val="tx1"/>
                </a:solidFill>
                <a:latin typeface="Menlo Regular"/>
                <a:cs typeface="Menlo Regular"/>
              </a:rPr>
              <a:t>)</a:t>
            </a: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delete_vm</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vm_id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reboot_vm</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vm_id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configure_networks</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vm_id</a:t>
            </a:r>
            <a:r>
              <a:rPr lang="en-US" sz="1200" dirty="0" smtClean="0">
                <a:solidFill>
                  <a:schemeClr val="tx1"/>
                </a:solidFill>
                <a:latin typeface="Menlo Regular"/>
                <a:cs typeface="Menlo Regular"/>
              </a:rPr>
              <a:t>, </a:t>
            </a:r>
            <a:r>
              <a:rPr lang="en-US" sz="1200" dirty="0">
                <a:solidFill>
                  <a:schemeClr val="tx1"/>
                </a:solidFill>
                <a:latin typeface="Menlo Regular"/>
                <a:cs typeface="Menlo Regular"/>
              </a:rPr>
              <a:t>networks)</a:t>
            </a:r>
          </a:p>
          <a:p>
            <a:pPr marL="0" indent="0" eaLnBrk="1" fontAlgn="auto" hangingPunct="1">
              <a:lnSpc>
                <a:spcPct val="110000"/>
              </a:lnSpc>
              <a:spcBef>
                <a:spcPts val="0"/>
              </a:spcBef>
              <a:spcAft>
                <a:spcPts val="0"/>
              </a:spcAft>
              <a:buClr>
                <a:schemeClr val="bg1">
                  <a:lumMod val="95000"/>
                </a:schemeClr>
              </a:buClr>
              <a:buFont typeface="Arial"/>
              <a:buNone/>
              <a:defRPr/>
            </a:pPr>
            <a:endParaRPr lang="en-US" sz="1400" dirty="0">
              <a:solidFill>
                <a:schemeClr val="tx1"/>
              </a:solidFill>
              <a:cs typeface="Monaco"/>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600" dirty="0">
                <a:solidFill>
                  <a:schemeClr val="tx1"/>
                </a:solidFill>
                <a:cs typeface="Monaco"/>
              </a:rPr>
              <a:t>Disk</a:t>
            </a: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create_disk</a:t>
            </a:r>
            <a:r>
              <a:rPr lang="en-US" sz="1200" dirty="0">
                <a:solidFill>
                  <a:schemeClr val="tx1"/>
                </a:solidFill>
                <a:latin typeface="Menlo Regular"/>
                <a:cs typeface="Menlo Regular"/>
              </a:rPr>
              <a:t>(size, </a:t>
            </a:r>
            <a:r>
              <a:rPr lang="en-US" sz="1200" dirty="0" err="1">
                <a:solidFill>
                  <a:schemeClr val="tx1"/>
                </a:solidFill>
                <a:latin typeface="Menlo Regular"/>
                <a:cs typeface="Menlo Regular"/>
              </a:rPr>
              <a:t>vm_locality</a:t>
            </a:r>
            <a:r>
              <a:rPr lang="en-US" sz="1200" dirty="0">
                <a:solidFill>
                  <a:schemeClr val="tx1"/>
                </a:solidFill>
                <a:latin typeface="Menlo Regular"/>
                <a:cs typeface="Menlo Regular"/>
              </a:rPr>
              <a:t>)</a:t>
            </a: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delete_disk</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disk_id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attach_disk</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vm_id</a:t>
            </a: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disk_id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a:p>
            <a:pPr marL="0" indent="0" eaLnBrk="1" fontAlgn="auto" hangingPunct="1">
              <a:lnSpc>
                <a:spcPct val="110000"/>
              </a:lnSpc>
              <a:spcBef>
                <a:spcPts val="0"/>
              </a:spcBef>
              <a:spcAft>
                <a:spcPts val="0"/>
              </a:spcAft>
              <a:buClr>
                <a:schemeClr val="bg1">
                  <a:lumMod val="95000"/>
                </a:schemeClr>
              </a:buClr>
              <a:buFont typeface="Arial"/>
              <a:buNone/>
              <a:defRPr/>
            </a:pP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detach_disk</a:t>
            </a:r>
            <a:r>
              <a:rPr lang="en-US" sz="1200" dirty="0">
                <a:solidFill>
                  <a:schemeClr val="tx1"/>
                </a:solidFill>
                <a:latin typeface="Menlo Regular"/>
                <a:cs typeface="Menlo Regular"/>
              </a:rPr>
              <a:t>(</a:t>
            </a:r>
            <a:r>
              <a:rPr lang="en-US" sz="1200" dirty="0" err="1" smtClean="0">
                <a:solidFill>
                  <a:schemeClr val="tx1"/>
                </a:solidFill>
                <a:latin typeface="Menlo Regular"/>
                <a:cs typeface="Menlo Regular"/>
              </a:rPr>
              <a:t>vm_id</a:t>
            </a:r>
            <a:r>
              <a:rPr lang="en-US" sz="1200" dirty="0" smtClean="0">
                <a:solidFill>
                  <a:schemeClr val="tx1"/>
                </a:solidFill>
                <a:latin typeface="Menlo Regular"/>
                <a:cs typeface="Menlo Regular"/>
              </a:rPr>
              <a:t>, </a:t>
            </a:r>
            <a:r>
              <a:rPr lang="en-US" sz="1200" dirty="0" err="1" smtClean="0">
                <a:solidFill>
                  <a:schemeClr val="tx1"/>
                </a:solidFill>
                <a:latin typeface="Menlo Regular"/>
                <a:cs typeface="Menlo Regular"/>
              </a:rPr>
              <a:t>disk_id</a:t>
            </a:r>
            <a:r>
              <a:rPr lang="en-US" sz="1200" dirty="0" smtClean="0">
                <a:solidFill>
                  <a:schemeClr val="tx1"/>
                </a:solidFill>
                <a:latin typeface="Menlo Regular"/>
                <a:cs typeface="Menlo Regular"/>
              </a:rPr>
              <a:t>)</a:t>
            </a:r>
            <a:endParaRPr lang="en-US" sz="1200" dirty="0">
              <a:solidFill>
                <a:schemeClr val="tx1"/>
              </a:solidFill>
              <a:latin typeface="Menlo Regular"/>
              <a:cs typeface="Menlo Regular"/>
            </a:endParaRPr>
          </a:p>
        </p:txBody>
      </p:sp>
      <p:pic>
        <p:nvPicPr>
          <p:cNvPr id="26627" name="Picture 5" descr="color_rings.png"/>
          <p:cNvPicPr>
            <a:picLocks noChangeAspect="1"/>
          </p:cNvPicPr>
          <p:nvPr/>
        </p:nvPicPr>
        <p:blipFill>
          <a:blip r:embed="rId2" cstate="print">
            <a:extLst>
              <a:ext uri="{28A0092B-C50C-407E-A947-70E740481C1C}">
                <a14:useLocalDpi xmlns:a14="http://schemas.microsoft.com/office/drawing/2010/main" val="0"/>
              </a:ext>
            </a:extLst>
          </a:blip>
          <a:srcRect l="52000"/>
          <a:stretch>
            <a:fillRect/>
          </a:stretch>
        </p:blipFill>
        <p:spPr bwMode="auto">
          <a:xfrm rot="10800000">
            <a:off x="8991600" y="344488"/>
            <a:ext cx="152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8967967" y="252339"/>
            <a:ext cx="176034" cy="169066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2"/>
          <p:cNvSpPr txBox="1">
            <a:spLocks/>
          </p:cNvSpPr>
          <p:nvPr/>
        </p:nvSpPr>
        <p:spPr bwMode="gray">
          <a:xfrm>
            <a:off x="6272213" y="1227138"/>
            <a:ext cx="2122487" cy="460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14400" rtl="0" eaLnBrk="1" latinLnBrk="0" hangingPunct="1">
              <a:lnSpc>
                <a:spcPct val="90000"/>
              </a:lnSpc>
              <a:spcBef>
                <a:spcPct val="0"/>
              </a:spcBef>
              <a:buNone/>
              <a:defRPr sz="3200" kern="1200">
                <a:solidFill>
                  <a:srgbClr val="00685D"/>
                </a:solidFill>
                <a:latin typeface="Arial"/>
                <a:ea typeface="+mj-ea"/>
                <a:cs typeface="Arial"/>
              </a:defRPr>
            </a:lvl1pPr>
          </a:lstStyle>
          <a:p>
            <a:r>
              <a:rPr lang="en-US" sz="2400" i="1" dirty="0" err="1" smtClean="0">
                <a:solidFill>
                  <a:srgbClr val="000000"/>
                </a:solidFill>
                <a:latin typeface="Arial" charset="0"/>
                <a:cs typeface="Arial" charset="0"/>
              </a:rPr>
              <a:t>IaaS</a:t>
            </a:r>
            <a:r>
              <a:rPr lang="en-US" sz="2400" i="1" dirty="0" smtClean="0">
                <a:solidFill>
                  <a:srgbClr val="000000"/>
                </a:solidFill>
                <a:latin typeface="Arial" charset="0"/>
                <a:cs typeface="Arial" charset="0"/>
              </a:rPr>
              <a:t> Neutral</a:t>
            </a:r>
            <a:endParaRPr lang="en-US" sz="2400" i="1" dirty="0">
              <a:solidFill>
                <a:srgbClr val="000000"/>
              </a:solidFill>
              <a:latin typeface="Arial" charset="0"/>
              <a:cs typeface="Arial" charset="0"/>
            </a:endParaRPr>
          </a:p>
        </p:txBody>
      </p:sp>
      <p:sp>
        <p:nvSpPr>
          <p:cNvPr id="20" name="Cerrar corchete 7"/>
          <p:cNvSpPr/>
          <p:nvPr/>
        </p:nvSpPr>
        <p:spPr>
          <a:xfrm>
            <a:off x="5283200" y="1092200"/>
            <a:ext cx="266700" cy="3175000"/>
          </a:xfrm>
          <a:prstGeom prst="rightBracket">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pic>
        <p:nvPicPr>
          <p:cNvPr id="22" name="Picture 21" descr="Cloud1-VMware-lg-300dpi.png"/>
          <p:cNvPicPr>
            <a:picLocks noChangeAspect="1"/>
          </p:cNvPicPr>
          <p:nvPr/>
        </p:nvPicPr>
        <p:blipFill>
          <a:blip r:embed="rId3" cstate="screen">
            <a:grayscl/>
            <a:alphaModFix/>
            <a:lum/>
            <a:extLst>
              <a:ext uri="{28A0092B-C50C-407E-A947-70E740481C1C}">
                <a14:useLocalDpi xmlns:a14="http://schemas.microsoft.com/office/drawing/2010/main"/>
              </a:ext>
            </a:extLst>
          </a:blip>
          <a:stretch>
            <a:fillRect/>
          </a:stretch>
        </p:blipFill>
        <p:spPr>
          <a:xfrm>
            <a:off x="5962650" y="2839902"/>
            <a:ext cx="1007533" cy="679059"/>
          </a:xfrm>
          <a:prstGeom prst="rect">
            <a:avLst/>
          </a:prstGeom>
          <a:noFill/>
          <a:ln>
            <a:noFill/>
          </a:ln>
        </p:spPr>
      </p:pic>
      <p:pic>
        <p:nvPicPr>
          <p:cNvPr id="23" name="Picture 22" descr="Cloud1-VMware-lg-300dpi.png"/>
          <p:cNvPicPr>
            <a:picLocks noChangeAspect="1"/>
          </p:cNvPicPr>
          <p:nvPr/>
        </p:nvPicPr>
        <p:blipFill>
          <a:blip r:embed="rId3" cstate="screen">
            <a:grayscl/>
            <a:alphaModFix/>
            <a:lum/>
            <a:extLst>
              <a:ext uri="{28A0092B-C50C-407E-A947-70E740481C1C}">
                <a14:useLocalDpi xmlns:a14="http://schemas.microsoft.com/office/drawing/2010/main"/>
              </a:ext>
            </a:extLst>
          </a:blip>
          <a:stretch>
            <a:fillRect/>
          </a:stretch>
        </p:blipFill>
        <p:spPr>
          <a:xfrm>
            <a:off x="5712883" y="1811202"/>
            <a:ext cx="1007533" cy="679059"/>
          </a:xfrm>
          <a:prstGeom prst="rect">
            <a:avLst/>
          </a:prstGeom>
          <a:noFill/>
          <a:ln>
            <a:noFill/>
          </a:ln>
        </p:spPr>
      </p:pic>
      <p:pic>
        <p:nvPicPr>
          <p:cNvPr id="24" name="Picture 23" descr="Cloud1-VMware-lg-300dpi.png"/>
          <p:cNvPicPr>
            <a:picLocks noChangeAspect="1"/>
          </p:cNvPicPr>
          <p:nvPr/>
        </p:nvPicPr>
        <p:blipFill>
          <a:blip r:embed="rId3" cstate="screen">
            <a:grayscl/>
            <a:alphaModFix/>
            <a:lum/>
            <a:extLst>
              <a:ext uri="{28A0092B-C50C-407E-A947-70E740481C1C}">
                <a14:useLocalDpi xmlns:a14="http://schemas.microsoft.com/office/drawing/2010/main"/>
              </a:ext>
            </a:extLst>
          </a:blip>
          <a:stretch>
            <a:fillRect/>
          </a:stretch>
        </p:blipFill>
        <p:spPr>
          <a:xfrm>
            <a:off x="7310966" y="2624002"/>
            <a:ext cx="1007533" cy="679059"/>
          </a:xfrm>
          <a:prstGeom prst="rect">
            <a:avLst/>
          </a:prstGeom>
          <a:noFill/>
          <a:ln>
            <a:noFill/>
          </a:ln>
        </p:spPr>
      </p:pic>
      <p:sp>
        <p:nvSpPr>
          <p:cNvPr id="25" name="TextBox 24"/>
          <p:cNvSpPr txBox="1"/>
          <p:nvPr/>
        </p:nvSpPr>
        <p:spPr>
          <a:xfrm>
            <a:off x="7429500" y="2837396"/>
            <a:ext cx="795867" cy="292388"/>
          </a:xfrm>
          <a:prstGeom prst="rect">
            <a:avLst/>
          </a:prstGeom>
          <a:noFill/>
        </p:spPr>
        <p:txBody>
          <a:bodyPr wrap="square" rtlCol="0">
            <a:spAutoFit/>
          </a:bodyPr>
          <a:lstStyle/>
          <a:p>
            <a:pPr algn="ctr"/>
            <a:r>
              <a:rPr lang="en-US" sz="1300" cap="all" dirty="0" smtClean="0">
                <a:solidFill>
                  <a:srgbClr val="000000"/>
                </a:solidFill>
              </a:rPr>
              <a:t>...ETC</a:t>
            </a:r>
            <a:endParaRPr lang="en-US" sz="1300" dirty="0" smtClean="0">
              <a:solidFill>
                <a:schemeClr val="bg2"/>
              </a:solidFill>
            </a:endParaRPr>
          </a:p>
        </p:txBody>
      </p:sp>
      <p:pic>
        <p:nvPicPr>
          <p:cNvPr id="26" name="Picture 25" descr="Cloud1-VMware-lg-300dpi.png"/>
          <p:cNvPicPr>
            <a:picLocks noChangeAspect="1"/>
          </p:cNvPicPr>
          <p:nvPr/>
        </p:nvPicPr>
        <p:blipFill>
          <a:blip r:embed="rId3" cstate="screen">
            <a:grayscl/>
            <a:alphaModFix/>
            <a:lum/>
            <a:extLst>
              <a:ext uri="{28A0092B-C50C-407E-A947-70E740481C1C}">
                <a14:useLocalDpi xmlns:a14="http://schemas.microsoft.com/office/drawing/2010/main"/>
              </a:ext>
            </a:extLst>
          </a:blip>
          <a:stretch>
            <a:fillRect/>
          </a:stretch>
        </p:blipFill>
        <p:spPr>
          <a:xfrm>
            <a:off x="7191375" y="1811202"/>
            <a:ext cx="1007533" cy="679059"/>
          </a:xfrm>
          <a:prstGeom prst="rect">
            <a:avLst/>
          </a:prstGeom>
          <a:noFill/>
          <a:ln>
            <a:noFill/>
          </a:ln>
        </p:spPr>
      </p:pic>
      <p:pic>
        <p:nvPicPr>
          <p:cNvPr id="27" name="Picture 26"/>
          <p:cNvPicPr>
            <a:picLocks noChangeAspect="1"/>
          </p:cNvPicPr>
          <p:nvPr/>
        </p:nvPicPr>
        <p:blipFill>
          <a:blip r:embed="rId4" cstate="print">
            <a:clrChange>
              <a:clrFrom>
                <a:srgbClr val="FFFFFF"/>
              </a:clrFrom>
              <a:clrTo>
                <a:srgbClr val="FFFFFF">
                  <a:alpha val="0"/>
                </a:srgbClr>
              </a:clrTo>
            </a:clrChange>
          </a:blip>
          <a:stretch>
            <a:fillRect/>
          </a:stretch>
        </p:blipFill>
        <p:spPr>
          <a:xfrm>
            <a:off x="5886450" y="2094851"/>
            <a:ext cx="720130" cy="181833"/>
          </a:xfrm>
          <a:prstGeom prst="rect">
            <a:avLst/>
          </a:prstGeom>
        </p:spPr>
      </p:pic>
      <p:pic>
        <p:nvPicPr>
          <p:cNvPr id="28" name="Picture 2" descr="https://encrypted-tbn0.gstatic.com/images?q=tbn:ANd9GcRgWtweeNVNot_dJ1JZ4fATg5X0qxTniN17Zry9UylCHUwXFy8KJQ"/>
          <p:cNvPicPr>
            <a:picLocks noChangeAspect="1" noChangeArrowheads="1"/>
          </p:cNvPicPr>
          <p:nvPr/>
        </p:nvPicPr>
        <p:blipFill>
          <a:blip r:embed="rId5" cstate="print"/>
          <a:srcRect/>
          <a:stretch>
            <a:fillRect/>
          </a:stretch>
        </p:blipFill>
        <p:spPr bwMode="auto">
          <a:xfrm>
            <a:off x="6146800" y="3079751"/>
            <a:ext cx="659876" cy="266700"/>
          </a:xfrm>
          <a:prstGeom prst="rect">
            <a:avLst/>
          </a:prstGeom>
          <a:noFill/>
        </p:spPr>
      </p:pic>
      <p:pic>
        <p:nvPicPr>
          <p:cNvPr id="29" name="Picture 2" descr="https://encrypted-tbn3.gstatic.com/images?q=tbn:ANd9GcS7UAlHPEO76CVj0-gTdi8XP-jxd5IK9dkq9VKiIwZRvMg51J9nNQ"/>
          <p:cNvPicPr>
            <a:picLocks noChangeAspect="1" noChangeArrowheads="1"/>
          </p:cNvPicPr>
          <p:nvPr/>
        </p:nvPicPr>
        <p:blipFill>
          <a:blip r:embed="rId6" cstate="print"/>
          <a:srcRect/>
          <a:stretch>
            <a:fillRect/>
          </a:stretch>
        </p:blipFill>
        <p:spPr bwMode="auto">
          <a:xfrm>
            <a:off x="7576451" y="2013045"/>
            <a:ext cx="344432" cy="355342"/>
          </a:xfrm>
          <a:prstGeom prst="rect">
            <a:avLst/>
          </a:prstGeom>
          <a:noFill/>
        </p:spPr>
      </p:pic>
    </p:spTree>
    <p:extLst>
      <p:ext uri="{BB962C8B-B14F-4D97-AF65-F5344CB8AC3E}">
        <p14:creationId xmlns:p14="http://schemas.microsoft.com/office/powerpoint/2010/main" val="6434974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4625" y="165100"/>
            <a:ext cx="8410575" cy="460375"/>
          </a:xfrm>
          <a:prstGeom prst="rect">
            <a:avLst/>
          </a:prstGeom>
        </p:spPr>
        <p:txBody>
          <a:bodyPr/>
          <a:lstStyle/>
          <a:p>
            <a:r>
              <a:rPr lang="en-US" sz="3000" dirty="0" smtClean="0">
                <a:solidFill>
                  <a:srgbClr val="008881"/>
                </a:solidFill>
              </a:rPr>
              <a:t>How Long Would it Take to…</a:t>
            </a:r>
            <a:endParaRPr lang="en-US" sz="3000" dirty="0">
              <a:solidFill>
                <a:srgbClr val="008881"/>
              </a:solidFill>
            </a:endParaRPr>
          </a:p>
        </p:txBody>
      </p:sp>
      <p:pic>
        <p:nvPicPr>
          <p:cNvPr id="34" name="Picture 33" descr="Provisioning_workflow.jpg"/>
          <p:cNvPicPr>
            <a:picLocks noChangeAspect="1"/>
          </p:cNvPicPr>
          <p:nvPr/>
        </p:nvPicPr>
        <p:blipFill>
          <a:blip r:embed="rId3" cstate="print"/>
          <a:stretch>
            <a:fillRect/>
          </a:stretch>
        </p:blipFill>
        <p:spPr>
          <a:xfrm>
            <a:off x="153114" y="918191"/>
            <a:ext cx="8854117" cy="3512988"/>
          </a:xfrm>
          <a:prstGeom prst="rect">
            <a:avLst/>
          </a:prstGeom>
        </p:spPr>
      </p:pic>
      <p:sp>
        <p:nvSpPr>
          <p:cNvPr id="35" name="Content Placeholder 4"/>
          <p:cNvSpPr txBox="1">
            <a:spLocks/>
          </p:cNvSpPr>
          <p:nvPr/>
        </p:nvSpPr>
        <p:spPr bwMode="gray">
          <a:xfrm>
            <a:off x="128891" y="718532"/>
            <a:ext cx="8900809" cy="3904268"/>
          </a:xfrm>
          <a:prstGeom prst="rect">
            <a:avLst/>
          </a:prstGeom>
          <a:solidFill>
            <a:schemeClr val="bg1">
              <a:alpha val="76000"/>
            </a:schemeClr>
          </a:solidFill>
        </p:spPr>
        <p:txBody>
          <a:bodyPr lIns="0" tIns="0" rIns="0" bIns="0">
            <a:noAutofit/>
          </a:bodyPr>
          <a:lstStyle>
            <a:lvl1pPr marL="228600" indent="-228600" algn="l" rtl="0" eaLnBrk="0" fontAlgn="base" hangingPunct="0">
              <a:spcBef>
                <a:spcPts val="1200"/>
              </a:spcBef>
              <a:spcAft>
                <a:spcPct val="0"/>
              </a:spcAft>
              <a:buClr>
                <a:schemeClr val="accent1"/>
              </a:buClr>
              <a:buFont typeface="Wingdings" pitchFamily="2" charset="2"/>
              <a:buChar char=""/>
              <a:defRPr sz="2400" kern="1200">
                <a:solidFill>
                  <a:schemeClr val="tx1"/>
                </a:solidFill>
                <a:latin typeface="Arial"/>
                <a:ea typeface="ＭＳ Ｐゴシック" pitchFamily="-84" charset="-128"/>
                <a:cs typeface="Arial"/>
              </a:defRPr>
            </a:lvl1pPr>
            <a:lvl2pPr marL="742950" indent="-285750" algn="l" rtl="0" eaLnBrk="0" fontAlgn="base" hangingPunct="0">
              <a:spcBef>
                <a:spcPts val="300"/>
              </a:spcBef>
              <a:spcAft>
                <a:spcPct val="0"/>
              </a:spcAft>
              <a:buClr>
                <a:schemeClr val="accent1"/>
              </a:buClr>
              <a:buFont typeface="Verdana" pitchFamily="34" charset="0"/>
              <a:buChar char="–"/>
              <a:defRPr sz="2000" kern="1200">
                <a:solidFill>
                  <a:schemeClr val="tx1"/>
                </a:solidFill>
                <a:latin typeface="Arial"/>
                <a:ea typeface="ＭＳ Ｐゴシック" pitchFamily="-84" charset="-128"/>
                <a:cs typeface="Arial"/>
              </a:defRPr>
            </a:lvl2pPr>
            <a:lvl3pPr marL="1143000" indent="-228600" algn="l" rtl="0" eaLnBrk="0" fontAlgn="base" hangingPunct="0">
              <a:spcBef>
                <a:spcPts val="300"/>
              </a:spcBef>
              <a:spcAft>
                <a:spcPct val="0"/>
              </a:spcAft>
              <a:buClr>
                <a:schemeClr val="accent1"/>
              </a:buClr>
              <a:buFont typeface="Verdana" pitchFamily="34" charset="0"/>
              <a:buChar char="▪"/>
              <a:defRPr sz="1600" kern="1200">
                <a:solidFill>
                  <a:schemeClr val="tx1"/>
                </a:solidFill>
                <a:latin typeface="Arial"/>
                <a:ea typeface="ＭＳ Ｐゴシック" pitchFamily="-84" charset="-128"/>
                <a:cs typeface="Arial"/>
              </a:defRPr>
            </a:lvl3pPr>
            <a:lvl4pPr marL="1658938" indent="-287338" algn="l" rtl="0" eaLnBrk="0" fontAlgn="base" hangingPunct="0">
              <a:spcBef>
                <a:spcPts val="300"/>
              </a:spcBef>
              <a:spcAft>
                <a:spcPct val="0"/>
              </a:spcAft>
              <a:buClr>
                <a:schemeClr val="accent1"/>
              </a:buClr>
              <a:buFont typeface="Verdana" pitchFamily="34" charset="0"/>
              <a:buChar char="—"/>
              <a:defRPr sz="1200" kern="1200">
                <a:solidFill>
                  <a:schemeClr val="tx1"/>
                </a:solidFill>
                <a:latin typeface="Arial"/>
                <a:ea typeface="ＭＳ Ｐゴシック" pitchFamily="-84" charset="-128"/>
                <a:cs typeface="Arial"/>
              </a:defRPr>
            </a:lvl4pPr>
            <a:lvl5pPr marL="2057400" indent="-228600" algn="l" rtl="0" eaLnBrk="0" fontAlgn="base" hangingPunct="0">
              <a:spcBef>
                <a:spcPts val="300"/>
              </a:spcBef>
              <a:spcAft>
                <a:spcPct val="0"/>
              </a:spcAft>
              <a:buClr>
                <a:schemeClr val="accent1"/>
              </a:buClr>
              <a:buFont typeface="Verdana" pitchFamily="34" charset="0"/>
              <a:buChar char="»"/>
              <a:defRPr sz="1100" kern="1200">
                <a:solidFill>
                  <a:schemeClr val="tx1"/>
                </a:solidFill>
                <a:latin typeface="Arial"/>
                <a:ea typeface="ＭＳ Ｐゴシック" pitchFamily="-84" charset="-128"/>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indent="-228600" defTabSz="457200">
              <a:spcBef>
                <a:spcPts val="1200"/>
              </a:spcBef>
              <a:buClr>
                <a:srgbClr val="33928A"/>
              </a:buClr>
              <a:buFont typeface="Wingdings" pitchFamily="2" charset="2"/>
              <a:buChar char=""/>
            </a:pPr>
            <a:r>
              <a:rPr lang="en-US" sz="1600" dirty="0" smtClean="0">
                <a:solidFill>
                  <a:srgbClr val="717074"/>
                </a:solidFill>
                <a:latin typeface="Verdana"/>
              </a:rPr>
              <a:t>Lookup an application, understand all its dependencies</a:t>
            </a:r>
          </a:p>
          <a:p>
            <a:pPr lvl="1" indent="-228600" defTabSz="457200">
              <a:spcBef>
                <a:spcPts val="1200"/>
              </a:spcBef>
              <a:buClr>
                <a:srgbClr val="33928A"/>
              </a:buClr>
              <a:buFont typeface="Wingdings" pitchFamily="2" charset="2"/>
              <a:buChar char=""/>
            </a:pPr>
            <a:r>
              <a:rPr lang="en-US" sz="1600" dirty="0" smtClean="0">
                <a:solidFill>
                  <a:srgbClr val="717074"/>
                </a:solidFill>
                <a:latin typeface="Verdana"/>
              </a:rPr>
              <a:t>Install runtime, container and libraries needed</a:t>
            </a:r>
          </a:p>
          <a:p>
            <a:pPr lvl="1" indent="-228600" defTabSz="457200">
              <a:spcBef>
                <a:spcPts val="1200"/>
              </a:spcBef>
              <a:buClr>
                <a:srgbClr val="33928A"/>
              </a:buClr>
              <a:buFont typeface="Wingdings" pitchFamily="2" charset="2"/>
              <a:buChar char=""/>
            </a:pPr>
            <a:r>
              <a:rPr lang="en-US" sz="1600" dirty="0" smtClean="0">
                <a:solidFill>
                  <a:srgbClr val="717074"/>
                </a:solidFill>
                <a:latin typeface="Verdana"/>
              </a:rPr>
              <a:t>Install needed services (database, messaging, </a:t>
            </a:r>
            <a:r>
              <a:rPr lang="en-US" sz="1600" dirty="0">
                <a:solidFill>
                  <a:srgbClr val="717074"/>
                </a:solidFill>
                <a:latin typeface="Verdana"/>
              </a:rPr>
              <a:t>H</a:t>
            </a:r>
            <a:r>
              <a:rPr lang="en-US" sz="1600" dirty="0" smtClean="0">
                <a:solidFill>
                  <a:srgbClr val="717074"/>
                </a:solidFill>
                <a:latin typeface="Verdana"/>
              </a:rPr>
              <a:t>adoop cluster)</a:t>
            </a:r>
          </a:p>
          <a:p>
            <a:pPr lvl="1" indent="-228600" defTabSz="457200">
              <a:spcBef>
                <a:spcPts val="1200"/>
              </a:spcBef>
              <a:buClr>
                <a:srgbClr val="33928A"/>
              </a:buClr>
              <a:buFont typeface="Wingdings" pitchFamily="2" charset="2"/>
              <a:buChar char=""/>
            </a:pPr>
            <a:r>
              <a:rPr lang="en-US" sz="1600" dirty="0" smtClean="0">
                <a:solidFill>
                  <a:srgbClr val="717074"/>
                </a:solidFill>
                <a:latin typeface="Verdana"/>
              </a:rPr>
              <a:t>Bind the services to the application, handle IP/port assignments</a:t>
            </a:r>
          </a:p>
          <a:p>
            <a:pPr lvl="1" indent="-228600" defTabSz="457200">
              <a:spcBef>
                <a:spcPts val="1200"/>
              </a:spcBef>
              <a:buClr>
                <a:srgbClr val="33928A"/>
              </a:buClr>
              <a:buFont typeface="Wingdings" pitchFamily="2" charset="2"/>
              <a:buChar char=""/>
            </a:pPr>
            <a:r>
              <a:rPr lang="en-US" sz="1600" dirty="0" smtClean="0">
                <a:solidFill>
                  <a:srgbClr val="717074"/>
                </a:solidFill>
                <a:latin typeface="Verdana"/>
              </a:rPr>
              <a:t>Setup </a:t>
            </a:r>
            <a:r>
              <a:rPr lang="en-US" sz="1600" dirty="0" err="1" smtClean="0">
                <a:solidFill>
                  <a:srgbClr val="717074"/>
                </a:solidFill>
                <a:latin typeface="Verdana"/>
              </a:rPr>
              <a:t>dynami</a:t>
            </a:r>
            <a:r>
              <a:rPr lang="en-US" sz="1600" dirty="0" smtClean="0">
                <a:solidFill>
                  <a:srgbClr val="717074"/>
                </a:solidFill>
                <a:latin typeface="Verdana"/>
              </a:rPr>
              <a:t>c routing and load-balancer</a:t>
            </a:r>
          </a:p>
          <a:p>
            <a:pPr lvl="1" indent="-228600" defTabSz="457200">
              <a:spcBef>
                <a:spcPts val="1200"/>
              </a:spcBef>
              <a:buClr>
                <a:srgbClr val="33928A"/>
              </a:buClr>
              <a:buFont typeface="Wingdings" pitchFamily="2" charset="2"/>
              <a:buChar char=""/>
            </a:pPr>
            <a:r>
              <a:rPr lang="en-US" sz="1600" dirty="0" smtClean="0">
                <a:solidFill>
                  <a:srgbClr val="717074"/>
                </a:solidFill>
                <a:latin typeface="Verdana"/>
              </a:rPr>
              <a:t>Setup four layers of built-in High-Availability</a:t>
            </a:r>
          </a:p>
          <a:p>
            <a:pPr lvl="1" indent="-228600" defTabSz="457200">
              <a:spcBef>
                <a:spcPts val="1200"/>
              </a:spcBef>
              <a:buClr>
                <a:srgbClr val="33928A"/>
              </a:buClr>
              <a:buFont typeface="Wingdings" pitchFamily="2" charset="2"/>
              <a:buChar char=""/>
            </a:pPr>
            <a:r>
              <a:rPr lang="en-US" sz="1600" dirty="0" smtClean="0">
                <a:solidFill>
                  <a:srgbClr val="717074"/>
                </a:solidFill>
                <a:latin typeface="Verdana"/>
              </a:rPr>
              <a:t>Setup streaming logging aggregation</a:t>
            </a:r>
          </a:p>
          <a:p>
            <a:pPr lvl="1" indent="-228600" defTabSz="457200">
              <a:spcBef>
                <a:spcPts val="1200"/>
              </a:spcBef>
              <a:buClr>
                <a:srgbClr val="33928A"/>
              </a:buClr>
              <a:buFont typeface="Wingdings" pitchFamily="2" charset="2"/>
              <a:buChar char=""/>
            </a:pPr>
            <a:r>
              <a:rPr lang="en-US" sz="1600" dirty="0" smtClean="0">
                <a:solidFill>
                  <a:srgbClr val="717074"/>
                </a:solidFill>
                <a:latin typeface="Verdana"/>
              </a:rPr>
              <a:t>Setup Application Performance Monitoring</a:t>
            </a:r>
          </a:p>
          <a:p>
            <a:pPr lvl="1" indent="-228600" defTabSz="457200">
              <a:spcBef>
                <a:spcPts val="1200"/>
              </a:spcBef>
              <a:buClr>
                <a:srgbClr val="33928A"/>
              </a:buClr>
              <a:buFont typeface="Wingdings" pitchFamily="2" charset="2"/>
              <a:buChar char=""/>
            </a:pPr>
            <a:r>
              <a:rPr lang="en-US" sz="1600" dirty="0" smtClean="0">
                <a:solidFill>
                  <a:srgbClr val="717074"/>
                </a:solidFill>
              </a:rPr>
              <a:t>Later: scale</a:t>
            </a:r>
            <a:r>
              <a:rPr lang="en-US" sz="1600" dirty="0">
                <a:solidFill>
                  <a:srgbClr val="717074"/>
                </a:solidFill>
              </a:rPr>
              <a:t>-out to 10 additional </a:t>
            </a:r>
            <a:r>
              <a:rPr lang="en-US" sz="1600" dirty="0" smtClean="0">
                <a:solidFill>
                  <a:srgbClr val="717074"/>
                </a:solidFill>
              </a:rPr>
              <a:t>instances</a:t>
            </a:r>
            <a:endParaRPr lang="en-US" sz="1600" dirty="0" smtClean="0">
              <a:solidFill>
                <a:srgbClr val="717074"/>
              </a:solidFill>
              <a:latin typeface="Verdana"/>
            </a:endParaRPr>
          </a:p>
          <a:p>
            <a:pPr marL="514350" lvl="1" indent="0" defTabSz="457200">
              <a:spcBef>
                <a:spcPts val="1200"/>
              </a:spcBef>
              <a:buClr>
                <a:srgbClr val="33928A"/>
              </a:buClr>
              <a:buFont typeface="Verdana" pitchFamily="34" charset="0"/>
              <a:buNone/>
            </a:pPr>
            <a:r>
              <a:rPr lang="en-US" sz="1600" dirty="0" smtClean="0">
                <a:solidFill>
                  <a:srgbClr val="717074"/>
                </a:solidFill>
                <a:latin typeface="Verdana"/>
              </a:rPr>
              <a:t>… and do it all over again from </a:t>
            </a:r>
            <a:r>
              <a:rPr lang="en-US" sz="1600" dirty="0" err="1" smtClean="0">
                <a:solidFill>
                  <a:srgbClr val="717074"/>
                </a:solidFill>
                <a:latin typeface="Verdana"/>
              </a:rPr>
              <a:t>Dev</a:t>
            </a:r>
            <a:r>
              <a:rPr lang="en-US" sz="1600" dirty="0" smtClean="0">
                <a:solidFill>
                  <a:srgbClr val="717074"/>
                </a:solidFill>
                <a:latin typeface="Verdana"/>
              </a:rPr>
              <a:t> </a:t>
            </a:r>
            <a:r>
              <a:rPr lang="en-US" sz="1600" dirty="0" smtClean="0">
                <a:solidFill>
                  <a:srgbClr val="717074"/>
                </a:solidFill>
                <a:latin typeface="Verdana"/>
                <a:sym typeface="Wingdings"/>
              </a:rPr>
              <a:t> Test  Prod</a:t>
            </a:r>
            <a:r>
              <a:rPr lang="en-US" sz="1600" dirty="0">
                <a:solidFill>
                  <a:srgbClr val="717074"/>
                </a:solidFill>
                <a:latin typeface="Verdana"/>
                <a:sym typeface="Wingdings"/>
              </a:rPr>
              <a:t> </a:t>
            </a:r>
            <a:r>
              <a:rPr lang="en-US" sz="1600" dirty="0" smtClean="0">
                <a:solidFill>
                  <a:srgbClr val="717074"/>
                </a:solidFill>
                <a:latin typeface="Verdana"/>
                <a:sym typeface="Wingdings"/>
              </a:rPr>
              <a:t>on </a:t>
            </a:r>
            <a:r>
              <a:rPr lang="en-US" sz="1600" dirty="0" smtClean="0">
                <a:solidFill>
                  <a:srgbClr val="717074"/>
                </a:solidFill>
                <a:latin typeface="Verdana"/>
                <a:sym typeface="Wingdings"/>
              </a:rPr>
              <a:t>any</a:t>
            </a:r>
            <a:r>
              <a:rPr lang="en-US" sz="1600" dirty="0">
                <a:solidFill>
                  <a:srgbClr val="717074"/>
                </a:solidFill>
                <a:latin typeface="Verdana"/>
                <a:sym typeface="Wingdings"/>
              </a:rPr>
              <a:t> </a:t>
            </a:r>
            <a:r>
              <a:rPr lang="en-US" sz="1600" dirty="0" smtClean="0">
                <a:solidFill>
                  <a:srgbClr val="717074"/>
                </a:solidFill>
                <a:latin typeface="Verdana"/>
                <a:sym typeface="Wingdings"/>
              </a:rPr>
              <a:t>infrastructure</a:t>
            </a:r>
            <a:endParaRPr lang="en-US" sz="1600" dirty="0" smtClean="0">
              <a:solidFill>
                <a:srgbClr val="717074"/>
              </a:solidFill>
              <a:latin typeface="Verdana"/>
            </a:endParaRPr>
          </a:p>
        </p:txBody>
      </p:sp>
    </p:spTree>
    <p:extLst>
      <p:ext uri="{BB962C8B-B14F-4D97-AF65-F5344CB8AC3E}">
        <p14:creationId xmlns:p14="http://schemas.microsoft.com/office/powerpoint/2010/main" val="164611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Pivotal CF Way…</a:t>
            </a:r>
            <a:endParaRPr lang="en-US" dirty="0"/>
          </a:p>
        </p:txBody>
      </p:sp>
      <p:sp>
        <p:nvSpPr>
          <p:cNvPr id="6" name="Content Placeholder 2"/>
          <p:cNvSpPr>
            <a:spLocks noGrp="1"/>
          </p:cNvSpPr>
          <p:nvPr>
            <p:ph sz="quarter" idx="10"/>
          </p:nvPr>
        </p:nvSpPr>
        <p:spPr>
          <a:xfrm>
            <a:off x="379413" y="990070"/>
            <a:ext cx="8410575" cy="3429529"/>
          </a:xfrm>
        </p:spPr>
        <p:txBody>
          <a:bodyPr/>
          <a:lstStyle/>
          <a:p>
            <a:endParaRPr lang="en-US"/>
          </a:p>
        </p:txBody>
      </p:sp>
      <p:pic>
        <p:nvPicPr>
          <p:cNvPr id="7" name="Picture 6" descr="Provisioning_workflow.jpg"/>
          <p:cNvPicPr>
            <a:picLocks noChangeAspect="1"/>
          </p:cNvPicPr>
          <p:nvPr/>
        </p:nvPicPr>
        <p:blipFill>
          <a:blip r:embed="rId3" cstate="print"/>
          <a:stretch>
            <a:fillRect/>
          </a:stretch>
        </p:blipFill>
        <p:spPr>
          <a:xfrm>
            <a:off x="153114" y="916809"/>
            <a:ext cx="8854117" cy="3512988"/>
          </a:xfrm>
          <a:prstGeom prst="rect">
            <a:avLst/>
          </a:prstGeom>
        </p:spPr>
      </p:pic>
      <p:sp>
        <p:nvSpPr>
          <p:cNvPr id="8" name="TextBox 7"/>
          <p:cNvSpPr txBox="1"/>
          <p:nvPr/>
        </p:nvSpPr>
        <p:spPr>
          <a:xfrm>
            <a:off x="157590" y="700233"/>
            <a:ext cx="8850943" cy="3748940"/>
          </a:xfrm>
          <a:prstGeom prst="rect">
            <a:avLst/>
          </a:prstGeom>
          <a:solidFill>
            <a:srgbClr val="FFFFFF">
              <a:alpha val="76000"/>
            </a:srgbClr>
          </a:solidFill>
          <a:ln>
            <a:noFill/>
          </a:ln>
        </p:spPr>
        <p:txBody>
          <a:bodyPr wrap="square" rtlCol="0">
            <a:noAutofit/>
          </a:bodyPr>
          <a:lstStyle/>
          <a:p>
            <a:pPr lvl="1" defTabSz="457200">
              <a:lnSpc>
                <a:spcPct val="150000"/>
              </a:lnSpc>
            </a:pPr>
            <a:r>
              <a:rPr lang="en-US" sz="1000" b="1" i="1" dirty="0" smtClean="0">
                <a:solidFill>
                  <a:srgbClr val="FF6600"/>
                </a:solidFill>
                <a:latin typeface="Consolas"/>
                <a:cs typeface="Consolas"/>
              </a:rPr>
              <a:t> </a:t>
            </a:r>
          </a:p>
          <a:p>
            <a:pPr lvl="1" defTabSz="457200">
              <a:lnSpc>
                <a:spcPct val="150000"/>
              </a:lnSpc>
            </a:pPr>
            <a:r>
              <a:rPr lang="en-US" sz="1900" b="1" dirty="0" smtClean="0">
                <a:solidFill>
                  <a:srgbClr val="FF6600"/>
                </a:solidFill>
                <a:latin typeface="Verdana"/>
                <a:cs typeface="Consolas"/>
              </a:rPr>
              <a:t>provision &lt;my cloud&gt;</a:t>
            </a:r>
          </a:p>
          <a:p>
            <a:pPr lvl="1" defTabSz="457200">
              <a:lnSpc>
                <a:spcPct val="150000"/>
              </a:lnSpc>
            </a:pPr>
            <a:r>
              <a:rPr lang="en-US" sz="1900" b="1" dirty="0" smtClean="0">
                <a:solidFill>
                  <a:srgbClr val="1288C0"/>
                </a:solidFill>
                <a:latin typeface="Verdana"/>
                <a:cs typeface="Consolas"/>
              </a:rPr>
              <a:t>  </a:t>
            </a:r>
            <a:r>
              <a:rPr lang="en-US" sz="1900" b="1" dirty="0" smtClean="0">
                <a:solidFill>
                  <a:srgbClr val="000000">
                    <a:lumMod val="50000"/>
                    <a:lumOff val="50000"/>
                  </a:srgbClr>
                </a:solidFill>
                <a:latin typeface="Verdana"/>
                <a:cs typeface="Consolas"/>
              </a:rPr>
              <a:t>target &lt;my cloud&gt;</a:t>
            </a:r>
          </a:p>
          <a:p>
            <a:pPr lvl="1" defTabSz="457200">
              <a:lnSpc>
                <a:spcPct val="150000"/>
              </a:lnSpc>
            </a:pPr>
            <a:r>
              <a:rPr lang="en-US" sz="1900" b="1" dirty="0" smtClean="0">
                <a:solidFill>
                  <a:srgbClr val="000000">
                    <a:lumMod val="50000"/>
                    <a:lumOff val="50000"/>
                  </a:srgbClr>
                </a:solidFill>
                <a:latin typeface="Verdana"/>
                <a:cs typeface="Consolas"/>
              </a:rPr>
              <a:t>  push &lt;my app&gt;</a:t>
            </a:r>
          </a:p>
          <a:p>
            <a:pPr lvl="1" defTabSz="457200">
              <a:lnSpc>
                <a:spcPct val="150000"/>
              </a:lnSpc>
            </a:pPr>
            <a:r>
              <a:rPr lang="en-US" sz="1900" b="1" dirty="0" smtClean="0">
                <a:solidFill>
                  <a:srgbClr val="000000">
                    <a:lumMod val="50000"/>
                    <a:lumOff val="50000"/>
                  </a:srgbClr>
                </a:solidFill>
                <a:latin typeface="Verdana"/>
                <a:cs typeface="Consolas"/>
              </a:rPr>
              <a:t>  bind &lt;my services&gt;</a:t>
            </a:r>
          </a:p>
          <a:p>
            <a:pPr lvl="1" defTabSz="457200">
              <a:lnSpc>
                <a:spcPct val="150000"/>
              </a:lnSpc>
            </a:pPr>
            <a:r>
              <a:rPr lang="en-US" sz="1900" b="1" dirty="0" smtClean="0">
                <a:solidFill>
                  <a:srgbClr val="000000">
                    <a:lumMod val="50000"/>
                    <a:lumOff val="50000"/>
                  </a:srgbClr>
                </a:solidFill>
                <a:latin typeface="Verdana"/>
                <a:cs typeface="Consolas"/>
              </a:rPr>
              <a:t>  scale &lt;my app&gt; +100</a:t>
            </a:r>
          </a:p>
          <a:p>
            <a:pPr lvl="1" defTabSz="457200">
              <a:lnSpc>
                <a:spcPct val="150000"/>
              </a:lnSpc>
            </a:pPr>
            <a:r>
              <a:rPr lang="en-US" sz="1900" b="1" dirty="0">
                <a:solidFill>
                  <a:srgbClr val="FF6600"/>
                </a:solidFill>
                <a:latin typeface="Verdana"/>
                <a:cs typeface="Consolas"/>
              </a:rPr>
              <a:t>u</a:t>
            </a:r>
            <a:r>
              <a:rPr lang="en-US" sz="1900" b="1" dirty="0" smtClean="0">
                <a:solidFill>
                  <a:srgbClr val="FF6600"/>
                </a:solidFill>
                <a:latin typeface="Verdana"/>
                <a:cs typeface="Consolas"/>
              </a:rPr>
              <a:t>pgrade/scale &lt;my cloud&gt;</a:t>
            </a:r>
          </a:p>
          <a:p>
            <a:pPr lvl="1" defTabSz="457200">
              <a:lnSpc>
                <a:spcPct val="150000"/>
              </a:lnSpc>
            </a:pPr>
            <a:r>
              <a:rPr lang="en-US" sz="1900" b="1" dirty="0" smtClean="0">
                <a:solidFill>
                  <a:srgbClr val="FF6600"/>
                </a:solidFill>
                <a:latin typeface="Verdana"/>
                <a:cs typeface="Consolas"/>
              </a:rPr>
              <a:t> </a:t>
            </a:r>
            <a:endParaRPr lang="en-US" sz="1900" b="1" dirty="0">
              <a:solidFill>
                <a:srgbClr val="FF6600"/>
              </a:solidFill>
              <a:latin typeface="Verdana"/>
              <a:cs typeface="Consolas"/>
            </a:endParaRPr>
          </a:p>
        </p:txBody>
      </p:sp>
      <p:pic>
        <p:nvPicPr>
          <p:cNvPr id="10" name="Picture 6" descr="Cloud1-VMware-lg-300dpi.png"/>
          <p:cNvPicPr>
            <a:picLocks noChangeAspect="1"/>
          </p:cNvPicPr>
          <p:nvPr/>
        </p:nvPicPr>
        <p:blipFill>
          <a:blip r:embed="rId4" cstate="print">
            <a:grayscl/>
          </a:blip>
          <a:srcRect/>
          <a:stretch>
            <a:fillRect/>
          </a:stretch>
        </p:blipFill>
        <p:spPr bwMode="auto">
          <a:xfrm>
            <a:off x="6697930" y="3004582"/>
            <a:ext cx="1051511" cy="657987"/>
          </a:xfrm>
          <a:prstGeom prst="rect">
            <a:avLst/>
          </a:prstGeom>
          <a:noFill/>
          <a:ln w="9525">
            <a:noFill/>
            <a:miter lim="800000"/>
            <a:headEnd/>
            <a:tailEnd/>
          </a:ln>
        </p:spPr>
      </p:pic>
      <p:pic>
        <p:nvPicPr>
          <p:cNvPr id="11" name="Picture 7" descr="Cloud1-VMware-lg-300dpi.png"/>
          <p:cNvPicPr>
            <a:picLocks noChangeAspect="1"/>
          </p:cNvPicPr>
          <p:nvPr/>
        </p:nvPicPr>
        <p:blipFill>
          <a:blip r:embed="rId4" cstate="print">
            <a:grayscl/>
          </a:blip>
          <a:srcRect/>
          <a:stretch>
            <a:fillRect/>
          </a:stretch>
        </p:blipFill>
        <p:spPr bwMode="auto">
          <a:xfrm>
            <a:off x="4529331" y="3004582"/>
            <a:ext cx="1083042" cy="677718"/>
          </a:xfrm>
          <a:prstGeom prst="rect">
            <a:avLst/>
          </a:prstGeom>
          <a:noFill/>
          <a:ln w="9525">
            <a:noFill/>
            <a:miter lim="800000"/>
            <a:headEnd/>
            <a:tailEnd/>
          </a:ln>
        </p:spPr>
      </p:pic>
      <p:pic>
        <p:nvPicPr>
          <p:cNvPr id="12" name="Picture 9" descr="Cloud1-VMware-lg-300dpi.png"/>
          <p:cNvPicPr>
            <a:picLocks noChangeAspect="1"/>
          </p:cNvPicPr>
          <p:nvPr/>
        </p:nvPicPr>
        <p:blipFill>
          <a:blip r:embed="rId4" cstate="print">
            <a:grayscl/>
          </a:blip>
          <a:srcRect/>
          <a:stretch>
            <a:fillRect/>
          </a:stretch>
        </p:blipFill>
        <p:spPr bwMode="auto">
          <a:xfrm>
            <a:off x="5617302" y="3009071"/>
            <a:ext cx="1064846" cy="666332"/>
          </a:xfrm>
          <a:prstGeom prst="rect">
            <a:avLst/>
          </a:prstGeom>
          <a:noFill/>
          <a:ln w="9525">
            <a:noFill/>
            <a:miter lim="800000"/>
            <a:headEnd/>
            <a:tailEnd/>
          </a:ln>
        </p:spPr>
      </p:pic>
      <p:pic>
        <p:nvPicPr>
          <p:cNvPr id="13" name="Picture 10"/>
          <p:cNvPicPr>
            <a:picLocks noChangeAspect="1"/>
          </p:cNvPicPr>
          <p:nvPr/>
        </p:nvPicPr>
        <p:blipFill>
          <a:blip r:embed="rId5" cstate="print">
            <a:clrChange>
              <a:clrFrom>
                <a:srgbClr val="FFFFFF"/>
              </a:clrFrom>
              <a:clrTo>
                <a:srgbClr val="FFFFFF">
                  <a:alpha val="0"/>
                </a:srgbClr>
              </a:clrTo>
            </a:clrChange>
          </a:blip>
          <a:srcRect/>
          <a:stretch>
            <a:fillRect/>
          </a:stretch>
        </p:blipFill>
        <p:spPr bwMode="auto">
          <a:xfrm>
            <a:off x="4728301" y="3335180"/>
            <a:ext cx="748371" cy="202148"/>
          </a:xfrm>
          <a:prstGeom prst="rect">
            <a:avLst/>
          </a:prstGeom>
          <a:noFill/>
          <a:ln w="9525">
            <a:noFill/>
            <a:miter lim="800000"/>
            <a:headEnd/>
            <a:tailEnd/>
          </a:ln>
        </p:spPr>
      </p:pic>
      <p:pic>
        <p:nvPicPr>
          <p:cNvPr id="14" name="Picture 2" descr="https://encrypted-tbn0.gstatic.com/images?q=tbn:ANd9GcRgWtweeNVNot_dJ1JZ4fATg5X0qxTniN17Zry9UylCHUwXFy8KJQ"/>
          <p:cNvPicPr>
            <a:picLocks noChangeAspect="1" noChangeArrowheads="1"/>
          </p:cNvPicPr>
          <p:nvPr/>
        </p:nvPicPr>
        <p:blipFill>
          <a:blip r:embed="rId6" cstate="print">
            <a:clrChange>
              <a:clrFrom>
                <a:srgbClr val="F6F6F6"/>
              </a:clrFrom>
              <a:clrTo>
                <a:srgbClr val="F6F6F6">
                  <a:alpha val="0"/>
                </a:srgbClr>
              </a:clrTo>
            </a:clrChange>
          </a:blip>
          <a:srcRect/>
          <a:stretch>
            <a:fillRect/>
          </a:stretch>
        </p:blipFill>
        <p:spPr bwMode="auto">
          <a:xfrm>
            <a:off x="6862048" y="3205318"/>
            <a:ext cx="689564" cy="298145"/>
          </a:xfrm>
          <a:prstGeom prst="rect">
            <a:avLst/>
          </a:prstGeom>
          <a:noFill/>
          <a:ln w="9525">
            <a:noFill/>
            <a:miter lim="800000"/>
            <a:headEnd/>
            <a:tailEnd/>
          </a:ln>
        </p:spPr>
      </p:pic>
      <p:pic>
        <p:nvPicPr>
          <p:cNvPr id="15" name="Picture 2" descr="https://encrypted-tbn3.gstatic.com/images?q=tbn:ANd9GcS7UAlHPEO76CVj0-gTdi8XP-jxd5IK9dkq9VKiIwZRvMg51J9nNQ"/>
          <p:cNvPicPr>
            <a:picLocks noChangeAspect="1" noChangeArrowheads="1"/>
          </p:cNvPicPr>
          <p:nvPr/>
        </p:nvPicPr>
        <p:blipFill>
          <a:blip r:embed="rId7" cstate="print">
            <a:clrChange>
              <a:clrFrom>
                <a:srgbClr val="FEFFFF"/>
              </a:clrFrom>
              <a:clrTo>
                <a:srgbClr val="FEFFFF">
                  <a:alpha val="0"/>
                </a:srgbClr>
              </a:clrTo>
            </a:clrChange>
          </a:blip>
          <a:srcRect/>
          <a:stretch>
            <a:fillRect/>
          </a:stretch>
        </p:blipFill>
        <p:spPr bwMode="auto">
          <a:xfrm>
            <a:off x="6017840" y="3138177"/>
            <a:ext cx="437663" cy="483031"/>
          </a:xfrm>
          <a:prstGeom prst="rect">
            <a:avLst/>
          </a:prstGeom>
          <a:noFill/>
          <a:ln w="9525">
            <a:noFill/>
            <a:miter lim="800000"/>
            <a:headEnd/>
            <a:tailEnd/>
          </a:ln>
        </p:spPr>
      </p:pic>
      <p:pic>
        <p:nvPicPr>
          <p:cNvPr id="16" name="Picture 9" descr="Pivotal_(tm)_CF_2Line.png"/>
          <p:cNvPicPr>
            <a:picLocks noChangeAspect="1"/>
          </p:cNvPicPr>
          <p:nvPr/>
        </p:nvPicPr>
        <p:blipFill>
          <a:blip r:embed="rId8" cstate="print"/>
          <a:srcRect/>
          <a:stretch>
            <a:fillRect/>
          </a:stretch>
        </p:blipFill>
        <p:spPr bwMode="auto">
          <a:xfrm>
            <a:off x="5614004" y="1444994"/>
            <a:ext cx="1992313" cy="1551284"/>
          </a:xfrm>
          <a:prstGeom prst="rect">
            <a:avLst/>
          </a:prstGeom>
          <a:noFill/>
          <a:ln w="9525">
            <a:noFill/>
            <a:miter lim="800000"/>
            <a:headEnd/>
            <a:tailEnd/>
          </a:ln>
        </p:spPr>
      </p:pic>
      <p:pic>
        <p:nvPicPr>
          <p:cNvPr id="17" name="Picture 7" descr="Cloud1-VMware-lg-300dpi.png"/>
          <p:cNvPicPr>
            <a:picLocks noChangeAspect="1"/>
          </p:cNvPicPr>
          <p:nvPr/>
        </p:nvPicPr>
        <p:blipFill>
          <a:blip r:embed="rId4" cstate="print">
            <a:grayscl/>
          </a:blip>
          <a:srcRect/>
          <a:stretch>
            <a:fillRect/>
          </a:stretch>
        </p:blipFill>
        <p:spPr bwMode="auto">
          <a:xfrm>
            <a:off x="7752860" y="3024586"/>
            <a:ext cx="1127369" cy="634964"/>
          </a:xfrm>
          <a:prstGeom prst="rect">
            <a:avLst/>
          </a:prstGeom>
          <a:noFill/>
          <a:ln w="9525">
            <a:noFill/>
            <a:miter lim="800000"/>
            <a:headEnd/>
            <a:tailEnd/>
          </a:ln>
        </p:spPr>
      </p:pic>
      <p:pic>
        <p:nvPicPr>
          <p:cNvPr id="18" name="Picture 10"/>
          <p:cNvPicPr>
            <a:picLocks noChangeAspect="1"/>
          </p:cNvPicPr>
          <p:nvPr/>
        </p:nvPicPr>
        <p:blipFill>
          <a:blip r:embed="rId5" cstate="print">
            <a:clrChange>
              <a:clrFrom>
                <a:srgbClr val="FFFFFF"/>
              </a:clrFrom>
              <a:clrTo>
                <a:srgbClr val="FFFFFF">
                  <a:alpha val="0"/>
                </a:srgbClr>
              </a:clrTo>
            </a:clrChange>
          </a:blip>
          <a:srcRect/>
          <a:stretch>
            <a:fillRect/>
          </a:stretch>
        </p:blipFill>
        <p:spPr bwMode="auto">
          <a:xfrm>
            <a:off x="8021568" y="3377880"/>
            <a:ext cx="673045" cy="163635"/>
          </a:xfrm>
          <a:prstGeom prst="rect">
            <a:avLst/>
          </a:prstGeom>
          <a:noFill/>
          <a:ln w="9525">
            <a:noFill/>
            <a:miter lim="800000"/>
            <a:headEnd/>
            <a:tailEnd/>
          </a:ln>
        </p:spPr>
      </p:pic>
      <p:pic>
        <p:nvPicPr>
          <p:cNvPr id="19" name="Picture 18"/>
          <p:cNvPicPr>
            <a:picLocks noChangeAspect="1"/>
          </p:cNvPicPr>
          <p:nvPr/>
        </p:nvPicPr>
        <p:blipFill rotWithShape="1">
          <a:blip r:embed="rId9"/>
          <a:srcRect t="-1" r="75311" b="-7104"/>
          <a:stretch/>
        </p:blipFill>
        <p:spPr>
          <a:xfrm>
            <a:off x="8235460" y="3155274"/>
            <a:ext cx="244230" cy="240075"/>
          </a:xfrm>
          <a:prstGeom prst="rect">
            <a:avLst/>
          </a:prstGeom>
        </p:spPr>
      </p:pic>
      <p:pic>
        <p:nvPicPr>
          <p:cNvPr id="20" name="Picture 19"/>
          <p:cNvPicPr>
            <a:picLocks noChangeAspect="1"/>
          </p:cNvPicPr>
          <p:nvPr/>
        </p:nvPicPr>
        <p:blipFill>
          <a:blip r:embed="rId10"/>
          <a:stretch>
            <a:fillRect/>
          </a:stretch>
        </p:blipFill>
        <p:spPr>
          <a:xfrm>
            <a:off x="4992073" y="3112044"/>
            <a:ext cx="240322" cy="240322"/>
          </a:xfrm>
          <a:prstGeom prst="rect">
            <a:avLst/>
          </a:prstGeom>
        </p:spPr>
      </p:pic>
    </p:spTree>
    <p:extLst>
      <p:ext uri="{BB962C8B-B14F-4D97-AF65-F5344CB8AC3E}">
        <p14:creationId xmlns:p14="http://schemas.microsoft.com/office/powerpoint/2010/main" val="423376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ight Triangle 4"/>
          <p:cNvSpPr/>
          <p:nvPr/>
        </p:nvSpPr>
        <p:spPr>
          <a:xfrm flipH="1">
            <a:off x="523930" y="1521758"/>
            <a:ext cx="8239068" cy="2794095"/>
          </a:xfrm>
          <a:prstGeom prst="rtTriangle">
            <a:avLst/>
          </a:prstGeom>
          <a:solidFill>
            <a:schemeClr val="bg1">
              <a:lumMod val="75000"/>
              <a:alpha val="3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p:nvPr>
        </p:nvSpPr>
        <p:spPr/>
        <p:txBody>
          <a:bodyPr/>
          <a:lstStyle/>
          <a:p>
            <a:r>
              <a:rPr lang="en-US" sz="2800" dirty="0" smtClean="0"/>
              <a:t>The Power of PaaS</a:t>
            </a:r>
            <a:endParaRPr lang="en-US" sz="2800" dirty="0"/>
          </a:p>
        </p:txBody>
      </p:sp>
      <p:grpSp>
        <p:nvGrpSpPr>
          <p:cNvPr id="6" name="Group 5"/>
          <p:cNvGrpSpPr>
            <a:grpSpLocks noChangeAspect="1"/>
          </p:cNvGrpSpPr>
          <p:nvPr/>
        </p:nvGrpSpPr>
        <p:grpSpPr>
          <a:xfrm>
            <a:off x="837229" y="1341400"/>
            <a:ext cx="2363168" cy="2806605"/>
            <a:chOff x="678262" y="2856832"/>
            <a:chExt cx="2250635" cy="3563942"/>
          </a:xfrm>
        </p:grpSpPr>
        <p:sp>
          <p:nvSpPr>
            <p:cNvPr id="7" name="Rounded Rectangle 6"/>
            <p:cNvSpPr/>
            <p:nvPr/>
          </p:nvSpPr>
          <p:spPr>
            <a:xfrm>
              <a:off x="688216" y="2856832"/>
              <a:ext cx="2240681" cy="3563942"/>
            </a:xfrm>
            <a:prstGeom prst="roundRect">
              <a:avLst/>
            </a:prstGeom>
            <a:no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b="1" dirty="0" smtClean="0">
                  <a:solidFill>
                    <a:srgbClr val="AFFAFA">
                      <a:lumMod val="10000"/>
                    </a:srgbClr>
                  </a:solidFill>
                  <a:latin typeface="Arial"/>
                  <a:ea typeface="Calibri"/>
                  <a:cs typeface="Calibri"/>
                </a:rPr>
                <a:t>   </a:t>
              </a:r>
              <a:r>
                <a:rPr lang="en-US" sz="1600" b="1" dirty="0" smtClean="0">
                  <a:solidFill>
                    <a:srgbClr val="AFFAFA">
                      <a:lumMod val="10000"/>
                    </a:srgbClr>
                  </a:solidFill>
                  <a:latin typeface="Arial"/>
                  <a:ea typeface="Calibri"/>
                  <a:cs typeface="Calibri"/>
                </a:rPr>
                <a:t>Traditional IT</a:t>
              </a:r>
            </a:p>
          </p:txBody>
        </p:sp>
        <p:grpSp>
          <p:nvGrpSpPr>
            <p:cNvPr id="8" name="Group 7"/>
            <p:cNvGrpSpPr/>
            <p:nvPr/>
          </p:nvGrpSpPr>
          <p:grpSpPr>
            <a:xfrm>
              <a:off x="1186926" y="3515609"/>
              <a:ext cx="1451282" cy="2873828"/>
              <a:chOff x="637640" y="3495636"/>
              <a:chExt cx="1371600" cy="2873828"/>
            </a:xfrm>
          </p:grpSpPr>
          <p:sp>
            <p:nvSpPr>
              <p:cNvPr id="11" name="Rounded Rectangle 10"/>
              <p:cNvSpPr/>
              <p:nvPr/>
            </p:nvSpPr>
            <p:spPr>
              <a:xfrm>
                <a:off x="637640" y="5781636"/>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Storage</a:t>
                </a:r>
              </a:p>
            </p:txBody>
          </p:sp>
          <p:sp>
            <p:nvSpPr>
              <p:cNvPr id="12" name="Rounded Rectangle 11"/>
              <p:cNvSpPr/>
              <p:nvPr/>
            </p:nvSpPr>
            <p:spPr>
              <a:xfrm>
                <a:off x="637640" y="5455064"/>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Servers</a:t>
                </a:r>
              </a:p>
            </p:txBody>
          </p:sp>
          <p:sp>
            <p:nvSpPr>
              <p:cNvPr id="13" name="Rounded Rectangle 12"/>
              <p:cNvSpPr/>
              <p:nvPr/>
            </p:nvSpPr>
            <p:spPr>
              <a:xfrm>
                <a:off x="637640" y="6108207"/>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Networking</a:t>
                </a:r>
              </a:p>
            </p:txBody>
          </p:sp>
          <p:sp>
            <p:nvSpPr>
              <p:cNvPr id="14" name="Rounded Rectangle 13"/>
              <p:cNvSpPr/>
              <p:nvPr/>
            </p:nvSpPr>
            <p:spPr>
              <a:xfrm>
                <a:off x="637640" y="4801921"/>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O/S</a:t>
                </a:r>
              </a:p>
            </p:txBody>
          </p:sp>
          <p:sp>
            <p:nvSpPr>
              <p:cNvPr id="15" name="Rounded Rectangle 14"/>
              <p:cNvSpPr/>
              <p:nvPr/>
            </p:nvSpPr>
            <p:spPr>
              <a:xfrm>
                <a:off x="637640" y="4475350"/>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Middleware</a:t>
                </a:r>
              </a:p>
            </p:txBody>
          </p:sp>
          <p:sp>
            <p:nvSpPr>
              <p:cNvPr id="16" name="Rounded Rectangle 15"/>
              <p:cNvSpPr/>
              <p:nvPr/>
            </p:nvSpPr>
            <p:spPr>
              <a:xfrm>
                <a:off x="637640" y="5128493"/>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Virtualization</a:t>
                </a:r>
              </a:p>
            </p:txBody>
          </p:sp>
          <p:sp>
            <p:nvSpPr>
              <p:cNvPr id="17" name="Rounded Rectangle 16"/>
              <p:cNvSpPr/>
              <p:nvPr/>
            </p:nvSpPr>
            <p:spPr>
              <a:xfrm>
                <a:off x="637640" y="3822207"/>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Data</a:t>
                </a:r>
              </a:p>
            </p:txBody>
          </p:sp>
          <p:sp>
            <p:nvSpPr>
              <p:cNvPr id="18" name="Rounded Rectangle 17"/>
              <p:cNvSpPr/>
              <p:nvPr/>
            </p:nvSpPr>
            <p:spPr>
              <a:xfrm>
                <a:off x="637640" y="3495636"/>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defRPr/>
                </a:pPr>
                <a:r>
                  <a:rPr lang="en-US" sz="1200" dirty="0" smtClean="0">
                    <a:solidFill>
                      <a:srgbClr val="FFFFFF"/>
                    </a:solidFill>
                    <a:latin typeface="Arial"/>
                    <a:ea typeface="Calibri"/>
                    <a:cs typeface="Calibri"/>
                  </a:rPr>
                  <a:t>Applications</a:t>
                </a:r>
              </a:p>
            </p:txBody>
          </p:sp>
          <p:sp>
            <p:nvSpPr>
              <p:cNvPr id="19" name="Rounded Rectangle 18"/>
              <p:cNvSpPr/>
              <p:nvPr/>
            </p:nvSpPr>
            <p:spPr>
              <a:xfrm>
                <a:off x="637640" y="4148779"/>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Runtime</a:t>
                </a:r>
              </a:p>
            </p:txBody>
          </p:sp>
        </p:grpSp>
        <p:sp>
          <p:nvSpPr>
            <p:cNvPr id="9" name="Left Brace 8"/>
            <p:cNvSpPr/>
            <p:nvPr/>
          </p:nvSpPr>
          <p:spPr>
            <a:xfrm>
              <a:off x="988436" y="3456019"/>
              <a:ext cx="198489" cy="2964754"/>
            </a:xfrm>
            <a:prstGeom prst="leftBrace">
              <a:avLst>
                <a:gd name="adj1" fmla="val 0"/>
                <a:gd name="adj2" fmla="val 50000"/>
              </a:avLst>
            </a:prstGeom>
            <a:noFill/>
            <a:ln w="19050" cap="flat" cmpd="sng" algn="ctr">
              <a:solidFill>
                <a:schemeClr val="tx1"/>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dirty="0">
                <a:solidFill>
                  <a:srgbClr val="000000"/>
                </a:solidFill>
                <a:latin typeface="Calibri"/>
                <a:ea typeface="Calibri"/>
                <a:cs typeface="Calibri"/>
              </a:endParaRPr>
            </a:p>
          </p:txBody>
        </p:sp>
        <p:sp>
          <p:nvSpPr>
            <p:cNvPr id="10" name="TextBox 52"/>
            <p:cNvSpPr txBox="1"/>
            <p:nvPr/>
          </p:nvSpPr>
          <p:spPr>
            <a:xfrm>
              <a:off x="678262" y="4238183"/>
              <a:ext cx="381057" cy="138918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smtClean="0">
                  <a:solidFill>
                    <a:srgbClr val="00685D"/>
                  </a:solidFill>
                  <a:latin typeface="Arial"/>
                  <a:ea typeface="Calibri"/>
                  <a:cs typeface="Calibri"/>
                </a:rPr>
                <a:t>You Manage</a:t>
              </a:r>
              <a:endParaRPr lang="en-US" sz="1400" dirty="0">
                <a:solidFill>
                  <a:srgbClr val="00685D"/>
                </a:solidFill>
                <a:latin typeface="Arial"/>
                <a:ea typeface="Calibri"/>
                <a:cs typeface="Calibri"/>
              </a:endParaRPr>
            </a:p>
          </p:txBody>
        </p:sp>
      </p:grpSp>
      <p:grpSp>
        <p:nvGrpSpPr>
          <p:cNvPr id="20" name="Group 19"/>
          <p:cNvGrpSpPr/>
          <p:nvPr/>
        </p:nvGrpSpPr>
        <p:grpSpPr>
          <a:xfrm>
            <a:off x="3297408" y="1341401"/>
            <a:ext cx="2569995" cy="2830313"/>
            <a:chOff x="2154405" y="2277660"/>
            <a:chExt cx="2569995" cy="3773747"/>
          </a:xfrm>
        </p:grpSpPr>
        <p:sp>
          <p:nvSpPr>
            <p:cNvPr id="21" name="Rounded Rectangle 20"/>
            <p:cNvSpPr/>
            <p:nvPr/>
          </p:nvSpPr>
          <p:spPr>
            <a:xfrm>
              <a:off x="2663719" y="4345508"/>
              <a:ext cx="1523846" cy="274320"/>
            </a:xfrm>
            <a:prstGeom prst="roundRect">
              <a:avLst/>
            </a:prstGeom>
            <a:gradFill flip="none" rotWithShape="1">
              <a:gsLst>
                <a:gs pos="0">
                  <a:srgbClr val="FFFFFF">
                    <a:lumMod val="95000"/>
                  </a:srgbClr>
                </a:gs>
                <a:gs pos="51000">
                  <a:srgbClr val="16A5D9">
                    <a:lumMod val="75000"/>
                  </a:srgbClr>
                </a:gs>
                <a:gs pos="100000">
                  <a:schemeClr val="tx1"/>
                </a:gs>
              </a:gsLst>
              <a:lin ang="16200000" scaled="1"/>
              <a:tileRect/>
            </a:gradFill>
            <a:ln w="9525" cap="flat" cmpd="sng" algn="ctr">
              <a:solidFill>
                <a:schemeClr val="tx1"/>
              </a:solidFill>
              <a:prstDash val="solid"/>
            </a:ln>
            <a:effectLst>
              <a:outerShdw blurRad="40000" dist="23000" dir="5400000" rotWithShape="0">
                <a:srgbClr val="000000">
                  <a:alpha val="35000"/>
                </a:srgbClr>
              </a:outerShdw>
            </a:effectLst>
          </p:spPr>
          <p:txBody>
            <a:bodyPr rtlCol="0" anchor="t" anchorCtr="0"/>
            <a:lstStyle/>
            <a:p>
              <a:pPr algn="ctr">
                <a:lnSpc>
                  <a:spcPct val="80000"/>
                </a:lnSpc>
                <a:defRPr/>
              </a:pPr>
              <a:r>
                <a:rPr lang="en-US" sz="1200" kern="0" dirty="0">
                  <a:solidFill>
                    <a:prstClr val="white"/>
                  </a:solidFill>
                  <a:effectLst>
                    <a:outerShdw blurRad="38100" dist="38100" dir="2700000" algn="tl">
                      <a:srgbClr val="000000">
                        <a:alpha val="43137"/>
                      </a:srgbClr>
                    </a:outerShdw>
                  </a:effectLst>
                  <a:latin typeface="Arial"/>
                  <a:ea typeface="Calibri"/>
                  <a:cs typeface="Calibri"/>
                </a:rPr>
                <a:t>O/S</a:t>
              </a:r>
            </a:p>
          </p:txBody>
        </p:sp>
        <p:grpSp>
          <p:nvGrpSpPr>
            <p:cNvPr id="22" name="Group 21"/>
            <p:cNvGrpSpPr>
              <a:grpSpLocks noChangeAspect="1"/>
            </p:cNvGrpSpPr>
            <p:nvPr/>
          </p:nvGrpSpPr>
          <p:grpSpPr>
            <a:xfrm>
              <a:off x="2154405" y="2277660"/>
              <a:ext cx="2354552" cy="3742140"/>
              <a:chOff x="686468" y="2856832"/>
              <a:chExt cx="2242429" cy="3563942"/>
            </a:xfrm>
          </p:grpSpPr>
          <p:sp>
            <p:nvSpPr>
              <p:cNvPr id="25" name="Rounded Rectangle 24"/>
              <p:cNvSpPr/>
              <p:nvPr/>
            </p:nvSpPr>
            <p:spPr>
              <a:xfrm>
                <a:off x="688216" y="2856832"/>
                <a:ext cx="2240681" cy="3563942"/>
              </a:xfrm>
              <a:prstGeom prst="roundRect">
                <a:avLst/>
              </a:prstGeom>
              <a:no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b="1" dirty="0" smtClean="0">
                    <a:solidFill>
                      <a:srgbClr val="AFFAFA">
                        <a:lumMod val="10000"/>
                      </a:srgbClr>
                    </a:solidFill>
                    <a:latin typeface="Arial"/>
                    <a:ea typeface="Calibri"/>
                    <a:cs typeface="Calibri"/>
                  </a:rPr>
                  <a:t>   </a:t>
                </a:r>
                <a:r>
                  <a:rPr lang="en-US" sz="1600" b="1" dirty="0" smtClean="0">
                    <a:solidFill>
                      <a:srgbClr val="AFFAFA">
                        <a:lumMod val="10000"/>
                      </a:srgbClr>
                    </a:solidFill>
                    <a:latin typeface="Arial"/>
                    <a:ea typeface="Calibri"/>
                    <a:cs typeface="Calibri"/>
                  </a:rPr>
                  <a:t>IaaS</a:t>
                </a:r>
              </a:p>
            </p:txBody>
          </p:sp>
          <p:grpSp>
            <p:nvGrpSpPr>
              <p:cNvPr id="26" name="Group 25"/>
              <p:cNvGrpSpPr/>
              <p:nvPr/>
            </p:nvGrpSpPr>
            <p:grpSpPr>
              <a:xfrm>
                <a:off x="1186926" y="3515609"/>
                <a:ext cx="1451282" cy="2873828"/>
                <a:chOff x="637640" y="3495636"/>
                <a:chExt cx="1371600" cy="2873828"/>
              </a:xfrm>
            </p:grpSpPr>
            <p:sp>
              <p:nvSpPr>
                <p:cNvPr id="29" name="Rounded Rectangle 28"/>
                <p:cNvSpPr/>
                <p:nvPr/>
              </p:nvSpPr>
              <p:spPr>
                <a:xfrm>
                  <a:off x="637640" y="5781636"/>
                  <a:ext cx="1371600" cy="261257"/>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Storage</a:t>
                  </a:r>
                </a:p>
              </p:txBody>
            </p:sp>
            <p:sp>
              <p:nvSpPr>
                <p:cNvPr id="30" name="Rounded Rectangle 29"/>
                <p:cNvSpPr/>
                <p:nvPr/>
              </p:nvSpPr>
              <p:spPr>
                <a:xfrm>
                  <a:off x="637640" y="5455064"/>
                  <a:ext cx="1371600" cy="261257"/>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Servers</a:t>
                  </a:r>
                </a:p>
              </p:txBody>
            </p:sp>
            <p:sp>
              <p:nvSpPr>
                <p:cNvPr id="31" name="Rounded Rectangle 30"/>
                <p:cNvSpPr/>
                <p:nvPr/>
              </p:nvSpPr>
              <p:spPr>
                <a:xfrm>
                  <a:off x="637640" y="6108207"/>
                  <a:ext cx="1371600" cy="261257"/>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Networking</a:t>
                  </a:r>
                </a:p>
              </p:txBody>
            </p:sp>
            <p:sp>
              <p:nvSpPr>
                <p:cNvPr id="32" name="Rounded Rectangle 31"/>
                <p:cNvSpPr/>
                <p:nvPr/>
              </p:nvSpPr>
              <p:spPr>
                <a:xfrm>
                  <a:off x="637640" y="4475350"/>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Middleware</a:t>
                  </a:r>
                </a:p>
              </p:txBody>
            </p:sp>
            <p:sp>
              <p:nvSpPr>
                <p:cNvPr id="33" name="Rounded Rectangle 32"/>
                <p:cNvSpPr/>
                <p:nvPr/>
              </p:nvSpPr>
              <p:spPr>
                <a:xfrm>
                  <a:off x="637640" y="5128493"/>
                  <a:ext cx="1371600" cy="261257"/>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Virtualization</a:t>
                  </a:r>
                </a:p>
              </p:txBody>
            </p:sp>
            <p:sp>
              <p:nvSpPr>
                <p:cNvPr id="34" name="Rounded Rectangle 33"/>
                <p:cNvSpPr/>
                <p:nvPr/>
              </p:nvSpPr>
              <p:spPr>
                <a:xfrm>
                  <a:off x="637640" y="3822207"/>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Data</a:t>
                  </a:r>
                </a:p>
              </p:txBody>
            </p:sp>
            <p:sp>
              <p:nvSpPr>
                <p:cNvPr id="35" name="Rounded Rectangle 34"/>
                <p:cNvSpPr/>
                <p:nvPr/>
              </p:nvSpPr>
              <p:spPr>
                <a:xfrm>
                  <a:off x="637640" y="3495636"/>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defRPr/>
                  </a:pPr>
                  <a:r>
                    <a:rPr lang="en-US" sz="1200" dirty="0" smtClean="0">
                      <a:solidFill>
                        <a:srgbClr val="FFFFFF"/>
                      </a:solidFill>
                      <a:latin typeface="Arial"/>
                      <a:ea typeface="Calibri"/>
                      <a:cs typeface="Calibri"/>
                    </a:rPr>
                    <a:t>Applications</a:t>
                  </a:r>
                </a:p>
              </p:txBody>
            </p:sp>
            <p:sp>
              <p:nvSpPr>
                <p:cNvPr id="36" name="Rounded Rectangle 35"/>
                <p:cNvSpPr/>
                <p:nvPr/>
              </p:nvSpPr>
              <p:spPr>
                <a:xfrm>
                  <a:off x="637640" y="4148779"/>
                  <a:ext cx="1371600" cy="261257"/>
                </a:xfrm>
                <a:prstGeom prst="roundRect">
                  <a:avLst/>
                </a:prstGeom>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Runtime</a:t>
                  </a:r>
                </a:p>
              </p:txBody>
            </p:sp>
          </p:grpSp>
          <p:sp>
            <p:nvSpPr>
              <p:cNvPr id="27" name="Left Brace 26"/>
              <p:cNvSpPr/>
              <p:nvPr/>
            </p:nvSpPr>
            <p:spPr>
              <a:xfrm>
                <a:off x="988436" y="3456019"/>
                <a:ext cx="168940" cy="1498808"/>
              </a:xfrm>
              <a:prstGeom prst="leftBrace">
                <a:avLst>
                  <a:gd name="adj1" fmla="val 0"/>
                  <a:gd name="adj2" fmla="val 50000"/>
                </a:avLst>
              </a:prstGeom>
              <a:noFill/>
              <a:ln w="19050" cap="flat" cmpd="sng" algn="ctr">
                <a:solidFill>
                  <a:schemeClr val="tx1"/>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dirty="0">
                  <a:solidFill>
                    <a:srgbClr val="000000"/>
                  </a:solidFill>
                  <a:latin typeface="Calibri"/>
                  <a:ea typeface="Calibri"/>
                  <a:cs typeface="Calibri"/>
                </a:endParaRPr>
              </a:p>
            </p:txBody>
          </p:sp>
          <p:sp>
            <p:nvSpPr>
              <p:cNvPr id="28" name="TextBox 52"/>
              <p:cNvSpPr txBox="1"/>
              <p:nvPr/>
            </p:nvSpPr>
            <p:spPr>
              <a:xfrm>
                <a:off x="686468" y="3499426"/>
                <a:ext cx="381057" cy="138918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smtClean="0">
                    <a:solidFill>
                      <a:srgbClr val="00685D"/>
                    </a:solidFill>
                    <a:latin typeface="Arial"/>
                    <a:ea typeface="Calibri"/>
                    <a:cs typeface="Calibri"/>
                  </a:rPr>
                  <a:t>You Manage</a:t>
                </a:r>
                <a:endParaRPr lang="en-US" sz="1400" dirty="0">
                  <a:solidFill>
                    <a:srgbClr val="00685D"/>
                  </a:solidFill>
                  <a:latin typeface="Arial"/>
                  <a:ea typeface="Calibri"/>
                  <a:cs typeface="Calibri"/>
                </a:endParaRPr>
              </a:p>
            </p:txBody>
          </p:sp>
        </p:grpSp>
        <p:sp>
          <p:nvSpPr>
            <p:cNvPr id="23" name="Left Brace 22"/>
            <p:cNvSpPr/>
            <p:nvPr/>
          </p:nvSpPr>
          <p:spPr>
            <a:xfrm flipH="1">
              <a:off x="4181930" y="4462413"/>
              <a:ext cx="218311" cy="1588994"/>
            </a:xfrm>
            <a:prstGeom prst="leftBrace">
              <a:avLst>
                <a:gd name="adj1" fmla="val 0"/>
                <a:gd name="adj2" fmla="val 50000"/>
              </a:avLst>
            </a:prstGeom>
            <a:noFill/>
            <a:ln w="19050" cap="flat" cmpd="sng" algn="ctr">
              <a:solidFill>
                <a:schemeClr val="tx1"/>
              </a:solidFill>
              <a:prstDash val="solid"/>
            </a:ln>
            <a:effectLst/>
          </p:spPr>
          <p:txBody>
            <a:bodyPr rtlCol="0" anchor="ctr"/>
            <a:lstStyle/>
            <a:p>
              <a:pPr algn="ctr">
                <a:defRPr/>
              </a:pPr>
              <a:endParaRPr lang="en-US" kern="0" dirty="0">
                <a:solidFill>
                  <a:srgbClr val="000000"/>
                </a:solidFill>
                <a:latin typeface="Arial"/>
                <a:ea typeface="Calibri"/>
                <a:cs typeface="Calibri"/>
              </a:endParaRPr>
            </a:p>
          </p:txBody>
        </p:sp>
        <p:sp>
          <p:nvSpPr>
            <p:cNvPr id="24" name="TextBox 56"/>
            <p:cNvSpPr txBox="1"/>
            <p:nvPr/>
          </p:nvSpPr>
          <p:spPr>
            <a:xfrm flipH="1">
              <a:off x="4324290" y="4437845"/>
              <a:ext cx="400110" cy="1576498"/>
            </a:xfrm>
            <a:prstGeom prst="rect">
              <a:avLst/>
            </a:prstGeom>
            <a:noFill/>
            <a:ln>
              <a:noFill/>
            </a:ln>
          </p:spPr>
          <p:txBody>
            <a:bodyPr vert="eaVert" wrap="non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effectLst/>
                  <a:uLnTx/>
                  <a:uFillTx/>
                  <a:latin typeface="Segoe UI" pitchFamily="34" charset="0"/>
                  <a:ea typeface="Segoe UI" pitchFamily="34" charset="0"/>
                  <a:cs typeface="Segoe UI" pitchFamily="34" charset="0"/>
                </a:defRPr>
              </a:lvl1pPr>
            </a:lstStyle>
            <a:p>
              <a:pPr algn="ctr">
                <a:defRPr/>
              </a:pPr>
              <a:r>
                <a:rPr lang="en-US" sz="1400" kern="0" dirty="0" err="1" smtClean="0">
                  <a:solidFill>
                    <a:srgbClr val="00685D"/>
                  </a:solidFill>
                  <a:latin typeface="Arial"/>
                  <a:ea typeface="Calibri"/>
                  <a:cs typeface="Calibri"/>
                </a:rPr>
                <a:t>IaaS</a:t>
              </a:r>
              <a:r>
                <a:rPr lang="en-US" sz="1400" kern="0" dirty="0" smtClean="0">
                  <a:solidFill>
                    <a:srgbClr val="00685D"/>
                  </a:solidFill>
                  <a:latin typeface="Arial"/>
                  <a:ea typeface="Calibri"/>
                  <a:cs typeface="Calibri"/>
                </a:rPr>
                <a:t> Provider</a:t>
              </a:r>
              <a:endParaRPr lang="en-US" sz="1400" kern="0" dirty="0">
                <a:solidFill>
                  <a:srgbClr val="00685D"/>
                </a:solidFill>
                <a:latin typeface="Arial"/>
                <a:ea typeface="Calibri"/>
                <a:cs typeface="Calibri"/>
              </a:endParaRPr>
            </a:p>
          </p:txBody>
        </p:sp>
      </p:grpSp>
      <p:grpSp>
        <p:nvGrpSpPr>
          <p:cNvPr id="37" name="Group 36"/>
          <p:cNvGrpSpPr/>
          <p:nvPr/>
        </p:nvGrpSpPr>
        <p:grpSpPr>
          <a:xfrm>
            <a:off x="5983571" y="1341401"/>
            <a:ext cx="2658837" cy="2806606"/>
            <a:chOff x="2156240" y="2277660"/>
            <a:chExt cx="2658837" cy="3742140"/>
          </a:xfrm>
        </p:grpSpPr>
        <p:sp>
          <p:nvSpPr>
            <p:cNvPr id="38" name="Rounded Rectangle 37"/>
            <p:cNvSpPr/>
            <p:nvPr/>
          </p:nvSpPr>
          <p:spPr>
            <a:xfrm>
              <a:off x="2663719" y="4345508"/>
              <a:ext cx="1523846" cy="274320"/>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O/S</a:t>
              </a:r>
            </a:p>
          </p:txBody>
        </p:sp>
        <p:grpSp>
          <p:nvGrpSpPr>
            <p:cNvPr id="39" name="Group 38"/>
            <p:cNvGrpSpPr>
              <a:grpSpLocks noChangeAspect="1"/>
            </p:cNvGrpSpPr>
            <p:nvPr/>
          </p:nvGrpSpPr>
          <p:grpSpPr>
            <a:xfrm>
              <a:off x="2156240" y="2277660"/>
              <a:ext cx="2352716" cy="3742140"/>
              <a:chOff x="688216" y="2856832"/>
              <a:chExt cx="2240681" cy="3563942"/>
            </a:xfrm>
          </p:grpSpPr>
          <p:sp>
            <p:nvSpPr>
              <p:cNvPr id="42" name="Rounded Rectangle 41"/>
              <p:cNvSpPr/>
              <p:nvPr/>
            </p:nvSpPr>
            <p:spPr>
              <a:xfrm>
                <a:off x="688216" y="2856832"/>
                <a:ext cx="2240681" cy="3563942"/>
              </a:xfrm>
              <a:prstGeom prst="roundRect">
                <a:avLst/>
              </a:prstGeom>
              <a:no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b="1" dirty="0" smtClean="0">
                    <a:solidFill>
                      <a:srgbClr val="AFFAFA">
                        <a:lumMod val="10000"/>
                      </a:srgbClr>
                    </a:solidFill>
                    <a:latin typeface="Arial"/>
                    <a:ea typeface="Calibri"/>
                    <a:cs typeface="Calibri"/>
                  </a:rPr>
                  <a:t>   </a:t>
                </a:r>
                <a:r>
                  <a:rPr lang="en-US" sz="1600" b="1" dirty="0" smtClean="0">
                    <a:solidFill>
                      <a:srgbClr val="AFFAFA">
                        <a:lumMod val="10000"/>
                      </a:srgbClr>
                    </a:solidFill>
                    <a:latin typeface="Arial"/>
                    <a:ea typeface="Calibri"/>
                    <a:cs typeface="Calibri"/>
                  </a:rPr>
                  <a:t>PaaS</a:t>
                </a:r>
              </a:p>
            </p:txBody>
          </p:sp>
          <p:grpSp>
            <p:nvGrpSpPr>
              <p:cNvPr id="43" name="Group 42"/>
              <p:cNvGrpSpPr/>
              <p:nvPr/>
            </p:nvGrpSpPr>
            <p:grpSpPr>
              <a:xfrm>
                <a:off x="1186926" y="3515609"/>
                <a:ext cx="1451282" cy="2873828"/>
                <a:chOff x="637640" y="3495636"/>
                <a:chExt cx="1371600" cy="2873828"/>
              </a:xfrm>
            </p:grpSpPr>
            <p:sp>
              <p:nvSpPr>
                <p:cNvPr id="44" name="Rounded Rectangle 43"/>
                <p:cNvSpPr/>
                <p:nvPr/>
              </p:nvSpPr>
              <p:spPr>
                <a:xfrm>
                  <a:off x="637640" y="5781636"/>
                  <a:ext cx="1371600" cy="261257"/>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Storage</a:t>
                  </a:r>
                </a:p>
              </p:txBody>
            </p:sp>
            <p:sp>
              <p:nvSpPr>
                <p:cNvPr id="45" name="Rounded Rectangle 44"/>
                <p:cNvSpPr/>
                <p:nvPr/>
              </p:nvSpPr>
              <p:spPr>
                <a:xfrm>
                  <a:off x="637640" y="5455064"/>
                  <a:ext cx="1371600" cy="261257"/>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Servers</a:t>
                  </a:r>
                </a:p>
              </p:txBody>
            </p:sp>
            <p:sp>
              <p:nvSpPr>
                <p:cNvPr id="46" name="Rounded Rectangle 45"/>
                <p:cNvSpPr/>
                <p:nvPr/>
              </p:nvSpPr>
              <p:spPr>
                <a:xfrm>
                  <a:off x="637640" y="6108207"/>
                  <a:ext cx="1371600" cy="261257"/>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Networking</a:t>
                  </a:r>
                </a:p>
              </p:txBody>
            </p:sp>
            <p:sp>
              <p:nvSpPr>
                <p:cNvPr id="47" name="Rounded Rectangle 46"/>
                <p:cNvSpPr/>
                <p:nvPr/>
              </p:nvSpPr>
              <p:spPr>
                <a:xfrm>
                  <a:off x="637640" y="4475350"/>
                  <a:ext cx="1371600" cy="261257"/>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Middleware</a:t>
                  </a:r>
                </a:p>
              </p:txBody>
            </p:sp>
            <p:sp>
              <p:nvSpPr>
                <p:cNvPr id="48" name="Rounded Rectangle 47"/>
                <p:cNvSpPr/>
                <p:nvPr/>
              </p:nvSpPr>
              <p:spPr>
                <a:xfrm>
                  <a:off x="637640" y="5128493"/>
                  <a:ext cx="1371600" cy="261257"/>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Virtualization</a:t>
                  </a:r>
                </a:p>
              </p:txBody>
            </p:sp>
            <p:sp>
              <p:nvSpPr>
                <p:cNvPr id="49" name="Rounded Rectangle 48"/>
                <p:cNvSpPr/>
                <p:nvPr/>
              </p:nvSpPr>
              <p:spPr>
                <a:xfrm>
                  <a:off x="637640" y="3822207"/>
                  <a:ext cx="1371600" cy="261257"/>
                </a:xfrm>
                <a:prstGeom prst="roundRect">
                  <a:avLst/>
                </a:prstGeom>
                <a:solidFill>
                  <a:schemeClr val="tx2"/>
                </a:solidFill>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FFFFFF"/>
                      </a:solidFill>
                      <a:latin typeface="Arial"/>
                      <a:ea typeface="Calibri"/>
                      <a:cs typeface="Calibri"/>
                    </a:rPr>
                    <a:t>Data</a:t>
                  </a:r>
                </a:p>
              </p:txBody>
            </p:sp>
            <p:sp>
              <p:nvSpPr>
                <p:cNvPr id="50" name="Rounded Rectangle 49"/>
                <p:cNvSpPr/>
                <p:nvPr/>
              </p:nvSpPr>
              <p:spPr>
                <a:xfrm>
                  <a:off x="637640" y="3495636"/>
                  <a:ext cx="1371600" cy="261257"/>
                </a:xfrm>
                <a:prstGeom prst="roundRect">
                  <a:avLst/>
                </a:prstGeom>
                <a:solidFill>
                  <a:schemeClr val="tx2"/>
                </a:solidFill>
                <a:ln/>
              </p:spPr>
              <p:style>
                <a:lnRef idx="1">
                  <a:schemeClr val="dk1"/>
                </a:lnRef>
                <a:fillRef idx="2">
                  <a:schemeClr val="dk1"/>
                </a:fillRef>
                <a:effectRef idx="1">
                  <a:schemeClr val="dk1"/>
                </a:effectRef>
                <a:fontRef idx="minor">
                  <a:schemeClr val="dk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defRPr/>
                  </a:pPr>
                  <a:r>
                    <a:rPr lang="en-US" sz="1200" dirty="0" smtClean="0">
                      <a:solidFill>
                        <a:srgbClr val="FFFFFF"/>
                      </a:solidFill>
                      <a:latin typeface="Arial"/>
                      <a:ea typeface="Calibri"/>
                      <a:cs typeface="Calibri"/>
                    </a:rPr>
                    <a:t>Applications</a:t>
                  </a:r>
                </a:p>
              </p:txBody>
            </p:sp>
            <p:sp>
              <p:nvSpPr>
                <p:cNvPr id="51" name="Rounded Rectangle 50"/>
                <p:cNvSpPr/>
                <p:nvPr/>
              </p:nvSpPr>
              <p:spPr>
                <a:xfrm>
                  <a:off x="637640" y="4148779"/>
                  <a:ext cx="1371600" cy="261257"/>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lnSpc>
                      <a:spcPct val="80000"/>
                    </a:lnSpc>
                    <a:defRPr/>
                  </a:pPr>
                  <a:r>
                    <a:rPr lang="en-US" sz="1200" kern="0" dirty="0">
                      <a:solidFill>
                        <a:srgbClr val="00685D"/>
                      </a:solidFill>
                      <a:latin typeface="Arial"/>
                      <a:ea typeface="Calibri"/>
                      <a:cs typeface="Calibri"/>
                    </a:rPr>
                    <a:t>Runtime</a:t>
                  </a:r>
                </a:p>
              </p:txBody>
            </p:sp>
          </p:grpSp>
        </p:grpSp>
        <p:sp>
          <p:nvSpPr>
            <p:cNvPr id="41" name="TextBox 56"/>
            <p:cNvSpPr txBox="1"/>
            <p:nvPr/>
          </p:nvSpPr>
          <p:spPr>
            <a:xfrm flipH="1">
              <a:off x="4414967" y="3430024"/>
              <a:ext cx="400110" cy="2118933"/>
            </a:xfrm>
            <a:prstGeom prst="rect">
              <a:avLst/>
            </a:prstGeom>
            <a:noFill/>
            <a:ln>
              <a:noFill/>
            </a:ln>
          </p:spPr>
          <p:txBody>
            <a:bodyPr vert="eaVert" wrap="non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effectLst/>
                  <a:uLnTx/>
                  <a:uFillTx/>
                  <a:latin typeface="Segoe UI" pitchFamily="34" charset="0"/>
                  <a:ea typeface="Segoe UI" pitchFamily="34" charset="0"/>
                  <a:cs typeface="Segoe UI" pitchFamily="34" charset="0"/>
                </a:defRPr>
              </a:lvl1pPr>
            </a:lstStyle>
            <a:p>
              <a:pPr algn="ctr">
                <a:defRPr/>
              </a:pPr>
              <a:r>
                <a:rPr lang="en-US" sz="1400" kern="0" dirty="0" smtClean="0">
                  <a:solidFill>
                    <a:srgbClr val="00685D"/>
                  </a:solidFill>
                  <a:latin typeface="Arial"/>
                  <a:ea typeface="Calibri"/>
                  <a:cs typeface="Calibri"/>
                </a:rPr>
                <a:t>Pivotal CF on </a:t>
              </a:r>
              <a:r>
                <a:rPr lang="en-US" sz="1400" kern="0" dirty="0" err="1" smtClean="0">
                  <a:solidFill>
                    <a:srgbClr val="00685D"/>
                  </a:solidFill>
                  <a:latin typeface="Arial"/>
                  <a:ea typeface="Calibri"/>
                  <a:cs typeface="Calibri"/>
                </a:rPr>
                <a:t>IaaS</a:t>
              </a:r>
              <a:endParaRPr lang="en-US" sz="1400" kern="0" dirty="0">
                <a:solidFill>
                  <a:srgbClr val="00685D"/>
                </a:solidFill>
                <a:latin typeface="Arial"/>
                <a:ea typeface="Calibri"/>
                <a:cs typeface="Calibri"/>
              </a:endParaRPr>
            </a:p>
          </p:txBody>
        </p:sp>
      </p:grpSp>
      <p:cxnSp>
        <p:nvCxnSpPr>
          <p:cNvPr id="53" name="Straight Arrow Connector 52"/>
          <p:cNvCxnSpPr/>
          <p:nvPr/>
        </p:nvCxnSpPr>
        <p:spPr bwMode="gray">
          <a:xfrm flipH="1" flipV="1">
            <a:off x="505755" y="2686051"/>
            <a:ext cx="2360" cy="1639085"/>
          </a:xfrm>
          <a:prstGeom prst="straightConnector1">
            <a:avLst/>
          </a:prstGeom>
          <a:solidFill>
            <a:schemeClr val="tx2"/>
          </a:solidFill>
          <a:ln w="38100" cap="flat" cmpd="sng" algn="ctr">
            <a:solidFill>
              <a:schemeClr val="tx1"/>
            </a:solidFill>
            <a:prstDash val="dash"/>
            <a:round/>
            <a:headEnd type="none" w="med" len="med"/>
            <a:tailEnd type="arrow"/>
          </a:ln>
          <a:effectLst/>
        </p:spPr>
      </p:cxnSp>
      <p:sp>
        <p:nvSpPr>
          <p:cNvPr id="54" name="TextBox 53"/>
          <p:cNvSpPr txBox="1"/>
          <p:nvPr/>
        </p:nvSpPr>
        <p:spPr bwMode="gray">
          <a:xfrm>
            <a:off x="0" y="2368983"/>
            <a:ext cx="913438" cy="361944"/>
          </a:xfrm>
          <a:prstGeom prst="rect">
            <a:avLst/>
          </a:prstGeom>
          <a:noFill/>
        </p:spPr>
        <p:txBody>
          <a:bodyPr wrap="square" lIns="38405" tIns="19202" rIns="38405" bIns="19202" rtlCol="0">
            <a:spAutoFit/>
          </a:bodyPr>
          <a:lstStyle/>
          <a:p>
            <a:pPr algn="ctr" defTabSz="384048">
              <a:defRPr/>
            </a:pPr>
            <a:r>
              <a:rPr lang="en-US" sz="1050" kern="0" dirty="0" smtClean="0">
                <a:solidFill>
                  <a:sysClr val="windowText" lastClr="000000"/>
                </a:solidFill>
                <a:latin typeface="Calibri"/>
                <a:cs typeface="Calibri"/>
              </a:rPr>
              <a:t>Agility and Cost Savings</a:t>
            </a:r>
            <a:endParaRPr lang="en-US" sz="1050" kern="0" dirty="0">
              <a:solidFill>
                <a:sysClr val="windowText" lastClr="000000"/>
              </a:solidFill>
              <a:latin typeface="Calibri"/>
              <a:cs typeface="Calibri"/>
            </a:endParaRPr>
          </a:p>
        </p:txBody>
      </p:sp>
      <p:cxnSp>
        <p:nvCxnSpPr>
          <p:cNvPr id="55" name="Straight Arrow Connector 54"/>
          <p:cNvCxnSpPr/>
          <p:nvPr/>
        </p:nvCxnSpPr>
        <p:spPr bwMode="gray">
          <a:xfrm>
            <a:off x="505760" y="4305089"/>
            <a:ext cx="8481549" cy="0"/>
          </a:xfrm>
          <a:prstGeom prst="straightConnector1">
            <a:avLst/>
          </a:prstGeom>
          <a:solidFill>
            <a:schemeClr val="tx2"/>
          </a:solidFill>
          <a:ln w="38100" cap="flat" cmpd="sng" algn="ctr">
            <a:solidFill>
              <a:schemeClr val="tx1"/>
            </a:solidFill>
            <a:prstDash val="dash"/>
            <a:round/>
            <a:headEnd type="none" w="med" len="med"/>
            <a:tailEnd type="arrow"/>
          </a:ln>
          <a:effectLst/>
        </p:spPr>
      </p:cxnSp>
      <p:sp>
        <p:nvSpPr>
          <p:cNvPr id="56" name="TextBox 55"/>
          <p:cNvSpPr txBox="1"/>
          <p:nvPr/>
        </p:nvSpPr>
        <p:spPr bwMode="gray">
          <a:xfrm>
            <a:off x="7391398" y="4370350"/>
            <a:ext cx="1600202" cy="200362"/>
          </a:xfrm>
          <a:prstGeom prst="rect">
            <a:avLst/>
          </a:prstGeom>
          <a:noFill/>
        </p:spPr>
        <p:txBody>
          <a:bodyPr wrap="square" lIns="38405" tIns="19202" rIns="38405" bIns="19202" rtlCol="0">
            <a:spAutoFit/>
          </a:bodyPr>
          <a:lstStyle/>
          <a:p>
            <a:pPr algn="ctr" defTabSz="384048">
              <a:defRPr/>
            </a:pPr>
            <a:r>
              <a:rPr lang="en-US" sz="1050" kern="0" dirty="0" smtClean="0">
                <a:solidFill>
                  <a:sysClr val="windowText" lastClr="000000"/>
                </a:solidFill>
                <a:latin typeface="Calibri"/>
                <a:cs typeface="Calibri"/>
              </a:rPr>
              <a:t>Cloud Enablement</a:t>
            </a:r>
            <a:endParaRPr lang="en-US" sz="1050" kern="0" dirty="0">
              <a:solidFill>
                <a:sysClr val="windowText" lastClr="000000"/>
              </a:solidFill>
              <a:latin typeface="Calibri"/>
              <a:cs typeface="Calibri"/>
            </a:endParaRPr>
          </a:p>
        </p:txBody>
      </p:sp>
      <p:sp>
        <p:nvSpPr>
          <p:cNvPr id="57" name="Left Brace 56"/>
          <p:cNvSpPr/>
          <p:nvPr/>
        </p:nvSpPr>
        <p:spPr>
          <a:xfrm flipH="1">
            <a:off x="8068132" y="1849667"/>
            <a:ext cx="212267" cy="2290533"/>
          </a:xfrm>
          <a:prstGeom prst="leftBrace">
            <a:avLst>
              <a:gd name="adj1" fmla="val 0"/>
              <a:gd name="adj2" fmla="val 50000"/>
            </a:avLst>
          </a:prstGeom>
          <a:noFill/>
          <a:ln w="19050" cap="flat" cmpd="sng" algn="ctr">
            <a:solidFill>
              <a:schemeClr val="tx1"/>
            </a:solidFill>
            <a:prstDash val="solid"/>
          </a:ln>
          <a:effectLst/>
        </p:spPr>
        <p:txBody>
          <a:bodyPr rtlCol="0" anchor="ctr"/>
          <a:lstStyle/>
          <a:p>
            <a:pPr algn="ctr">
              <a:defRPr/>
            </a:pPr>
            <a:endParaRPr lang="en-US" kern="0" dirty="0">
              <a:solidFill>
                <a:srgbClr val="000000"/>
              </a:solidFill>
              <a:latin typeface="Arial"/>
              <a:ea typeface="Calibri"/>
              <a:cs typeface="Calibri"/>
            </a:endParaRPr>
          </a:p>
        </p:txBody>
      </p:sp>
    </p:spTree>
    <p:extLst>
      <p:ext uri="{BB962C8B-B14F-4D97-AF65-F5344CB8AC3E}">
        <p14:creationId xmlns:p14="http://schemas.microsoft.com/office/powerpoint/2010/main" val="2217275675"/>
      </p:ext>
    </p:extLst>
  </p:cSld>
  <p:clrMapOvr>
    <a:masterClrMapping/>
  </p:clrMapOvr>
  <p:transition xmlns:p14="http://schemas.microsoft.com/office/powerpoint/2010/main" advClick="0" advTm="20000">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Text Placeholder 59"/>
          <p:cNvSpPr>
            <a:spLocks noGrp="1"/>
          </p:cNvSpPr>
          <p:nvPr>
            <p:ph type="body" idx="1"/>
          </p:nvPr>
        </p:nvSpPr>
        <p:spPr/>
        <p:txBody>
          <a:bodyPr/>
          <a:lstStyle/>
          <a:p>
            <a:r>
              <a:rPr lang="en-US" sz="1800" dirty="0" err="1" smtClean="0"/>
              <a:t>IaaS</a:t>
            </a:r>
            <a:r>
              <a:rPr lang="en-US" sz="1800" dirty="0" smtClean="0"/>
              <a:t> versus </a:t>
            </a:r>
            <a:r>
              <a:rPr lang="en-US" sz="1800" dirty="0" err="1" smtClean="0"/>
              <a:t>PaaS</a:t>
            </a:r>
            <a:endParaRPr lang="en-US" sz="1800" dirty="0"/>
          </a:p>
        </p:txBody>
      </p:sp>
      <p:sp>
        <p:nvSpPr>
          <p:cNvPr id="2" name="Title 1"/>
          <p:cNvSpPr>
            <a:spLocks noGrp="1"/>
          </p:cNvSpPr>
          <p:nvPr>
            <p:ph type="title"/>
          </p:nvPr>
        </p:nvSpPr>
        <p:spPr/>
        <p:txBody>
          <a:bodyPr/>
          <a:lstStyle/>
          <a:p>
            <a:r>
              <a:rPr lang="en-US" dirty="0" smtClean="0"/>
              <a:t>Deploying an Application </a:t>
            </a:r>
            <a:endParaRPr lang="en-US" dirty="0"/>
          </a:p>
        </p:txBody>
      </p:sp>
      <p:grpSp>
        <p:nvGrpSpPr>
          <p:cNvPr id="4" name="Group 3"/>
          <p:cNvGrpSpPr/>
          <p:nvPr/>
        </p:nvGrpSpPr>
        <p:grpSpPr>
          <a:xfrm>
            <a:off x="674660" y="1526782"/>
            <a:ext cx="1583952" cy="309280"/>
            <a:chOff x="674064" y="3969328"/>
            <a:chExt cx="1583952" cy="309280"/>
          </a:xfrm>
        </p:grpSpPr>
        <p:pic>
          <p:nvPicPr>
            <p:cNvPr id="5" name="Picture 4"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6" name="Rectangle 5"/>
            <p:cNvSpPr/>
            <p:nvPr/>
          </p:nvSpPr>
          <p:spPr>
            <a:xfrm>
              <a:off x="1076170" y="3970831"/>
              <a:ext cx="1181846" cy="307777"/>
            </a:xfrm>
            <a:prstGeom prst="rect">
              <a:avLst/>
            </a:prstGeom>
          </p:spPr>
          <p:txBody>
            <a:bodyPr wrap="none">
              <a:spAutoFit/>
            </a:bodyPr>
            <a:lstStyle/>
            <a:p>
              <a:r>
                <a:rPr lang="en-US" sz="1400" b="1" dirty="0" smtClean="0">
                  <a:solidFill>
                    <a:srgbClr val="00685D"/>
                  </a:solidFill>
                  <a:latin typeface="Calibri"/>
                </a:rPr>
                <a:t>Provision VM</a:t>
              </a:r>
              <a:endParaRPr lang="en-US" sz="1400" dirty="0">
                <a:solidFill>
                  <a:srgbClr val="00685D"/>
                </a:solidFill>
                <a:latin typeface="Arial"/>
              </a:endParaRPr>
            </a:p>
          </p:txBody>
        </p:sp>
      </p:grpSp>
      <p:grpSp>
        <p:nvGrpSpPr>
          <p:cNvPr id="8" name="Group 7"/>
          <p:cNvGrpSpPr/>
          <p:nvPr/>
        </p:nvGrpSpPr>
        <p:grpSpPr>
          <a:xfrm>
            <a:off x="665932" y="1925573"/>
            <a:ext cx="2612968" cy="309280"/>
            <a:chOff x="674064" y="3969328"/>
            <a:chExt cx="2612968" cy="309280"/>
          </a:xfrm>
        </p:grpSpPr>
        <p:pic>
          <p:nvPicPr>
            <p:cNvPr id="9" name="Picture 8"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0" name="Rectangle 9"/>
            <p:cNvSpPr/>
            <p:nvPr/>
          </p:nvSpPr>
          <p:spPr>
            <a:xfrm>
              <a:off x="1076170" y="3970831"/>
              <a:ext cx="2210862" cy="307777"/>
            </a:xfrm>
            <a:prstGeom prst="rect">
              <a:avLst/>
            </a:prstGeom>
          </p:spPr>
          <p:txBody>
            <a:bodyPr wrap="none">
              <a:spAutoFit/>
            </a:bodyPr>
            <a:lstStyle/>
            <a:p>
              <a:r>
                <a:rPr lang="en-US" sz="1400" b="1" dirty="0" smtClean="0">
                  <a:solidFill>
                    <a:srgbClr val="00685D"/>
                  </a:solidFill>
                  <a:latin typeface="Calibri"/>
                </a:rPr>
                <a:t>Install Application Runtime</a:t>
              </a:r>
              <a:endParaRPr lang="en-US" sz="1400" dirty="0">
                <a:solidFill>
                  <a:srgbClr val="00685D"/>
                </a:solidFill>
                <a:latin typeface="Arial"/>
              </a:endParaRPr>
            </a:p>
          </p:txBody>
        </p:sp>
      </p:grpSp>
      <p:grpSp>
        <p:nvGrpSpPr>
          <p:cNvPr id="11" name="Group 10"/>
          <p:cNvGrpSpPr/>
          <p:nvPr/>
        </p:nvGrpSpPr>
        <p:grpSpPr>
          <a:xfrm>
            <a:off x="666682" y="2324365"/>
            <a:ext cx="2004302" cy="318757"/>
            <a:chOff x="674064" y="3969328"/>
            <a:chExt cx="2004302" cy="318757"/>
          </a:xfrm>
        </p:grpSpPr>
        <p:pic>
          <p:nvPicPr>
            <p:cNvPr id="12" name="Picture 11"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3" name="Rectangle 12"/>
            <p:cNvSpPr/>
            <p:nvPr/>
          </p:nvSpPr>
          <p:spPr>
            <a:xfrm>
              <a:off x="1076170" y="3980308"/>
              <a:ext cx="1602196" cy="307777"/>
            </a:xfrm>
            <a:prstGeom prst="rect">
              <a:avLst/>
            </a:prstGeom>
          </p:spPr>
          <p:txBody>
            <a:bodyPr wrap="none">
              <a:spAutoFit/>
            </a:bodyPr>
            <a:lstStyle/>
            <a:p>
              <a:r>
                <a:rPr lang="en-US" sz="1400" b="1" dirty="0" smtClean="0">
                  <a:solidFill>
                    <a:srgbClr val="00685D"/>
                  </a:solidFill>
                  <a:latin typeface="Calibri"/>
                </a:rPr>
                <a:t>Deploy Application</a:t>
              </a:r>
            </a:p>
          </p:txBody>
        </p:sp>
      </p:grpSp>
      <p:grpSp>
        <p:nvGrpSpPr>
          <p:cNvPr id="14" name="Group 13"/>
          <p:cNvGrpSpPr/>
          <p:nvPr/>
        </p:nvGrpSpPr>
        <p:grpSpPr>
          <a:xfrm>
            <a:off x="676161" y="2712911"/>
            <a:ext cx="2396074" cy="318757"/>
            <a:chOff x="674064" y="4111483"/>
            <a:chExt cx="2396074" cy="318757"/>
          </a:xfrm>
        </p:grpSpPr>
        <p:pic>
          <p:nvPicPr>
            <p:cNvPr id="15" name="Picture 14"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4111483"/>
              <a:ext cx="308864" cy="308864"/>
            </a:xfrm>
            <a:prstGeom prst="rect">
              <a:avLst/>
            </a:prstGeom>
          </p:spPr>
        </p:pic>
        <p:sp>
          <p:nvSpPr>
            <p:cNvPr id="16" name="Rectangle 15"/>
            <p:cNvSpPr/>
            <p:nvPr/>
          </p:nvSpPr>
          <p:spPr>
            <a:xfrm>
              <a:off x="1076170" y="4122463"/>
              <a:ext cx="1993968" cy="307777"/>
            </a:xfrm>
            <a:prstGeom prst="rect">
              <a:avLst/>
            </a:prstGeom>
          </p:spPr>
          <p:txBody>
            <a:bodyPr wrap="none">
              <a:spAutoFit/>
            </a:bodyPr>
            <a:lstStyle/>
            <a:p>
              <a:r>
                <a:rPr lang="en-US" sz="1400" b="1" dirty="0" smtClean="0">
                  <a:solidFill>
                    <a:srgbClr val="00685D"/>
                  </a:solidFill>
                  <a:latin typeface="Calibri"/>
                </a:rPr>
                <a:t>Configure Load Balancer</a:t>
              </a:r>
            </a:p>
          </p:txBody>
        </p:sp>
      </p:grpSp>
      <p:grpSp>
        <p:nvGrpSpPr>
          <p:cNvPr id="17" name="Group 16"/>
          <p:cNvGrpSpPr/>
          <p:nvPr/>
        </p:nvGrpSpPr>
        <p:grpSpPr>
          <a:xfrm>
            <a:off x="666681" y="3552222"/>
            <a:ext cx="2856624" cy="345892"/>
            <a:chOff x="674064" y="3969328"/>
            <a:chExt cx="2856624" cy="314447"/>
          </a:xfrm>
        </p:grpSpPr>
        <p:pic>
          <p:nvPicPr>
            <p:cNvPr id="18" name="Picture 17"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9" name="Rectangle 18"/>
            <p:cNvSpPr/>
            <p:nvPr/>
          </p:nvSpPr>
          <p:spPr>
            <a:xfrm>
              <a:off x="1076170" y="3975998"/>
              <a:ext cx="2454518" cy="307777"/>
            </a:xfrm>
            <a:prstGeom prst="rect">
              <a:avLst/>
            </a:prstGeom>
          </p:spPr>
          <p:txBody>
            <a:bodyPr wrap="none">
              <a:spAutoFit/>
            </a:bodyPr>
            <a:lstStyle/>
            <a:p>
              <a:r>
                <a:rPr lang="en-US" sz="1400" b="1" dirty="0" smtClean="0">
                  <a:solidFill>
                    <a:srgbClr val="00685D"/>
                  </a:solidFill>
                  <a:latin typeface="Calibri"/>
                </a:rPr>
                <a:t>Configure Service Connectivity</a:t>
              </a:r>
              <a:endParaRPr lang="en-US" sz="1400" dirty="0">
                <a:solidFill>
                  <a:srgbClr val="00685D"/>
                </a:solidFill>
                <a:latin typeface="Arial"/>
              </a:endParaRPr>
            </a:p>
          </p:txBody>
        </p:sp>
      </p:grpSp>
      <p:grpSp>
        <p:nvGrpSpPr>
          <p:cNvPr id="20" name="Group 19"/>
          <p:cNvGrpSpPr/>
          <p:nvPr/>
        </p:nvGrpSpPr>
        <p:grpSpPr>
          <a:xfrm>
            <a:off x="657205" y="3982821"/>
            <a:ext cx="1941710" cy="309280"/>
            <a:chOff x="674064" y="3969328"/>
            <a:chExt cx="1941710" cy="309280"/>
          </a:xfrm>
        </p:grpSpPr>
        <p:pic>
          <p:nvPicPr>
            <p:cNvPr id="21" name="Picture 20"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22" name="Rectangle 21"/>
            <p:cNvSpPr/>
            <p:nvPr/>
          </p:nvSpPr>
          <p:spPr>
            <a:xfrm>
              <a:off x="1076170" y="3970831"/>
              <a:ext cx="1539604" cy="307777"/>
            </a:xfrm>
            <a:prstGeom prst="rect">
              <a:avLst/>
            </a:prstGeom>
          </p:spPr>
          <p:txBody>
            <a:bodyPr wrap="none">
              <a:spAutoFit/>
            </a:bodyPr>
            <a:lstStyle/>
            <a:p>
              <a:r>
                <a:rPr lang="en-US" sz="1400" b="1" dirty="0" smtClean="0">
                  <a:solidFill>
                    <a:srgbClr val="00685D"/>
                  </a:solidFill>
                  <a:latin typeface="Calibri"/>
                </a:rPr>
                <a:t>Configure Firewall</a:t>
              </a:r>
              <a:endParaRPr lang="en-US" sz="1400" dirty="0">
                <a:solidFill>
                  <a:srgbClr val="00685D"/>
                </a:solidFill>
                <a:latin typeface="Arial"/>
              </a:endParaRPr>
            </a:p>
          </p:txBody>
        </p:sp>
      </p:grpSp>
      <p:cxnSp>
        <p:nvCxnSpPr>
          <p:cNvPr id="29" name="Straight Connector 28"/>
          <p:cNvCxnSpPr/>
          <p:nvPr/>
        </p:nvCxnSpPr>
        <p:spPr>
          <a:xfrm flipH="1">
            <a:off x="4568446" y="1004534"/>
            <a:ext cx="28434" cy="3496917"/>
          </a:xfrm>
          <a:prstGeom prst="line">
            <a:avLst/>
          </a:prstGeom>
          <a:ln w="12700" cmpd="sng">
            <a:gradFill flip="none" rotWithShape="1">
              <a:gsLst>
                <a:gs pos="0">
                  <a:schemeClr val="bg2"/>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4"/>
          <a:stretch>
            <a:fillRect/>
          </a:stretch>
        </p:blipFill>
        <p:spPr>
          <a:xfrm>
            <a:off x="3271008" y="984064"/>
            <a:ext cx="1211580" cy="605790"/>
          </a:xfrm>
          <a:prstGeom prst="rect">
            <a:avLst/>
          </a:prstGeom>
        </p:spPr>
      </p:pic>
      <p:grpSp>
        <p:nvGrpSpPr>
          <p:cNvPr id="58" name="Group 57"/>
          <p:cNvGrpSpPr/>
          <p:nvPr/>
        </p:nvGrpSpPr>
        <p:grpSpPr>
          <a:xfrm>
            <a:off x="4994959" y="2644973"/>
            <a:ext cx="1018152" cy="307777"/>
            <a:chOff x="4994959" y="2552567"/>
            <a:chExt cx="1018152" cy="307777"/>
          </a:xfrm>
        </p:grpSpPr>
        <p:sp>
          <p:nvSpPr>
            <p:cNvPr id="35" name="Rectangle 34"/>
            <p:cNvSpPr/>
            <p:nvPr/>
          </p:nvSpPr>
          <p:spPr>
            <a:xfrm>
              <a:off x="5295271" y="2552567"/>
              <a:ext cx="717840" cy="307777"/>
            </a:xfrm>
            <a:prstGeom prst="rect">
              <a:avLst/>
            </a:prstGeom>
          </p:spPr>
          <p:txBody>
            <a:bodyPr wrap="none">
              <a:spAutoFit/>
            </a:bodyPr>
            <a:lstStyle/>
            <a:p>
              <a:r>
                <a:rPr lang="en-US" sz="1400" b="1" dirty="0" err="1" smtClean="0">
                  <a:solidFill>
                    <a:srgbClr val="00685D"/>
                  </a:solidFill>
                  <a:latin typeface="Calibri"/>
                </a:rPr>
                <a:t>cf</a:t>
              </a:r>
              <a:r>
                <a:rPr lang="en-US" sz="1400" b="1" dirty="0" smtClean="0">
                  <a:solidFill>
                    <a:srgbClr val="00685D"/>
                  </a:solidFill>
                  <a:latin typeface="Calibri"/>
                </a:rPr>
                <a:t> push</a:t>
              </a:r>
              <a:endParaRPr lang="en-US" sz="1400" dirty="0">
                <a:solidFill>
                  <a:srgbClr val="00685D"/>
                </a:solidFill>
                <a:latin typeface="Arial"/>
              </a:endParaRPr>
            </a:p>
          </p:txBody>
        </p:sp>
        <p:sp>
          <p:nvSpPr>
            <p:cNvPr id="48" name="Oval 47"/>
            <p:cNvSpPr/>
            <p:nvPr/>
          </p:nvSpPr>
          <p:spPr>
            <a:xfrm>
              <a:off x="4994959" y="2615605"/>
              <a:ext cx="236953" cy="236919"/>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grpSp>
        <p:nvGrpSpPr>
          <p:cNvPr id="49" name="Group 48"/>
          <p:cNvGrpSpPr/>
          <p:nvPr/>
        </p:nvGrpSpPr>
        <p:grpSpPr>
          <a:xfrm>
            <a:off x="667433" y="3117040"/>
            <a:ext cx="2552817" cy="339750"/>
            <a:chOff x="674064" y="3969328"/>
            <a:chExt cx="2552817" cy="308864"/>
          </a:xfrm>
        </p:grpSpPr>
        <p:pic>
          <p:nvPicPr>
            <p:cNvPr id="50" name="Picture 49"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51" name="Rectangle 50"/>
            <p:cNvSpPr/>
            <p:nvPr/>
          </p:nvSpPr>
          <p:spPr>
            <a:xfrm>
              <a:off x="1076170" y="3984613"/>
              <a:ext cx="2150711" cy="279797"/>
            </a:xfrm>
            <a:prstGeom prst="rect">
              <a:avLst/>
            </a:prstGeom>
          </p:spPr>
          <p:txBody>
            <a:bodyPr wrap="none">
              <a:spAutoFit/>
            </a:bodyPr>
            <a:lstStyle/>
            <a:p>
              <a:r>
                <a:rPr lang="en-US" sz="1400" b="1" dirty="0" smtClean="0">
                  <a:solidFill>
                    <a:srgbClr val="00685D"/>
                  </a:solidFill>
                  <a:latin typeface="Calibri"/>
                </a:rPr>
                <a:t>Configure SSL Termination</a:t>
              </a:r>
              <a:endParaRPr lang="en-US" sz="1400" dirty="0">
                <a:solidFill>
                  <a:srgbClr val="00685D"/>
                </a:solidFill>
                <a:latin typeface="Arial"/>
              </a:endParaRPr>
            </a:p>
          </p:txBody>
        </p:sp>
      </p:grpSp>
      <p:pic>
        <p:nvPicPr>
          <p:cNvPr id="57" name="Picture 56"/>
          <p:cNvPicPr>
            <a:picLocks noChangeAspect="1"/>
          </p:cNvPicPr>
          <p:nvPr/>
        </p:nvPicPr>
        <p:blipFill>
          <a:blip r:embed="rId5"/>
          <a:stretch>
            <a:fillRect/>
          </a:stretch>
        </p:blipFill>
        <p:spPr>
          <a:xfrm>
            <a:off x="7148100" y="992585"/>
            <a:ext cx="1843151" cy="686435"/>
          </a:xfrm>
          <a:prstGeom prst="rect">
            <a:avLst/>
          </a:prstGeom>
        </p:spPr>
      </p:pic>
    </p:spTree>
    <p:extLst>
      <p:ext uri="{BB962C8B-B14F-4D97-AF65-F5344CB8AC3E}">
        <p14:creationId xmlns:p14="http://schemas.microsoft.com/office/powerpoint/2010/main" val="13240433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ppt_x"/>
                                          </p:val>
                                        </p:tav>
                                        <p:tav tm="100000">
                                          <p:val>
                                            <p:strVal val="#ppt_x"/>
                                          </p:val>
                                        </p:tav>
                                      </p:tavLst>
                                    </p:anim>
                                    <p:anim calcmode="lin" valueType="num">
                                      <p:cBhvr additive="base">
                                        <p:cTn id="5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Text Placeholder 59"/>
          <p:cNvSpPr>
            <a:spLocks noGrp="1"/>
          </p:cNvSpPr>
          <p:nvPr>
            <p:ph type="body" idx="1"/>
          </p:nvPr>
        </p:nvSpPr>
        <p:spPr/>
        <p:txBody>
          <a:bodyPr/>
          <a:lstStyle/>
          <a:p>
            <a:r>
              <a:rPr lang="en-US" sz="1800" dirty="0" err="1" smtClean="0"/>
              <a:t>IaaS</a:t>
            </a:r>
            <a:r>
              <a:rPr lang="en-US" sz="1800" dirty="0" smtClean="0"/>
              <a:t> versus </a:t>
            </a:r>
            <a:r>
              <a:rPr lang="en-US" sz="1800" dirty="0" err="1" smtClean="0"/>
              <a:t>PaaS</a:t>
            </a:r>
            <a:endParaRPr lang="en-US" sz="1800" dirty="0"/>
          </a:p>
        </p:txBody>
      </p:sp>
      <p:sp>
        <p:nvSpPr>
          <p:cNvPr id="2" name="Title 1"/>
          <p:cNvSpPr>
            <a:spLocks noGrp="1"/>
          </p:cNvSpPr>
          <p:nvPr>
            <p:ph type="title"/>
          </p:nvPr>
        </p:nvSpPr>
        <p:spPr/>
        <p:txBody>
          <a:bodyPr/>
          <a:lstStyle/>
          <a:p>
            <a:r>
              <a:rPr lang="en-US" dirty="0" smtClean="0"/>
              <a:t>Scaling an Application</a:t>
            </a:r>
            <a:endParaRPr lang="en-US" dirty="0"/>
          </a:p>
        </p:txBody>
      </p:sp>
      <p:grpSp>
        <p:nvGrpSpPr>
          <p:cNvPr id="4" name="Group 3"/>
          <p:cNvGrpSpPr/>
          <p:nvPr/>
        </p:nvGrpSpPr>
        <p:grpSpPr>
          <a:xfrm>
            <a:off x="674660" y="1526782"/>
            <a:ext cx="1966957" cy="309280"/>
            <a:chOff x="674064" y="3969328"/>
            <a:chExt cx="1966957" cy="309280"/>
          </a:xfrm>
        </p:grpSpPr>
        <p:pic>
          <p:nvPicPr>
            <p:cNvPr id="5" name="Picture 4"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6" name="Rectangle 5"/>
            <p:cNvSpPr/>
            <p:nvPr/>
          </p:nvSpPr>
          <p:spPr>
            <a:xfrm>
              <a:off x="1076170" y="3970831"/>
              <a:ext cx="1564851" cy="307777"/>
            </a:xfrm>
            <a:prstGeom prst="rect">
              <a:avLst/>
            </a:prstGeom>
          </p:spPr>
          <p:txBody>
            <a:bodyPr wrap="none">
              <a:spAutoFit/>
            </a:bodyPr>
            <a:lstStyle/>
            <a:p>
              <a:r>
                <a:rPr lang="en-US" sz="1400" b="1" dirty="0" smtClean="0">
                  <a:solidFill>
                    <a:srgbClr val="00685D"/>
                  </a:solidFill>
                  <a:latin typeface="Calibri"/>
                </a:rPr>
                <a:t>Provision New VM</a:t>
              </a:r>
              <a:endParaRPr lang="en-US" sz="1400" dirty="0">
                <a:solidFill>
                  <a:srgbClr val="00685D"/>
                </a:solidFill>
                <a:latin typeface="Arial"/>
              </a:endParaRPr>
            </a:p>
          </p:txBody>
        </p:sp>
      </p:grpSp>
      <p:grpSp>
        <p:nvGrpSpPr>
          <p:cNvPr id="8" name="Group 7"/>
          <p:cNvGrpSpPr/>
          <p:nvPr/>
        </p:nvGrpSpPr>
        <p:grpSpPr>
          <a:xfrm>
            <a:off x="665932" y="1925573"/>
            <a:ext cx="2612968" cy="309280"/>
            <a:chOff x="674064" y="3969328"/>
            <a:chExt cx="2612968" cy="309280"/>
          </a:xfrm>
        </p:grpSpPr>
        <p:pic>
          <p:nvPicPr>
            <p:cNvPr id="9" name="Picture 8"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0" name="Rectangle 9"/>
            <p:cNvSpPr/>
            <p:nvPr/>
          </p:nvSpPr>
          <p:spPr>
            <a:xfrm>
              <a:off x="1076170" y="3970831"/>
              <a:ext cx="2210862" cy="307777"/>
            </a:xfrm>
            <a:prstGeom prst="rect">
              <a:avLst/>
            </a:prstGeom>
          </p:spPr>
          <p:txBody>
            <a:bodyPr wrap="none">
              <a:spAutoFit/>
            </a:bodyPr>
            <a:lstStyle/>
            <a:p>
              <a:r>
                <a:rPr lang="en-US" sz="1400" b="1" dirty="0" smtClean="0">
                  <a:solidFill>
                    <a:srgbClr val="00685D"/>
                  </a:solidFill>
                  <a:latin typeface="Calibri"/>
                </a:rPr>
                <a:t>Install Application Runtime</a:t>
              </a:r>
              <a:endParaRPr lang="en-US" sz="1400" dirty="0">
                <a:solidFill>
                  <a:srgbClr val="00685D"/>
                </a:solidFill>
                <a:latin typeface="Arial"/>
              </a:endParaRPr>
            </a:p>
          </p:txBody>
        </p:sp>
      </p:grpSp>
      <p:grpSp>
        <p:nvGrpSpPr>
          <p:cNvPr id="11" name="Group 10"/>
          <p:cNvGrpSpPr/>
          <p:nvPr/>
        </p:nvGrpSpPr>
        <p:grpSpPr>
          <a:xfrm>
            <a:off x="666682" y="2324365"/>
            <a:ext cx="2004302" cy="318757"/>
            <a:chOff x="674064" y="3969328"/>
            <a:chExt cx="2004302" cy="318757"/>
          </a:xfrm>
        </p:grpSpPr>
        <p:pic>
          <p:nvPicPr>
            <p:cNvPr id="12" name="Picture 11"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3" name="Rectangle 12"/>
            <p:cNvSpPr/>
            <p:nvPr/>
          </p:nvSpPr>
          <p:spPr>
            <a:xfrm>
              <a:off x="1076170" y="3980308"/>
              <a:ext cx="1602196" cy="307777"/>
            </a:xfrm>
            <a:prstGeom prst="rect">
              <a:avLst/>
            </a:prstGeom>
          </p:spPr>
          <p:txBody>
            <a:bodyPr wrap="none">
              <a:spAutoFit/>
            </a:bodyPr>
            <a:lstStyle/>
            <a:p>
              <a:r>
                <a:rPr lang="en-US" sz="1400" b="1" dirty="0" smtClean="0">
                  <a:solidFill>
                    <a:srgbClr val="00685D"/>
                  </a:solidFill>
                  <a:latin typeface="Calibri"/>
                </a:rPr>
                <a:t>Deploy Application</a:t>
              </a:r>
            </a:p>
          </p:txBody>
        </p:sp>
      </p:grpSp>
      <p:grpSp>
        <p:nvGrpSpPr>
          <p:cNvPr id="14" name="Group 13"/>
          <p:cNvGrpSpPr/>
          <p:nvPr/>
        </p:nvGrpSpPr>
        <p:grpSpPr>
          <a:xfrm>
            <a:off x="676161" y="2712911"/>
            <a:ext cx="3592690" cy="318757"/>
            <a:chOff x="674064" y="4111483"/>
            <a:chExt cx="3592690" cy="318757"/>
          </a:xfrm>
        </p:grpSpPr>
        <p:pic>
          <p:nvPicPr>
            <p:cNvPr id="15" name="Picture 14"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4111483"/>
              <a:ext cx="308864" cy="308864"/>
            </a:xfrm>
            <a:prstGeom prst="rect">
              <a:avLst/>
            </a:prstGeom>
          </p:spPr>
        </p:pic>
        <p:sp>
          <p:nvSpPr>
            <p:cNvPr id="16" name="Rectangle 15"/>
            <p:cNvSpPr/>
            <p:nvPr/>
          </p:nvSpPr>
          <p:spPr>
            <a:xfrm>
              <a:off x="1076170" y="4122463"/>
              <a:ext cx="3190584" cy="307777"/>
            </a:xfrm>
            <a:prstGeom prst="rect">
              <a:avLst/>
            </a:prstGeom>
          </p:spPr>
          <p:txBody>
            <a:bodyPr wrap="none">
              <a:spAutoFit/>
            </a:bodyPr>
            <a:lstStyle/>
            <a:p>
              <a:r>
                <a:rPr lang="en-US" sz="1400" b="1" dirty="0" smtClean="0">
                  <a:solidFill>
                    <a:srgbClr val="00685D"/>
                  </a:solidFill>
                  <a:latin typeface="Calibri"/>
                </a:rPr>
                <a:t>Configure Load Balancer / Update Route</a:t>
              </a:r>
            </a:p>
          </p:txBody>
        </p:sp>
      </p:grpSp>
      <p:grpSp>
        <p:nvGrpSpPr>
          <p:cNvPr id="17" name="Group 16"/>
          <p:cNvGrpSpPr/>
          <p:nvPr/>
        </p:nvGrpSpPr>
        <p:grpSpPr>
          <a:xfrm>
            <a:off x="666681" y="3106803"/>
            <a:ext cx="2856624" cy="345892"/>
            <a:chOff x="674064" y="3969328"/>
            <a:chExt cx="2856624" cy="314447"/>
          </a:xfrm>
        </p:grpSpPr>
        <p:pic>
          <p:nvPicPr>
            <p:cNvPr id="18" name="Picture 17"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9" name="Rectangle 18"/>
            <p:cNvSpPr/>
            <p:nvPr/>
          </p:nvSpPr>
          <p:spPr>
            <a:xfrm>
              <a:off x="1076170" y="3975998"/>
              <a:ext cx="2454518" cy="307777"/>
            </a:xfrm>
            <a:prstGeom prst="rect">
              <a:avLst/>
            </a:prstGeom>
          </p:spPr>
          <p:txBody>
            <a:bodyPr wrap="none">
              <a:spAutoFit/>
            </a:bodyPr>
            <a:lstStyle/>
            <a:p>
              <a:r>
                <a:rPr lang="en-US" sz="1400" b="1" dirty="0" smtClean="0">
                  <a:solidFill>
                    <a:srgbClr val="00685D"/>
                  </a:solidFill>
                  <a:latin typeface="Calibri"/>
                </a:rPr>
                <a:t>Configure Service Connectivity</a:t>
              </a:r>
              <a:endParaRPr lang="en-US" sz="1400" dirty="0">
                <a:solidFill>
                  <a:srgbClr val="00685D"/>
                </a:solidFill>
                <a:latin typeface="Arial"/>
              </a:endParaRPr>
            </a:p>
          </p:txBody>
        </p:sp>
      </p:grpSp>
      <p:grpSp>
        <p:nvGrpSpPr>
          <p:cNvPr id="20" name="Group 19"/>
          <p:cNvGrpSpPr/>
          <p:nvPr/>
        </p:nvGrpSpPr>
        <p:grpSpPr>
          <a:xfrm>
            <a:off x="657205" y="3537402"/>
            <a:ext cx="1941710" cy="309280"/>
            <a:chOff x="674064" y="3969328"/>
            <a:chExt cx="1941710" cy="309280"/>
          </a:xfrm>
        </p:grpSpPr>
        <p:pic>
          <p:nvPicPr>
            <p:cNvPr id="21" name="Picture 20"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22" name="Rectangle 21"/>
            <p:cNvSpPr/>
            <p:nvPr/>
          </p:nvSpPr>
          <p:spPr>
            <a:xfrm>
              <a:off x="1076170" y="3970831"/>
              <a:ext cx="1539604" cy="307777"/>
            </a:xfrm>
            <a:prstGeom prst="rect">
              <a:avLst/>
            </a:prstGeom>
          </p:spPr>
          <p:txBody>
            <a:bodyPr wrap="none">
              <a:spAutoFit/>
            </a:bodyPr>
            <a:lstStyle/>
            <a:p>
              <a:r>
                <a:rPr lang="en-US" sz="1400" b="1" dirty="0" smtClean="0">
                  <a:solidFill>
                    <a:srgbClr val="00685D"/>
                  </a:solidFill>
                  <a:latin typeface="Calibri"/>
                </a:rPr>
                <a:t>Configure Firewall</a:t>
              </a:r>
              <a:endParaRPr lang="en-US" sz="1400" dirty="0">
                <a:solidFill>
                  <a:srgbClr val="00685D"/>
                </a:solidFill>
                <a:latin typeface="Arial"/>
              </a:endParaRPr>
            </a:p>
          </p:txBody>
        </p:sp>
      </p:grpSp>
      <p:cxnSp>
        <p:nvCxnSpPr>
          <p:cNvPr id="29" name="Straight Connector 28"/>
          <p:cNvCxnSpPr/>
          <p:nvPr/>
        </p:nvCxnSpPr>
        <p:spPr>
          <a:xfrm flipH="1">
            <a:off x="4568446" y="1004534"/>
            <a:ext cx="28434" cy="3496917"/>
          </a:xfrm>
          <a:prstGeom prst="line">
            <a:avLst/>
          </a:prstGeom>
          <a:ln w="12700" cmpd="sng">
            <a:gradFill flip="none" rotWithShape="1">
              <a:gsLst>
                <a:gs pos="0">
                  <a:schemeClr val="bg2"/>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4"/>
          <a:stretch>
            <a:fillRect/>
          </a:stretch>
        </p:blipFill>
        <p:spPr>
          <a:xfrm>
            <a:off x="3271008" y="984064"/>
            <a:ext cx="1211580" cy="605790"/>
          </a:xfrm>
          <a:prstGeom prst="rect">
            <a:avLst/>
          </a:prstGeom>
        </p:spPr>
      </p:pic>
      <p:grpSp>
        <p:nvGrpSpPr>
          <p:cNvPr id="58" name="Group 57"/>
          <p:cNvGrpSpPr/>
          <p:nvPr/>
        </p:nvGrpSpPr>
        <p:grpSpPr>
          <a:xfrm>
            <a:off x="4994959" y="2524136"/>
            <a:ext cx="1027357" cy="307777"/>
            <a:chOff x="4994959" y="2552567"/>
            <a:chExt cx="1027357" cy="307777"/>
          </a:xfrm>
        </p:grpSpPr>
        <p:sp>
          <p:nvSpPr>
            <p:cNvPr id="35" name="Rectangle 34"/>
            <p:cNvSpPr/>
            <p:nvPr/>
          </p:nvSpPr>
          <p:spPr>
            <a:xfrm>
              <a:off x="5295271" y="2552567"/>
              <a:ext cx="727045" cy="307777"/>
            </a:xfrm>
            <a:prstGeom prst="rect">
              <a:avLst/>
            </a:prstGeom>
          </p:spPr>
          <p:txBody>
            <a:bodyPr wrap="none">
              <a:spAutoFit/>
            </a:bodyPr>
            <a:lstStyle/>
            <a:p>
              <a:r>
                <a:rPr lang="en-US" sz="1400" b="1" dirty="0" err="1" smtClean="0">
                  <a:solidFill>
                    <a:srgbClr val="00685D"/>
                  </a:solidFill>
                  <a:latin typeface="Calibri"/>
                </a:rPr>
                <a:t>cf</a:t>
              </a:r>
              <a:r>
                <a:rPr lang="en-US" sz="1400" b="1" dirty="0" smtClean="0">
                  <a:solidFill>
                    <a:srgbClr val="00685D"/>
                  </a:solidFill>
                  <a:latin typeface="Calibri"/>
                </a:rPr>
                <a:t> scale</a:t>
              </a:r>
              <a:endParaRPr lang="en-US" sz="1400" dirty="0">
                <a:solidFill>
                  <a:srgbClr val="00685D"/>
                </a:solidFill>
                <a:latin typeface="Arial"/>
              </a:endParaRPr>
            </a:p>
          </p:txBody>
        </p:sp>
        <p:sp>
          <p:nvSpPr>
            <p:cNvPr id="48" name="Oval 47"/>
            <p:cNvSpPr/>
            <p:nvPr/>
          </p:nvSpPr>
          <p:spPr>
            <a:xfrm>
              <a:off x="4994959" y="2615605"/>
              <a:ext cx="236953" cy="236919"/>
            </a:xfrm>
            <a:prstGeom prst="ellipse">
              <a:avLst/>
            </a:prstGeom>
            <a:solidFill>
              <a:srgbClr val="F16F3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pic>
        <p:nvPicPr>
          <p:cNvPr id="57" name="Picture 56"/>
          <p:cNvPicPr>
            <a:picLocks noChangeAspect="1"/>
          </p:cNvPicPr>
          <p:nvPr/>
        </p:nvPicPr>
        <p:blipFill>
          <a:blip r:embed="rId5"/>
          <a:stretch>
            <a:fillRect/>
          </a:stretch>
        </p:blipFill>
        <p:spPr>
          <a:xfrm>
            <a:off x="7148100" y="992585"/>
            <a:ext cx="1843151" cy="686435"/>
          </a:xfrm>
          <a:prstGeom prst="rect">
            <a:avLst/>
          </a:prstGeom>
        </p:spPr>
      </p:pic>
    </p:spTree>
    <p:extLst>
      <p:ext uri="{BB962C8B-B14F-4D97-AF65-F5344CB8AC3E}">
        <p14:creationId xmlns:p14="http://schemas.microsoft.com/office/powerpoint/2010/main" val="325540139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Pivotal CF: Enterprise Grade SW Delivery</a:t>
            </a:r>
            <a:endParaRPr lang="en-US" dirty="0"/>
          </a:p>
        </p:txBody>
      </p:sp>
      <p:sp>
        <p:nvSpPr>
          <p:cNvPr id="3" name="Rectangle 2"/>
          <p:cNvSpPr/>
          <p:nvPr/>
        </p:nvSpPr>
        <p:spPr>
          <a:xfrm>
            <a:off x="1024483" y="1031785"/>
            <a:ext cx="3691463" cy="1200329"/>
          </a:xfrm>
          <a:prstGeom prst="rect">
            <a:avLst/>
          </a:prstGeom>
        </p:spPr>
        <p:txBody>
          <a:bodyPr wrap="square">
            <a:spAutoFit/>
          </a:bodyPr>
          <a:lstStyle/>
          <a:p>
            <a:r>
              <a:rPr lang="en-US" sz="1200" b="1" dirty="0">
                <a:solidFill>
                  <a:srgbClr val="F16F3B"/>
                </a:solidFill>
                <a:latin typeface="Arial"/>
              </a:rPr>
              <a:t>Simple </a:t>
            </a:r>
            <a:r>
              <a:rPr lang="en-US" sz="1200" b="1" dirty="0" smtClean="0">
                <a:solidFill>
                  <a:srgbClr val="F16F3B"/>
                </a:solidFill>
                <a:latin typeface="Arial"/>
              </a:rPr>
              <a:t>&amp; Comprehensive</a:t>
            </a:r>
            <a:r>
              <a:rPr lang="en-US" sz="1200" dirty="0" smtClean="0">
                <a:solidFill>
                  <a:srgbClr val="F16F3B"/>
                </a:solidFill>
                <a:latin typeface="Arial"/>
              </a:rPr>
              <a:t> </a:t>
            </a:r>
          </a:p>
          <a:p>
            <a:pPr marL="171450" indent="-171450">
              <a:buFont typeface="Arial"/>
              <a:buChar char="•"/>
            </a:pPr>
            <a:r>
              <a:rPr lang="en-US" sz="1200" dirty="0" smtClean="0">
                <a:solidFill>
                  <a:srgbClr val="4D4D4D">
                    <a:lumMod val="85000"/>
                    <a:lumOff val="15000"/>
                  </a:srgbClr>
                </a:solidFill>
                <a:latin typeface="Arial"/>
              </a:rPr>
              <a:t>End </a:t>
            </a:r>
            <a:r>
              <a:rPr lang="en-US" sz="1200" dirty="0">
                <a:solidFill>
                  <a:srgbClr val="4D4D4D">
                    <a:lumMod val="85000"/>
                    <a:lumOff val="15000"/>
                  </a:srgbClr>
                </a:solidFill>
                <a:latin typeface="Arial"/>
              </a:rPr>
              <a:t>to end platform to iterate quickly and build highly scalable cloud </a:t>
            </a:r>
            <a:r>
              <a:rPr lang="en-US" sz="1200" dirty="0" smtClean="0">
                <a:solidFill>
                  <a:srgbClr val="4D4D4D">
                    <a:lumMod val="85000"/>
                    <a:lumOff val="15000"/>
                  </a:srgbClr>
                </a:solidFill>
                <a:latin typeface="Arial"/>
              </a:rPr>
              <a:t>apps</a:t>
            </a:r>
          </a:p>
          <a:p>
            <a:pPr marL="171450" indent="-171450">
              <a:buFont typeface="Arial"/>
              <a:buChar char="•"/>
            </a:pPr>
            <a:r>
              <a:rPr lang="en-US" sz="1200" dirty="0" smtClean="0">
                <a:solidFill>
                  <a:srgbClr val="4D4D4D">
                    <a:lumMod val="85000"/>
                    <a:lumOff val="15000"/>
                  </a:srgbClr>
                </a:solidFill>
                <a:latin typeface="Arial"/>
              </a:rPr>
              <a:t>IT </a:t>
            </a:r>
            <a:r>
              <a:rPr lang="en-US" sz="1200" dirty="0">
                <a:solidFill>
                  <a:srgbClr val="4D4D4D">
                    <a:lumMod val="85000"/>
                    <a:lumOff val="15000"/>
                  </a:srgbClr>
                </a:solidFill>
                <a:latin typeface="Arial"/>
              </a:rPr>
              <a:t>Ops automation </a:t>
            </a:r>
            <a:r>
              <a:rPr lang="en-US" sz="1200" dirty="0" smtClean="0">
                <a:solidFill>
                  <a:srgbClr val="4D4D4D">
                    <a:lumMod val="85000"/>
                    <a:lumOff val="15000"/>
                  </a:srgbClr>
                </a:solidFill>
                <a:latin typeface="Arial"/>
              </a:rPr>
              <a:t>with no </a:t>
            </a:r>
            <a:r>
              <a:rPr lang="en-US" sz="1200" dirty="0">
                <a:solidFill>
                  <a:srgbClr val="4D4D4D">
                    <a:lumMod val="85000"/>
                    <a:lumOff val="15000"/>
                  </a:srgbClr>
                </a:solidFill>
                <a:latin typeface="Arial"/>
              </a:rPr>
              <a:t>scripts, no templates, no </a:t>
            </a:r>
            <a:r>
              <a:rPr lang="en-US" sz="1200" dirty="0" err="1">
                <a:solidFill>
                  <a:srgbClr val="4D4D4D">
                    <a:lumMod val="85000"/>
                    <a:lumOff val="15000"/>
                  </a:srgbClr>
                </a:solidFill>
                <a:latin typeface="Arial"/>
              </a:rPr>
              <a:t>config</a:t>
            </a:r>
            <a:r>
              <a:rPr lang="en-US" sz="1200" dirty="0">
                <a:solidFill>
                  <a:srgbClr val="4D4D4D">
                    <a:lumMod val="85000"/>
                    <a:lumOff val="15000"/>
                  </a:srgbClr>
                </a:solidFill>
                <a:latin typeface="Arial"/>
              </a:rPr>
              <a:t> </a:t>
            </a:r>
            <a:r>
              <a:rPr lang="en-US" sz="1200" dirty="0" smtClean="0">
                <a:solidFill>
                  <a:srgbClr val="4D4D4D">
                    <a:lumMod val="85000"/>
                    <a:lumOff val="15000"/>
                  </a:srgbClr>
                </a:solidFill>
                <a:latin typeface="Arial"/>
              </a:rPr>
              <a:t>headaches</a:t>
            </a:r>
          </a:p>
          <a:p>
            <a:pPr marL="171450" indent="-171450">
              <a:buFont typeface="Arial"/>
              <a:buChar char="•"/>
            </a:pPr>
            <a:r>
              <a:rPr lang="en-US" sz="1200" dirty="0" smtClean="0">
                <a:solidFill>
                  <a:srgbClr val="4D4D4D">
                    <a:lumMod val="85000"/>
                    <a:lumOff val="15000"/>
                  </a:srgbClr>
                </a:solidFill>
                <a:latin typeface="Arial"/>
              </a:rPr>
              <a:t>Easy </a:t>
            </a:r>
            <a:r>
              <a:rPr lang="en-US" sz="1200" dirty="0">
                <a:solidFill>
                  <a:srgbClr val="4D4D4D">
                    <a:lumMod val="85000"/>
                    <a:lumOff val="15000"/>
                  </a:srgbClr>
                </a:solidFill>
                <a:latin typeface="Arial"/>
              </a:rPr>
              <a:t>to use management dashboard</a:t>
            </a:r>
          </a:p>
        </p:txBody>
      </p:sp>
      <p:sp>
        <p:nvSpPr>
          <p:cNvPr id="7" name="Rectangle 6"/>
          <p:cNvSpPr/>
          <p:nvPr/>
        </p:nvSpPr>
        <p:spPr>
          <a:xfrm>
            <a:off x="5232402" y="2437262"/>
            <a:ext cx="3547531" cy="1015663"/>
          </a:xfrm>
          <a:prstGeom prst="rect">
            <a:avLst/>
          </a:prstGeom>
        </p:spPr>
        <p:txBody>
          <a:bodyPr wrap="square">
            <a:spAutoFit/>
          </a:bodyPr>
          <a:lstStyle/>
          <a:p>
            <a:r>
              <a:rPr lang="en-US" sz="1200" b="1" dirty="0" smtClean="0">
                <a:solidFill>
                  <a:srgbClr val="F16F3B"/>
                </a:solidFill>
                <a:latin typeface="Arial"/>
              </a:rPr>
              <a:t>Extensible </a:t>
            </a:r>
          </a:p>
          <a:p>
            <a:pPr marL="171450" indent="-171450">
              <a:buFont typeface="Arial"/>
              <a:buChar char="•"/>
            </a:pPr>
            <a:r>
              <a:rPr lang="en-US" sz="1200" dirty="0" smtClean="0">
                <a:solidFill>
                  <a:srgbClr val="4D4D4D">
                    <a:lumMod val="85000"/>
                    <a:lumOff val="15000"/>
                  </a:srgbClr>
                </a:solidFill>
                <a:latin typeface="Arial"/>
              </a:rPr>
              <a:t>Independent of the </a:t>
            </a:r>
            <a:r>
              <a:rPr lang="en-US" sz="1200" dirty="0" err="1" smtClean="0">
                <a:solidFill>
                  <a:srgbClr val="4D4D4D">
                    <a:lumMod val="85000"/>
                    <a:lumOff val="15000"/>
                  </a:srgbClr>
                </a:solidFill>
                <a:latin typeface="Arial"/>
              </a:rPr>
              <a:t>IaaS</a:t>
            </a:r>
            <a:r>
              <a:rPr lang="en-US" sz="1200" dirty="0" smtClean="0">
                <a:solidFill>
                  <a:srgbClr val="4D4D4D">
                    <a:lumMod val="85000"/>
                    <a:lumOff val="15000"/>
                  </a:srgbClr>
                </a:solidFill>
                <a:latin typeface="Arial"/>
              </a:rPr>
              <a:t> provider, the runtime languages supported &amp; the brokered services</a:t>
            </a:r>
            <a:endParaRPr lang="en-US" sz="1200" dirty="0">
              <a:solidFill>
                <a:srgbClr val="4D4D4D">
                  <a:lumMod val="85000"/>
                  <a:lumOff val="15000"/>
                </a:srgbClr>
              </a:solidFill>
              <a:latin typeface="Arial"/>
            </a:endParaRPr>
          </a:p>
          <a:p>
            <a:pPr marL="171450" indent="-171450">
              <a:buFont typeface="Arial"/>
              <a:buChar char="•"/>
            </a:pPr>
            <a:r>
              <a:rPr lang="en-US" sz="1200" dirty="0" smtClean="0">
                <a:solidFill>
                  <a:srgbClr val="4D4D4D">
                    <a:lumMod val="85000"/>
                    <a:lumOff val="15000"/>
                  </a:srgbClr>
                </a:solidFill>
                <a:latin typeface="Arial"/>
              </a:rPr>
              <a:t>Simple APIs ensure easy extension and customization</a:t>
            </a:r>
            <a:endParaRPr lang="en-US" sz="1200" dirty="0">
              <a:solidFill>
                <a:srgbClr val="4D4D4D">
                  <a:lumMod val="85000"/>
                  <a:lumOff val="15000"/>
                </a:srgbClr>
              </a:solidFill>
              <a:latin typeface="Arial"/>
            </a:endParaRPr>
          </a:p>
        </p:txBody>
      </p:sp>
      <p:grpSp>
        <p:nvGrpSpPr>
          <p:cNvPr id="23" name="Group 22"/>
          <p:cNvGrpSpPr/>
          <p:nvPr/>
        </p:nvGrpSpPr>
        <p:grpSpPr>
          <a:xfrm>
            <a:off x="552185" y="2420325"/>
            <a:ext cx="4163763" cy="646331"/>
            <a:chOff x="552185" y="2318721"/>
            <a:chExt cx="4163763" cy="646331"/>
          </a:xfrm>
        </p:grpSpPr>
        <p:sp>
          <p:nvSpPr>
            <p:cNvPr id="6" name="Rectangle 5"/>
            <p:cNvSpPr/>
            <p:nvPr/>
          </p:nvSpPr>
          <p:spPr>
            <a:xfrm>
              <a:off x="1024482" y="2318721"/>
              <a:ext cx="3691466" cy="646331"/>
            </a:xfrm>
            <a:prstGeom prst="rect">
              <a:avLst/>
            </a:prstGeom>
          </p:spPr>
          <p:txBody>
            <a:bodyPr wrap="square">
              <a:spAutoFit/>
            </a:bodyPr>
            <a:lstStyle/>
            <a:p>
              <a:r>
                <a:rPr lang="en-US" sz="1200" b="1" dirty="0">
                  <a:solidFill>
                    <a:srgbClr val="F16F3B"/>
                  </a:solidFill>
                  <a:latin typeface="Arial"/>
                </a:rPr>
                <a:t>Governed &amp; </a:t>
              </a:r>
              <a:r>
                <a:rPr lang="en-US" sz="1200" b="1" dirty="0" smtClean="0">
                  <a:solidFill>
                    <a:srgbClr val="F16F3B"/>
                  </a:solidFill>
                  <a:latin typeface="Arial"/>
                </a:rPr>
                <a:t>Secure</a:t>
              </a:r>
              <a:endParaRPr lang="en-US" sz="1200" dirty="0" smtClean="0">
                <a:solidFill>
                  <a:srgbClr val="F16F3B"/>
                </a:solidFill>
                <a:latin typeface="Arial"/>
              </a:endParaRPr>
            </a:p>
            <a:p>
              <a:pPr marL="171450" indent="-171450">
                <a:buFont typeface="Arial"/>
                <a:buChar char="•"/>
              </a:pPr>
              <a:r>
                <a:rPr lang="en-US" sz="1200" dirty="0" smtClean="0">
                  <a:solidFill>
                    <a:srgbClr val="4D4D4D">
                      <a:lumMod val="85000"/>
                      <a:lumOff val="15000"/>
                    </a:srgbClr>
                  </a:solidFill>
                  <a:latin typeface="Arial"/>
                </a:rPr>
                <a:t>Individual </a:t>
              </a:r>
              <a:r>
                <a:rPr lang="en-US" sz="1200" dirty="0">
                  <a:solidFill>
                    <a:srgbClr val="4D4D4D">
                      <a:lumMod val="85000"/>
                      <a:lumOff val="15000"/>
                    </a:srgbClr>
                  </a:solidFill>
                  <a:latin typeface="Arial"/>
                </a:rPr>
                <a:t>and team-based roles and permissions</a:t>
              </a:r>
            </a:p>
            <a:p>
              <a:pPr marL="171450" indent="-171450">
                <a:buFont typeface="Arial"/>
                <a:buChar char="•"/>
              </a:pPr>
              <a:r>
                <a:rPr lang="en-US" sz="1200" dirty="0">
                  <a:solidFill>
                    <a:srgbClr val="4D4D4D">
                      <a:lumMod val="85000"/>
                      <a:lumOff val="15000"/>
                    </a:srgbClr>
                  </a:solidFill>
                  <a:latin typeface="Arial"/>
                </a:rPr>
                <a:t>Easy integration w/ 3</a:t>
              </a:r>
              <a:r>
                <a:rPr lang="en-US" sz="1200" baseline="30000" dirty="0">
                  <a:solidFill>
                    <a:srgbClr val="4D4D4D">
                      <a:lumMod val="85000"/>
                      <a:lumOff val="15000"/>
                    </a:srgbClr>
                  </a:solidFill>
                  <a:latin typeface="Arial"/>
                </a:rPr>
                <a:t>rd</a:t>
              </a:r>
              <a:r>
                <a:rPr lang="en-US" sz="1200" dirty="0">
                  <a:solidFill>
                    <a:srgbClr val="4D4D4D">
                      <a:lumMod val="85000"/>
                      <a:lumOff val="15000"/>
                    </a:srgbClr>
                  </a:solidFill>
                  <a:latin typeface="Arial"/>
                </a:rPr>
                <a:t> party tools and agents</a:t>
              </a:r>
            </a:p>
          </p:txBody>
        </p:sp>
        <p:sp>
          <p:nvSpPr>
            <p:cNvPr id="14" name="Oval 84"/>
            <p:cNvSpPr>
              <a:spLocks noChangeAspect="1"/>
            </p:cNvSpPr>
            <p:nvPr/>
          </p:nvSpPr>
          <p:spPr>
            <a:xfrm>
              <a:off x="552185" y="2357183"/>
              <a:ext cx="471750" cy="238894"/>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latin typeface="Arial"/>
              </a:endParaRPr>
            </a:p>
          </p:txBody>
        </p:sp>
      </p:grpSp>
      <p:sp>
        <p:nvSpPr>
          <p:cNvPr id="16" name="Rectangle 175"/>
          <p:cNvSpPr>
            <a:spLocks noChangeAspect="1"/>
          </p:cNvSpPr>
          <p:nvPr/>
        </p:nvSpPr>
        <p:spPr>
          <a:xfrm>
            <a:off x="4944909" y="2448819"/>
            <a:ext cx="289114" cy="289111"/>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latin typeface="Arial"/>
            </a:endParaRPr>
          </a:p>
        </p:txBody>
      </p:sp>
      <p:sp>
        <p:nvSpPr>
          <p:cNvPr id="9" name="Rectangle 8"/>
          <p:cNvSpPr/>
          <p:nvPr/>
        </p:nvSpPr>
        <p:spPr>
          <a:xfrm>
            <a:off x="1049868" y="3283905"/>
            <a:ext cx="3666065" cy="1015663"/>
          </a:xfrm>
          <a:prstGeom prst="rect">
            <a:avLst/>
          </a:prstGeom>
        </p:spPr>
        <p:txBody>
          <a:bodyPr wrap="square">
            <a:spAutoFit/>
          </a:bodyPr>
          <a:lstStyle/>
          <a:p>
            <a:r>
              <a:rPr lang="en-US" sz="1200" b="1" dirty="0" smtClean="0">
                <a:solidFill>
                  <a:srgbClr val="F16F3B"/>
                </a:solidFill>
                <a:latin typeface="Arial"/>
              </a:rPr>
              <a:t>Highly Available</a:t>
            </a:r>
          </a:p>
          <a:p>
            <a:pPr marL="171450" indent="-171450">
              <a:buFont typeface="Arial"/>
              <a:buChar char="•"/>
            </a:pPr>
            <a:r>
              <a:rPr lang="en-US" sz="1200" dirty="0" smtClean="0">
                <a:solidFill>
                  <a:srgbClr val="4D4D4D">
                    <a:lumMod val="85000"/>
                    <a:lumOff val="15000"/>
                  </a:srgbClr>
                </a:solidFill>
                <a:latin typeface="Arial"/>
              </a:rPr>
              <a:t>Built in health monitoring and management of applications and the platform </a:t>
            </a:r>
          </a:p>
          <a:p>
            <a:pPr marL="171450" indent="-171450">
              <a:buFont typeface="Arial"/>
              <a:buChar char="•"/>
            </a:pPr>
            <a:r>
              <a:rPr lang="en-US" sz="1200" dirty="0" smtClean="0">
                <a:solidFill>
                  <a:srgbClr val="4D4D4D">
                    <a:lumMod val="85000"/>
                    <a:lumOff val="15000"/>
                  </a:srgbClr>
                </a:solidFill>
                <a:latin typeface="Arial"/>
              </a:rPr>
              <a:t>Zero downtime deploys/updates of the platform and applications</a:t>
            </a:r>
            <a:endParaRPr lang="en-US" sz="1200" dirty="0">
              <a:solidFill>
                <a:srgbClr val="4D4D4D">
                  <a:lumMod val="85000"/>
                  <a:lumOff val="15000"/>
                </a:srgbClr>
              </a:solidFill>
              <a:latin typeface="Arial"/>
            </a:endParaRPr>
          </a:p>
        </p:txBody>
      </p:sp>
      <p:sp>
        <p:nvSpPr>
          <p:cNvPr id="17" name="Heart 16"/>
          <p:cNvSpPr>
            <a:spLocks noChangeAspect="1"/>
          </p:cNvSpPr>
          <p:nvPr/>
        </p:nvSpPr>
        <p:spPr>
          <a:xfrm>
            <a:off x="693893" y="3328910"/>
            <a:ext cx="342873" cy="302517"/>
          </a:xfrm>
          <a:prstGeom prst="hear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latin typeface="Arial"/>
            </a:endParaRPr>
          </a:p>
        </p:txBody>
      </p:sp>
      <p:grpSp>
        <p:nvGrpSpPr>
          <p:cNvPr id="21" name="Group 20"/>
          <p:cNvGrpSpPr/>
          <p:nvPr/>
        </p:nvGrpSpPr>
        <p:grpSpPr>
          <a:xfrm>
            <a:off x="4919769" y="1029513"/>
            <a:ext cx="3860177" cy="1429598"/>
            <a:chOff x="711824" y="2350314"/>
            <a:chExt cx="3860177" cy="1429598"/>
          </a:xfrm>
        </p:grpSpPr>
        <p:sp>
          <p:nvSpPr>
            <p:cNvPr id="8" name="Rectangle 7"/>
            <p:cNvSpPr/>
            <p:nvPr/>
          </p:nvSpPr>
          <p:spPr>
            <a:xfrm>
              <a:off x="1024481" y="2394917"/>
              <a:ext cx="3547520" cy="1384995"/>
            </a:xfrm>
            <a:prstGeom prst="rect">
              <a:avLst/>
            </a:prstGeom>
          </p:spPr>
          <p:txBody>
            <a:bodyPr wrap="square">
              <a:spAutoFit/>
            </a:bodyPr>
            <a:lstStyle/>
            <a:p>
              <a:r>
                <a:rPr lang="en-US" sz="1200" b="1" dirty="0" smtClean="0">
                  <a:solidFill>
                    <a:srgbClr val="F16F3B"/>
                  </a:solidFill>
                  <a:latin typeface="Arial"/>
                </a:rPr>
                <a:t>Scalable &amp; Efficient</a:t>
              </a:r>
            </a:p>
            <a:p>
              <a:pPr marL="171450" indent="-171450">
                <a:buFont typeface="Arial"/>
                <a:buChar char="•"/>
              </a:pPr>
              <a:r>
                <a:rPr lang="en-US" sz="1200" dirty="0" smtClean="0">
                  <a:solidFill>
                    <a:srgbClr val="4D4D4D">
                      <a:lumMod val="85000"/>
                      <a:lumOff val="15000"/>
                    </a:srgbClr>
                  </a:solidFill>
                  <a:latin typeface="Arial"/>
                </a:rPr>
                <a:t>Elastic scale of </a:t>
              </a:r>
              <a:r>
                <a:rPr lang="en-US" sz="1200" dirty="0" err="1" smtClean="0">
                  <a:solidFill>
                    <a:srgbClr val="4D4D4D">
                      <a:lumMod val="85000"/>
                      <a:lumOff val="15000"/>
                    </a:srgbClr>
                  </a:solidFill>
                  <a:latin typeface="Arial"/>
                </a:rPr>
                <a:t>PaaS</a:t>
              </a:r>
              <a:r>
                <a:rPr lang="en-US" sz="1200" dirty="0" smtClean="0">
                  <a:solidFill>
                    <a:srgbClr val="4D4D4D">
                      <a:lumMod val="85000"/>
                      <a:lumOff val="15000"/>
                    </a:srgbClr>
                  </a:solidFill>
                  <a:latin typeface="Arial"/>
                </a:rPr>
                <a:t> capacity and applications through simple interfaces or scripting</a:t>
              </a:r>
            </a:p>
            <a:p>
              <a:pPr marL="171450" indent="-171450">
                <a:buFont typeface="Arial"/>
                <a:buChar char="•"/>
              </a:pPr>
              <a:r>
                <a:rPr lang="en-US" sz="1200" dirty="0" smtClean="0">
                  <a:solidFill>
                    <a:srgbClr val="4D4D4D">
                      <a:lumMod val="85000"/>
                      <a:lumOff val="15000"/>
                    </a:srgbClr>
                  </a:solidFill>
                  <a:latin typeface="Arial"/>
                </a:rPr>
                <a:t>Higher application instance density on the same </a:t>
              </a:r>
              <a:r>
                <a:rPr lang="en-US" sz="1200" dirty="0" err="1" smtClean="0">
                  <a:solidFill>
                    <a:srgbClr val="4D4D4D">
                      <a:lumMod val="85000"/>
                      <a:lumOff val="15000"/>
                    </a:srgbClr>
                  </a:solidFill>
                  <a:latin typeface="Arial"/>
                </a:rPr>
                <a:t>IaaS</a:t>
              </a:r>
              <a:r>
                <a:rPr lang="en-US" sz="1200" dirty="0" smtClean="0">
                  <a:solidFill>
                    <a:srgbClr val="4D4D4D">
                      <a:lumMod val="85000"/>
                      <a:lumOff val="15000"/>
                    </a:srgbClr>
                  </a:solidFill>
                  <a:latin typeface="Arial"/>
                </a:rPr>
                <a:t> footprint through advanced containerization</a:t>
              </a:r>
            </a:p>
            <a:p>
              <a:pPr marL="171450" indent="-171450">
                <a:buFont typeface="Arial"/>
                <a:buChar char="•"/>
              </a:pPr>
              <a:endParaRPr lang="en-US" sz="1200" dirty="0" smtClean="0">
                <a:solidFill>
                  <a:srgbClr val="4D4D4D">
                    <a:lumMod val="85000"/>
                    <a:lumOff val="15000"/>
                  </a:srgbClr>
                </a:solidFill>
                <a:latin typeface="Arial"/>
              </a:endParaRPr>
            </a:p>
          </p:txBody>
        </p:sp>
        <p:sp>
          <p:nvSpPr>
            <p:cNvPr id="18" name="Oval 170"/>
            <p:cNvSpPr>
              <a:spLocks noChangeAspect="1"/>
            </p:cNvSpPr>
            <p:nvPr/>
          </p:nvSpPr>
          <p:spPr>
            <a:xfrm>
              <a:off x="711824" y="2350314"/>
              <a:ext cx="338351" cy="333677"/>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latin typeface="Arial"/>
              </a:endParaRPr>
            </a:p>
          </p:txBody>
        </p:sp>
      </p:grpSp>
      <p:sp>
        <p:nvSpPr>
          <p:cNvPr id="19" name="Rounded Rectangle 145"/>
          <p:cNvSpPr>
            <a:spLocks noChangeAspect="1"/>
          </p:cNvSpPr>
          <p:nvPr/>
        </p:nvSpPr>
        <p:spPr>
          <a:xfrm>
            <a:off x="737862" y="1029035"/>
            <a:ext cx="296148" cy="296148"/>
          </a:xfrm>
          <a:custGeom>
            <a:avLst/>
            <a:gdLst/>
            <a:ahLst/>
            <a:cxnLst/>
            <a:rect l="l" t="t" r="r" b="b"/>
            <a:pathLst>
              <a:path w="1302010" h="1302010">
                <a:moveTo>
                  <a:pt x="1046585" y="66534"/>
                </a:moveTo>
                <a:lnTo>
                  <a:pt x="1243446" y="263396"/>
                </a:lnTo>
                <a:lnTo>
                  <a:pt x="734047" y="772795"/>
                </a:lnTo>
                <a:lnTo>
                  <a:pt x="901149" y="939897"/>
                </a:lnTo>
                <a:lnTo>
                  <a:pt x="370084" y="939897"/>
                </a:lnTo>
                <a:lnTo>
                  <a:pt x="370084" y="408831"/>
                </a:lnTo>
                <a:lnTo>
                  <a:pt x="537186" y="575933"/>
                </a:lnTo>
                <a:close/>
                <a:moveTo>
                  <a:pt x="159861" y="0"/>
                </a:moveTo>
                <a:lnTo>
                  <a:pt x="852477" y="0"/>
                </a:lnTo>
                <a:lnTo>
                  <a:pt x="669764" y="182713"/>
                </a:lnTo>
                <a:lnTo>
                  <a:pt x="251664" y="182713"/>
                </a:lnTo>
                <a:cubicBezTo>
                  <a:pt x="213583" y="182713"/>
                  <a:pt x="182713" y="213583"/>
                  <a:pt x="182713" y="251664"/>
                </a:cubicBezTo>
                <a:lnTo>
                  <a:pt x="182713" y="1050346"/>
                </a:lnTo>
                <a:cubicBezTo>
                  <a:pt x="182713" y="1088427"/>
                  <a:pt x="213583" y="1119297"/>
                  <a:pt x="251664" y="1119297"/>
                </a:cubicBezTo>
                <a:lnTo>
                  <a:pt x="1050346" y="1119297"/>
                </a:lnTo>
                <a:cubicBezTo>
                  <a:pt x="1088427" y="1119297"/>
                  <a:pt x="1119297" y="1088427"/>
                  <a:pt x="1119297" y="1050346"/>
                </a:cubicBezTo>
                <a:lnTo>
                  <a:pt x="1119297" y="646426"/>
                </a:lnTo>
                <a:lnTo>
                  <a:pt x="1302010" y="463713"/>
                </a:lnTo>
                <a:lnTo>
                  <a:pt x="1302010" y="1142149"/>
                </a:lnTo>
                <a:cubicBezTo>
                  <a:pt x="1302010" y="1230438"/>
                  <a:pt x="1230438" y="1302010"/>
                  <a:pt x="1142149" y="1302010"/>
                </a:cubicBezTo>
                <a:lnTo>
                  <a:pt x="159861" y="1302010"/>
                </a:lnTo>
                <a:cubicBezTo>
                  <a:pt x="71572" y="1302010"/>
                  <a:pt x="0" y="1230438"/>
                  <a:pt x="0" y="1142149"/>
                </a:cubicBezTo>
                <a:lnTo>
                  <a:pt x="0" y="159861"/>
                </a:lnTo>
                <a:cubicBezTo>
                  <a:pt x="0" y="71572"/>
                  <a:pt x="71572" y="0"/>
                  <a:pt x="159861"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latin typeface="Arial"/>
            </a:endParaRPr>
          </a:p>
        </p:txBody>
      </p:sp>
      <p:pic>
        <p:nvPicPr>
          <p:cNvPr id="24" name="Picture 23"/>
          <p:cNvPicPr>
            <a:picLocks noChangeAspect="1"/>
          </p:cNvPicPr>
          <p:nvPr/>
        </p:nvPicPr>
        <p:blipFill>
          <a:blip r:embed="rId3"/>
          <a:stretch>
            <a:fillRect/>
          </a:stretch>
        </p:blipFill>
        <p:spPr>
          <a:xfrm>
            <a:off x="7224300" y="3955918"/>
            <a:ext cx="1843151" cy="686435"/>
          </a:xfrm>
          <a:prstGeom prst="rect">
            <a:avLst/>
          </a:prstGeom>
        </p:spPr>
      </p:pic>
    </p:spTree>
    <p:extLst>
      <p:ext uri="{BB962C8B-B14F-4D97-AF65-F5344CB8AC3E}">
        <p14:creationId xmlns:p14="http://schemas.microsoft.com/office/powerpoint/2010/main" val="9464971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PPT_Template_16x9_internal_091713">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3.xml><?xml version="1.0" encoding="utf-8"?>
<a:theme xmlns:a="http://schemas.openxmlformats.org/drawingml/2006/main" name="1_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4.xml><?xml version="1.0" encoding="utf-8"?>
<a:theme xmlns:a="http://schemas.openxmlformats.org/drawingml/2006/main" name="1_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5.xml><?xml version="1.0" encoding="utf-8"?>
<a:theme xmlns:a="http://schemas.openxmlformats.org/drawingml/2006/main" name="1_EW template breakout white bkgd4">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6.xml><?xml version="1.0" encoding="utf-8"?>
<a:theme xmlns:a="http://schemas.openxmlformats.org/drawingml/2006/main" name="EW template breakout white bkgd4">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7.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Pivotal_PPT_Template_16x9_internal_091713</Template>
  <TotalTime>20568</TotalTime>
  <Words>2194</Words>
  <Application>Microsoft Macintosh PowerPoint</Application>
  <PresentationFormat>On-screen Show (16:9)</PresentationFormat>
  <Paragraphs>461</Paragraphs>
  <Slides>39</Slides>
  <Notes>15</Notes>
  <HiddenSlides>3</HiddenSlides>
  <MMClips>0</MMClips>
  <ScaleCrop>false</ScaleCrop>
  <HeadingPairs>
    <vt:vector size="4" baseType="variant">
      <vt:variant>
        <vt:lpstr>Theme</vt:lpstr>
      </vt:variant>
      <vt:variant>
        <vt:i4>6</vt:i4>
      </vt:variant>
      <vt:variant>
        <vt:lpstr>Slide Titles</vt:lpstr>
      </vt:variant>
      <vt:variant>
        <vt:i4>39</vt:i4>
      </vt:variant>
    </vt:vector>
  </HeadingPairs>
  <TitlesOfParts>
    <vt:vector size="45" baseType="lpstr">
      <vt:lpstr>Pivotal_PPT_Template_16x9_internal_091713</vt:lpstr>
      <vt:lpstr>Pivotal_interim_16x9_external_040113 (3)</vt:lpstr>
      <vt:lpstr>1_Pivotal_interim_16x9_external_040113 (3)</vt:lpstr>
      <vt:lpstr>1_Pivotal_2014</vt:lpstr>
      <vt:lpstr>1_EW template breakout white bkgd4</vt:lpstr>
      <vt:lpstr>EW template breakout white bkgd4</vt:lpstr>
      <vt:lpstr>PowerPoint Presentation</vt:lpstr>
      <vt:lpstr>Pivotal CF</vt:lpstr>
      <vt:lpstr>The Cloud Platform Evolution</vt:lpstr>
      <vt:lpstr>How Long Would it Take to…</vt:lpstr>
      <vt:lpstr>The Pivotal CF Way…</vt:lpstr>
      <vt:lpstr>The Power of PaaS</vt:lpstr>
      <vt:lpstr>Deploying an Application </vt:lpstr>
      <vt:lpstr>Scaling an Application</vt:lpstr>
      <vt:lpstr>Pivotal CF: Enterprise Grade SW Delivery</vt:lpstr>
      <vt:lpstr>Pivotal CF:</vt:lpstr>
      <vt:lpstr>Foundations, Organizations and Spaces</vt:lpstr>
      <vt:lpstr>A Pivotal CF Foundation</vt:lpstr>
      <vt:lpstr>Organizations</vt:lpstr>
      <vt:lpstr>Spaces</vt:lpstr>
      <vt:lpstr>Organizations</vt:lpstr>
      <vt:lpstr>Organization Quotas and Plans</vt:lpstr>
      <vt:lpstr>Organization Quotas and Plans</vt:lpstr>
      <vt:lpstr>Pivotal CF IT Operations Tool Set</vt:lpstr>
      <vt:lpstr>Operations Manager</vt:lpstr>
      <vt:lpstr>Operations Manager  Elastic Runtime tile</vt:lpstr>
      <vt:lpstr>Bosh</vt:lpstr>
      <vt:lpstr>CLI – Command Line Interface</vt:lpstr>
      <vt:lpstr>PowerPoint Presentation</vt:lpstr>
      <vt:lpstr>Introduction to BOSH</vt:lpstr>
      <vt:lpstr>Bosh Components</vt:lpstr>
      <vt:lpstr>PowerPoint Presentation</vt:lpstr>
      <vt:lpstr>BOSH (Outer Shell)  Logical View</vt:lpstr>
      <vt:lpstr>BOSH: Command Line  Interface</vt:lpstr>
      <vt:lpstr>BOSH: Director</vt:lpstr>
      <vt:lpstr>BOSH: Cloud Provider Interface (CPI)</vt:lpstr>
      <vt:lpstr>BOSH: Cloud Provider Interface</vt:lpstr>
      <vt:lpstr>BOSH: Blobstore</vt:lpstr>
      <vt:lpstr>BOSH: Agents</vt:lpstr>
      <vt:lpstr>BOSH: Stemcells</vt:lpstr>
      <vt:lpstr>BOSH: Health Monitor</vt:lpstr>
      <vt:lpstr>BOSH: NATS</vt:lpstr>
      <vt:lpstr>BOSH: Putting it all together</vt:lpstr>
      <vt:lpstr>Pivotal Cloud Foundry BOSH </vt:lpstr>
      <vt:lpstr>Cloud Provider Interface</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Frederico Melo</cp:lastModifiedBy>
  <cp:revision>248</cp:revision>
  <dcterms:created xsi:type="dcterms:W3CDTF">2013-09-17T23:55:58Z</dcterms:created>
  <dcterms:modified xsi:type="dcterms:W3CDTF">2014-07-15T19:59:32Z</dcterms:modified>
</cp:coreProperties>
</file>