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700" r:id="rId2"/>
  </p:sldMasterIdLst>
  <p:notesMasterIdLst>
    <p:notesMasterId r:id="rId30"/>
  </p:notesMasterIdLst>
  <p:handoutMasterIdLst>
    <p:handoutMasterId r:id="rId31"/>
  </p:handoutMasterIdLst>
  <p:sldIdLst>
    <p:sldId id="527" r:id="rId3"/>
    <p:sldId id="365" r:id="rId4"/>
    <p:sldId id="496" r:id="rId5"/>
    <p:sldId id="502" r:id="rId6"/>
    <p:sldId id="534" r:id="rId7"/>
    <p:sldId id="535" r:id="rId8"/>
    <p:sldId id="536" r:id="rId9"/>
    <p:sldId id="537" r:id="rId10"/>
    <p:sldId id="503" r:id="rId11"/>
    <p:sldId id="544" r:id="rId12"/>
    <p:sldId id="543" r:id="rId13"/>
    <p:sldId id="541" r:id="rId14"/>
    <p:sldId id="545" r:id="rId15"/>
    <p:sldId id="504" r:id="rId16"/>
    <p:sldId id="505" r:id="rId17"/>
    <p:sldId id="506" r:id="rId18"/>
    <p:sldId id="507" r:id="rId19"/>
    <p:sldId id="509" r:id="rId20"/>
    <p:sldId id="510" r:id="rId21"/>
    <p:sldId id="512" r:id="rId22"/>
    <p:sldId id="513" r:id="rId23"/>
    <p:sldId id="540" r:id="rId24"/>
    <p:sldId id="532" r:id="rId25"/>
    <p:sldId id="514" r:id="rId26"/>
    <p:sldId id="539" r:id="rId27"/>
    <p:sldId id="528" r:id="rId28"/>
    <p:sldId id="546" r:id="rId29"/>
  </p:sldIdLst>
  <p:sldSz cx="9144000" cy="5143500" type="screen16x9"/>
  <p:notesSz cx="6934200" cy="9220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6F3B"/>
    <a:srgbClr val="AEBF2F"/>
    <a:srgbClr val="00685D"/>
    <a:srgbClr val="1C7B70"/>
    <a:srgbClr val="2E7CA2"/>
    <a:srgbClr val="51A7BB"/>
    <a:srgbClr val="ADC339"/>
    <a:srgbClr val="E96C42"/>
    <a:srgbClr val="1B695C"/>
    <a:srgbClr val="E7E7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66" autoAdjust="0"/>
    <p:restoredTop sz="79706" autoAdjust="0"/>
  </p:normalViewPr>
  <p:slideViewPr>
    <p:cSldViewPr snapToGrid="0" showGuides="1">
      <p:cViewPr>
        <p:scale>
          <a:sx n="100" d="100"/>
          <a:sy n="100" d="100"/>
        </p:scale>
        <p:origin x="-1584" y="-80"/>
      </p:cViewPr>
      <p:guideLst>
        <p:guide orient="horz" pos="1044"/>
        <p:guide pos="417"/>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76" d="100"/>
          <a:sy n="76" d="100"/>
        </p:scale>
        <p:origin x="-2094" y="-102"/>
      </p:cViewPr>
      <p:guideLst>
        <p:guide orient="horz" pos="110"/>
        <p:guide pos="4180"/>
        <p:guide pos="188"/>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notesMaster" Target="notesMasters/notesMaster1.xml"/><Relationship Id="rId31" Type="http://schemas.openxmlformats.org/officeDocument/2006/relationships/handoutMaster" Target="handoutMasters/handoutMaster1.xml"/><Relationship Id="rId32" Type="http://schemas.openxmlformats.org/officeDocument/2006/relationships/printerSettings" Target="printerSettings/printerSettings1.bin"/><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extBox 3"/>
          <p:cNvSpPr txBox="1"/>
          <p:nvPr/>
        </p:nvSpPr>
        <p:spPr>
          <a:xfrm>
            <a:off x="3313853" y="8953500"/>
            <a:ext cx="360996" cy="215444"/>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fld id="{214F65B6-1DED-4BB3-85B7-01A8FEA87DE0}" type="slidenum">
              <a:rPr lang="en-US" sz="800" smtClean="0">
                <a:latin typeface="Verdana"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endParaRPr lang="en-US" sz="800" dirty="0" smtClean="0">
              <a:latin typeface="Verdana" pitchFamily="34" charset="0"/>
              <a:cs typeface="Arial" pitchFamily="34" charset="0"/>
            </a:endParaRPr>
          </a:p>
        </p:txBody>
      </p:sp>
      <p:sp>
        <p:nvSpPr>
          <p:cNvPr id="6" name="TextBox 5"/>
          <p:cNvSpPr txBox="1"/>
          <p:nvPr/>
        </p:nvSpPr>
        <p:spPr>
          <a:xfrm>
            <a:off x="298450" y="174625"/>
            <a:ext cx="6337300" cy="369332"/>
          </a:xfrm>
          <a:prstGeom prst="rect">
            <a:avLst/>
          </a:prstGeom>
          <a:noFill/>
        </p:spPr>
        <p:txBody>
          <a:bodyPr wrap="square" lIns="0" tIns="0" rIns="182880" bIns="0" rtlCol="0">
            <a:spAutoFit/>
          </a:bodyPr>
          <a:lstStyle/>
          <a:p>
            <a:pPr algn="ctr"/>
            <a:r>
              <a:rPr lang="en-US" sz="1400" b="0" dirty="0" smtClean="0">
                <a:latin typeface="Verdana" pitchFamily="34" charset="0"/>
                <a:cs typeface="Arial" pitchFamily="34" charset="0"/>
              </a:rPr>
              <a:t>TITLE</a:t>
            </a:r>
          </a:p>
          <a:p>
            <a:pPr algn="ctr"/>
            <a:r>
              <a:rPr lang="en-US" sz="1000" i="0" dirty="0" smtClean="0">
                <a:latin typeface="Verdana" pitchFamily="34" charset="0"/>
                <a:cs typeface="Arial" pitchFamily="34" charset="0"/>
              </a:rPr>
              <a:t>Month Year</a:t>
            </a:r>
          </a:p>
        </p:txBody>
      </p:sp>
    </p:spTree>
    <p:extLst>
      <p:ext uri="{BB962C8B-B14F-4D97-AF65-F5344CB8AC3E}">
        <p14:creationId xmlns:p14="http://schemas.microsoft.com/office/powerpoint/2010/main" val="30646210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628775" y="692150"/>
            <a:ext cx="3733800" cy="2100263"/>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298450" y="2997200"/>
            <a:ext cx="6337300" cy="5842000"/>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Box 5"/>
          <p:cNvSpPr txBox="1"/>
          <p:nvPr/>
        </p:nvSpPr>
        <p:spPr>
          <a:xfrm>
            <a:off x="3313853" y="8953500"/>
            <a:ext cx="360996" cy="215444"/>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fld id="{214F65B6-1DED-4BB3-85B7-01A8FEA87DE0}" type="slidenum">
              <a:rPr lang="en-US" sz="800" smtClean="0">
                <a:latin typeface="Verdana"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endParaRPr lang="en-US" sz="800" dirty="0" smtClean="0">
              <a:latin typeface="Verdana" pitchFamily="34" charset="0"/>
              <a:cs typeface="Arial" pitchFamily="34" charset="0"/>
            </a:endParaRPr>
          </a:p>
        </p:txBody>
      </p:sp>
      <p:sp>
        <p:nvSpPr>
          <p:cNvPr id="7" name="TextBox 6"/>
          <p:cNvSpPr txBox="1"/>
          <p:nvPr/>
        </p:nvSpPr>
        <p:spPr>
          <a:xfrm>
            <a:off x="298450" y="174625"/>
            <a:ext cx="6337300" cy="369332"/>
          </a:xfrm>
          <a:prstGeom prst="rect">
            <a:avLst/>
          </a:prstGeom>
          <a:noFill/>
        </p:spPr>
        <p:txBody>
          <a:bodyPr wrap="square" lIns="0" tIns="0" rIns="0" bIns="0" rtlCol="0">
            <a:spAutoFit/>
          </a:bodyPr>
          <a:lstStyle/>
          <a:p>
            <a:pPr algn="ctr"/>
            <a:r>
              <a:rPr lang="en-US" sz="1400" b="0" dirty="0" smtClean="0">
                <a:latin typeface="Verdana" pitchFamily="34" charset="0"/>
                <a:cs typeface="Arial" pitchFamily="34" charset="0"/>
              </a:rPr>
              <a:t>TITLE</a:t>
            </a:r>
          </a:p>
          <a:p>
            <a:pPr algn="ctr"/>
            <a:r>
              <a:rPr lang="en-US" sz="1000" i="0" dirty="0" smtClean="0">
                <a:latin typeface="Verdana" pitchFamily="34" charset="0"/>
                <a:cs typeface="Arial" pitchFamily="34" charset="0"/>
              </a:rPr>
              <a:t>Month Year</a:t>
            </a:r>
          </a:p>
        </p:txBody>
      </p:sp>
    </p:spTree>
    <p:extLst>
      <p:ext uri="{BB962C8B-B14F-4D97-AF65-F5344CB8AC3E}">
        <p14:creationId xmlns:p14="http://schemas.microsoft.com/office/powerpoint/2010/main" val="495027960"/>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1200"/>
      </a:spcBef>
      <a:buFont typeface="Arial" pitchFamily="34" charset="0"/>
      <a:buNone/>
      <a:defRPr sz="1100" kern="1200">
        <a:solidFill>
          <a:schemeClr val="tx1"/>
        </a:solidFill>
        <a:latin typeface="Verdana" pitchFamily="34" charset="0"/>
        <a:ea typeface="+mn-ea"/>
        <a:cs typeface="Arial" pitchFamily="34" charset="0"/>
      </a:defRPr>
    </a:lvl1pPr>
    <a:lvl2pPr marL="400050" indent="-174625" algn="l" defTabSz="914400" rtl="0" eaLnBrk="1" latinLnBrk="0" hangingPunct="1">
      <a:spcBef>
        <a:spcPts val="600"/>
      </a:spcBef>
      <a:buFont typeface="Wingdings" pitchFamily="2" charset="2"/>
      <a:buChar char=""/>
      <a:defRPr sz="1100" kern="1200">
        <a:solidFill>
          <a:schemeClr val="tx1"/>
        </a:solidFill>
        <a:latin typeface="Verdana" pitchFamily="34" charset="0"/>
        <a:ea typeface="+mn-ea"/>
        <a:cs typeface="Arial" pitchFamily="34" charset="0"/>
      </a:defRPr>
    </a:lvl2pPr>
    <a:lvl3pPr marL="576263" indent="-176213" algn="l" defTabSz="914400" rtl="0" eaLnBrk="1" latinLnBrk="0" hangingPunct="1">
      <a:spcBef>
        <a:spcPts val="600"/>
      </a:spcBef>
      <a:buFont typeface="Verdana" pitchFamily="34" charset="0"/>
      <a:buChar char="–"/>
      <a:defRPr sz="1100" kern="1200">
        <a:solidFill>
          <a:schemeClr val="tx1"/>
        </a:solidFill>
        <a:latin typeface="Verdana" pitchFamily="34" charset="0"/>
        <a:ea typeface="+mn-ea"/>
        <a:cs typeface="Arial" pitchFamily="34" charset="0"/>
      </a:defRPr>
    </a:lvl3pPr>
    <a:lvl4pPr marL="801688" indent="-174625" algn="l" defTabSz="914400" rtl="0" eaLnBrk="1" latinLnBrk="0" hangingPunct="1">
      <a:spcBef>
        <a:spcPts val="600"/>
      </a:spcBef>
      <a:buFont typeface="Verdana" pitchFamily="34" charset="0"/>
      <a:buChar char="▪"/>
      <a:defRPr sz="1100" kern="1200">
        <a:solidFill>
          <a:schemeClr val="tx1"/>
        </a:solidFill>
        <a:latin typeface="Verdana" pitchFamily="34" charset="0"/>
        <a:ea typeface="+mn-ea"/>
        <a:cs typeface="Arial" pitchFamily="34" charset="0"/>
      </a:defRPr>
    </a:lvl4pPr>
    <a:lvl5pPr marL="1027113" indent="-225425" algn="l" defTabSz="914400" rtl="0" eaLnBrk="1" latinLnBrk="0" hangingPunct="1">
      <a:spcBef>
        <a:spcPts val="600"/>
      </a:spcBef>
      <a:buFont typeface="Verdana" pitchFamily="34" charset="0"/>
      <a:buChar char="—"/>
      <a:defRPr sz="1100" kern="1200">
        <a:solidFill>
          <a:schemeClr val="tx1"/>
        </a:solidFill>
        <a:latin typeface="Verdana"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dirty="0" smtClean="0"/>
              <a:t>Cloud Foundry </a:t>
            </a:r>
            <a:r>
              <a:rPr lang="en-US" sz="1400" b="1" dirty="0" err="1" smtClean="0"/>
              <a:t>PaaS</a:t>
            </a:r>
            <a:endParaRPr lang="en-US" sz="1400" b="1" dirty="0" smtClean="0"/>
          </a:p>
          <a:p>
            <a:endParaRPr lang="en-US" sz="1100" dirty="0" smtClean="0"/>
          </a:p>
          <a:p>
            <a:r>
              <a:rPr lang="en-US" sz="1100" dirty="0" smtClean="0"/>
              <a:t>An application runs in a </a:t>
            </a:r>
            <a:r>
              <a:rPr lang="en-US" sz="1100" b="1" dirty="0" smtClean="0"/>
              <a:t>DEA, </a:t>
            </a:r>
            <a:r>
              <a:rPr lang="en-US" sz="1100" b="0" dirty="0" smtClean="0"/>
              <a:t>which is a droplet execution agent</a:t>
            </a:r>
            <a:r>
              <a:rPr lang="en-US" sz="1100" b="1" dirty="0" smtClean="0"/>
              <a:t>. </a:t>
            </a:r>
            <a:r>
              <a:rPr lang="en-US" sz="1100" dirty="0" smtClean="0"/>
              <a:t>The</a:t>
            </a:r>
            <a:r>
              <a:rPr lang="en-US" sz="1100" b="1" dirty="0" smtClean="0"/>
              <a:t> Cloud Controller </a:t>
            </a:r>
            <a:r>
              <a:rPr lang="en-US" sz="1100" dirty="0" smtClean="0"/>
              <a:t>orchestrates the routing and lifecycle of all DEAs in the pool. </a:t>
            </a:r>
            <a:r>
              <a:rPr lang="en-US" sz="1100" b="1" dirty="0" smtClean="0"/>
              <a:t>Routers</a:t>
            </a:r>
            <a:r>
              <a:rPr lang="en-US" sz="1100" dirty="0" smtClean="0"/>
              <a:t> manage application traffic. </a:t>
            </a:r>
            <a:r>
              <a:rPr lang="en-US" sz="1100" b="1" dirty="0" smtClean="0"/>
              <a:t>Health Manager </a:t>
            </a:r>
            <a:r>
              <a:rPr lang="en-US" sz="1100" dirty="0" smtClean="0"/>
              <a:t>reports mismatched application states to the CC. A </a:t>
            </a:r>
            <a:r>
              <a:rPr lang="en-US" sz="1100" b="1" dirty="0" smtClean="0"/>
              <a:t>service</a:t>
            </a:r>
            <a:r>
              <a:rPr lang="en-US" sz="1100" dirty="0" smtClean="0"/>
              <a:t> </a:t>
            </a:r>
            <a:r>
              <a:rPr lang="en-US" sz="1100" b="1" dirty="0" smtClean="0"/>
              <a:t>gateway</a:t>
            </a:r>
            <a:r>
              <a:rPr lang="en-US" sz="1100" dirty="0" smtClean="0"/>
              <a:t> provides an interface for services (native or external). A </a:t>
            </a:r>
            <a:r>
              <a:rPr lang="en-US" sz="1100" b="1" dirty="0" smtClean="0"/>
              <a:t>messaging</a:t>
            </a:r>
            <a:r>
              <a:rPr lang="en-US" sz="1100" dirty="0" smtClean="0"/>
              <a:t> bus manages all system communication. Apps are accessed directly through the router while web and CLI clients (e.g., </a:t>
            </a:r>
            <a:r>
              <a:rPr lang="en-US" sz="1100" dirty="0" err="1" smtClean="0"/>
              <a:t>vmc</a:t>
            </a:r>
            <a:r>
              <a:rPr lang="en-US" sz="1100" dirty="0" smtClean="0"/>
              <a:t>, STS) access Cloud Controller via </a:t>
            </a:r>
            <a:r>
              <a:rPr lang="en-US" sz="1100" dirty="0" err="1" smtClean="0"/>
              <a:t>RESTful</a:t>
            </a:r>
            <a:r>
              <a:rPr lang="en-US" sz="1100" dirty="0" smtClean="0"/>
              <a:t> services.</a:t>
            </a:r>
          </a:p>
          <a:p>
            <a:endParaRPr lang="en-US" dirty="0"/>
          </a:p>
        </p:txBody>
      </p:sp>
    </p:spTree>
    <p:extLst>
      <p:ext uri="{BB962C8B-B14F-4D97-AF65-F5344CB8AC3E}">
        <p14:creationId xmlns:p14="http://schemas.microsoft.com/office/powerpoint/2010/main" val="1646329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Services: e.g. Elastic Runtime, HD, Rabbit, 3</a:t>
            </a:r>
            <a:r>
              <a:rPr lang="en-US" baseline="30000" dirty="0" smtClean="0"/>
              <a:t>rd</a:t>
            </a:r>
            <a:r>
              <a:rPr lang="en-US" dirty="0" smtClean="0"/>
              <a:t> party “BOSH</a:t>
            </a:r>
            <a:r>
              <a:rPr lang="en-US" baseline="0" dirty="0" smtClean="0"/>
              <a:t> enabled” </a:t>
            </a:r>
            <a:r>
              <a:rPr lang="en-US" dirty="0" smtClean="0"/>
              <a:t>services, al</a:t>
            </a:r>
            <a:r>
              <a:rPr lang="en-US" baseline="0" dirty="0" smtClean="0"/>
              <a:t>l the same operational experience</a:t>
            </a:r>
            <a:endParaRPr lang="en-US" dirty="0"/>
          </a:p>
        </p:txBody>
      </p:sp>
    </p:spTree>
    <p:extLst>
      <p:ext uri="{BB962C8B-B14F-4D97-AF65-F5344CB8AC3E}">
        <p14:creationId xmlns:p14="http://schemas.microsoft.com/office/powerpoint/2010/main" val="29569668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36183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28775" y="692150"/>
            <a:ext cx="3733800" cy="2100263"/>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3700" y="690563"/>
            <a:ext cx="6146800" cy="3457575"/>
          </a:xfrm>
        </p:spPr>
      </p:sp>
      <p:sp>
        <p:nvSpPr>
          <p:cNvPr id="3" name="Notes Placeholder 2"/>
          <p:cNvSpPr>
            <a:spLocks noGrp="1"/>
          </p:cNvSpPr>
          <p:nvPr>
            <p:ph type="body" idx="1"/>
          </p:nvPr>
        </p:nvSpPr>
        <p:spPr/>
        <p:txBody>
          <a:bodyPr/>
          <a:lstStyle/>
          <a:p>
            <a:endParaRPr lang="en-US" sz="2000" dirty="0"/>
          </a:p>
        </p:txBody>
      </p:sp>
      <p:sp>
        <p:nvSpPr>
          <p:cNvPr id="4" name="Slide Number Placeholder 3"/>
          <p:cNvSpPr>
            <a:spLocks noGrp="1"/>
          </p:cNvSpPr>
          <p:nvPr>
            <p:ph type="sldNum" sz="quarter" idx="10"/>
          </p:nvPr>
        </p:nvSpPr>
        <p:spPr>
          <a:xfrm>
            <a:off x="3928018" y="8758245"/>
            <a:ext cx="3004610" cy="460379"/>
          </a:xfrm>
          <a:prstGeom prst="rect">
            <a:avLst/>
          </a:prstGeom>
        </p:spPr>
        <p:txBody>
          <a:bodyPr lIns="90718" tIns="45359" rIns="90718" bIns="45359"/>
          <a:lstStyle/>
          <a:p>
            <a:fld id="{9FC8DD7F-993E-F240-9BF1-7E5C28EE956C}"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26047917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3700" y="690563"/>
            <a:ext cx="6146800" cy="3457575"/>
          </a:xfrm>
        </p:spPr>
      </p:sp>
      <p:sp>
        <p:nvSpPr>
          <p:cNvPr id="3" name="Notes Placeholder 2"/>
          <p:cNvSpPr>
            <a:spLocks noGrp="1"/>
          </p:cNvSpPr>
          <p:nvPr>
            <p:ph type="body" idx="1"/>
          </p:nvPr>
        </p:nvSpPr>
        <p:spPr/>
        <p:txBody>
          <a:bodyPr/>
          <a:lstStyle/>
          <a:p>
            <a:r>
              <a:rPr lang="en-US" sz="2800" b="1" dirty="0"/>
              <a:t>Cloud Foundry </a:t>
            </a:r>
            <a:r>
              <a:rPr lang="en-US" sz="2800" b="1" dirty="0" err="1"/>
              <a:t>PaaS</a:t>
            </a:r>
            <a:endParaRPr lang="en-US" sz="2800" b="1" dirty="0"/>
          </a:p>
          <a:p>
            <a:endParaRPr lang="en-US" sz="2000" dirty="0"/>
          </a:p>
          <a:p>
            <a:r>
              <a:rPr lang="en-US" sz="2000" dirty="0"/>
              <a:t>An application runs in a </a:t>
            </a:r>
            <a:r>
              <a:rPr lang="en-US" sz="2000" b="1" dirty="0" smtClean="0"/>
              <a:t>DEA, </a:t>
            </a:r>
            <a:r>
              <a:rPr lang="en-US" sz="2000" b="0" dirty="0" smtClean="0"/>
              <a:t>which is a droplet execution agent</a:t>
            </a:r>
            <a:r>
              <a:rPr lang="en-US" sz="2000" b="1" dirty="0" smtClean="0"/>
              <a:t>. </a:t>
            </a:r>
            <a:r>
              <a:rPr lang="en-US" sz="2000" dirty="0"/>
              <a:t>The</a:t>
            </a:r>
            <a:r>
              <a:rPr lang="en-US" sz="2000" b="1" dirty="0"/>
              <a:t> Cloud Controller </a:t>
            </a:r>
            <a:r>
              <a:rPr lang="en-US" sz="2000" dirty="0"/>
              <a:t>orchestrates the routing and lifecycle of all DEAs in the pool. </a:t>
            </a:r>
            <a:r>
              <a:rPr lang="en-US" sz="2000" b="1" dirty="0"/>
              <a:t>Routers</a:t>
            </a:r>
            <a:r>
              <a:rPr lang="en-US" sz="2000" dirty="0"/>
              <a:t> manage application traffic. </a:t>
            </a:r>
            <a:r>
              <a:rPr lang="en-US" sz="2000" b="1" dirty="0"/>
              <a:t>Health Manager </a:t>
            </a:r>
            <a:r>
              <a:rPr lang="en-US" sz="2000" dirty="0"/>
              <a:t>reports mismatched application states to the CC. A </a:t>
            </a:r>
            <a:r>
              <a:rPr lang="en-US" sz="2000" b="1" dirty="0"/>
              <a:t>service</a:t>
            </a:r>
            <a:r>
              <a:rPr lang="en-US" sz="2000" dirty="0"/>
              <a:t> </a:t>
            </a:r>
            <a:r>
              <a:rPr lang="en-US" sz="2000" b="1" dirty="0"/>
              <a:t>gateway</a:t>
            </a:r>
            <a:r>
              <a:rPr lang="en-US" sz="2000" dirty="0"/>
              <a:t> provides an interface for services (native or external). A </a:t>
            </a:r>
            <a:r>
              <a:rPr lang="en-US" sz="2000" b="1" dirty="0"/>
              <a:t>messaging</a:t>
            </a:r>
            <a:r>
              <a:rPr lang="en-US" sz="2000" dirty="0"/>
              <a:t> bus manages all system communication. Apps are accessed directly through the router while web and CLI clients (e.g., </a:t>
            </a:r>
            <a:r>
              <a:rPr lang="en-US" sz="2000" dirty="0" err="1"/>
              <a:t>vmc</a:t>
            </a:r>
            <a:r>
              <a:rPr lang="en-US" sz="2000" dirty="0"/>
              <a:t>, STS) access Cloud Controller via </a:t>
            </a:r>
            <a:r>
              <a:rPr lang="en-US" sz="2000" dirty="0" err="1"/>
              <a:t>RESTful</a:t>
            </a:r>
            <a:r>
              <a:rPr lang="en-US" sz="2000" dirty="0"/>
              <a:t> services.</a:t>
            </a:r>
          </a:p>
        </p:txBody>
      </p:sp>
      <p:sp>
        <p:nvSpPr>
          <p:cNvPr id="4" name="Slide Number Placeholder 3"/>
          <p:cNvSpPr>
            <a:spLocks noGrp="1"/>
          </p:cNvSpPr>
          <p:nvPr>
            <p:ph type="sldNum" sz="quarter" idx="10"/>
          </p:nvPr>
        </p:nvSpPr>
        <p:spPr>
          <a:xfrm>
            <a:off x="3928018" y="8758245"/>
            <a:ext cx="3004610" cy="460379"/>
          </a:xfrm>
          <a:prstGeom prst="rect">
            <a:avLst/>
          </a:prstGeom>
        </p:spPr>
        <p:txBody>
          <a:bodyPr lIns="90718" tIns="45359" rIns="90718" bIns="45359"/>
          <a:lstStyle/>
          <a:p>
            <a:fld id="{9FC8DD7F-993E-F240-9BF1-7E5C28EE956C}"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26047917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dirty="0" smtClean="0"/>
              <a:t>Cloud Foundry </a:t>
            </a:r>
            <a:r>
              <a:rPr lang="en-US" sz="1400" b="1" dirty="0" err="1" smtClean="0"/>
              <a:t>PaaS</a:t>
            </a:r>
            <a:endParaRPr lang="en-US" sz="1400" b="1" dirty="0" smtClean="0"/>
          </a:p>
          <a:p>
            <a:endParaRPr lang="en-US" sz="1100" dirty="0" smtClean="0"/>
          </a:p>
          <a:p>
            <a:r>
              <a:rPr lang="en-US" sz="1100" dirty="0" smtClean="0"/>
              <a:t>An application runs in a </a:t>
            </a:r>
            <a:r>
              <a:rPr lang="en-US" sz="1100" b="1" dirty="0" smtClean="0"/>
              <a:t>DEA, </a:t>
            </a:r>
            <a:r>
              <a:rPr lang="en-US" sz="1100" b="0" dirty="0" smtClean="0"/>
              <a:t>which is a droplet execution agent</a:t>
            </a:r>
            <a:r>
              <a:rPr lang="en-US" sz="1100" b="1" dirty="0" smtClean="0"/>
              <a:t>. </a:t>
            </a:r>
            <a:r>
              <a:rPr lang="en-US" sz="1100" dirty="0" smtClean="0"/>
              <a:t>The</a:t>
            </a:r>
            <a:r>
              <a:rPr lang="en-US" sz="1100" b="1" dirty="0" smtClean="0"/>
              <a:t> Cloud Controller </a:t>
            </a:r>
            <a:r>
              <a:rPr lang="en-US" sz="1100" dirty="0" smtClean="0"/>
              <a:t>orchestrates the routing and lifecycle of all DEAs in the pool. </a:t>
            </a:r>
            <a:r>
              <a:rPr lang="en-US" sz="1100" b="1" dirty="0" smtClean="0"/>
              <a:t>Routers</a:t>
            </a:r>
            <a:r>
              <a:rPr lang="en-US" sz="1100" dirty="0" smtClean="0"/>
              <a:t> manage application traffic. </a:t>
            </a:r>
            <a:r>
              <a:rPr lang="en-US" sz="1100" b="1" dirty="0" smtClean="0"/>
              <a:t>Health Manager </a:t>
            </a:r>
            <a:r>
              <a:rPr lang="en-US" sz="1100" dirty="0" smtClean="0"/>
              <a:t>reports mismatched application states to the CC. A </a:t>
            </a:r>
            <a:r>
              <a:rPr lang="en-US" sz="1100" b="1" dirty="0" smtClean="0"/>
              <a:t>service</a:t>
            </a:r>
            <a:r>
              <a:rPr lang="en-US" sz="1100" dirty="0" smtClean="0"/>
              <a:t> </a:t>
            </a:r>
            <a:r>
              <a:rPr lang="en-US" sz="1100" b="1" dirty="0" smtClean="0"/>
              <a:t>gateway</a:t>
            </a:r>
            <a:r>
              <a:rPr lang="en-US" sz="1100" dirty="0" smtClean="0"/>
              <a:t> provides an interface for services (native or external). A </a:t>
            </a:r>
            <a:r>
              <a:rPr lang="en-US" sz="1100" b="1" dirty="0" smtClean="0"/>
              <a:t>messaging</a:t>
            </a:r>
            <a:r>
              <a:rPr lang="en-US" sz="1100" dirty="0" smtClean="0"/>
              <a:t> bus manages all system communication. Apps are accessed directly through the router while web and CLI clients (e.g., </a:t>
            </a:r>
            <a:r>
              <a:rPr lang="en-US" sz="1100" dirty="0" err="1" smtClean="0"/>
              <a:t>vmc</a:t>
            </a:r>
            <a:r>
              <a:rPr lang="en-US" sz="1100" dirty="0" smtClean="0"/>
              <a:t>, STS) access Cloud Controller via </a:t>
            </a:r>
            <a:r>
              <a:rPr lang="en-US" sz="1100" dirty="0" err="1" smtClean="0"/>
              <a:t>RESTful</a:t>
            </a:r>
            <a:r>
              <a:rPr lang="en-US" sz="1100" dirty="0" smtClean="0"/>
              <a:t> services.</a:t>
            </a:r>
          </a:p>
          <a:p>
            <a:endParaRPr lang="en-US" dirty="0"/>
          </a:p>
        </p:txBody>
      </p:sp>
    </p:spTree>
    <p:extLst>
      <p:ext uri="{BB962C8B-B14F-4D97-AF65-F5344CB8AC3E}">
        <p14:creationId xmlns:p14="http://schemas.microsoft.com/office/powerpoint/2010/main" val="41124482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dirty="0" smtClean="0"/>
              <a:t>Cloud Foundry </a:t>
            </a:r>
            <a:r>
              <a:rPr lang="en-US" sz="1400" b="1" dirty="0" err="1" smtClean="0"/>
              <a:t>PaaS</a:t>
            </a:r>
            <a:endParaRPr lang="en-US" sz="1400" b="1" dirty="0" smtClean="0"/>
          </a:p>
          <a:p>
            <a:endParaRPr lang="en-US" sz="1100" dirty="0" smtClean="0"/>
          </a:p>
          <a:p>
            <a:r>
              <a:rPr lang="en-US" sz="1100" dirty="0" smtClean="0"/>
              <a:t>An application runs in a </a:t>
            </a:r>
            <a:r>
              <a:rPr lang="en-US" sz="1100" b="1" dirty="0" smtClean="0"/>
              <a:t>DEA, </a:t>
            </a:r>
            <a:r>
              <a:rPr lang="en-US" sz="1100" b="0" dirty="0" smtClean="0"/>
              <a:t>which is a droplet execution agent</a:t>
            </a:r>
            <a:r>
              <a:rPr lang="en-US" sz="1100" b="1" dirty="0" smtClean="0"/>
              <a:t>. </a:t>
            </a:r>
            <a:r>
              <a:rPr lang="en-US" sz="1100" dirty="0" smtClean="0"/>
              <a:t>The</a:t>
            </a:r>
            <a:r>
              <a:rPr lang="en-US" sz="1100" b="1" dirty="0" smtClean="0"/>
              <a:t> Cloud Controller </a:t>
            </a:r>
            <a:r>
              <a:rPr lang="en-US" sz="1100" dirty="0" smtClean="0"/>
              <a:t>orchestrates the routing and lifecycle of all DEAs in the pool. </a:t>
            </a:r>
            <a:r>
              <a:rPr lang="en-US" sz="1100" b="1" dirty="0" smtClean="0"/>
              <a:t>Routers</a:t>
            </a:r>
            <a:r>
              <a:rPr lang="en-US" sz="1100" dirty="0" smtClean="0"/>
              <a:t> manage application traffic. </a:t>
            </a:r>
            <a:r>
              <a:rPr lang="en-US" sz="1100" b="1" dirty="0" smtClean="0"/>
              <a:t>Health Manager </a:t>
            </a:r>
            <a:r>
              <a:rPr lang="en-US" sz="1100" dirty="0" smtClean="0"/>
              <a:t>reports mismatched application states to the CC. A </a:t>
            </a:r>
            <a:r>
              <a:rPr lang="en-US" sz="1100" b="1" dirty="0" smtClean="0"/>
              <a:t>service</a:t>
            </a:r>
            <a:r>
              <a:rPr lang="en-US" sz="1100" dirty="0" smtClean="0"/>
              <a:t> </a:t>
            </a:r>
            <a:r>
              <a:rPr lang="en-US" sz="1100" b="1" dirty="0" smtClean="0"/>
              <a:t>gateway</a:t>
            </a:r>
            <a:r>
              <a:rPr lang="en-US" sz="1100" dirty="0" smtClean="0"/>
              <a:t> provides an interface for services (native or external). A </a:t>
            </a:r>
            <a:r>
              <a:rPr lang="en-US" sz="1100" b="1" dirty="0" smtClean="0"/>
              <a:t>messaging</a:t>
            </a:r>
            <a:r>
              <a:rPr lang="en-US" sz="1100" dirty="0" smtClean="0"/>
              <a:t> bus manages all system communication. Apps are accessed directly through the router while web and CLI clients (e.g., </a:t>
            </a:r>
            <a:r>
              <a:rPr lang="en-US" sz="1100" dirty="0" err="1" smtClean="0"/>
              <a:t>vmc</a:t>
            </a:r>
            <a:r>
              <a:rPr lang="en-US" sz="1100" dirty="0" smtClean="0"/>
              <a:t>, STS) access Cloud Controller via </a:t>
            </a:r>
            <a:r>
              <a:rPr lang="en-US" sz="1100" dirty="0" err="1" smtClean="0"/>
              <a:t>RESTful</a:t>
            </a:r>
            <a:r>
              <a:rPr lang="en-US" sz="1100" dirty="0" smtClean="0"/>
              <a:t> services.</a:t>
            </a:r>
          </a:p>
        </p:txBody>
      </p:sp>
    </p:spTree>
    <p:extLst>
      <p:ext uri="{BB962C8B-B14F-4D97-AF65-F5344CB8AC3E}">
        <p14:creationId xmlns:p14="http://schemas.microsoft.com/office/powerpoint/2010/main" val="28005086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dirty="0" smtClean="0"/>
              <a:t>Cloud Foundry </a:t>
            </a:r>
            <a:r>
              <a:rPr lang="en-US" sz="1400" b="1" dirty="0" err="1" smtClean="0"/>
              <a:t>PaaS</a:t>
            </a:r>
            <a:endParaRPr lang="en-US" sz="1400" b="1" dirty="0" smtClean="0"/>
          </a:p>
          <a:p>
            <a:endParaRPr lang="en-US" sz="1100" dirty="0" smtClean="0"/>
          </a:p>
          <a:p>
            <a:r>
              <a:rPr lang="en-US" sz="1100" dirty="0" smtClean="0"/>
              <a:t>An application runs in a </a:t>
            </a:r>
            <a:r>
              <a:rPr lang="en-US" sz="1100" b="1" dirty="0" smtClean="0"/>
              <a:t>DEA, </a:t>
            </a:r>
            <a:r>
              <a:rPr lang="en-US" sz="1100" b="0" dirty="0" smtClean="0"/>
              <a:t>which is a droplet execution agent</a:t>
            </a:r>
            <a:r>
              <a:rPr lang="en-US" sz="1100" b="1" dirty="0" smtClean="0"/>
              <a:t>. </a:t>
            </a:r>
            <a:r>
              <a:rPr lang="en-US" sz="1100" dirty="0" smtClean="0"/>
              <a:t>The</a:t>
            </a:r>
            <a:r>
              <a:rPr lang="en-US" sz="1100" b="1" dirty="0" smtClean="0"/>
              <a:t> Cloud Controller </a:t>
            </a:r>
            <a:r>
              <a:rPr lang="en-US" sz="1100" dirty="0" smtClean="0"/>
              <a:t>orchestrates the routing and lifecycle of all DEAs in the pool. </a:t>
            </a:r>
            <a:r>
              <a:rPr lang="en-US" sz="1100" b="1" dirty="0" smtClean="0"/>
              <a:t>Routers</a:t>
            </a:r>
            <a:r>
              <a:rPr lang="en-US" sz="1100" dirty="0" smtClean="0"/>
              <a:t> manage application traffic. </a:t>
            </a:r>
            <a:r>
              <a:rPr lang="en-US" sz="1100" b="1" dirty="0" smtClean="0"/>
              <a:t>Health Manager </a:t>
            </a:r>
            <a:r>
              <a:rPr lang="en-US" sz="1100" dirty="0" smtClean="0"/>
              <a:t>reports mismatched application states to the CC. A </a:t>
            </a:r>
            <a:r>
              <a:rPr lang="en-US" sz="1100" b="1" dirty="0" smtClean="0"/>
              <a:t>service</a:t>
            </a:r>
            <a:r>
              <a:rPr lang="en-US" sz="1100" dirty="0" smtClean="0"/>
              <a:t> </a:t>
            </a:r>
            <a:r>
              <a:rPr lang="en-US" sz="1100" b="1" dirty="0" smtClean="0"/>
              <a:t>gateway</a:t>
            </a:r>
            <a:r>
              <a:rPr lang="en-US" sz="1100" dirty="0" smtClean="0"/>
              <a:t> provides an interface for services (native or external). A </a:t>
            </a:r>
            <a:r>
              <a:rPr lang="en-US" sz="1100" b="1" dirty="0" smtClean="0"/>
              <a:t>messaging</a:t>
            </a:r>
            <a:r>
              <a:rPr lang="en-US" sz="1100" dirty="0" smtClean="0"/>
              <a:t> bus manages all system communication. Apps are accessed directly through the router while web and CLI clients (e.g., </a:t>
            </a:r>
            <a:r>
              <a:rPr lang="en-US" sz="1100" dirty="0" err="1" smtClean="0"/>
              <a:t>vmc</a:t>
            </a:r>
            <a:r>
              <a:rPr lang="en-US" sz="1100" dirty="0" smtClean="0"/>
              <a:t>, STS) access Cloud Controller via </a:t>
            </a:r>
            <a:r>
              <a:rPr lang="en-US" sz="1100" dirty="0" err="1" smtClean="0"/>
              <a:t>RESTful</a:t>
            </a:r>
            <a:r>
              <a:rPr lang="en-US" sz="1100" dirty="0" smtClean="0"/>
              <a:t> services.</a:t>
            </a:r>
          </a:p>
          <a:p>
            <a:endParaRPr lang="en-US" dirty="0"/>
          </a:p>
        </p:txBody>
      </p:sp>
    </p:spTree>
    <p:extLst>
      <p:ext uri="{BB962C8B-B14F-4D97-AF65-F5344CB8AC3E}">
        <p14:creationId xmlns:p14="http://schemas.microsoft.com/office/powerpoint/2010/main" val="30361830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dirty="0" smtClean="0"/>
              <a:t>Cloud Foundry </a:t>
            </a:r>
            <a:r>
              <a:rPr lang="en-US" sz="1400" b="1" dirty="0" err="1" smtClean="0"/>
              <a:t>PaaS</a:t>
            </a:r>
            <a:endParaRPr lang="en-US" sz="1400" b="1" dirty="0" smtClean="0"/>
          </a:p>
          <a:p>
            <a:endParaRPr lang="en-US" sz="1100" dirty="0" smtClean="0"/>
          </a:p>
          <a:p>
            <a:r>
              <a:rPr lang="en-US" sz="1100" dirty="0" smtClean="0"/>
              <a:t>An application runs in a </a:t>
            </a:r>
            <a:r>
              <a:rPr lang="en-US" sz="1100" b="1" dirty="0" smtClean="0"/>
              <a:t>DEA, </a:t>
            </a:r>
            <a:r>
              <a:rPr lang="en-US" sz="1100" b="0" dirty="0" smtClean="0"/>
              <a:t>which is a droplet execution agent</a:t>
            </a:r>
            <a:r>
              <a:rPr lang="en-US" sz="1100" b="1" dirty="0" smtClean="0"/>
              <a:t>. </a:t>
            </a:r>
            <a:r>
              <a:rPr lang="en-US" sz="1100" dirty="0" smtClean="0"/>
              <a:t>The</a:t>
            </a:r>
            <a:r>
              <a:rPr lang="en-US" sz="1100" b="1" dirty="0" smtClean="0"/>
              <a:t> Cloud Controller </a:t>
            </a:r>
            <a:r>
              <a:rPr lang="en-US" sz="1100" dirty="0" smtClean="0"/>
              <a:t>orchestrates the routing and lifecycle of all DEAs in the pool. </a:t>
            </a:r>
            <a:r>
              <a:rPr lang="en-US" sz="1100" b="1" dirty="0" smtClean="0"/>
              <a:t>Routers</a:t>
            </a:r>
            <a:r>
              <a:rPr lang="en-US" sz="1100" dirty="0" smtClean="0"/>
              <a:t> manage application traffic. </a:t>
            </a:r>
            <a:r>
              <a:rPr lang="en-US" sz="1100" b="1" dirty="0" smtClean="0"/>
              <a:t>Health Manager </a:t>
            </a:r>
            <a:r>
              <a:rPr lang="en-US" sz="1100" dirty="0" smtClean="0"/>
              <a:t>reports mismatched application states to the CC. A </a:t>
            </a:r>
            <a:r>
              <a:rPr lang="en-US" sz="1100" b="1" dirty="0" smtClean="0"/>
              <a:t>service</a:t>
            </a:r>
            <a:r>
              <a:rPr lang="en-US" sz="1100" dirty="0" smtClean="0"/>
              <a:t> </a:t>
            </a:r>
            <a:r>
              <a:rPr lang="en-US" sz="1100" b="1" dirty="0" smtClean="0"/>
              <a:t>gateway</a:t>
            </a:r>
            <a:r>
              <a:rPr lang="en-US" sz="1100" dirty="0" smtClean="0"/>
              <a:t> provides an interface for services (native or external). A </a:t>
            </a:r>
            <a:r>
              <a:rPr lang="en-US" sz="1100" b="1" dirty="0" smtClean="0"/>
              <a:t>messaging</a:t>
            </a:r>
            <a:r>
              <a:rPr lang="en-US" sz="1100" dirty="0" smtClean="0"/>
              <a:t> bus manages all system communication. Apps are accessed directly through the router while web and CLI clients (e.g., </a:t>
            </a:r>
            <a:r>
              <a:rPr lang="en-US" sz="1100" dirty="0" err="1" smtClean="0"/>
              <a:t>vmc</a:t>
            </a:r>
            <a:r>
              <a:rPr lang="en-US" sz="1100" dirty="0" smtClean="0"/>
              <a:t>, STS) access Cloud Controller via </a:t>
            </a:r>
            <a:r>
              <a:rPr lang="en-US" sz="1100" dirty="0" err="1" smtClean="0"/>
              <a:t>RESTful</a:t>
            </a:r>
            <a:r>
              <a:rPr lang="en-US" sz="1100" dirty="0" smtClean="0"/>
              <a:t> services.</a:t>
            </a:r>
          </a:p>
          <a:p>
            <a:endParaRPr lang="en-US" dirty="0"/>
          </a:p>
        </p:txBody>
      </p:sp>
    </p:spTree>
    <p:extLst>
      <p:ext uri="{BB962C8B-B14F-4D97-AF65-F5344CB8AC3E}">
        <p14:creationId xmlns:p14="http://schemas.microsoft.com/office/powerpoint/2010/main" val="30361830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dirty="0" smtClean="0"/>
              <a:t>Cloud Foundry </a:t>
            </a:r>
            <a:r>
              <a:rPr lang="en-US" sz="1400" b="1" dirty="0" err="1" smtClean="0"/>
              <a:t>PaaS</a:t>
            </a:r>
            <a:endParaRPr lang="en-US" sz="1400" b="1" dirty="0" smtClean="0"/>
          </a:p>
          <a:p>
            <a:endParaRPr lang="en-US" sz="1100" dirty="0" smtClean="0"/>
          </a:p>
          <a:p>
            <a:r>
              <a:rPr lang="en-US" sz="1100" dirty="0" smtClean="0"/>
              <a:t>An application runs in a </a:t>
            </a:r>
            <a:r>
              <a:rPr lang="en-US" sz="1100" b="1" dirty="0" smtClean="0"/>
              <a:t>DEA, </a:t>
            </a:r>
            <a:r>
              <a:rPr lang="en-US" sz="1100" b="0" dirty="0" smtClean="0"/>
              <a:t>which is a droplet execution agent</a:t>
            </a:r>
            <a:r>
              <a:rPr lang="en-US" sz="1100" b="1" dirty="0" smtClean="0"/>
              <a:t>. </a:t>
            </a:r>
            <a:r>
              <a:rPr lang="en-US" sz="1100" dirty="0" smtClean="0"/>
              <a:t>The</a:t>
            </a:r>
            <a:r>
              <a:rPr lang="en-US" sz="1100" b="1" dirty="0" smtClean="0"/>
              <a:t> Cloud Controller </a:t>
            </a:r>
            <a:r>
              <a:rPr lang="en-US" sz="1100" dirty="0" smtClean="0"/>
              <a:t>orchestrates the routing and lifecycle of all DEAs in the pool. </a:t>
            </a:r>
            <a:r>
              <a:rPr lang="en-US" sz="1100" b="1" dirty="0" smtClean="0"/>
              <a:t>Routers</a:t>
            </a:r>
            <a:r>
              <a:rPr lang="en-US" sz="1100" dirty="0" smtClean="0"/>
              <a:t> manage application traffic. </a:t>
            </a:r>
            <a:r>
              <a:rPr lang="en-US" sz="1100" b="1" dirty="0" smtClean="0"/>
              <a:t>Health Manager </a:t>
            </a:r>
            <a:r>
              <a:rPr lang="en-US" sz="1100" dirty="0" smtClean="0"/>
              <a:t>reports mismatched application states to the CC. A </a:t>
            </a:r>
            <a:r>
              <a:rPr lang="en-US" sz="1100" b="1" dirty="0" smtClean="0"/>
              <a:t>service</a:t>
            </a:r>
            <a:r>
              <a:rPr lang="en-US" sz="1100" dirty="0" smtClean="0"/>
              <a:t> </a:t>
            </a:r>
            <a:r>
              <a:rPr lang="en-US" sz="1100" b="1" dirty="0" smtClean="0"/>
              <a:t>gateway</a:t>
            </a:r>
            <a:r>
              <a:rPr lang="en-US" sz="1100" dirty="0" smtClean="0"/>
              <a:t> provides an interface for services (native or external). A </a:t>
            </a:r>
            <a:r>
              <a:rPr lang="en-US" sz="1100" b="1" dirty="0" smtClean="0"/>
              <a:t>messaging</a:t>
            </a:r>
            <a:r>
              <a:rPr lang="en-US" sz="1100" dirty="0" smtClean="0"/>
              <a:t> bus manages all system communication. Apps are accessed directly through the router while web and CLI clients (e.g., </a:t>
            </a:r>
            <a:r>
              <a:rPr lang="en-US" sz="1100" dirty="0" err="1" smtClean="0"/>
              <a:t>vmc</a:t>
            </a:r>
            <a:r>
              <a:rPr lang="en-US" sz="1100" dirty="0" smtClean="0"/>
              <a:t>, STS) access Cloud Controller via </a:t>
            </a:r>
            <a:r>
              <a:rPr lang="en-US" sz="1100" dirty="0" err="1" smtClean="0"/>
              <a:t>RESTful</a:t>
            </a:r>
            <a:r>
              <a:rPr lang="en-US" sz="1100" dirty="0" smtClean="0"/>
              <a:t> services.</a:t>
            </a:r>
          </a:p>
          <a:p>
            <a:endParaRPr lang="en-US" dirty="0"/>
          </a:p>
        </p:txBody>
      </p:sp>
    </p:spTree>
    <p:extLst>
      <p:ext uri="{BB962C8B-B14F-4D97-AF65-F5344CB8AC3E}">
        <p14:creationId xmlns:p14="http://schemas.microsoft.com/office/powerpoint/2010/main" val="3036183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Rectangle 5"/>
          <p:cNvSpPr/>
          <p:nvPr userDrawn="1"/>
        </p:nvSpPr>
        <p:spPr>
          <a:xfrm>
            <a:off x="0" y="0"/>
            <a:ext cx="9144000" cy="5143500"/>
          </a:xfrm>
          <a:prstGeom prst="rect">
            <a:avLst/>
          </a:prstGeom>
          <a:solidFill>
            <a:schemeClr val="tx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bwMode="gray">
          <a:xfrm>
            <a:off x="890587" y="1312907"/>
            <a:ext cx="4384145" cy="1006429"/>
          </a:xfrm>
          <a:prstGeom prst="rect">
            <a:avLst/>
          </a:prstGeom>
          <a:noFill/>
        </p:spPr>
        <p:txBody>
          <a:bodyPr wrap="square" lIns="0" tIns="0" rIns="0" bIns="0" anchor="b" anchorCtr="0">
            <a:spAutoFit/>
          </a:bodyPr>
          <a:lstStyle>
            <a:lvl1pPr>
              <a:lnSpc>
                <a:spcPct val="90000"/>
              </a:lnSpc>
              <a:defRPr sz="3600" b="1" cap="none">
                <a:solidFill>
                  <a:srgbClr val="F16F3B"/>
                </a:solidFill>
                <a:latin typeface="Arial"/>
                <a:cs typeface="Arial"/>
              </a:defRPr>
            </a:lvl1pPr>
          </a:lstStyle>
          <a:p>
            <a:r>
              <a:rPr lang="en-US" dirty="0" smtClean="0"/>
              <a:t>Title in Upper &amp; LC Bold Type</a:t>
            </a:r>
            <a:endParaRPr lang="en-US" dirty="0"/>
          </a:p>
        </p:txBody>
      </p:sp>
      <p:sp>
        <p:nvSpPr>
          <p:cNvPr id="3" name="Subtitle 2"/>
          <p:cNvSpPr>
            <a:spLocks noGrp="1"/>
          </p:cNvSpPr>
          <p:nvPr>
            <p:ph type="subTitle" idx="1" hasCustomPrompt="1"/>
          </p:nvPr>
        </p:nvSpPr>
        <p:spPr bwMode="gray">
          <a:xfrm>
            <a:off x="890588" y="2633384"/>
            <a:ext cx="6048375" cy="369332"/>
          </a:xfrm>
          <a:prstGeom prst="rect">
            <a:avLst/>
          </a:prstGeom>
          <a:noFill/>
        </p:spPr>
        <p:txBody>
          <a:bodyPr lIns="0" tIns="0" rIns="0" bIns="0">
            <a:spAutoFit/>
          </a:bodyPr>
          <a:lstStyle>
            <a:lvl1pPr marL="0" indent="0" algn="l">
              <a:spcBef>
                <a:spcPts val="0"/>
              </a:spcBef>
              <a:buNone/>
              <a:defRPr sz="2400">
                <a:solidFill>
                  <a:schemeClr val="accent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24 Point Arial Title Case</a:t>
            </a:r>
            <a:endParaRPr lang="en-US" dirty="0"/>
          </a:p>
        </p:txBody>
      </p:sp>
      <p:sp>
        <p:nvSpPr>
          <p:cNvPr id="7" name="Content Placeholder 6"/>
          <p:cNvSpPr>
            <a:spLocks noGrp="1"/>
          </p:cNvSpPr>
          <p:nvPr>
            <p:ph sz="quarter" idx="11" hasCustomPrompt="1"/>
          </p:nvPr>
        </p:nvSpPr>
        <p:spPr bwMode="gray">
          <a:xfrm>
            <a:off x="908582" y="3710101"/>
            <a:ext cx="5026550" cy="276999"/>
          </a:xfrm>
          <a:prstGeom prst="rect">
            <a:avLst/>
          </a:prstGeom>
          <a:noFill/>
        </p:spPr>
        <p:txBody>
          <a:bodyPr vert="horz" wrap="square" lIns="0" tIns="0" rIns="0" bIns="0" rtlCol="0">
            <a:spAutoFit/>
          </a:bodyPr>
          <a:lstStyle>
            <a:lvl1pPr>
              <a:spcBef>
                <a:spcPts val="0"/>
              </a:spcBef>
              <a:buNone/>
              <a:defRPr kumimoji="0" lang="en-US" sz="1800" b="0" i="0" u="none" strike="noStrike" kern="1200" cap="none" spc="0" normalizeH="0" baseline="0" noProof="0" dirty="0" smtClean="0">
                <a:ln>
                  <a:noFill/>
                </a:ln>
                <a:solidFill>
                  <a:schemeClr val="bg1">
                    <a:lumMod val="50000"/>
                  </a:schemeClr>
                </a:solidFill>
                <a:effectLst/>
                <a:uLnTx/>
                <a:uFillTx/>
                <a:latin typeface="Arial"/>
                <a:ea typeface="+mn-ea"/>
                <a:cs typeface="Arial"/>
              </a:defRPr>
            </a:lvl1pPr>
          </a:lstStyle>
          <a:p>
            <a:pPr lvl="0"/>
            <a:r>
              <a:rPr lang="en-US" dirty="0" smtClean="0">
                <a:solidFill>
                  <a:schemeClr val="bg1">
                    <a:lumMod val="50000"/>
                  </a:schemeClr>
                </a:solidFill>
              </a:rPr>
              <a:t>Additional Line 18 Point Arial</a:t>
            </a:r>
          </a:p>
        </p:txBody>
      </p:sp>
      <p:sp>
        <p:nvSpPr>
          <p:cNvPr id="8" name="Rectangle 7"/>
          <p:cNvSpPr/>
          <p:nvPr userDrawn="1"/>
        </p:nvSpPr>
        <p:spPr bwMode="gray">
          <a:xfrm>
            <a:off x="0" y="4629150"/>
            <a:ext cx="9144000" cy="385763"/>
          </a:xfrm>
          <a:prstGeom prst="rect">
            <a:avLst/>
          </a:prstGeom>
          <a:solidFill>
            <a:srgbClr val="0068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mn-lt"/>
            </a:endParaRPr>
          </a:p>
        </p:txBody>
      </p:sp>
      <p:sp>
        <p:nvSpPr>
          <p:cNvPr id="9" name="TextBox 8"/>
          <p:cNvSpPr txBox="1"/>
          <p:nvPr userDrawn="1"/>
        </p:nvSpPr>
        <p:spPr bwMode="gray">
          <a:xfrm flipH="1">
            <a:off x="8553450" y="5021496"/>
            <a:ext cx="533400" cy="123111"/>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61F684CE-B7BB-4223-BA2B-B47808B845F1}" type="slidenum">
              <a:rPr lang="en-US" sz="800" smtClean="0">
                <a:solidFill>
                  <a:schemeClr val="bg1">
                    <a:lumMod val="50000"/>
                  </a:schemeClr>
                </a:solidFill>
                <a:latin typeface="Arial"/>
                <a:cs typeface="Arial"/>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dirty="0" smtClean="0">
              <a:solidFill>
                <a:schemeClr val="bg1">
                  <a:lumMod val="50000"/>
                </a:schemeClr>
              </a:solidFill>
              <a:latin typeface="Arial"/>
              <a:cs typeface="Arial"/>
            </a:endParaRPr>
          </a:p>
        </p:txBody>
      </p:sp>
      <p:pic>
        <p:nvPicPr>
          <p:cNvPr id="10" name="Picture 9" descr="EMC logo white-lg.png"/>
          <p:cNvPicPr>
            <a:picLocks noChangeAspect="1"/>
          </p:cNvPicPr>
          <p:nvPr userDrawn="1"/>
        </p:nvPicPr>
        <p:blipFill>
          <a:blip r:embed="rId2" cstate="print"/>
          <a:stretch>
            <a:fillRect/>
          </a:stretch>
        </p:blipFill>
        <p:spPr bwMode="gray">
          <a:xfrm>
            <a:off x="7951410" y="4686262"/>
            <a:ext cx="899577" cy="255363"/>
          </a:xfrm>
          <a:prstGeom prst="rect">
            <a:avLst/>
          </a:prstGeom>
        </p:spPr>
      </p:pic>
      <p:sp>
        <p:nvSpPr>
          <p:cNvPr id="11" name="TextBox 10"/>
          <p:cNvSpPr txBox="1"/>
          <p:nvPr userDrawn="1"/>
        </p:nvSpPr>
        <p:spPr bwMode="gray">
          <a:xfrm>
            <a:off x="366713" y="5018449"/>
            <a:ext cx="2274887" cy="100027"/>
          </a:xfrm>
          <a:prstGeom prst="rect">
            <a:avLst/>
          </a:prstGeom>
          <a:noFill/>
        </p:spPr>
        <p:txBody>
          <a:bodyPr wrap="square" lIns="0" tIns="0" rIns="0" bIns="0" rtlCol="0">
            <a:spAutoFit/>
          </a:bodyPr>
          <a:lstStyle/>
          <a:p>
            <a:pPr algn="l"/>
            <a:r>
              <a:rPr lang="en-US" sz="650" dirty="0" smtClean="0">
                <a:solidFill>
                  <a:schemeClr val="bg1">
                    <a:lumMod val="50000"/>
                  </a:schemeClr>
                </a:solidFill>
                <a:latin typeface="Arial"/>
                <a:cs typeface="Arial"/>
              </a:rPr>
              <a:t>© Copyright 2013 Pivotal.</a:t>
            </a:r>
            <a:r>
              <a:rPr lang="en-US" sz="650" baseline="0" dirty="0" smtClean="0">
                <a:solidFill>
                  <a:schemeClr val="bg1">
                    <a:lumMod val="50000"/>
                  </a:schemeClr>
                </a:solidFill>
                <a:latin typeface="Arial"/>
                <a:cs typeface="Arial"/>
              </a:rPr>
              <a:t> </a:t>
            </a:r>
            <a:r>
              <a:rPr lang="en-US" sz="650" dirty="0" smtClean="0">
                <a:solidFill>
                  <a:schemeClr val="bg1">
                    <a:lumMod val="50000"/>
                  </a:schemeClr>
                </a:solidFill>
                <a:latin typeface="Arial"/>
                <a:cs typeface="Arial"/>
              </a:rPr>
              <a:t>All rights reserved.</a:t>
            </a:r>
            <a:endParaRPr lang="en-US" sz="650" dirty="0">
              <a:solidFill>
                <a:schemeClr val="bg1">
                  <a:lumMod val="50000"/>
                </a:schemeClr>
              </a:solidFill>
              <a:latin typeface="Arial"/>
              <a:cs typeface="Arial"/>
            </a:endParaRP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with Subtitle and Content">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366713" y="785813"/>
            <a:ext cx="8410575" cy="346219"/>
          </a:xfrm>
          <a:prstGeom prst="rect">
            <a:avLst/>
          </a:prstGeom>
          <a:noFill/>
        </p:spPr>
        <p:txBody>
          <a:bodyPr lIns="0" tIns="0" rIns="0" bIns="0" anchor="t" anchorCtr="0"/>
          <a:lstStyle>
            <a:lvl1pPr marL="0" indent="0">
              <a:spcBef>
                <a:spcPts val="0"/>
              </a:spcBef>
              <a:buNone/>
              <a:tabLst/>
              <a:defRPr sz="2000" b="0">
                <a:solidFill>
                  <a:schemeClr val="bg2"/>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Title 1"/>
          <p:cNvSpPr>
            <a:spLocks noGrp="1"/>
          </p:cNvSpPr>
          <p:nvPr>
            <p:ph type="title"/>
          </p:nvPr>
        </p:nvSpPr>
        <p:spPr bwMode="gray">
          <a:xfrm>
            <a:off x="366713" y="325438"/>
            <a:ext cx="8410575" cy="460375"/>
          </a:xfrm>
          <a:prstGeom prst="rect">
            <a:avLst/>
          </a:prstGeom>
          <a:noFill/>
        </p:spPr>
        <p:txBody>
          <a:bodyPr lIns="0" tIns="0" rIns="0" bIns="0" anchor="t" anchorCtr="0"/>
          <a:lstStyle>
            <a:lvl1pPr>
              <a:lnSpc>
                <a:spcPct val="90000"/>
              </a:lnSpc>
              <a:defRPr sz="3200">
                <a:solidFill>
                  <a:srgbClr val="00685D"/>
                </a:solidFill>
                <a:latin typeface="Arial"/>
                <a:cs typeface="Arial"/>
              </a:defRPr>
            </a:lvl1pPr>
          </a:lstStyle>
          <a:p>
            <a:r>
              <a:rPr lang="en-US" smtClean="0"/>
              <a:t>Click to edit Master title style</a:t>
            </a:r>
            <a:endParaRPr lang="en-US" dirty="0"/>
          </a:p>
        </p:txBody>
      </p:sp>
      <p:sp>
        <p:nvSpPr>
          <p:cNvPr id="8" name="Content Placeholder 3"/>
          <p:cNvSpPr>
            <a:spLocks noGrp="1"/>
          </p:cNvSpPr>
          <p:nvPr>
            <p:ph sz="quarter" idx="10"/>
          </p:nvPr>
        </p:nvSpPr>
        <p:spPr bwMode="gray">
          <a:xfrm>
            <a:off x="366715" y="1419224"/>
            <a:ext cx="8410574" cy="3038475"/>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bg2"/>
                </a:solidFill>
                <a:latin typeface="Arial"/>
                <a:cs typeface="Arial"/>
              </a:defRPr>
            </a:lvl1pPr>
            <a:lvl2pPr>
              <a:spcBef>
                <a:spcPts val="300"/>
              </a:spcBef>
              <a:buClr>
                <a:schemeClr val="accent1"/>
              </a:buClr>
              <a:buFont typeface="Verdana" pitchFamily="34" charset="0"/>
              <a:buChar char="–"/>
              <a:defRPr sz="2000">
                <a:solidFill>
                  <a:schemeClr val="bg2"/>
                </a:solidFill>
                <a:latin typeface="Arial"/>
                <a:cs typeface="Arial"/>
              </a:defRPr>
            </a:lvl2pPr>
            <a:lvl3pPr>
              <a:spcBef>
                <a:spcPts val="300"/>
              </a:spcBef>
              <a:buClr>
                <a:schemeClr val="accent1"/>
              </a:buClr>
              <a:buFont typeface="Verdana" pitchFamily="34" charset="0"/>
              <a:buChar char="▪"/>
              <a:defRPr sz="1600">
                <a:solidFill>
                  <a:schemeClr val="bg2"/>
                </a:solidFill>
                <a:latin typeface="Arial"/>
                <a:cs typeface="Arial"/>
              </a:defRPr>
            </a:lvl3pPr>
            <a:lvl4pPr marL="1658938" indent="-287338">
              <a:spcBef>
                <a:spcPts val="300"/>
              </a:spcBef>
              <a:buClr>
                <a:schemeClr val="accent1"/>
              </a:buClr>
              <a:buFont typeface="Verdana" pitchFamily="34" charset="0"/>
              <a:buChar char="—"/>
              <a:defRPr sz="1200">
                <a:solidFill>
                  <a:schemeClr val="bg2"/>
                </a:solidFill>
                <a:latin typeface="Arial"/>
                <a:cs typeface="Arial"/>
              </a:defRPr>
            </a:lvl4pPr>
            <a:lvl5pPr>
              <a:spcBef>
                <a:spcPts val="300"/>
              </a:spcBef>
              <a:buClr>
                <a:schemeClr val="accent1"/>
              </a:buClr>
              <a:buFont typeface="Verdana" pitchFamily="34" charset="0"/>
              <a:buChar char="»"/>
              <a:defRPr sz="1100">
                <a:solidFill>
                  <a:schemeClr val="bg2"/>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descr="color_rings.png"/>
          <p:cNvPicPr>
            <a:picLocks noChangeAspect="1"/>
          </p:cNvPicPr>
          <p:nvPr userDrawn="1"/>
        </p:nvPicPr>
        <p:blipFill>
          <a:blip r:embed="rId2" cstate="print"/>
          <a:srcRect l="52000"/>
          <a:stretch>
            <a:fillRect/>
          </a:stretch>
        </p:blipFill>
        <p:spPr>
          <a:xfrm rot="10800000">
            <a:off x="8991600" y="344825"/>
            <a:ext cx="152400" cy="1562433"/>
          </a:xfrm>
          <a:prstGeom prst="rect">
            <a:avLst/>
          </a:prstGeom>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Content, graphic area on left">
    <p:spTree>
      <p:nvGrpSpPr>
        <p:cNvPr id="1" name=""/>
        <p:cNvGrpSpPr/>
        <p:nvPr/>
      </p:nvGrpSpPr>
      <p:grpSpPr>
        <a:xfrm>
          <a:off x="0" y="0"/>
          <a:ext cx="0" cy="0"/>
          <a:chOff x="0" y="0"/>
          <a:chExt cx="0" cy="0"/>
        </a:xfrm>
      </p:grpSpPr>
      <p:sp>
        <p:nvSpPr>
          <p:cNvPr id="5" name="Picture Placeholder 2"/>
          <p:cNvSpPr>
            <a:spLocks noGrp="1"/>
          </p:cNvSpPr>
          <p:nvPr>
            <p:ph type="pic" idx="1"/>
          </p:nvPr>
        </p:nvSpPr>
        <p:spPr bwMode="gray">
          <a:xfrm>
            <a:off x="366714" y="1074738"/>
            <a:ext cx="2073275" cy="3382962"/>
          </a:xfrm>
          <a:prstGeom prst="rect">
            <a:avLst/>
          </a:prstGeom>
          <a:noFill/>
        </p:spPr>
        <p:txBody>
          <a:bodyPr/>
          <a:lstStyle>
            <a:lvl1pPr marL="0" indent="0">
              <a:buNone/>
              <a:defRPr sz="1600">
                <a:latin typeface="Verdana"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8"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rgbClr val="00685D"/>
                </a:solidFill>
                <a:latin typeface="Arial"/>
                <a:cs typeface="Arial"/>
              </a:defRPr>
            </a:lvl1pPr>
          </a:lstStyle>
          <a:p>
            <a:r>
              <a:rPr lang="en-US" dirty="0" smtClean="0"/>
              <a:t>Click to Edit Master Title Style</a:t>
            </a:r>
            <a:endParaRPr lang="en-US" dirty="0"/>
          </a:p>
        </p:txBody>
      </p:sp>
      <p:sp>
        <p:nvSpPr>
          <p:cNvPr id="9" name="Content Placeholder 3"/>
          <p:cNvSpPr>
            <a:spLocks noGrp="1"/>
          </p:cNvSpPr>
          <p:nvPr>
            <p:ph sz="quarter" idx="10"/>
          </p:nvPr>
        </p:nvSpPr>
        <p:spPr bwMode="gray">
          <a:xfrm>
            <a:off x="2728913" y="1074738"/>
            <a:ext cx="6048376"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bg2"/>
                </a:solidFill>
                <a:latin typeface="+mn-lt"/>
              </a:defRPr>
            </a:lvl1pPr>
            <a:lvl2pPr>
              <a:spcBef>
                <a:spcPts val="300"/>
              </a:spcBef>
              <a:buClr>
                <a:schemeClr val="accent1"/>
              </a:buClr>
              <a:buFont typeface="Verdana" pitchFamily="34" charset="0"/>
              <a:buChar char="–"/>
              <a:defRPr sz="2000">
                <a:solidFill>
                  <a:schemeClr val="bg2"/>
                </a:solidFill>
                <a:latin typeface="+mn-lt"/>
              </a:defRPr>
            </a:lvl2pPr>
            <a:lvl3pPr>
              <a:spcBef>
                <a:spcPts val="300"/>
              </a:spcBef>
              <a:buClr>
                <a:schemeClr val="accent1"/>
              </a:buClr>
              <a:buFont typeface="Verdana" pitchFamily="34" charset="0"/>
              <a:buChar char="▪"/>
              <a:defRPr sz="1600">
                <a:solidFill>
                  <a:schemeClr val="bg2"/>
                </a:solidFill>
                <a:latin typeface="+mn-lt"/>
              </a:defRPr>
            </a:lvl3pPr>
            <a:lvl4pPr marL="1658938" indent="-287338">
              <a:spcBef>
                <a:spcPts val="300"/>
              </a:spcBef>
              <a:buClr>
                <a:schemeClr val="accent1"/>
              </a:buClr>
              <a:buFont typeface="Verdana" pitchFamily="34" charset="0"/>
              <a:buChar char="—"/>
              <a:defRPr sz="1200">
                <a:solidFill>
                  <a:schemeClr val="bg2"/>
                </a:solidFill>
                <a:latin typeface="+mn-lt"/>
              </a:defRPr>
            </a:lvl4pPr>
            <a:lvl5pPr>
              <a:spcBef>
                <a:spcPts val="300"/>
              </a:spcBef>
              <a:buClr>
                <a:schemeClr val="accent1"/>
              </a:buClr>
              <a:buFont typeface="Verdana" pitchFamily="34" charset="0"/>
              <a:buChar char="»"/>
              <a:defRPr sz="1100">
                <a:solidFill>
                  <a:schemeClr val="bg2"/>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descr="color_rings.png"/>
          <p:cNvPicPr>
            <a:picLocks noChangeAspect="1"/>
          </p:cNvPicPr>
          <p:nvPr userDrawn="1"/>
        </p:nvPicPr>
        <p:blipFill>
          <a:blip r:embed="rId2" cstate="print"/>
          <a:srcRect l="52000"/>
          <a:stretch>
            <a:fillRect/>
          </a:stretch>
        </p:blipFill>
        <p:spPr>
          <a:xfrm rot="10800000">
            <a:off x="8991600" y="344825"/>
            <a:ext cx="152400" cy="1562433"/>
          </a:xfrm>
          <a:prstGeom prst="rect">
            <a:avLst/>
          </a:prstGeom>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ubtitle, and Content with graphic area at left">
    <p:spTree>
      <p:nvGrpSpPr>
        <p:cNvPr id="1" name=""/>
        <p:cNvGrpSpPr/>
        <p:nvPr/>
      </p:nvGrpSpPr>
      <p:grpSpPr>
        <a:xfrm>
          <a:off x="0" y="0"/>
          <a:ext cx="0" cy="0"/>
          <a:chOff x="0" y="0"/>
          <a:chExt cx="0" cy="0"/>
        </a:xfrm>
      </p:grpSpPr>
      <p:sp>
        <p:nvSpPr>
          <p:cNvPr id="5" name="Picture Placeholder 2"/>
          <p:cNvSpPr>
            <a:spLocks noGrp="1"/>
          </p:cNvSpPr>
          <p:nvPr>
            <p:ph type="pic" idx="10"/>
          </p:nvPr>
        </p:nvSpPr>
        <p:spPr bwMode="gray">
          <a:xfrm>
            <a:off x="366714" y="1419225"/>
            <a:ext cx="2073275" cy="3038475"/>
          </a:xfrm>
          <a:prstGeom prst="rect">
            <a:avLst/>
          </a:prstGeom>
          <a:noFill/>
        </p:spPr>
        <p:txBody>
          <a:bodyPr/>
          <a:lstStyle>
            <a:lvl1pPr marL="0" indent="0">
              <a:buNone/>
              <a:defRPr sz="16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9" name="Title 1"/>
          <p:cNvSpPr>
            <a:spLocks noGrp="1"/>
          </p:cNvSpPr>
          <p:nvPr>
            <p:ph type="title"/>
          </p:nvPr>
        </p:nvSpPr>
        <p:spPr bwMode="gray">
          <a:xfrm>
            <a:off x="366713" y="325438"/>
            <a:ext cx="8410575" cy="460375"/>
          </a:xfrm>
          <a:prstGeom prst="rect">
            <a:avLst/>
          </a:prstGeom>
          <a:noFill/>
        </p:spPr>
        <p:txBody>
          <a:bodyPr lIns="0" tIns="0" rIns="0" bIns="0" anchor="t" anchorCtr="0"/>
          <a:lstStyle>
            <a:lvl1pPr>
              <a:lnSpc>
                <a:spcPct val="90000"/>
              </a:lnSpc>
              <a:defRPr sz="3200">
                <a:solidFill>
                  <a:srgbClr val="1C7B70"/>
                </a:solidFill>
                <a:latin typeface="Arial"/>
                <a:cs typeface="Arial"/>
              </a:defRPr>
            </a:lvl1pPr>
          </a:lstStyle>
          <a:p>
            <a:r>
              <a:rPr lang="en-US" smtClean="0"/>
              <a:t>Click to edit Master title style</a:t>
            </a:r>
            <a:endParaRPr lang="en-US" dirty="0"/>
          </a:p>
        </p:txBody>
      </p:sp>
      <p:sp>
        <p:nvSpPr>
          <p:cNvPr id="10" name="Text Placeholder 2"/>
          <p:cNvSpPr>
            <a:spLocks noGrp="1"/>
          </p:cNvSpPr>
          <p:nvPr>
            <p:ph type="body" idx="1"/>
          </p:nvPr>
        </p:nvSpPr>
        <p:spPr bwMode="gray">
          <a:xfrm>
            <a:off x="366713" y="785813"/>
            <a:ext cx="8410575" cy="346219"/>
          </a:xfrm>
          <a:prstGeom prst="rect">
            <a:avLst/>
          </a:prstGeom>
          <a:noFill/>
        </p:spPr>
        <p:txBody>
          <a:bodyPr lIns="0" tIns="0" rIns="0" bIns="0" anchor="t" anchorCtr="0"/>
          <a:lstStyle>
            <a:lvl1pPr marL="0" indent="0">
              <a:spcBef>
                <a:spcPts val="0"/>
              </a:spcBef>
              <a:buNone/>
              <a:tabLst/>
              <a:defRPr sz="2000" b="0">
                <a:solidFill>
                  <a:schemeClr val="bg2"/>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1" name="Content Placeholder 3"/>
          <p:cNvSpPr>
            <a:spLocks noGrp="1"/>
          </p:cNvSpPr>
          <p:nvPr>
            <p:ph sz="quarter" idx="11"/>
          </p:nvPr>
        </p:nvSpPr>
        <p:spPr bwMode="gray">
          <a:xfrm>
            <a:off x="2728913" y="1419224"/>
            <a:ext cx="6048376" cy="3038475"/>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bg2"/>
                </a:solidFill>
                <a:latin typeface="Arial"/>
                <a:cs typeface="Arial"/>
              </a:defRPr>
            </a:lvl1pPr>
            <a:lvl2pPr>
              <a:spcBef>
                <a:spcPts val="300"/>
              </a:spcBef>
              <a:buClr>
                <a:schemeClr val="accent1"/>
              </a:buClr>
              <a:buFont typeface="Verdana" pitchFamily="34" charset="0"/>
              <a:buChar char="–"/>
              <a:defRPr sz="2000">
                <a:solidFill>
                  <a:schemeClr val="bg2"/>
                </a:solidFill>
                <a:latin typeface="Arial"/>
                <a:cs typeface="Arial"/>
              </a:defRPr>
            </a:lvl2pPr>
            <a:lvl3pPr>
              <a:spcBef>
                <a:spcPts val="300"/>
              </a:spcBef>
              <a:buClr>
                <a:schemeClr val="accent1"/>
              </a:buClr>
              <a:buFont typeface="Verdana" pitchFamily="34" charset="0"/>
              <a:buChar char="▪"/>
              <a:defRPr sz="1600">
                <a:solidFill>
                  <a:schemeClr val="bg2"/>
                </a:solidFill>
                <a:latin typeface="Arial"/>
                <a:cs typeface="Arial"/>
              </a:defRPr>
            </a:lvl3pPr>
            <a:lvl4pPr marL="1658938" indent="-287338">
              <a:spcBef>
                <a:spcPts val="300"/>
              </a:spcBef>
              <a:buClr>
                <a:schemeClr val="accent1"/>
              </a:buClr>
              <a:buFont typeface="Verdana" pitchFamily="34" charset="0"/>
              <a:buChar char="—"/>
              <a:defRPr sz="1200">
                <a:solidFill>
                  <a:schemeClr val="bg2"/>
                </a:solidFill>
                <a:latin typeface="Arial"/>
                <a:cs typeface="Arial"/>
              </a:defRPr>
            </a:lvl4pPr>
            <a:lvl5pPr>
              <a:spcBef>
                <a:spcPts val="300"/>
              </a:spcBef>
              <a:buClr>
                <a:schemeClr val="accent1"/>
              </a:buClr>
              <a:buFont typeface="Verdana" pitchFamily="34" charset="0"/>
              <a:buChar char="»"/>
              <a:defRPr sz="1100">
                <a:solidFill>
                  <a:schemeClr val="bg2"/>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descr="color_rings.png"/>
          <p:cNvPicPr>
            <a:picLocks noChangeAspect="1"/>
          </p:cNvPicPr>
          <p:nvPr userDrawn="1"/>
        </p:nvPicPr>
        <p:blipFill>
          <a:blip r:embed="rId2" cstate="print"/>
          <a:srcRect l="52000"/>
          <a:stretch>
            <a:fillRect/>
          </a:stretch>
        </p:blipFill>
        <p:spPr>
          <a:xfrm rot="10800000">
            <a:off x="8991600" y="344825"/>
            <a:ext cx="152400" cy="1562433"/>
          </a:xfrm>
          <a:prstGeom prst="rect">
            <a:avLst/>
          </a:prstGeom>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8"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rgbClr val="1C7B70"/>
                </a:solidFill>
                <a:latin typeface="Arial"/>
                <a:cs typeface="Arial"/>
              </a:defRPr>
            </a:lvl1pPr>
          </a:lstStyle>
          <a:p>
            <a:r>
              <a:rPr lang="en-US" dirty="0" smtClean="0"/>
              <a:t>Click to Edit Master Title Style</a:t>
            </a:r>
            <a:endParaRPr lang="en-US" dirty="0"/>
          </a:p>
        </p:txBody>
      </p:sp>
      <p:sp>
        <p:nvSpPr>
          <p:cNvPr id="9" name="Content Placeholder 3"/>
          <p:cNvSpPr>
            <a:spLocks noGrp="1"/>
          </p:cNvSpPr>
          <p:nvPr>
            <p:ph sz="quarter" idx="12"/>
          </p:nvPr>
        </p:nvSpPr>
        <p:spPr bwMode="gray">
          <a:xfrm>
            <a:off x="366714" y="1074738"/>
            <a:ext cx="403246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bg2"/>
                </a:solidFill>
                <a:latin typeface="Arial"/>
                <a:cs typeface="Arial"/>
              </a:defRPr>
            </a:lvl1pPr>
            <a:lvl2pPr>
              <a:spcBef>
                <a:spcPts val="300"/>
              </a:spcBef>
              <a:buClr>
                <a:schemeClr val="accent1"/>
              </a:buClr>
              <a:buFont typeface="Verdana" pitchFamily="34" charset="0"/>
              <a:buChar char="–"/>
              <a:defRPr sz="2000">
                <a:solidFill>
                  <a:schemeClr val="bg2"/>
                </a:solidFill>
                <a:latin typeface="Arial"/>
                <a:cs typeface="Arial"/>
              </a:defRPr>
            </a:lvl2pPr>
            <a:lvl3pPr>
              <a:spcBef>
                <a:spcPts val="300"/>
              </a:spcBef>
              <a:buClr>
                <a:schemeClr val="accent1"/>
              </a:buClr>
              <a:buFont typeface="Verdana" pitchFamily="34" charset="0"/>
              <a:buChar char="▪"/>
              <a:defRPr sz="1600">
                <a:solidFill>
                  <a:schemeClr val="bg2"/>
                </a:solidFill>
                <a:latin typeface="Arial"/>
                <a:cs typeface="Arial"/>
              </a:defRPr>
            </a:lvl3pPr>
            <a:lvl4pPr marL="1658938" indent="-287338">
              <a:spcBef>
                <a:spcPts val="300"/>
              </a:spcBef>
              <a:buClr>
                <a:schemeClr val="accent1"/>
              </a:buClr>
              <a:buFont typeface="Verdana" pitchFamily="34" charset="0"/>
              <a:buChar char="—"/>
              <a:defRPr sz="1200">
                <a:solidFill>
                  <a:schemeClr val="bg2"/>
                </a:solidFill>
                <a:latin typeface="Arial"/>
                <a:cs typeface="Arial"/>
              </a:defRPr>
            </a:lvl4pPr>
            <a:lvl5pPr>
              <a:spcBef>
                <a:spcPts val="300"/>
              </a:spcBef>
              <a:buClr>
                <a:schemeClr val="accent1"/>
              </a:buClr>
              <a:buFont typeface="Verdana" pitchFamily="34" charset="0"/>
              <a:buChar char="»"/>
              <a:defRPr sz="1100">
                <a:solidFill>
                  <a:schemeClr val="bg2"/>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3"/>
          <p:cNvSpPr>
            <a:spLocks noGrp="1"/>
          </p:cNvSpPr>
          <p:nvPr>
            <p:ph sz="quarter" idx="13"/>
          </p:nvPr>
        </p:nvSpPr>
        <p:spPr bwMode="gray">
          <a:xfrm>
            <a:off x="4744823" y="1074738"/>
            <a:ext cx="403246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bg2"/>
                </a:solidFill>
                <a:latin typeface="Arial"/>
                <a:cs typeface="Arial"/>
              </a:defRPr>
            </a:lvl1pPr>
            <a:lvl2pPr>
              <a:spcBef>
                <a:spcPts val="300"/>
              </a:spcBef>
              <a:buClr>
                <a:schemeClr val="accent1"/>
              </a:buClr>
              <a:buFont typeface="Verdana" pitchFamily="34" charset="0"/>
              <a:buChar char="–"/>
              <a:defRPr sz="2000">
                <a:solidFill>
                  <a:schemeClr val="bg2"/>
                </a:solidFill>
                <a:latin typeface="Arial"/>
                <a:cs typeface="Arial"/>
              </a:defRPr>
            </a:lvl2pPr>
            <a:lvl3pPr>
              <a:spcBef>
                <a:spcPts val="300"/>
              </a:spcBef>
              <a:buClr>
                <a:schemeClr val="accent1"/>
              </a:buClr>
              <a:buFont typeface="Verdana" pitchFamily="34" charset="0"/>
              <a:buChar char="▪"/>
              <a:defRPr sz="1600">
                <a:solidFill>
                  <a:schemeClr val="bg2"/>
                </a:solidFill>
                <a:latin typeface="Arial"/>
                <a:cs typeface="Arial"/>
              </a:defRPr>
            </a:lvl3pPr>
            <a:lvl4pPr marL="1658938" indent="-287338">
              <a:spcBef>
                <a:spcPts val="300"/>
              </a:spcBef>
              <a:buClr>
                <a:schemeClr val="accent1"/>
              </a:buClr>
              <a:buFont typeface="Verdana" pitchFamily="34" charset="0"/>
              <a:buChar char="—"/>
              <a:defRPr sz="1200">
                <a:solidFill>
                  <a:schemeClr val="bg2"/>
                </a:solidFill>
                <a:latin typeface="Arial"/>
                <a:cs typeface="Arial"/>
              </a:defRPr>
            </a:lvl4pPr>
            <a:lvl5pPr>
              <a:spcBef>
                <a:spcPts val="300"/>
              </a:spcBef>
              <a:buClr>
                <a:schemeClr val="accent1"/>
              </a:buClr>
              <a:buFont typeface="Verdana" pitchFamily="34" charset="0"/>
              <a:buChar char="»"/>
              <a:defRPr sz="1100">
                <a:solidFill>
                  <a:schemeClr val="bg2"/>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descr="color_rings.png"/>
          <p:cNvPicPr>
            <a:picLocks noChangeAspect="1"/>
          </p:cNvPicPr>
          <p:nvPr userDrawn="1"/>
        </p:nvPicPr>
        <p:blipFill>
          <a:blip r:embed="rId2" cstate="print"/>
          <a:srcRect l="52000"/>
          <a:stretch>
            <a:fillRect/>
          </a:stretch>
        </p:blipFill>
        <p:spPr>
          <a:xfrm rot="10800000">
            <a:off x="8991600" y="344825"/>
            <a:ext cx="152400" cy="1562433"/>
          </a:xfrm>
          <a:prstGeom prst="rect">
            <a:avLst/>
          </a:prstGeom>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Footer bar only">
    <p:bg bwMode="gray">
      <p:bgRef idx="1001">
        <a:schemeClr val="bg1"/>
      </p:bgRef>
    </p:bg>
    <p:spTree>
      <p:nvGrpSpPr>
        <p:cNvPr id="1" name=""/>
        <p:cNvGrpSpPr/>
        <p:nvPr/>
      </p:nvGrpSpPr>
      <p:grpSpPr>
        <a:xfrm>
          <a:off x="0" y="0"/>
          <a:ext cx="0" cy="0"/>
          <a:chOff x="0" y="0"/>
          <a:chExt cx="0" cy="0"/>
        </a:xfrm>
      </p:grpSpPr>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ck background">
    <p:spTree>
      <p:nvGrpSpPr>
        <p:cNvPr id="1" name=""/>
        <p:cNvGrpSpPr/>
        <p:nvPr/>
      </p:nvGrpSpPr>
      <p:grpSpPr>
        <a:xfrm>
          <a:off x="0" y="0"/>
          <a:ext cx="0" cy="0"/>
          <a:chOff x="0" y="0"/>
          <a:chExt cx="0" cy="0"/>
        </a:xfrm>
      </p:grpSpPr>
      <p:sp>
        <p:nvSpPr>
          <p:cNvPr id="11" name="Rectangle 10"/>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bwMode="gray">
          <a:xfrm>
            <a:off x="0" y="4629150"/>
            <a:ext cx="9144000" cy="385763"/>
          </a:xfrm>
          <a:prstGeom prst="rect">
            <a:avLst/>
          </a:prstGeom>
          <a:solidFill>
            <a:srgbClr val="0068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mn-lt"/>
            </a:endParaRPr>
          </a:p>
        </p:txBody>
      </p:sp>
      <p:sp>
        <p:nvSpPr>
          <p:cNvPr id="13" name="TextBox 12"/>
          <p:cNvSpPr txBox="1"/>
          <p:nvPr userDrawn="1"/>
        </p:nvSpPr>
        <p:spPr bwMode="gray">
          <a:xfrm flipH="1">
            <a:off x="8553450" y="5021496"/>
            <a:ext cx="533400" cy="123111"/>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61F684CE-B7BB-4223-BA2B-B47808B845F1}" type="slidenum">
              <a:rPr lang="en-US" sz="800" smtClean="0">
                <a:solidFill>
                  <a:schemeClr val="bg1">
                    <a:lumMod val="50000"/>
                  </a:schemeClr>
                </a:solidFill>
                <a:latin typeface="Arial"/>
                <a:cs typeface="Arial"/>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dirty="0" smtClean="0">
              <a:solidFill>
                <a:schemeClr val="bg1">
                  <a:lumMod val="50000"/>
                </a:schemeClr>
              </a:solidFill>
              <a:latin typeface="Arial"/>
              <a:cs typeface="Arial"/>
            </a:endParaRPr>
          </a:p>
        </p:txBody>
      </p:sp>
      <p:sp>
        <p:nvSpPr>
          <p:cNvPr id="14" name="TextBox 13"/>
          <p:cNvSpPr txBox="1"/>
          <p:nvPr userDrawn="1"/>
        </p:nvSpPr>
        <p:spPr bwMode="gray">
          <a:xfrm>
            <a:off x="366713" y="5018449"/>
            <a:ext cx="2274887" cy="100027"/>
          </a:xfrm>
          <a:prstGeom prst="rect">
            <a:avLst/>
          </a:prstGeom>
          <a:noFill/>
        </p:spPr>
        <p:txBody>
          <a:bodyPr wrap="square" lIns="0" tIns="0" rIns="0" bIns="0" rtlCol="0">
            <a:spAutoFit/>
          </a:bodyPr>
          <a:lstStyle/>
          <a:p>
            <a:pPr algn="l"/>
            <a:r>
              <a:rPr lang="en-US" sz="650" dirty="0" smtClean="0">
                <a:solidFill>
                  <a:schemeClr val="bg1">
                    <a:lumMod val="50000"/>
                  </a:schemeClr>
                </a:solidFill>
                <a:latin typeface="Arial"/>
                <a:cs typeface="Arial"/>
              </a:rPr>
              <a:t>© Copyright 2013 Pivotal.</a:t>
            </a:r>
            <a:r>
              <a:rPr lang="en-US" sz="650" baseline="0" dirty="0" smtClean="0">
                <a:solidFill>
                  <a:schemeClr val="bg1">
                    <a:lumMod val="50000"/>
                  </a:schemeClr>
                </a:solidFill>
                <a:latin typeface="Arial"/>
                <a:cs typeface="Arial"/>
              </a:rPr>
              <a:t> </a:t>
            </a:r>
            <a:r>
              <a:rPr lang="en-US" sz="650" dirty="0" smtClean="0">
                <a:solidFill>
                  <a:schemeClr val="bg1">
                    <a:lumMod val="50000"/>
                  </a:schemeClr>
                </a:solidFill>
                <a:latin typeface="Arial"/>
                <a:cs typeface="Arial"/>
              </a:rPr>
              <a:t>All rights reserved.</a:t>
            </a:r>
            <a:endParaRPr lang="en-US" sz="650" dirty="0">
              <a:solidFill>
                <a:schemeClr val="bg1">
                  <a:lumMod val="50000"/>
                </a:schemeClr>
              </a:solidFill>
              <a:latin typeface="Arial"/>
              <a:cs typeface="Arial"/>
            </a:endParaRP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Pivotal Title Slide">
    <p:bg bwMode="gray">
      <p:bgPr>
        <a:solidFill>
          <a:schemeClr val="accent1"/>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rgbClr val="0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EMC-no-tag_white_RGB-150dpi.png"/>
          <p:cNvPicPr>
            <a:picLocks noChangeAspect="1"/>
          </p:cNvPicPr>
          <p:nvPr userDrawn="1"/>
        </p:nvPicPr>
        <p:blipFill>
          <a:blip r:embed="rId2" cstate="print">
            <a:alphaModFix amt="31000"/>
          </a:blip>
          <a:stretch>
            <a:fillRect/>
          </a:stretch>
        </p:blipFill>
        <p:spPr>
          <a:xfrm>
            <a:off x="1934110" y="1452326"/>
            <a:ext cx="5152490" cy="1362548"/>
          </a:xfrm>
          <a:prstGeom prst="rect">
            <a:avLst/>
          </a:prstGeom>
        </p:spPr>
      </p:pic>
      <p:sp>
        <p:nvSpPr>
          <p:cNvPr id="4" name="TextBox 3"/>
          <p:cNvSpPr txBox="1"/>
          <p:nvPr userDrawn="1"/>
        </p:nvSpPr>
        <p:spPr>
          <a:xfrm>
            <a:off x="1701800" y="2984500"/>
            <a:ext cx="5689600" cy="477054"/>
          </a:xfrm>
          <a:prstGeom prst="rect">
            <a:avLst/>
          </a:prstGeom>
          <a:noFill/>
        </p:spPr>
        <p:txBody>
          <a:bodyPr wrap="square" rtlCol="0">
            <a:spAutoFit/>
          </a:bodyPr>
          <a:lstStyle/>
          <a:p>
            <a:pPr algn="ctr"/>
            <a:r>
              <a:rPr lang="en-US" sz="2400" cap="all" dirty="0" smtClean="0">
                <a:solidFill>
                  <a:schemeClr val="accent3"/>
                </a:solidFill>
                <a:latin typeface="Arial"/>
                <a:cs typeface="Arial"/>
              </a:rPr>
              <a:t>A new</a:t>
            </a:r>
            <a:r>
              <a:rPr lang="en-US" sz="2400" cap="all" dirty="0" smtClean="0">
                <a:solidFill>
                  <a:srgbClr val="E96C42"/>
                </a:solidFill>
                <a:latin typeface="Arial"/>
                <a:cs typeface="Arial"/>
              </a:rPr>
              <a:t> </a:t>
            </a:r>
            <a:r>
              <a:rPr lang="en-US" sz="2300" cap="all" dirty="0" smtClean="0">
                <a:solidFill>
                  <a:schemeClr val="accent1"/>
                </a:solidFill>
                <a:latin typeface="Arial"/>
                <a:cs typeface="Arial"/>
              </a:rPr>
              <a:t>Platform</a:t>
            </a:r>
            <a:r>
              <a:rPr lang="en-US" sz="2400" cap="all" baseline="0" dirty="0" smtClean="0">
                <a:solidFill>
                  <a:schemeClr val="bg2"/>
                </a:solidFill>
                <a:latin typeface="Arial"/>
                <a:cs typeface="Arial"/>
              </a:rPr>
              <a:t> </a:t>
            </a:r>
            <a:r>
              <a:rPr lang="en-US" sz="2400" cap="all" baseline="0" dirty="0" smtClean="0">
                <a:solidFill>
                  <a:schemeClr val="accent2"/>
                </a:solidFill>
                <a:latin typeface="Arial"/>
                <a:cs typeface="Arial"/>
              </a:rPr>
              <a:t>for a new Era</a:t>
            </a:r>
            <a:endParaRPr lang="en-US" sz="2400" cap="all" dirty="0" smtClean="0">
              <a:solidFill>
                <a:schemeClr val="accent2"/>
              </a:solidFill>
              <a:latin typeface="Arial"/>
              <a:cs typeface="Arial"/>
            </a:endParaRP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Rectangle 5"/>
          <p:cNvSpPr/>
          <p:nvPr userDrawn="1"/>
        </p:nvSpPr>
        <p:spPr>
          <a:xfrm>
            <a:off x="0" y="0"/>
            <a:ext cx="9144000" cy="5143500"/>
          </a:xfrm>
          <a:prstGeom prst="rect">
            <a:avLst/>
          </a:prstGeom>
          <a:solidFill>
            <a:schemeClr val="bg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a:endParaRPr>
          </a:p>
        </p:txBody>
      </p:sp>
      <p:sp>
        <p:nvSpPr>
          <p:cNvPr id="2" name="Title 1"/>
          <p:cNvSpPr>
            <a:spLocks noGrp="1"/>
          </p:cNvSpPr>
          <p:nvPr>
            <p:ph type="ctrTitle" hasCustomPrompt="1"/>
          </p:nvPr>
        </p:nvSpPr>
        <p:spPr bwMode="gray">
          <a:xfrm>
            <a:off x="890587" y="1312907"/>
            <a:ext cx="4384145" cy="1006429"/>
          </a:xfrm>
          <a:prstGeom prst="rect">
            <a:avLst/>
          </a:prstGeom>
          <a:noFill/>
        </p:spPr>
        <p:txBody>
          <a:bodyPr wrap="square" lIns="0" tIns="0" rIns="0" bIns="0" anchor="b" anchorCtr="0">
            <a:spAutoFit/>
          </a:bodyPr>
          <a:lstStyle>
            <a:lvl1pPr>
              <a:lnSpc>
                <a:spcPct val="90000"/>
              </a:lnSpc>
              <a:defRPr sz="3600" b="1" cap="none">
                <a:solidFill>
                  <a:srgbClr val="F16F3B"/>
                </a:solidFill>
                <a:latin typeface="Arial"/>
                <a:cs typeface="Arial"/>
              </a:defRPr>
            </a:lvl1pPr>
          </a:lstStyle>
          <a:p>
            <a:r>
              <a:rPr lang="en-US" dirty="0" smtClean="0"/>
              <a:t>Title in Upper &amp; LC Bold Type</a:t>
            </a:r>
            <a:endParaRPr lang="en-US" dirty="0"/>
          </a:p>
        </p:txBody>
      </p:sp>
      <p:sp>
        <p:nvSpPr>
          <p:cNvPr id="3" name="Subtitle 2"/>
          <p:cNvSpPr>
            <a:spLocks noGrp="1"/>
          </p:cNvSpPr>
          <p:nvPr>
            <p:ph type="subTitle" idx="1" hasCustomPrompt="1"/>
          </p:nvPr>
        </p:nvSpPr>
        <p:spPr bwMode="gray">
          <a:xfrm>
            <a:off x="890588" y="2633384"/>
            <a:ext cx="6048375" cy="369332"/>
          </a:xfrm>
          <a:prstGeom prst="rect">
            <a:avLst/>
          </a:prstGeom>
          <a:noFill/>
        </p:spPr>
        <p:txBody>
          <a:bodyPr lIns="0" tIns="0" rIns="0" bIns="0">
            <a:spAutoFit/>
          </a:bodyPr>
          <a:lstStyle>
            <a:lvl1pPr marL="0" indent="0" algn="l">
              <a:spcBef>
                <a:spcPts val="0"/>
              </a:spcBef>
              <a:buNone/>
              <a:defRPr sz="2400">
                <a:solidFill>
                  <a:schemeClr val="accent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24 Point Arial Title Case</a:t>
            </a:r>
            <a:endParaRPr lang="en-US" dirty="0"/>
          </a:p>
        </p:txBody>
      </p:sp>
      <p:sp>
        <p:nvSpPr>
          <p:cNvPr id="7" name="Content Placeholder 6"/>
          <p:cNvSpPr>
            <a:spLocks noGrp="1"/>
          </p:cNvSpPr>
          <p:nvPr>
            <p:ph sz="quarter" idx="11" hasCustomPrompt="1"/>
          </p:nvPr>
        </p:nvSpPr>
        <p:spPr bwMode="gray">
          <a:xfrm>
            <a:off x="908582" y="3710101"/>
            <a:ext cx="5026550" cy="276999"/>
          </a:xfrm>
          <a:prstGeom prst="rect">
            <a:avLst/>
          </a:prstGeom>
          <a:noFill/>
        </p:spPr>
        <p:txBody>
          <a:bodyPr vert="horz" wrap="square" lIns="0" tIns="0" rIns="0" bIns="0" rtlCol="0">
            <a:spAutoFit/>
          </a:bodyPr>
          <a:lstStyle>
            <a:lvl1pPr>
              <a:spcBef>
                <a:spcPts val="0"/>
              </a:spcBef>
              <a:buNone/>
              <a:defRPr kumimoji="0" lang="en-US" sz="1800" b="0" i="0" u="none" strike="noStrike" kern="1200" cap="none" spc="0" normalizeH="0" baseline="0" noProof="0" dirty="0" smtClean="0">
                <a:ln>
                  <a:noFill/>
                </a:ln>
                <a:solidFill>
                  <a:schemeClr val="bg1">
                    <a:lumMod val="50000"/>
                  </a:schemeClr>
                </a:solidFill>
                <a:effectLst/>
                <a:uLnTx/>
                <a:uFillTx/>
                <a:latin typeface="Arial"/>
                <a:ea typeface="+mn-ea"/>
                <a:cs typeface="Arial"/>
              </a:defRPr>
            </a:lvl1pPr>
          </a:lstStyle>
          <a:p>
            <a:pPr lvl="0"/>
            <a:r>
              <a:rPr lang="en-US" dirty="0" smtClean="0">
                <a:solidFill>
                  <a:schemeClr val="bg1">
                    <a:lumMod val="50000"/>
                  </a:schemeClr>
                </a:solidFill>
              </a:rPr>
              <a:t>Additional Line 18 Point Arial</a:t>
            </a:r>
          </a:p>
        </p:txBody>
      </p:sp>
      <p:sp>
        <p:nvSpPr>
          <p:cNvPr id="8" name="Rectangle 7"/>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latin typeface="Arial"/>
            </a:endParaRPr>
          </a:p>
        </p:txBody>
      </p:sp>
      <p:sp>
        <p:nvSpPr>
          <p:cNvPr id="9" name="TextBox 8"/>
          <p:cNvSpPr txBox="1"/>
          <p:nvPr userDrawn="1"/>
        </p:nvSpPr>
        <p:spPr bwMode="gray">
          <a:xfrm flipH="1">
            <a:off x="8553450" y="5021496"/>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latin typeface="Arial"/>
                <a:cs typeface="Arial"/>
              </a:rPr>
              <a:pPr algn="r">
                <a:defRPr/>
              </a:pPr>
              <a:t>‹#›</a:t>
            </a:fld>
            <a:endParaRPr lang="en-US" sz="800" dirty="0" smtClean="0">
              <a:solidFill>
                <a:srgbClr val="FFFFFF">
                  <a:lumMod val="50000"/>
                </a:srgbClr>
              </a:solidFill>
              <a:latin typeface="Arial"/>
              <a:cs typeface="Arial"/>
            </a:endParaRPr>
          </a:p>
        </p:txBody>
      </p:sp>
      <p:pic>
        <p:nvPicPr>
          <p:cNvPr id="12" name="Picture 11" descr="Pivotal_Logo_white.png"/>
          <p:cNvPicPr>
            <a:picLocks noChangeAspect="1"/>
          </p:cNvPicPr>
          <p:nvPr userDrawn="1"/>
        </p:nvPicPr>
        <p:blipFill>
          <a:blip r:embed="rId2" cstate="print"/>
          <a:stretch>
            <a:fillRect/>
          </a:stretch>
        </p:blipFill>
        <p:spPr>
          <a:xfrm>
            <a:off x="7941733" y="4713966"/>
            <a:ext cx="957262" cy="219455"/>
          </a:xfrm>
          <a:prstGeom prst="rect">
            <a:avLst/>
          </a:prstGeom>
        </p:spPr>
      </p:pic>
      <p:sp>
        <p:nvSpPr>
          <p:cNvPr id="10" name="TextBox 9"/>
          <p:cNvSpPr txBox="1"/>
          <p:nvPr userDrawn="1"/>
        </p:nvSpPr>
        <p:spPr bwMode="gray">
          <a:xfrm>
            <a:off x="365125" y="5025750"/>
            <a:ext cx="2274887" cy="100027"/>
          </a:xfrm>
          <a:prstGeom prst="rect">
            <a:avLst/>
          </a:prstGeom>
          <a:noFill/>
        </p:spPr>
        <p:txBody>
          <a:bodyPr wrap="square" lIns="0" tIns="0" rIns="0" bIns="0" rtlCol="0">
            <a:spAutoFit/>
          </a:bodyPr>
          <a:lstStyle/>
          <a:p>
            <a:pPr>
              <a:defRPr/>
            </a:pPr>
            <a:r>
              <a:rPr lang="en-US" sz="650" dirty="0" smtClean="0">
                <a:solidFill>
                  <a:srgbClr val="FFFFFF">
                    <a:lumMod val="50000"/>
                  </a:srgbClr>
                </a:solidFill>
                <a:latin typeface="Arial"/>
                <a:cs typeface="Arial"/>
              </a:rPr>
              <a:t>Pivotal Confidential–Internal Use Only</a:t>
            </a:r>
            <a:endParaRPr lang="en-US" sz="700" dirty="0" smtClean="0">
              <a:solidFill>
                <a:srgbClr val="000000"/>
              </a:solidFill>
              <a:latin typeface="Arial"/>
            </a:endParaRPr>
          </a:p>
        </p:txBody>
      </p:sp>
    </p:spTree>
    <p:extLst>
      <p:ext uri="{BB962C8B-B14F-4D97-AF65-F5344CB8AC3E}">
        <p14:creationId xmlns:p14="http://schemas.microsoft.com/office/powerpoint/2010/main" val="381512767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sldNum="0" hd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11" name="Rectangle 10"/>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12" name="Rectangle 11"/>
          <p:cNvSpPr/>
          <p:nvPr userDrawn="1"/>
        </p:nvSpPr>
        <p:spPr bwMode="gray">
          <a:xfrm>
            <a:off x="0" y="4629150"/>
            <a:ext cx="9144000" cy="385763"/>
          </a:xfrm>
          <a:prstGeom prst="rect">
            <a:avLst/>
          </a:prstGeom>
          <a:solidFill>
            <a:srgbClr val="0068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latin typeface="Arial"/>
            </a:endParaRPr>
          </a:p>
        </p:txBody>
      </p:sp>
      <p:sp>
        <p:nvSpPr>
          <p:cNvPr id="13" name="TextBox 12"/>
          <p:cNvSpPr txBox="1"/>
          <p:nvPr userDrawn="1"/>
        </p:nvSpPr>
        <p:spPr bwMode="gray">
          <a:xfrm flipH="1">
            <a:off x="8553450" y="5021496"/>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latin typeface="Arial"/>
                <a:cs typeface="Arial"/>
              </a:rPr>
              <a:pPr algn="r">
                <a:defRPr/>
              </a:pPr>
              <a:t>‹#›</a:t>
            </a:fld>
            <a:endParaRPr lang="en-US" sz="800" dirty="0" smtClean="0">
              <a:solidFill>
                <a:srgbClr val="FFFFFF">
                  <a:lumMod val="50000"/>
                </a:srgbClr>
              </a:solidFill>
              <a:latin typeface="Arial"/>
              <a:cs typeface="Arial"/>
            </a:endParaRPr>
          </a:p>
        </p:txBody>
      </p:sp>
      <p:sp>
        <p:nvSpPr>
          <p:cNvPr id="17" name="Title 1"/>
          <p:cNvSpPr>
            <a:spLocks noGrp="1"/>
          </p:cNvSpPr>
          <p:nvPr>
            <p:ph type="ctrTitle" hasCustomPrompt="1"/>
          </p:nvPr>
        </p:nvSpPr>
        <p:spPr bwMode="gray">
          <a:xfrm>
            <a:off x="1017588" y="1739930"/>
            <a:ext cx="6048376" cy="620683"/>
          </a:xfrm>
          <a:prstGeom prst="rect">
            <a:avLst/>
          </a:prstGeom>
          <a:noFill/>
        </p:spPr>
        <p:txBody>
          <a:bodyPr lIns="0" tIns="0" rIns="0" bIns="0" anchor="b" anchorCtr="0">
            <a:spAutoFit/>
          </a:bodyPr>
          <a:lstStyle>
            <a:lvl1pPr algn="l" defTabSz="914400" rtl="0" eaLnBrk="1" latinLnBrk="0" hangingPunct="1">
              <a:lnSpc>
                <a:spcPct val="90000"/>
              </a:lnSpc>
              <a:spcBef>
                <a:spcPct val="0"/>
              </a:spcBef>
              <a:buNone/>
              <a:defRPr lang="en-US" sz="4400" kern="1200" dirty="0">
                <a:solidFill>
                  <a:schemeClr val="accent3"/>
                </a:solidFill>
                <a:latin typeface="Arial"/>
                <a:ea typeface="+mj-ea"/>
                <a:cs typeface="Arial"/>
              </a:defRPr>
            </a:lvl1pPr>
          </a:lstStyle>
          <a:p>
            <a:r>
              <a:rPr lang="en-US" dirty="0" smtClean="0"/>
              <a:t>Click to Edit Master</a:t>
            </a:r>
            <a:endParaRPr lang="en-US" dirty="0"/>
          </a:p>
        </p:txBody>
      </p:sp>
      <p:sp>
        <p:nvSpPr>
          <p:cNvPr id="18" name="Content Placeholder 3"/>
          <p:cNvSpPr>
            <a:spLocks noGrp="1"/>
          </p:cNvSpPr>
          <p:nvPr>
            <p:ph sz="quarter" idx="10" hasCustomPrompt="1"/>
          </p:nvPr>
        </p:nvSpPr>
        <p:spPr bwMode="gray">
          <a:xfrm>
            <a:off x="1026053" y="2447128"/>
            <a:ext cx="6048375" cy="562768"/>
          </a:xfrm>
          <a:prstGeom prst="rect">
            <a:avLst/>
          </a:prstGeom>
          <a:noFill/>
        </p:spPr>
        <p:txBody>
          <a:bodyPr lIns="0" tIns="0" rIns="0" bIns="0">
            <a:noAutofit/>
          </a:bodyPr>
          <a:lstStyle>
            <a:lvl1pPr>
              <a:spcBef>
                <a:spcPts val="1200"/>
              </a:spcBef>
              <a:buClr>
                <a:srgbClr val="1C7B70"/>
              </a:buClr>
              <a:buFontTx/>
              <a:buNone/>
              <a:defRPr sz="2800" baseline="0">
                <a:solidFill>
                  <a:schemeClr val="accent2"/>
                </a:solidFill>
                <a:latin typeface="Arial"/>
                <a:cs typeface="Arial"/>
              </a:defRPr>
            </a:lvl1pPr>
            <a:lvl2pPr>
              <a:spcBef>
                <a:spcPts val="300"/>
              </a:spcBef>
              <a:buClr>
                <a:srgbClr val="1C7B70"/>
              </a:buClr>
              <a:buFontTx/>
              <a:buNone/>
              <a:defRPr sz="2000">
                <a:solidFill>
                  <a:schemeClr val="bg2"/>
                </a:solidFill>
                <a:latin typeface="Arial"/>
                <a:cs typeface="Arial"/>
              </a:defRPr>
            </a:lvl2pPr>
          </a:lstStyle>
          <a:p>
            <a:pPr lvl="0"/>
            <a:r>
              <a:rPr lang="en-US" dirty="0" smtClean="0"/>
              <a:t>Divider 2 has black background</a:t>
            </a:r>
          </a:p>
        </p:txBody>
      </p:sp>
      <p:pic>
        <p:nvPicPr>
          <p:cNvPr id="9" name="Picture 8" descr="Pivotal_Logo_white.png"/>
          <p:cNvPicPr>
            <a:picLocks noChangeAspect="1"/>
          </p:cNvPicPr>
          <p:nvPr userDrawn="1"/>
        </p:nvPicPr>
        <p:blipFill>
          <a:blip r:embed="rId2" cstate="print"/>
          <a:stretch>
            <a:fillRect/>
          </a:stretch>
        </p:blipFill>
        <p:spPr>
          <a:xfrm>
            <a:off x="7941733" y="4713966"/>
            <a:ext cx="957262" cy="219455"/>
          </a:xfrm>
          <a:prstGeom prst="rect">
            <a:avLst/>
          </a:prstGeom>
        </p:spPr>
      </p:pic>
      <p:sp>
        <p:nvSpPr>
          <p:cNvPr id="10" name="TextBox 9"/>
          <p:cNvSpPr txBox="1"/>
          <p:nvPr userDrawn="1"/>
        </p:nvSpPr>
        <p:spPr bwMode="gray">
          <a:xfrm>
            <a:off x="365125" y="5025750"/>
            <a:ext cx="2274887" cy="100027"/>
          </a:xfrm>
          <a:prstGeom prst="rect">
            <a:avLst/>
          </a:prstGeom>
          <a:noFill/>
        </p:spPr>
        <p:txBody>
          <a:bodyPr wrap="square" lIns="0" tIns="0" rIns="0" bIns="0" rtlCol="0">
            <a:spAutoFit/>
          </a:bodyPr>
          <a:lstStyle/>
          <a:p>
            <a:pPr>
              <a:defRPr/>
            </a:pPr>
            <a:r>
              <a:rPr lang="en-US" sz="650" dirty="0" smtClean="0">
                <a:solidFill>
                  <a:srgbClr val="FFFFFF">
                    <a:lumMod val="50000"/>
                  </a:srgbClr>
                </a:solidFill>
                <a:latin typeface="Arial"/>
                <a:cs typeface="Arial"/>
              </a:rPr>
              <a:t>Pivotal Confidential–Internal Use Only</a:t>
            </a:r>
            <a:endParaRPr lang="en-US" sz="700" dirty="0" smtClean="0">
              <a:solidFill>
                <a:srgbClr val="000000"/>
              </a:solidFill>
              <a:latin typeface="Arial"/>
            </a:endParaRPr>
          </a:p>
        </p:txBody>
      </p:sp>
    </p:spTree>
    <p:extLst>
      <p:ext uri="{BB962C8B-B14F-4D97-AF65-F5344CB8AC3E}">
        <p14:creationId xmlns:p14="http://schemas.microsoft.com/office/powerpoint/2010/main" val="407626384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9" name="Rectangle 8"/>
          <p:cNvSpPr/>
          <p:nvPr userDrawn="1"/>
        </p:nvSpPr>
        <p:spPr bwMode="gray">
          <a:xfrm>
            <a:off x="0" y="0"/>
            <a:ext cx="9144000" cy="2168501"/>
          </a:xfrm>
          <a:prstGeom prst="rect">
            <a:avLst/>
          </a:prstGeom>
          <a:gradFill flip="none" rotWithShape="1">
            <a:gsLst>
              <a:gs pos="0">
                <a:schemeClr val="bg1"/>
              </a:gs>
              <a:gs pos="100000">
                <a:schemeClr val="bg1">
                  <a:lumMod val="75000"/>
                  <a:alpha val="61000"/>
                </a:schemeClr>
              </a:gs>
            </a:gsLst>
            <a:lin ang="16200000" scaled="1"/>
            <a:tileRect/>
          </a:gra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rgbClr val="4D4D4D"/>
              </a:solidFill>
              <a:latin typeface="Arial"/>
            </a:endParaRPr>
          </a:p>
        </p:txBody>
      </p:sp>
      <p:sp>
        <p:nvSpPr>
          <p:cNvPr id="2" name="Title 1"/>
          <p:cNvSpPr>
            <a:spLocks noGrp="1"/>
          </p:cNvSpPr>
          <p:nvPr>
            <p:ph type="ctrTitle" hasCustomPrompt="1"/>
          </p:nvPr>
        </p:nvSpPr>
        <p:spPr bwMode="gray">
          <a:xfrm>
            <a:off x="2728912" y="1006880"/>
            <a:ext cx="6048376" cy="1218795"/>
          </a:xfrm>
          <a:prstGeom prst="rect">
            <a:avLst/>
          </a:prstGeom>
          <a:noFill/>
        </p:spPr>
        <p:txBody>
          <a:bodyPr lIns="0" tIns="0" rIns="0" bIns="0" anchor="b" anchorCtr="0">
            <a:spAutoFit/>
          </a:bodyPr>
          <a:lstStyle>
            <a:lvl1pPr>
              <a:lnSpc>
                <a:spcPct val="90000"/>
              </a:lnSpc>
              <a:defRPr sz="4400">
                <a:solidFill>
                  <a:schemeClr val="tx2"/>
                </a:solidFill>
                <a:latin typeface="Arial"/>
                <a:cs typeface="Arial"/>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bwMode="gray">
          <a:xfrm>
            <a:off x="2728913" y="2455863"/>
            <a:ext cx="6048375" cy="1901704"/>
          </a:xfrm>
          <a:prstGeom prst="rect">
            <a:avLst/>
          </a:prstGeom>
          <a:noFill/>
        </p:spPr>
        <p:txBody>
          <a:bodyPr wrap="square" lIns="0" tIns="0" rIns="0" bIns="0">
            <a:noAutofit/>
          </a:bodyPr>
          <a:lstStyle>
            <a:lvl1pPr marL="0" indent="0" algn="l">
              <a:spcBef>
                <a:spcPts val="600"/>
              </a:spcBef>
              <a:buNone/>
              <a:defRPr sz="2800">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57459842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11" name="Rectangle 10"/>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bwMode="gray">
          <a:xfrm>
            <a:off x="0" y="4629150"/>
            <a:ext cx="9144000" cy="385763"/>
          </a:xfrm>
          <a:prstGeom prst="rect">
            <a:avLst/>
          </a:prstGeom>
          <a:solidFill>
            <a:srgbClr val="0068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mn-lt"/>
            </a:endParaRPr>
          </a:p>
        </p:txBody>
      </p:sp>
      <p:sp>
        <p:nvSpPr>
          <p:cNvPr id="13" name="TextBox 12"/>
          <p:cNvSpPr txBox="1"/>
          <p:nvPr userDrawn="1"/>
        </p:nvSpPr>
        <p:spPr bwMode="gray">
          <a:xfrm flipH="1">
            <a:off x="8553450" y="5021496"/>
            <a:ext cx="533400" cy="123111"/>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61F684CE-B7BB-4223-BA2B-B47808B845F1}" type="slidenum">
              <a:rPr lang="en-US" sz="800" smtClean="0">
                <a:solidFill>
                  <a:schemeClr val="bg1">
                    <a:lumMod val="50000"/>
                  </a:schemeClr>
                </a:solidFill>
                <a:latin typeface="Arial"/>
                <a:cs typeface="Arial"/>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dirty="0" smtClean="0">
              <a:solidFill>
                <a:schemeClr val="bg1">
                  <a:lumMod val="50000"/>
                </a:schemeClr>
              </a:solidFill>
              <a:latin typeface="Arial"/>
              <a:cs typeface="Arial"/>
            </a:endParaRPr>
          </a:p>
        </p:txBody>
      </p:sp>
      <p:sp>
        <p:nvSpPr>
          <p:cNvPr id="14" name="TextBox 13"/>
          <p:cNvSpPr txBox="1"/>
          <p:nvPr userDrawn="1"/>
        </p:nvSpPr>
        <p:spPr bwMode="gray">
          <a:xfrm>
            <a:off x="366713" y="5018449"/>
            <a:ext cx="2274887" cy="100027"/>
          </a:xfrm>
          <a:prstGeom prst="rect">
            <a:avLst/>
          </a:prstGeom>
          <a:noFill/>
        </p:spPr>
        <p:txBody>
          <a:bodyPr wrap="square" lIns="0" tIns="0" rIns="0" bIns="0" rtlCol="0">
            <a:spAutoFit/>
          </a:bodyPr>
          <a:lstStyle/>
          <a:p>
            <a:pPr algn="l"/>
            <a:r>
              <a:rPr lang="en-US" sz="650" dirty="0" smtClean="0">
                <a:solidFill>
                  <a:schemeClr val="bg1">
                    <a:lumMod val="50000"/>
                  </a:schemeClr>
                </a:solidFill>
                <a:latin typeface="Arial"/>
                <a:cs typeface="Arial"/>
              </a:rPr>
              <a:t>© Copyright 2013 Pivotal.</a:t>
            </a:r>
            <a:r>
              <a:rPr lang="en-US" sz="650" baseline="0" dirty="0" smtClean="0">
                <a:solidFill>
                  <a:schemeClr val="bg1">
                    <a:lumMod val="50000"/>
                  </a:schemeClr>
                </a:solidFill>
                <a:latin typeface="Arial"/>
                <a:cs typeface="Arial"/>
              </a:rPr>
              <a:t> </a:t>
            </a:r>
            <a:r>
              <a:rPr lang="en-US" sz="650" dirty="0" smtClean="0">
                <a:solidFill>
                  <a:schemeClr val="bg1">
                    <a:lumMod val="50000"/>
                  </a:schemeClr>
                </a:solidFill>
                <a:latin typeface="Arial"/>
                <a:cs typeface="Arial"/>
              </a:rPr>
              <a:t>All rights reserved.</a:t>
            </a:r>
            <a:endParaRPr lang="en-US" sz="650" dirty="0">
              <a:solidFill>
                <a:schemeClr val="bg1">
                  <a:lumMod val="50000"/>
                </a:schemeClr>
              </a:solidFill>
              <a:latin typeface="Arial"/>
              <a:cs typeface="Arial"/>
            </a:endParaRPr>
          </a:p>
        </p:txBody>
      </p:sp>
      <p:sp>
        <p:nvSpPr>
          <p:cNvPr id="17" name="Title 1"/>
          <p:cNvSpPr>
            <a:spLocks noGrp="1"/>
          </p:cNvSpPr>
          <p:nvPr>
            <p:ph type="ctrTitle" hasCustomPrompt="1"/>
          </p:nvPr>
        </p:nvSpPr>
        <p:spPr bwMode="gray">
          <a:xfrm>
            <a:off x="1017588" y="1739930"/>
            <a:ext cx="6048376" cy="620683"/>
          </a:xfrm>
          <a:prstGeom prst="rect">
            <a:avLst/>
          </a:prstGeom>
          <a:noFill/>
        </p:spPr>
        <p:txBody>
          <a:bodyPr lIns="0" tIns="0" rIns="0" bIns="0" anchor="b" anchorCtr="0">
            <a:spAutoFit/>
          </a:bodyPr>
          <a:lstStyle>
            <a:lvl1pPr algn="l" defTabSz="914400" rtl="0" eaLnBrk="1" latinLnBrk="0" hangingPunct="1">
              <a:lnSpc>
                <a:spcPct val="90000"/>
              </a:lnSpc>
              <a:spcBef>
                <a:spcPct val="0"/>
              </a:spcBef>
              <a:buNone/>
              <a:defRPr lang="en-US" sz="4400" kern="1200" dirty="0">
                <a:solidFill>
                  <a:schemeClr val="accent3"/>
                </a:solidFill>
                <a:latin typeface="Arial"/>
                <a:ea typeface="+mj-ea"/>
                <a:cs typeface="Arial"/>
              </a:defRPr>
            </a:lvl1pPr>
          </a:lstStyle>
          <a:p>
            <a:r>
              <a:rPr lang="en-US" dirty="0" smtClean="0"/>
              <a:t>Click to Edit Master</a:t>
            </a:r>
            <a:endParaRPr lang="en-US" dirty="0"/>
          </a:p>
        </p:txBody>
      </p:sp>
      <p:sp>
        <p:nvSpPr>
          <p:cNvPr id="18" name="Content Placeholder 3"/>
          <p:cNvSpPr>
            <a:spLocks noGrp="1"/>
          </p:cNvSpPr>
          <p:nvPr>
            <p:ph sz="quarter" idx="10" hasCustomPrompt="1"/>
          </p:nvPr>
        </p:nvSpPr>
        <p:spPr bwMode="gray">
          <a:xfrm>
            <a:off x="1026053" y="2447128"/>
            <a:ext cx="6048375" cy="562768"/>
          </a:xfrm>
          <a:prstGeom prst="rect">
            <a:avLst/>
          </a:prstGeom>
          <a:noFill/>
        </p:spPr>
        <p:txBody>
          <a:bodyPr lIns="0" tIns="0" rIns="0" bIns="0">
            <a:noAutofit/>
          </a:bodyPr>
          <a:lstStyle>
            <a:lvl1pPr>
              <a:spcBef>
                <a:spcPts val="1200"/>
              </a:spcBef>
              <a:buClr>
                <a:srgbClr val="1C7B70"/>
              </a:buClr>
              <a:buFontTx/>
              <a:buNone/>
              <a:defRPr sz="2800" baseline="0">
                <a:solidFill>
                  <a:schemeClr val="accent2"/>
                </a:solidFill>
                <a:latin typeface="Arial"/>
                <a:cs typeface="Arial"/>
              </a:defRPr>
            </a:lvl1pPr>
            <a:lvl2pPr>
              <a:spcBef>
                <a:spcPts val="300"/>
              </a:spcBef>
              <a:buClr>
                <a:srgbClr val="1C7B70"/>
              </a:buClr>
              <a:buFontTx/>
              <a:buNone/>
              <a:defRPr sz="2000">
                <a:solidFill>
                  <a:schemeClr val="bg2"/>
                </a:solidFill>
                <a:latin typeface="Arial"/>
                <a:cs typeface="Arial"/>
              </a:defRPr>
            </a:lvl2pPr>
          </a:lstStyle>
          <a:p>
            <a:pPr lvl="0"/>
            <a:r>
              <a:rPr lang="en-US" dirty="0" smtClean="0"/>
              <a:t>Divider 2 has black background</a:t>
            </a:r>
          </a:p>
        </p:txBody>
      </p:sp>
      <p:pic>
        <p:nvPicPr>
          <p:cNvPr id="19" name="Picture 18" descr="EMC logo white-lg.png"/>
          <p:cNvPicPr>
            <a:picLocks noChangeAspect="1"/>
          </p:cNvPicPr>
          <p:nvPr userDrawn="1"/>
        </p:nvPicPr>
        <p:blipFill>
          <a:blip r:embed="rId2" cstate="print"/>
          <a:stretch>
            <a:fillRect/>
          </a:stretch>
        </p:blipFill>
        <p:spPr bwMode="gray">
          <a:xfrm>
            <a:off x="7951410" y="4686262"/>
            <a:ext cx="899577" cy="255363"/>
          </a:xfrm>
          <a:prstGeom prst="rect">
            <a:avLst/>
          </a:prstGeom>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3 -Large Text">
    <p:spTree>
      <p:nvGrpSpPr>
        <p:cNvPr id="1" name=""/>
        <p:cNvGrpSpPr/>
        <p:nvPr/>
      </p:nvGrpSpPr>
      <p:grpSpPr>
        <a:xfrm>
          <a:off x="0" y="0"/>
          <a:ext cx="0" cy="0"/>
          <a:chOff x="0" y="0"/>
          <a:chExt cx="0" cy="0"/>
        </a:xfrm>
      </p:grpSpPr>
      <p:sp>
        <p:nvSpPr>
          <p:cNvPr id="12" name="Rectangle 11"/>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13" name="Rectangle 12"/>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latin typeface="Arial"/>
            </a:endParaRPr>
          </a:p>
        </p:txBody>
      </p:sp>
      <p:sp>
        <p:nvSpPr>
          <p:cNvPr id="14" name="TextBox 13"/>
          <p:cNvSpPr txBox="1"/>
          <p:nvPr userDrawn="1"/>
        </p:nvSpPr>
        <p:spPr bwMode="gray">
          <a:xfrm flipH="1">
            <a:off x="8553450" y="5021496"/>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latin typeface="Arial"/>
                <a:cs typeface="Arial"/>
              </a:rPr>
              <a:pPr algn="r">
                <a:defRPr/>
              </a:pPr>
              <a:t>‹#›</a:t>
            </a:fld>
            <a:endParaRPr lang="en-US" sz="800" dirty="0" smtClean="0">
              <a:solidFill>
                <a:srgbClr val="FFFFFF">
                  <a:lumMod val="50000"/>
                </a:srgbClr>
              </a:solidFill>
              <a:latin typeface="Arial"/>
              <a:cs typeface="Arial"/>
            </a:endParaRPr>
          </a:p>
        </p:txBody>
      </p:sp>
      <p:sp>
        <p:nvSpPr>
          <p:cNvPr id="16" name="Title 1"/>
          <p:cNvSpPr>
            <a:spLocks noGrp="1"/>
          </p:cNvSpPr>
          <p:nvPr>
            <p:ph type="ctrTitle" hasCustomPrompt="1"/>
          </p:nvPr>
        </p:nvSpPr>
        <p:spPr bwMode="gray">
          <a:xfrm>
            <a:off x="670455" y="1674284"/>
            <a:ext cx="6048376" cy="1354217"/>
          </a:xfrm>
          <a:prstGeom prst="rect">
            <a:avLst/>
          </a:prstGeom>
          <a:noFill/>
          <a:effectLst>
            <a:reflection stA="50000" endPos="75000" dist="12700" dir="5400000" sy="-100000" algn="bl" rotWithShape="0"/>
          </a:effectLst>
        </p:spPr>
        <p:txBody>
          <a:bodyPr lIns="0" tIns="0" rIns="0" bIns="0" anchor="b" anchorCtr="0">
            <a:spAutoFit/>
          </a:bodyPr>
          <a:lstStyle>
            <a:lvl1pPr algn="l" defTabSz="914400" rtl="0" eaLnBrk="1" latinLnBrk="0" hangingPunct="1">
              <a:lnSpc>
                <a:spcPct val="90000"/>
              </a:lnSpc>
              <a:spcBef>
                <a:spcPct val="0"/>
              </a:spcBef>
              <a:buNone/>
              <a:defRPr lang="en-US" sz="9600" kern="1200" dirty="0">
                <a:solidFill>
                  <a:schemeClr val="tx2"/>
                </a:solidFill>
                <a:latin typeface="Arial"/>
                <a:ea typeface="+mj-ea"/>
                <a:cs typeface="Arial"/>
              </a:defRPr>
            </a:lvl1pPr>
          </a:lstStyle>
          <a:p>
            <a:r>
              <a:rPr lang="en-US" dirty="0" smtClean="0"/>
              <a:t>Divider3</a:t>
            </a:r>
            <a:endParaRPr lang="en-US" dirty="0"/>
          </a:p>
        </p:txBody>
      </p:sp>
      <p:pic>
        <p:nvPicPr>
          <p:cNvPr id="8" name="Picture 7" descr="Pivotal_Logo_white.png"/>
          <p:cNvPicPr>
            <a:picLocks noChangeAspect="1"/>
          </p:cNvPicPr>
          <p:nvPr userDrawn="1"/>
        </p:nvPicPr>
        <p:blipFill>
          <a:blip r:embed="rId2" cstate="print"/>
          <a:stretch>
            <a:fillRect/>
          </a:stretch>
        </p:blipFill>
        <p:spPr>
          <a:xfrm>
            <a:off x="7941733" y="4713966"/>
            <a:ext cx="957262" cy="219455"/>
          </a:xfrm>
          <a:prstGeom prst="rect">
            <a:avLst/>
          </a:prstGeom>
        </p:spPr>
      </p:pic>
      <p:sp>
        <p:nvSpPr>
          <p:cNvPr id="9" name="TextBox 8"/>
          <p:cNvSpPr txBox="1"/>
          <p:nvPr userDrawn="1"/>
        </p:nvSpPr>
        <p:spPr bwMode="gray">
          <a:xfrm>
            <a:off x="365125" y="5025750"/>
            <a:ext cx="2274887" cy="100027"/>
          </a:xfrm>
          <a:prstGeom prst="rect">
            <a:avLst/>
          </a:prstGeom>
          <a:noFill/>
        </p:spPr>
        <p:txBody>
          <a:bodyPr wrap="square" lIns="0" tIns="0" rIns="0" bIns="0" rtlCol="0">
            <a:spAutoFit/>
          </a:bodyPr>
          <a:lstStyle/>
          <a:p>
            <a:pPr>
              <a:defRPr/>
            </a:pPr>
            <a:r>
              <a:rPr lang="en-US" sz="650" dirty="0" smtClean="0">
                <a:solidFill>
                  <a:srgbClr val="FFFFFF">
                    <a:lumMod val="50000"/>
                  </a:srgbClr>
                </a:solidFill>
                <a:latin typeface="Arial"/>
                <a:cs typeface="Arial"/>
              </a:rPr>
              <a:t>Pivotal Confidential–Internal Use Only</a:t>
            </a:r>
            <a:endParaRPr lang="en-US" sz="700" dirty="0" smtClean="0">
              <a:solidFill>
                <a:srgbClr val="000000"/>
              </a:solidFill>
              <a:latin typeface="Arial"/>
            </a:endParaRPr>
          </a:p>
        </p:txBody>
      </p:sp>
    </p:spTree>
    <p:extLst>
      <p:ext uri="{BB962C8B-B14F-4D97-AF65-F5344CB8AC3E}">
        <p14:creationId xmlns:p14="http://schemas.microsoft.com/office/powerpoint/2010/main" val="78810055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sldNum="0" hd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4" name="Content Placeholder 3"/>
          <p:cNvSpPr>
            <a:spLocks noGrp="1"/>
          </p:cNvSpPr>
          <p:nvPr>
            <p:ph sz="quarter" idx="10"/>
          </p:nvPr>
        </p:nvSpPr>
        <p:spPr bwMode="gray">
          <a:xfrm>
            <a:off x="366714" y="1074738"/>
            <a:ext cx="841057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4003826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2_Title and Content, no circle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4" name="Content Placeholder 3"/>
          <p:cNvSpPr>
            <a:spLocks noGrp="1"/>
          </p:cNvSpPr>
          <p:nvPr>
            <p:ph sz="quarter" idx="10"/>
          </p:nvPr>
        </p:nvSpPr>
        <p:spPr bwMode="gray">
          <a:xfrm>
            <a:off x="366714" y="1074738"/>
            <a:ext cx="841057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4004076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34877792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366713" y="785813"/>
            <a:ext cx="8410575" cy="346219"/>
          </a:xfrm>
          <a:prstGeom prst="rect">
            <a:avLst/>
          </a:prstGeom>
          <a:noFill/>
        </p:spPr>
        <p:txBody>
          <a:bodyPr lIns="0" tIns="0" rIns="0" bIns="0" anchor="t" anchorCtr="0"/>
          <a:lstStyle>
            <a:lvl1pPr marL="0" indent="0">
              <a:spcBef>
                <a:spcPts val="0"/>
              </a:spcBef>
              <a:buNone/>
              <a:tabLst/>
              <a:defRPr sz="2000" b="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mj-lt"/>
              </a:defRPr>
            </a:lvl1pPr>
          </a:lstStyle>
          <a:p>
            <a:r>
              <a:rPr lang="en-US" dirty="0" smtClean="0"/>
              <a:t>Click to Edit Master Title Style</a:t>
            </a:r>
            <a:endParaRPr lang="en-US" dirty="0"/>
          </a:p>
        </p:txBody>
      </p:sp>
    </p:spTree>
    <p:extLst>
      <p:ext uri="{BB962C8B-B14F-4D97-AF65-F5344CB8AC3E}">
        <p14:creationId xmlns:p14="http://schemas.microsoft.com/office/powerpoint/2010/main" val="210468645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with Subtitle and Content">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366713" y="785813"/>
            <a:ext cx="8410575" cy="346219"/>
          </a:xfrm>
          <a:prstGeom prst="rect">
            <a:avLst/>
          </a:prstGeom>
          <a:noFill/>
        </p:spPr>
        <p:txBody>
          <a:bodyPr lIns="0" tIns="0" rIns="0" bIns="0" anchor="t" anchorCtr="0"/>
          <a:lstStyle>
            <a:lvl1pPr marL="0" indent="0">
              <a:spcBef>
                <a:spcPts val="0"/>
              </a:spcBef>
              <a:buNone/>
              <a:tabLst/>
              <a:defRPr sz="2000" b="0">
                <a:solidFill>
                  <a:schemeClr val="tx1"/>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Title 1"/>
          <p:cNvSpPr>
            <a:spLocks noGrp="1"/>
          </p:cNvSpPr>
          <p:nvPr>
            <p:ph type="title"/>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smtClean="0"/>
              <a:t>Click to edit Master title style</a:t>
            </a:r>
            <a:endParaRPr lang="en-US" dirty="0"/>
          </a:p>
        </p:txBody>
      </p:sp>
      <p:sp>
        <p:nvSpPr>
          <p:cNvPr id="8" name="Content Placeholder 3"/>
          <p:cNvSpPr>
            <a:spLocks noGrp="1"/>
          </p:cNvSpPr>
          <p:nvPr>
            <p:ph sz="quarter" idx="10"/>
          </p:nvPr>
        </p:nvSpPr>
        <p:spPr bwMode="gray">
          <a:xfrm>
            <a:off x="366715" y="1419224"/>
            <a:ext cx="8410574" cy="3038475"/>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644788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Content, graphic area on left">
    <p:spTree>
      <p:nvGrpSpPr>
        <p:cNvPr id="1" name=""/>
        <p:cNvGrpSpPr/>
        <p:nvPr/>
      </p:nvGrpSpPr>
      <p:grpSpPr>
        <a:xfrm>
          <a:off x="0" y="0"/>
          <a:ext cx="0" cy="0"/>
          <a:chOff x="0" y="0"/>
          <a:chExt cx="0" cy="0"/>
        </a:xfrm>
      </p:grpSpPr>
      <p:sp>
        <p:nvSpPr>
          <p:cNvPr id="5" name="Picture Placeholder 2"/>
          <p:cNvSpPr>
            <a:spLocks noGrp="1"/>
          </p:cNvSpPr>
          <p:nvPr>
            <p:ph type="pic" idx="1"/>
          </p:nvPr>
        </p:nvSpPr>
        <p:spPr bwMode="gray">
          <a:xfrm>
            <a:off x="366714" y="1074738"/>
            <a:ext cx="2073275" cy="3382962"/>
          </a:xfrm>
          <a:prstGeom prst="rect">
            <a:avLst/>
          </a:prstGeom>
          <a:noFill/>
        </p:spPr>
        <p:txBody>
          <a:bodyPr/>
          <a:lstStyle>
            <a:lvl1pPr marL="0" indent="0">
              <a:buNone/>
              <a:defRPr sz="1600">
                <a:latin typeface="Verdana"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8"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9" name="Content Placeholder 3"/>
          <p:cNvSpPr>
            <a:spLocks noGrp="1"/>
          </p:cNvSpPr>
          <p:nvPr>
            <p:ph sz="quarter" idx="10"/>
          </p:nvPr>
        </p:nvSpPr>
        <p:spPr bwMode="gray">
          <a:xfrm>
            <a:off x="2728913" y="1074738"/>
            <a:ext cx="6048376"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mn-lt"/>
              </a:defRPr>
            </a:lvl1pPr>
            <a:lvl2pPr>
              <a:spcBef>
                <a:spcPts val="300"/>
              </a:spcBef>
              <a:buClr>
                <a:schemeClr val="accent1"/>
              </a:buClr>
              <a:buFont typeface="Verdana" pitchFamily="34" charset="0"/>
              <a:buChar char="–"/>
              <a:defRPr sz="2000">
                <a:solidFill>
                  <a:schemeClr val="tx1"/>
                </a:solidFill>
                <a:latin typeface="+mn-lt"/>
              </a:defRPr>
            </a:lvl2pPr>
            <a:lvl3pPr>
              <a:spcBef>
                <a:spcPts val="300"/>
              </a:spcBef>
              <a:buClr>
                <a:schemeClr val="accent1"/>
              </a:buClr>
              <a:buFont typeface="Verdana" pitchFamily="34" charset="0"/>
              <a:buChar char="▪"/>
              <a:defRPr sz="1600">
                <a:solidFill>
                  <a:schemeClr val="tx1"/>
                </a:solidFill>
                <a:latin typeface="+mn-lt"/>
              </a:defRPr>
            </a:lvl3pPr>
            <a:lvl4pPr marL="1658938" indent="-287338">
              <a:spcBef>
                <a:spcPts val="300"/>
              </a:spcBef>
              <a:buClr>
                <a:schemeClr val="accent1"/>
              </a:buClr>
              <a:buFont typeface="Verdana" pitchFamily="34" charset="0"/>
              <a:buChar char="—"/>
              <a:defRPr sz="1200">
                <a:solidFill>
                  <a:schemeClr val="tx1"/>
                </a:solidFill>
                <a:latin typeface="+mn-lt"/>
              </a:defRPr>
            </a:lvl4pPr>
            <a:lvl5pPr>
              <a:spcBef>
                <a:spcPts val="300"/>
              </a:spcBef>
              <a:buClr>
                <a:schemeClr val="accent1"/>
              </a:buClr>
              <a:buFont typeface="Verdana" pitchFamily="34" charset="0"/>
              <a:buChar char="»"/>
              <a:defRPr sz="110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5713658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ubtitle, and Content with graphic area at left">
    <p:spTree>
      <p:nvGrpSpPr>
        <p:cNvPr id="1" name=""/>
        <p:cNvGrpSpPr/>
        <p:nvPr/>
      </p:nvGrpSpPr>
      <p:grpSpPr>
        <a:xfrm>
          <a:off x="0" y="0"/>
          <a:ext cx="0" cy="0"/>
          <a:chOff x="0" y="0"/>
          <a:chExt cx="0" cy="0"/>
        </a:xfrm>
      </p:grpSpPr>
      <p:sp>
        <p:nvSpPr>
          <p:cNvPr id="5" name="Picture Placeholder 2"/>
          <p:cNvSpPr>
            <a:spLocks noGrp="1"/>
          </p:cNvSpPr>
          <p:nvPr>
            <p:ph type="pic" idx="10"/>
          </p:nvPr>
        </p:nvSpPr>
        <p:spPr bwMode="gray">
          <a:xfrm>
            <a:off x="366714" y="1419225"/>
            <a:ext cx="2073275" cy="3038475"/>
          </a:xfrm>
          <a:prstGeom prst="rect">
            <a:avLst/>
          </a:prstGeom>
          <a:noFill/>
        </p:spPr>
        <p:txBody>
          <a:bodyPr/>
          <a:lstStyle>
            <a:lvl1pPr marL="0" indent="0">
              <a:buNone/>
              <a:defRPr sz="16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9" name="Title 1"/>
          <p:cNvSpPr>
            <a:spLocks noGrp="1"/>
          </p:cNvSpPr>
          <p:nvPr>
            <p:ph type="title"/>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smtClean="0"/>
              <a:t>Click to edit Master title style</a:t>
            </a:r>
            <a:endParaRPr lang="en-US" dirty="0"/>
          </a:p>
        </p:txBody>
      </p:sp>
      <p:sp>
        <p:nvSpPr>
          <p:cNvPr id="10" name="Text Placeholder 2"/>
          <p:cNvSpPr>
            <a:spLocks noGrp="1"/>
          </p:cNvSpPr>
          <p:nvPr>
            <p:ph type="body" idx="1"/>
          </p:nvPr>
        </p:nvSpPr>
        <p:spPr bwMode="gray">
          <a:xfrm>
            <a:off x="366713" y="785813"/>
            <a:ext cx="8410575" cy="346219"/>
          </a:xfrm>
          <a:prstGeom prst="rect">
            <a:avLst/>
          </a:prstGeom>
          <a:noFill/>
        </p:spPr>
        <p:txBody>
          <a:bodyPr lIns="0" tIns="0" rIns="0" bIns="0" anchor="t" anchorCtr="0"/>
          <a:lstStyle>
            <a:lvl1pPr marL="0" indent="0">
              <a:spcBef>
                <a:spcPts val="0"/>
              </a:spcBef>
              <a:buNone/>
              <a:tabLst/>
              <a:defRPr sz="2000" b="0">
                <a:solidFill>
                  <a:schemeClr val="tx1"/>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1" name="Content Placeholder 3"/>
          <p:cNvSpPr>
            <a:spLocks noGrp="1"/>
          </p:cNvSpPr>
          <p:nvPr>
            <p:ph sz="quarter" idx="11"/>
          </p:nvPr>
        </p:nvSpPr>
        <p:spPr bwMode="gray">
          <a:xfrm>
            <a:off x="2728913" y="1419224"/>
            <a:ext cx="6048376" cy="3038475"/>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9262470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8"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9" name="Content Placeholder 3"/>
          <p:cNvSpPr>
            <a:spLocks noGrp="1"/>
          </p:cNvSpPr>
          <p:nvPr>
            <p:ph sz="quarter" idx="12"/>
          </p:nvPr>
        </p:nvSpPr>
        <p:spPr bwMode="gray">
          <a:xfrm>
            <a:off x="366714" y="1074738"/>
            <a:ext cx="403246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3"/>
          <p:cNvSpPr>
            <a:spLocks noGrp="1"/>
          </p:cNvSpPr>
          <p:nvPr>
            <p:ph sz="quarter" idx="13"/>
          </p:nvPr>
        </p:nvSpPr>
        <p:spPr bwMode="gray">
          <a:xfrm>
            <a:off x="4744823" y="1074738"/>
            <a:ext cx="403246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6526466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oter bar only">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8478930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9" name="Rectangle 8"/>
          <p:cNvSpPr/>
          <p:nvPr userDrawn="1"/>
        </p:nvSpPr>
        <p:spPr bwMode="gray">
          <a:xfrm>
            <a:off x="0" y="0"/>
            <a:ext cx="9144000" cy="2168501"/>
          </a:xfrm>
          <a:prstGeom prst="rect">
            <a:avLst/>
          </a:prstGeom>
          <a:gradFill flip="none" rotWithShape="1">
            <a:gsLst>
              <a:gs pos="0">
                <a:schemeClr val="bg1"/>
              </a:gs>
              <a:gs pos="100000">
                <a:schemeClr val="bg2">
                  <a:lumMod val="60000"/>
                  <a:lumOff val="40000"/>
                  <a:alpha val="61000"/>
                </a:schemeClr>
              </a:gs>
            </a:gsLst>
            <a:lin ang="16200000" scaled="1"/>
            <a:tileRect/>
          </a:gra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latin typeface="+mj-lt"/>
            </a:endParaRPr>
          </a:p>
        </p:txBody>
      </p:sp>
      <p:sp>
        <p:nvSpPr>
          <p:cNvPr id="2" name="Title 1"/>
          <p:cNvSpPr>
            <a:spLocks noGrp="1"/>
          </p:cNvSpPr>
          <p:nvPr>
            <p:ph type="ctrTitle" hasCustomPrompt="1"/>
          </p:nvPr>
        </p:nvSpPr>
        <p:spPr bwMode="gray">
          <a:xfrm>
            <a:off x="2728912" y="1006880"/>
            <a:ext cx="6048376" cy="1218795"/>
          </a:xfrm>
          <a:prstGeom prst="rect">
            <a:avLst/>
          </a:prstGeom>
          <a:noFill/>
        </p:spPr>
        <p:txBody>
          <a:bodyPr lIns="0" tIns="0" rIns="0" bIns="0" anchor="b" anchorCtr="0">
            <a:spAutoFit/>
          </a:bodyPr>
          <a:lstStyle>
            <a:lvl1pPr>
              <a:lnSpc>
                <a:spcPct val="90000"/>
              </a:lnSpc>
              <a:defRPr sz="4400">
                <a:solidFill>
                  <a:srgbClr val="1C7B70"/>
                </a:solidFill>
                <a:latin typeface="Arial"/>
                <a:cs typeface="Arial"/>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bwMode="gray">
          <a:xfrm>
            <a:off x="2728913" y="2455863"/>
            <a:ext cx="6048375" cy="1901704"/>
          </a:xfrm>
          <a:prstGeom prst="rect">
            <a:avLst/>
          </a:prstGeom>
          <a:noFill/>
        </p:spPr>
        <p:txBody>
          <a:bodyPr wrap="square" lIns="0" tIns="0" rIns="0" bIns="0">
            <a:noAutofit/>
          </a:bodyPr>
          <a:lstStyle>
            <a:lvl1pPr marL="0" indent="0" algn="l">
              <a:spcBef>
                <a:spcPts val="600"/>
              </a:spcBef>
              <a:buNone/>
              <a:defRPr sz="2800">
                <a:solidFill>
                  <a:schemeClr val="bg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sldNum="0" hd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ck background">
    <p:spTree>
      <p:nvGrpSpPr>
        <p:cNvPr id="1" name=""/>
        <p:cNvGrpSpPr/>
        <p:nvPr/>
      </p:nvGrpSpPr>
      <p:grpSpPr>
        <a:xfrm>
          <a:off x="0" y="0"/>
          <a:ext cx="0" cy="0"/>
          <a:chOff x="0" y="0"/>
          <a:chExt cx="0" cy="0"/>
        </a:xfrm>
      </p:grpSpPr>
      <p:sp>
        <p:nvSpPr>
          <p:cNvPr id="11" name="Rectangle 10"/>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12" name="Rectangle 11"/>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latin typeface="Arial"/>
            </a:endParaRPr>
          </a:p>
        </p:txBody>
      </p:sp>
      <p:sp>
        <p:nvSpPr>
          <p:cNvPr id="13" name="TextBox 12"/>
          <p:cNvSpPr txBox="1"/>
          <p:nvPr userDrawn="1"/>
        </p:nvSpPr>
        <p:spPr bwMode="gray">
          <a:xfrm flipH="1">
            <a:off x="8553450" y="5021496"/>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latin typeface="Arial"/>
                <a:cs typeface="Arial"/>
              </a:rPr>
              <a:pPr algn="r">
                <a:defRPr/>
              </a:pPr>
              <a:t>‹#›</a:t>
            </a:fld>
            <a:endParaRPr lang="en-US" sz="800" dirty="0" smtClean="0">
              <a:solidFill>
                <a:srgbClr val="FFFFFF">
                  <a:lumMod val="50000"/>
                </a:srgbClr>
              </a:solidFill>
              <a:latin typeface="Arial"/>
              <a:cs typeface="Arial"/>
            </a:endParaRPr>
          </a:p>
        </p:txBody>
      </p:sp>
      <p:pic>
        <p:nvPicPr>
          <p:cNvPr id="6" name="Picture 5" descr="Pivotal_Logo_white.png"/>
          <p:cNvPicPr>
            <a:picLocks noChangeAspect="1"/>
          </p:cNvPicPr>
          <p:nvPr userDrawn="1"/>
        </p:nvPicPr>
        <p:blipFill>
          <a:blip r:embed="rId2" cstate="print"/>
          <a:stretch>
            <a:fillRect/>
          </a:stretch>
        </p:blipFill>
        <p:spPr>
          <a:xfrm>
            <a:off x="7941733" y="4713966"/>
            <a:ext cx="957262" cy="219455"/>
          </a:xfrm>
          <a:prstGeom prst="rect">
            <a:avLst/>
          </a:prstGeom>
        </p:spPr>
      </p:pic>
      <p:sp>
        <p:nvSpPr>
          <p:cNvPr id="7" name="TextBox 6"/>
          <p:cNvSpPr txBox="1"/>
          <p:nvPr userDrawn="1"/>
        </p:nvSpPr>
        <p:spPr bwMode="gray">
          <a:xfrm>
            <a:off x="365125" y="5025750"/>
            <a:ext cx="2274887" cy="100027"/>
          </a:xfrm>
          <a:prstGeom prst="rect">
            <a:avLst/>
          </a:prstGeom>
          <a:noFill/>
        </p:spPr>
        <p:txBody>
          <a:bodyPr wrap="square" lIns="0" tIns="0" rIns="0" bIns="0" rtlCol="0">
            <a:spAutoFit/>
          </a:bodyPr>
          <a:lstStyle/>
          <a:p>
            <a:pPr>
              <a:defRPr/>
            </a:pPr>
            <a:r>
              <a:rPr lang="en-US" sz="650" dirty="0" smtClean="0">
                <a:solidFill>
                  <a:srgbClr val="FFFFFF">
                    <a:lumMod val="50000"/>
                  </a:srgbClr>
                </a:solidFill>
                <a:latin typeface="Arial"/>
                <a:cs typeface="Arial"/>
              </a:rPr>
              <a:t>Pivotal Confidential–Internal Use Only</a:t>
            </a:r>
            <a:endParaRPr lang="en-US" sz="700" dirty="0" smtClean="0">
              <a:solidFill>
                <a:srgbClr val="000000"/>
              </a:solidFill>
              <a:latin typeface="Arial"/>
            </a:endParaRPr>
          </a:p>
        </p:txBody>
      </p:sp>
    </p:spTree>
    <p:extLst>
      <p:ext uri="{BB962C8B-B14F-4D97-AF65-F5344CB8AC3E}">
        <p14:creationId xmlns:p14="http://schemas.microsoft.com/office/powerpoint/2010/main" val="47303094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Pivotal Title Slide">
    <p:bg bwMode="gray">
      <p:bgPr>
        <a:solidFill>
          <a:schemeClr val="accent1"/>
        </a:solidFill>
        <a:effectLst/>
      </p:bgPr>
    </p:bg>
    <p:spTree>
      <p:nvGrpSpPr>
        <p:cNvPr id="1" name=""/>
        <p:cNvGrpSpPr/>
        <p:nvPr/>
      </p:nvGrpSpPr>
      <p:grpSpPr>
        <a:xfrm>
          <a:off x="0" y="0"/>
          <a:ext cx="0" cy="0"/>
          <a:chOff x="0" y="0"/>
          <a:chExt cx="0" cy="0"/>
        </a:xfrm>
      </p:grpSpPr>
      <p:sp>
        <p:nvSpPr>
          <p:cNvPr id="5" name="Rectangle 4"/>
          <p:cNvSpPr/>
          <p:nvPr userDrawn="1"/>
        </p:nvSpPr>
        <p:spPr>
          <a:xfrm>
            <a:off x="0" y="0"/>
            <a:ext cx="9144000" cy="5143500"/>
          </a:xfrm>
          <a:prstGeom prst="rect">
            <a:avLst/>
          </a:prstGeom>
          <a:solidFill>
            <a:srgbClr val="0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6" name="TextBox 5"/>
          <p:cNvSpPr txBox="1"/>
          <p:nvPr userDrawn="1"/>
        </p:nvSpPr>
        <p:spPr>
          <a:xfrm>
            <a:off x="1701801" y="3094571"/>
            <a:ext cx="5689600" cy="446276"/>
          </a:xfrm>
          <a:prstGeom prst="rect">
            <a:avLst/>
          </a:prstGeom>
          <a:noFill/>
        </p:spPr>
        <p:txBody>
          <a:bodyPr wrap="square" rtlCol="0">
            <a:spAutoFit/>
          </a:bodyPr>
          <a:lstStyle/>
          <a:p>
            <a:pPr algn="ctr"/>
            <a:r>
              <a:rPr lang="en-US" sz="2250" dirty="0" smtClean="0">
                <a:solidFill>
                  <a:srgbClr val="F27C3A"/>
                </a:solidFill>
                <a:latin typeface="Arial"/>
                <a:cs typeface="Arial"/>
              </a:rPr>
              <a:t>BUILT FOR THE</a:t>
            </a:r>
            <a:r>
              <a:rPr lang="en-US" sz="2250" cap="all" dirty="0" smtClean="0">
                <a:solidFill>
                  <a:srgbClr val="F27C3A"/>
                </a:solidFill>
                <a:latin typeface="Arial"/>
                <a:cs typeface="Arial"/>
              </a:rPr>
              <a:t> </a:t>
            </a:r>
            <a:r>
              <a:rPr lang="en-US" sz="2250" dirty="0" smtClean="0">
                <a:solidFill>
                  <a:srgbClr val="3EA7BC"/>
                </a:solidFill>
                <a:latin typeface="Arial"/>
                <a:cs typeface="Arial"/>
              </a:rPr>
              <a:t>SPEED OF BUSINESS</a:t>
            </a:r>
          </a:p>
        </p:txBody>
      </p:sp>
      <p:pic>
        <p:nvPicPr>
          <p:cNvPr id="7" name="Picture 6" descr="Pivotal_Logo_white.png"/>
          <p:cNvPicPr>
            <a:picLocks noChangeAspect="1"/>
          </p:cNvPicPr>
          <p:nvPr userDrawn="1"/>
        </p:nvPicPr>
        <p:blipFill>
          <a:blip r:embed="rId2" cstate="print"/>
          <a:srcRect r="5548"/>
          <a:stretch>
            <a:fillRect/>
          </a:stretch>
        </p:blipFill>
        <p:spPr>
          <a:xfrm>
            <a:off x="1973534" y="1659708"/>
            <a:ext cx="5189267" cy="1259181"/>
          </a:xfrm>
          <a:prstGeom prst="rect">
            <a:avLst/>
          </a:prstGeom>
        </p:spPr>
      </p:pic>
    </p:spTree>
    <p:extLst>
      <p:ext uri="{BB962C8B-B14F-4D97-AF65-F5344CB8AC3E}">
        <p14:creationId xmlns:p14="http://schemas.microsoft.com/office/powerpoint/2010/main" val="354541376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itle Only, no circles">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rgbClr val="00685D"/>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77585311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341923" y="128588"/>
            <a:ext cx="8506802" cy="250031"/>
          </a:xfrm>
          <a:prstGeom prst="rect">
            <a:avLst/>
          </a:prstGeom>
        </p:spPr>
        <p:txBody>
          <a:bodyPr/>
          <a:lstStyle>
            <a:lvl1pPr>
              <a:defRPr sz="2600" b="1" i="0">
                <a:solidFill>
                  <a:schemeClr val="tx1"/>
                </a:solidFill>
              </a:defRPr>
            </a:lvl1pPr>
          </a:lstStyle>
          <a:p>
            <a:r>
              <a:rPr lang="en-US" dirty="0" smtClean="0"/>
              <a:t>Click to edit Master title style</a:t>
            </a:r>
            <a:endParaRPr lang="en-US" dirty="0"/>
          </a:p>
        </p:txBody>
      </p:sp>
      <p:sp>
        <p:nvSpPr>
          <p:cNvPr id="7" name="Text Placeholder 6"/>
          <p:cNvSpPr>
            <a:spLocks noGrp="1"/>
          </p:cNvSpPr>
          <p:nvPr>
            <p:ph type="body" sz="quarter" idx="13"/>
          </p:nvPr>
        </p:nvSpPr>
        <p:spPr>
          <a:xfrm>
            <a:off x="352425" y="589788"/>
            <a:ext cx="8385048" cy="4065928"/>
          </a:xfrm>
          <a:prstGeom prst="rect">
            <a:avLst/>
          </a:prstGeom>
        </p:spPr>
        <p:txBody>
          <a:bodyPr/>
          <a:lstStyle>
            <a:lvl1pPr marL="237744" indent="-237744">
              <a:buFont typeface="Wingdings" pitchFamily="2" charset="2"/>
              <a:buChar char="§"/>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45106350"/>
      </p:ext>
    </p:extLst>
  </p:cSld>
  <p:clrMapOvr>
    <a:masterClrMapping/>
  </p:clrMapOvr>
  <p:transition xmlns:p14="http://schemas.microsoft.com/office/powerpoint/2010/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3 -Large Text">
    <p:spTree>
      <p:nvGrpSpPr>
        <p:cNvPr id="1" name=""/>
        <p:cNvGrpSpPr/>
        <p:nvPr/>
      </p:nvGrpSpPr>
      <p:grpSpPr>
        <a:xfrm>
          <a:off x="0" y="0"/>
          <a:ext cx="0" cy="0"/>
          <a:chOff x="0" y="0"/>
          <a:chExt cx="0" cy="0"/>
        </a:xfrm>
      </p:grpSpPr>
      <p:sp>
        <p:nvSpPr>
          <p:cNvPr id="12" name="Rectangle 11"/>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bwMode="gray">
          <a:xfrm>
            <a:off x="0" y="4629150"/>
            <a:ext cx="9144000" cy="385763"/>
          </a:xfrm>
          <a:prstGeom prst="rect">
            <a:avLst/>
          </a:prstGeom>
          <a:solidFill>
            <a:srgbClr val="0068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mn-lt"/>
            </a:endParaRPr>
          </a:p>
        </p:txBody>
      </p:sp>
      <p:sp>
        <p:nvSpPr>
          <p:cNvPr id="14" name="TextBox 13"/>
          <p:cNvSpPr txBox="1"/>
          <p:nvPr userDrawn="1"/>
        </p:nvSpPr>
        <p:spPr bwMode="gray">
          <a:xfrm flipH="1">
            <a:off x="8553450" y="5021496"/>
            <a:ext cx="533400" cy="123111"/>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61F684CE-B7BB-4223-BA2B-B47808B845F1}" type="slidenum">
              <a:rPr lang="en-US" sz="800" smtClean="0">
                <a:solidFill>
                  <a:schemeClr val="bg1">
                    <a:lumMod val="50000"/>
                  </a:schemeClr>
                </a:solidFill>
                <a:latin typeface="Arial"/>
                <a:cs typeface="Arial"/>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dirty="0" smtClean="0">
              <a:solidFill>
                <a:schemeClr val="bg1">
                  <a:lumMod val="50000"/>
                </a:schemeClr>
              </a:solidFill>
              <a:latin typeface="Arial"/>
              <a:cs typeface="Arial"/>
            </a:endParaRPr>
          </a:p>
        </p:txBody>
      </p:sp>
      <p:sp>
        <p:nvSpPr>
          <p:cNvPr id="15" name="TextBox 14"/>
          <p:cNvSpPr txBox="1"/>
          <p:nvPr userDrawn="1"/>
        </p:nvSpPr>
        <p:spPr bwMode="gray">
          <a:xfrm>
            <a:off x="366713" y="5018449"/>
            <a:ext cx="2274887" cy="100027"/>
          </a:xfrm>
          <a:prstGeom prst="rect">
            <a:avLst/>
          </a:prstGeom>
          <a:noFill/>
        </p:spPr>
        <p:txBody>
          <a:bodyPr wrap="square" lIns="0" tIns="0" rIns="0" bIns="0" rtlCol="0">
            <a:spAutoFit/>
          </a:bodyPr>
          <a:lstStyle/>
          <a:p>
            <a:pPr algn="l"/>
            <a:r>
              <a:rPr lang="en-US" sz="650" dirty="0" smtClean="0">
                <a:solidFill>
                  <a:schemeClr val="bg1">
                    <a:lumMod val="50000"/>
                  </a:schemeClr>
                </a:solidFill>
                <a:latin typeface="Arial"/>
                <a:cs typeface="Arial"/>
              </a:rPr>
              <a:t>© Copyright 2013 Pivotal.</a:t>
            </a:r>
            <a:r>
              <a:rPr lang="en-US" sz="650" baseline="0" dirty="0" smtClean="0">
                <a:solidFill>
                  <a:schemeClr val="bg1">
                    <a:lumMod val="50000"/>
                  </a:schemeClr>
                </a:solidFill>
                <a:latin typeface="Arial"/>
                <a:cs typeface="Arial"/>
              </a:rPr>
              <a:t> </a:t>
            </a:r>
            <a:r>
              <a:rPr lang="en-US" sz="650" dirty="0" smtClean="0">
                <a:solidFill>
                  <a:schemeClr val="bg1">
                    <a:lumMod val="50000"/>
                  </a:schemeClr>
                </a:solidFill>
                <a:latin typeface="Arial"/>
                <a:cs typeface="Arial"/>
              </a:rPr>
              <a:t>All rights reserved.</a:t>
            </a:r>
            <a:endParaRPr lang="en-US" sz="650" dirty="0">
              <a:solidFill>
                <a:schemeClr val="bg1">
                  <a:lumMod val="50000"/>
                </a:schemeClr>
              </a:solidFill>
              <a:latin typeface="Arial"/>
              <a:cs typeface="Arial"/>
            </a:endParaRPr>
          </a:p>
        </p:txBody>
      </p:sp>
      <p:sp>
        <p:nvSpPr>
          <p:cNvPr id="16" name="Title 1"/>
          <p:cNvSpPr>
            <a:spLocks noGrp="1"/>
          </p:cNvSpPr>
          <p:nvPr>
            <p:ph type="ctrTitle" hasCustomPrompt="1"/>
          </p:nvPr>
        </p:nvSpPr>
        <p:spPr bwMode="gray">
          <a:xfrm>
            <a:off x="670455" y="1674284"/>
            <a:ext cx="6048376" cy="1354217"/>
          </a:xfrm>
          <a:prstGeom prst="rect">
            <a:avLst/>
          </a:prstGeom>
          <a:noFill/>
          <a:effectLst>
            <a:reflection stA="50000" endPos="75000" dist="12700" dir="5400000" sy="-100000" algn="bl" rotWithShape="0"/>
          </a:effectLst>
        </p:spPr>
        <p:txBody>
          <a:bodyPr lIns="0" tIns="0" rIns="0" bIns="0" anchor="b" anchorCtr="0">
            <a:spAutoFit/>
          </a:bodyPr>
          <a:lstStyle>
            <a:lvl1pPr algn="l" defTabSz="914400" rtl="0" eaLnBrk="1" latinLnBrk="0" hangingPunct="1">
              <a:lnSpc>
                <a:spcPct val="90000"/>
              </a:lnSpc>
              <a:spcBef>
                <a:spcPct val="0"/>
              </a:spcBef>
              <a:buNone/>
              <a:defRPr lang="en-US" sz="9600" kern="1200" dirty="0">
                <a:solidFill>
                  <a:srgbClr val="00685D"/>
                </a:solidFill>
                <a:latin typeface="Arial"/>
                <a:ea typeface="+mj-ea"/>
                <a:cs typeface="Arial"/>
              </a:defRPr>
            </a:lvl1pPr>
          </a:lstStyle>
          <a:p>
            <a:r>
              <a:rPr lang="en-US" dirty="0" smtClean="0"/>
              <a:t>Divider3</a:t>
            </a:r>
            <a:endParaRPr lang="en-US" dirty="0"/>
          </a:p>
        </p:txBody>
      </p:sp>
      <p:pic>
        <p:nvPicPr>
          <p:cNvPr id="18" name="Picture 17" descr="EMC logo white-lg.png"/>
          <p:cNvPicPr>
            <a:picLocks noChangeAspect="1"/>
          </p:cNvPicPr>
          <p:nvPr userDrawn="1"/>
        </p:nvPicPr>
        <p:blipFill>
          <a:blip r:embed="rId2" cstate="print"/>
          <a:stretch>
            <a:fillRect/>
          </a:stretch>
        </p:blipFill>
        <p:spPr bwMode="gray">
          <a:xfrm>
            <a:off x="7951410" y="4686262"/>
            <a:ext cx="899577" cy="255363"/>
          </a:xfrm>
          <a:prstGeom prst="rect">
            <a:avLst/>
          </a:prstGeom>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rgbClr val="00685D"/>
                </a:solidFill>
                <a:latin typeface="Arial"/>
                <a:cs typeface="Arial"/>
              </a:defRPr>
            </a:lvl1pPr>
          </a:lstStyle>
          <a:p>
            <a:r>
              <a:rPr lang="en-US" dirty="0" smtClean="0"/>
              <a:t>Click to Edit Master Title Style</a:t>
            </a:r>
            <a:endParaRPr lang="en-US" dirty="0"/>
          </a:p>
        </p:txBody>
      </p:sp>
      <p:sp>
        <p:nvSpPr>
          <p:cNvPr id="4" name="Content Placeholder 3"/>
          <p:cNvSpPr>
            <a:spLocks noGrp="1"/>
          </p:cNvSpPr>
          <p:nvPr>
            <p:ph sz="quarter" idx="10"/>
          </p:nvPr>
        </p:nvSpPr>
        <p:spPr bwMode="gray">
          <a:xfrm>
            <a:off x="366714" y="1074738"/>
            <a:ext cx="8410575" cy="3382962"/>
          </a:xfrm>
          <a:prstGeom prst="rect">
            <a:avLst/>
          </a:prstGeom>
          <a:noFill/>
        </p:spPr>
        <p:txBody>
          <a:bodyPr lIns="0" tIns="0" rIns="0" bIns="0">
            <a:noAutofit/>
          </a:bodyPr>
          <a:lstStyle>
            <a:lvl1pPr>
              <a:spcBef>
                <a:spcPts val="1200"/>
              </a:spcBef>
              <a:buClr>
                <a:srgbClr val="ADC339"/>
              </a:buClr>
              <a:buFont typeface="Wingdings" pitchFamily="2" charset="2"/>
              <a:buChar char=""/>
              <a:defRPr sz="2400">
                <a:solidFill>
                  <a:schemeClr val="bg2"/>
                </a:solidFill>
                <a:latin typeface="Arial"/>
                <a:cs typeface="Arial"/>
              </a:defRPr>
            </a:lvl1pPr>
            <a:lvl2pPr>
              <a:spcBef>
                <a:spcPts val="300"/>
              </a:spcBef>
              <a:buClr>
                <a:srgbClr val="ADC339"/>
              </a:buClr>
              <a:buFont typeface="Verdana" pitchFamily="34" charset="0"/>
              <a:buChar char="–"/>
              <a:defRPr sz="2000">
                <a:solidFill>
                  <a:schemeClr val="bg2"/>
                </a:solidFill>
                <a:latin typeface="Arial"/>
                <a:cs typeface="Arial"/>
              </a:defRPr>
            </a:lvl2pPr>
            <a:lvl3pPr>
              <a:spcBef>
                <a:spcPts val="300"/>
              </a:spcBef>
              <a:buClr>
                <a:srgbClr val="ADC339"/>
              </a:buClr>
              <a:buFont typeface="Verdana" pitchFamily="34" charset="0"/>
              <a:buChar char="▪"/>
              <a:defRPr sz="1600">
                <a:solidFill>
                  <a:schemeClr val="bg2"/>
                </a:solidFill>
                <a:latin typeface="Arial"/>
                <a:cs typeface="Arial"/>
              </a:defRPr>
            </a:lvl3pPr>
            <a:lvl4pPr marL="1658938" indent="-287338">
              <a:spcBef>
                <a:spcPts val="300"/>
              </a:spcBef>
              <a:buClr>
                <a:srgbClr val="ADC339"/>
              </a:buClr>
              <a:buFont typeface="Verdana" pitchFamily="34" charset="0"/>
              <a:buChar char="—"/>
              <a:defRPr sz="1200">
                <a:solidFill>
                  <a:schemeClr val="bg2"/>
                </a:solidFill>
                <a:latin typeface="Arial"/>
                <a:cs typeface="Arial"/>
              </a:defRPr>
            </a:lvl4pPr>
            <a:lvl5pPr>
              <a:spcBef>
                <a:spcPts val="300"/>
              </a:spcBef>
              <a:buClr>
                <a:srgbClr val="ADC339"/>
              </a:buClr>
              <a:buFont typeface="Verdana" pitchFamily="34" charset="0"/>
              <a:buChar char="»"/>
              <a:defRPr sz="1100">
                <a:solidFill>
                  <a:schemeClr val="bg2"/>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descr="color_rings.png"/>
          <p:cNvPicPr>
            <a:picLocks noChangeAspect="1"/>
          </p:cNvPicPr>
          <p:nvPr userDrawn="1"/>
        </p:nvPicPr>
        <p:blipFill>
          <a:blip r:embed="rId2" cstate="print"/>
          <a:srcRect l="52000"/>
          <a:stretch>
            <a:fillRect/>
          </a:stretch>
        </p:blipFill>
        <p:spPr>
          <a:xfrm rot="10800000">
            <a:off x="8991600" y="344825"/>
            <a:ext cx="152400" cy="1562433"/>
          </a:xfrm>
          <a:prstGeom prst="rect">
            <a:avLst/>
          </a:prstGeom>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Title and Content, no circle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rgbClr val="00685D"/>
                </a:solidFill>
                <a:latin typeface="Arial"/>
                <a:cs typeface="Arial"/>
              </a:defRPr>
            </a:lvl1pPr>
          </a:lstStyle>
          <a:p>
            <a:r>
              <a:rPr lang="en-US" dirty="0" smtClean="0"/>
              <a:t>Click to Edit Master Title Style</a:t>
            </a:r>
            <a:endParaRPr lang="en-US" dirty="0"/>
          </a:p>
        </p:txBody>
      </p:sp>
      <p:sp>
        <p:nvSpPr>
          <p:cNvPr id="4" name="Content Placeholder 3"/>
          <p:cNvSpPr>
            <a:spLocks noGrp="1"/>
          </p:cNvSpPr>
          <p:nvPr>
            <p:ph sz="quarter" idx="10"/>
          </p:nvPr>
        </p:nvSpPr>
        <p:spPr bwMode="gray">
          <a:xfrm>
            <a:off x="366714" y="1074738"/>
            <a:ext cx="8410575" cy="3382962"/>
          </a:xfrm>
          <a:prstGeom prst="rect">
            <a:avLst/>
          </a:prstGeom>
          <a:noFill/>
        </p:spPr>
        <p:txBody>
          <a:bodyPr lIns="0" tIns="0" rIns="0" bIns="0">
            <a:noAutofit/>
          </a:bodyPr>
          <a:lstStyle>
            <a:lvl1pPr>
              <a:spcBef>
                <a:spcPts val="1200"/>
              </a:spcBef>
              <a:buClr>
                <a:srgbClr val="ADC339"/>
              </a:buClr>
              <a:buFont typeface="Wingdings" pitchFamily="2" charset="2"/>
              <a:buChar char=""/>
              <a:defRPr sz="2400">
                <a:solidFill>
                  <a:schemeClr val="bg2"/>
                </a:solidFill>
                <a:latin typeface="Arial"/>
                <a:cs typeface="Arial"/>
              </a:defRPr>
            </a:lvl1pPr>
            <a:lvl2pPr>
              <a:spcBef>
                <a:spcPts val="300"/>
              </a:spcBef>
              <a:buClr>
                <a:srgbClr val="ADC339"/>
              </a:buClr>
              <a:buFont typeface="Verdana" pitchFamily="34" charset="0"/>
              <a:buChar char="–"/>
              <a:defRPr sz="2000">
                <a:solidFill>
                  <a:schemeClr val="bg2"/>
                </a:solidFill>
                <a:latin typeface="Arial"/>
                <a:cs typeface="Arial"/>
              </a:defRPr>
            </a:lvl2pPr>
            <a:lvl3pPr>
              <a:spcBef>
                <a:spcPts val="300"/>
              </a:spcBef>
              <a:buClr>
                <a:srgbClr val="ADC339"/>
              </a:buClr>
              <a:buFont typeface="Verdana" pitchFamily="34" charset="0"/>
              <a:buChar char="▪"/>
              <a:defRPr sz="1600">
                <a:solidFill>
                  <a:schemeClr val="bg2"/>
                </a:solidFill>
                <a:latin typeface="Arial"/>
                <a:cs typeface="Arial"/>
              </a:defRPr>
            </a:lvl3pPr>
            <a:lvl4pPr marL="1658938" indent="-287338">
              <a:spcBef>
                <a:spcPts val="300"/>
              </a:spcBef>
              <a:buClr>
                <a:srgbClr val="ADC339"/>
              </a:buClr>
              <a:buFont typeface="Verdana" pitchFamily="34" charset="0"/>
              <a:buChar char="—"/>
              <a:defRPr sz="1200">
                <a:solidFill>
                  <a:schemeClr val="bg2"/>
                </a:solidFill>
                <a:latin typeface="Arial"/>
                <a:cs typeface="Arial"/>
              </a:defRPr>
            </a:lvl4pPr>
            <a:lvl5pPr>
              <a:spcBef>
                <a:spcPts val="300"/>
              </a:spcBef>
              <a:buClr>
                <a:srgbClr val="ADC339"/>
              </a:buClr>
              <a:buFont typeface="Verdana" pitchFamily="34" charset="0"/>
              <a:buChar char="»"/>
              <a:defRPr sz="1100">
                <a:solidFill>
                  <a:schemeClr val="bg2"/>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rgbClr val="00685D"/>
                </a:solidFill>
                <a:latin typeface="Arial"/>
                <a:cs typeface="Arial"/>
              </a:defRPr>
            </a:lvl1pPr>
          </a:lstStyle>
          <a:p>
            <a:r>
              <a:rPr lang="en-US" dirty="0" smtClean="0"/>
              <a:t>Click to Edit Master Title Style</a:t>
            </a:r>
            <a:endParaRPr lang="en-US" dirty="0"/>
          </a:p>
        </p:txBody>
      </p:sp>
      <p:pic>
        <p:nvPicPr>
          <p:cNvPr id="3" name="Picture 2" descr="color_rings.png"/>
          <p:cNvPicPr>
            <a:picLocks noChangeAspect="1"/>
          </p:cNvPicPr>
          <p:nvPr userDrawn="1"/>
        </p:nvPicPr>
        <p:blipFill>
          <a:blip r:embed="rId2" cstate="print"/>
          <a:srcRect l="52000"/>
          <a:stretch>
            <a:fillRect/>
          </a:stretch>
        </p:blipFill>
        <p:spPr>
          <a:xfrm rot="10800000">
            <a:off x="8991600" y="344825"/>
            <a:ext cx="152400" cy="1562433"/>
          </a:xfrm>
          <a:prstGeom prst="rect">
            <a:avLst/>
          </a:prstGeom>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no circles">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rgbClr val="00685D"/>
                </a:solidFill>
                <a:latin typeface="Arial"/>
                <a:cs typeface="Arial"/>
              </a:defRPr>
            </a:lvl1pPr>
          </a:lstStyle>
          <a:p>
            <a:r>
              <a:rPr lang="en-US" dirty="0" smtClean="0"/>
              <a:t>Click to Edit Master Title Style</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366713" y="785813"/>
            <a:ext cx="8410575" cy="346219"/>
          </a:xfrm>
          <a:prstGeom prst="rect">
            <a:avLst/>
          </a:prstGeom>
          <a:noFill/>
        </p:spPr>
        <p:txBody>
          <a:bodyPr lIns="0" tIns="0" rIns="0" bIns="0" anchor="t" anchorCtr="0"/>
          <a:lstStyle>
            <a:lvl1pPr marL="0" indent="0">
              <a:spcBef>
                <a:spcPts val="0"/>
              </a:spcBef>
              <a:buNone/>
              <a:tabLst/>
              <a:defRPr sz="2000" b="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rgbClr val="00685D"/>
                </a:solidFill>
                <a:latin typeface="+mj-lt"/>
              </a:defRPr>
            </a:lvl1pPr>
          </a:lstStyle>
          <a:p>
            <a:r>
              <a:rPr lang="en-US" dirty="0" smtClean="0"/>
              <a:t>Click to Edit Master Title Style</a:t>
            </a:r>
            <a:endParaRPr lang="en-US" dirty="0"/>
          </a:p>
        </p:txBody>
      </p:sp>
      <p:pic>
        <p:nvPicPr>
          <p:cNvPr id="4" name="Picture 3" descr="color_rings.png"/>
          <p:cNvPicPr>
            <a:picLocks noChangeAspect="1"/>
          </p:cNvPicPr>
          <p:nvPr userDrawn="1"/>
        </p:nvPicPr>
        <p:blipFill>
          <a:blip r:embed="rId2" cstate="print"/>
          <a:srcRect l="52000"/>
          <a:stretch>
            <a:fillRect/>
          </a:stretch>
        </p:blipFill>
        <p:spPr>
          <a:xfrm rot="10800000">
            <a:off x="8991600" y="344825"/>
            <a:ext cx="152400" cy="1562433"/>
          </a:xfrm>
          <a:prstGeom prst="rect">
            <a:avLst/>
          </a:prstGeom>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8"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7.xml"/><Relationship Id="rId12" Type="http://schemas.openxmlformats.org/officeDocument/2006/relationships/slideLayout" Target="../slideLayouts/slideLayout28.xml"/><Relationship Id="rId13" Type="http://schemas.openxmlformats.org/officeDocument/2006/relationships/slideLayout" Target="../slideLayouts/slideLayout29.xml"/><Relationship Id="rId14" Type="http://schemas.openxmlformats.org/officeDocument/2006/relationships/slideLayout" Target="../slideLayouts/slideLayout30.xml"/><Relationship Id="rId15" Type="http://schemas.openxmlformats.org/officeDocument/2006/relationships/slideLayout" Target="../slideLayouts/slideLayout31.xml"/><Relationship Id="rId16" Type="http://schemas.openxmlformats.org/officeDocument/2006/relationships/slideLayout" Target="../slideLayouts/slideLayout32.xml"/><Relationship Id="rId17" Type="http://schemas.openxmlformats.org/officeDocument/2006/relationships/slideLayout" Target="../slideLayouts/slideLayout33.xml"/><Relationship Id="rId18" Type="http://schemas.openxmlformats.org/officeDocument/2006/relationships/theme" Target="../theme/theme2.xml"/><Relationship Id="rId19" Type="http://schemas.openxmlformats.org/officeDocument/2006/relationships/image" Target="../media/image4.png"/><Relationship Id="rId1" Type="http://schemas.openxmlformats.org/officeDocument/2006/relationships/slideLayout" Target="../slideLayouts/slideLayout17.xml"/><Relationship Id="rId2" Type="http://schemas.openxmlformats.org/officeDocument/2006/relationships/slideLayout" Target="../slideLayouts/slideLayout18.xml"/><Relationship Id="rId3" Type="http://schemas.openxmlformats.org/officeDocument/2006/relationships/slideLayout" Target="../slideLayouts/slideLayout19.xml"/><Relationship Id="rId4" Type="http://schemas.openxmlformats.org/officeDocument/2006/relationships/slideLayout" Target="../slideLayouts/slideLayout20.xml"/><Relationship Id="rId5" Type="http://schemas.openxmlformats.org/officeDocument/2006/relationships/slideLayout" Target="../slideLayouts/slideLayout21.xml"/><Relationship Id="rId6" Type="http://schemas.openxmlformats.org/officeDocument/2006/relationships/slideLayout" Target="../slideLayouts/slideLayout22.xml"/><Relationship Id="rId7" Type="http://schemas.openxmlformats.org/officeDocument/2006/relationships/slideLayout" Target="../slideLayouts/slideLayout23.xml"/><Relationship Id="rId8" Type="http://schemas.openxmlformats.org/officeDocument/2006/relationships/slideLayout" Target="../slideLayouts/slideLayout24.xml"/><Relationship Id="rId9" Type="http://schemas.openxmlformats.org/officeDocument/2006/relationships/slideLayout" Target="../slideLayouts/slideLayout25.xml"/><Relationship Id="rId10"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0" y="4629150"/>
            <a:ext cx="9144000" cy="385763"/>
          </a:xfrm>
          <a:prstGeom prst="rect">
            <a:avLst/>
          </a:prstGeom>
          <a:solidFill>
            <a:srgbClr val="0068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mn-lt"/>
            </a:endParaRPr>
          </a:p>
        </p:txBody>
      </p:sp>
      <p:sp>
        <p:nvSpPr>
          <p:cNvPr id="12" name="TextBox 11"/>
          <p:cNvSpPr txBox="1"/>
          <p:nvPr/>
        </p:nvSpPr>
        <p:spPr bwMode="gray">
          <a:xfrm flipH="1">
            <a:off x="8553450" y="5021496"/>
            <a:ext cx="533400" cy="123111"/>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61F684CE-B7BB-4223-BA2B-B47808B845F1}" type="slidenum">
              <a:rPr lang="en-US" sz="800" smtClean="0">
                <a:solidFill>
                  <a:schemeClr val="bg1">
                    <a:lumMod val="50000"/>
                  </a:schemeClr>
                </a:solidFill>
                <a:latin typeface="Arial"/>
                <a:cs typeface="Arial"/>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dirty="0" smtClean="0">
              <a:solidFill>
                <a:schemeClr val="bg1">
                  <a:lumMod val="50000"/>
                </a:schemeClr>
              </a:solidFill>
              <a:latin typeface="Arial"/>
              <a:cs typeface="Arial"/>
            </a:endParaRPr>
          </a:p>
        </p:txBody>
      </p:sp>
      <p:pic>
        <p:nvPicPr>
          <p:cNvPr id="8" name="Picture 7" descr="EMC logo white-lg.png"/>
          <p:cNvPicPr>
            <a:picLocks noChangeAspect="1"/>
          </p:cNvPicPr>
          <p:nvPr/>
        </p:nvPicPr>
        <p:blipFill>
          <a:blip r:embed="rId18" cstate="print"/>
          <a:stretch>
            <a:fillRect/>
          </a:stretch>
        </p:blipFill>
        <p:spPr bwMode="gray">
          <a:xfrm>
            <a:off x="7951410" y="4686262"/>
            <a:ext cx="899577" cy="255363"/>
          </a:xfrm>
          <a:prstGeom prst="rect">
            <a:avLst/>
          </a:prstGeom>
        </p:spPr>
      </p:pic>
      <p:sp>
        <p:nvSpPr>
          <p:cNvPr id="9" name="TextBox 8"/>
          <p:cNvSpPr txBox="1"/>
          <p:nvPr/>
        </p:nvSpPr>
        <p:spPr bwMode="gray">
          <a:xfrm>
            <a:off x="366713" y="5018449"/>
            <a:ext cx="2274887" cy="100027"/>
          </a:xfrm>
          <a:prstGeom prst="rect">
            <a:avLst/>
          </a:prstGeom>
          <a:noFill/>
        </p:spPr>
        <p:txBody>
          <a:bodyPr wrap="square" lIns="0" tIns="0" rIns="0" bIns="0" rtlCol="0">
            <a:spAutoFit/>
          </a:bodyPr>
          <a:lstStyle/>
          <a:p>
            <a:pPr algn="l"/>
            <a:r>
              <a:rPr lang="en-US" sz="650" dirty="0" smtClean="0">
                <a:solidFill>
                  <a:schemeClr val="bg1">
                    <a:lumMod val="50000"/>
                  </a:schemeClr>
                </a:solidFill>
                <a:latin typeface="Arial"/>
                <a:cs typeface="Arial"/>
              </a:rPr>
              <a:t>© Copyright 2013 Pivotal.</a:t>
            </a:r>
            <a:r>
              <a:rPr lang="en-US" sz="650" baseline="0" dirty="0" smtClean="0">
                <a:solidFill>
                  <a:schemeClr val="bg1">
                    <a:lumMod val="50000"/>
                  </a:schemeClr>
                </a:solidFill>
                <a:latin typeface="Arial"/>
                <a:cs typeface="Arial"/>
              </a:rPr>
              <a:t> </a:t>
            </a:r>
            <a:r>
              <a:rPr lang="en-US" sz="650" dirty="0" smtClean="0">
                <a:solidFill>
                  <a:schemeClr val="bg1">
                    <a:lumMod val="50000"/>
                  </a:schemeClr>
                </a:solidFill>
                <a:latin typeface="Arial"/>
                <a:cs typeface="Arial"/>
              </a:rPr>
              <a:t>All rights reserved.</a:t>
            </a:r>
            <a:endParaRPr lang="en-US" sz="650" dirty="0">
              <a:solidFill>
                <a:schemeClr val="bg1">
                  <a:lumMod val="50000"/>
                </a:schemeClr>
              </a:solidFill>
              <a:latin typeface="Arial"/>
              <a:cs typeface="Arial"/>
            </a:endParaRPr>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94" r:id="rId3"/>
    <p:sldLayoutId id="2147483696" r:id="rId4"/>
    <p:sldLayoutId id="2147483675" r:id="rId5"/>
    <p:sldLayoutId id="2147483697" r:id="rId6"/>
    <p:sldLayoutId id="2147483676" r:id="rId7"/>
    <p:sldLayoutId id="2147483699" r:id="rId8"/>
    <p:sldLayoutId id="2147483677" r:id="rId9"/>
    <p:sldLayoutId id="2147483678" r:id="rId10"/>
    <p:sldLayoutId id="2147483679" r:id="rId11"/>
    <p:sldLayoutId id="2147483680" r:id="rId12"/>
    <p:sldLayoutId id="2147483681" r:id="rId13"/>
    <p:sldLayoutId id="2147483686" r:id="rId14"/>
    <p:sldLayoutId id="2147483698" r:id="rId15"/>
    <p:sldLayoutId id="2147483691" r:id="rId16"/>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sz="3200" kern="1200">
          <a:solidFill>
            <a:srgbClr val="2C95DD"/>
          </a:solidFill>
          <a:latin typeface="MetaNormalLF-Roman" pitchFamily="34" charset="0"/>
          <a:ea typeface="+mj-ea"/>
          <a:cs typeface="+mj-cs"/>
        </a:defRPr>
      </a:lvl1pPr>
    </p:titleStyle>
    <p:body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latin typeface="Arial"/>
            </a:endParaRPr>
          </a:p>
        </p:txBody>
      </p:sp>
      <p:sp>
        <p:nvSpPr>
          <p:cNvPr id="12" name="TextBox 11"/>
          <p:cNvSpPr txBox="1"/>
          <p:nvPr/>
        </p:nvSpPr>
        <p:spPr bwMode="gray">
          <a:xfrm flipH="1">
            <a:off x="8553450" y="5021496"/>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latin typeface="Arial"/>
                <a:cs typeface="Arial"/>
              </a:rPr>
              <a:pPr algn="r">
                <a:defRPr/>
              </a:pPr>
              <a:t>‹#›</a:t>
            </a:fld>
            <a:endParaRPr lang="en-US" sz="800" dirty="0" smtClean="0">
              <a:solidFill>
                <a:srgbClr val="FFFFFF">
                  <a:lumMod val="50000"/>
                </a:srgbClr>
              </a:solidFill>
              <a:latin typeface="Arial"/>
              <a:cs typeface="Arial"/>
            </a:endParaRPr>
          </a:p>
        </p:txBody>
      </p:sp>
      <p:pic>
        <p:nvPicPr>
          <p:cNvPr id="6" name="Picture 5" descr="Pivotal_Logo_white.png"/>
          <p:cNvPicPr>
            <a:picLocks noChangeAspect="1"/>
          </p:cNvPicPr>
          <p:nvPr/>
        </p:nvPicPr>
        <p:blipFill>
          <a:blip r:embed="rId19" cstate="print"/>
          <a:stretch>
            <a:fillRect/>
          </a:stretch>
        </p:blipFill>
        <p:spPr>
          <a:xfrm>
            <a:off x="7941733" y="4713966"/>
            <a:ext cx="957262" cy="219455"/>
          </a:xfrm>
          <a:prstGeom prst="rect">
            <a:avLst/>
          </a:prstGeom>
        </p:spPr>
      </p:pic>
      <p:sp>
        <p:nvSpPr>
          <p:cNvPr id="8" name="TextBox 7"/>
          <p:cNvSpPr txBox="1"/>
          <p:nvPr/>
        </p:nvSpPr>
        <p:spPr bwMode="gray">
          <a:xfrm>
            <a:off x="365125" y="5025750"/>
            <a:ext cx="2274887" cy="100027"/>
          </a:xfrm>
          <a:prstGeom prst="rect">
            <a:avLst/>
          </a:prstGeom>
          <a:noFill/>
        </p:spPr>
        <p:txBody>
          <a:bodyPr wrap="square" lIns="0" tIns="0" rIns="0" bIns="0" rtlCol="0">
            <a:spAutoFit/>
          </a:bodyPr>
          <a:lstStyle/>
          <a:p>
            <a:pPr>
              <a:defRPr/>
            </a:pPr>
            <a:r>
              <a:rPr lang="en-US" sz="650" dirty="0" smtClean="0">
                <a:solidFill>
                  <a:srgbClr val="FFFFFF">
                    <a:lumMod val="50000"/>
                  </a:srgbClr>
                </a:solidFill>
                <a:latin typeface="Arial"/>
                <a:cs typeface="Arial"/>
              </a:rPr>
              <a:t>Pivotal Confidential–Internal Use Only</a:t>
            </a:r>
            <a:endParaRPr lang="en-US" sz="700" dirty="0" smtClean="0">
              <a:solidFill>
                <a:srgbClr val="000000"/>
              </a:solidFill>
              <a:latin typeface="Arial"/>
            </a:endParaRPr>
          </a:p>
        </p:txBody>
      </p:sp>
    </p:spTree>
    <p:extLst>
      <p:ext uri="{BB962C8B-B14F-4D97-AF65-F5344CB8AC3E}">
        <p14:creationId xmlns:p14="http://schemas.microsoft.com/office/powerpoint/2010/main" val="2269455350"/>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sz="3200" kern="1200">
          <a:solidFill>
            <a:srgbClr val="2C95DD"/>
          </a:solidFill>
          <a:latin typeface="MetaNormalLF-Roman" pitchFamily="34" charset="0"/>
          <a:ea typeface="+mj-ea"/>
          <a:cs typeface="+mj-cs"/>
        </a:defRPr>
      </a:lvl1pPr>
    </p:titleStyle>
    <p:body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3.png"/><Relationship Id="rId5" Type="http://schemas.openxmlformats.org/officeDocument/2006/relationships/image" Target="../media/image24.png"/><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1" Type="http://schemas.openxmlformats.org/officeDocument/2006/relationships/image" Target="../media/image14.png"/><Relationship Id="rId12" Type="http://schemas.openxmlformats.org/officeDocument/2006/relationships/image" Target="../media/image15.png"/><Relationship Id="rId13" Type="http://schemas.openxmlformats.org/officeDocument/2006/relationships/image" Target="../media/image16.jpeg"/><Relationship Id="rId14" Type="http://schemas.openxmlformats.org/officeDocument/2006/relationships/image" Target="../media/image17.jpeg"/><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 Id="rId9" Type="http://schemas.openxmlformats.org/officeDocument/2006/relationships/image" Target="../media/image12.png"/><Relationship Id="rId10"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972397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42"/>
          <p:cNvSpPr/>
          <p:nvPr/>
        </p:nvSpPr>
        <p:spPr>
          <a:xfrm>
            <a:off x="379124" y="257626"/>
            <a:ext cx="516334" cy="516334"/>
          </a:xfrm>
          <a:custGeom>
            <a:avLst/>
            <a:gdLst/>
            <a:ahLst/>
            <a:cxnLst/>
            <a:rect l="l" t="t" r="r" b="b"/>
            <a:pathLst>
              <a:path w="763984" h="763984">
                <a:moveTo>
                  <a:pt x="335323" y="444979"/>
                </a:moveTo>
                <a:lnTo>
                  <a:pt x="335323" y="590998"/>
                </a:lnTo>
                <a:lnTo>
                  <a:pt x="261293" y="590998"/>
                </a:lnTo>
                <a:lnTo>
                  <a:pt x="381992" y="747629"/>
                </a:lnTo>
                <a:lnTo>
                  <a:pt x="502691" y="590998"/>
                </a:lnTo>
                <a:lnTo>
                  <a:pt x="428661" y="590998"/>
                </a:lnTo>
                <a:lnTo>
                  <a:pt x="428661" y="444979"/>
                </a:lnTo>
                <a:close/>
                <a:moveTo>
                  <a:pt x="578572" y="261293"/>
                </a:moveTo>
                <a:lnTo>
                  <a:pt x="421941" y="381992"/>
                </a:lnTo>
                <a:lnTo>
                  <a:pt x="578572" y="502691"/>
                </a:lnTo>
                <a:lnTo>
                  <a:pt x="578572" y="428661"/>
                </a:lnTo>
                <a:lnTo>
                  <a:pt x="724591" y="428661"/>
                </a:lnTo>
                <a:lnTo>
                  <a:pt x="724591" y="335323"/>
                </a:lnTo>
                <a:lnTo>
                  <a:pt x="578572" y="335323"/>
                </a:lnTo>
                <a:close/>
                <a:moveTo>
                  <a:pt x="185411" y="261293"/>
                </a:moveTo>
                <a:lnTo>
                  <a:pt x="185411" y="335323"/>
                </a:lnTo>
                <a:lnTo>
                  <a:pt x="39392" y="335323"/>
                </a:lnTo>
                <a:lnTo>
                  <a:pt x="39392" y="428661"/>
                </a:lnTo>
                <a:lnTo>
                  <a:pt x="185411" y="428661"/>
                </a:lnTo>
                <a:lnTo>
                  <a:pt x="185411" y="502691"/>
                </a:lnTo>
                <a:lnTo>
                  <a:pt x="342042" y="381992"/>
                </a:lnTo>
                <a:close/>
                <a:moveTo>
                  <a:pt x="381992" y="16356"/>
                </a:moveTo>
                <a:lnTo>
                  <a:pt x="261293" y="172987"/>
                </a:lnTo>
                <a:lnTo>
                  <a:pt x="335323" y="172987"/>
                </a:lnTo>
                <a:lnTo>
                  <a:pt x="335323" y="319006"/>
                </a:lnTo>
                <a:lnTo>
                  <a:pt x="428661" y="319006"/>
                </a:lnTo>
                <a:lnTo>
                  <a:pt x="428661" y="172987"/>
                </a:lnTo>
                <a:lnTo>
                  <a:pt x="502691" y="172987"/>
                </a:lnTo>
                <a:close/>
                <a:moveTo>
                  <a:pt x="381992" y="0"/>
                </a:moveTo>
                <a:cubicBezTo>
                  <a:pt x="592960" y="0"/>
                  <a:pt x="763984" y="171024"/>
                  <a:pt x="763984" y="381992"/>
                </a:cubicBezTo>
                <a:cubicBezTo>
                  <a:pt x="763984" y="592960"/>
                  <a:pt x="592960" y="763984"/>
                  <a:pt x="381992" y="763984"/>
                </a:cubicBezTo>
                <a:cubicBezTo>
                  <a:pt x="171024" y="763984"/>
                  <a:pt x="0" y="592960"/>
                  <a:pt x="0" y="381992"/>
                </a:cubicBezTo>
                <a:cubicBezTo>
                  <a:pt x="0" y="171024"/>
                  <a:pt x="171024" y="0"/>
                  <a:pt x="381992" y="0"/>
                </a:cubicBezTo>
                <a:close/>
              </a:path>
            </a:pathLst>
          </a:custGeom>
          <a:solidFill>
            <a:srgbClr val="00685D"/>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p:cNvSpPr>
            <a:spLocks noGrp="1"/>
          </p:cNvSpPr>
          <p:nvPr>
            <p:ph type="title"/>
          </p:nvPr>
        </p:nvSpPr>
        <p:spPr>
          <a:xfrm>
            <a:off x="1027203" y="325438"/>
            <a:ext cx="7750085" cy="460375"/>
          </a:xfrm>
        </p:spPr>
        <p:txBody>
          <a:bodyPr/>
          <a:lstStyle/>
          <a:p>
            <a:r>
              <a:rPr lang="en-US" dirty="0" smtClean="0"/>
              <a:t>HA Proxy / External Load Balancer</a:t>
            </a:r>
            <a:endParaRPr lang="en-US" dirty="0"/>
          </a:p>
        </p:txBody>
      </p:sp>
      <p:pic>
        <p:nvPicPr>
          <p:cNvPr id="2" name="Picture 1"/>
          <p:cNvPicPr>
            <a:picLocks noChangeAspect="1"/>
          </p:cNvPicPr>
          <p:nvPr/>
        </p:nvPicPr>
        <p:blipFill>
          <a:blip r:embed="rId2"/>
          <a:stretch>
            <a:fillRect/>
          </a:stretch>
        </p:blipFill>
        <p:spPr>
          <a:xfrm>
            <a:off x="825500" y="1282700"/>
            <a:ext cx="7493000" cy="2565400"/>
          </a:xfrm>
          <a:prstGeom prst="rect">
            <a:avLst/>
          </a:prstGeom>
        </p:spPr>
      </p:pic>
    </p:spTree>
    <p:extLst>
      <p:ext uri="{BB962C8B-B14F-4D97-AF65-F5344CB8AC3E}">
        <p14:creationId xmlns:p14="http://schemas.microsoft.com/office/powerpoint/2010/main" val="293998041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239713" y="223838"/>
            <a:ext cx="8410575" cy="460375"/>
          </a:xfrm>
        </p:spPr>
        <p:txBody>
          <a:bodyPr/>
          <a:lstStyle/>
          <a:p>
            <a:r>
              <a:rPr lang="en-US" sz="2800" dirty="0" smtClean="0"/>
              <a:t>HA Proxy</a:t>
            </a:r>
            <a:endParaRPr lang="en-US" sz="2800" i="1" dirty="0"/>
          </a:p>
        </p:txBody>
      </p:sp>
      <p:sp>
        <p:nvSpPr>
          <p:cNvPr id="5" name="Rounded Rectangle 4"/>
          <p:cNvSpPr/>
          <p:nvPr/>
        </p:nvSpPr>
        <p:spPr>
          <a:xfrm>
            <a:off x="1028152" y="1879600"/>
            <a:ext cx="7162799" cy="2628900"/>
          </a:xfrm>
          <a:prstGeom prst="roundRect">
            <a:avLst>
              <a:gd name="adj" fmla="val 8224"/>
            </a:avLst>
          </a:prstGeom>
          <a:gradFill flip="none" rotWithShape="1">
            <a:gsLst>
              <a:gs pos="0">
                <a:schemeClr val="bg1">
                  <a:lumMod val="85000"/>
                </a:schemeClr>
              </a:gs>
              <a:gs pos="100000">
                <a:schemeClr val="bg1">
                  <a:lumMod val="95000"/>
                </a:schemeClr>
              </a:gs>
            </a:gsLst>
            <a:lin ang="5400000" scaled="0"/>
            <a:tileRect/>
          </a:gradFill>
          <a:ln w="9525" cmpd="sng">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anchor="b"/>
          <a:lstStyle/>
          <a:p>
            <a:pPr algn="ctr" fontAlgn="auto">
              <a:spcBef>
                <a:spcPts val="0"/>
              </a:spcBef>
              <a:spcAft>
                <a:spcPts val="0"/>
              </a:spcAft>
              <a:defRPr/>
            </a:pPr>
            <a:endParaRPr lang="en-US" sz="1600" dirty="0">
              <a:solidFill>
                <a:srgbClr val="008881"/>
              </a:solidFill>
            </a:endParaRPr>
          </a:p>
        </p:txBody>
      </p:sp>
      <p:grpSp>
        <p:nvGrpSpPr>
          <p:cNvPr id="14" name="Group 13"/>
          <p:cNvGrpSpPr/>
          <p:nvPr/>
        </p:nvGrpSpPr>
        <p:grpSpPr>
          <a:xfrm>
            <a:off x="2206391" y="3492640"/>
            <a:ext cx="1099435" cy="781049"/>
            <a:chOff x="5412945" y="3105151"/>
            <a:chExt cx="1099435" cy="781049"/>
          </a:xfrm>
        </p:grpSpPr>
        <p:sp>
          <p:nvSpPr>
            <p:cNvPr id="15" name="Rounded Rectangle 14"/>
            <p:cNvSpPr>
              <a:spLocks noChangeArrowheads="1"/>
            </p:cNvSpPr>
            <p:nvPr/>
          </p:nvSpPr>
          <p:spPr bwMode="auto">
            <a:xfrm>
              <a:off x="5412945" y="3105151"/>
              <a:ext cx="1099435" cy="781049"/>
            </a:xfrm>
            <a:prstGeom prst="roundRect">
              <a:avLst>
                <a:gd name="adj" fmla="val 4579"/>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fontAlgn="auto">
                <a:spcBef>
                  <a:spcPts val="0"/>
                </a:spcBef>
                <a:spcAft>
                  <a:spcPts val="0"/>
                </a:spcAft>
                <a:defRPr/>
              </a:pPr>
              <a:r>
                <a:rPr lang="en-US" sz="1200" b="1" dirty="0" smtClean="0">
                  <a:solidFill>
                    <a:schemeClr val="bg1"/>
                  </a:solidFill>
                  <a:latin typeface="+mn-lt"/>
                  <a:ea typeface="+mn-ea"/>
                </a:rPr>
                <a:t>DEA</a:t>
              </a:r>
              <a:endParaRPr lang="en-US" sz="1200" b="1" dirty="0">
                <a:solidFill>
                  <a:schemeClr val="bg1"/>
                </a:solidFill>
                <a:latin typeface="+mn-lt"/>
                <a:ea typeface="+mn-ea"/>
              </a:endParaRPr>
            </a:p>
          </p:txBody>
        </p:sp>
        <p:sp>
          <p:nvSpPr>
            <p:cNvPr id="16" name="Oval 170"/>
            <p:cNvSpPr/>
            <p:nvPr/>
          </p:nvSpPr>
          <p:spPr>
            <a:xfrm>
              <a:off x="5477047" y="3213241"/>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p:nvGrpSpPr>
        <p:grpSpPr>
          <a:xfrm>
            <a:off x="3398105" y="3492640"/>
            <a:ext cx="1099435" cy="781049"/>
            <a:chOff x="5412945" y="3105151"/>
            <a:chExt cx="1099435" cy="781049"/>
          </a:xfrm>
        </p:grpSpPr>
        <p:sp>
          <p:nvSpPr>
            <p:cNvPr id="18" name="Rounded Rectangle 17"/>
            <p:cNvSpPr>
              <a:spLocks noChangeArrowheads="1"/>
            </p:cNvSpPr>
            <p:nvPr/>
          </p:nvSpPr>
          <p:spPr bwMode="auto">
            <a:xfrm>
              <a:off x="5412945" y="3105151"/>
              <a:ext cx="1099435" cy="781049"/>
            </a:xfrm>
            <a:prstGeom prst="roundRect">
              <a:avLst>
                <a:gd name="adj" fmla="val 4579"/>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fontAlgn="auto">
                <a:spcBef>
                  <a:spcPts val="0"/>
                </a:spcBef>
                <a:spcAft>
                  <a:spcPts val="0"/>
                </a:spcAft>
                <a:defRPr/>
              </a:pPr>
              <a:r>
                <a:rPr lang="en-US" sz="1200" b="1" dirty="0" smtClean="0">
                  <a:solidFill>
                    <a:schemeClr val="bg1"/>
                  </a:solidFill>
                  <a:latin typeface="+mn-lt"/>
                  <a:ea typeface="+mn-ea"/>
                </a:rPr>
                <a:t>DEA</a:t>
              </a:r>
              <a:endParaRPr lang="en-US" sz="1200" b="1" dirty="0">
                <a:solidFill>
                  <a:schemeClr val="bg1"/>
                </a:solidFill>
                <a:latin typeface="+mn-lt"/>
                <a:ea typeface="+mn-ea"/>
              </a:endParaRPr>
            </a:p>
          </p:txBody>
        </p:sp>
        <p:sp>
          <p:nvSpPr>
            <p:cNvPr id="19" name="Oval 170"/>
            <p:cNvSpPr/>
            <p:nvPr/>
          </p:nvSpPr>
          <p:spPr>
            <a:xfrm>
              <a:off x="5477047" y="3213241"/>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p:cNvGrpSpPr/>
          <p:nvPr/>
        </p:nvGrpSpPr>
        <p:grpSpPr>
          <a:xfrm>
            <a:off x="4589819" y="3492640"/>
            <a:ext cx="1099435" cy="781049"/>
            <a:chOff x="5412945" y="3105151"/>
            <a:chExt cx="1099435" cy="781049"/>
          </a:xfrm>
        </p:grpSpPr>
        <p:sp>
          <p:nvSpPr>
            <p:cNvPr id="21" name="Rounded Rectangle 20"/>
            <p:cNvSpPr>
              <a:spLocks noChangeArrowheads="1"/>
            </p:cNvSpPr>
            <p:nvPr/>
          </p:nvSpPr>
          <p:spPr bwMode="auto">
            <a:xfrm>
              <a:off x="5412945" y="3105151"/>
              <a:ext cx="1099435" cy="781049"/>
            </a:xfrm>
            <a:prstGeom prst="roundRect">
              <a:avLst>
                <a:gd name="adj" fmla="val 4579"/>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fontAlgn="auto">
                <a:spcBef>
                  <a:spcPts val="0"/>
                </a:spcBef>
                <a:spcAft>
                  <a:spcPts val="0"/>
                </a:spcAft>
                <a:defRPr/>
              </a:pPr>
              <a:r>
                <a:rPr lang="en-US" sz="1200" b="1" dirty="0" smtClean="0">
                  <a:solidFill>
                    <a:schemeClr val="bg1"/>
                  </a:solidFill>
                  <a:latin typeface="+mn-lt"/>
                  <a:ea typeface="+mn-ea"/>
                </a:rPr>
                <a:t>DEA</a:t>
              </a:r>
              <a:endParaRPr lang="en-US" sz="1200" b="1" dirty="0">
                <a:solidFill>
                  <a:schemeClr val="bg1"/>
                </a:solidFill>
                <a:latin typeface="+mn-lt"/>
                <a:ea typeface="+mn-ea"/>
              </a:endParaRPr>
            </a:p>
          </p:txBody>
        </p:sp>
        <p:sp>
          <p:nvSpPr>
            <p:cNvPr id="22" name="Oval 170"/>
            <p:cNvSpPr/>
            <p:nvPr/>
          </p:nvSpPr>
          <p:spPr>
            <a:xfrm>
              <a:off x="5477047" y="3213241"/>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1411073" y="2832411"/>
            <a:ext cx="1560727" cy="374030"/>
            <a:chOff x="547473" y="1206811"/>
            <a:chExt cx="1560727" cy="374030"/>
          </a:xfrm>
        </p:grpSpPr>
        <p:sp>
          <p:nvSpPr>
            <p:cNvPr id="6" name="Rounded Rectangle 5"/>
            <p:cNvSpPr/>
            <p:nvPr/>
          </p:nvSpPr>
          <p:spPr bwMode="auto">
            <a:xfrm>
              <a:off x="547473" y="1206811"/>
              <a:ext cx="1560727" cy="374030"/>
            </a:xfrm>
            <a:prstGeom prst="roundRect">
              <a:avLst>
                <a:gd name="adj" fmla="val 8685"/>
              </a:avLst>
            </a:prstGeom>
            <a:solidFill>
              <a:schemeClr val="tx1"/>
            </a:solidFill>
            <a:ln w="41275">
              <a:noFill/>
              <a:round/>
              <a:headEnd/>
              <a:tailEnd/>
            </a:ln>
          </p:spPr>
          <p:txBody>
            <a:bodyPr wrap="none" lIns="182880" tIns="0" rIns="0" bIns="0" rtlCol="0" anchor="ctr"/>
            <a:lstStyle/>
            <a:p>
              <a:pPr fontAlgn="auto">
                <a:spcBef>
                  <a:spcPts val="0"/>
                </a:spcBef>
                <a:spcAft>
                  <a:spcPts val="0"/>
                </a:spcAft>
              </a:pPr>
              <a:r>
                <a:rPr lang="en-US" sz="1600" dirty="0" smtClean="0">
                  <a:solidFill>
                    <a:prstClr val="white">
                      <a:lumMod val="95000"/>
                    </a:prstClr>
                  </a:solidFill>
                  <a:latin typeface="Calibri"/>
                  <a:ea typeface="+mn-ea"/>
                </a:rPr>
                <a:t>Router</a:t>
              </a:r>
            </a:p>
          </p:txBody>
        </p:sp>
        <p:sp>
          <p:nvSpPr>
            <p:cNvPr id="47" name="Oval 42"/>
            <p:cNvSpPr/>
            <p:nvPr/>
          </p:nvSpPr>
          <p:spPr>
            <a:xfrm>
              <a:off x="1486602" y="1289050"/>
              <a:ext cx="228000" cy="230584"/>
            </a:xfrm>
            <a:custGeom>
              <a:avLst/>
              <a:gdLst/>
              <a:ahLst/>
              <a:cxnLst/>
              <a:rect l="l" t="t" r="r" b="b"/>
              <a:pathLst>
                <a:path w="763984" h="763984">
                  <a:moveTo>
                    <a:pt x="335323" y="444979"/>
                  </a:moveTo>
                  <a:lnTo>
                    <a:pt x="335323" y="590998"/>
                  </a:lnTo>
                  <a:lnTo>
                    <a:pt x="261293" y="590998"/>
                  </a:lnTo>
                  <a:lnTo>
                    <a:pt x="381992" y="747629"/>
                  </a:lnTo>
                  <a:lnTo>
                    <a:pt x="502691" y="590998"/>
                  </a:lnTo>
                  <a:lnTo>
                    <a:pt x="428661" y="590998"/>
                  </a:lnTo>
                  <a:lnTo>
                    <a:pt x="428661" y="444979"/>
                  </a:lnTo>
                  <a:close/>
                  <a:moveTo>
                    <a:pt x="578572" y="261293"/>
                  </a:moveTo>
                  <a:lnTo>
                    <a:pt x="421941" y="381992"/>
                  </a:lnTo>
                  <a:lnTo>
                    <a:pt x="578572" y="502691"/>
                  </a:lnTo>
                  <a:lnTo>
                    <a:pt x="578572" y="428661"/>
                  </a:lnTo>
                  <a:lnTo>
                    <a:pt x="724591" y="428661"/>
                  </a:lnTo>
                  <a:lnTo>
                    <a:pt x="724591" y="335323"/>
                  </a:lnTo>
                  <a:lnTo>
                    <a:pt x="578572" y="335323"/>
                  </a:lnTo>
                  <a:close/>
                  <a:moveTo>
                    <a:pt x="185411" y="261293"/>
                  </a:moveTo>
                  <a:lnTo>
                    <a:pt x="185411" y="335323"/>
                  </a:lnTo>
                  <a:lnTo>
                    <a:pt x="39392" y="335323"/>
                  </a:lnTo>
                  <a:lnTo>
                    <a:pt x="39392" y="428661"/>
                  </a:lnTo>
                  <a:lnTo>
                    <a:pt x="185411" y="428661"/>
                  </a:lnTo>
                  <a:lnTo>
                    <a:pt x="185411" y="502691"/>
                  </a:lnTo>
                  <a:lnTo>
                    <a:pt x="342042" y="381992"/>
                  </a:lnTo>
                  <a:close/>
                  <a:moveTo>
                    <a:pt x="381992" y="16356"/>
                  </a:moveTo>
                  <a:lnTo>
                    <a:pt x="261293" y="172987"/>
                  </a:lnTo>
                  <a:lnTo>
                    <a:pt x="335323" y="172987"/>
                  </a:lnTo>
                  <a:lnTo>
                    <a:pt x="335323" y="319006"/>
                  </a:lnTo>
                  <a:lnTo>
                    <a:pt x="428661" y="319006"/>
                  </a:lnTo>
                  <a:lnTo>
                    <a:pt x="428661" y="172987"/>
                  </a:lnTo>
                  <a:lnTo>
                    <a:pt x="502691" y="172987"/>
                  </a:lnTo>
                  <a:close/>
                  <a:moveTo>
                    <a:pt x="381992" y="0"/>
                  </a:moveTo>
                  <a:cubicBezTo>
                    <a:pt x="592960" y="0"/>
                    <a:pt x="763984" y="171024"/>
                    <a:pt x="763984" y="381992"/>
                  </a:cubicBezTo>
                  <a:cubicBezTo>
                    <a:pt x="763984" y="592960"/>
                    <a:pt x="592960" y="763984"/>
                    <a:pt x="381992" y="763984"/>
                  </a:cubicBezTo>
                  <a:cubicBezTo>
                    <a:pt x="171024" y="763984"/>
                    <a:pt x="0" y="592960"/>
                    <a:pt x="0" y="381992"/>
                  </a:cubicBezTo>
                  <a:cubicBezTo>
                    <a:pt x="0" y="171024"/>
                    <a:pt x="171024" y="0"/>
                    <a:pt x="381992" y="0"/>
                  </a:cubicBezTo>
                  <a:close/>
                </a:path>
              </a:pathLst>
            </a:custGeom>
            <a:solidFill>
              <a:schemeClr val="bg2">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Right Arrow 47"/>
          <p:cNvSpPr/>
          <p:nvPr/>
        </p:nvSpPr>
        <p:spPr>
          <a:xfrm rot="5400000">
            <a:off x="3789900" y="807503"/>
            <a:ext cx="1241962" cy="693764"/>
          </a:xfrm>
          <a:prstGeom prst="rightArrow">
            <a:avLst>
              <a:gd name="adj1" fmla="val 72086"/>
              <a:gd name="adj2" fmla="val 41820"/>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Access App</a:t>
            </a:r>
            <a:endParaRPr lang="en-US" sz="1400" dirty="0"/>
          </a:p>
        </p:txBody>
      </p:sp>
      <p:sp>
        <p:nvSpPr>
          <p:cNvPr id="27" name="Rectangle 41"/>
          <p:cNvSpPr/>
          <p:nvPr/>
        </p:nvSpPr>
        <p:spPr>
          <a:xfrm rot="5400000">
            <a:off x="2576270" y="3295608"/>
            <a:ext cx="382603" cy="978671"/>
          </a:xfrm>
          <a:custGeom>
            <a:avLst/>
            <a:gdLst/>
            <a:ahLst/>
            <a:cxnLst/>
            <a:rect l="l" t="t" r="r" b="b"/>
            <a:pathLst>
              <a:path w="888043" h="1708283">
                <a:moveTo>
                  <a:pt x="56723" y="183505"/>
                </a:moveTo>
                <a:lnTo>
                  <a:pt x="831320" y="183505"/>
                </a:lnTo>
                <a:lnTo>
                  <a:pt x="831320" y="56722"/>
                </a:lnTo>
                <a:lnTo>
                  <a:pt x="56723" y="56722"/>
                </a:lnTo>
                <a:close/>
                <a:moveTo>
                  <a:pt x="56723" y="367012"/>
                </a:moveTo>
                <a:lnTo>
                  <a:pt x="831320" y="367012"/>
                </a:lnTo>
                <a:lnTo>
                  <a:pt x="831320" y="240227"/>
                </a:lnTo>
                <a:lnTo>
                  <a:pt x="56723" y="240227"/>
                </a:lnTo>
                <a:close/>
                <a:moveTo>
                  <a:pt x="56723" y="550519"/>
                </a:moveTo>
                <a:lnTo>
                  <a:pt x="831320" y="550519"/>
                </a:lnTo>
                <a:lnTo>
                  <a:pt x="831320" y="423734"/>
                </a:lnTo>
                <a:lnTo>
                  <a:pt x="56723" y="423734"/>
                </a:lnTo>
                <a:close/>
                <a:moveTo>
                  <a:pt x="56723" y="734026"/>
                </a:moveTo>
                <a:lnTo>
                  <a:pt x="831320" y="734026"/>
                </a:lnTo>
                <a:lnTo>
                  <a:pt x="831320" y="607241"/>
                </a:lnTo>
                <a:lnTo>
                  <a:pt x="56723" y="607241"/>
                </a:lnTo>
                <a:close/>
                <a:moveTo>
                  <a:pt x="56723" y="917533"/>
                </a:moveTo>
                <a:lnTo>
                  <a:pt x="831320" y="917533"/>
                </a:lnTo>
                <a:lnTo>
                  <a:pt x="831320" y="790748"/>
                </a:lnTo>
                <a:lnTo>
                  <a:pt x="56723" y="790748"/>
                </a:lnTo>
                <a:close/>
                <a:moveTo>
                  <a:pt x="56723" y="1101040"/>
                </a:moveTo>
                <a:lnTo>
                  <a:pt x="831320" y="1101040"/>
                </a:lnTo>
                <a:lnTo>
                  <a:pt x="831320" y="974255"/>
                </a:lnTo>
                <a:lnTo>
                  <a:pt x="56723" y="974255"/>
                </a:lnTo>
                <a:close/>
                <a:moveTo>
                  <a:pt x="56723" y="1284547"/>
                </a:moveTo>
                <a:lnTo>
                  <a:pt x="831320" y="1284547"/>
                </a:lnTo>
                <a:lnTo>
                  <a:pt x="831320" y="1157762"/>
                </a:lnTo>
                <a:lnTo>
                  <a:pt x="56723" y="1157762"/>
                </a:lnTo>
                <a:close/>
                <a:moveTo>
                  <a:pt x="56723" y="1468054"/>
                </a:moveTo>
                <a:lnTo>
                  <a:pt x="831320" y="1468054"/>
                </a:lnTo>
                <a:lnTo>
                  <a:pt x="831320" y="1341269"/>
                </a:lnTo>
                <a:lnTo>
                  <a:pt x="56723" y="1341269"/>
                </a:lnTo>
                <a:close/>
                <a:moveTo>
                  <a:pt x="56723" y="1651561"/>
                </a:moveTo>
                <a:lnTo>
                  <a:pt x="831320" y="1651561"/>
                </a:lnTo>
                <a:lnTo>
                  <a:pt x="831320" y="1524776"/>
                </a:lnTo>
                <a:lnTo>
                  <a:pt x="56723" y="1524776"/>
                </a:lnTo>
                <a:close/>
                <a:moveTo>
                  <a:pt x="0" y="1708282"/>
                </a:moveTo>
                <a:lnTo>
                  <a:pt x="0" y="0"/>
                </a:lnTo>
                <a:lnTo>
                  <a:pt x="14180" y="0"/>
                </a:lnTo>
                <a:lnTo>
                  <a:pt x="56723" y="0"/>
                </a:lnTo>
                <a:lnTo>
                  <a:pt x="831320" y="0"/>
                </a:lnTo>
                <a:lnTo>
                  <a:pt x="845502" y="0"/>
                </a:lnTo>
                <a:lnTo>
                  <a:pt x="888043" y="0"/>
                </a:lnTo>
                <a:lnTo>
                  <a:pt x="888043" y="1708282"/>
                </a:lnTo>
                <a:lnTo>
                  <a:pt x="845502" y="1708282"/>
                </a:lnTo>
                <a:lnTo>
                  <a:pt x="845502" y="1708283"/>
                </a:lnTo>
                <a:lnTo>
                  <a:pt x="14180" y="1708283"/>
                </a:lnTo>
                <a:lnTo>
                  <a:pt x="14180" y="1708282"/>
                </a:lnTo>
                <a:close/>
              </a:path>
            </a:pathLst>
          </a:custGeom>
          <a:solidFill>
            <a:schemeClr val="tx2">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8" name="Rounded Rectangle 9"/>
          <p:cNvSpPr/>
          <p:nvPr/>
        </p:nvSpPr>
        <p:spPr>
          <a:xfrm>
            <a:off x="3100826" y="3664625"/>
            <a:ext cx="177448" cy="226652"/>
          </a:xfrm>
          <a:custGeom>
            <a:avLst/>
            <a:gdLst/>
            <a:ahLst/>
            <a:cxnLst/>
            <a:rect l="l" t="t" r="r" b="b"/>
            <a:pathLst>
              <a:path w="990600" h="1265275">
                <a:moveTo>
                  <a:pt x="495299" y="621778"/>
                </a:moveTo>
                <a:cubicBezTo>
                  <a:pt x="426912" y="621778"/>
                  <a:pt x="371473" y="677217"/>
                  <a:pt x="371473" y="745604"/>
                </a:cubicBezTo>
                <a:cubicBezTo>
                  <a:pt x="371473" y="800510"/>
                  <a:pt x="407209" y="847069"/>
                  <a:pt x="457199" y="861738"/>
                </a:cubicBezTo>
                <a:lnTo>
                  <a:pt x="457199" y="1103911"/>
                </a:lnTo>
                <a:cubicBezTo>
                  <a:pt x="457199" y="1124953"/>
                  <a:pt x="474257" y="1142011"/>
                  <a:pt x="495299" y="1142011"/>
                </a:cubicBezTo>
                <a:cubicBezTo>
                  <a:pt x="516341" y="1142011"/>
                  <a:pt x="533399" y="1124953"/>
                  <a:pt x="533399" y="1103911"/>
                </a:cubicBezTo>
                <a:lnTo>
                  <a:pt x="533399" y="861738"/>
                </a:lnTo>
                <a:cubicBezTo>
                  <a:pt x="583390" y="847069"/>
                  <a:pt x="619125" y="800510"/>
                  <a:pt x="619125" y="745604"/>
                </a:cubicBezTo>
                <a:cubicBezTo>
                  <a:pt x="619125" y="677217"/>
                  <a:pt x="563686" y="621778"/>
                  <a:pt x="495299" y="621778"/>
                </a:cubicBezTo>
                <a:close/>
                <a:moveTo>
                  <a:pt x="495297" y="170493"/>
                </a:moveTo>
                <a:cubicBezTo>
                  <a:pt x="391746" y="170493"/>
                  <a:pt x="307802" y="254436"/>
                  <a:pt x="307802" y="357987"/>
                </a:cubicBezTo>
                <a:lnTo>
                  <a:pt x="307804" y="357991"/>
                </a:lnTo>
                <a:lnTo>
                  <a:pt x="307544" y="357991"/>
                </a:lnTo>
                <a:lnTo>
                  <a:pt x="307544" y="538211"/>
                </a:lnTo>
                <a:lnTo>
                  <a:pt x="683058" y="538211"/>
                </a:lnTo>
                <a:lnTo>
                  <a:pt x="683058" y="357991"/>
                </a:lnTo>
                <a:lnTo>
                  <a:pt x="682792" y="357991"/>
                </a:lnTo>
                <a:cubicBezTo>
                  <a:pt x="682792" y="357988"/>
                  <a:pt x="682792" y="357988"/>
                  <a:pt x="682792" y="357987"/>
                </a:cubicBezTo>
                <a:cubicBezTo>
                  <a:pt x="682792" y="254436"/>
                  <a:pt x="598848" y="170493"/>
                  <a:pt x="495297" y="170493"/>
                </a:cubicBezTo>
                <a:close/>
                <a:moveTo>
                  <a:pt x="495300" y="0"/>
                </a:moveTo>
                <a:cubicBezTo>
                  <a:pt x="686657" y="0"/>
                  <a:pt x="841781" y="155124"/>
                  <a:pt x="841781" y="346479"/>
                </a:cubicBezTo>
                <a:lnTo>
                  <a:pt x="841781" y="346481"/>
                </a:lnTo>
                <a:lnTo>
                  <a:pt x="841781" y="538211"/>
                </a:lnTo>
                <a:lnTo>
                  <a:pt x="869420" y="538211"/>
                </a:lnTo>
                <a:cubicBezTo>
                  <a:pt x="936346" y="538211"/>
                  <a:pt x="990600" y="592465"/>
                  <a:pt x="990600" y="659391"/>
                </a:cubicBezTo>
                <a:lnTo>
                  <a:pt x="990600" y="1144095"/>
                </a:lnTo>
                <a:cubicBezTo>
                  <a:pt x="990600" y="1211021"/>
                  <a:pt x="936346" y="1265275"/>
                  <a:pt x="869420" y="1265275"/>
                </a:cubicBezTo>
                <a:lnTo>
                  <a:pt x="121180" y="1265275"/>
                </a:lnTo>
                <a:cubicBezTo>
                  <a:pt x="54254" y="1265275"/>
                  <a:pt x="0" y="1211021"/>
                  <a:pt x="0" y="1144095"/>
                </a:cubicBezTo>
                <a:lnTo>
                  <a:pt x="0" y="659391"/>
                </a:lnTo>
                <a:cubicBezTo>
                  <a:pt x="0" y="592465"/>
                  <a:pt x="54254" y="538211"/>
                  <a:pt x="121180" y="538211"/>
                </a:cubicBezTo>
                <a:lnTo>
                  <a:pt x="148819" y="538211"/>
                </a:lnTo>
                <a:lnTo>
                  <a:pt x="148819" y="346481"/>
                </a:lnTo>
                <a:cubicBezTo>
                  <a:pt x="148819" y="155124"/>
                  <a:pt x="303944" y="0"/>
                  <a:pt x="4953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41"/>
          <p:cNvSpPr/>
          <p:nvPr/>
        </p:nvSpPr>
        <p:spPr>
          <a:xfrm rot="5400000">
            <a:off x="3756521" y="3295608"/>
            <a:ext cx="382603" cy="978671"/>
          </a:xfrm>
          <a:custGeom>
            <a:avLst/>
            <a:gdLst/>
            <a:ahLst/>
            <a:cxnLst/>
            <a:rect l="l" t="t" r="r" b="b"/>
            <a:pathLst>
              <a:path w="888043" h="1708283">
                <a:moveTo>
                  <a:pt x="56723" y="183505"/>
                </a:moveTo>
                <a:lnTo>
                  <a:pt x="831320" y="183505"/>
                </a:lnTo>
                <a:lnTo>
                  <a:pt x="831320" y="56722"/>
                </a:lnTo>
                <a:lnTo>
                  <a:pt x="56723" y="56722"/>
                </a:lnTo>
                <a:close/>
                <a:moveTo>
                  <a:pt x="56723" y="367012"/>
                </a:moveTo>
                <a:lnTo>
                  <a:pt x="831320" y="367012"/>
                </a:lnTo>
                <a:lnTo>
                  <a:pt x="831320" y="240227"/>
                </a:lnTo>
                <a:lnTo>
                  <a:pt x="56723" y="240227"/>
                </a:lnTo>
                <a:close/>
                <a:moveTo>
                  <a:pt x="56723" y="550519"/>
                </a:moveTo>
                <a:lnTo>
                  <a:pt x="831320" y="550519"/>
                </a:lnTo>
                <a:lnTo>
                  <a:pt x="831320" y="423734"/>
                </a:lnTo>
                <a:lnTo>
                  <a:pt x="56723" y="423734"/>
                </a:lnTo>
                <a:close/>
                <a:moveTo>
                  <a:pt x="56723" y="734026"/>
                </a:moveTo>
                <a:lnTo>
                  <a:pt x="831320" y="734026"/>
                </a:lnTo>
                <a:lnTo>
                  <a:pt x="831320" y="607241"/>
                </a:lnTo>
                <a:lnTo>
                  <a:pt x="56723" y="607241"/>
                </a:lnTo>
                <a:close/>
                <a:moveTo>
                  <a:pt x="56723" y="917533"/>
                </a:moveTo>
                <a:lnTo>
                  <a:pt x="831320" y="917533"/>
                </a:lnTo>
                <a:lnTo>
                  <a:pt x="831320" y="790748"/>
                </a:lnTo>
                <a:lnTo>
                  <a:pt x="56723" y="790748"/>
                </a:lnTo>
                <a:close/>
                <a:moveTo>
                  <a:pt x="56723" y="1101040"/>
                </a:moveTo>
                <a:lnTo>
                  <a:pt x="831320" y="1101040"/>
                </a:lnTo>
                <a:lnTo>
                  <a:pt x="831320" y="974255"/>
                </a:lnTo>
                <a:lnTo>
                  <a:pt x="56723" y="974255"/>
                </a:lnTo>
                <a:close/>
                <a:moveTo>
                  <a:pt x="56723" y="1284547"/>
                </a:moveTo>
                <a:lnTo>
                  <a:pt x="831320" y="1284547"/>
                </a:lnTo>
                <a:lnTo>
                  <a:pt x="831320" y="1157762"/>
                </a:lnTo>
                <a:lnTo>
                  <a:pt x="56723" y="1157762"/>
                </a:lnTo>
                <a:close/>
                <a:moveTo>
                  <a:pt x="56723" y="1468054"/>
                </a:moveTo>
                <a:lnTo>
                  <a:pt x="831320" y="1468054"/>
                </a:lnTo>
                <a:lnTo>
                  <a:pt x="831320" y="1341269"/>
                </a:lnTo>
                <a:lnTo>
                  <a:pt x="56723" y="1341269"/>
                </a:lnTo>
                <a:close/>
                <a:moveTo>
                  <a:pt x="56723" y="1651561"/>
                </a:moveTo>
                <a:lnTo>
                  <a:pt x="831320" y="1651561"/>
                </a:lnTo>
                <a:lnTo>
                  <a:pt x="831320" y="1524776"/>
                </a:lnTo>
                <a:lnTo>
                  <a:pt x="56723" y="1524776"/>
                </a:lnTo>
                <a:close/>
                <a:moveTo>
                  <a:pt x="0" y="1708282"/>
                </a:moveTo>
                <a:lnTo>
                  <a:pt x="0" y="0"/>
                </a:lnTo>
                <a:lnTo>
                  <a:pt x="14180" y="0"/>
                </a:lnTo>
                <a:lnTo>
                  <a:pt x="56723" y="0"/>
                </a:lnTo>
                <a:lnTo>
                  <a:pt x="831320" y="0"/>
                </a:lnTo>
                <a:lnTo>
                  <a:pt x="845502" y="0"/>
                </a:lnTo>
                <a:lnTo>
                  <a:pt x="888043" y="0"/>
                </a:lnTo>
                <a:lnTo>
                  <a:pt x="888043" y="1708282"/>
                </a:lnTo>
                <a:lnTo>
                  <a:pt x="845502" y="1708282"/>
                </a:lnTo>
                <a:lnTo>
                  <a:pt x="845502" y="1708283"/>
                </a:lnTo>
                <a:lnTo>
                  <a:pt x="14180" y="1708283"/>
                </a:lnTo>
                <a:lnTo>
                  <a:pt x="14180" y="1708282"/>
                </a:lnTo>
                <a:close/>
              </a:path>
            </a:pathLst>
          </a:custGeom>
          <a:solidFill>
            <a:schemeClr val="tx2">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1" name="Rounded Rectangle 9"/>
          <p:cNvSpPr/>
          <p:nvPr/>
        </p:nvSpPr>
        <p:spPr>
          <a:xfrm>
            <a:off x="4281077" y="3664625"/>
            <a:ext cx="177448" cy="226652"/>
          </a:xfrm>
          <a:custGeom>
            <a:avLst/>
            <a:gdLst/>
            <a:ahLst/>
            <a:cxnLst/>
            <a:rect l="l" t="t" r="r" b="b"/>
            <a:pathLst>
              <a:path w="990600" h="1265275">
                <a:moveTo>
                  <a:pt x="495299" y="621778"/>
                </a:moveTo>
                <a:cubicBezTo>
                  <a:pt x="426912" y="621778"/>
                  <a:pt x="371473" y="677217"/>
                  <a:pt x="371473" y="745604"/>
                </a:cubicBezTo>
                <a:cubicBezTo>
                  <a:pt x="371473" y="800510"/>
                  <a:pt x="407209" y="847069"/>
                  <a:pt x="457199" y="861738"/>
                </a:cubicBezTo>
                <a:lnTo>
                  <a:pt x="457199" y="1103911"/>
                </a:lnTo>
                <a:cubicBezTo>
                  <a:pt x="457199" y="1124953"/>
                  <a:pt x="474257" y="1142011"/>
                  <a:pt x="495299" y="1142011"/>
                </a:cubicBezTo>
                <a:cubicBezTo>
                  <a:pt x="516341" y="1142011"/>
                  <a:pt x="533399" y="1124953"/>
                  <a:pt x="533399" y="1103911"/>
                </a:cubicBezTo>
                <a:lnTo>
                  <a:pt x="533399" y="861738"/>
                </a:lnTo>
                <a:cubicBezTo>
                  <a:pt x="583390" y="847069"/>
                  <a:pt x="619125" y="800510"/>
                  <a:pt x="619125" y="745604"/>
                </a:cubicBezTo>
                <a:cubicBezTo>
                  <a:pt x="619125" y="677217"/>
                  <a:pt x="563686" y="621778"/>
                  <a:pt x="495299" y="621778"/>
                </a:cubicBezTo>
                <a:close/>
                <a:moveTo>
                  <a:pt x="495297" y="170493"/>
                </a:moveTo>
                <a:cubicBezTo>
                  <a:pt x="391746" y="170493"/>
                  <a:pt x="307802" y="254436"/>
                  <a:pt x="307802" y="357987"/>
                </a:cubicBezTo>
                <a:lnTo>
                  <a:pt x="307804" y="357991"/>
                </a:lnTo>
                <a:lnTo>
                  <a:pt x="307544" y="357991"/>
                </a:lnTo>
                <a:lnTo>
                  <a:pt x="307544" y="538211"/>
                </a:lnTo>
                <a:lnTo>
                  <a:pt x="683058" y="538211"/>
                </a:lnTo>
                <a:lnTo>
                  <a:pt x="683058" y="357991"/>
                </a:lnTo>
                <a:lnTo>
                  <a:pt x="682792" y="357991"/>
                </a:lnTo>
                <a:cubicBezTo>
                  <a:pt x="682792" y="357988"/>
                  <a:pt x="682792" y="357988"/>
                  <a:pt x="682792" y="357987"/>
                </a:cubicBezTo>
                <a:cubicBezTo>
                  <a:pt x="682792" y="254436"/>
                  <a:pt x="598848" y="170493"/>
                  <a:pt x="495297" y="170493"/>
                </a:cubicBezTo>
                <a:close/>
                <a:moveTo>
                  <a:pt x="495300" y="0"/>
                </a:moveTo>
                <a:cubicBezTo>
                  <a:pt x="686657" y="0"/>
                  <a:pt x="841781" y="155124"/>
                  <a:pt x="841781" y="346479"/>
                </a:cubicBezTo>
                <a:lnTo>
                  <a:pt x="841781" y="346481"/>
                </a:lnTo>
                <a:lnTo>
                  <a:pt x="841781" y="538211"/>
                </a:lnTo>
                <a:lnTo>
                  <a:pt x="869420" y="538211"/>
                </a:lnTo>
                <a:cubicBezTo>
                  <a:pt x="936346" y="538211"/>
                  <a:pt x="990600" y="592465"/>
                  <a:pt x="990600" y="659391"/>
                </a:cubicBezTo>
                <a:lnTo>
                  <a:pt x="990600" y="1144095"/>
                </a:lnTo>
                <a:cubicBezTo>
                  <a:pt x="990600" y="1211021"/>
                  <a:pt x="936346" y="1265275"/>
                  <a:pt x="869420" y="1265275"/>
                </a:cubicBezTo>
                <a:lnTo>
                  <a:pt x="121180" y="1265275"/>
                </a:lnTo>
                <a:cubicBezTo>
                  <a:pt x="54254" y="1265275"/>
                  <a:pt x="0" y="1211021"/>
                  <a:pt x="0" y="1144095"/>
                </a:cubicBezTo>
                <a:lnTo>
                  <a:pt x="0" y="659391"/>
                </a:lnTo>
                <a:cubicBezTo>
                  <a:pt x="0" y="592465"/>
                  <a:pt x="54254" y="538211"/>
                  <a:pt x="121180" y="538211"/>
                </a:cubicBezTo>
                <a:lnTo>
                  <a:pt x="148819" y="538211"/>
                </a:lnTo>
                <a:lnTo>
                  <a:pt x="148819" y="346481"/>
                </a:lnTo>
                <a:cubicBezTo>
                  <a:pt x="148819" y="155124"/>
                  <a:pt x="303944" y="0"/>
                  <a:pt x="4953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5964768" y="3644152"/>
            <a:ext cx="1891414" cy="646331"/>
          </a:xfrm>
          <a:prstGeom prst="rect">
            <a:avLst/>
          </a:prstGeom>
        </p:spPr>
        <p:txBody>
          <a:bodyPr wrap="square">
            <a:spAutoFit/>
          </a:bodyPr>
          <a:lstStyle/>
          <a:p>
            <a:pPr algn="r" fontAlgn="auto">
              <a:spcBef>
                <a:spcPts val="0"/>
              </a:spcBef>
              <a:spcAft>
                <a:spcPts val="0"/>
              </a:spcAft>
            </a:pPr>
            <a:r>
              <a:rPr lang="en-US" dirty="0" smtClean="0">
                <a:solidFill>
                  <a:prstClr val="black"/>
                </a:solidFill>
                <a:latin typeface="Calibri"/>
              </a:rPr>
              <a:t>Pivotal CF Elastic </a:t>
            </a:r>
          </a:p>
          <a:p>
            <a:pPr algn="r" fontAlgn="auto">
              <a:spcBef>
                <a:spcPts val="0"/>
              </a:spcBef>
              <a:spcAft>
                <a:spcPts val="0"/>
              </a:spcAft>
            </a:pPr>
            <a:r>
              <a:rPr lang="en-US" dirty="0" smtClean="0">
                <a:solidFill>
                  <a:prstClr val="black"/>
                </a:solidFill>
                <a:latin typeface="Calibri"/>
              </a:rPr>
              <a:t>Runtime (</a:t>
            </a:r>
            <a:r>
              <a:rPr lang="en-US" dirty="0" err="1" smtClean="0">
                <a:solidFill>
                  <a:prstClr val="black"/>
                </a:solidFill>
                <a:latin typeface="Calibri"/>
              </a:rPr>
              <a:t>PaaS</a:t>
            </a:r>
            <a:r>
              <a:rPr lang="en-US" dirty="0">
                <a:solidFill>
                  <a:prstClr val="black"/>
                </a:solidFill>
                <a:latin typeface="Calibri"/>
              </a:rPr>
              <a:t>)</a:t>
            </a:r>
          </a:p>
        </p:txBody>
      </p:sp>
      <p:grpSp>
        <p:nvGrpSpPr>
          <p:cNvPr id="45" name="Group 44"/>
          <p:cNvGrpSpPr/>
          <p:nvPr/>
        </p:nvGrpSpPr>
        <p:grpSpPr>
          <a:xfrm>
            <a:off x="3773273" y="2845111"/>
            <a:ext cx="1560727" cy="374030"/>
            <a:chOff x="547473" y="1206811"/>
            <a:chExt cx="1560727" cy="374030"/>
          </a:xfrm>
        </p:grpSpPr>
        <p:sp>
          <p:nvSpPr>
            <p:cNvPr id="49" name="Rounded Rectangle 48"/>
            <p:cNvSpPr/>
            <p:nvPr/>
          </p:nvSpPr>
          <p:spPr bwMode="auto">
            <a:xfrm>
              <a:off x="547473" y="1206811"/>
              <a:ext cx="1560727" cy="374030"/>
            </a:xfrm>
            <a:prstGeom prst="roundRect">
              <a:avLst>
                <a:gd name="adj" fmla="val 8685"/>
              </a:avLst>
            </a:prstGeom>
            <a:solidFill>
              <a:schemeClr val="tx1"/>
            </a:solidFill>
            <a:ln w="41275">
              <a:noFill/>
              <a:round/>
              <a:headEnd/>
              <a:tailEnd/>
            </a:ln>
          </p:spPr>
          <p:txBody>
            <a:bodyPr wrap="none" lIns="182880" tIns="0" rIns="0" bIns="0" rtlCol="0" anchor="ctr"/>
            <a:lstStyle/>
            <a:p>
              <a:pPr fontAlgn="auto">
                <a:spcBef>
                  <a:spcPts val="0"/>
                </a:spcBef>
                <a:spcAft>
                  <a:spcPts val="0"/>
                </a:spcAft>
              </a:pPr>
              <a:r>
                <a:rPr lang="en-US" sz="1600" dirty="0" smtClean="0">
                  <a:solidFill>
                    <a:prstClr val="white">
                      <a:lumMod val="95000"/>
                    </a:prstClr>
                  </a:solidFill>
                  <a:latin typeface="Calibri"/>
                  <a:ea typeface="+mn-ea"/>
                </a:rPr>
                <a:t>Router</a:t>
              </a:r>
            </a:p>
          </p:txBody>
        </p:sp>
        <p:sp>
          <p:nvSpPr>
            <p:cNvPr id="51" name="Oval 42"/>
            <p:cNvSpPr/>
            <p:nvPr/>
          </p:nvSpPr>
          <p:spPr>
            <a:xfrm>
              <a:off x="1486602" y="1289050"/>
              <a:ext cx="228000" cy="230584"/>
            </a:xfrm>
            <a:custGeom>
              <a:avLst/>
              <a:gdLst/>
              <a:ahLst/>
              <a:cxnLst/>
              <a:rect l="l" t="t" r="r" b="b"/>
              <a:pathLst>
                <a:path w="763984" h="763984">
                  <a:moveTo>
                    <a:pt x="335323" y="444979"/>
                  </a:moveTo>
                  <a:lnTo>
                    <a:pt x="335323" y="590998"/>
                  </a:lnTo>
                  <a:lnTo>
                    <a:pt x="261293" y="590998"/>
                  </a:lnTo>
                  <a:lnTo>
                    <a:pt x="381992" y="747629"/>
                  </a:lnTo>
                  <a:lnTo>
                    <a:pt x="502691" y="590998"/>
                  </a:lnTo>
                  <a:lnTo>
                    <a:pt x="428661" y="590998"/>
                  </a:lnTo>
                  <a:lnTo>
                    <a:pt x="428661" y="444979"/>
                  </a:lnTo>
                  <a:close/>
                  <a:moveTo>
                    <a:pt x="578572" y="261293"/>
                  </a:moveTo>
                  <a:lnTo>
                    <a:pt x="421941" y="381992"/>
                  </a:lnTo>
                  <a:lnTo>
                    <a:pt x="578572" y="502691"/>
                  </a:lnTo>
                  <a:lnTo>
                    <a:pt x="578572" y="428661"/>
                  </a:lnTo>
                  <a:lnTo>
                    <a:pt x="724591" y="428661"/>
                  </a:lnTo>
                  <a:lnTo>
                    <a:pt x="724591" y="335323"/>
                  </a:lnTo>
                  <a:lnTo>
                    <a:pt x="578572" y="335323"/>
                  </a:lnTo>
                  <a:close/>
                  <a:moveTo>
                    <a:pt x="185411" y="261293"/>
                  </a:moveTo>
                  <a:lnTo>
                    <a:pt x="185411" y="335323"/>
                  </a:lnTo>
                  <a:lnTo>
                    <a:pt x="39392" y="335323"/>
                  </a:lnTo>
                  <a:lnTo>
                    <a:pt x="39392" y="428661"/>
                  </a:lnTo>
                  <a:lnTo>
                    <a:pt x="185411" y="428661"/>
                  </a:lnTo>
                  <a:lnTo>
                    <a:pt x="185411" y="502691"/>
                  </a:lnTo>
                  <a:lnTo>
                    <a:pt x="342042" y="381992"/>
                  </a:lnTo>
                  <a:close/>
                  <a:moveTo>
                    <a:pt x="381992" y="16356"/>
                  </a:moveTo>
                  <a:lnTo>
                    <a:pt x="261293" y="172987"/>
                  </a:lnTo>
                  <a:lnTo>
                    <a:pt x="335323" y="172987"/>
                  </a:lnTo>
                  <a:lnTo>
                    <a:pt x="335323" y="319006"/>
                  </a:lnTo>
                  <a:lnTo>
                    <a:pt x="428661" y="319006"/>
                  </a:lnTo>
                  <a:lnTo>
                    <a:pt x="428661" y="172987"/>
                  </a:lnTo>
                  <a:lnTo>
                    <a:pt x="502691" y="172987"/>
                  </a:lnTo>
                  <a:close/>
                  <a:moveTo>
                    <a:pt x="381992" y="0"/>
                  </a:moveTo>
                  <a:cubicBezTo>
                    <a:pt x="592960" y="0"/>
                    <a:pt x="763984" y="171024"/>
                    <a:pt x="763984" y="381992"/>
                  </a:cubicBezTo>
                  <a:cubicBezTo>
                    <a:pt x="763984" y="592960"/>
                    <a:pt x="592960" y="763984"/>
                    <a:pt x="381992" y="763984"/>
                  </a:cubicBezTo>
                  <a:cubicBezTo>
                    <a:pt x="171024" y="763984"/>
                    <a:pt x="0" y="592960"/>
                    <a:pt x="0" y="381992"/>
                  </a:cubicBezTo>
                  <a:cubicBezTo>
                    <a:pt x="0" y="171024"/>
                    <a:pt x="171024" y="0"/>
                    <a:pt x="381992" y="0"/>
                  </a:cubicBezTo>
                  <a:close/>
                </a:path>
              </a:pathLst>
            </a:custGeom>
            <a:solidFill>
              <a:schemeClr val="bg2">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2" name="Group 51"/>
          <p:cNvGrpSpPr/>
          <p:nvPr/>
        </p:nvGrpSpPr>
        <p:grpSpPr>
          <a:xfrm>
            <a:off x="6313273" y="2845111"/>
            <a:ext cx="1560727" cy="374030"/>
            <a:chOff x="547473" y="1206811"/>
            <a:chExt cx="1560727" cy="374030"/>
          </a:xfrm>
        </p:grpSpPr>
        <p:sp>
          <p:nvSpPr>
            <p:cNvPr id="55" name="Rounded Rectangle 54"/>
            <p:cNvSpPr/>
            <p:nvPr/>
          </p:nvSpPr>
          <p:spPr bwMode="auto">
            <a:xfrm>
              <a:off x="547473" y="1206811"/>
              <a:ext cx="1560727" cy="374030"/>
            </a:xfrm>
            <a:prstGeom prst="roundRect">
              <a:avLst>
                <a:gd name="adj" fmla="val 8685"/>
              </a:avLst>
            </a:prstGeom>
            <a:solidFill>
              <a:schemeClr val="tx1"/>
            </a:solidFill>
            <a:ln w="41275">
              <a:noFill/>
              <a:round/>
              <a:headEnd/>
              <a:tailEnd/>
            </a:ln>
          </p:spPr>
          <p:txBody>
            <a:bodyPr wrap="none" lIns="182880" tIns="0" rIns="0" bIns="0" rtlCol="0" anchor="ctr"/>
            <a:lstStyle/>
            <a:p>
              <a:pPr fontAlgn="auto">
                <a:spcBef>
                  <a:spcPts val="0"/>
                </a:spcBef>
                <a:spcAft>
                  <a:spcPts val="0"/>
                </a:spcAft>
              </a:pPr>
              <a:r>
                <a:rPr lang="en-US" sz="1600" dirty="0" smtClean="0">
                  <a:solidFill>
                    <a:prstClr val="white">
                      <a:lumMod val="95000"/>
                    </a:prstClr>
                  </a:solidFill>
                  <a:latin typeface="Calibri"/>
                  <a:ea typeface="+mn-ea"/>
                </a:rPr>
                <a:t>Router</a:t>
              </a:r>
            </a:p>
          </p:txBody>
        </p:sp>
        <p:sp>
          <p:nvSpPr>
            <p:cNvPr id="57" name="Oval 42"/>
            <p:cNvSpPr/>
            <p:nvPr/>
          </p:nvSpPr>
          <p:spPr>
            <a:xfrm>
              <a:off x="1486602" y="1289050"/>
              <a:ext cx="228000" cy="230584"/>
            </a:xfrm>
            <a:custGeom>
              <a:avLst/>
              <a:gdLst/>
              <a:ahLst/>
              <a:cxnLst/>
              <a:rect l="l" t="t" r="r" b="b"/>
              <a:pathLst>
                <a:path w="763984" h="763984">
                  <a:moveTo>
                    <a:pt x="335323" y="444979"/>
                  </a:moveTo>
                  <a:lnTo>
                    <a:pt x="335323" y="590998"/>
                  </a:lnTo>
                  <a:lnTo>
                    <a:pt x="261293" y="590998"/>
                  </a:lnTo>
                  <a:lnTo>
                    <a:pt x="381992" y="747629"/>
                  </a:lnTo>
                  <a:lnTo>
                    <a:pt x="502691" y="590998"/>
                  </a:lnTo>
                  <a:lnTo>
                    <a:pt x="428661" y="590998"/>
                  </a:lnTo>
                  <a:lnTo>
                    <a:pt x="428661" y="444979"/>
                  </a:lnTo>
                  <a:close/>
                  <a:moveTo>
                    <a:pt x="578572" y="261293"/>
                  </a:moveTo>
                  <a:lnTo>
                    <a:pt x="421941" y="381992"/>
                  </a:lnTo>
                  <a:lnTo>
                    <a:pt x="578572" y="502691"/>
                  </a:lnTo>
                  <a:lnTo>
                    <a:pt x="578572" y="428661"/>
                  </a:lnTo>
                  <a:lnTo>
                    <a:pt x="724591" y="428661"/>
                  </a:lnTo>
                  <a:lnTo>
                    <a:pt x="724591" y="335323"/>
                  </a:lnTo>
                  <a:lnTo>
                    <a:pt x="578572" y="335323"/>
                  </a:lnTo>
                  <a:close/>
                  <a:moveTo>
                    <a:pt x="185411" y="261293"/>
                  </a:moveTo>
                  <a:lnTo>
                    <a:pt x="185411" y="335323"/>
                  </a:lnTo>
                  <a:lnTo>
                    <a:pt x="39392" y="335323"/>
                  </a:lnTo>
                  <a:lnTo>
                    <a:pt x="39392" y="428661"/>
                  </a:lnTo>
                  <a:lnTo>
                    <a:pt x="185411" y="428661"/>
                  </a:lnTo>
                  <a:lnTo>
                    <a:pt x="185411" y="502691"/>
                  </a:lnTo>
                  <a:lnTo>
                    <a:pt x="342042" y="381992"/>
                  </a:lnTo>
                  <a:close/>
                  <a:moveTo>
                    <a:pt x="381992" y="16356"/>
                  </a:moveTo>
                  <a:lnTo>
                    <a:pt x="261293" y="172987"/>
                  </a:lnTo>
                  <a:lnTo>
                    <a:pt x="335323" y="172987"/>
                  </a:lnTo>
                  <a:lnTo>
                    <a:pt x="335323" y="319006"/>
                  </a:lnTo>
                  <a:lnTo>
                    <a:pt x="428661" y="319006"/>
                  </a:lnTo>
                  <a:lnTo>
                    <a:pt x="428661" y="172987"/>
                  </a:lnTo>
                  <a:lnTo>
                    <a:pt x="502691" y="172987"/>
                  </a:lnTo>
                  <a:close/>
                  <a:moveTo>
                    <a:pt x="381992" y="0"/>
                  </a:moveTo>
                  <a:cubicBezTo>
                    <a:pt x="592960" y="0"/>
                    <a:pt x="763984" y="171024"/>
                    <a:pt x="763984" y="381992"/>
                  </a:cubicBezTo>
                  <a:cubicBezTo>
                    <a:pt x="763984" y="592960"/>
                    <a:pt x="592960" y="763984"/>
                    <a:pt x="381992" y="763984"/>
                  </a:cubicBezTo>
                  <a:cubicBezTo>
                    <a:pt x="171024" y="763984"/>
                    <a:pt x="0" y="592960"/>
                    <a:pt x="0" y="381992"/>
                  </a:cubicBezTo>
                  <a:cubicBezTo>
                    <a:pt x="0" y="171024"/>
                    <a:pt x="171024" y="0"/>
                    <a:pt x="381992" y="0"/>
                  </a:cubicBezTo>
                  <a:close/>
                </a:path>
              </a:pathLst>
            </a:custGeom>
            <a:solidFill>
              <a:schemeClr val="bg2">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3" name="Rounded Rectangle 62"/>
          <p:cNvSpPr>
            <a:spLocks noChangeArrowheads="1"/>
          </p:cNvSpPr>
          <p:nvPr/>
        </p:nvSpPr>
        <p:spPr bwMode="auto">
          <a:xfrm>
            <a:off x="6723419" y="1016141"/>
            <a:ext cx="1099435" cy="406259"/>
          </a:xfrm>
          <a:prstGeom prst="roundRect">
            <a:avLst>
              <a:gd name="adj" fmla="val 4579"/>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fontAlgn="auto">
              <a:spcBef>
                <a:spcPts val="0"/>
              </a:spcBef>
              <a:spcAft>
                <a:spcPts val="0"/>
              </a:spcAft>
              <a:defRPr/>
            </a:pPr>
            <a:r>
              <a:rPr lang="en-US" sz="1200" b="1" dirty="0" smtClean="0">
                <a:solidFill>
                  <a:schemeClr val="bg1"/>
                </a:solidFill>
                <a:latin typeface="+mn-lt"/>
                <a:ea typeface="+mn-ea"/>
              </a:rPr>
              <a:t>DNS</a:t>
            </a:r>
            <a:endParaRPr lang="en-US" sz="1200" b="1" dirty="0">
              <a:solidFill>
                <a:schemeClr val="bg1"/>
              </a:solidFill>
              <a:latin typeface="+mn-lt"/>
              <a:ea typeface="+mn-ea"/>
            </a:endParaRPr>
          </a:p>
        </p:txBody>
      </p:sp>
      <p:sp>
        <p:nvSpPr>
          <p:cNvPr id="65" name="Rounded Rectangle 64"/>
          <p:cNvSpPr/>
          <p:nvPr/>
        </p:nvSpPr>
        <p:spPr bwMode="auto">
          <a:xfrm>
            <a:off x="3684373" y="1994211"/>
            <a:ext cx="1560727" cy="374030"/>
          </a:xfrm>
          <a:prstGeom prst="roundRect">
            <a:avLst>
              <a:gd name="adj" fmla="val 8685"/>
            </a:avLst>
          </a:prstGeom>
          <a:solidFill>
            <a:schemeClr val="tx1"/>
          </a:solidFill>
          <a:ln w="41275">
            <a:noFill/>
            <a:round/>
            <a:headEnd/>
            <a:tailEnd/>
          </a:ln>
        </p:spPr>
        <p:txBody>
          <a:bodyPr wrap="none" lIns="182880" tIns="0" rIns="0" bIns="0" rtlCol="0" anchor="ctr"/>
          <a:lstStyle/>
          <a:p>
            <a:pPr algn="ctr" fontAlgn="auto">
              <a:spcBef>
                <a:spcPts val="0"/>
              </a:spcBef>
              <a:spcAft>
                <a:spcPts val="0"/>
              </a:spcAft>
            </a:pPr>
            <a:r>
              <a:rPr lang="en-US" sz="1600" dirty="0" smtClean="0">
                <a:solidFill>
                  <a:prstClr val="white">
                    <a:lumMod val="95000"/>
                  </a:prstClr>
                </a:solidFill>
                <a:latin typeface="Calibri"/>
                <a:ea typeface="+mn-ea"/>
              </a:rPr>
              <a:t>HA Proxy</a:t>
            </a:r>
          </a:p>
        </p:txBody>
      </p:sp>
      <p:cxnSp>
        <p:nvCxnSpPr>
          <p:cNvPr id="66" name="Straight Arrow Connector 65"/>
          <p:cNvCxnSpPr/>
          <p:nvPr/>
        </p:nvCxnSpPr>
        <p:spPr>
          <a:xfrm flipH="1">
            <a:off x="2540000" y="2387600"/>
            <a:ext cx="1130300" cy="406400"/>
          </a:xfrm>
          <a:prstGeom prst="straightConnector1">
            <a:avLst/>
          </a:prstGeom>
          <a:ln w="19050">
            <a:solidFill>
              <a:srgbClr val="7F7F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5257800" y="2400300"/>
            <a:ext cx="1358900" cy="406400"/>
          </a:xfrm>
          <a:prstGeom prst="straightConnector1">
            <a:avLst/>
          </a:prstGeom>
          <a:ln w="19050">
            <a:solidFill>
              <a:srgbClr val="7F7F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H="1">
            <a:off x="4381500" y="2418635"/>
            <a:ext cx="2" cy="375365"/>
          </a:xfrm>
          <a:prstGeom prst="straightConnector1">
            <a:avLst/>
          </a:prstGeom>
          <a:ln w="19050">
            <a:solidFill>
              <a:srgbClr val="7F7F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4961468" y="519952"/>
            <a:ext cx="2785532" cy="369332"/>
          </a:xfrm>
          <a:prstGeom prst="rect">
            <a:avLst/>
          </a:prstGeom>
        </p:spPr>
        <p:txBody>
          <a:bodyPr wrap="square">
            <a:spAutoFit/>
          </a:bodyPr>
          <a:lstStyle/>
          <a:p>
            <a:pPr algn="r" fontAlgn="auto">
              <a:spcBef>
                <a:spcPts val="0"/>
              </a:spcBef>
              <a:spcAft>
                <a:spcPts val="0"/>
              </a:spcAft>
            </a:pPr>
            <a:r>
              <a:rPr lang="en-US" dirty="0" err="1">
                <a:solidFill>
                  <a:prstClr val="black"/>
                </a:solidFill>
                <a:latin typeface="Calibri"/>
              </a:rPr>
              <a:t>m</a:t>
            </a:r>
            <a:r>
              <a:rPr lang="en-US" dirty="0" err="1" smtClean="0">
                <a:solidFill>
                  <a:prstClr val="black"/>
                </a:solidFill>
                <a:latin typeface="Calibri"/>
              </a:rPr>
              <a:t>yapp</a:t>
            </a:r>
            <a:r>
              <a:rPr lang="en-US" dirty="0" smtClean="0">
                <a:solidFill>
                  <a:prstClr val="black"/>
                </a:solidFill>
                <a:latin typeface="Calibri"/>
              </a:rPr>
              <a:t>.&lt;</a:t>
            </a:r>
            <a:r>
              <a:rPr lang="en-US" dirty="0" err="1" smtClean="0">
                <a:solidFill>
                  <a:prstClr val="black"/>
                </a:solidFill>
                <a:latin typeface="Calibri"/>
              </a:rPr>
              <a:t>mycfdomain.com</a:t>
            </a:r>
            <a:r>
              <a:rPr lang="en-US" dirty="0" smtClean="0">
                <a:solidFill>
                  <a:prstClr val="black"/>
                </a:solidFill>
                <a:latin typeface="Calibri"/>
              </a:rPr>
              <a:t>&gt;</a:t>
            </a:r>
            <a:endParaRPr lang="en-US" dirty="0">
              <a:solidFill>
                <a:prstClr val="black"/>
              </a:solidFill>
              <a:latin typeface="Calibri"/>
            </a:endParaRPr>
          </a:p>
        </p:txBody>
      </p:sp>
      <p:sp>
        <p:nvSpPr>
          <p:cNvPr id="73" name="Rectangle 72"/>
          <p:cNvSpPr/>
          <p:nvPr/>
        </p:nvSpPr>
        <p:spPr>
          <a:xfrm>
            <a:off x="5875868" y="1383552"/>
            <a:ext cx="2785532" cy="523220"/>
          </a:xfrm>
          <a:prstGeom prst="rect">
            <a:avLst/>
          </a:prstGeom>
        </p:spPr>
        <p:txBody>
          <a:bodyPr wrap="square">
            <a:spAutoFit/>
          </a:bodyPr>
          <a:lstStyle/>
          <a:p>
            <a:pPr algn="ctr" fontAlgn="auto">
              <a:spcBef>
                <a:spcPts val="0"/>
              </a:spcBef>
              <a:spcAft>
                <a:spcPts val="0"/>
              </a:spcAft>
            </a:pPr>
            <a:r>
              <a:rPr lang="en-US" sz="1400" dirty="0" smtClean="0">
                <a:solidFill>
                  <a:prstClr val="black"/>
                </a:solidFill>
                <a:latin typeface="Calibri"/>
              </a:rPr>
              <a:t>Resolve app and system domain names to HA Proxy IP</a:t>
            </a:r>
            <a:endParaRPr lang="en-US" sz="1400" dirty="0">
              <a:solidFill>
                <a:prstClr val="black"/>
              </a:solidFill>
              <a:latin typeface="Calibri"/>
            </a:endParaRPr>
          </a:p>
        </p:txBody>
      </p:sp>
      <p:sp>
        <p:nvSpPr>
          <p:cNvPr id="82" name="Right Arrow 81"/>
          <p:cNvSpPr/>
          <p:nvPr/>
        </p:nvSpPr>
        <p:spPr>
          <a:xfrm rot="10800000">
            <a:off x="4953000" y="1231899"/>
            <a:ext cx="1676399" cy="160229"/>
          </a:xfrm>
          <a:prstGeom prst="rightArrow">
            <a:avLst>
              <a:gd name="adj1" fmla="val 58851"/>
              <a:gd name="adj2" fmla="val 74907"/>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ight Arrow 112"/>
          <p:cNvSpPr/>
          <p:nvPr/>
        </p:nvSpPr>
        <p:spPr>
          <a:xfrm>
            <a:off x="4965700" y="1041399"/>
            <a:ext cx="1676399" cy="160229"/>
          </a:xfrm>
          <a:prstGeom prst="rightArrow">
            <a:avLst>
              <a:gd name="adj1" fmla="val 58851"/>
              <a:gd name="adj2" fmla="val 74907"/>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1011768" y="1916952"/>
            <a:ext cx="2785532" cy="523220"/>
          </a:xfrm>
          <a:prstGeom prst="rect">
            <a:avLst/>
          </a:prstGeom>
        </p:spPr>
        <p:txBody>
          <a:bodyPr wrap="square">
            <a:spAutoFit/>
          </a:bodyPr>
          <a:lstStyle/>
          <a:p>
            <a:pPr algn="ctr" fontAlgn="auto">
              <a:spcBef>
                <a:spcPts val="0"/>
              </a:spcBef>
              <a:spcAft>
                <a:spcPts val="0"/>
              </a:spcAft>
            </a:pPr>
            <a:r>
              <a:rPr lang="en-US" sz="1400" dirty="0" smtClean="0">
                <a:solidFill>
                  <a:prstClr val="black"/>
                </a:solidFill>
                <a:latin typeface="Calibri"/>
              </a:rPr>
              <a:t>Software single-instance LB, for non-production purposes</a:t>
            </a:r>
            <a:endParaRPr lang="en-US" sz="1400" dirty="0">
              <a:solidFill>
                <a:prstClr val="black"/>
              </a:solidFill>
              <a:latin typeface="Calibri"/>
            </a:endParaRPr>
          </a:p>
        </p:txBody>
      </p:sp>
    </p:spTree>
    <p:extLst>
      <p:ext uri="{BB962C8B-B14F-4D97-AF65-F5344CB8AC3E}">
        <p14:creationId xmlns:p14="http://schemas.microsoft.com/office/powerpoint/2010/main" val="1448738576"/>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barn(inVertical)">
                                      <p:cBhvr>
                                        <p:cTn id="11" dur="500"/>
                                        <p:tgtEl>
                                          <p:spTgt spid="2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8"/>
                                        </p:tgtEl>
                                        <p:attrNameLst>
                                          <p:attrName>style.visibility</p:attrName>
                                        </p:attrNameLst>
                                      </p:cBhvr>
                                      <p:to>
                                        <p:strVal val="visible"/>
                                      </p:to>
                                    </p:set>
                                    <p:animEffect transition="in" filter="wipe(left)">
                                      <p:cBhvr>
                                        <p:cTn id="16" dur="500"/>
                                        <p:tgtEl>
                                          <p:spTgt spid="48"/>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60"/>
                                        </p:tgtEl>
                                        <p:attrNameLst>
                                          <p:attrName>style.visibility</p:attrName>
                                        </p:attrNameLst>
                                      </p:cBhvr>
                                      <p:to>
                                        <p:strVal val="visible"/>
                                      </p:to>
                                    </p:set>
                                    <p:animEffect transition="in" filter="fade">
                                      <p:cBhvr>
                                        <p:cTn id="20" dur="500"/>
                                        <p:tgtEl>
                                          <p:spTgt spid="60"/>
                                        </p:tgtEl>
                                      </p:cBhvr>
                                    </p:animEffect>
                                  </p:childTnLst>
                                </p:cTn>
                              </p:par>
                            </p:childTnLst>
                          </p:cTn>
                        </p:par>
                        <p:par>
                          <p:cTn id="21" fill="hold">
                            <p:stCondLst>
                              <p:cond delay="1000"/>
                            </p:stCondLst>
                            <p:childTnLst>
                              <p:par>
                                <p:cTn id="22" presetID="16" presetClass="entr" presetSubtype="21" fill="hold" grpId="0" nodeType="afterEffect">
                                  <p:stCondLst>
                                    <p:cond delay="0"/>
                                  </p:stCondLst>
                                  <p:childTnLst>
                                    <p:set>
                                      <p:cBhvr>
                                        <p:cTn id="23" dur="1" fill="hold">
                                          <p:stCondLst>
                                            <p:cond delay="0"/>
                                          </p:stCondLst>
                                        </p:cTn>
                                        <p:tgtEl>
                                          <p:spTgt spid="61"/>
                                        </p:tgtEl>
                                        <p:attrNameLst>
                                          <p:attrName>style.visibility</p:attrName>
                                        </p:attrNameLst>
                                      </p:cBhvr>
                                      <p:to>
                                        <p:strVal val="visible"/>
                                      </p:to>
                                    </p:set>
                                    <p:animEffect transition="in" filter="barn(inVertical)">
                                      <p:cBhvr>
                                        <p:cTn id="24" dur="500"/>
                                        <p:tgtEl>
                                          <p:spTgt spid="6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66"/>
                                        </p:tgtEl>
                                        <p:attrNameLst>
                                          <p:attrName>style.visibility</p:attrName>
                                        </p:attrNameLst>
                                      </p:cBhvr>
                                      <p:to>
                                        <p:strVal val="visible"/>
                                      </p:to>
                                    </p:set>
                                    <p:animEffect transition="in" filter="wipe(up)">
                                      <p:cBhvr>
                                        <p:cTn id="29" dur="500"/>
                                        <p:tgtEl>
                                          <p:spTgt spid="66"/>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67"/>
                                        </p:tgtEl>
                                        <p:attrNameLst>
                                          <p:attrName>style.visibility</p:attrName>
                                        </p:attrNameLst>
                                      </p:cBhvr>
                                      <p:to>
                                        <p:strVal val="visible"/>
                                      </p:to>
                                    </p:set>
                                    <p:animEffect transition="in" filter="wipe(up)">
                                      <p:cBhvr>
                                        <p:cTn id="34" dur="500"/>
                                        <p:tgtEl>
                                          <p:spTgt spid="6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68"/>
                                        </p:tgtEl>
                                        <p:attrNameLst>
                                          <p:attrName>style.visibility</p:attrName>
                                        </p:attrNameLst>
                                      </p:cBhvr>
                                      <p:to>
                                        <p:strVal val="visible"/>
                                      </p:to>
                                    </p:set>
                                    <p:animEffect transition="in" filter="wipe(up)">
                                      <p:cBhvr>
                                        <p:cTn id="39" dur="500"/>
                                        <p:tgtEl>
                                          <p:spTgt spid="68"/>
                                        </p:tgtEl>
                                      </p:cBhvr>
                                    </p:animEffect>
                                  </p:childTnLst>
                                </p:cTn>
                              </p:par>
                            </p:childTnLst>
                          </p:cTn>
                        </p:par>
                        <p:par>
                          <p:cTn id="40" fill="hold">
                            <p:stCondLst>
                              <p:cond delay="500"/>
                            </p:stCondLst>
                            <p:childTnLst>
                              <p:par>
                                <p:cTn id="41" presetID="22" presetClass="entr" presetSubtype="2" fill="hold" grpId="0" nodeType="afterEffect">
                                  <p:stCondLst>
                                    <p:cond delay="0"/>
                                  </p:stCondLst>
                                  <p:childTnLst>
                                    <p:set>
                                      <p:cBhvr>
                                        <p:cTn id="42" dur="1" fill="hold">
                                          <p:stCondLst>
                                            <p:cond delay="0"/>
                                          </p:stCondLst>
                                        </p:cTn>
                                        <p:tgtEl>
                                          <p:spTgt spid="82"/>
                                        </p:tgtEl>
                                        <p:attrNameLst>
                                          <p:attrName>style.visibility</p:attrName>
                                        </p:attrNameLst>
                                      </p:cBhvr>
                                      <p:to>
                                        <p:strVal val="visible"/>
                                      </p:to>
                                    </p:set>
                                    <p:animEffect transition="in" filter="wipe(right)">
                                      <p:cBhvr>
                                        <p:cTn id="43" dur="500"/>
                                        <p:tgtEl>
                                          <p:spTgt spid="82"/>
                                        </p:tgtEl>
                                      </p:cBhvr>
                                    </p:animEffect>
                                  </p:childTnLst>
                                </p:cTn>
                              </p:par>
                            </p:childTnLst>
                          </p:cTn>
                        </p:par>
                        <p:par>
                          <p:cTn id="44" fill="hold">
                            <p:stCondLst>
                              <p:cond delay="1000"/>
                            </p:stCondLst>
                            <p:childTnLst>
                              <p:par>
                                <p:cTn id="45" presetID="22" presetClass="entr" presetSubtype="2" fill="hold" grpId="0" nodeType="afterEffect">
                                  <p:stCondLst>
                                    <p:cond delay="0"/>
                                  </p:stCondLst>
                                  <p:childTnLst>
                                    <p:set>
                                      <p:cBhvr>
                                        <p:cTn id="46" dur="1" fill="hold">
                                          <p:stCondLst>
                                            <p:cond delay="0"/>
                                          </p:stCondLst>
                                        </p:cTn>
                                        <p:tgtEl>
                                          <p:spTgt spid="113"/>
                                        </p:tgtEl>
                                        <p:attrNameLst>
                                          <p:attrName>style.visibility</p:attrName>
                                        </p:attrNameLst>
                                      </p:cBhvr>
                                      <p:to>
                                        <p:strVal val="visible"/>
                                      </p:to>
                                    </p:set>
                                    <p:animEffect transition="in" filter="wipe(right)">
                                      <p:cBhvr>
                                        <p:cTn id="47" dur="5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27" grpId="0" animBg="1"/>
      <p:bldP spid="28" grpId="0" animBg="1"/>
      <p:bldP spid="60" grpId="0" animBg="1"/>
      <p:bldP spid="61" grpId="0" animBg="1"/>
      <p:bldP spid="82" grpId="0" animBg="1"/>
      <p:bldP spid="1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Rounded Rectangle 114"/>
          <p:cNvSpPr/>
          <p:nvPr/>
        </p:nvSpPr>
        <p:spPr bwMode="auto">
          <a:xfrm>
            <a:off x="3747873" y="1930711"/>
            <a:ext cx="1560727" cy="374030"/>
          </a:xfrm>
          <a:prstGeom prst="roundRect">
            <a:avLst>
              <a:gd name="adj" fmla="val 8685"/>
            </a:avLst>
          </a:prstGeom>
          <a:solidFill>
            <a:schemeClr val="tx1"/>
          </a:solidFill>
          <a:ln w="19050">
            <a:solidFill>
              <a:schemeClr val="bg2"/>
            </a:solidFill>
            <a:round/>
            <a:headEnd/>
            <a:tailEnd/>
          </a:ln>
        </p:spPr>
        <p:txBody>
          <a:bodyPr wrap="none" lIns="182880" tIns="0" rIns="0" bIns="0" rtlCol="0" anchor="ctr"/>
          <a:lstStyle/>
          <a:p>
            <a:pPr fontAlgn="auto">
              <a:spcBef>
                <a:spcPts val="0"/>
              </a:spcBef>
              <a:spcAft>
                <a:spcPts val="0"/>
              </a:spcAft>
            </a:pPr>
            <a:r>
              <a:rPr lang="en-US" sz="1600" dirty="0" smtClean="0">
                <a:solidFill>
                  <a:prstClr val="white">
                    <a:lumMod val="95000"/>
                  </a:prstClr>
                </a:solidFill>
                <a:latin typeface="Calibri"/>
                <a:ea typeface="+mn-ea"/>
              </a:rPr>
              <a:t>Load Balancer</a:t>
            </a:r>
          </a:p>
        </p:txBody>
      </p:sp>
      <p:sp>
        <p:nvSpPr>
          <p:cNvPr id="3" name="Title 1"/>
          <p:cNvSpPr>
            <a:spLocks noGrp="1"/>
          </p:cNvSpPr>
          <p:nvPr>
            <p:ph type="title"/>
          </p:nvPr>
        </p:nvSpPr>
        <p:spPr>
          <a:xfrm>
            <a:off x="239713" y="223838"/>
            <a:ext cx="8410575" cy="460375"/>
          </a:xfrm>
        </p:spPr>
        <p:txBody>
          <a:bodyPr/>
          <a:lstStyle/>
          <a:p>
            <a:r>
              <a:rPr lang="en-US" sz="2800" dirty="0" smtClean="0"/>
              <a:t>External Load Balancer</a:t>
            </a:r>
            <a:endParaRPr lang="en-US" sz="2800" i="1" dirty="0"/>
          </a:p>
        </p:txBody>
      </p:sp>
      <p:sp>
        <p:nvSpPr>
          <p:cNvPr id="5" name="Rounded Rectangle 4"/>
          <p:cNvSpPr/>
          <p:nvPr/>
        </p:nvSpPr>
        <p:spPr>
          <a:xfrm>
            <a:off x="1028152" y="2628900"/>
            <a:ext cx="7162799" cy="1879600"/>
          </a:xfrm>
          <a:prstGeom prst="roundRect">
            <a:avLst>
              <a:gd name="adj" fmla="val 8224"/>
            </a:avLst>
          </a:prstGeom>
          <a:gradFill flip="none" rotWithShape="1">
            <a:gsLst>
              <a:gs pos="0">
                <a:schemeClr val="bg1">
                  <a:lumMod val="85000"/>
                </a:schemeClr>
              </a:gs>
              <a:gs pos="100000">
                <a:schemeClr val="bg1">
                  <a:lumMod val="95000"/>
                </a:schemeClr>
              </a:gs>
            </a:gsLst>
            <a:lin ang="5400000" scaled="0"/>
            <a:tileRect/>
          </a:gradFill>
          <a:ln w="9525" cmpd="sng">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anchor="b"/>
          <a:lstStyle/>
          <a:p>
            <a:pPr algn="ctr" fontAlgn="auto">
              <a:spcBef>
                <a:spcPts val="0"/>
              </a:spcBef>
              <a:spcAft>
                <a:spcPts val="0"/>
              </a:spcAft>
              <a:defRPr/>
            </a:pPr>
            <a:endParaRPr lang="en-US" sz="1600" dirty="0">
              <a:solidFill>
                <a:srgbClr val="008881"/>
              </a:solidFill>
            </a:endParaRPr>
          </a:p>
        </p:txBody>
      </p:sp>
      <p:grpSp>
        <p:nvGrpSpPr>
          <p:cNvPr id="14" name="Group 13"/>
          <p:cNvGrpSpPr/>
          <p:nvPr/>
        </p:nvGrpSpPr>
        <p:grpSpPr>
          <a:xfrm>
            <a:off x="2206391" y="3492640"/>
            <a:ext cx="1099435" cy="781049"/>
            <a:chOff x="5412945" y="3105151"/>
            <a:chExt cx="1099435" cy="781049"/>
          </a:xfrm>
        </p:grpSpPr>
        <p:sp>
          <p:nvSpPr>
            <p:cNvPr id="15" name="Rounded Rectangle 14"/>
            <p:cNvSpPr>
              <a:spLocks noChangeArrowheads="1"/>
            </p:cNvSpPr>
            <p:nvPr/>
          </p:nvSpPr>
          <p:spPr bwMode="auto">
            <a:xfrm>
              <a:off x="5412945" y="3105151"/>
              <a:ext cx="1099435" cy="781049"/>
            </a:xfrm>
            <a:prstGeom prst="roundRect">
              <a:avLst>
                <a:gd name="adj" fmla="val 4579"/>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fontAlgn="auto">
                <a:spcBef>
                  <a:spcPts val="0"/>
                </a:spcBef>
                <a:spcAft>
                  <a:spcPts val="0"/>
                </a:spcAft>
                <a:defRPr/>
              </a:pPr>
              <a:r>
                <a:rPr lang="en-US" sz="1200" b="1" dirty="0" smtClean="0">
                  <a:solidFill>
                    <a:schemeClr val="bg1"/>
                  </a:solidFill>
                  <a:latin typeface="+mn-lt"/>
                  <a:ea typeface="+mn-ea"/>
                </a:rPr>
                <a:t>DEA</a:t>
              </a:r>
              <a:endParaRPr lang="en-US" sz="1200" b="1" dirty="0">
                <a:solidFill>
                  <a:schemeClr val="bg1"/>
                </a:solidFill>
                <a:latin typeface="+mn-lt"/>
                <a:ea typeface="+mn-ea"/>
              </a:endParaRPr>
            </a:p>
          </p:txBody>
        </p:sp>
        <p:sp>
          <p:nvSpPr>
            <p:cNvPr id="16" name="Oval 170"/>
            <p:cNvSpPr/>
            <p:nvPr/>
          </p:nvSpPr>
          <p:spPr>
            <a:xfrm>
              <a:off x="5477047" y="3213241"/>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p:nvGrpSpPr>
        <p:grpSpPr>
          <a:xfrm>
            <a:off x="3398105" y="3492640"/>
            <a:ext cx="1099435" cy="781049"/>
            <a:chOff x="5412945" y="3105151"/>
            <a:chExt cx="1099435" cy="781049"/>
          </a:xfrm>
        </p:grpSpPr>
        <p:sp>
          <p:nvSpPr>
            <p:cNvPr id="18" name="Rounded Rectangle 17"/>
            <p:cNvSpPr>
              <a:spLocks noChangeArrowheads="1"/>
            </p:cNvSpPr>
            <p:nvPr/>
          </p:nvSpPr>
          <p:spPr bwMode="auto">
            <a:xfrm>
              <a:off x="5412945" y="3105151"/>
              <a:ext cx="1099435" cy="781049"/>
            </a:xfrm>
            <a:prstGeom prst="roundRect">
              <a:avLst>
                <a:gd name="adj" fmla="val 4579"/>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fontAlgn="auto">
                <a:spcBef>
                  <a:spcPts val="0"/>
                </a:spcBef>
                <a:spcAft>
                  <a:spcPts val="0"/>
                </a:spcAft>
                <a:defRPr/>
              </a:pPr>
              <a:r>
                <a:rPr lang="en-US" sz="1200" b="1" dirty="0" smtClean="0">
                  <a:solidFill>
                    <a:schemeClr val="bg1"/>
                  </a:solidFill>
                  <a:latin typeface="+mn-lt"/>
                  <a:ea typeface="+mn-ea"/>
                </a:rPr>
                <a:t>DEA</a:t>
              </a:r>
              <a:endParaRPr lang="en-US" sz="1200" b="1" dirty="0">
                <a:solidFill>
                  <a:schemeClr val="bg1"/>
                </a:solidFill>
                <a:latin typeface="+mn-lt"/>
                <a:ea typeface="+mn-ea"/>
              </a:endParaRPr>
            </a:p>
          </p:txBody>
        </p:sp>
        <p:sp>
          <p:nvSpPr>
            <p:cNvPr id="19" name="Oval 170"/>
            <p:cNvSpPr/>
            <p:nvPr/>
          </p:nvSpPr>
          <p:spPr>
            <a:xfrm>
              <a:off x="5477047" y="3213241"/>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p:cNvGrpSpPr/>
          <p:nvPr/>
        </p:nvGrpSpPr>
        <p:grpSpPr>
          <a:xfrm>
            <a:off x="4589819" y="3492640"/>
            <a:ext cx="1099435" cy="781049"/>
            <a:chOff x="5412945" y="3105151"/>
            <a:chExt cx="1099435" cy="781049"/>
          </a:xfrm>
        </p:grpSpPr>
        <p:sp>
          <p:nvSpPr>
            <p:cNvPr id="21" name="Rounded Rectangle 20"/>
            <p:cNvSpPr>
              <a:spLocks noChangeArrowheads="1"/>
            </p:cNvSpPr>
            <p:nvPr/>
          </p:nvSpPr>
          <p:spPr bwMode="auto">
            <a:xfrm>
              <a:off x="5412945" y="3105151"/>
              <a:ext cx="1099435" cy="781049"/>
            </a:xfrm>
            <a:prstGeom prst="roundRect">
              <a:avLst>
                <a:gd name="adj" fmla="val 4579"/>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fontAlgn="auto">
                <a:spcBef>
                  <a:spcPts val="0"/>
                </a:spcBef>
                <a:spcAft>
                  <a:spcPts val="0"/>
                </a:spcAft>
                <a:defRPr/>
              </a:pPr>
              <a:r>
                <a:rPr lang="en-US" sz="1200" b="1" dirty="0" smtClean="0">
                  <a:solidFill>
                    <a:schemeClr val="bg1"/>
                  </a:solidFill>
                  <a:latin typeface="+mn-lt"/>
                  <a:ea typeface="+mn-ea"/>
                </a:rPr>
                <a:t>DEA</a:t>
              </a:r>
              <a:endParaRPr lang="en-US" sz="1200" b="1" dirty="0">
                <a:solidFill>
                  <a:schemeClr val="bg1"/>
                </a:solidFill>
                <a:latin typeface="+mn-lt"/>
                <a:ea typeface="+mn-ea"/>
              </a:endParaRPr>
            </a:p>
          </p:txBody>
        </p:sp>
        <p:sp>
          <p:nvSpPr>
            <p:cNvPr id="22" name="Oval 170"/>
            <p:cNvSpPr/>
            <p:nvPr/>
          </p:nvSpPr>
          <p:spPr>
            <a:xfrm>
              <a:off x="5477047" y="3213241"/>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1411073" y="2832411"/>
            <a:ext cx="1560727" cy="374030"/>
            <a:chOff x="547473" y="1206811"/>
            <a:chExt cx="1560727" cy="374030"/>
          </a:xfrm>
        </p:grpSpPr>
        <p:sp>
          <p:nvSpPr>
            <p:cNvPr id="6" name="Rounded Rectangle 5"/>
            <p:cNvSpPr/>
            <p:nvPr/>
          </p:nvSpPr>
          <p:spPr bwMode="auto">
            <a:xfrm>
              <a:off x="547473" y="1206811"/>
              <a:ext cx="1560727" cy="374030"/>
            </a:xfrm>
            <a:prstGeom prst="roundRect">
              <a:avLst>
                <a:gd name="adj" fmla="val 8685"/>
              </a:avLst>
            </a:prstGeom>
            <a:solidFill>
              <a:schemeClr val="tx1"/>
            </a:solidFill>
            <a:ln w="41275">
              <a:noFill/>
              <a:round/>
              <a:headEnd/>
              <a:tailEnd/>
            </a:ln>
          </p:spPr>
          <p:txBody>
            <a:bodyPr wrap="none" lIns="182880" tIns="0" rIns="0" bIns="0" rtlCol="0" anchor="ctr"/>
            <a:lstStyle/>
            <a:p>
              <a:pPr fontAlgn="auto">
                <a:spcBef>
                  <a:spcPts val="0"/>
                </a:spcBef>
                <a:spcAft>
                  <a:spcPts val="0"/>
                </a:spcAft>
              </a:pPr>
              <a:r>
                <a:rPr lang="en-US" sz="1600" dirty="0" smtClean="0">
                  <a:solidFill>
                    <a:prstClr val="white">
                      <a:lumMod val="95000"/>
                    </a:prstClr>
                  </a:solidFill>
                  <a:latin typeface="Calibri"/>
                  <a:ea typeface="+mn-ea"/>
                </a:rPr>
                <a:t>Router</a:t>
              </a:r>
            </a:p>
          </p:txBody>
        </p:sp>
        <p:sp>
          <p:nvSpPr>
            <p:cNvPr id="47" name="Oval 42"/>
            <p:cNvSpPr/>
            <p:nvPr/>
          </p:nvSpPr>
          <p:spPr>
            <a:xfrm>
              <a:off x="1486602" y="1289050"/>
              <a:ext cx="228000" cy="230584"/>
            </a:xfrm>
            <a:custGeom>
              <a:avLst/>
              <a:gdLst/>
              <a:ahLst/>
              <a:cxnLst/>
              <a:rect l="l" t="t" r="r" b="b"/>
              <a:pathLst>
                <a:path w="763984" h="763984">
                  <a:moveTo>
                    <a:pt x="335323" y="444979"/>
                  </a:moveTo>
                  <a:lnTo>
                    <a:pt x="335323" y="590998"/>
                  </a:lnTo>
                  <a:lnTo>
                    <a:pt x="261293" y="590998"/>
                  </a:lnTo>
                  <a:lnTo>
                    <a:pt x="381992" y="747629"/>
                  </a:lnTo>
                  <a:lnTo>
                    <a:pt x="502691" y="590998"/>
                  </a:lnTo>
                  <a:lnTo>
                    <a:pt x="428661" y="590998"/>
                  </a:lnTo>
                  <a:lnTo>
                    <a:pt x="428661" y="444979"/>
                  </a:lnTo>
                  <a:close/>
                  <a:moveTo>
                    <a:pt x="578572" y="261293"/>
                  </a:moveTo>
                  <a:lnTo>
                    <a:pt x="421941" y="381992"/>
                  </a:lnTo>
                  <a:lnTo>
                    <a:pt x="578572" y="502691"/>
                  </a:lnTo>
                  <a:lnTo>
                    <a:pt x="578572" y="428661"/>
                  </a:lnTo>
                  <a:lnTo>
                    <a:pt x="724591" y="428661"/>
                  </a:lnTo>
                  <a:lnTo>
                    <a:pt x="724591" y="335323"/>
                  </a:lnTo>
                  <a:lnTo>
                    <a:pt x="578572" y="335323"/>
                  </a:lnTo>
                  <a:close/>
                  <a:moveTo>
                    <a:pt x="185411" y="261293"/>
                  </a:moveTo>
                  <a:lnTo>
                    <a:pt x="185411" y="335323"/>
                  </a:lnTo>
                  <a:lnTo>
                    <a:pt x="39392" y="335323"/>
                  </a:lnTo>
                  <a:lnTo>
                    <a:pt x="39392" y="428661"/>
                  </a:lnTo>
                  <a:lnTo>
                    <a:pt x="185411" y="428661"/>
                  </a:lnTo>
                  <a:lnTo>
                    <a:pt x="185411" y="502691"/>
                  </a:lnTo>
                  <a:lnTo>
                    <a:pt x="342042" y="381992"/>
                  </a:lnTo>
                  <a:close/>
                  <a:moveTo>
                    <a:pt x="381992" y="16356"/>
                  </a:moveTo>
                  <a:lnTo>
                    <a:pt x="261293" y="172987"/>
                  </a:lnTo>
                  <a:lnTo>
                    <a:pt x="335323" y="172987"/>
                  </a:lnTo>
                  <a:lnTo>
                    <a:pt x="335323" y="319006"/>
                  </a:lnTo>
                  <a:lnTo>
                    <a:pt x="428661" y="319006"/>
                  </a:lnTo>
                  <a:lnTo>
                    <a:pt x="428661" y="172987"/>
                  </a:lnTo>
                  <a:lnTo>
                    <a:pt x="502691" y="172987"/>
                  </a:lnTo>
                  <a:close/>
                  <a:moveTo>
                    <a:pt x="381992" y="0"/>
                  </a:moveTo>
                  <a:cubicBezTo>
                    <a:pt x="592960" y="0"/>
                    <a:pt x="763984" y="171024"/>
                    <a:pt x="763984" y="381992"/>
                  </a:cubicBezTo>
                  <a:cubicBezTo>
                    <a:pt x="763984" y="592960"/>
                    <a:pt x="592960" y="763984"/>
                    <a:pt x="381992" y="763984"/>
                  </a:cubicBezTo>
                  <a:cubicBezTo>
                    <a:pt x="171024" y="763984"/>
                    <a:pt x="0" y="592960"/>
                    <a:pt x="0" y="381992"/>
                  </a:cubicBezTo>
                  <a:cubicBezTo>
                    <a:pt x="0" y="171024"/>
                    <a:pt x="171024" y="0"/>
                    <a:pt x="381992" y="0"/>
                  </a:cubicBezTo>
                  <a:close/>
                </a:path>
              </a:pathLst>
            </a:custGeom>
            <a:solidFill>
              <a:schemeClr val="bg2">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Right Arrow 47"/>
          <p:cNvSpPr/>
          <p:nvPr/>
        </p:nvSpPr>
        <p:spPr>
          <a:xfrm rot="5400000">
            <a:off x="3866100" y="909103"/>
            <a:ext cx="1241962" cy="693764"/>
          </a:xfrm>
          <a:prstGeom prst="rightArrow">
            <a:avLst>
              <a:gd name="adj1" fmla="val 72086"/>
              <a:gd name="adj2" fmla="val 41820"/>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Access App</a:t>
            </a:r>
            <a:endParaRPr lang="en-US" sz="1400" dirty="0"/>
          </a:p>
        </p:txBody>
      </p:sp>
      <p:sp>
        <p:nvSpPr>
          <p:cNvPr id="27" name="Rectangle 41"/>
          <p:cNvSpPr/>
          <p:nvPr/>
        </p:nvSpPr>
        <p:spPr>
          <a:xfrm rot="5400000">
            <a:off x="2576270" y="3295608"/>
            <a:ext cx="382603" cy="978671"/>
          </a:xfrm>
          <a:custGeom>
            <a:avLst/>
            <a:gdLst/>
            <a:ahLst/>
            <a:cxnLst/>
            <a:rect l="l" t="t" r="r" b="b"/>
            <a:pathLst>
              <a:path w="888043" h="1708283">
                <a:moveTo>
                  <a:pt x="56723" y="183505"/>
                </a:moveTo>
                <a:lnTo>
                  <a:pt x="831320" y="183505"/>
                </a:lnTo>
                <a:lnTo>
                  <a:pt x="831320" y="56722"/>
                </a:lnTo>
                <a:lnTo>
                  <a:pt x="56723" y="56722"/>
                </a:lnTo>
                <a:close/>
                <a:moveTo>
                  <a:pt x="56723" y="367012"/>
                </a:moveTo>
                <a:lnTo>
                  <a:pt x="831320" y="367012"/>
                </a:lnTo>
                <a:lnTo>
                  <a:pt x="831320" y="240227"/>
                </a:lnTo>
                <a:lnTo>
                  <a:pt x="56723" y="240227"/>
                </a:lnTo>
                <a:close/>
                <a:moveTo>
                  <a:pt x="56723" y="550519"/>
                </a:moveTo>
                <a:lnTo>
                  <a:pt x="831320" y="550519"/>
                </a:lnTo>
                <a:lnTo>
                  <a:pt x="831320" y="423734"/>
                </a:lnTo>
                <a:lnTo>
                  <a:pt x="56723" y="423734"/>
                </a:lnTo>
                <a:close/>
                <a:moveTo>
                  <a:pt x="56723" y="734026"/>
                </a:moveTo>
                <a:lnTo>
                  <a:pt x="831320" y="734026"/>
                </a:lnTo>
                <a:lnTo>
                  <a:pt x="831320" y="607241"/>
                </a:lnTo>
                <a:lnTo>
                  <a:pt x="56723" y="607241"/>
                </a:lnTo>
                <a:close/>
                <a:moveTo>
                  <a:pt x="56723" y="917533"/>
                </a:moveTo>
                <a:lnTo>
                  <a:pt x="831320" y="917533"/>
                </a:lnTo>
                <a:lnTo>
                  <a:pt x="831320" y="790748"/>
                </a:lnTo>
                <a:lnTo>
                  <a:pt x="56723" y="790748"/>
                </a:lnTo>
                <a:close/>
                <a:moveTo>
                  <a:pt x="56723" y="1101040"/>
                </a:moveTo>
                <a:lnTo>
                  <a:pt x="831320" y="1101040"/>
                </a:lnTo>
                <a:lnTo>
                  <a:pt x="831320" y="974255"/>
                </a:lnTo>
                <a:lnTo>
                  <a:pt x="56723" y="974255"/>
                </a:lnTo>
                <a:close/>
                <a:moveTo>
                  <a:pt x="56723" y="1284547"/>
                </a:moveTo>
                <a:lnTo>
                  <a:pt x="831320" y="1284547"/>
                </a:lnTo>
                <a:lnTo>
                  <a:pt x="831320" y="1157762"/>
                </a:lnTo>
                <a:lnTo>
                  <a:pt x="56723" y="1157762"/>
                </a:lnTo>
                <a:close/>
                <a:moveTo>
                  <a:pt x="56723" y="1468054"/>
                </a:moveTo>
                <a:lnTo>
                  <a:pt x="831320" y="1468054"/>
                </a:lnTo>
                <a:lnTo>
                  <a:pt x="831320" y="1341269"/>
                </a:lnTo>
                <a:lnTo>
                  <a:pt x="56723" y="1341269"/>
                </a:lnTo>
                <a:close/>
                <a:moveTo>
                  <a:pt x="56723" y="1651561"/>
                </a:moveTo>
                <a:lnTo>
                  <a:pt x="831320" y="1651561"/>
                </a:lnTo>
                <a:lnTo>
                  <a:pt x="831320" y="1524776"/>
                </a:lnTo>
                <a:lnTo>
                  <a:pt x="56723" y="1524776"/>
                </a:lnTo>
                <a:close/>
                <a:moveTo>
                  <a:pt x="0" y="1708282"/>
                </a:moveTo>
                <a:lnTo>
                  <a:pt x="0" y="0"/>
                </a:lnTo>
                <a:lnTo>
                  <a:pt x="14180" y="0"/>
                </a:lnTo>
                <a:lnTo>
                  <a:pt x="56723" y="0"/>
                </a:lnTo>
                <a:lnTo>
                  <a:pt x="831320" y="0"/>
                </a:lnTo>
                <a:lnTo>
                  <a:pt x="845502" y="0"/>
                </a:lnTo>
                <a:lnTo>
                  <a:pt x="888043" y="0"/>
                </a:lnTo>
                <a:lnTo>
                  <a:pt x="888043" y="1708282"/>
                </a:lnTo>
                <a:lnTo>
                  <a:pt x="845502" y="1708282"/>
                </a:lnTo>
                <a:lnTo>
                  <a:pt x="845502" y="1708283"/>
                </a:lnTo>
                <a:lnTo>
                  <a:pt x="14180" y="1708283"/>
                </a:lnTo>
                <a:lnTo>
                  <a:pt x="14180" y="1708282"/>
                </a:lnTo>
                <a:close/>
              </a:path>
            </a:pathLst>
          </a:custGeom>
          <a:solidFill>
            <a:schemeClr val="tx2">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8" name="Rounded Rectangle 9"/>
          <p:cNvSpPr/>
          <p:nvPr/>
        </p:nvSpPr>
        <p:spPr>
          <a:xfrm>
            <a:off x="3100826" y="3664625"/>
            <a:ext cx="177448" cy="226652"/>
          </a:xfrm>
          <a:custGeom>
            <a:avLst/>
            <a:gdLst/>
            <a:ahLst/>
            <a:cxnLst/>
            <a:rect l="l" t="t" r="r" b="b"/>
            <a:pathLst>
              <a:path w="990600" h="1265275">
                <a:moveTo>
                  <a:pt x="495299" y="621778"/>
                </a:moveTo>
                <a:cubicBezTo>
                  <a:pt x="426912" y="621778"/>
                  <a:pt x="371473" y="677217"/>
                  <a:pt x="371473" y="745604"/>
                </a:cubicBezTo>
                <a:cubicBezTo>
                  <a:pt x="371473" y="800510"/>
                  <a:pt x="407209" y="847069"/>
                  <a:pt x="457199" y="861738"/>
                </a:cubicBezTo>
                <a:lnTo>
                  <a:pt x="457199" y="1103911"/>
                </a:lnTo>
                <a:cubicBezTo>
                  <a:pt x="457199" y="1124953"/>
                  <a:pt x="474257" y="1142011"/>
                  <a:pt x="495299" y="1142011"/>
                </a:cubicBezTo>
                <a:cubicBezTo>
                  <a:pt x="516341" y="1142011"/>
                  <a:pt x="533399" y="1124953"/>
                  <a:pt x="533399" y="1103911"/>
                </a:cubicBezTo>
                <a:lnTo>
                  <a:pt x="533399" y="861738"/>
                </a:lnTo>
                <a:cubicBezTo>
                  <a:pt x="583390" y="847069"/>
                  <a:pt x="619125" y="800510"/>
                  <a:pt x="619125" y="745604"/>
                </a:cubicBezTo>
                <a:cubicBezTo>
                  <a:pt x="619125" y="677217"/>
                  <a:pt x="563686" y="621778"/>
                  <a:pt x="495299" y="621778"/>
                </a:cubicBezTo>
                <a:close/>
                <a:moveTo>
                  <a:pt x="495297" y="170493"/>
                </a:moveTo>
                <a:cubicBezTo>
                  <a:pt x="391746" y="170493"/>
                  <a:pt x="307802" y="254436"/>
                  <a:pt x="307802" y="357987"/>
                </a:cubicBezTo>
                <a:lnTo>
                  <a:pt x="307804" y="357991"/>
                </a:lnTo>
                <a:lnTo>
                  <a:pt x="307544" y="357991"/>
                </a:lnTo>
                <a:lnTo>
                  <a:pt x="307544" y="538211"/>
                </a:lnTo>
                <a:lnTo>
                  <a:pt x="683058" y="538211"/>
                </a:lnTo>
                <a:lnTo>
                  <a:pt x="683058" y="357991"/>
                </a:lnTo>
                <a:lnTo>
                  <a:pt x="682792" y="357991"/>
                </a:lnTo>
                <a:cubicBezTo>
                  <a:pt x="682792" y="357988"/>
                  <a:pt x="682792" y="357988"/>
                  <a:pt x="682792" y="357987"/>
                </a:cubicBezTo>
                <a:cubicBezTo>
                  <a:pt x="682792" y="254436"/>
                  <a:pt x="598848" y="170493"/>
                  <a:pt x="495297" y="170493"/>
                </a:cubicBezTo>
                <a:close/>
                <a:moveTo>
                  <a:pt x="495300" y="0"/>
                </a:moveTo>
                <a:cubicBezTo>
                  <a:pt x="686657" y="0"/>
                  <a:pt x="841781" y="155124"/>
                  <a:pt x="841781" y="346479"/>
                </a:cubicBezTo>
                <a:lnTo>
                  <a:pt x="841781" y="346481"/>
                </a:lnTo>
                <a:lnTo>
                  <a:pt x="841781" y="538211"/>
                </a:lnTo>
                <a:lnTo>
                  <a:pt x="869420" y="538211"/>
                </a:lnTo>
                <a:cubicBezTo>
                  <a:pt x="936346" y="538211"/>
                  <a:pt x="990600" y="592465"/>
                  <a:pt x="990600" y="659391"/>
                </a:cubicBezTo>
                <a:lnTo>
                  <a:pt x="990600" y="1144095"/>
                </a:lnTo>
                <a:cubicBezTo>
                  <a:pt x="990600" y="1211021"/>
                  <a:pt x="936346" y="1265275"/>
                  <a:pt x="869420" y="1265275"/>
                </a:cubicBezTo>
                <a:lnTo>
                  <a:pt x="121180" y="1265275"/>
                </a:lnTo>
                <a:cubicBezTo>
                  <a:pt x="54254" y="1265275"/>
                  <a:pt x="0" y="1211021"/>
                  <a:pt x="0" y="1144095"/>
                </a:cubicBezTo>
                <a:lnTo>
                  <a:pt x="0" y="659391"/>
                </a:lnTo>
                <a:cubicBezTo>
                  <a:pt x="0" y="592465"/>
                  <a:pt x="54254" y="538211"/>
                  <a:pt x="121180" y="538211"/>
                </a:cubicBezTo>
                <a:lnTo>
                  <a:pt x="148819" y="538211"/>
                </a:lnTo>
                <a:lnTo>
                  <a:pt x="148819" y="346481"/>
                </a:lnTo>
                <a:cubicBezTo>
                  <a:pt x="148819" y="155124"/>
                  <a:pt x="303944" y="0"/>
                  <a:pt x="4953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41"/>
          <p:cNvSpPr/>
          <p:nvPr/>
        </p:nvSpPr>
        <p:spPr>
          <a:xfrm rot="5400000">
            <a:off x="3756521" y="3295608"/>
            <a:ext cx="382603" cy="978671"/>
          </a:xfrm>
          <a:custGeom>
            <a:avLst/>
            <a:gdLst/>
            <a:ahLst/>
            <a:cxnLst/>
            <a:rect l="l" t="t" r="r" b="b"/>
            <a:pathLst>
              <a:path w="888043" h="1708283">
                <a:moveTo>
                  <a:pt x="56723" y="183505"/>
                </a:moveTo>
                <a:lnTo>
                  <a:pt x="831320" y="183505"/>
                </a:lnTo>
                <a:lnTo>
                  <a:pt x="831320" y="56722"/>
                </a:lnTo>
                <a:lnTo>
                  <a:pt x="56723" y="56722"/>
                </a:lnTo>
                <a:close/>
                <a:moveTo>
                  <a:pt x="56723" y="367012"/>
                </a:moveTo>
                <a:lnTo>
                  <a:pt x="831320" y="367012"/>
                </a:lnTo>
                <a:lnTo>
                  <a:pt x="831320" y="240227"/>
                </a:lnTo>
                <a:lnTo>
                  <a:pt x="56723" y="240227"/>
                </a:lnTo>
                <a:close/>
                <a:moveTo>
                  <a:pt x="56723" y="550519"/>
                </a:moveTo>
                <a:lnTo>
                  <a:pt x="831320" y="550519"/>
                </a:lnTo>
                <a:lnTo>
                  <a:pt x="831320" y="423734"/>
                </a:lnTo>
                <a:lnTo>
                  <a:pt x="56723" y="423734"/>
                </a:lnTo>
                <a:close/>
                <a:moveTo>
                  <a:pt x="56723" y="734026"/>
                </a:moveTo>
                <a:lnTo>
                  <a:pt x="831320" y="734026"/>
                </a:lnTo>
                <a:lnTo>
                  <a:pt x="831320" y="607241"/>
                </a:lnTo>
                <a:lnTo>
                  <a:pt x="56723" y="607241"/>
                </a:lnTo>
                <a:close/>
                <a:moveTo>
                  <a:pt x="56723" y="917533"/>
                </a:moveTo>
                <a:lnTo>
                  <a:pt x="831320" y="917533"/>
                </a:lnTo>
                <a:lnTo>
                  <a:pt x="831320" y="790748"/>
                </a:lnTo>
                <a:lnTo>
                  <a:pt x="56723" y="790748"/>
                </a:lnTo>
                <a:close/>
                <a:moveTo>
                  <a:pt x="56723" y="1101040"/>
                </a:moveTo>
                <a:lnTo>
                  <a:pt x="831320" y="1101040"/>
                </a:lnTo>
                <a:lnTo>
                  <a:pt x="831320" y="974255"/>
                </a:lnTo>
                <a:lnTo>
                  <a:pt x="56723" y="974255"/>
                </a:lnTo>
                <a:close/>
                <a:moveTo>
                  <a:pt x="56723" y="1284547"/>
                </a:moveTo>
                <a:lnTo>
                  <a:pt x="831320" y="1284547"/>
                </a:lnTo>
                <a:lnTo>
                  <a:pt x="831320" y="1157762"/>
                </a:lnTo>
                <a:lnTo>
                  <a:pt x="56723" y="1157762"/>
                </a:lnTo>
                <a:close/>
                <a:moveTo>
                  <a:pt x="56723" y="1468054"/>
                </a:moveTo>
                <a:lnTo>
                  <a:pt x="831320" y="1468054"/>
                </a:lnTo>
                <a:lnTo>
                  <a:pt x="831320" y="1341269"/>
                </a:lnTo>
                <a:lnTo>
                  <a:pt x="56723" y="1341269"/>
                </a:lnTo>
                <a:close/>
                <a:moveTo>
                  <a:pt x="56723" y="1651561"/>
                </a:moveTo>
                <a:lnTo>
                  <a:pt x="831320" y="1651561"/>
                </a:lnTo>
                <a:lnTo>
                  <a:pt x="831320" y="1524776"/>
                </a:lnTo>
                <a:lnTo>
                  <a:pt x="56723" y="1524776"/>
                </a:lnTo>
                <a:close/>
                <a:moveTo>
                  <a:pt x="0" y="1708282"/>
                </a:moveTo>
                <a:lnTo>
                  <a:pt x="0" y="0"/>
                </a:lnTo>
                <a:lnTo>
                  <a:pt x="14180" y="0"/>
                </a:lnTo>
                <a:lnTo>
                  <a:pt x="56723" y="0"/>
                </a:lnTo>
                <a:lnTo>
                  <a:pt x="831320" y="0"/>
                </a:lnTo>
                <a:lnTo>
                  <a:pt x="845502" y="0"/>
                </a:lnTo>
                <a:lnTo>
                  <a:pt x="888043" y="0"/>
                </a:lnTo>
                <a:lnTo>
                  <a:pt x="888043" y="1708282"/>
                </a:lnTo>
                <a:lnTo>
                  <a:pt x="845502" y="1708282"/>
                </a:lnTo>
                <a:lnTo>
                  <a:pt x="845502" y="1708283"/>
                </a:lnTo>
                <a:lnTo>
                  <a:pt x="14180" y="1708283"/>
                </a:lnTo>
                <a:lnTo>
                  <a:pt x="14180" y="1708282"/>
                </a:lnTo>
                <a:close/>
              </a:path>
            </a:pathLst>
          </a:custGeom>
          <a:solidFill>
            <a:schemeClr val="tx2">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1" name="Rounded Rectangle 9"/>
          <p:cNvSpPr/>
          <p:nvPr/>
        </p:nvSpPr>
        <p:spPr>
          <a:xfrm>
            <a:off x="4281077" y="3664625"/>
            <a:ext cx="177448" cy="226652"/>
          </a:xfrm>
          <a:custGeom>
            <a:avLst/>
            <a:gdLst/>
            <a:ahLst/>
            <a:cxnLst/>
            <a:rect l="l" t="t" r="r" b="b"/>
            <a:pathLst>
              <a:path w="990600" h="1265275">
                <a:moveTo>
                  <a:pt x="495299" y="621778"/>
                </a:moveTo>
                <a:cubicBezTo>
                  <a:pt x="426912" y="621778"/>
                  <a:pt x="371473" y="677217"/>
                  <a:pt x="371473" y="745604"/>
                </a:cubicBezTo>
                <a:cubicBezTo>
                  <a:pt x="371473" y="800510"/>
                  <a:pt x="407209" y="847069"/>
                  <a:pt x="457199" y="861738"/>
                </a:cubicBezTo>
                <a:lnTo>
                  <a:pt x="457199" y="1103911"/>
                </a:lnTo>
                <a:cubicBezTo>
                  <a:pt x="457199" y="1124953"/>
                  <a:pt x="474257" y="1142011"/>
                  <a:pt x="495299" y="1142011"/>
                </a:cubicBezTo>
                <a:cubicBezTo>
                  <a:pt x="516341" y="1142011"/>
                  <a:pt x="533399" y="1124953"/>
                  <a:pt x="533399" y="1103911"/>
                </a:cubicBezTo>
                <a:lnTo>
                  <a:pt x="533399" y="861738"/>
                </a:lnTo>
                <a:cubicBezTo>
                  <a:pt x="583390" y="847069"/>
                  <a:pt x="619125" y="800510"/>
                  <a:pt x="619125" y="745604"/>
                </a:cubicBezTo>
                <a:cubicBezTo>
                  <a:pt x="619125" y="677217"/>
                  <a:pt x="563686" y="621778"/>
                  <a:pt x="495299" y="621778"/>
                </a:cubicBezTo>
                <a:close/>
                <a:moveTo>
                  <a:pt x="495297" y="170493"/>
                </a:moveTo>
                <a:cubicBezTo>
                  <a:pt x="391746" y="170493"/>
                  <a:pt x="307802" y="254436"/>
                  <a:pt x="307802" y="357987"/>
                </a:cubicBezTo>
                <a:lnTo>
                  <a:pt x="307804" y="357991"/>
                </a:lnTo>
                <a:lnTo>
                  <a:pt x="307544" y="357991"/>
                </a:lnTo>
                <a:lnTo>
                  <a:pt x="307544" y="538211"/>
                </a:lnTo>
                <a:lnTo>
                  <a:pt x="683058" y="538211"/>
                </a:lnTo>
                <a:lnTo>
                  <a:pt x="683058" y="357991"/>
                </a:lnTo>
                <a:lnTo>
                  <a:pt x="682792" y="357991"/>
                </a:lnTo>
                <a:cubicBezTo>
                  <a:pt x="682792" y="357988"/>
                  <a:pt x="682792" y="357988"/>
                  <a:pt x="682792" y="357987"/>
                </a:cubicBezTo>
                <a:cubicBezTo>
                  <a:pt x="682792" y="254436"/>
                  <a:pt x="598848" y="170493"/>
                  <a:pt x="495297" y="170493"/>
                </a:cubicBezTo>
                <a:close/>
                <a:moveTo>
                  <a:pt x="495300" y="0"/>
                </a:moveTo>
                <a:cubicBezTo>
                  <a:pt x="686657" y="0"/>
                  <a:pt x="841781" y="155124"/>
                  <a:pt x="841781" y="346479"/>
                </a:cubicBezTo>
                <a:lnTo>
                  <a:pt x="841781" y="346481"/>
                </a:lnTo>
                <a:lnTo>
                  <a:pt x="841781" y="538211"/>
                </a:lnTo>
                <a:lnTo>
                  <a:pt x="869420" y="538211"/>
                </a:lnTo>
                <a:cubicBezTo>
                  <a:pt x="936346" y="538211"/>
                  <a:pt x="990600" y="592465"/>
                  <a:pt x="990600" y="659391"/>
                </a:cubicBezTo>
                <a:lnTo>
                  <a:pt x="990600" y="1144095"/>
                </a:lnTo>
                <a:cubicBezTo>
                  <a:pt x="990600" y="1211021"/>
                  <a:pt x="936346" y="1265275"/>
                  <a:pt x="869420" y="1265275"/>
                </a:cubicBezTo>
                <a:lnTo>
                  <a:pt x="121180" y="1265275"/>
                </a:lnTo>
                <a:cubicBezTo>
                  <a:pt x="54254" y="1265275"/>
                  <a:pt x="0" y="1211021"/>
                  <a:pt x="0" y="1144095"/>
                </a:cubicBezTo>
                <a:lnTo>
                  <a:pt x="0" y="659391"/>
                </a:lnTo>
                <a:cubicBezTo>
                  <a:pt x="0" y="592465"/>
                  <a:pt x="54254" y="538211"/>
                  <a:pt x="121180" y="538211"/>
                </a:cubicBezTo>
                <a:lnTo>
                  <a:pt x="148819" y="538211"/>
                </a:lnTo>
                <a:lnTo>
                  <a:pt x="148819" y="346481"/>
                </a:lnTo>
                <a:cubicBezTo>
                  <a:pt x="148819" y="155124"/>
                  <a:pt x="303944" y="0"/>
                  <a:pt x="4953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5964768" y="3644152"/>
            <a:ext cx="1891414" cy="646331"/>
          </a:xfrm>
          <a:prstGeom prst="rect">
            <a:avLst/>
          </a:prstGeom>
        </p:spPr>
        <p:txBody>
          <a:bodyPr wrap="square">
            <a:spAutoFit/>
          </a:bodyPr>
          <a:lstStyle/>
          <a:p>
            <a:pPr algn="r" fontAlgn="auto">
              <a:spcBef>
                <a:spcPts val="0"/>
              </a:spcBef>
              <a:spcAft>
                <a:spcPts val="0"/>
              </a:spcAft>
            </a:pPr>
            <a:r>
              <a:rPr lang="en-US" dirty="0" smtClean="0">
                <a:solidFill>
                  <a:prstClr val="black"/>
                </a:solidFill>
                <a:latin typeface="Calibri"/>
              </a:rPr>
              <a:t>Pivotal CF Elastic </a:t>
            </a:r>
          </a:p>
          <a:p>
            <a:pPr algn="r" fontAlgn="auto">
              <a:spcBef>
                <a:spcPts val="0"/>
              </a:spcBef>
              <a:spcAft>
                <a:spcPts val="0"/>
              </a:spcAft>
            </a:pPr>
            <a:r>
              <a:rPr lang="en-US" dirty="0" smtClean="0">
                <a:solidFill>
                  <a:prstClr val="black"/>
                </a:solidFill>
                <a:latin typeface="Calibri"/>
              </a:rPr>
              <a:t>Runtime (</a:t>
            </a:r>
            <a:r>
              <a:rPr lang="en-US" dirty="0" err="1" smtClean="0">
                <a:solidFill>
                  <a:prstClr val="black"/>
                </a:solidFill>
                <a:latin typeface="Calibri"/>
              </a:rPr>
              <a:t>PaaS</a:t>
            </a:r>
            <a:r>
              <a:rPr lang="en-US" dirty="0">
                <a:solidFill>
                  <a:prstClr val="black"/>
                </a:solidFill>
                <a:latin typeface="Calibri"/>
              </a:rPr>
              <a:t>)</a:t>
            </a:r>
          </a:p>
        </p:txBody>
      </p:sp>
      <p:grpSp>
        <p:nvGrpSpPr>
          <p:cNvPr id="45" name="Group 44"/>
          <p:cNvGrpSpPr/>
          <p:nvPr/>
        </p:nvGrpSpPr>
        <p:grpSpPr>
          <a:xfrm>
            <a:off x="3773273" y="2845111"/>
            <a:ext cx="1560727" cy="374030"/>
            <a:chOff x="547473" y="1206811"/>
            <a:chExt cx="1560727" cy="374030"/>
          </a:xfrm>
        </p:grpSpPr>
        <p:sp>
          <p:nvSpPr>
            <p:cNvPr id="49" name="Rounded Rectangle 48"/>
            <p:cNvSpPr/>
            <p:nvPr/>
          </p:nvSpPr>
          <p:spPr bwMode="auto">
            <a:xfrm>
              <a:off x="547473" y="1206811"/>
              <a:ext cx="1560727" cy="374030"/>
            </a:xfrm>
            <a:prstGeom prst="roundRect">
              <a:avLst>
                <a:gd name="adj" fmla="val 8685"/>
              </a:avLst>
            </a:prstGeom>
            <a:solidFill>
              <a:schemeClr val="tx1"/>
            </a:solidFill>
            <a:ln w="41275">
              <a:noFill/>
              <a:round/>
              <a:headEnd/>
              <a:tailEnd/>
            </a:ln>
          </p:spPr>
          <p:txBody>
            <a:bodyPr wrap="none" lIns="182880" tIns="0" rIns="0" bIns="0" rtlCol="0" anchor="ctr"/>
            <a:lstStyle/>
            <a:p>
              <a:pPr fontAlgn="auto">
                <a:spcBef>
                  <a:spcPts val="0"/>
                </a:spcBef>
                <a:spcAft>
                  <a:spcPts val="0"/>
                </a:spcAft>
              </a:pPr>
              <a:r>
                <a:rPr lang="en-US" sz="1600" dirty="0" smtClean="0">
                  <a:solidFill>
                    <a:prstClr val="white">
                      <a:lumMod val="95000"/>
                    </a:prstClr>
                  </a:solidFill>
                  <a:latin typeface="Calibri"/>
                  <a:ea typeface="+mn-ea"/>
                </a:rPr>
                <a:t>Router</a:t>
              </a:r>
            </a:p>
          </p:txBody>
        </p:sp>
        <p:sp>
          <p:nvSpPr>
            <p:cNvPr id="51" name="Oval 42"/>
            <p:cNvSpPr/>
            <p:nvPr/>
          </p:nvSpPr>
          <p:spPr>
            <a:xfrm>
              <a:off x="1486602" y="1289050"/>
              <a:ext cx="228000" cy="230584"/>
            </a:xfrm>
            <a:custGeom>
              <a:avLst/>
              <a:gdLst/>
              <a:ahLst/>
              <a:cxnLst/>
              <a:rect l="l" t="t" r="r" b="b"/>
              <a:pathLst>
                <a:path w="763984" h="763984">
                  <a:moveTo>
                    <a:pt x="335323" y="444979"/>
                  </a:moveTo>
                  <a:lnTo>
                    <a:pt x="335323" y="590998"/>
                  </a:lnTo>
                  <a:lnTo>
                    <a:pt x="261293" y="590998"/>
                  </a:lnTo>
                  <a:lnTo>
                    <a:pt x="381992" y="747629"/>
                  </a:lnTo>
                  <a:lnTo>
                    <a:pt x="502691" y="590998"/>
                  </a:lnTo>
                  <a:lnTo>
                    <a:pt x="428661" y="590998"/>
                  </a:lnTo>
                  <a:lnTo>
                    <a:pt x="428661" y="444979"/>
                  </a:lnTo>
                  <a:close/>
                  <a:moveTo>
                    <a:pt x="578572" y="261293"/>
                  </a:moveTo>
                  <a:lnTo>
                    <a:pt x="421941" y="381992"/>
                  </a:lnTo>
                  <a:lnTo>
                    <a:pt x="578572" y="502691"/>
                  </a:lnTo>
                  <a:lnTo>
                    <a:pt x="578572" y="428661"/>
                  </a:lnTo>
                  <a:lnTo>
                    <a:pt x="724591" y="428661"/>
                  </a:lnTo>
                  <a:lnTo>
                    <a:pt x="724591" y="335323"/>
                  </a:lnTo>
                  <a:lnTo>
                    <a:pt x="578572" y="335323"/>
                  </a:lnTo>
                  <a:close/>
                  <a:moveTo>
                    <a:pt x="185411" y="261293"/>
                  </a:moveTo>
                  <a:lnTo>
                    <a:pt x="185411" y="335323"/>
                  </a:lnTo>
                  <a:lnTo>
                    <a:pt x="39392" y="335323"/>
                  </a:lnTo>
                  <a:lnTo>
                    <a:pt x="39392" y="428661"/>
                  </a:lnTo>
                  <a:lnTo>
                    <a:pt x="185411" y="428661"/>
                  </a:lnTo>
                  <a:lnTo>
                    <a:pt x="185411" y="502691"/>
                  </a:lnTo>
                  <a:lnTo>
                    <a:pt x="342042" y="381992"/>
                  </a:lnTo>
                  <a:close/>
                  <a:moveTo>
                    <a:pt x="381992" y="16356"/>
                  </a:moveTo>
                  <a:lnTo>
                    <a:pt x="261293" y="172987"/>
                  </a:lnTo>
                  <a:lnTo>
                    <a:pt x="335323" y="172987"/>
                  </a:lnTo>
                  <a:lnTo>
                    <a:pt x="335323" y="319006"/>
                  </a:lnTo>
                  <a:lnTo>
                    <a:pt x="428661" y="319006"/>
                  </a:lnTo>
                  <a:lnTo>
                    <a:pt x="428661" y="172987"/>
                  </a:lnTo>
                  <a:lnTo>
                    <a:pt x="502691" y="172987"/>
                  </a:lnTo>
                  <a:close/>
                  <a:moveTo>
                    <a:pt x="381992" y="0"/>
                  </a:moveTo>
                  <a:cubicBezTo>
                    <a:pt x="592960" y="0"/>
                    <a:pt x="763984" y="171024"/>
                    <a:pt x="763984" y="381992"/>
                  </a:cubicBezTo>
                  <a:cubicBezTo>
                    <a:pt x="763984" y="592960"/>
                    <a:pt x="592960" y="763984"/>
                    <a:pt x="381992" y="763984"/>
                  </a:cubicBezTo>
                  <a:cubicBezTo>
                    <a:pt x="171024" y="763984"/>
                    <a:pt x="0" y="592960"/>
                    <a:pt x="0" y="381992"/>
                  </a:cubicBezTo>
                  <a:cubicBezTo>
                    <a:pt x="0" y="171024"/>
                    <a:pt x="171024" y="0"/>
                    <a:pt x="381992" y="0"/>
                  </a:cubicBezTo>
                  <a:close/>
                </a:path>
              </a:pathLst>
            </a:custGeom>
            <a:solidFill>
              <a:schemeClr val="bg2">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2" name="Group 51"/>
          <p:cNvGrpSpPr/>
          <p:nvPr/>
        </p:nvGrpSpPr>
        <p:grpSpPr>
          <a:xfrm>
            <a:off x="6313273" y="2845111"/>
            <a:ext cx="1560727" cy="374030"/>
            <a:chOff x="547473" y="1206811"/>
            <a:chExt cx="1560727" cy="374030"/>
          </a:xfrm>
        </p:grpSpPr>
        <p:sp>
          <p:nvSpPr>
            <p:cNvPr id="55" name="Rounded Rectangle 54"/>
            <p:cNvSpPr/>
            <p:nvPr/>
          </p:nvSpPr>
          <p:spPr bwMode="auto">
            <a:xfrm>
              <a:off x="547473" y="1206811"/>
              <a:ext cx="1560727" cy="374030"/>
            </a:xfrm>
            <a:prstGeom prst="roundRect">
              <a:avLst>
                <a:gd name="adj" fmla="val 8685"/>
              </a:avLst>
            </a:prstGeom>
            <a:solidFill>
              <a:schemeClr val="tx1"/>
            </a:solidFill>
            <a:ln w="41275">
              <a:noFill/>
              <a:round/>
              <a:headEnd/>
              <a:tailEnd/>
            </a:ln>
          </p:spPr>
          <p:txBody>
            <a:bodyPr wrap="none" lIns="182880" tIns="0" rIns="0" bIns="0" rtlCol="0" anchor="ctr"/>
            <a:lstStyle/>
            <a:p>
              <a:pPr fontAlgn="auto">
                <a:spcBef>
                  <a:spcPts val="0"/>
                </a:spcBef>
                <a:spcAft>
                  <a:spcPts val="0"/>
                </a:spcAft>
              </a:pPr>
              <a:r>
                <a:rPr lang="en-US" sz="1600" dirty="0" smtClean="0">
                  <a:solidFill>
                    <a:prstClr val="white">
                      <a:lumMod val="95000"/>
                    </a:prstClr>
                  </a:solidFill>
                  <a:latin typeface="Calibri"/>
                  <a:ea typeface="+mn-ea"/>
                </a:rPr>
                <a:t>Router</a:t>
              </a:r>
            </a:p>
          </p:txBody>
        </p:sp>
        <p:sp>
          <p:nvSpPr>
            <p:cNvPr id="57" name="Oval 42"/>
            <p:cNvSpPr/>
            <p:nvPr/>
          </p:nvSpPr>
          <p:spPr>
            <a:xfrm>
              <a:off x="1486602" y="1289050"/>
              <a:ext cx="228000" cy="230584"/>
            </a:xfrm>
            <a:custGeom>
              <a:avLst/>
              <a:gdLst/>
              <a:ahLst/>
              <a:cxnLst/>
              <a:rect l="l" t="t" r="r" b="b"/>
              <a:pathLst>
                <a:path w="763984" h="763984">
                  <a:moveTo>
                    <a:pt x="335323" y="444979"/>
                  </a:moveTo>
                  <a:lnTo>
                    <a:pt x="335323" y="590998"/>
                  </a:lnTo>
                  <a:lnTo>
                    <a:pt x="261293" y="590998"/>
                  </a:lnTo>
                  <a:lnTo>
                    <a:pt x="381992" y="747629"/>
                  </a:lnTo>
                  <a:lnTo>
                    <a:pt x="502691" y="590998"/>
                  </a:lnTo>
                  <a:lnTo>
                    <a:pt x="428661" y="590998"/>
                  </a:lnTo>
                  <a:lnTo>
                    <a:pt x="428661" y="444979"/>
                  </a:lnTo>
                  <a:close/>
                  <a:moveTo>
                    <a:pt x="578572" y="261293"/>
                  </a:moveTo>
                  <a:lnTo>
                    <a:pt x="421941" y="381992"/>
                  </a:lnTo>
                  <a:lnTo>
                    <a:pt x="578572" y="502691"/>
                  </a:lnTo>
                  <a:lnTo>
                    <a:pt x="578572" y="428661"/>
                  </a:lnTo>
                  <a:lnTo>
                    <a:pt x="724591" y="428661"/>
                  </a:lnTo>
                  <a:lnTo>
                    <a:pt x="724591" y="335323"/>
                  </a:lnTo>
                  <a:lnTo>
                    <a:pt x="578572" y="335323"/>
                  </a:lnTo>
                  <a:close/>
                  <a:moveTo>
                    <a:pt x="185411" y="261293"/>
                  </a:moveTo>
                  <a:lnTo>
                    <a:pt x="185411" y="335323"/>
                  </a:lnTo>
                  <a:lnTo>
                    <a:pt x="39392" y="335323"/>
                  </a:lnTo>
                  <a:lnTo>
                    <a:pt x="39392" y="428661"/>
                  </a:lnTo>
                  <a:lnTo>
                    <a:pt x="185411" y="428661"/>
                  </a:lnTo>
                  <a:lnTo>
                    <a:pt x="185411" y="502691"/>
                  </a:lnTo>
                  <a:lnTo>
                    <a:pt x="342042" y="381992"/>
                  </a:lnTo>
                  <a:close/>
                  <a:moveTo>
                    <a:pt x="381992" y="16356"/>
                  </a:moveTo>
                  <a:lnTo>
                    <a:pt x="261293" y="172987"/>
                  </a:lnTo>
                  <a:lnTo>
                    <a:pt x="335323" y="172987"/>
                  </a:lnTo>
                  <a:lnTo>
                    <a:pt x="335323" y="319006"/>
                  </a:lnTo>
                  <a:lnTo>
                    <a:pt x="428661" y="319006"/>
                  </a:lnTo>
                  <a:lnTo>
                    <a:pt x="428661" y="172987"/>
                  </a:lnTo>
                  <a:lnTo>
                    <a:pt x="502691" y="172987"/>
                  </a:lnTo>
                  <a:close/>
                  <a:moveTo>
                    <a:pt x="381992" y="0"/>
                  </a:moveTo>
                  <a:cubicBezTo>
                    <a:pt x="592960" y="0"/>
                    <a:pt x="763984" y="171024"/>
                    <a:pt x="763984" y="381992"/>
                  </a:cubicBezTo>
                  <a:cubicBezTo>
                    <a:pt x="763984" y="592960"/>
                    <a:pt x="592960" y="763984"/>
                    <a:pt x="381992" y="763984"/>
                  </a:cubicBezTo>
                  <a:cubicBezTo>
                    <a:pt x="171024" y="763984"/>
                    <a:pt x="0" y="592960"/>
                    <a:pt x="0" y="381992"/>
                  </a:cubicBezTo>
                  <a:cubicBezTo>
                    <a:pt x="0" y="171024"/>
                    <a:pt x="171024" y="0"/>
                    <a:pt x="381992" y="0"/>
                  </a:cubicBezTo>
                  <a:close/>
                </a:path>
              </a:pathLst>
            </a:custGeom>
            <a:solidFill>
              <a:schemeClr val="bg2">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3" name="Rounded Rectangle 62"/>
          <p:cNvSpPr>
            <a:spLocks noChangeArrowheads="1"/>
          </p:cNvSpPr>
          <p:nvPr/>
        </p:nvSpPr>
        <p:spPr bwMode="auto">
          <a:xfrm>
            <a:off x="6825019" y="1193941"/>
            <a:ext cx="1099435" cy="406259"/>
          </a:xfrm>
          <a:prstGeom prst="roundRect">
            <a:avLst>
              <a:gd name="adj" fmla="val 4579"/>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fontAlgn="auto">
              <a:spcBef>
                <a:spcPts val="0"/>
              </a:spcBef>
              <a:spcAft>
                <a:spcPts val="0"/>
              </a:spcAft>
              <a:defRPr/>
            </a:pPr>
            <a:r>
              <a:rPr lang="en-US" sz="1200" b="1" dirty="0" smtClean="0">
                <a:solidFill>
                  <a:schemeClr val="bg1"/>
                </a:solidFill>
                <a:latin typeface="+mn-lt"/>
                <a:ea typeface="+mn-ea"/>
              </a:rPr>
              <a:t>DNS</a:t>
            </a:r>
            <a:endParaRPr lang="en-US" sz="1200" b="1" dirty="0">
              <a:solidFill>
                <a:schemeClr val="bg1"/>
              </a:solidFill>
              <a:latin typeface="+mn-lt"/>
              <a:ea typeface="+mn-ea"/>
            </a:endParaRPr>
          </a:p>
        </p:txBody>
      </p:sp>
      <p:sp>
        <p:nvSpPr>
          <p:cNvPr id="65" name="Rounded Rectangle 64"/>
          <p:cNvSpPr/>
          <p:nvPr/>
        </p:nvSpPr>
        <p:spPr bwMode="auto">
          <a:xfrm>
            <a:off x="3684373" y="1994211"/>
            <a:ext cx="1560727" cy="374030"/>
          </a:xfrm>
          <a:prstGeom prst="roundRect">
            <a:avLst>
              <a:gd name="adj" fmla="val 8685"/>
            </a:avLst>
          </a:prstGeom>
          <a:solidFill>
            <a:schemeClr val="tx1"/>
          </a:solidFill>
          <a:ln w="19050">
            <a:solidFill>
              <a:schemeClr val="bg2"/>
            </a:solidFill>
            <a:round/>
            <a:headEnd/>
            <a:tailEnd/>
          </a:ln>
        </p:spPr>
        <p:txBody>
          <a:bodyPr wrap="none" lIns="182880" tIns="0" rIns="0" bIns="0" rtlCol="0" anchor="ctr"/>
          <a:lstStyle/>
          <a:p>
            <a:pPr fontAlgn="auto">
              <a:spcBef>
                <a:spcPts val="0"/>
              </a:spcBef>
              <a:spcAft>
                <a:spcPts val="0"/>
              </a:spcAft>
            </a:pPr>
            <a:r>
              <a:rPr lang="en-US" sz="1600" dirty="0" smtClean="0">
                <a:solidFill>
                  <a:prstClr val="white">
                    <a:lumMod val="95000"/>
                  </a:prstClr>
                </a:solidFill>
                <a:latin typeface="Calibri"/>
                <a:ea typeface="+mn-ea"/>
              </a:rPr>
              <a:t>Load Balancer</a:t>
            </a:r>
          </a:p>
        </p:txBody>
      </p:sp>
      <p:cxnSp>
        <p:nvCxnSpPr>
          <p:cNvPr id="66" name="Straight Arrow Connector 65"/>
          <p:cNvCxnSpPr/>
          <p:nvPr/>
        </p:nvCxnSpPr>
        <p:spPr>
          <a:xfrm flipH="1">
            <a:off x="2540000" y="2387600"/>
            <a:ext cx="1130300" cy="406400"/>
          </a:xfrm>
          <a:prstGeom prst="straightConnector1">
            <a:avLst/>
          </a:prstGeom>
          <a:ln w="19050">
            <a:solidFill>
              <a:srgbClr val="7F7F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5257800" y="2400300"/>
            <a:ext cx="1358900" cy="406400"/>
          </a:xfrm>
          <a:prstGeom prst="straightConnector1">
            <a:avLst/>
          </a:prstGeom>
          <a:ln w="19050">
            <a:solidFill>
              <a:srgbClr val="7F7F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H="1">
            <a:off x="4381500" y="2418635"/>
            <a:ext cx="2" cy="375365"/>
          </a:xfrm>
          <a:prstGeom prst="straightConnector1">
            <a:avLst/>
          </a:prstGeom>
          <a:ln w="19050">
            <a:solidFill>
              <a:srgbClr val="7F7F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5063068" y="697752"/>
            <a:ext cx="2785532" cy="369332"/>
          </a:xfrm>
          <a:prstGeom prst="rect">
            <a:avLst/>
          </a:prstGeom>
        </p:spPr>
        <p:txBody>
          <a:bodyPr wrap="square">
            <a:spAutoFit/>
          </a:bodyPr>
          <a:lstStyle/>
          <a:p>
            <a:pPr algn="r" fontAlgn="auto">
              <a:spcBef>
                <a:spcPts val="0"/>
              </a:spcBef>
              <a:spcAft>
                <a:spcPts val="0"/>
              </a:spcAft>
            </a:pPr>
            <a:r>
              <a:rPr lang="en-US" dirty="0" err="1">
                <a:solidFill>
                  <a:prstClr val="black"/>
                </a:solidFill>
                <a:latin typeface="Calibri"/>
              </a:rPr>
              <a:t>m</a:t>
            </a:r>
            <a:r>
              <a:rPr lang="en-US" dirty="0" err="1" smtClean="0">
                <a:solidFill>
                  <a:prstClr val="black"/>
                </a:solidFill>
                <a:latin typeface="Calibri"/>
              </a:rPr>
              <a:t>yapp</a:t>
            </a:r>
            <a:r>
              <a:rPr lang="en-US" dirty="0" smtClean="0">
                <a:solidFill>
                  <a:prstClr val="black"/>
                </a:solidFill>
                <a:latin typeface="Calibri"/>
              </a:rPr>
              <a:t>.&lt;</a:t>
            </a:r>
            <a:r>
              <a:rPr lang="en-US" dirty="0" err="1" smtClean="0">
                <a:solidFill>
                  <a:prstClr val="black"/>
                </a:solidFill>
                <a:latin typeface="Calibri"/>
              </a:rPr>
              <a:t>mycfdomain.com</a:t>
            </a:r>
            <a:r>
              <a:rPr lang="en-US" dirty="0" smtClean="0">
                <a:solidFill>
                  <a:prstClr val="black"/>
                </a:solidFill>
                <a:latin typeface="Calibri"/>
              </a:rPr>
              <a:t>&gt;</a:t>
            </a:r>
            <a:endParaRPr lang="en-US" dirty="0">
              <a:solidFill>
                <a:prstClr val="black"/>
              </a:solidFill>
              <a:latin typeface="Calibri"/>
            </a:endParaRPr>
          </a:p>
        </p:txBody>
      </p:sp>
      <p:sp>
        <p:nvSpPr>
          <p:cNvPr id="73" name="Rectangle 72"/>
          <p:cNvSpPr/>
          <p:nvPr/>
        </p:nvSpPr>
        <p:spPr>
          <a:xfrm>
            <a:off x="5596468" y="1586752"/>
            <a:ext cx="2785532" cy="523220"/>
          </a:xfrm>
          <a:prstGeom prst="rect">
            <a:avLst/>
          </a:prstGeom>
        </p:spPr>
        <p:txBody>
          <a:bodyPr wrap="square">
            <a:spAutoFit/>
          </a:bodyPr>
          <a:lstStyle/>
          <a:p>
            <a:pPr algn="r" fontAlgn="auto">
              <a:spcBef>
                <a:spcPts val="0"/>
              </a:spcBef>
              <a:spcAft>
                <a:spcPts val="0"/>
              </a:spcAft>
            </a:pPr>
            <a:r>
              <a:rPr lang="en-US" sz="1400" dirty="0" smtClean="0">
                <a:solidFill>
                  <a:prstClr val="black"/>
                </a:solidFill>
                <a:latin typeface="Calibri"/>
              </a:rPr>
              <a:t>Resolve app and system </a:t>
            </a:r>
          </a:p>
          <a:p>
            <a:pPr algn="r" fontAlgn="auto">
              <a:spcBef>
                <a:spcPts val="0"/>
              </a:spcBef>
              <a:spcAft>
                <a:spcPts val="0"/>
              </a:spcAft>
            </a:pPr>
            <a:r>
              <a:rPr lang="en-US" sz="1400" dirty="0" smtClean="0">
                <a:solidFill>
                  <a:prstClr val="black"/>
                </a:solidFill>
                <a:latin typeface="Calibri"/>
              </a:rPr>
              <a:t>domain names to LB IP</a:t>
            </a:r>
            <a:endParaRPr lang="en-US" sz="1400" dirty="0">
              <a:solidFill>
                <a:prstClr val="black"/>
              </a:solidFill>
              <a:latin typeface="Calibri"/>
            </a:endParaRPr>
          </a:p>
        </p:txBody>
      </p:sp>
      <p:sp>
        <p:nvSpPr>
          <p:cNvPr id="82" name="Right Arrow 81"/>
          <p:cNvSpPr/>
          <p:nvPr/>
        </p:nvSpPr>
        <p:spPr>
          <a:xfrm rot="10800000">
            <a:off x="5054600" y="1409699"/>
            <a:ext cx="1676399" cy="160229"/>
          </a:xfrm>
          <a:prstGeom prst="rightArrow">
            <a:avLst>
              <a:gd name="adj1" fmla="val 58851"/>
              <a:gd name="adj2" fmla="val 74907"/>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ight Arrow 112"/>
          <p:cNvSpPr/>
          <p:nvPr/>
        </p:nvSpPr>
        <p:spPr>
          <a:xfrm>
            <a:off x="5067300" y="1219199"/>
            <a:ext cx="1676399" cy="160229"/>
          </a:xfrm>
          <a:prstGeom prst="rightArrow">
            <a:avLst>
              <a:gd name="adj1" fmla="val 58851"/>
              <a:gd name="adj2" fmla="val 74907"/>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1075268" y="1878852"/>
            <a:ext cx="2785532" cy="523220"/>
          </a:xfrm>
          <a:prstGeom prst="rect">
            <a:avLst/>
          </a:prstGeom>
        </p:spPr>
        <p:txBody>
          <a:bodyPr wrap="square">
            <a:spAutoFit/>
          </a:bodyPr>
          <a:lstStyle/>
          <a:p>
            <a:pPr algn="ctr" fontAlgn="auto">
              <a:spcBef>
                <a:spcPts val="0"/>
              </a:spcBef>
              <a:spcAft>
                <a:spcPts val="0"/>
              </a:spcAft>
            </a:pPr>
            <a:r>
              <a:rPr lang="en-US" sz="1400" dirty="0" smtClean="0">
                <a:solidFill>
                  <a:prstClr val="black"/>
                </a:solidFill>
                <a:latin typeface="Calibri"/>
              </a:rPr>
              <a:t>External LB, usually </a:t>
            </a:r>
          </a:p>
          <a:p>
            <a:pPr algn="ctr" fontAlgn="auto">
              <a:spcBef>
                <a:spcPts val="0"/>
              </a:spcBef>
              <a:spcAft>
                <a:spcPts val="0"/>
              </a:spcAft>
            </a:pPr>
            <a:r>
              <a:rPr lang="en-US" sz="1400" dirty="0" smtClean="0">
                <a:solidFill>
                  <a:prstClr val="black"/>
                </a:solidFill>
                <a:latin typeface="Calibri"/>
              </a:rPr>
              <a:t>hardware-based (F5 or similar)</a:t>
            </a:r>
            <a:endParaRPr lang="en-US" sz="1400" dirty="0">
              <a:solidFill>
                <a:prstClr val="black"/>
              </a:solidFill>
              <a:latin typeface="Calibri"/>
            </a:endParaRPr>
          </a:p>
        </p:txBody>
      </p:sp>
    </p:spTree>
    <p:extLst>
      <p:ext uri="{BB962C8B-B14F-4D97-AF65-F5344CB8AC3E}">
        <p14:creationId xmlns:p14="http://schemas.microsoft.com/office/powerpoint/2010/main" val="2558833732"/>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barn(inVertical)">
                                      <p:cBhvr>
                                        <p:cTn id="11" dur="500"/>
                                        <p:tgtEl>
                                          <p:spTgt spid="2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8"/>
                                        </p:tgtEl>
                                        <p:attrNameLst>
                                          <p:attrName>style.visibility</p:attrName>
                                        </p:attrNameLst>
                                      </p:cBhvr>
                                      <p:to>
                                        <p:strVal val="visible"/>
                                      </p:to>
                                    </p:set>
                                    <p:animEffect transition="in" filter="wipe(left)">
                                      <p:cBhvr>
                                        <p:cTn id="16" dur="500"/>
                                        <p:tgtEl>
                                          <p:spTgt spid="48"/>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60"/>
                                        </p:tgtEl>
                                        <p:attrNameLst>
                                          <p:attrName>style.visibility</p:attrName>
                                        </p:attrNameLst>
                                      </p:cBhvr>
                                      <p:to>
                                        <p:strVal val="visible"/>
                                      </p:to>
                                    </p:set>
                                    <p:animEffect transition="in" filter="fade">
                                      <p:cBhvr>
                                        <p:cTn id="20" dur="500"/>
                                        <p:tgtEl>
                                          <p:spTgt spid="60"/>
                                        </p:tgtEl>
                                      </p:cBhvr>
                                    </p:animEffect>
                                  </p:childTnLst>
                                </p:cTn>
                              </p:par>
                            </p:childTnLst>
                          </p:cTn>
                        </p:par>
                        <p:par>
                          <p:cTn id="21" fill="hold">
                            <p:stCondLst>
                              <p:cond delay="1000"/>
                            </p:stCondLst>
                            <p:childTnLst>
                              <p:par>
                                <p:cTn id="22" presetID="16" presetClass="entr" presetSubtype="21" fill="hold" grpId="0" nodeType="afterEffect">
                                  <p:stCondLst>
                                    <p:cond delay="0"/>
                                  </p:stCondLst>
                                  <p:childTnLst>
                                    <p:set>
                                      <p:cBhvr>
                                        <p:cTn id="23" dur="1" fill="hold">
                                          <p:stCondLst>
                                            <p:cond delay="0"/>
                                          </p:stCondLst>
                                        </p:cTn>
                                        <p:tgtEl>
                                          <p:spTgt spid="61"/>
                                        </p:tgtEl>
                                        <p:attrNameLst>
                                          <p:attrName>style.visibility</p:attrName>
                                        </p:attrNameLst>
                                      </p:cBhvr>
                                      <p:to>
                                        <p:strVal val="visible"/>
                                      </p:to>
                                    </p:set>
                                    <p:animEffect transition="in" filter="barn(inVertical)">
                                      <p:cBhvr>
                                        <p:cTn id="24" dur="500"/>
                                        <p:tgtEl>
                                          <p:spTgt spid="6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66"/>
                                        </p:tgtEl>
                                        <p:attrNameLst>
                                          <p:attrName>style.visibility</p:attrName>
                                        </p:attrNameLst>
                                      </p:cBhvr>
                                      <p:to>
                                        <p:strVal val="visible"/>
                                      </p:to>
                                    </p:set>
                                    <p:animEffect transition="in" filter="wipe(up)">
                                      <p:cBhvr>
                                        <p:cTn id="29" dur="500"/>
                                        <p:tgtEl>
                                          <p:spTgt spid="66"/>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67"/>
                                        </p:tgtEl>
                                        <p:attrNameLst>
                                          <p:attrName>style.visibility</p:attrName>
                                        </p:attrNameLst>
                                      </p:cBhvr>
                                      <p:to>
                                        <p:strVal val="visible"/>
                                      </p:to>
                                    </p:set>
                                    <p:animEffect transition="in" filter="wipe(up)">
                                      <p:cBhvr>
                                        <p:cTn id="34" dur="500"/>
                                        <p:tgtEl>
                                          <p:spTgt spid="6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68"/>
                                        </p:tgtEl>
                                        <p:attrNameLst>
                                          <p:attrName>style.visibility</p:attrName>
                                        </p:attrNameLst>
                                      </p:cBhvr>
                                      <p:to>
                                        <p:strVal val="visible"/>
                                      </p:to>
                                    </p:set>
                                    <p:animEffect transition="in" filter="wipe(up)">
                                      <p:cBhvr>
                                        <p:cTn id="39" dur="500"/>
                                        <p:tgtEl>
                                          <p:spTgt spid="68"/>
                                        </p:tgtEl>
                                      </p:cBhvr>
                                    </p:animEffect>
                                  </p:childTnLst>
                                </p:cTn>
                              </p:par>
                            </p:childTnLst>
                          </p:cTn>
                        </p:par>
                        <p:par>
                          <p:cTn id="40" fill="hold">
                            <p:stCondLst>
                              <p:cond delay="500"/>
                            </p:stCondLst>
                            <p:childTnLst>
                              <p:par>
                                <p:cTn id="41" presetID="22" presetClass="entr" presetSubtype="2" fill="hold" grpId="0" nodeType="afterEffect">
                                  <p:stCondLst>
                                    <p:cond delay="0"/>
                                  </p:stCondLst>
                                  <p:childTnLst>
                                    <p:set>
                                      <p:cBhvr>
                                        <p:cTn id="42" dur="1" fill="hold">
                                          <p:stCondLst>
                                            <p:cond delay="0"/>
                                          </p:stCondLst>
                                        </p:cTn>
                                        <p:tgtEl>
                                          <p:spTgt spid="82"/>
                                        </p:tgtEl>
                                        <p:attrNameLst>
                                          <p:attrName>style.visibility</p:attrName>
                                        </p:attrNameLst>
                                      </p:cBhvr>
                                      <p:to>
                                        <p:strVal val="visible"/>
                                      </p:to>
                                    </p:set>
                                    <p:animEffect transition="in" filter="wipe(right)">
                                      <p:cBhvr>
                                        <p:cTn id="43" dur="500"/>
                                        <p:tgtEl>
                                          <p:spTgt spid="82"/>
                                        </p:tgtEl>
                                      </p:cBhvr>
                                    </p:animEffect>
                                  </p:childTnLst>
                                </p:cTn>
                              </p:par>
                            </p:childTnLst>
                          </p:cTn>
                        </p:par>
                        <p:par>
                          <p:cTn id="44" fill="hold">
                            <p:stCondLst>
                              <p:cond delay="1000"/>
                            </p:stCondLst>
                            <p:childTnLst>
                              <p:par>
                                <p:cTn id="45" presetID="22" presetClass="entr" presetSubtype="2" fill="hold" grpId="0" nodeType="afterEffect">
                                  <p:stCondLst>
                                    <p:cond delay="0"/>
                                  </p:stCondLst>
                                  <p:childTnLst>
                                    <p:set>
                                      <p:cBhvr>
                                        <p:cTn id="46" dur="1" fill="hold">
                                          <p:stCondLst>
                                            <p:cond delay="0"/>
                                          </p:stCondLst>
                                        </p:cTn>
                                        <p:tgtEl>
                                          <p:spTgt spid="113"/>
                                        </p:tgtEl>
                                        <p:attrNameLst>
                                          <p:attrName>style.visibility</p:attrName>
                                        </p:attrNameLst>
                                      </p:cBhvr>
                                      <p:to>
                                        <p:strVal val="visible"/>
                                      </p:to>
                                    </p:set>
                                    <p:animEffect transition="in" filter="wipe(right)">
                                      <p:cBhvr>
                                        <p:cTn id="47" dur="5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27" grpId="0" animBg="1"/>
      <p:bldP spid="28" grpId="0" animBg="1"/>
      <p:bldP spid="60" grpId="0" animBg="1"/>
      <p:bldP spid="61" grpId="0" animBg="1"/>
      <p:bldP spid="82" grpId="0" animBg="1"/>
      <p:bldP spid="1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2700" y="457200"/>
            <a:ext cx="9144000" cy="4562592"/>
          </a:xfrm>
          <a:prstGeom prst="rect">
            <a:avLst/>
          </a:prstGeom>
        </p:spPr>
      </p:pic>
      <p:sp>
        <p:nvSpPr>
          <p:cNvPr id="4" name="Rectangle 3"/>
          <p:cNvSpPr/>
          <p:nvPr/>
        </p:nvSpPr>
        <p:spPr>
          <a:xfrm>
            <a:off x="139700" y="50800"/>
            <a:ext cx="6451600" cy="369332"/>
          </a:xfrm>
          <a:prstGeom prst="rect">
            <a:avLst/>
          </a:prstGeom>
        </p:spPr>
        <p:txBody>
          <a:bodyPr wrap="square">
            <a:spAutoFit/>
          </a:bodyPr>
          <a:lstStyle/>
          <a:p>
            <a:r>
              <a:rPr lang="en-US" dirty="0"/>
              <a:t>http://</a:t>
            </a:r>
            <a:r>
              <a:rPr lang="en-US" dirty="0" err="1"/>
              <a:t>docs.gopivotal.com</a:t>
            </a:r>
            <a:r>
              <a:rPr lang="en-US" dirty="0"/>
              <a:t>/</a:t>
            </a:r>
            <a:r>
              <a:rPr lang="en-US" dirty="0" err="1"/>
              <a:t>pivotalcf</a:t>
            </a:r>
            <a:r>
              <a:rPr lang="en-US" dirty="0"/>
              <a:t>/</a:t>
            </a:r>
            <a:r>
              <a:rPr lang="en-US" dirty="0" err="1"/>
              <a:t>opsguide</a:t>
            </a:r>
            <a:r>
              <a:rPr lang="en-US" dirty="0"/>
              <a:t>/</a:t>
            </a:r>
            <a:r>
              <a:rPr lang="en-US" dirty="0" err="1"/>
              <a:t>ssl-term.html</a:t>
            </a:r>
            <a:endParaRPr lang="en-US" dirty="0"/>
          </a:p>
        </p:txBody>
      </p:sp>
    </p:spTree>
    <p:extLst>
      <p:ext uri="{BB962C8B-B14F-4D97-AF65-F5344CB8AC3E}">
        <p14:creationId xmlns:p14="http://schemas.microsoft.com/office/powerpoint/2010/main" val="217107269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10309" y="1055081"/>
            <a:ext cx="4073770" cy="2159000"/>
          </a:xfrm>
          <a:prstGeom prst="roundRect">
            <a:avLst>
              <a:gd name="adj" fmla="val 9625"/>
            </a:avLst>
          </a:prstGeom>
          <a:noFill/>
          <a:ln w="285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smtClean="0">
                <a:solidFill>
                  <a:schemeClr val="tx2">
                    <a:lumMod val="75000"/>
                    <a:lumOff val="25000"/>
                  </a:schemeClr>
                </a:solidFill>
              </a:rPr>
              <a:t>The Cloud Controller maintains command and control systems, including interface with clients (CLI, Web UI, Spring STS), account and provisioning control. It also provides </a:t>
            </a:r>
            <a:r>
              <a:rPr lang="en-US" sz="1600" dirty="0" err="1" smtClean="0">
                <a:solidFill>
                  <a:schemeClr val="tx2">
                    <a:lumMod val="75000"/>
                    <a:lumOff val="25000"/>
                  </a:schemeClr>
                </a:solidFill>
              </a:rPr>
              <a:t>RESTful</a:t>
            </a:r>
            <a:r>
              <a:rPr lang="en-US" sz="1600" dirty="0" smtClean="0">
                <a:solidFill>
                  <a:schemeClr val="tx2">
                    <a:lumMod val="75000"/>
                    <a:lumOff val="25000"/>
                  </a:schemeClr>
                </a:solidFill>
              </a:rPr>
              <a:t> interface to domain objects (apps, services, organizations, spaces, service instances, user roles, and more).</a:t>
            </a:r>
            <a:endParaRPr lang="en-US" sz="1600" dirty="0">
              <a:solidFill>
                <a:schemeClr val="tx2">
                  <a:lumMod val="75000"/>
                  <a:lumOff val="25000"/>
                </a:schemeClr>
              </a:solidFill>
            </a:endParaRPr>
          </a:p>
        </p:txBody>
      </p:sp>
      <p:sp>
        <p:nvSpPr>
          <p:cNvPr id="11" name="Rectangle 10"/>
          <p:cNvSpPr/>
          <p:nvPr/>
        </p:nvSpPr>
        <p:spPr>
          <a:xfrm>
            <a:off x="710529" y="843551"/>
            <a:ext cx="1554219" cy="369332"/>
          </a:xfrm>
          <a:prstGeom prst="rect">
            <a:avLst/>
          </a:prstGeom>
          <a:solidFill>
            <a:schemeClr val="accent6"/>
          </a:solidFill>
        </p:spPr>
        <p:txBody>
          <a:bodyPr wrap="none">
            <a:spAutoFit/>
          </a:bodyPr>
          <a:lstStyle/>
          <a:p>
            <a:r>
              <a:rPr lang="en-US" b="1" dirty="0" smtClean="0">
                <a:solidFill>
                  <a:schemeClr val="tx2">
                    <a:lumMod val="85000"/>
                    <a:lumOff val="15000"/>
                  </a:schemeClr>
                </a:solidFill>
                <a:latin typeface="Calibri"/>
              </a:rPr>
              <a:t>How It Works:</a:t>
            </a:r>
            <a:endParaRPr lang="en-US" b="1" dirty="0">
              <a:solidFill>
                <a:schemeClr val="tx2">
                  <a:lumMod val="85000"/>
                  <a:lumOff val="15000"/>
                </a:schemeClr>
              </a:solidFill>
            </a:endParaRPr>
          </a:p>
        </p:txBody>
      </p:sp>
      <p:sp>
        <p:nvSpPr>
          <p:cNvPr id="12" name="Rounded Rectangle 11"/>
          <p:cNvSpPr/>
          <p:nvPr/>
        </p:nvSpPr>
        <p:spPr>
          <a:xfrm>
            <a:off x="4675555" y="1051173"/>
            <a:ext cx="4073770" cy="2159000"/>
          </a:xfrm>
          <a:prstGeom prst="roundRect">
            <a:avLst>
              <a:gd name="adj" fmla="val 9625"/>
            </a:avLst>
          </a:prstGeom>
          <a:noFill/>
          <a:ln w="285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a:buChar char="•"/>
            </a:pPr>
            <a:r>
              <a:rPr lang="en-US" sz="1600" dirty="0">
                <a:solidFill>
                  <a:schemeClr val="tx2">
                    <a:lumMod val="75000"/>
                    <a:lumOff val="25000"/>
                  </a:schemeClr>
                </a:solidFill>
              </a:rPr>
              <a:t>Expected App </a:t>
            </a:r>
            <a:r>
              <a:rPr lang="en-US" sz="1600" dirty="0" smtClean="0">
                <a:solidFill>
                  <a:schemeClr val="tx2">
                    <a:lumMod val="75000"/>
                    <a:lumOff val="25000"/>
                  </a:schemeClr>
                </a:solidFill>
              </a:rPr>
              <a:t>state, state transitions,  </a:t>
            </a:r>
            <a:r>
              <a:rPr lang="en-US" sz="1600" dirty="0">
                <a:solidFill>
                  <a:schemeClr val="tx2">
                    <a:lumMod val="75000"/>
                    <a:lumOff val="25000"/>
                  </a:schemeClr>
                </a:solidFill>
              </a:rPr>
              <a:t>and desired convergence</a:t>
            </a:r>
          </a:p>
          <a:p>
            <a:pPr marL="285750" indent="-285750">
              <a:buFont typeface="Arial"/>
              <a:buChar char="•"/>
            </a:pPr>
            <a:r>
              <a:rPr lang="en-US" sz="1600" dirty="0">
                <a:solidFill>
                  <a:schemeClr val="tx2">
                    <a:lumMod val="75000"/>
                    <a:lumOff val="25000"/>
                  </a:schemeClr>
                </a:solidFill>
              </a:rPr>
              <a:t>Permissions/</a:t>
            </a:r>
            <a:r>
              <a:rPr lang="en-US" sz="1600" dirty="0" err="1">
                <a:solidFill>
                  <a:schemeClr val="tx2">
                    <a:lumMod val="75000"/>
                    <a:lumOff val="25000"/>
                  </a:schemeClr>
                </a:solidFill>
              </a:rPr>
              <a:t>Auth</a:t>
            </a:r>
            <a:endParaRPr lang="en-US" sz="1600" dirty="0">
              <a:solidFill>
                <a:schemeClr val="tx2">
                  <a:lumMod val="75000"/>
                  <a:lumOff val="25000"/>
                </a:schemeClr>
              </a:solidFill>
            </a:endParaRPr>
          </a:p>
          <a:p>
            <a:pPr marL="285750" indent="-285750">
              <a:buFont typeface="Arial"/>
              <a:buChar char="•"/>
            </a:pPr>
            <a:r>
              <a:rPr lang="en-US" sz="1600" dirty="0">
                <a:solidFill>
                  <a:schemeClr val="tx2">
                    <a:lumMod val="75000"/>
                    <a:lumOff val="25000"/>
                  </a:schemeClr>
                </a:solidFill>
              </a:rPr>
              <a:t>Orgs/Spaces/Users </a:t>
            </a:r>
          </a:p>
          <a:p>
            <a:pPr marL="285750" indent="-285750">
              <a:buFont typeface="Arial"/>
              <a:buChar char="•"/>
            </a:pPr>
            <a:r>
              <a:rPr lang="en-US" sz="1600" dirty="0">
                <a:solidFill>
                  <a:schemeClr val="tx2">
                    <a:lumMod val="75000"/>
                    <a:lumOff val="25000"/>
                  </a:schemeClr>
                </a:solidFill>
              </a:rPr>
              <a:t>Services management</a:t>
            </a:r>
          </a:p>
          <a:p>
            <a:pPr marL="285750" indent="-285750">
              <a:buFont typeface="Arial"/>
              <a:buChar char="•"/>
            </a:pPr>
            <a:r>
              <a:rPr lang="en-US" sz="1600" dirty="0">
                <a:solidFill>
                  <a:schemeClr val="tx2">
                    <a:lumMod val="75000"/>
                    <a:lumOff val="25000"/>
                  </a:schemeClr>
                </a:solidFill>
              </a:rPr>
              <a:t>App placement</a:t>
            </a:r>
          </a:p>
          <a:p>
            <a:pPr marL="285750" indent="-285750">
              <a:buFont typeface="Arial"/>
              <a:buChar char="•"/>
            </a:pPr>
            <a:r>
              <a:rPr lang="en-US" sz="1600" smtClean="0">
                <a:solidFill>
                  <a:schemeClr val="tx2">
                    <a:lumMod val="75000"/>
                    <a:lumOff val="25000"/>
                  </a:schemeClr>
                </a:solidFill>
              </a:rPr>
              <a:t>Blob </a:t>
            </a:r>
            <a:r>
              <a:rPr lang="en-US" sz="1600" dirty="0">
                <a:solidFill>
                  <a:schemeClr val="tx2">
                    <a:lumMod val="75000"/>
                    <a:lumOff val="25000"/>
                  </a:schemeClr>
                </a:solidFill>
              </a:rPr>
              <a:t>storage</a:t>
            </a:r>
          </a:p>
        </p:txBody>
      </p:sp>
      <p:sp>
        <p:nvSpPr>
          <p:cNvPr id="13" name="Rectangle 12"/>
          <p:cNvSpPr/>
          <p:nvPr/>
        </p:nvSpPr>
        <p:spPr>
          <a:xfrm>
            <a:off x="4975775" y="839643"/>
            <a:ext cx="1768258" cy="369332"/>
          </a:xfrm>
          <a:prstGeom prst="rect">
            <a:avLst/>
          </a:prstGeom>
          <a:solidFill>
            <a:schemeClr val="accent6"/>
          </a:solidFill>
        </p:spPr>
        <p:txBody>
          <a:bodyPr wrap="none">
            <a:spAutoFit/>
          </a:bodyPr>
          <a:lstStyle/>
          <a:p>
            <a:r>
              <a:rPr lang="en-US" b="1" dirty="0">
                <a:solidFill>
                  <a:schemeClr val="tx2">
                    <a:lumMod val="85000"/>
                    <a:lumOff val="15000"/>
                  </a:schemeClr>
                </a:solidFill>
                <a:latin typeface="Calibri"/>
              </a:rPr>
              <a:t>Responsible For:</a:t>
            </a:r>
            <a:endParaRPr lang="en-US" b="1" dirty="0">
              <a:solidFill>
                <a:schemeClr val="tx2">
                  <a:lumMod val="85000"/>
                  <a:lumOff val="15000"/>
                </a:schemeClr>
              </a:solidFill>
            </a:endParaRPr>
          </a:p>
        </p:txBody>
      </p:sp>
      <p:sp>
        <p:nvSpPr>
          <p:cNvPr id="4" name="Title 3"/>
          <p:cNvSpPr>
            <a:spLocks noGrp="1"/>
          </p:cNvSpPr>
          <p:nvPr>
            <p:ph type="title"/>
          </p:nvPr>
        </p:nvSpPr>
        <p:spPr>
          <a:xfrm>
            <a:off x="1017714" y="322263"/>
            <a:ext cx="7759574" cy="460375"/>
          </a:xfrm>
        </p:spPr>
        <p:txBody>
          <a:bodyPr/>
          <a:lstStyle/>
          <a:p>
            <a:r>
              <a:rPr lang="en-US" dirty="0" smtClean="0"/>
              <a:t>Cloud Controller</a:t>
            </a:r>
            <a:endParaRPr lang="en-US" dirty="0"/>
          </a:p>
        </p:txBody>
      </p:sp>
      <p:sp>
        <p:nvSpPr>
          <p:cNvPr id="22" name="Rectangle 76"/>
          <p:cNvSpPr/>
          <p:nvPr/>
        </p:nvSpPr>
        <p:spPr>
          <a:xfrm>
            <a:off x="424408" y="238068"/>
            <a:ext cx="446584" cy="595958"/>
          </a:xfrm>
          <a:custGeom>
            <a:avLst/>
            <a:gdLst/>
            <a:ahLst/>
            <a:cxnLst/>
            <a:rect l="l" t="t" r="r" b="b"/>
            <a:pathLst>
              <a:path w="661988" h="883413">
                <a:moveTo>
                  <a:pt x="330994" y="679669"/>
                </a:moveTo>
                <a:lnTo>
                  <a:pt x="212885" y="769898"/>
                </a:lnTo>
                <a:cubicBezTo>
                  <a:pt x="244883" y="796653"/>
                  <a:pt x="286332" y="810415"/>
                  <a:pt x="330994" y="810415"/>
                </a:cubicBezTo>
                <a:cubicBezTo>
                  <a:pt x="375657" y="810415"/>
                  <a:pt x="417105" y="796653"/>
                  <a:pt x="449103" y="769899"/>
                </a:cubicBezTo>
                <a:close/>
                <a:moveTo>
                  <a:pt x="131181" y="527028"/>
                </a:moveTo>
                <a:cubicBezTo>
                  <a:pt x="122509" y="548919"/>
                  <a:pt x="118242" y="572793"/>
                  <a:pt x="118242" y="597663"/>
                </a:cubicBezTo>
                <a:cubicBezTo>
                  <a:pt x="118242" y="668352"/>
                  <a:pt x="152717" y="730988"/>
                  <a:pt x="208006" y="766609"/>
                </a:cubicBezTo>
                <a:lnTo>
                  <a:pt x="253230" y="620264"/>
                </a:lnTo>
                <a:close/>
                <a:moveTo>
                  <a:pt x="530807" y="527027"/>
                </a:moveTo>
                <a:lnTo>
                  <a:pt x="408757" y="620264"/>
                </a:lnTo>
                <a:lnTo>
                  <a:pt x="453981" y="766610"/>
                </a:lnTo>
                <a:cubicBezTo>
                  <a:pt x="509272" y="730989"/>
                  <a:pt x="543746" y="668352"/>
                  <a:pt x="543746" y="597663"/>
                </a:cubicBezTo>
                <a:cubicBezTo>
                  <a:pt x="543746" y="572793"/>
                  <a:pt x="539479" y="548919"/>
                  <a:pt x="530807" y="527027"/>
                </a:cubicBezTo>
                <a:close/>
                <a:moveTo>
                  <a:pt x="336192" y="385435"/>
                </a:moveTo>
                <a:lnTo>
                  <a:pt x="379054" y="524143"/>
                </a:lnTo>
                <a:lnTo>
                  <a:pt x="529912" y="524142"/>
                </a:lnTo>
                <a:cubicBezTo>
                  <a:pt x="501178" y="444293"/>
                  <a:pt x="425507" y="387120"/>
                  <a:pt x="336192" y="385435"/>
                </a:cubicBezTo>
                <a:close/>
                <a:moveTo>
                  <a:pt x="325796" y="385435"/>
                </a:moveTo>
                <a:cubicBezTo>
                  <a:pt x="236481" y="387120"/>
                  <a:pt x="160810" y="444294"/>
                  <a:pt x="132077" y="524142"/>
                </a:cubicBezTo>
                <a:lnTo>
                  <a:pt x="282933" y="524143"/>
                </a:lnTo>
                <a:close/>
                <a:moveTo>
                  <a:pt x="388144" y="107849"/>
                </a:moveTo>
                <a:lnTo>
                  <a:pt x="616744" y="107849"/>
                </a:lnTo>
                <a:lnTo>
                  <a:pt x="616744" y="214664"/>
                </a:lnTo>
                <a:lnTo>
                  <a:pt x="486412" y="358355"/>
                </a:lnTo>
                <a:cubicBezTo>
                  <a:pt x="564963" y="408954"/>
                  <a:pt x="616744" y="497262"/>
                  <a:pt x="616744" y="597663"/>
                </a:cubicBezTo>
                <a:cubicBezTo>
                  <a:pt x="616744" y="755478"/>
                  <a:pt x="488809" y="883413"/>
                  <a:pt x="330994" y="883413"/>
                </a:cubicBezTo>
                <a:cubicBezTo>
                  <a:pt x="173179" y="883413"/>
                  <a:pt x="45244" y="755478"/>
                  <a:pt x="45244" y="597663"/>
                </a:cubicBezTo>
                <a:cubicBezTo>
                  <a:pt x="45244" y="497384"/>
                  <a:pt x="96899" y="409170"/>
                  <a:pt x="175275" y="358519"/>
                </a:cubicBezTo>
                <a:lnTo>
                  <a:pt x="45244" y="215161"/>
                </a:lnTo>
                <a:lnTo>
                  <a:pt x="45244" y="108346"/>
                </a:lnTo>
                <a:lnTo>
                  <a:pt x="273844" y="108346"/>
                </a:lnTo>
                <a:lnTo>
                  <a:pt x="273844" y="215161"/>
                </a:lnTo>
                <a:lnTo>
                  <a:pt x="273844" y="317674"/>
                </a:lnTo>
                <a:cubicBezTo>
                  <a:pt x="292304" y="313881"/>
                  <a:pt x="311419" y="311913"/>
                  <a:pt x="330994" y="311913"/>
                </a:cubicBezTo>
                <a:lnTo>
                  <a:pt x="388144" y="317674"/>
                </a:lnTo>
                <a:lnTo>
                  <a:pt x="388144" y="214664"/>
                </a:lnTo>
                <a:close/>
                <a:moveTo>
                  <a:pt x="0" y="0"/>
                </a:moveTo>
                <a:lnTo>
                  <a:pt x="661988" y="0"/>
                </a:lnTo>
                <a:lnTo>
                  <a:pt x="661988" y="69056"/>
                </a:lnTo>
                <a:lnTo>
                  <a:pt x="0" y="69056"/>
                </a:lnTo>
                <a:close/>
              </a:path>
            </a:pathLst>
          </a:custGeom>
          <a:solidFill>
            <a:srgbClr val="00685D"/>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037995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ounded Rectangle 5"/>
          <p:cNvSpPr/>
          <p:nvPr/>
        </p:nvSpPr>
        <p:spPr>
          <a:xfrm>
            <a:off x="410309" y="1055081"/>
            <a:ext cx="4073770" cy="2159000"/>
          </a:xfrm>
          <a:prstGeom prst="roundRect">
            <a:avLst>
              <a:gd name="adj" fmla="val 9625"/>
            </a:avLst>
          </a:prstGeom>
          <a:noFill/>
          <a:ln w="285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smtClean="0">
                <a:solidFill>
                  <a:schemeClr val="tx2">
                    <a:lumMod val="75000"/>
                    <a:lumOff val="25000"/>
                  </a:schemeClr>
                </a:solidFill>
              </a:rPr>
              <a:t>“</a:t>
            </a:r>
            <a:r>
              <a:rPr lang="en-US" sz="1600" dirty="0">
                <a:solidFill>
                  <a:schemeClr val="tx2">
                    <a:lumMod val="75000"/>
                    <a:lumOff val="25000"/>
                  </a:schemeClr>
                </a:solidFill>
              </a:rPr>
              <a:t>User Authorization and Authentication” </a:t>
            </a:r>
            <a:r>
              <a:rPr lang="en-US" sz="1600" dirty="0" smtClean="0">
                <a:solidFill>
                  <a:schemeClr val="tx2">
                    <a:lumMod val="75000"/>
                    <a:lumOff val="25000"/>
                  </a:schemeClr>
                </a:solidFill>
              </a:rPr>
              <a:t>provides identity, security and authorization services. It manages third party </a:t>
            </a:r>
            <a:r>
              <a:rPr lang="en-US" sz="1600" dirty="0" err="1" smtClean="0">
                <a:solidFill>
                  <a:schemeClr val="tx2">
                    <a:lumMod val="75000"/>
                    <a:lumOff val="25000"/>
                  </a:schemeClr>
                </a:solidFill>
              </a:rPr>
              <a:t>Oauth</a:t>
            </a:r>
            <a:r>
              <a:rPr lang="en-US" sz="1600" dirty="0" smtClean="0">
                <a:solidFill>
                  <a:schemeClr val="tx2">
                    <a:lumMod val="75000"/>
                    <a:lumOff val="25000"/>
                  </a:schemeClr>
                </a:solidFill>
              </a:rPr>
              <a:t> 2.0 access credentials and can provide application access and identity-as-a-service for apps running on Cloud Foundry. Composed of: UAA Server, Command Line Interface, Library.</a:t>
            </a:r>
            <a:endParaRPr lang="en-US" sz="1600" dirty="0">
              <a:solidFill>
                <a:schemeClr val="tx2">
                  <a:lumMod val="75000"/>
                  <a:lumOff val="25000"/>
                </a:schemeClr>
              </a:solidFill>
            </a:endParaRPr>
          </a:p>
          <a:p>
            <a:endParaRPr lang="en-US" sz="1600" dirty="0" smtClean="0">
              <a:solidFill>
                <a:schemeClr val="tx2">
                  <a:lumMod val="75000"/>
                  <a:lumOff val="25000"/>
                </a:schemeClr>
              </a:solidFill>
            </a:endParaRPr>
          </a:p>
        </p:txBody>
      </p:sp>
      <p:sp>
        <p:nvSpPr>
          <p:cNvPr id="11" name="Rectangle 10"/>
          <p:cNvSpPr/>
          <p:nvPr/>
        </p:nvSpPr>
        <p:spPr>
          <a:xfrm>
            <a:off x="710529" y="843551"/>
            <a:ext cx="1554219" cy="369332"/>
          </a:xfrm>
          <a:prstGeom prst="rect">
            <a:avLst/>
          </a:prstGeom>
          <a:solidFill>
            <a:schemeClr val="accent6"/>
          </a:solidFill>
        </p:spPr>
        <p:txBody>
          <a:bodyPr wrap="none">
            <a:spAutoFit/>
          </a:bodyPr>
          <a:lstStyle/>
          <a:p>
            <a:r>
              <a:rPr lang="en-US" b="1" dirty="0" smtClean="0">
                <a:solidFill>
                  <a:schemeClr val="tx2">
                    <a:lumMod val="85000"/>
                    <a:lumOff val="15000"/>
                  </a:schemeClr>
                </a:solidFill>
                <a:latin typeface="Calibri"/>
              </a:rPr>
              <a:t>How It Works:</a:t>
            </a:r>
            <a:endParaRPr lang="en-US" b="1" dirty="0">
              <a:solidFill>
                <a:schemeClr val="tx2">
                  <a:lumMod val="85000"/>
                  <a:lumOff val="15000"/>
                </a:schemeClr>
              </a:solidFill>
            </a:endParaRPr>
          </a:p>
        </p:txBody>
      </p:sp>
      <p:sp>
        <p:nvSpPr>
          <p:cNvPr id="12" name="Rounded Rectangle 11"/>
          <p:cNvSpPr/>
          <p:nvPr/>
        </p:nvSpPr>
        <p:spPr>
          <a:xfrm>
            <a:off x="4675555" y="1051173"/>
            <a:ext cx="4073770" cy="2159000"/>
          </a:xfrm>
          <a:prstGeom prst="roundRect">
            <a:avLst>
              <a:gd name="adj" fmla="val 9625"/>
            </a:avLst>
          </a:prstGeom>
          <a:noFill/>
          <a:ln w="285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a:buChar char="•"/>
            </a:pPr>
            <a:r>
              <a:rPr lang="en-US" sz="1600" dirty="0">
                <a:solidFill>
                  <a:schemeClr val="tx2">
                    <a:lumMod val="75000"/>
                    <a:lumOff val="25000"/>
                  </a:schemeClr>
                </a:solidFill>
              </a:rPr>
              <a:t>Token Server</a:t>
            </a:r>
          </a:p>
          <a:p>
            <a:pPr marL="285750" indent="-285750">
              <a:buFont typeface="Arial"/>
              <a:buChar char="•"/>
            </a:pPr>
            <a:r>
              <a:rPr lang="en-US" sz="1600" dirty="0">
                <a:solidFill>
                  <a:schemeClr val="tx2">
                    <a:lumMod val="75000"/>
                    <a:lumOff val="25000"/>
                  </a:schemeClr>
                </a:solidFill>
              </a:rPr>
              <a:t>ID Server (User management)</a:t>
            </a:r>
          </a:p>
          <a:p>
            <a:pPr marL="285750" indent="-285750">
              <a:buFont typeface="Arial"/>
              <a:buChar char="•"/>
            </a:pPr>
            <a:r>
              <a:rPr lang="en-US" sz="1600" dirty="0" err="1">
                <a:solidFill>
                  <a:schemeClr val="tx2">
                    <a:lumMod val="75000"/>
                    <a:lumOff val="25000"/>
                  </a:schemeClr>
                </a:solidFill>
              </a:rPr>
              <a:t>OAuth</a:t>
            </a:r>
            <a:r>
              <a:rPr lang="en-US" sz="1600" dirty="0">
                <a:solidFill>
                  <a:schemeClr val="tx2">
                    <a:lumMod val="75000"/>
                    <a:lumOff val="25000"/>
                  </a:schemeClr>
                </a:solidFill>
              </a:rPr>
              <a:t> Scopes (Groups</a:t>
            </a:r>
            <a:r>
              <a:rPr lang="en-US" sz="1600" dirty="0" smtClean="0">
                <a:solidFill>
                  <a:schemeClr val="tx2">
                    <a:lumMod val="75000"/>
                    <a:lumOff val="25000"/>
                  </a:schemeClr>
                </a:solidFill>
              </a:rPr>
              <a:t>) and SCIM</a:t>
            </a:r>
            <a:endParaRPr lang="en-US" sz="1600" dirty="0">
              <a:solidFill>
                <a:schemeClr val="tx2">
                  <a:lumMod val="75000"/>
                  <a:lumOff val="25000"/>
                </a:schemeClr>
              </a:solidFill>
            </a:endParaRPr>
          </a:p>
          <a:p>
            <a:pPr marL="285750" indent="-285750">
              <a:buFont typeface="Arial"/>
              <a:buChar char="•"/>
            </a:pPr>
            <a:r>
              <a:rPr lang="en-US" sz="1600" dirty="0">
                <a:solidFill>
                  <a:schemeClr val="tx2">
                    <a:lumMod val="75000"/>
                    <a:lumOff val="25000"/>
                  </a:schemeClr>
                </a:solidFill>
              </a:rPr>
              <a:t>Login Server</a:t>
            </a:r>
          </a:p>
          <a:p>
            <a:pPr marL="742950" lvl="1" indent="-285750">
              <a:buFont typeface="Arial"/>
              <a:buChar char="•"/>
            </a:pPr>
            <a:r>
              <a:rPr lang="en-US" sz="1100" dirty="0">
                <a:solidFill>
                  <a:schemeClr val="tx2">
                    <a:lumMod val="75000"/>
                    <a:lumOff val="25000"/>
                  </a:schemeClr>
                </a:solidFill>
              </a:rPr>
              <a:t>UAA Database</a:t>
            </a:r>
          </a:p>
          <a:p>
            <a:pPr marL="742950" lvl="1" indent="-285750">
              <a:buFont typeface="Arial"/>
              <a:buChar char="•"/>
            </a:pPr>
            <a:r>
              <a:rPr lang="en-US" sz="1100" dirty="0">
                <a:solidFill>
                  <a:schemeClr val="tx2">
                    <a:lumMod val="75000"/>
                    <a:lumOff val="25000"/>
                  </a:schemeClr>
                </a:solidFill>
              </a:rPr>
              <a:t>SAML support (for SSO integration) and Active Directory support with the </a:t>
            </a:r>
            <a:r>
              <a:rPr lang="en-US" sz="1100" dirty="0" err="1">
                <a:solidFill>
                  <a:schemeClr val="tx2">
                    <a:lumMod val="75000"/>
                    <a:lumOff val="25000"/>
                  </a:schemeClr>
                </a:solidFill>
              </a:rPr>
              <a:t>VMWare</a:t>
            </a:r>
            <a:r>
              <a:rPr lang="en-US" sz="1100" dirty="0">
                <a:solidFill>
                  <a:schemeClr val="tx2">
                    <a:lumMod val="75000"/>
                    <a:lumOff val="25000"/>
                  </a:schemeClr>
                </a:solidFill>
              </a:rPr>
              <a:t> SSO Appliance</a:t>
            </a:r>
          </a:p>
          <a:p>
            <a:pPr marL="285750" indent="-285750">
              <a:buFont typeface="Arial"/>
              <a:buChar char="•"/>
            </a:pPr>
            <a:r>
              <a:rPr lang="en-US" sz="1600" dirty="0">
                <a:solidFill>
                  <a:schemeClr val="tx2">
                    <a:lumMod val="75000"/>
                    <a:lumOff val="25000"/>
                  </a:schemeClr>
                </a:solidFill>
              </a:rPr>
              <a:t>Access </a:t>
            </a:r>
            <a:r>
              <a:rPr lang="en-US" sz="1600" dirty="0" smtClean="0">
                <a:solidFill>
                  <a:schemeClr val="tx2">
                    <a:lumMod val="75000"/>
                    <a:lumOff val="25000"/>
                  </a:schemeClr>
                </a:solidFill>
              </a:rPr>
              <a:t>auditing</a:t>
            </a:r>
            <a:endParaRPr lang="en-US" sz="1600" dirty="0">
              <a:solidFill>
                <a:schemeClr val="tx2">
                  <a:lumMod val="75000"/>
                  <a:lumOff val="25000"/>
                </a:schemeClr>
              </a:solidFill>
            </a:endParaRPr>
          </a:p>
        </p:txBody>
      </p:sp>
      <p:sp>
        <p:nvSpPr>
          <p:cNvPr id="13" name="Rectangle 12"/>
          <p:cNvSpPr/>
          <p:nvPr/>
        </p:nvSpPr>
        <p:spPr>
          <a:xfrm>
            <a:off x="4975775" y="839643"/>
            <a:ext cx="1768258" cy="369332"/>
          </a:xfrm>
          <a:prstGeom prst="rect">
            <a:avLst/>
          </a:prstGeom>
          <a:solidFill>
            <a:schemeClr val="accent6"/>
          </a:solidFill>
        </p:spPr>
        <p:txBody>
          <a:bodyPr wrap="none">
            <a:spAutoFit/>
          </a:bodyPr>
          <a:lstStyle/>
          <a:p>
            <a:r>
              <a:rPr lang="en-US" b="1" dirty="0" smtClean="0">
                <a:solidFill>
                  <a:srgbClr val="262626"/>
                </a:solidFill>
                <a:latin typeface="Calibri"/>
              </a:rPr>
              <a:t>Responsible For:</a:t>
            </a:r>
            <a:endParaRPr lang="en-US" b="1" dirty="0">
              <a:solidFill>
                <a:srgbClr val="262626"/>
              </a:solidFill>
            </a:endParaRPr>
          </a:p>
        </p:txBody>
      </p:sp>
      <p:sp>
        <p:nvSpPr>
          <p:cNvPr id="2" name="Title 1"/>
          <p:cNvSpPr>
            <a:spLocks noGrp="1"/>
          </p:cNvSpPr>
          <p:nvPr>
            <p:ph type="title"/>
          </p:nvPr>
        </p:nvSpPr>
        <p:spPr>
          <a:xfrm>
            <a:off x="1027203" y="325438"/>
            <a:ext cx="7750085" cy="460375"/>
          </a:xfrm>
        </p:spPr>
        <p:txBody>
          <a:bodyPr/>
          <a:lstStyle/>
          <a:p>
            <a:r>
              <a:rPr lang="en-US" dirty="0"/>
              <a:t>UAA and Login Servers</a:t>
            </a:r>
          </a:p>
        </p:txBody>
      </p:sp>
      <p:sp>
        <p:nvSpPr>
          <p:cNvPr id="20" name="Oval 84"/>
          <p:cNvSpPr/>
          <p:nvPr/>
        </p:nvSpPr>
        <p:spPr>
          <a:xfrm>
            <a:off x="213514" y="316714"/>
            <a:ext cx="786248" cy="398157"/>
          </a:xfrm>
          <a:custGeom>
            <a:avLst/>
            <a:gdLst/>
            <a:ahLst/>
            <a:cxnLst/>
            <a:rect l="l" t="t" r="r" b="b"/>
            <a:pathLst>
              <a:path w="2065579" h="1046012">
                <a:moveTo>
                  <a:pt x="1760487" y="351205"/>
                </a:moveTo>
                <a:cubicBezTo>
                  <a:pt x="1665603" y="351205"/>
                  <a:pt x="1588685" y="428123"/>
                  <a:pt x="1588685" y="523007"/>
                </a:cubicBezTo>
                <a:cubicBezTo>
                  <a:pt x="1588685" y="617891"/>
                  <a:pt x="1665603" y="694809"/>
                  <a:pt x="1760487" y="694809"/>
                </a:cubicBezTo>
                <a:cubicBezTo>
                  <a:pt x="1855371" y="694809"/>
                  <a:pt x="1932289" y="617891"/>
                  <a:pt x="1932289" y="523007"/>
                </a:cubicBezTo>
                <a:cubicBezTo>
                  <a:pt x="1932289" y="428123"/>
                  <a:pt x="1855371" y="351205"/>
                  <a:pt x="1760487" y="351205"/>
                </a:cubicBezTo>
                <a:close/>
                <a:moveTo>
                  <a:pt x="1542573" y="0"/>
                </a:moveTo>
                <a:cubicBezTo>
                  <a:pt x="1831421" y="0"/>
                  <a:pt x="2065579" y="234158"/>
                  <a:pt x="2065579" y="523006"/>
                </a:cubicBezTo>
                <a:cubicBezTo>
                  <a:pt x="2065579" y="811854"/>
                  <a:pt x="1831421" y="1046012"/>
                  <a:pt x="1542573" y="1046012"/>
                </a:cubicBezTo>
                <a:cubicBezTo>
                  <a:pt x="1320299" y="1046012"/>
                  <a:pt x="1130410" y="907353"/>
                  <a:pt x="1055933" y="711331"/>
                </a:cubicBezTo>
                <a:lnTo>
                  <a:pt x="188330" y="711331"/>
                </a:lnTo>
                <a:lnTo>
                  <a:pt x="188327" y="711334"/>
                </a:lnTo>
                <a:lnTo>
                  <a:pt x="0" y="523007"/>
                </a:lnTo>
                <a:lnTo>
                  <a:pt x="187821" y="335186"/>
                </a:lnTo>
                <a:lnTo>
                  <a:pt x="369695" y="517060"/>
                </a:lnTo>
                <a:lnTo>
                  <a:pt x="552076" y="334679"/>
                </a:lnTo>
                <a:lnTo>
                  <a:pt x="554444" y="334679"/>
                </a:lnTo>
                <a:lnTo>
                  <a:pt x="736824" y="517059"/>
                </a:lnTo>
                <a:lnTo>
                  <a:pt x="919204" y="334679"/>
                </a:lnTo>
                <a:lnTo>
                  <a:pt x="1055934" y="334679"/>
                </a:lnTo>
                <a:cubicBezTo>
                  <a:pt x="1130411" y="138659"/>
                  <a:pt x="1320300" y="0"/>
                  <a:pt x="1542573" y="0"/>
                </a:cubicBezTo>
                <a:close/>
              </a:path>
            </a:pathLst>
          </a:custGeom>
          <a:solidFill>
            <a:srgbClr val="00685D"/>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170510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Heart 19"/>
          <p:cNvSpPr/>
          <p:nvPr/>
        </p:nvSpPr>
        <p:spPr>
          <a:xfrm>
            <a:off x="363688" y="280922"/>
            <a:ext cx="571454" cy="504196"/>
          </a:xfrm>
          <a:prstGeom prst="heart">
            <a:avLst/>
          </a:prstGeom>
          <a:solidFill>
            <a:srgbClr val="00685D"/>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10309" y="1055081"/>
            <a:ext cx="4073770" cy="2159000"/>
          </a:xfrm>
          <a:prstGeom prst="roundRect">
            <a:avLst>
              <a:gd name="adj" fmla="val 9625"/>
            </a:avLst>
          </a:prstGeom>
          <a:noFill/>
          <a:ln w="285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smtClean="0">
                <a:solidFill>
                  <a:schemeClr val="tx2">
                    <a:lumMod val="75000"/>
                    <a:lumOff val="25000"/>
                  </a:schemeClr>
                </a:solidFill>
              </a:rPr>
              <a:t>Health Manager monitors application uptime by listening to the NATS message bus for mismatched application states (expected vs. actual). The Cloud Controller publishes expected state and the DEAs publish actual state. State mismatches are reported to the Cloud Controller.</a:t>
            </a:r>
          </a:p>
        </p:txBody>
      </p:sp>
      <p:sp>
        <p:nvSpPr>
          <p:cNvPr id="11" name="Rectangle 10"/>
          <p:cNvSpPr/>
          <p:nvPr/>
        </p:nvSpPr>
        <p:spPr>
          <a:xfrm>
            <a:off x="710529" y="843551"/>
            <a:ext cx="1554219" cy="369332"/>
          </a:xfrm>
          <a:prstGeom prst="rect">
            <a:avLst/>
          </a:prstGeom>
          <a:solidFill>
            <a:schemeClr val="accent6"/>
          </a:solidFill>
        </p:spPr>
        <p:txBody>
          <a:bodyPr wrap="none">
            <a:spAutoFit/>
          </a:bodyPr>
          <a:lstStyle/>
          <a:p>
            <a:r>
              <a:rPr lang="en-US" b="1" dirty="0" smtClean="0">
                <a:solidFill>
                  <a:schemeClr val="tx2">
                    <a:lumMod val="85000"/>
                    <a:lumOff val="15000"/>
                  </a:schemeClr>
                </a:solidFill>
                <a:latin typeface="Calibri"/>
              </a:rPr>
              <a:t>How It Works:</a:t>
            </a:r>
            <a:endParaRPr lang="en-US" b="1" dirty="0">
              <a:solidFill>
                <a:schemeClr val="tx2">
                  <a:lumMod val="85000"/>
                  <a:lumOff val="15000"/>
                </a:schemeClr>
              </a:solidFill>
            </a:endParaRPr>
          </a:p>
        </p:txBody>
      </p:sp>
      <p:sp>
        <p:nvSpPr>
          <p:cNvPr id="12" name="Rounded Rectangle 11"/>
          <p:cNvSpPr/>
          <p:nvPr/>
        </p:nvSpPr>
        <p:spPr>
          <a:xfrm>
            <a:off x="4675555" y="1051173"/>
            <a:ext cx="4073770" cy="2159000"/>
          </a:xfrm>
          <a:prstGeom prst="roundRect">
            <a:avLst>
              <a:gd name="adj" fmla="val 9625"/>
            </a:avLst>
          </a:prstGeom>
          <a:noFill/>
          <a:ln w="285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a:buChar char="•"/>
            </a:pPr>
            <a:r>
              <a:rPr lang="en-US" sz="1600" dirty="0">
                <a:solidFill>
                  <a:schemeClr val="tx2">
                    <a:lumMod val="75000"/>
                    <a:lumOff val="25000"/>
                  </a:schemeClr>
                </a:solidFill>
              </a:rPr>
              <a:t>Maintains the </a:t>
            </a:r>
            <a:r>
              <a:rPr lang="en-US" sz="1600" b="1" dirty="0">
                <a:solidFill>
                  <a:schemeClr val="tx2">
                    <a:lumMod val="75000"/>
                    <a:lumOff val="25000"/>
                  </a:schemeClr>
                </a:solidFill>
              </a:rPr>
              <a:t>actual</a:t>
            </a:r>
            <a:r>
              <a:rPr lang="en-US" sz="1600" dirty="0">
                <a:solidFill>
                  <a:schemeClr val="tx2">
                    <a:lumMod val="75000"/>
                    <a:lumOff val="25000"/>
                  </a:schemeClr>
                </a:solidFill>
              </a:rPr>
              <a:t> </a:t>
            </a:r>
            <a:r>
              <a:rPr lang="en-US" sz="1600" b="1" dirty="0">
                <a:solidFill>
                  <a:schemeClr val="tx2">
                    <a:lumMod val="75000"/>
                    <a:lumOff val="25000"/>
                  </a:schemeClr>
                </a:solidFill>
              </a:rPr>
              <a:t>state</a:t>
            </a:r>
            <a:r>
              <a:rPr lang="en-US" sz="1600" dirty="0">
                <a:solidFill>
                  <a:schemeClr val="tx2">
                    <a:lumMod val="75000"/>
                    <a:lumOff val="25000"/>
                  </a:schemeClr>
                </a:solidFill>
              </a:rPr>
              <a:t> of apps</a:t>
            </a:r>
          </a:p>
          <a:p>
            <a:pPr marL="285750" indent="-285750">
              <a:buFont typeface="Arial"/>
              <a:buChar char="•"/>
            </a:pPr>
            <a:r>
              <a:rPr lang="en-US" sz="1600" dirty="0">
                <a:solidFill>
                  <a:schemeClr val="tx2">
                    <a:lumMod val="75000"/>
                    <a:lumOff val="25000"/>
                  </a:schemeClr>
                </a:solidFill>
              </a:rPr>
              <a:t>Compares to </a:t>
            </a:r>
            <a:r>
              <a:rPr lang="en-US" sz="1600" b="1" dirty="0">
                <a:solidFill>
                  <a:schemeClr val="tx2">
                    <a:lumMod val="75000"/>
                    <a:lumOff val="25000"/>
                  </a:schemeClr>
                </a:solidFill>
              </a:rPr>
              <a:t>expected</a:t>
            </a:r>
            <a:r>
              <a:rPr lang="en-US" sz="1600" dirty="0">
                <a:solidFill>
                  <a:schemeClr val="tx2">
                    <a:lumMod val="75000"/>
                    <a:lumOff val="25000"/>
                  </a:schemeClr>
                </a:solidFill>
              </a:rPr>
              <a:t> </a:t>
            </a:r>
            <a:r>
              <a:rPr lang="en-US" sz="1600" b="1" dirty="0">
                <a:solidFill>
                  <a:schemeClr val="tx2">
                    <a:lumMod val="75000"/>
                    <a:lumOff val="25000"/>
                  </a:schemeClr>
                </a:solidFill>
              </a:rPr>
              <a:t>state</a:t>
            </a:r>
          </a:p>
          <a:p>
            <a:pPr marL="285750" indent="-285750">
              <a:buFont typeface="Arial"/>
              <a:buChar char="•"/>
            </a:pPr>
            <a:r>
              <a:rPr lang="en-US" sz="1600" dirty="0">
                <a:solidFill>
                  <a:schemeClr val="tx2">
                    <a:lumMod val="75000"/>
                    <a:lumOff val="25000"/>
                  </a:schemeClr>
                </a:solidFill>
              </a:rPr>
              <a:t>Sends suggestions to make actual match </a:t>
            </a:r>
            <a:r>
              <a:rPr lang="en-US" sz="1600" dirty="0" smtClean="0">
                <a:solidFill>
                  <a:schemeClr val="tx2">
                    <a:lumMod val="75000"/>
                    <a:lumOff val="25000"/>
                  </a:schemeClr>
                </a:solidFill>
              </a:rPr>
              <a:t>expected (cannot make state changes itself – only CC can do that!)</a:t>
            </a:r>
            <a:endParaRPr lang="en-US" sz="1600" dirty="0">
              <a:solidFill>
                <a:schemeClr val="tx2">
                  <a:lumMod val="75000"/>
                  <a:lumOff val="25000"/>
                </a:schemeClr>
              </a:solidFill>
            </a:endParaRPr>
          </a:p>
        </p:txBody>
      </p:sp>
      <p:sp>
        <p:nvSpPr>
          <p:cNvPr id="13" name="Rectangle 12"/>
          <p:cNvSpPr/>
          <p:nvPr/>
        </p:nvSpPr>
        <p:spPr>
          <a:xfrm>
            <a:off x="4975775" y="839643"/>
            <a:ext cx="1768258" cy="369332"/>
          </a:xfrm>
          <a:prstGeom prst="rect">
            <a:avLst/>
          </a:prstGeom>
          <a:solidFill>
            <a:schemeClr val="accent6"/>
          </a:solidFill>
        </p:spPr>
        <p:txBody>
          <a:bodyPr wrap="none">
            <a:spAutoFit/>
          </a:bodyPr>
          <a:lstStyle/>
          <a:p>
            <a:r>
              <a:rPr lang="en-US" b="1" dirty="0" smtClean="0">
                <a:solidFill>
                  <a:srgbClr val="262626"/>
                </a:solidFill>
                <a:latin typeface="Calibri"/>
              </a:rPr>
              <a:t>Responsible For:</a:t>
            </a:r>
            <a:endParaRPr lang="en-US" b="1" dirty="0">
              <a:solidFill>
                <a:srgbClr val="262626"/>
              </a:solidFill>
            </a:endParaRPr>
          </a:p>
        </p:txBody>
      </p:sp>
      <p:sp>
        <p:nvSpPr>
          <p:cNvPr id="2" name="Title 1"/>
          <p:cNvSpPr>
            <a:spLocks noGrp="1"/>
          </p:cNvSpPr>
          <p:nvPr>
            <p:ph type="title"/>
          </p:nvPr>
        </p:nvSpPr>
        <p:spPr>
          <a:xfrm>
            <a:off x="1027203" y="325438"/>
            <a:ext cx="7750085" cy="460375"/>
          </a:xfrm>
        </p:spPr>
        <p:txBody>
          <a:bodyPr/>
          <a:lstStyle/>
          <a:p>
            <a:r>
              <a:rPr lang="en-US" dirty="0" smtClean="0"/>
              <a:t>Health Manager</a:t>
            </a:r>
            <a:endParaRPr lang="en-US" dirty="0"/>
          </a:p>
        </p:txBody>
      </p:sp>
    </p:spTree>
    <p:extLst>
      <p:ext uri="{BB962C8B-B14F-4D97-AF65-F5344CB8AC3E}">
        <p14:creationId xmlns:p14="http://schemas.microsoft.com/office/powerpoint/2010/main" val="187943887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10309" y="1055081"/>
            <a:ext cx="4073770" cy="2159000"/>
          </a:xfrm>
          <a:prstGeom prst="roundRect">
            <a:avLst>
              <a:gd name="adj" fmla="val 9625"/>
            </a:avLst>
          </a:prstGeom>
          <a:noFill/>
          <a:ln w="285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smtClean="0">
                <a:solidFill>
                  <a:schemeClr val="tx2">
                    <a:lumMod val="75000"/>
                    <a:lumOff val="25000"/>
                  </a:schemeClr>
                </a:solidFill>
              </a:rPr>
              <a:t>“Droplet Execution Agents” are secure and fully isolated containers. DEAs are responsible for an Apps lifecycle: building, starting and stopping Apps as instructed. They periodically broadcast messages about their state via the NATS message bus.</a:t>
            </a:r>
          </a:p>
        </p:txBody>
      </p:sp>
      <p:sp>
        <p:nvSpPr>
          <p:cNvPr id="11" name="Rectangle 10"/>
          <p:cNvSpPr/>
          <p:nvPr/>
        </p:nvSpPr>
        <p:spPr>
          <a:xfrm>
            <a:off x="710529" y="843551"/>
            <a:ext cx="1554219" cy="369332"/>
          </a:xfrm>
          <a:prstGeom prst="rect">
            <a:avLst/>
          </a:prstGeom>
          <a:solidFill>
            <a:schemeClr val="accent6"/>
          </a:solidFill>
        </p:spPr>
        <p:txBody>
          <a:bodyPr wrap="none">
            <a:spAutoFit/>
          </a:bodyPr>
          <a:lstStyle/>
          <a:p>
            <a:r>
              <a:rPr lang="en-US" b="1" dirty="0" smtClean="0">
                <a:solidFill>
                  <a:schemeClr val="tx2">
                    <a:lumMod val="85000"/>
                    <a:lumOff val="15000"/>
                  </a:schemeClr>
                </a:solidFill>
                <a:latin typeface="Calibri"/>
              </a:rPr>
              <a:t>How It Works:</a:t>
            </a:r>
            <a:endParaRPr lang="en-US" b="1" dirty="0">
              <a:solidFill>
                <a:schemeClr val="tx2">
                  <a:lumMod val="85000"/>
                  <a:lumOff val="15000"/>
                </a:schemeClr>
              </a:solidFill>
            </a:endParaRPr>
          </a:p>
        </p:txBody>
      </p:sp>
      <p:sp>
        <p:nvSpPr>
          <p:cNvPr id="12" name="Rounded Rectangle 11"/>
          <p:cNvSpPr/>
          <p:nvPr/>
        </p:nvSpPr>
        <p:spPr>
          <a:xfrm>
            <a:off x="4675555" y="1051173"/>
            <a:ext cx="4073770" cy="2159000"/>
          </a:xfrm>
          <a:prstGeom prst="roundRect">
            <a:avLst>
              <a:gd name="adj" fmla="val 9625"/>
            </a:avLst>
          </a:prstGeom>
          <a:noFill/>
          <a:ln w="285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a:buChar char="•"/>
            </a:pPr>
            <a:r>
              <a:rPr lang="en-US" sz="1400" dirty="0" smtClean="0">
                <a:solidFill>
                  <a:schemeClr val="tx2">
                    <a:lumMod val="75000"/>
                    <a:lumOff val="25000"/>
                  </a:schemeClr>
                </a:solidFill>
              </a:rPr>
              <a:t>Managing </a:t>
            </a:r>
            <a:r>
              <a:rPr lang="en-US" sz="1400" dirty="0">
                <a:solidFill>
                  <a:schemeClr val="tx2">
                    <a:lumMod val="75000"/>
                    <a:lumOff val="25000"/>
                  </a:schemeClr>
                </a:solidFill>
              </a:rPr>
              <a:t>Linux containers (Warden</a:t>
            </a:r>
            <a:r>
              <a:rPr lang="en-US" sz="1400" dirty="0" smtClean="0">
                <a:solidFill>
                  <a:schemeClr val="tx2">
                    <a:lumMod val="75000"/>
                    <a:lumOff val="25000"/>
                  </a:schemeClr>
                </a:solidFill>
              </a:rPr>
              <a:t>)</a:t>
            </a:r>
          </a:p>
          <a:p>
            <a:pPr marL="285750" indent="-285750">
              <a:buFont typeface="Arial"/>
              <a:buChar char="•"/>
            </a:pPr>
            <a:r>
              <a:rPr lang="en-US" sz="1400" dirty="0" smtClean="0">
                <a:solidFill>
                  <a:schemeClr val="tx2">
                    <a:lumMod val="75000"/>
                    <a:lumOff val="25000"/>
                  </a:schemeClr>
                </a:solidFill>
              </a:rPr>
              <a:t>Monitoring resource pools</a:t>
            </a:r>
            <a:endParaRPr lang="en-US" sz="1400" dirty="0">
              <a:solidFill>
                <a:schemeClr val="tx2">
                  <a:lumMod val="75000"/>
                  <a:lumOff val="25000"/>
                </a:schemeClr>
              </a:solidFill>
            </a:endParaRPr>
          </a:p>
          <a:p>
            <a:pPr marL="742950" lvl="1" indent="-285750">
              <a:buFont typeface="Arial"/>
              <a:buChar char="•"/>
            </a:pPr>
            <a:r>
              <a:rPr lang="en-US" sz="1200" dirty="0">
                <a:solidFill>
                  <a:schemeClr val="tx2">
                    <a:lumMod val="75000"/>
                    <a:lumOff val="25000"/>
                  </a:schemeClr>
                </a:solidFill>
              </a:rPr>
              <a:t>Process</a:t>
            </a:r>
          </a:p>
          <a:p>
            <a:pPr marL="742950" lvl="1" indent="-285750">
              <a:buFont typeface="Arial"/>
              <a:buChar char="•"/>
            </a:pPr>
            <a:r>
              <a:rPr lang="en-US" sz="1200" dirty="0">
                <a:solidFill>
                  <a:schemeClr val="tx2">
                    <a:lumMod val="75000"/>
                    <a:lumOff val="25000"/>
                  </a:schemeClr>
                </a:solidFill>
              </a:rPr>
              <a:t>File system</a:t>
            </a:r>
          </a:p>
          <a:p>
            <a:pPr marL="742950" lvl="1" indent="-285750">
              <a:buFont typeface="Arial"/>
              <a:buChar char="•"/>
            </a:pPr>
            <a:r>
              <a:rPr lang="en-US" sz="1200" dirty="0">
                <a:solidFill>
                  <a:schemeClr val="tx2">
                    <a:lumMod val="75000"/>
                    <a:lumOff val="25000"/>
                  </a:schemeClr>
                </a:solidFill>
              </a:rPr>
              <a:t>Network</a:t>
            </a:r>
          </a:p>
          <a:p>
            <a:pPr marL="742950" lvl="1" indent="-285750">
              <a:buFont typeface="Arial"/>
              <a:buChar char="•"/>
            </a:pPr>
            <a:r>
              <a:rPr lang="en-US" sz="1200" dirty="0">
                <a:solidFill>
                  <a:schemeClr val="tx2">
                    <a:lumMod val="75000"/>
                    <a:lumOff val="25000"/>
                  </a:schemeClr>
                </a:solidFill>
              </a:rPr>
              <a:t>Memory</a:t>
            </a:r>
          </a:p>
          <a:p>
            <a:pPr marL="285750" indent="-285750">
              <a:buFont typeface="Arial"/>
              <a:buChar char="•"/>
            </a:pPr>
            <a:r>
              <a:rPr lang="en-US" sz="1400" dirty="0">
                <a:solidFill>
                  <a:schemeClr val="tx2">
                    <a:lumMod val="75000"/>
                    <a:lumOff val="25000"/>
                  </a:schemeClr>
                </a:solidFill>
              </a:rPr>
              <a:t>Managing app lifecycle</a:t>
            </a:r>
          </a:p>
          <a:p>
            <a:pPr marL="285750" indent="-285750">
              <a:buFont typeface="Arial"/>
              <a:buChar char="•"/>
            </a:pPr>
            <a:r>
              <a:rPr lang="en-US" sz="1400" dirty="0">
                <a:solidFill>
                  <a:schemeClr val="tx2">
                    <a:lumMod val="75000"/>
                    <a:lumOff val="25000"/>
                  </a:schemeClr>
                </a:solidFill>
              </a:rPr>
              <a:t>App log and file streaming</a:t>
            </a:r>
          </a:p>
          <a:p>
            <a:pPr marL="285750" indent="-285750">
              <a:buFont typeface="Arial"/>
              <a:buChar char="•"/>
            </a:pPr>
            <a:r>
              <a:rPr lang="en-US" sz="1400" dirty="0">
                <a:solidFill>
                  <a:schemeClr val="tx2">
                    <a:lumMod val="75000"/>
                    <a:lumOff val="25000"/>
                  </a:schemeClr>
                </a:solidFill>
              </a:rPr>
              <a:t>DEA heartbeats </a:t>
            </a:r>
            <a:r>
              <a:rPr lang="en-US" sz="1400" dirty="0" smtClean="0">
                <a:solidFill>
                  <a:schemeClr val="tx2">
                    <a:lumMod val="75000"/>
                    <a:lumOff val="25000"/>
                  </a:schemeClr>
                </a:solidFill>
              </a:rPr>
              <a:t>(NATS to CC, HM)</a:t>
            </a:r>
            <a:endParaRPr lang="en-US" sz="1400" dirty="0">
              <a:solidFill>
                <a:schemeClr val="tx2">
                  <a:lumMod val="75000"/>
                  <a:lumOff val="25000"/>
                </a:schemeClr>
              </a:solidFill>
            </a:endParaRPr>
          </a:p>
        </p:txBody>
      </p:sp>
      <p:sp>
        <p:nvSpPr>
          <p:cNvPr id="13" name="Rectangle 12"/>
          <p:cNvSpPr/>
          <p:nvPr/>
        </p:nvSpPr>
        <p:spPr>
          <a:xfrm>
            <a:off x="4975775" y="839643"/>
            <a:ext cx="1768258" cy="369332"/>
          </a:xfrm>
          <a:prstGeom prst="rect">
            <a:avLst/>
          </a:prstGeom>
          <a:solidFill>
            <a:schemeClr val="accent6"/>
          </a:solidFill>
        </p:spPr>
        <p:txBody>
          <a:bodyPr wrap="none">
            <a:spAutoFit/>
          </a:bodyPr>
          <a:lstStyle/>
          <a:p>
            <a:r>
              <a:rPr lang="en-US" b="1" dirty="0" smtClean="0">
                <a:solidFill>
                  <a:srgbClr val="262626"/>
                </a:solidFill>
                <a:latin typeface="Calibri"/>
              </a:rPr>
              <a:t>Responsible For:</a:t>
            </a:r>
            <a:endParaRPr lang="en-US" b="1" dirty="0">
              <a:solidFill>
                <a:srgbClr val="262626"/>
              </a:solidFill>
            </a:endParaRPr>
          </a:p>
        </p:txBody>
      </p:sp>
      <p:sp>
        <p:nvSpPr>
          <p:cNvPr id="4" name="Title 3"/>
          <p:cNvSpPr>
            <a:spLocks noGrp="1"/>
          </p:cNvSpPr>
          <p:nvPr>
            <p:ph type="title"/>
          </p:nvPr>
        </p:nvSpPr>
        <p:spPr>
          <a:xfrm>
            <a:off x="1028700" y="325438"/>
            <a:ext cx="7748588" cy="460375"/>
          </a:xfrm>
        </p:spPr>
        <p:txBody>
          <a:bodyPr/>
          <a:lstStyle/>
          <a:p>
            <a:r>
              <a:rPr lang="en-US" dirty="0" smtClean="0"/>
              <a:t>DEA</a:t>
            </a:r>
            <a:endParaRPr lang="en-US" dirty="0"/>
          </a:p>
        </p:txBody>
      </p:sp>
      <p:sp>
        <p:nvSpPr>
          <p:cNvPr id="20" name="Oval 170"/>
          <p:cNvSpPr/>
          <p:nvPr/>
        </p:nvSpPr>
        <p:spPr>
          <a:xfrm>
            <a:off x="356216" y="225174"/>
            <a:ext cx="563918" cy="55612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rgbClr val="00685D"/>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828027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ounded Rectangle 5"/>
          <p:cNvSpPr/>
          <p:nvPr/>
        </p:nvSpPr>
        <p:spPr>
          <a:xfrm>
            <a:off x="410309" y="1055081"/>
            <a:ext cx="4073770" cy="2159000"/>
          </a:xfrm>
          <a:prstGeom prst="roundRect">
            <a:avLst>
              <a:gd name="adj" fmla="val 9625"/>
            </a:avLst>
          </a:prstGeom>
          <a:noFill/>
          <a:ln w="285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smtClean="0">
                <a:solidFill>
                  <a:schemeClr val="tx2">
                    <a:lumMod val="75000"/>
                    <a:lumOff val="25000"/>
                  </a:schemeClr>
                </a:solidFill>
              </a:rPr>
              <a:t>NATS is a fast internal messaging bus to manage system wide communication via a publish-and-subscribe mechanism.</a:t>
            </a:r>
          </a:p>
        </p:txBody>
      </p:sp>
      <p:sp>
        <p:nvSpPr>
          <p:cNvPr id="11" name="Rectangle 10"/>
          <p:cNvSpPr/>
          <p:nvPr/>
        </p:nvSpPr>
        <p:spPr>
          <a:xfrm>
            <a:off x="710529" y="843551"/>
            <a:ext cx="1554219" cy="369332"/>
          </a:xfrm>
          <a:prstGeom prst="rect">
            <a:avLst/>
          </a:prstGeom>
          <a:solidFill>
            <a:schemeClr val="accent6"/>
          </a:solidFill>
        </p:spPr>
        <p:txBody>
          <a:bodyPr wrap="none">
            <a:spAutoFit/>
          </a:bodyPr>
          <a:lstStyle/>
          <a:p>
            <a:r>
              <a:rPr lang="en-US" b="1" dirty="0" smtClean="0">
                <a:solidFill>
                  <a:schemeClr val="tx2">
                    <a:lumMod val="85000"/>
                    <a:lumOff val="15000"/>
                  </a:schemeClr>
                </a:solidFill>
                <a:latin typeface="Calibri"/>
              </a:rPr>
              <a:t>How It Works:</a:t>
            </a:r>
            <a:endParaRPr lang="en-US" b="1" dirty="0">
              <a:solidFill>
                <a:schemeClr val="tx2">
                  <a:lumMod val="85000"/>
                  <a:lumOff val="15000"/>
                </a:schemeClr>
              </a:solidFill>
            </a:endParaRPr>
          </a:p>
        </p:txBody>
      </p:sp>
      <p:sp>
        <p:nvSpPr>
          <p:cNvPr id="12" name="Rounded Rectangle 11"/>
          <p:cNvSpPr/>
          <p:nvPr/>
        </p:nvSpPr>
        <p:spPr>
          <a:xfrm>
            <a:off x="4675555" y="1051173"/>
            <a:ext cx="4073770" cy="2159000"/>
          </a:xfrm>
          <a:prstGeom prst="roundRect">
            <a:avLst>
              <a:gd name="adj" fmla="val 9625"/>
            </a:avLst>
          </a:prstGeom>
          <a:noFill/>
          <a:ln w="285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a:buChar char="•"/>
            </a:pPr>
            <a:r>
              <a:rPr lang="en-US" sz="1600" dirty="0">
                <a:solidFill>
                  <a:schemeClr val="bg2"/>
                </a:solidFill>
              </a:rPr>
              <a:t>N</a:t>
            </a:r>
            <a:r>
              <a:rPr lang="en-US" sz="1600" dirty="0" smtClean="0">
                <a:solidFill>
                  <a:schemeClr val="bg2"/>
                </a:solidFill>
              </a:rPr>
              <a:t>on</a:t>
            </a:r>
            <a:r>
              <a:rPr lang="en-US" sz="1600" dirty="0">
                <a:solidFill>
                  <a:schemeClr val="bg2"/>
                </a:solidFill>
              </a:rPr>
              <a:t>-Persistent messaging</a:t>
            </a:r>
          </a:p>
          <a:p>
            <a:pPr marL="285750" indent="-285750">
              <a:buFont typeface="Arial"/>
              <a:buChar char="•"/>
            </a:pPr>
            <a:r>
              <a:rPr lang="en-US" sz="1600" dirty="0">
                <a:solidFill>
                  <a:schemeClr val="bg2"/>
                </a:solidFill>
              </a:rPr>
              <a:t>Pub/Sub</a:t>
            </a:r>
          </a:p>
          <a:p>
            <a:pPr marL="285750" indent="-285750">
              <a:buFont typeface="Arial"/>
              <a:buChar char="•"/>
            </a:pPr>
            <a:r>
              <a:rPr lang="en-US" sz="1600" dirty="0">
                <a:solidFill>
                  <a:schemeClr val="bg2"/>
                </a:solidFill>
              </a:rPr>
              <a:t>Queues (app events</a:t>
            </a:r>
            <a:r>
              <a:rPr lang="en-US" sz="1600" dirty="0" smtClean="0">
                <a:solidFill>
                  <a:schemeClr val="bg2"/>
                </a:solidFill>
              </a:rPr>
              <a:t>)</a:t>
            </a:r>
            <a:endParaRPr lang="en-US" sz="1600" dirty="0">
              <a:solidFill>
                <a:schemeClr val="bg2"/>
              </a:solidFill>
            </a:endParaRPr>
          </a:p>
        </p:txBody>
      </p:sp>
      <p:sp>
        <p:nvSpPr>
          <p:cNvPr id="13" name="Rectangle 12"/>
          <p:cNvSpPr/>
          <p:nvPr/>
        </p:nvSpPr>
        <p:spPr>
          <a:xfrm>
            <a:off x="4975775" y="839643"/>
            <a:ext cx="1768258" cy="369332"/>
          </a:xfrm>
          <a:prstGeom prst="rect">
            <a:avLst/>
          </a:prstGeom>
          <a:solidFill>
            <a:schemeClr val="accent6"/>
          </a:solidFill>
        </p:spPr>
        <p:txBody>
          <a:bodyPr wrap="none">
            <a:spAutoFit/>
          </a:bodyPr>
          <a:lstStyle/>
          <a:p>
            <a:r>
              <a:rPr lang="en-US" b="1" dirty="0" smtClean="0">
                <a:solidFill>
                  <a:srgbClr val="262626"/>
                </a:solidFill>
                <a:latin typeface="Calibri"/>
              </a:rPr>
              <a:t>Responsible For:</a:t>
            </a:r>
            <a:endParaRPr lang="en-US" b="1" dirty="0">
              <a:solidFill>
                <a:srgbClr val="262626"/>
              </a:solidFill>
            </a:endParaRPr>
          </a:p>
        </p:txBody>
      </p:sp>
      <p:sp>
        <p:nvSpPr>
          <p:cNvPr id="2" name="Title 1"/>
          <p:cNvSpPr>
            <a:spLocks noGrp="1"/>
          </p:cNvSpPr>
          <p:nvPr>
            <p:ph type="title"/>
          </p:nvPr>
        </p:nvSpPr>
        <p:spPr>
          <a:xfrm>
            <a:off x="1028700" y="325438"/>
            <a:ext cx="7748588" cy="460375"/>
          </a:xfrm>
        </p:spPr>
        <p:txBody>
          <a:bodyPr/>
          <a:lstStyle/>
          <a:p>
            <a:r>
              <a:rPr lang="en-US" dirty="0" smtClean="0"/>
              <a:t>Messaging (NATS)</a:t>
            </a:r>
            <a:endParaRPr lang="en-US" dirty="0"/>
          </a:p>
        </p:txBody>
      </p:sp>
      <p:sp>
        <p:nvSpPr>
          <p:cNvPr id="20" name="Teardrop 133"/>
          <p:cNvSpPr/>
          <p:nvPr/>
        </p:nvSpPr>
        <p:spPr>
          <a:xfrm rot="11254553">
            <a:off x="355145" y="273323"/>
            <a:ext cx="564293" cy="497930"/>
          </a:xfrm>
          <a:custGeom>
            <a:avLst/>
            <a:gdLst/>
            <a:ahLst/>
            <a:cxnLst/>
            <a:rect l="l" t="t" r="r" b="b"/>
            <a:pathLst>
              <a:path w="977409" h="862463">
                <a:moveTo>
                  <a:pt x="259894" y="587617"/>
                </a:moveTo>
                <a:cubicBezTo>
                  <a:pt x="303121" y="581868"/>
                  <a:pt x="333503" y="542165"/>
                  <a:pt x="327754" y="498938"/>
                </a:cubicBezTo>
                <a:cubicBezTo>
                  <a:pt x="322005" y="455710"/>
                  <a:pt x="282301" y="425328"/>
                  <a:pt x="239074" y="431078"/>
                </a:cubicBezTo>
                <a:cubicBezTo>
                  <a:pt x="195846" y="436827"/>
                  <a:pt x="165465" y="476530"/>
                  <a:pt x="171214" y="519757"/>
                </a:cubicBezTo>
                <a:cubicBezTo>
                  <a:pt x="176963" y="562985"/>
                  <a:pt x="216666" y="593367"/>
                  <a:pt x="259894" y="587617"/>
                </a:cubicBezTo>
                <a:close/>
                <a:moveTo>
                  <a:pt x="496117" y="556200"/>
                </a:moveTo>
                <a:cubicBezTo>
                  <a:pt x="539344" y="550450"/>
                  <a:pt x="569726" y="510747"/>
                  <a:pt x="563976" y="467520"/>
                </a:cubicBezTo>
                <a:cubicBezTo>
                  <a:pt x="558227" y="424293"/>
                  <a:pt x="518524" y="393911"/>
                  <a:pt x="475297" y="399660"/>
                </a:cubicBezTo>
                <a:cubicBezTo>
                  <a:pt x="432069" y="405409"/>
                  <a:pt x="401688" y="445112"/>
                  <a:pt x="407437" y="488340"/>
                </a:cubicBezTo>
                <a:cubicBezTo>
                  <a:pt x="413186" y="531567"/>
                  <a:pt x="452889" y="561949"/>
                  <a:pt x="496117" y="556200"/>
                </a:cubicBezTo>
                <a:close/>
                <a:moveTo>
                  <a:pt x="732341" y="524782"/>
                </a:moveTo>
                <a:cubicBezTo>
                  <a:pt x="775568" y="519033"/>
                  <a:pt x="805950" y="479329"/>
                  <a:pt x="800200" y="436102"/>
                </a:cubicBezTo>
                <a:cubicBezTo>
                  <a:pt x="794451" y="392875"/>
                  <a:pt x="754748" y="362493"/>
                  <a:pt x="711521" y="368242"/>
                </a:cubicBezTo>
                <a:cubicBezTo>
                  <a:pt x="668293" y="373991"/>
                  <a:pt x="637912" y="413695"/>
                  <a:pt x="643661" y="456922"/>
                </a:cubicBezTo>
                <a:cubicBezTo>
                  <a:pt x="649410" y="500149"/>
                  <a:pt x="689113" y="530531"/>
                  <a:pt x="732341" y="524782"/>
                </a:cubicBezTo>
                <a:close/>
                <a:moveTo>
                  <a:pt x="539319" y="856951"/>
                </a:moveTo>
                <a:cubicBezTo>
                  <a:pt x="270888" y="892653"/>
                  <a:pt x="30621" y="751209"/>
                  <a:pt x="2667" y="541027"/>
                </a:cubicBezTo>
                <a:cubicBezTo>
                  <a:pt x="-25288" y="330846"/>
                  <a:pt x="169657" y="131519"/>
                  <a:pt x="438089" y="95817"/>
                </a:cubicBezTo>
                <a:cubicBezTo>
                  <a:pt x="491646" y="88694"/>
                  <a:pt x="544084" y="88623"/>
                  <a:pt x="593712" y="96560"/>
                </a:cubicBezTo>
                <a:cubicBezTo>
                  <a:pt x="709420" y="94638"/>
                  <a:pt x="825104" y="62149"/>
                  <a:pt x="940790" y="0"/>
                </a:cubicBezTo>
                <a:cubicBezTo>
                  <a:pt x="908291" y="72634"/>
                  <a:pt x="884680" y="145268"/>
                  <a:pt x="870775" y="218069"/>
                </a:cubicBezTo>
                <a:cubicBezTo>
                  <a:pt x="927482" y="270002"/>
                  <a:pt x="964730" y="336463"/>
                  <a:pt x="974742" y="411741"/>
                </a:cubicBezTo>
                <a:cubicBezTo>
                  <a:pt x="1002697" y="621923"/>
                  <a:pt x="807751" y="821250"/>
                  <a:pt x="539319" y="856951"/>
                </a:cubicBezTo>
                <a:close/>
              </a:path>
            </a:pathLst>
          </a:custGeom>
          <a:solidFill>
            <a:srgbClr val="00685D"/>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774930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ounded Rectangle 5"/>
          <p:cNvSpPr/>
          <p:nvPr/>
        </p:nvSpPr>
        <p:spPr>
          <a:xfrm>
            <a:off x="410309" y="1055081"/>
            <a:ext cx="4073770" cy="2159000"/>
          </a:xfrm>
          <a:prstGeom prst="roundRect">
            <a:avLst>
              <a:gd name="adj" fmla="val 9625"/>
            </a:avLst>
          </a:prstGeom>
          <a:noFill/>
          <a:ln w="285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smtClean="0">
                <a:solidFill>
                  <a:schemeClr val="tx2">
                    <a:lumMod val="75000"/>
                    <a:lumOff val="25000"/>
                  </a:schemeClr>
                </a:solidFill>
              </a:rPr>
              <a:t>Service Brokers provide an interface for native and external 3</a:t>
            </a:r>
            <a:r>
              <a:rPr lang="en-US" sz="1600" baseline="30000" dirty="0" smtClean="0">
                <a:solidFill>
                  <a:schemeClr val="tx2">
                    <a:lumMod val="75000"/>
                    <a:lumOff val="25000"/>
                  </a:schemeClr>
                </a:solidFill>
              </a:rPr>
              <a:t>rd</a:t>
            </a:r>
            <a:r>
              <a:rPr lang="en-US" sz="1600" dirty="0" smtClean="0">
                <a:solidFill>
                  <a:schemeClr val="tx2">
                    <a:lumMod val="75000"/>
                    <a:lumOff val="25000"/>
                  </a:schemeClr>
                </a:solidFill>
              </a:rPr>
              <a:t> party services. Service processes run on Service Nodes or with external as-a-service providers (e.g., email, database, messaging, etc.).</a:t>
            </a:r>
          </a:p>
        </p:txBody>
      </p:sp>
      <p:sp>
        <p:nvSpPr>
          <p:cNvPr id="11" name="Rectangle 10"/>
          <p:cNvSpPr/>
          <p:nvPr/>
        </p:nvSpPr>
        <p:spPr>
          <a:xfrm>
            <a:off x="710529" y="843551"/>
            <a:ext cx="1554219" cy="369332"/>
          </a:xfrm>
          <a:prstGeom prst="rect">
            <a:avLst/>
          </a:prstGeom>
          <a:solidFill>
            <a:schemeClr val="accent6"/>
          </a:solidFill>
        </p:spPr>
        <p:txBody>
          <a:bodyPr wrap="none">
            <a:spAutoFit/>
          </a:bodyPr>
          <a:lstStyle/>
          <a:p>
            <a:r>
              <a:rPr lang="en-US" b="1" dirty="0" smtClean="0">
                <a:solidFill>
                  <a:schemeClr val="tx2">
                    <a:lumMod val="85000"/>
                    <a:lumOff val="15000"/>
                  </a:schemeClr>
                </a:solidFill>
                <a:latin typeface="Calibri"/>
              </a:rPr>
              <a:t>How It Works:</a:t>
            </a:r>
            <a:endParaRPr lang="en-US" b="1" dirty="0">
              <a:solidFill>
                <a:schemeClr val="tx2">
                  <a:lumMod val="85000"/>
                  <a:lumOff val="15000"/>
                </a:schemeClr>
              </a:solidFill>
            </a:endParaRPr>
          </a:p>
        </p:txBody>
      </p:sp>
      <p:sp>
        <p:nvSpPr>
          <p:cNvPr id="12" name="Rounded Rectangle 11"/>
          <p:cNvSpPr/>
          <p:nvPr/>
        </p:nvSpPr>
        <p:spPr>
          <a:xfrm>
            <a:off x="4675555" y="1051173"/>
            <a:ext cx="4073770" cy="2159000"/>
          </a:xfrm>
          <a:prstGeom prst="roundRect">
            <a:avLst>
              <a:gd name="adj" fmla="val 9625"/>
            </a:avLst>
          </a:prstGeom>
          <a:noFill/>
          <a:ln w="285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a:buChar char="•"/>
            </a:pPr>
            <a:r>
              <a:rPr lang="en-US" sz="1600" dirty="0">
                <a:solidFill>
                  <a:schemeClr val="bg2"/>
                </a:solidFill>
              </a:rPr>
              <a:t>Advertising service catalog</a:t>
            </a:r>
          </a:p>
          <a:p>
            <a:pPr marL="285750" indent="-285750">
              <a:buFont typeface="Arial"/>
              <a:buChar char="•"/>
            </a:pPr>
            <a:r>
              <a:rPr lang="en-US" sz="1600" dirty="0">
                <a:solidFill>
                  <a:schemeClr val="bg2"/>
                </a:solidFill>
              </a:rPr>
              <a:t>Makes create/delete/bind/unbind calls to service nodes</a:t>
            </a:r>
          </a:p>
          <a:p>
            <a:pPr marL="285750" indent="-285750">
              <a:buFont typeface="Arial"/>
              <a:buChar char="•"/>
            </a:pPr>
            <a:r>
              <a:rPr lang="en-US" sz="1600" dirty="0">
                <a:solidFill>
                  <a:schemeClr val="bg2"/>
                </a:solidFill>
              </a:rPr>
              <a:t>Requests inventory of existing instances and bindings from cloud controller for caching, orphan management</a:t>
            </a:r>
          </a:p>
          <a:p>
            <a:pPr marL="285750" indent="-285750">
              <a:buFont typeface="Arial"/>
              <a:buChar char="•"/>
            </a:pPr>
            <a:r>
              <a:rPr lang="en-US" sz="1600" dirty="0" err="1">
                <a:solidFill>
                  <a:schemeClr val="bg2"/>
                </a:solidFill>
              </a:rPr>
              <a:t>SaaS</a:t>
            </a:r>
            <a:r>
              <a:rPr lang="en-US" sz="1600" dirty="0">
                <a:solidFill>
                  <a:schemeClr val="bg2"/>
                </a:solidFill>
              </a:rPr>
              <a:t> marketplace gateway</a:t>
            </a:r>
          </a:p>
        </p:txBody>
      </p:sp>
      <p:sp>
        <p:nvSpPr>
          <p:cNvPr id="13" name="Rectangle 12"/>
          <p:cNvSpPr/>
          <p:nvPr/>
        </p:nvSpPr>
        <p:spPr>
          <a:xfrm>
            <a:off x="4975775" y="839643"/>
            <a:ext cx="1768258" cy="369332"/>
          </a:xfrm>
          <a:prstGeom prst="rect">
            <a:avLst/>
          </a:prstGeom>
          <a:solidFill>
            <a:schemeClr val="accent6"/>
          </a:solidFill>
        </p:spPr>
        <p:txBody>
          <a:bodyPr wrap="none">
            <a:spAutoFit/>
          </a:bodyPr>
          <a:lstStyle/>
          <a:p>
            <a:r>
              <a:rPr lang="en-US" b="1" dirty="0" smtClean="0">
                <a:solidFill>
                  <a:srgbClr val="262626"/>
                </a:solidFill>
                <a:latin typeface="Calibri"/>
              </a:rPr>
              <a:t>Responsible For:</a:t>
            </a:r>
            <a:endParaRPr lang="en-US" b="1" dirty="0">
              <a:solidFill>
                <a:srgbClr val="262626"/>
              </a:solidFill>
            </a:endParaRPr>
          </a:p>
        </p:txBody>
      </p:sp>
      <p:sp>
        <p:nvSpPr>
          <p:cNvPr id="4" name="Title 3"/>
          <p:cNvSpPr>
            <a:spLocks noGrp="1"/>
          </p:cNvSpPr>
          <p:nvPr>
            <p:ph type="title"/>
          </p:nvPr>
        </p:nvSpPr>
        <p:spPr>
          <a:xfrm>
            <a:off x="1028700" y="325438"/>
            <a:ext cx="7748588" cy="460375"/>
          </a:xfrm>
        </p:spPr>
        <p:txBody>
          <a:bodyPr/>
          <a:lstStyle/>
          <a:p>
            <a:r>
              <a:rPr lang="en-US" dirty="0" smtClean="0"/>
              <a:t>Service Broker</a:t>
            </a:r>
            <a:endParaRPr lang="en-US" dirty="0"/>
          </a:p>
        </p:txBody>
      </p:sp>
      <p:sp>
        <p:nvSpPr>
          <p:cNvPr id="18" name="Rectangle 175"/>
          <p:cNvSpPr/>
          <p:nvPr/>
        </p:nvSpPr>
        <p:spPr>
          <a:xfrm>
            <a:off x="406771" y="281362"/>
            <a:ext cx="481857" cy="481851"/>
          </a:xfrm>
          <a:custGeom>
            <a:avLst/>
            <a:gdLst/>
            <a:ahLst/>
            <a:cxnLst/>
            <a:rect l="l" t="t" r="r" b="b"/>
            <a:pathLst>
              <a:path w="3195025" h="3194985">
                <a:moveTo>
                  <a:pt x="683252" y="2245091"/>
                </a:moveTo>
                <a:cubicBezTo>
                  <a:pt x="526024" y="2245091"/>
                  <a:pt x="398566" y="2372549"/>
                  <a:pt x="398566" y="2529777"/>
                </a:cubicBezTo>
                <a:lnTo>
                  <a:pt x="398563" y="2529777"/>
                </a:lnTo>
                <a:cubicBezTo>
                  <a:pt x="398563" y="2687004"/>
                  <a:pt x="526021" y="2814463"/>
                  <a:pt x="683249" y="2814463"/>
                </a:cubicBezTo>
                <a:cubicBezTo>
                  <a:pt x="840476" y="2814463"/>
                  <a:pt x="967935" y="2687004"/>
                  <a:pt x="967935" y="2529777"/>
                </a:cubicBezTo>
                <a:lnTo>
                  <a:pt x="967935" y="2245091"/>
                </a:lnTo>
                <a:close/>
                <a:moveTo>
                  <a:pt x="2244948" y="2226032"/>
                </a:moveTo>
                <a:lnTo>
                  <a:pt x="2244948" y="2510715"/>
                </a:lnTo>
                <a:cubicBezTo>
                  <a:pt x="2244948" y="2667943"/>
                  <a:pt x="2372406" y="2795401"/>
                  <a:pt x="2529634" y="2795401"/>
                </a:cubicBezTo>
                <a:lnTo>
                  <a:pt x="2529634" y="2795404"/>
                </a:lnTo>
                <a:cubicBezTo>
                  <a:pt x="2686861" y="2795404"/>
                  <a:pt x="2814320" y="2667945"/>
                  <a:pt x="2814320" y="2510718"/>
                </a:cubicBezTo>
                <a:cubicBezTo>
                  <a:pt x="2814320" y="2353491"/>
                  <a:pt x="2686861" y="2226032"/>
                  <a:pt x="2529634" y="2226032"/>
                </a:cubicBezTo>
                <a:close/>
                <a:moveTo>
                  <a:pt x="1324215" y="1318407"/>
                </a:moveTo>
                <a:lnTo>
                  <a:pt x="1324215" y="1321813"/>
                </a:lnTo>
                <a:lnTo>
                  <a:pt x="1321332" y="1321813"/>
                </a:lnTo>
                <a:lnTo>
                  <a:pt x="1321332" y="1873653"/>
                </a:lnTo>
                <a:lnTo>
                  <a:pt x="1873510" y="1873653"/>
                </a:lnTo>
                <a:lnTo>
                  <a:pt x="1873510" y="1872635"/>
                </a:lnTo>
                <a:lnTo>
                  <a:pt x="1876578" y="1872635"/>
                </a:lnTo>
                <a:lnTo>
                  <a:pt x="1876578" y="1321332"/>
                </a:lnTo>
                <a:lnTo>
                  <a:pt x="1873693" y="1321332"/>
                </a:lnTo>
                <a:lnTo>
                  <a:pt x="1873693" y="1318407"/>
                </a:lnTo>
                <a:close/>
                <a:moveTo>
                  <a:pt x="668091" y="399044"/>
                </a:moveTo>
                <a:cubicBezTo>
                  <a:pt x="510864" y="399044"/>
                  <a:pt x="383405" y="526503"/>
                  <a:pt x="383405" y="683730"/>
                </a:cubicBezTo>
                <a:cubicBezTo>
                  <a:pt x="383405" y="840957"/>
                  <a:pt x="510864" y="968416"/>
                  <a:pt x="668091" y="968416"/>
                </a:cubicBezTo>
                <a:lnTo>
                  <a:pt x="952777" y="968416"/>
                </a:lnTo>
                <a:lnTo>
                  <a:pt x="952777" y="683733"/>
                </a:lnTo>
                <a:cubicBezTo>
                  <a:pt x="952777" y="526505"/>
                  <a:pt x="825319" y="399047"/>
                  <a:pt x="668091" y="399047"/>
                </a:cubicBezTo>
                <a:close/>
                <a:moveTo>
                  <a:pt x="2511776" y="380522"/>
                </a:moveTo>
                <a:cubicBezTo>
                  <a:pt x="2354549" y="380522"/>
                  <a:pt x="2227090" y="507981"/>
                  <a:pt x="2227090" y="665208"/>
                </a:cubicBezTo>
                <a:lnTo>
                  <a:pt x="2227090" y="949894"/>
                </a:lnTo>
                <a:lnTo>
                  <a:pt x="2511773" y="949894"/>
                </a:lnTo>
                <a:cubicBezTo>
                  <a:pt x="2669001" y="949894"/>
                  <a:pt x="2796459" y="822436"/>
                  <a:pt x="2796459" y="665208"/>
                </a:cubicBezTo>
                <a:lnTo>
                  <a:pt x="2796462" y="665208"/>
                </a:lnTo>
                <a:cubicBezTo>
                  <a:pt x="2796462" y="507981"/>
                  <a:pt x="2669003" y="380522"/>
                  <a:pt x="2511776" y="380522"/>
                </a:cubicBezTo>
                <a:close/>
                <a:moveTo>
                  <a:pt x="2534359" y="0"/>
                </a:moveTo>
                <a:cubicBezTo>
                  <a:pt x="2899234" y="0"/>
                  <a:pt x="3195025" y="295791"/>
                  <a:pt x="3195025" y="660666"/>
                </a:cubicBezTo>
                <a:lnTo>
                  <a:pt x="3195022" y="660666"/>
                </a:lnTo>
                <a:cubicBezTo>
                  <a:pt x="3195022" y="1025541"/>
                  <a:pt x="2899231" y="1321332"/>
                  <a:pt x="2534356" y="1321332"/>
                </a:cubicBezTo>
                <a:lnTo>
                  <a:pt x="2227340" y="1321332"/>
                </a:lnTo>
                <a:lnTo>
                  <a:pt x="2227340" y="1872635"/>
                </a:lnTo>
                <a:lnTo>
                  <a:pt x="2534176" y="1872635"/>
                </a:lnTo>
                <a:cubicBezTo>
                  <a:pt x="2899051" y="1872635"/>
                  <a:pt x="3194842" y="2168426"/>
                  <a:pt x="3194842" y="2533301"/>
                </a:cubicBezTo>
                <a:cubicBezTo>
                  <a:pt x="3194842" y="2898176"/>
                  <a:pt x="2899051" y="3193967"/>
                  <a:pt x="2534176" y="3193967"/>
                </a:cubicBezTo>
                <a:lnTo>
                  <a:pt x="2534176" y="3193964"/>
                </a:lnTo>
                <a:cubicBezTo>
                  <a:pt x="2169301" y="3193964"/>
                  <a:pt x="1873510" y="2898174"/>
                  <a:pt x="1873510" y="2533298"/>
                </a:cubicBezTo>
                <a:lnTo>
                  <a:pt x="1873510" y="2245313"/>
                </a:lnTo>
                <a:lnTo>
                  <a:pt x="1321332" y="2245313"/>
                </a:lnTo>
                <a:lnTo>
                  <a:pt x="1321332" y="2534319"/>
                </a:lnTo>
                <a:cubicBezTo>
                  <a:pt x="1321332" y="2899194"/>
                  <a:pt x="1025541" y="3194985"/>
                  <a:pt x="660666" y="3194985"/>
                </a:cubicBezTo>
                <a:cubicBezTo>
                  <a:pt x="295791" y="3194985"/>
                  <a:pt x="0" y="2899194"/>
                  <a:pt x="0" y="2534319"/>
                </a:cubicBezTo>
                <a:lnTo>
                  <a:pt x="2" y="2534319"/>
                </a:lnTo>
                <a:cubicBezTo>
                  <a:pt x="2" y="2169444"/>
                  <a:pt x="295793" y="1873653"/>
                  <a:pt x="660668" y="1873653"/>
                </a:cubicBezTo>
                <a:lnTo>
                  <a:pt x="969070" y="1873653"/>
                </a:lnTo>
                <a:lnTo>
                  <a:pt x="969070" y="1321813"/>
                </a:lnTo>
                <a:lnTo>
                  <a:pt x="663549" y="1321813"/>
                </a:lnTo>
                <a:cubicBezTo>
                  <a:pt x="298674" y="1321813"/>
                  <a:pt x="2883" y="1026022"/>
                  <a:pt x="2883" y="661147"/>
                </a:cubicBezTo>
                <a:cubicBezTo>
                  <a:pt x="2883" y="296272"/>
                  <a:pt x="298674" y="481"/>
                  <a:pt x="663549" y="481"/>
                </a:cubicBezTo>
                <a:lnTo>
                  <a:pt x="663549" y="484"/>
                </a:lnTo>
                <a:cubicBezTo>
                  <a:pt x="1028424" y="484"/>
                  <a:pt x="1324215" y="296274"/>
                  <a:pt x="1324215" y="661150"/>
                </a:cubicBezTo>
                <a:lnTo>
                  <a:pt x="1324215" y="987043"/>
                </a:lnTo>
                <a:lnTo>
                  <a:pt x="1873693" y="987043"/>
                </a:lnTo>
                <a:lnTo>
                  <a:pt x="1873693" y="660666"/>
                </a:lnTo>
                <a:cubicBezTo>
                  <a:pt x="1873693" y="295791"/>
                  <a:pt x="2169484" y="0"/>
                  <a:pt x="2534359" y="0"/>
                </a:cubicBezTo>
                <a:close/>
              </a:path>
            </a:pathLst>
          </a:custGeom>
          <a:solidFill>
            <a:srgbClr val="00685D"/>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157163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0587" y="1621005"/>
            <a:ext cx="5711359" cy="507831"/>
          </a:xfrm>
        </p:spPr>
        <p:txBody>
          <a:bodyPr/>
          <a:lstStyle/>
          <a:p>
            <a:r>
              <a:rPr lang="en-US" dirty="0" smtClean="0"/>
              <a:t>Pivotal CF Architecture</a:t>
            </a:r>
            <a:endParaRPr lang="en-US" dirty="0"/>
          </a:p>
        </p:txBody>
      </p:sp>
    </p:spTree>
    <p:extLst>
      <p:ext uri="{BB962C8B-B14F-4D97-AF65-F5344CB8AC3E}">
        <p14:creationId xmlns:p14="http://schemas.microsoft.com/office/powerpoint/2010/main" val="192620374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ounded Rectangle 5"/>
          <p:cNvSpPr/>
          <p:nvPr/>
        </p:nvSpPr>
        <p:spPr>
          <a:xfrm>
            <a:off x="410309" y="1055081"/>
            <a:ext cx="4073770" cy="2159000"/>
          </a:xfrm>
          <a:prstGeom prst="roundRect">
            <a:avLst>
              <a:gd name="adj" fmla="val 9625"/>
            </a:avLst>
          </a:prstGeom>
          <a:noFill/>
          <a:ln w="285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smtClean="0">
                <a:solidFill>
                  <a:schemeClr val="tx2">
                    <a:lumMod val="75000"/>
                    <a:lumOff val="25000"/>
                  </a:schemeClr>
                </a:solidFill>
              </a:rPr>
              <a:t>UPSI store meta-data in the Service Broker to enable Cloud Foundry to connect to local services that are NOT managed by Cloud Foundry (e.g., </a:t>
            </a:r>
            <a:r>
              <a:rPr lang="en-US" sz="1600" dirty="0" err="1">
                <a:solidFill>
                  <a:schemeClr val="tx2">
                    <a:lumMod val="75000"/>
                    <a:lumOff val="25000"/>
                  </a:schemeClr>
                </a:solidFill>
              </a:rPr>
              <a:t>OracleDB</a:t>
            </a:r>
            <a:r>
              <a:rPr lang="en-US" sz="1600" dirty="0">
                <a:solidFill>
                  <a:schemeClr val="tx2">
                    <a:lumMod val="75000"/>
                    <a:lumOff val="25000"/>
                  </a:schemeClr>
                </a:solidFill>
              </a:rPr>
              <a:t>, DB2, </a:t>
            </a:r>
            <a:r>
              <a:rPr lang="en-US" sz="1600" dirty="0" err="1">
                <a:solidFill>
                  <a:schemeClr val="tx2">
                    <a:lumMod val="75000"/>
                    <a:lumOff val="25000"/>
                  </a:schemeClr>
                </a:solidFill>
              </a:rPr>
              <a:t>SQLServer</a:t>
            </a:r>
            <a:r>
              <a:rPr lang="en-US" sz="1600" dirty="0">
                <a:solidFill>
                  <a:schemeClr val="tx2">
                    <a:lumMod val="75000"/>
                    <a:lumOff val="25000"/>
                  </a:schemeClr>
                </a:solidFill>
              </a:rPr>
              <a:t>, </a:t>
            </a:r>
            <a:r>
              <a:rPr lang="en-US" sz="1600" dirty="0" smtClean="0">
                <a:solidFill>
                  <a:schemeClr val="tx2">
                    <a:lumMod val="75000"/>
                    <a:lumOff val="25000"/>
                  </a:schemeClr>
                </a:solidFill>
              </a:rPr>
              <a:t>etc.)</a:t>
            </a:r>
          </a:p>
        </p:txBody>
      </p:sp>
      <p:sp>
        <p:nvSpPr>
          <p:cNvPr id="11" name="Rectangle 10"/>
          <p:cNvSpPr/>
          <p:nvPr/>
        </p:nvSpPr>
        <p:spPr>
          <a:xfrm>
            <a:off x="710529" y="843551"/>
            <a:ext cx="1554219" cy="369332"/>
          </a:xfrm>
          <a:prstGeom prst="rect">
            <a:avLst/>
          </a:prstGeom>
          <a:solidFill>
            <a:schemeClr val="accent6"/>
          </a:solidFill>
        </p:spPr>
        <p:txBody>
          <a:bodyPr wrap="none">
            <a:spAutoFit/>
          </a:bodyPr>
          <a:lstStyle/>
          <a:p>
            <a:r>
              <a:rPr lang="en-US" b="1" dirty="0" smtClean="0">
                <a:solidFill>
                  <a:schemeClr val="tx2">
                    <a:lumMod val="85000"/>
                    <a:lumOff val="15000"/>
                  </a:schemeClr>
                </a:solidFill>
                <a:latin typeface="Calibri"/>
              </a:rPr>
              <a:t>How It Works:</a:t>
            </a:r>
            <a:endParaRPr lang="en-US" b="1" dirty="0">
              <a:solidFill>
                <a:schemeClr val="tx2">
                  <a:lumMod val="85000"/>
                  <a:lumOff val="15000"/>
                </a:schemeClr>
              </a:solidFill>
            </a:endParaRPr>
          </a:p>
        </p:txBody>
      </p:sp>
      <p:sp>
        <p:nvSpPr>
          <p:cNvPr id="12" name="Rounded Rectangle 11"/>
          <p:cNvSpPr/>
          <p:nvPr/>
        </p:nvSpPr>
        <p:spPr>
          <a:xfrm>
            <a:off x="4675555" y="1051173"/>
            <a:ext cx="4073770" cy="2159000"/>
          </a:xfrm>
          <a:prstGeom prst="roundRect">
            <a:avLst>
              <a:gd name="adj" fmla="val 9625"/>
            </a:avLst>
          </a:prstGeom>
          <a:noFill/>
          <a:ln w="285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a:buChar char="•"/>
            </a:pPr>
            <a:r>
              <a:rPr lang="en-US" sz="1600" dirty="0" smtClean="0">
                <a:solidFill>
                  <a:schemeClr val="tx2">
                    <a:lumMod val="75000"/>
                    <a:lumOff val="25000"/>
                  </a:schemeClr>
                </a:solidFill>
              </a:rPr>
              <a:t>Metadata management</a:t>
            </a:r>
            <a:endParaRPr lang="en-US" sz="1400" dirty="0">
              <a:solidFill>
                <a:schemeClr val="tx2">
                  <a:lumMod val="75000"/>
                  <a:lumOff val="25000"/>
                </a:schemeClr>
              </a:solidFill>
            </a:endParaRPr>
          </a:p>
        </p:txBody>
      </p:sp>
      <p:sp>
        <p:nvSpPr>
          <p:cNvPr id="13" name="Rectangle 12"/>
          <p:cNvSpPr/>
          <p:nvPr/>
        </p:nvSpPr>
        <p:spPr>
          <a:xfrm>
            <a:off x="4975775" y="839643"/>
            <a:ext cx="1768258" cy="369332"/>
          </a:xfrm>
          <a:prstGeom prst="rect">
            <a:avLst/>
          </a:prstGeom>
          <a:solidFill>
            <a:schemeClr val="accent6"/>
          </a:solidFill>
        </p:spPr>
        <p:txBody>
          <a:bodyPr wrap="none">
            <a:spAutoFit/>
          </a:bodyPr>
          <a:lstStyle/>
          <a:p>
            <a:r>
              <a:rPr lang="en-US" b="1" dirty="0" smtClean="0">
                <a:solidFill>
                  <a:srgbClr val="262626"/>
                </a:solidFill>
                <a:latin typeface="Calibri"/>
              </a:rPr>
              <a:t>Responsible For:</a:t>
            </a:r>
            <a:endParaRPr lang="en-US" b="1" dirty="0">
              <a:solidFill>
                <a:srgbClr val="262626"/>
              </a:solidFill>
            </a:endParaRPr>
          </a:p>
        </p:txBody>
      </p:sp>
      <p:sp>
        <p:nvSpPr>
          <p:cNvPr id="2" name="Title 1"/>
          <p:cNvSpPr>
            <a:spLocks noGrp="1"/>
          </p:cNvSpPr>
          <p:nvPr>
            <p:ph type="title"/>
          </p:nvPr>
        </p:nvSpPr>
        <p:spPr>
          <a:xfrm>
            <a:off x="1028700" y="325438"/>
            <a:ext cx="7748588" cy="460375"/>
          </a:xfrm>
        </p:spPr>
        <p:txBody>
          <a:bodyPr/>
          <a:lstStyle/>
          <a:p>
            <a:r>
              <a:rPr lang="en-US" dirty="0"/>
              <a:t>User Provided Service Instances</a:t>
            </a:r>
          </a:p>
        </p:txBody>
      </p:sp>
      <p:sp>
        <p:nvSpPr>
          <p:cNvPr id="17" name="Rounded Rectangle 145"/>
          <p:cNvSpPr/>
          <p:nvPr/>
        </p:nvSpPr>
        <p:spPr>
          <a:xfrm>
            <a:off x="399193" y="275498"/>
            <a:ext cx="493580" cy="493580"/>
          </a:xfrm>
          <a:custGeom>
            <a:avLst/>
            <a:gdLst/>
            <a:ahLst/>
            <a:cxnLst/>
            <a:rect l="l" t="t" r="r" b="b"/>
            <a:pathLst>
              <a:path w="1302010" h="1302010">
                <a:moveTo>
                  <a:pt x="1046585" y="66534"/>
                </a:moveTo>
                <a:lnTo>
                  <a:pt x="1243446" y="263396"/>
                </a:lnTo>
                <a:lnTo>
                  <a:pt x="734047" y="772795"/>
                </a:lnTo>
                <a:lnTo>
                  <a:pt x="901149" y="939897"/>
                </a:lnTo>
                <a:lnTo>
                  <a:pt x="370084" y="939897"/>
                </a:lnTo>
                <a:lnTo>
                  <a:pt x="370084" y="408831"/>
                </a:lnTo>
                <a:lnTo>
                  <a:pt x="537186" y="575933"/>
                </a:lnTo>
                <a:close/>
                <a:moveTo>
                  <a:pt x="159861" y="0"/>
                </a:moveTo>
                <a:lnTo>
                  <a:pt x="852477" y="0"/>
                </a:lnTo>
                <a:lnTo>
                  <a:pt x="669764" y="182713"/>
                </a:lnTo>
                <a:lnTo>
                  <a:pt x="251664" y="182713"/>
                </a:lnTo>
                <a:cubicBezTo>
                  <a:pt x="213583" y="182713"/>
                  <a:pt x="182713" y="213583"/>
                  <a:pt x="182713" y="251664"/>
                </a:cubicBezTo>
                <a:lnTo>
                  <a:pt x="182713" y="1050346"/>
                </a:lnTo>
                <a:cubicBezTo>
                  <a:pt x="182713" y="1088427"/>
                  <a:pt x="213583" y="1119297"/>
                  <a:pt x="251664" y="1119297"/>
                </a:cubicBezTo>
                <a:lnTo>
                  <a:pt x="1050346" y="1119297"/>
                </a:lnTo>
                <a:cubicBezTo>
                  <a:pt x="1088427" y="1119297"/>
                  <a:pt x="1119297" y="1088427"/>
                  <a:pt x="1119297" y="1050346"/>
                </a:cubicBezTo>
                <a:lnTo>
                  <a:pt x="1119297" y="646426"/>
                </a:lnTo>
                <a:lnTo>
                  <a:pt x="1302010" y="463713"/>
                </a:lnTo>
                <a:lnTo>
                  <a:pt x="1302010" y="1142149"/>
                </a:lnTo>
                <a:cubicBezTo>
                  <a:pt x="1302010" y="1230438"/>
                  <a:pt x="1230438" y="1302010"/>
                  <a:pt x="1142149" y="1302010"/>
                </a:cubicBezTo>
                <a:lnTo>
                  <a:pt x="159861" y="1302010"/>
                </a:lnTo>
                <a:cubicBezTo>
                  <a:pt x="71572" y="1302010"/>
                  <a:pt x="0" y="1230438"/>
                  <a:pt x="0" y="1142149"/>
                </a:cubicBezTo>
                <a:lnTo>
                  <a:pt x="0" y="159861"/>
                </a:lnTo>
                <a:cubicBezTo>
                  <a:pt x="0" y="71572"/>
                  <a:pt x="71572" y="0"/>
                  <a:pt x="159861" y="0"/>
                </a:cubicBezTo>
                <a:close/>
              </a:path>
            </a:pathLst>
          </a:custGeom>
          <a:solidFill>
            <a:srgbClr val="00685D"/>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927959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66713" y="325438"/>
            <a:ext cx="5335587" cy="460375"/>
          </a:xfrm>
        </p:spPr>
        <p:txBody>
          <a:bodyPr/>
          <a:lstStyle/>
          <a:p>
            <a:r>
              <a:rPr lang="en-US" sz="2800" dirty="0"/>
              <a:t>User Provided Service </a:t>
            </a:r>
            <a:r>
              <a:rPr lang="en-US" sz="2800" dirty="0" smtClean="0"/>
              <a:t>Instances and Service Brokers</a:t>
            </a:r>
            <a:br>
              <a:rPr lang="en-US" sz="2800" dirty="0" smtClean="0"/>
            </a:br>
            <a:endParaRPr lang="en-US" sz="2800" dirty="0"/>
          </a:p>
        </p:txBody>
      </p:sp>
      <p:pic>
        <p:nvPicPr>
          <p:cNvPr id="3" name="Picture 2" descr="vmware_cloud_foundry.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99113" y="109588"/>
            <a:ext cx="1190524" cy="1190524"/>
          </a:xfrm>
          <a:prstGeom prst="rect">
            <a:avLst/>
          </a:prstGeom>
        </p:spPr>
      </p:pic>
      <p:sp>
        <p:nvSpPr>
          <p:cNvPr id="5" name="Rounded Rectangle 4"/>
          <p:cNvSpPr/>
          <p:nvPr/>
        </p:nvSpPr>
        <p:spPr>
          <a:xfrm>
            <a:off x="4714874" y="1300112"/>
            <a:ext cx="3124201" cy="3179813"/>
          </a:xfrm>
          <a:prstGeom prst="roundRect">
            <a:avLst>
              <a:gd name="adj" fmla="val 3279"/>
            </a:avLst>
          </a:prstGeom>
          <a:noFill/>
          <a:ln w="12700">
            <a:solidFill>
              <a:srgbClr val="3392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100"/>
          </a:p>
        </p:txBody>
      </p:sp>
      <p:sp>
        <p:nvSpPr>
          <p:cNvPr id="7" name="Rounded Rectangle 6"/>
          <p:cNvSpPr/>
          <p:nvPr/>
        </p:nvSpPr>
        <p:spPr>
          <a:xfrm>
            <a:off x="6564213" y="2914650"/>
            <a:ext cx="914400" cy="609600"/>
          </a:xfrm>
          <a:prstGeom prst="roundRect">
            <a:avLst/>
          </a:prstGeom>
          <a:solidFill>
            <a:srgbClr val="F27C3A"/>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Custom Service Broker</a:t>
            </a:r>
            <a:endParaRPr lang="en-US" sz="1200" b="1" dirty="0"/>
          </a:p>
        </p:txBody>
      </p:sp>
      <p:sp>
        <p:nvSpPr>
          <p:cNvPr id="8" name="Rounded Rectangle 7"/>
          <p:cNvSpPr/>
          <p:nvPr/>
        </p:nvSpPr>
        <p:spPr>
          <a:xfrm>
            <a:off x="8001000" y="1729607"/>
            <a:ext cx="914400" cy="609600"/>
          </a:xfrm>
          <a:prstGeom prst="roundRect">
            <a:avLst/>
          </a:prstGeom>
          <a:solidFill>
            <a:srgbClr val="33928A"/>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Service Broker</a:t>
            </a:r>
            <a:endParaRPr lang="en-US" sz="1200" b="1" dirty="0"/>
          </a:p>
        </p:txBody>
      </p:sp>
      <p:sp>
        <p:nvSpPr>
          <p:cNvPr id="9" name="Rounded Rectangle 8"/>
          <p:cNvSpPr/>
          <p:nvPr/>
        </p:nvSpPr>
        <p:spPr>
          <a:xfrm>
            <a:off x="3640362" y="1720082"/>
            <a:ext cx="914400" cy="609600"/>
          </a:xfrm>
          <a:prstGeom prst="roundRect">
            <a:avLst/>
          </a:prstGeom>
          <a:solidFill>
            <a:srgbClr val="33928A"/>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Service Broker</a:t>
            </a:r>
            <a:endParaRPr lang="en-US" sz="1200" b="1" dirty="0"/>
          </a:p>
        </p:txBody>
      </p:sp>
      <p:sp>
        <p:nvSpPr>
          <p:cNvPr id="11" name="Can 10"/>
          <p:cNvSpPr/>
          <p:nvPr/>
        </p:nvSpPr>
        <p:spPr>
          <a:xfrm>
            <a:off x="4798202" y="2546350"/>
            <a:ext cx="726298" cy="440278"/>
          </a:xfrm>
          <a:prstGeom prst="can">
            <a:avLst/>
          </a:prstGeom>
          <a:ln/>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sz="1050" b="1" dirty="0" smtClean="0"/>
              <a:t>IBM DB2</a:t>
            </a:r>
            <a:endParaRPr lang="en-US" sz="1050" b="1" dirty="0"/>
          </a:p>
        </p:txBody>
      </p:sp>
      <p:sp>
        <p:nvSpPr>
          <p:cNvPr id="12" name="Can 11"/>
          <p:cNvSpPr/>
          <p:nvPr/>
        </p:nvSpPr>
        <p:spPr>
          <a:xfrm>
            <a:off x="5588777" y="2533650"/>
            <a:ext cx="726298" cy="440278"/>
          </a:xfrm>
          <a:prstGeom prst="can">
            <a:avLst/>
          </a:prstGeom>
          <a:ln/>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sz="1050" b="1" dirty="0" smtClean="0"/>
              <a:t>ORACLE DB</a:t>
            </a:r>
            <a:endParaRPr lang="en-US" sz="1050" b="1" dirty="0"/>
          </a:p>
        </p:txBody>
      </p:sp>
      <p:sp>
        <p:nvSpPr>
          <p:cNvPr id="13" name="Can 12"/>
          <p:cNvSpPr/>
          <p:nvPr/>
        </p:nvSpPr>
        <p:spPr>
          <a:xfrm>
            <a:off x="8095051" y="2808811"/>
            <a:ext cx="726298" cy="440278"/>
          </a:xfrm>
          <a:prstGeom prst="can">
            <a:avLst/>
          </a:prstGeom>
          <a:ln>
            <a:solidFill>
              <a:schemeClr val="bg1">
                <a:lumMod val="50000"/>
              </a:schemeClr>
            </a:solidFill>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050" b="1" dirty="0" smtClean="0">
                <a:solidFill>
                  <a:schemeClr val="tx2">
                    <a:lumMod val="75000"/>
                    <a:lumOff val="25000"/>
                  </a:schemeClr>
                </a:solidFill>
              </a:rPr>
              <a:t>CF MySQL</a:t>
            </a:r>
            <a:endParaRPr lang="en-US" sz="1050" b="1" dirty="0">
              <a:solidFill>
                <a:schemeClr val="tx2">
                  <a:lumMod val="75000"/>
                  <a:lumOff val="25000"/>
                </a:schemeClr>
              </a:solidFill>
            </a:endParaRPr>
          </a:p>
        </p:txBody>
      </p:sp>
      <p:sp>
        <p:nvSpPr>
          <p:cNvPr id="14" name="Can 13"/>
          <p:cNvSpPr/>
          <p:nvPr/>
        </p:nvSpPr>
        <p:spPr>
          <a:xfrm>
            <a:off x="6267251" y="3867746"/>
            <a:ext cx="721805" cy="437554"/>
          </a:xfrm>
          <a:prstGeom prst="can">
            <a:avLst/>
          </a:prstGeom>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1050" b="1" dirty="0" smtClean="0">
                <a:solidFill>
                  <a:srgbClr val="9D3F0B"/>
                </a:solidFill>
              </a:rPr>
              <a:t>MYSQL DB</a:t>
            </a:r>
            <a:endParaRPr lang="en-US" sz="1050" b="1" dirty="0">
              <a:solidFill>
                <a:srgbClr val="9D3F0B"/>
              </a:solidFill>
            </a:endParaRPr>
          </a:p>
        </p:txBody>
      </p:sp>
      <p:sp>
        <p:nvSpPr>
          <p:cNvPr id="15" name="Can 14"/>
          <p:cNvSpPr/>
          <p:nvPr/>
        </p:nvSpPr>
        <p:spPr>
          <a:xfrm>
            <a:off x="7053770" y="3865022"/>
            <a:ext cx="721805" cy="437554"/>
          </a:xfrm>
          <a:prstGeom prst="can">
            <a:avLst/>
          </a:prstGeom>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1050" b="1" dirty="0" smtClean="0">
                <a:solidFill>
                  <a:srgbClr val="9D3F0B"/>
                </a:solidFill>
              </a:rPr>
              <a:t>Another Service</a:t>
            </a:r>
            <a:endParaRPr lang="en-US" sz="1050" b="1" dirty="0">
              <a:solidFill>
                <a:srgbClr val="9D3F0B"/>
              </a:solidFill>
            </a:endParaRPr>
          </a:p>
        </p:txBody>
      </p:sp>
      <p:sp>
        <p:nvSpPr>
          <p:cNvPr id="18" name="Can 17"/>
          <p:cNvSpPr/>
          <p:nvPr/>
        </p:nvSpPr>
        <p:spPr>
          <a:xfrm>
            <a:off x="246451" y="4039647"/>
            <a:ext cx="726298" cy="440278"/>
          </a:xfrm>
          <a:prstGeom prst="can">
            <a:avLst/>
          </a:prstGeom>
          <a:ln w="127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50" b="1" dirty="0" smtClean="0">
                <a:solidFill>
                  <a:schemeClr val="bg1"/>
                </a:solidFill>
              </a:rPr>
              <a:t>Mongo</a:t>
            </a:r>
            <a:br>
              <a:rPr lang="en-US" sz="1050" b="1" dirty="0" smtClean="0">
                <a:solidFill>
                  <a:schemeClr val="bg1"/>
                </a:solidFill>
              </a:rPr>
            </a:br>
            <a:r>
              <a:rPr lang="en-US" sz="1050" b="1" dirty="0" smtClean="0">
                <a:solidFill>
                  <a:schemeClr val="bg1"/>
                </a:solidFill>
              </a:rPr>
              <a:t>Lab</a:t>
            </a:r>
            <a:endParaRPr lang="en-US" sz="1050" b="1" dirty="0">
              <a:solidFill>
                <a:schemeClr val="bg1"/>
              </a:solidFill>
            </a:endParaRPr>
          </a:p>
        </p:txBody>
      </p:sp>
      <p:sp>
        <p:nvSpPr>
          <p:cNvPr id="19" name="Decagon 18"/>
          <p:cNvSpPr/>
          <p:nvPr/>
        </p:nvSpPr>
        <p:spPr>
          <a:xfrm>
            <a:off x="1076931" y="4014264"/>
            <a:ext cx="753681" cy="465661"/>
          </a:xfrm>
          <a:prstGeom prst="decagon">
            <a:avLst/>
          </a:prstGeom>
          <a:ln w="127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50" b="1" dirty="0" smtClean="0">
                <a:solidFill>
                  <a:schemeClr val="bg1"/>
                </a:solidFill>
              </a:rPr>
              <a:t>Send Grid</a:t>
            </a:r>
            <a:endParaRPr lang="en-US" sz="1050" b="1" dirty="0">
              <a:solidFill>
                <a:schemeClr val="bg1"/>
              </a:solidFill>
            </a:endParaRPr>
          </a:p>
        </p:txBody>
      </p:sp>
      <p:sp>
        <p:nvSpPr>
          <p:cNvPr id="20" name="Rectangle 19"/>
          <p:cNvSpPr/>
          <p:nvPr/>
        </p:nvSpPr>
        <p:spPr>
          <a:xfrm>
            <a:off x="838096" y="2984500"/>
            <a:ext cx="1231352" cy="609600"/>
          </a:xfrm>
          <a:prstGeom prst="rect">
            <a:avLst/>
          </a:prstGeom>
          <a:ln w="12700">
            <a:solidFill>
              <a:srgbClr val="2B7A89"/>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50" b="1" dirty="0" smtClean="0">
                <a:solidFill>
                  <a:schemeClr val="bg1"/>
                </a:solidFill>
              </a:rPr>
              <a:t>3</a:t>
            </a:r>
            <a:r>
              <a:rPr lang="en-US" sz="1050" b="1" baseline="30000" dirty="0" smtClean="0">
                <a:solidFill>
                  <a:schemeClr val="bg1"/>
                </a:solidFill>
              </a:rPr>
              <a:t>rd</a:t>
            </a:r>
            <a:r>
              <a:rPr lang="en-US" sz="1050" b="1" dirty="0" smtClean="0">
                <a:solidFill>
                  <a:schemeClr val="bg1"/>
                </a:solidFill>
              </a:rPr>
              <a:t> Party Provider (e.g. </a:t>
            </a:r>
            <a:r>
              <a:rPr lang="en-US" sz="1050" b="1" dirty="0" err="1" smtClean="0">
                <a:solidFill>
                  <a:schemeClr val="bg1"/>
                </a:solidFill>
              </a:rPr>
              <a:t>AppDirect</a:t>
            </a:r>
            <a:r>
              <a:rPr lang="en-US" sz="1050" b="1" dirty="0" smtClean="0">
                <a:solidFill>
                  <a:schemeClr val="bg1"/>
                </a:solidFill>
              </a:rPr>
              <a:t>)</a:t>
            </a:r>
            <a:endParaRPr lang="en-US" sz="1050" b="1" dirty="0">
              <a:solidFill>
                <a:schemeClr val="bg1"/>
              </a:solidFill>
            </a:endParaRPr>
          </a:p>
        </p:txBody>
      </p:sp>
      <p:sp>
        <p:nvSpPr>
          <p:cNvPr id="21" name="Can 20"/>
          <p:cNvSpPr/>
          <p:nvPr/>
        </p:nvSpPr>
        <p:spPr>
          <a:xfrm>
            <a:off x="1981200" y="4030762"/>
            <a:ext cx="713738" cy="432664"/>
          </a:xfrm>
          <a:prstGeom prst="can">
            <a:avLst/>
          </a:prstGeom>
          <a:ln w="127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50" b="1" dirty="0" err="1" smtClean="0">
                <a:solidFill>
                  <a:schemeClr val="bg1"/>
                </a:solidFill>
              </a:rPr>
              <a:t>ClearDB</a:t>
            </a:r>
            <a:endParaRPr lang="en-US" sz="1050" b="1" dirty="0">
              <a:solidFill>
                <a:schemeClr val="bg1"/>
              </a:solidFill>
            </a:endParaRPr>
          </a:p>
        </p:txBody>
      </p:sp>
      <p:cxnSp>
        <p:nvCxnSpPr>
          <p:cNvPr id="28" name="Elbow Connector 27"/>
          <p:cNvCxnSpPr>
            <a:stCxn id="9" idx="0"/>
            <a:endCxn id="8" idx="0"/>
          </p:cNvCxnSpPr>
          <p:nvPr/>
        </p:nvCxnSpPr>
        <p:spPr>
          <a:xfrm rot="16200000" flipH="1">
            <a:off x="6273118" y="-455475"/>
            <a:ext cx="9525" cy="4360638"/>
          </a:xfrm>
          <a:prstGeom prst="bentConnector3">
            <a:avLst>
              <a:gd name="adj1" fmla="val -2400000"/>
            </a:avLst>
          </a:prstGeom>
          <a:ln w="19050">
            <a:solidFill>
              <a:schemeClr val="bg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endCxn id="11" idx="1"/>
          </p:cNvCxnSpPr>
          <p:nvPr/>
        </p:nvCxnSpPr>
        <p:spPr>
          <a:xfrm>
            <a:off x="5161351" y="1496045"/>
            <a:ext cx="0" cy="1050305"/>
          </a:xfrm>
          <a:prstGeom prst="straightConnector1">
            <a:avLst/>
          </a:prstGeom>
          <a:ln w="19050">
            <a:solidFill>
              <a:schemeClr val="bg2"/>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endCxn id="12" idx="1"/>
          </p:cNvCxnSpPr>
          <p:nvPr/>
        </p:nvCxnSpPr>
        <p:spPr>
          <a:xfrm>
            <a:off x="5943600" y="1496045"/>
            <a:ext cx="8326" cy="1037605"/>
          </a:xfrm>
          <a:prstGeom prst="straightConnector1">
            <a:avLst/>
          </a:prstGeom>
          <a:ln w="19050">
            <a:solidFill>
              <a:schemeClr val="bg2"/>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14" idx="1"/>
            <a:endCxn id="15" idx="1"/>
          </p:cNvCxnSpPr>
          <p:nvPr/>
        </p:nvCxnSpPr>
        <p:spPr>
          <a:xfrm rot="5400000" flipH="1" flipV="1">
            <a:off x="7020051" y="3473125"/>
            <a:ext cx="2724" cy="786519"/>
          </a:xfrm>
          <a:prstGeom prst="bentConnector3">
            <a:avLst>
              <a:gd name="adj1" fmla="val 6349339"/>
            </a:avLst>
          </a:prstGeom>
          <a:ln w="19050">
            <a:solidFill>
              <a:schemeClr val="bg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7" idx="2"/>
          </p:cNvCxnSpPr>
          <p:nvPr/>
        </p:nvCxnSpPr>
        <p:spPr>
          <a:xfrm>
            <a:off x="7021413" y="3524250"/>
            <a:ext cx="0" cy="169614"/>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a:off x="7008713" y="1485900"/>
            <a:ext cx="1687" cy="1428750"/>
          </a:xfrm>
          <a:prstGeom prst="straightConnector1">
            <a:avLst/>
          </a:prstGeom>
          <a:ln w="19050">
            <a:solidFill>
              <a:schemeClr val="bg2"/>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7010460" y="1171406"/>
            <a:ext cx="0" cy="321934"/>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8465478" y="2339788"/>
            <a:ext cx="0" cy="455463"/>
          </a:xfrm>
          <a:prstGeom prst="straightConnector1">
            <a:avLst/>
          </a:prstGeom>
          <a:ln w="19050">
            <a:solidFill>
              <a:schemeClr val="bg2"/>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9" idx="2"/>
            <a:endCxn id="20" idx="0"/>
          </p:cNvCxnSpPr>
          <p:nvPr/>
        </p:nvCxnSpPr>
        <p:spPr>
          <a:xfrm rot="5400000">
            <a:off x="2448258" y="1335196"/>
            <a:ext cx="654818" cy="2643790"/>
          </a:xfrm>
          <a:prstGeom prst="bentConnector3">
            <a:avLst/>
          </a:prstGeom>
          <a:ln w="19050">
            <a:solidFill>
              <a:schemeClr val="bg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rot="16200000">
            <a:off x="1662458" y="2917116"/>
            <a:ext cx="2978724" cy="207641"/>
          </a:xfrm>
          <a:prstGeom prst="rect">
            <a:avLst/>
          </a:prstGeom>
          <a:solidFill>
            <a:srgbClr val="7F7F7F"/>
          </a:solidFill>
          <a:ln>
            <a:noFill/>
          </a:ln>
        </p:spPr>
        <p:style>
          <a:lnRef idx="1">
            <a:schemeClr val="dk1"/>
          </a:lnRef>
          <a:fillRef idx="3">
            <a:schemeClr val="dk1"/>
          </a:fillRef>
          <a:effectRef idx="2">
            <a:schemeClr val="dk1"/>
          </a:effectRef>
          <a:fontRef idx="minor">
            <a:schemeClr val="lt1"/>
          </a:fontRef>
        </p:style>
        <p:txBody>
          <a:bodyPr rtlCol="0" anchor="ctr"/>
          <a:lstStyle/>
          <a:p>
            <a:pPr algn="ctr"/>
            <a:r>
              <a:rPr lang="en-US" sz="1050" b="1" dirty="0" smtClean="0"/>
              <a:t>INTERNET</a:t>
            </a:r>
            <a:endParaRPr lang="en-US" sz="1050" b="1" dirty="0"/>
          </a:p>
        </p:txBody>
      </p:sp>
      <p:cxnSp>
        <p:nvCxnSpPr>
          <p:cNvPr id="58" name="Elbow Connector 57"/>
          <p:cNvCxnSpPr>
            <a:stCxn id="18" idx="1"/>
            <a:endCxn id="21" idx="1"/>
          </p:cNvCxnSpPr>
          <p:nvPr/>
        </p:nvCxnSpPr>
        <p:spPr>
          <a:xfrm rot="5400000" flipH="1" flipV="1">
            <a:off x="1469392" y="3170971"/>
            <a:ext cx="8885" cy="1728469"/>
          </a:xfrm>
          <a:prstGeom prst="bentConnector3">
            <a:avLst>
              <a:gd name="adj1" fmla="val 2672876"/>
            </a:avLst>
          </a:prstGeom>
          <a:ln w="19050">
            <a:solidFill>
              <a:srgbClr val="2B7A89"/>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20" idx="2"/>
          </p:cNvCxnSpPr>
          <p:nvPr/>
        </p:nvCxnSpPr>
        <p:spPr>
          <a:xfrm>
            <a:off x="1453772" y="3594100"/>
            <a:ext cx="0" cy="431053"/>
          </a:xfrm>
          <a:prstGeom prst="straightConnector1">
            <a:avLst/>
          </a:prstGeom>
          <a:ln w="19050">
            <a:solidFill>
              <a:srgbClr val="2B7A89"/>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1859794" y="2754950"/>
            <a:ext cx="788677" cy="161583"/>
          </a:xfrm>
          <a:prstGeom prst="rect">
            <a:avLst/>
          </a:prstGeom>
          <a:noFill/>
        </p:spPr>
        <p:txBody>
          <a:bodyPr wrap="none" lIns="0" tIns="0" rIns="0" bIns="0" rtlCol="0">
            <a:spAutoFit/>
          </a:bodyPr>
          <a:lstStyle/>
          <a:p>
            <a:pPr algn="ctr"/>
            <a:r>
              <a:rPr lang="en-US" sz="1050" i="1" dirty="0" smtClean="0">
                <a:solidFill>
                  <a:schemeClr val="bg2"/>
                </a:solidFill>
              </a:rPr>
              <a:t>Synchronous</a:t>
            </a:r>
          </a:p>
        </p:txBody>
      </p:sp>
      <p:sp>
        <p:nvSpPr>
          <p:cNvPr id="63" name="TextBox 62"/>
          <p:cNvSpPr txBox="1"/>
          <p:nvPr/>
        </p:nvSpPr>
        <p:spPr>
          <a:xfrm>
            <a:off x="3703224" y="1294151"/>
            <a:ext cx="788677" cy="161583"/>
          </a:xfrm>
          <a:prstGeom prst="rect">
            <a:avLst/>
          </a:prstGeom>
          <a:noFill/>
        </p:spPr>
        <p:txBody>
          <a:bodyPr wrap="none" lIns="0" tIns="0" rIns="0" bIns="0" rtlCol="0">
            <a:spAutoFit/>
          </a:bodyPr>
          <a:lstStyle/>
          <a:p>
            <a:pPr algn="ctr"/>
            <a:r>
              <a:rPr lang="en-US" sz="1050" i="1" dirty="0" smtClean="0">
                <a:solidFill>
                  <a:schemeClr val="bg2"/>
                </a:solidFill>
              </a:rPr>
              <a:t>Synchronous</a:t>
            </a:r>
          </a:p>
        </p:txBody>
      </p:sp>
      <p:sp>
        <p:nvSpPr>
          <p:cNvPr id="64" name="TextBox 63"/>
          <p:cNvSpPr txBox="1"/>
          <p:nvPr/>
        </p:nvSpPr>
        <p:spPr>
          <a:xfrm>
            <a:off x="8071139" y="1288190"/>
            <a:ext cx="788677" cy="161583"/>
          </a:xfrm>
          <a:prstGeom prst="rect">
            <a:avLst/>
          </a:prstGeom>
          <a:noFill/>
        </p:spPr>
        <p:txBody>
          <a:bodyPr wrap="none" lIns="0" tIns="0" rIns="0" bIns="0" rtlCol="0">
            <a:spAutoFit/>
          </a:bodyPr>
          <a:lstStyle/>
          <a:p>
            <a:pPr algn="ctr"/>
            <a:r>
              <a:rPr lang="en-US" sz="1050" i="1" dirty="0" smtClean="0">
                <a:solidFill>
                  <a:schemeClr val="bg2"/>
                </a:solidFill>
              </a:rPr>
              <a:t>Synchronous</a:t>
            </a:r>
          </a:p>
        </p:txBody>
      </p:sp>
      <p:sp>
        <p:nvSpPr>
          <p:cNvPr id="65" name="TextBox 64"/>
          <p:cNvSpPr txBox="1"/>
          <p:nvPr/>
        </p:nvSpPr>
        <p:spPr>
          <a:xfrm rot="16200000">
            <a:off x="4622667" y="1865130"/>
            <a:ext cx="1051974" cy="323165"/>
          </a:xfrm>
          <a:prstGeom prst="rect">
            <a:avLst/>
          </a:prstGeom>
          <a:noFill/>
        </p:spPr>
        <p:txBody>
          <a:bodyPr wrap="square" lIns="0" tIns="0" rIns="0" bIns="0" rtlCol="0">
            <a:spAutoFit/>
          </a:bodyPr>
          <a:lstStyle/>
          <a:p>
            <a:pPr algn="ctr"/>
            <a:r>
              <a:rPr lang="en-US" sz="1050" i="1" dirty="0" smtClean="0">
                <a:solidFill>
                  <a:schemeClr val="bg2"/>
                </a:solidFill>
              </a:rPr>
              <a:t>UPSI Service</a:t>
            </a:r>
          </a:p>
          <a:p>
            <a:pPr algn="ctr"/>
            <a:r>
              <a:rPr lang="en-US" sz="1050" i="1" dirty="0" smtClean="0">
                <a:solidFill>
                  <a:schemeClr val="bg2"/>
                </a:solidFill>
              </a:rPr>
              <a:t>Connector</a:t>
            </a:r>
          </a:p>
        </p:txBody>
      </p:sp>
      <p:sp>
        <p:nvSpPr>
          <p:cNvPr id="66" name="TextBox 65"/>
          <p:cNvSpPr txBox="1"/>
          <p:nvPr/>
        </p:nvSpPr>
        <p:spPr>
          <a:xfrm rot="16200000">
            <a:off x="5525580" y="1807965"/>
            <a:ext cx="836044" cy="323165"/>
          </a:xfrm>
          <a:prstGeom prst="rect">
            <a:avLst/>
          </a:prstGeom>
          <a:noFill/>
        </p:spPr>
        <p:txBody>
          <a:bodyPr wrap="none" lIns="0" tIns="0" rIns="0" bIns="0" rtlCol="0">
            <a:spAutoFit/>
          </a:bodyPr>
          <a:lstStyle/>
          <a:p>
            <a:pPr algn="ctr"/>
            <a:r>
              <a:rPr lang="en-US" sz="1050" i="1" dirty="0" smtClean="0">
                <a:solidFill>
                  <a:schemeClr val="bg2"/>
                </a:solidFill>
              </a:rPr>
              <a:t>UPSI Service</a:t>
            </a:r>
          </a:p>
          <a:p>
            <a:pPr algn="ctr"/>
            <a:r>
              <a:rPr lang="en-US" sz="1050" i="1" dirty="0" smtClean="0">
                <a:solidFill>
                  <a:schemeClr val="bg2"/>
                </a:solidFill>
              </a:rPr>
              <a:t>Connector</a:t>
            </a:r>
          </a:p>
        </p:txBody>
      </p:sp>
    </p:spTree>
    <p:extLst>
      <p:ext uri="{BB962C8B-B14F-4D97-AF65-F5344CB8AC3E}">
        <p14:creationId xmlns:p14="http://schemas.microsoft.com/office/powerpoint/2010/main" val="73481198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Creating and Binding a </a:t>
            </a:r>
            <a:r>
              <a:rPr lang="en-US" sz="2800" i="1" dirty="0"/>
              <a:t>Service</a:t>
            </a:r>
          </a:p>
        </p:txBody>
      </p:sp>
      <p:sp>
        <p:nvSpPr>
          <p:cNvPr id="3" name="Rounded Rectangle 2"/>
          <p:cNvSpPr>
            <a:spLocks noChangeArrowheads="1"/>
          </p:cNvSpPr>
          <p:nvPr/>
        </p:nvSpPr>
        <p:spPr bwMode="auto">
          <a:xfrm>
            <a:off x="7194682" y="312516"/>
            <a:ext cx="1605869" cy="373062"/>
          </a:xfrm>
          <a:prstGeom prst="roundRect">
            <a:avLst>
              <a:gd name="adj" fmla="val 16667"/>
            </a:avLst>
          </a:prstGeom>
          <a:solidFill>
            <a:schemeClr val="accent2"/>
          </a:solidFill>
          <a:ln w="19050">
            <a:solidFill>
              <a:schemeClr val="bg1"/>
            </a:solidFill>
            <a:round/>
            <a:headEnd/>
            <a:tailEnd/>
          </a:ln>
          <a:effectLst>
            <a:outerShdw blurRad="40000" dist="20000" dir="5400000" rotWithShape="0">
              <a:srgbClr val="808080">
                <a:alpha val="37999"/>
              </a:srgbClr>
            </a:outerShdw>
          </a:effectLst>
        </p:spPr>
        <p:txBody>
          <a:bodyPr anchor="ctr"/>
          <a:lstStyle/>
          <a:p>
            <a:pPr algn="ctr" fontAlgn="auto">
              <a:spcBef>
                <a:spcPts val="0"/>
              </a:spcBef>
              <a:spcAft>
                <a:spcPts val="0"/>
              </a:spcAft>
              <a:defRPr/>
            </a:pPr>
            <a:r>
              <a:rPr lang="en-US" dirty="0" smtClean="0">
                <a:solidFill>
                  <a:schemeClr val="lt1"/>
                </a:solidFill>
                <a:latin typeface="+mn-lt"/>
                <a:ea typeface="+mn-ea"/>
              </a:rPr>
              <a:t>Developer</a:t>
            </a:r>
            <a:endParaRPr lang="en-US" dirty="0">
              <a:solidFill>
                <a:schemeClr val="lt1"/>
              </a:solidFill>
              <a:latin typeface="+mn-lt"/>
              <a:ea typeface="+mn-ea"/>
            </a:endParaRPr>
          </a:p>
        </p:txBody>
      </p:sp>
      <p:sp>
        <p:nvSpPr>
          <p:cNvPr id="4" name="Rounded Rectangle 3"/>
          <p:cNvSpPr/>
          <p:nvPr/>
        </p:nvSpPr>
        <p:spPr>
          <a:xfrm>
            <a:off x="1981200" y="1276349"/>
            <a:ext cx="5169845" cy="3124200"/>
          </a:xfrm>
          <a:prstGeom prst="roundRect">
            <a:avLst>
              <a:gd name="adj" fmla="val 8224"/>
            </a:avLst>
          </a:prstGeom>
          <a:gradFill flip="none" rotWithShape="1">
            <a:gsLst>
              <a:gs pos="0">
                <a:schemeClr val="bg1">
                  <a:lumMod val="85000"/>
                </a:schemeClr>
              </a:gs>
              <a:gs pos="100000">
                <a:schemeClr val="bg1">
                  <a:lumMod val="95000"/>
                </a:schemeClr>
              </a:gs>
            </a:gsLst>
            <a:lin ang="5400000" scaled="0"/>
            <a:tileRect/>
          </a:gradFill>
          <a:ln w="9525" cmpd="sng">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anchor="b"/>
          <a:lstStyle/>
          <a:p>
            <a:pPr algn="ctr" fontAlgn="auto">
              <a:spcBef>
                <a:spcPts val="0"/>
              </a:spcBef>
              <a:spcAft>
                <a:spcPts val="0"/>
              </a:spcAft>
              <a:defRPr/>
            </a:pPr>
            <a:endParaRPr lang="en-US" sz="1600" dirty="0">
              <a:solidFill>
                <a:srgbClr val="008881"/>
              </a:solidFill>
            </a:endParaRPr>
          </a:p>
        </p:txBody>
      </p:sp>
      <p:sp>
        <p:nvSpPr>
          <p:cNvPr id="5" name="Rounded Rectangle 4"/>
          <p:cNvSpPr/>
          <p:nvPr/>
        </p:nvSpPr>
        <p:spPr bwMode="auto">
          <a:xfrm rot="16200000">
            <a:off x="668804" y="2651435"/>
            <a:ext cx="3276600" cy="374030"/>
          </a:xfrm>
          <a:prstGeom prst="roundRect">
            <a:avLst>
              <a:gd name="adj" fmla="val 8685"/>
            </a:avLst>
          </a:prstGeom>
          <a:solidFill>
            <a:srgbClr val="0A1831">
              <a:alpha val="25000"/>
            </a:srgbClr>
          </a:solidFill>
          <a:ln w="41275">
            <a:noFill/>
            <a:round/>
            <a:headEnd/>
            <a:tailEnd/>
          </a:ln>
        </p:spPr>
        <p:txBody>
          <a:bodyPr wrap="none" lIns="182880" tIns="0" rIns="0" bIns="0" rtlCol="0" anchor="ctr"/>
          <a:lstStyle/>
          <a:p>
            <a:pPr fontAlgn="auto">
              <a:spcBef>
                <a:spcPts val="0"/>
              </a:spcBef>
              <a:spcAft>
                <a:spcPts val="0"/>
              </a:spcAft>
            </a:pPr>
            <a:r>
              <a:rPr lang="en-US" sz="1600" dirty="0" smtClean="0">
                <a:solidFill>
                  <a:prstClr val="white">
                    <a:lumMod val="95000"/>
                  </a:prstClr>
                </a:solidFill>
                <a:latin typeface="Calibri"/>
                <a:ea typeface="+mn-ea"/>
              </a:rPr>
              <a:t>Router</a:t>
            </a:r>
          </a:p>
        </p:txBody>
      </p:sp>
      <p:sp>
        <p:nvSpPr>
          <p:cNvPr id="6" name="Rectangle 5"/>
          <p:cNvSpPr/>
          <p:nvPr/>
        </p:nvSpPr>
        <p:spPr>
          <a:xfrm>
            <a:off x="5340612" y="3598982"/>
            <a:ext cx="1696681" cy="646331"/>
          </a:xfrm>
          <a:prstGeom prst="rect">
            <a:avLst/>
          </a:prstGeom>
        </p:spPr>
        <p:txBody>
          <a:bodyPr wrap="square">
            <a:spAutoFit/>
          </a:bodyPr>
          <a:lstStyle/>
          <a:p>
            <a:pPr algn="r" fontAlgn="auto">
              <a:spcBef>
                <a:spcPts val="0"/>
              </a:spcBef>
              <a:spcAft>
                <a:spcPts val="0"/>
              </a:spcAft>
            </a:pPr>
            <a:r>
              <a:rPr lang="en-US" dirty="0">
                <a:solidFill>
                  <a:prstClr val="black"/>
                </a:solidFill>
                <a:latin typeface="Calibri"/>
              </a:rPr>
              <a:t>Cloud </a:t>
            </a:r>
            <a:r>
              <a:rPr lang="en-US" dirty="0" smtClean="0">
                <a:solidFill>
                  <a:prstClr val="black"/>
                </a:solidFill>
                <a:latin typeface="Calibri"/>
              </a:rPr>
              <a:t>Foundry</a:t>
            </a:r>
          </a:p>
          <a:p>
            <a:pPr algn="r" fontAlgn="auto">
              <a:spcBef>
                <a:spcPts val="0"/>
              </a:spcBef>
              <a:spcAft>
                <a:spcPts val="0"/>
              </a:spcAft>
            </a:pPr>
            <a:r>
              <a:rPr lang="en-US" dirty="0" smtClean="0">
                <a:solidFill>
                  <a:prstClr val="black"/>
                </a:solidFill>
                <a:latin typeface="Calibri"/>
              </a:rPr>
              <a:t>Runtime (</a:t>
            </a:r>
            <a:r>
              <a:rPr lang="en-US" dirty="0" err="1" smtClean="0">
                <a:solidFill>
                  <a:prstClr val="black"/>
                </a:solidFill>
                <a:latin typeface="Calibri"/>
              </a:rPr>
              <a:t>PaaS</a:t>
            </a:r>
            <a:r>
              <a:rPr lang="en-US" dirty="0">
                <a:solidFill>
                  <a:prstClr val="black"/>
                </a:solidFill>
                <a:latin typeface="Calibri"/>
              </a:rPr>
              <a:t>)</a:t>
            </a:r>
          </a:p>
        </p:txBody>
      </p:sp>
      <p:sp>
        <p:nvSpPr>
          <p:cNvPr id="7" name="Oval 42"/>
          <p:cNvSpPr/>
          <p:nvPr/>
        </p:nvSpPr>
        <p:spPr>
          <a:xfrm>
            <a:off x="2191812" y="3464721"/>
            <a:ext cx="230584" cy="230584"/>
          </a:xfrm>
          <a:custGeom>
            <a:avLst/>
            <a:gdLst/>
            <a:ahLst/>
            <a:cxnLst/>
            <a:rect l="l" t="t" r="r" b="b"/>
            <a:pathLst>
              <a:path w="763984" h="763984">
                <a:moveTo>
                  <a:pt x="335323" y="444979"/>
                </a:moveTo>
                <a:lnTo>
                  <a:pt x="335323" y="590998"/>
                </a:lnTo>
                <a:lnTo>
                  <a:pt x="261293" y="590998"/>
                </a:lnTo>
                <a:lnTo>
                  <a:pt x="381992" y="747629"/>
                </a:lnTo>
                <a:lnTo>
                  <a:pt x="502691" y="590998"/>
                </a:lnTo>
                <a:lnTo>
                  <a:pt x="428661" y="590998"/>
                </a:lnTo>
                <a:lnTo>
                  <a:pt x="428661" y="444979"/>
                </a:lnTo>
                <a:close/>
                <a:moveTo>
                  <a:pt x="578572" y="261293"/>
                </a:moveTo>
                <a:lnTo>
                  <a:pt x="421941" y="381992"/>
                </a:lnTo>
                <a:lnTo>
                  <a:pt x="578572" y="502691"/>
                </a:lnTo>
                <a:lnTo>
                  <a:pt x="578572" y="428661"/>
                </a:lnTo>
                <a:lnTo>
                  <a:pt x="724591" y="428661"/>
                </a:lnTo>
                <a:lnTo>
                  <a:pt x="724591" y="335323"/>
                </a:lnTo>
                <a:lnTo>
                  <a:pt x="578572" y="335323"/>
                </a:lnTo>
                <a:close/>
                <a:moveTo>
                  <a:pt x="185411" y="261293"/>
                </a:moveTo>
                <a:lnTo>
                  <a:pt x="185411" y="335323"/>
                </a:lnTo>
                <a:lnTo>
                  <a:pt x="39392" y="335323"/>
                </a:lnTo>
                <a:lnTo>
                  <a:pt x="39392" y="428661"/>
                </a:lnTo>
                <a:lnTo>
                  <a:pt x="185411" y="428661"/>
                </a:lnTo>
                <a:lnTo>
                  <a:pt x="185411" y="502691"/>
                </a:lnTo>
                <a:lnTo>
                  <a:pt x="342042" y="381992"/>
                </a:lnTo>
                <a:close/>
                <a:moveTo>
                  <a:pt x="381992" y="16356"/>
                </a:moveTo>
                <a:lnTo>
                  <a:pt x="261293" y="172987"/>
                </a:lnTo>
                <a:lnTo>
                  <a:pt x="335323" y="172987"/>
                </a:lnTo>
                <a:lnTo>
                  <a:pt x="335323" y="319006"/>
                </a:lnTo>
                <a:lnTo>
                  <a:pt x="428661" y="319006"/>
                </a:lnTo>
                <a:lnTo>
                  <a:pt x="428661" y="172987"/>
                </a:lnTo>
                <a:lnTo>
                  <a:pt x="502691" y="172987"/>
                </a:lnTo>
                <a:close/>
                <a:moveTo>
                  <a:pt x="381992" y="0"/>
                </a:moveTo>
                <a:cubicBezTo>
                  <a:pt x="592960" y="0"/>
                  <a:pt x="763984" y="171024"/>
                  <a:pt x="763984" y="381992"/>
                </a:cubicBezTo>
                <a:cubicBezTo>
                  <a:pt x="763984" y="592960"/>
                  <a:pt x="592960" y="763984"/>
                  <a:pt x="381992" y="763984"/>
                </a:cubicBezTo>
                <a:cubicBezTo>
                  <a:pt x="171024" y="763984"/>
                  <a:pt x="0" y="592960"/>
                  <a:pt x="0" y="381992"/>
                </a:cubicBezTo>
                <a:cubicBezTo>
                  <a:pt x="0" y="171024"/>
                  <a:pt x="171024" y="0"/>
                  <a:pt x="381992"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20"/>
          <p:cNvGrpSpPr/>
          <p:nvPr/>
        </p:nvGrpSpPr>
        <p:grpSpPr>
          <a:xfrm>
            <a:off x="2831917" y="1437660"/>
            <a:ext cx="2590799" cy="443726"/>
            <a:chOff x="3448049" y="1498378"/>
            <a:chExt cx="2590799" cy="443726"/>
          </a:xfrm>
        </p:grpSpPr>
        <p:sp>
          <p:nvSpPr>
            <p:cNvPr id="16" name="Rounded Rectangle 15"/>
            <p:cNvSpPr>
              <a:spLocks noChangeArrowheads="1"/>
            </p:cNvSpPr>
            <p:nvPr/>
          </p:nvSpPr>
          <p:spPr bwMode="auto">
            <a:xfrm>
              <a:off x="3448049" y="1498378"/>
              <a:ext cx="2590799" cy="443726"/>
            </a:xfrm>
            <a:prstGeom prst="roundRect">
              <a:avLst>
                <a:gd name="adj" fmla="val 4579"/>
              </a:avLst>
            </a:prstGeom>
            <a:solidFill>
              <a:schemeClr val="bg1">
                <a:lumMod val="65000"/>
              </a:schemeClr>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DB</a:t>
              </a:r>
              <a:endParaRPr lang="en-US" sz="1200" b="1" dirty="0">
                <a:solidFill>
                  <a:schemeClr val="bg1"/>
                </a:solidFill>
                <a:latin typeface="+mn-lt"/>
                <a:ea typeface="+mn-ea"/>
              </a:endParaRPr>
            </a:p>
          </p:txBody>
        </p:sp>
        <p:sp>
          <p:nvSpPr>
            <p:cNvPr id="17" name="Oval 194"/>
            <p:cNvSpPr/>
            <p:nvPr/>
          </p:nvSpPr>
          <p:spPr>
            <a:xfrm>
              <a:off x="3511555" y="1612382"/>
              <a:ext cx="206829" cy="215718"/>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p:cNvSpPr txBox="1"/>
          <p:nvPr/>
        </p:nvSpPr>
        <p:spPr>
          <a:xfrm>
            <a:off x="4370266" y="1428750"/>
            <a:ext cx="925253" cy="461665"/>
          </a:xfrm>
          <a:prstGeom prst="rect">
            <a:avLst/>
          </a:prstGeom>
          <a:noFill/>
        </p:spPr>
        <p:txBody>
          <a:bodyPr wrap="none" rtlCol="0">
            <a:spAutoFit/>
          </a:bodyPr>
          <a:lstStyle/>
          <a:p>
            <a:r>
              <a:rPr lang="en-US" sz="1200" dirty="0" smtClean="0">
                <a:solidFill>
                  <a:schemeClr val="bg1"/>
                </a:solidFill>
              </a:rPr>
              <a:t>Service</a:t>
            </a:r>
          </a:p>
          <a:p>
            <a:r>
              <a:rPr lang="en-US" sz="1200" dirty="0" smtClean="0">
                <a:solidFill>
                  <a:schemeClr val="bg1"/>
                </a:solidFill>
              </a:rPr>
              <a:t>credentials</a:t>
            </a:r>
          </a:p>
        </p:txBody>
      </p:sp>
      <p:sp>
        <p:nvSpPr>
          <p:cNvPr id="35" name="Right Arrow 34"/>
          <p:cNvSpPr/>
          <p:nvPr/>
        </p:nvSpPr>
        <p:spPr>
          <a:xfrm rot="10800000">
            <a:off x="3746317" y="2496745"/>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ight Arrow 36"/>
          <p:cNvSpPr/>
          <p:nvPr/>
        </p:nvSpPr>
        <p:spPr>
          <a:xfrm rot="10800000">
            <a:off x="3746317" y="3122397"/>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ight Arrow 47"/>
          <p:cNvSpPr/>
          <p:nvPr/>
        </p:nvSpPr>
        <p:spPr>
          <a:xfrm rot="10800000">
            <a:off x="1217143" y="2496745"/>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ight Arrow 49"/>
          <p:cNvSpPr/>
          <p:nvPr/>
        </p:nvSpPr>
        <p:spPr>
          <a:xfrm rot="10800000">
            <a:off x="1217143" y="3122397"/>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ight Arrow 54"/>
          <p:cNvSpPr/>
          <p:nvPr/>
        </p:nvSpPr>
        <p:spPr>
          <a:xfrm rot="10800000">
            <a:off x="6271377" y="2496745"/>
            <a:ext cx="1614774" cy="304800"/>
          </a:xfrm>
          <a:prstGeom prst="rightArrow">
            <a:avLst>
              <a:gd name="adj1" fmla="val 65968"/>
              <a:gd name="adj2" fmla="val 85375"/>
            </a:avLst>
          </a:prstGeom>
          <a:solidFill>
            <a:srgbClr val="F27C3A"/>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ight Arrow 56"/>
          <p:cNvSpPr/>
          <p:nvPr/>
        </p:nvSpPr>
        <p:spPr>
          <a:xfrm rot="10800000">
            <a:off x="6271377" y="3122397"/>
            <a:ext cx="1614774" cy="304800"/>
          </a:xfrm>
          <a:prstGeom prst="rightArrow">
            <a:avLst>
              <a:gd name="adj1" fmla="val 65968"/>
              <a:gd name="adj2" fmla="val 85375"/>
            </a:avLst>
          </a:prstGeom>
          <a:solidFill>
            <a:srgbClr val="F27C3A"/>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ight Arrow 58"/>
          <p:cNvSpPr/>
          <p:nvPr/>
        </p:nvSpPr>
        <p:spPr>
          <a:xfrm>
            <a:off x="6271377" y="2183919"/>
            <a:ext cx="1614774" cy="304800"/>
          </a:xfrm>
          <a:prstGeom prst="rightArrow">
            <a:avLst>
              <a:gd name="adj1" fmla="val 65968"/>
              <a:gd name="adj2" fmla="val 85375"/>
            </a:avLst>
          </a:prstGeom>
          <a:solidFill>
            <a:srgbClr val="F27C3A"/>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a:solidFill>
                  <a:schemeClr val="bg1"/>
                </a:solidFill>
              </a:rPr>
              <a:t>reserve resources</a:t>
            </a:r>
          </a:p>
        </p:txBody>
      </p:sp>
      <p:sp>
        <p:nvSpPr>
          <p:cNvPr id="63" name="Right Arrow 62"/>
          <p:cNvSpPr/>
          <p:nvPr/>
        </p:nvSpPr>
        <p:spPr>
          <a:xfrm>
            <a:off x="1220008" y="2183919"/>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a:solidFill>
                  <a:schemeClr val="bg1"/>
                </a:solidFill>
              </a:rPr>
              <a:t>create service (HTTP)</a:t>
            </a:r>
          </a:p>
        </p:txBody>
      </p:sp>
      <p:sp>
        <p:nvSpPr>
          <p:cNvPr id="64" name="Right Arrow 63"/>
          <p:cNvSpPr/>
          <p:nvPr/>
        </p:nvSpPr>
        <p:spPr>
          <a:xfrm>
            <a:off x="3744260" y="2183919"/>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a:solidFill>
                  <a:schemeClr val="bg1"/>
                </a:solidFill>
              </a:rPr>
              <a:t>create service (HTTP)</a:t>
            </a:r>
          </a:p>
        </p:txBody>
      </p:sp>
      <p:sp>
        <p:nvSpPr>
          <p:cNvPr id="65" name="Right Arrow 64"/>
          <p:cNvSpPr/>
          <p:nvPr/>
        </p:nvSpPr>
        <p:spPr>
          <a:xfrm>
            <a:off x="3746317" y="2819005"/>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smtClean="0">
                <a:solidFill>
                  <a:schemeClr val="bg1"/>
                </a:solidFill>
              </a:rPr>
              <a:t>bind </a:t>
            </a:r>
            <a:r>
              <a:rPr lang="en-US" sz="1000" b="1" dirty="0">
                <a:solidFill>
                  <a:schemeClr val="bg1"/>
                </a:solidFill>
              </a:rPr>
              <a:t>service (HTTP)</a:t>
            </a:r>
          </a:p>
        </p:txBody>
      </p:sp>
      <p:sp>
        <p:nvSpPr>
          <p:cNvPr id="66" name="Right Arrow 65"/>
          <p:cNvSpPr/>
          <p:nvPr/>
        </p:nvSpPr>
        <p:spPr>
          <a:xfrm>
            <a:off x="1222065" y="2822094"/>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smtClean="0">
                <a:solidFill>
                  <a:schemeClr val="bg1"/>
                </a:solidFill>
              </a:rPr>
              <a:t>bind </a:t>
            </a:r>
            <a:r>
              <a:rPr lang="en-US" sz="1000" b="1" dirty="0">
                <a:solidFill>
                  <a:schemeClr val="bg1"/>
                </a:solidFill>
              </a:rPr>
              <a:t>service (HTTP)</a:t>
            </a:r>
          </a:p>
        </p:txBody>
      </p:sp>
      <p:sp>
        <p:nvSpPr>
          <p:cNvPr id="67" name="Right Arrow 66"/>
          <p:cNvSpPr/>
          <p:nvPr/>
        </p:nvSpPr>
        <p:spPr>
          <a:xfrm>
            <a:off x="6271377" y="2822094"/>
            <a:ext cx="1614774" cy="304800"/>
          </a:xfrm>
          <a:prstGeom prst="rightArrow">
            <a:avLst>
              <a:gd name="adj1" fmla="val 65968"/>
              <a:gd name="adj2" fmla="val 85375"/>
            </a:avLst>
          </a:prstGeom>
          <a:solidFill>
            <a:srgbClr val="F27C3A"/>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b="1" dirty="0">
                <a:solidFill>
                  <a:schemeClr val="bg1"/>
                </a:solidFill>
              </a:rPr>
              <a:t>obtain connection data</a:t>
            </a:r>
          </a:p>
        </p:txBody>
      </p:sp>
      <p:sp>
        <p:nvSpPr>
          <p:cNvPr id="9" name="Rounded Rectangle 8"/>
          <p:cNvSpPr>
            <a:spLocks noChangeArrowheads="1"/>
          </p:cNvSpPr>
          <p:nvPr/>
        </p:nvSpPr>
        <p:spPr bwMode="auto">
          <a:xfrm>
            <a:off x="304800" y="2190750"/>
            <a:ext cx="914400" cy="121721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91440" rIns="0" bIns="0" anchor="t"/>
          <a:lstStyle/>
          <a:p>
            <a:pPr algn="ctr" fontAlgn="auto">
              <a:spcBef>
                <a:spcPts val="0"/>
              </a:spcBef>
              <a:spcAft>
                <a:spcPts val="0"/>
              </a:spcAft>
              <a:defRPr/>
            </a:pPr>
            <a:r>
              <a:rPr lang="en-US" sz="1200" b="1" dirty="0" smtClean="0">
                <a:solidFill>
                  <a:schemeClr val="bg1"/>
                </a:solidFill>
                <a:latin typeface="+mn-lt"/>
                <a:ea typeface="+mn-ea"/>
              </a:rPr>
              <a:t>CLI</a:t>
            </a:r>
            <a:endParaRPr lang="en-US" sz="1200" b="1" dirty="0">
              <a:solidFill>
                <a:schemeClr val="bg1"/>
              </a:solidFill>
              <a:latin typeface="+mn-lt"/>
              <a:ea typeface="+mn-ea"/>
            </a:endParaRPr>
          </a:p>
        </p:txBody>
      </p:sp>
      <p:sp>
        <p:nvSpPr>
          <p:cNvPr id="30" name="Rounded Rectangle 29"/>
          <p:cNvSpPr>
            <a:spLocks noChangeArrowheads="1"/>
          </p:cNvSpPr>
          <p:nvPr/>
        </p:nvSpPr>
        <p:spPr bwMode="auto">
          <a:xfrm>
            <a:off x="2831917" y="2190750"/>
            <a:ext cx="914400" cy="121721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91440" rIns="0" bIns="0" anchor="t"/>
          <a:lstStyle/>
          <a:p>
            <a:pPr algn="ctr" fontAlgn="auto">
              <a:spcBef>
                <a:spcPts val="0"/>
              </a:spcBef>
              <a:spcAft>
                <a:spcPts val="0"/>
              </a:spcAft>
              <a:defRPr/>
            </a:pPr>
            <a:r>
              <a:rPr lang="en-US" sz="1200" b="1" dirty="0" smtClean="0">
                <a:solidFill>
                  <a:schemeClr val="bg1"/>
                </a:solidFill>
                <a:latin typeface="+mn-lt"/>
                <a:ea typeface="+mn-ea"/>
              </a:rPr>
              <a:t>Cloud Controller</a:t>
            </a:r>
            <a:endParaRPr lang="en-US" sz="1200" b="1" dirty="0">
              <a:solidFill>
                <a:schemeClr val="bg1"/>
              </a:solidFill>
              <a:latin typeface="+mn-lt"/>
              <a:ea typeface="+mn-ea"/>
            </a:endParaRPr>
          </a:p>
        </p:txBody>
      </p:sp>
      <p:sp>
        <p:nvSpPr>
          <p:cNvPr id="31" name="Rounded Rectangle 30"/>
          <p:cNvSpPr>
            <a:spLocks noChangeArrowheads="1"/>
          </p:cNvSpPr>
          <p:nvPr/>
        </p:nvSpPr>
        <p:spPr bwMode="auto">
          <a:xfrm>
            <a:off x="5359034" y="2190750"/>
            <a:ext cx="914400" cy="121721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91440" rIns="0" bIns="0" anchor="t"/>
          <a:lstStyle/>
          <a:p>
            <a:pPr algn="ctr" fontAlgn="auto">
              <a:spcBef>
                <a:spcPts val="0"/>
              </a:spcBef>
              <a:spcAft>
                <a:spcPts val="0"/>
              </a:spcAft>
              <a:defRPr/>
            </a:pPr>
            <a:r>
              <a:rPr lang="en-US" sz="1200" b="1" dirty="0" smtClean="0">
                <a:solidFill>
                  <a:schemeClr val="bg1"/>
                </a:solidFill>
                <a:latin typeface="+mn-lt"/>
                <a:ea typeface="+mn-ea"/>
              </a:rPr>
              <a:t>Service</a:t>
            </a:r>
          </a:p>
          <a:p>
            <a:pPr algn="ctr" fontAlgn="auto">
              <a:spcBef>
                <a:spcPts val="0"/>
              </a:spcBef>
              <a:spcAft>
                <a:spcPts val="0"/>
              </a:spcAft>
              <a:defRPr/>
            </a:pPr>
            <a:r>
              <a:rPr lang="en-US" sz="1200" b="1" dirty="0" smtClean="0">
                <a:solidFill>
                  <a:schemeClr val="bg1"/>
                </a:solidFill>
              </a:rPr>
              <a:t>Broker</a:t>
            </a:r>
            <a:endParaRPr lang="en-US" sz="1200" b="1" dirty="0">
              <a:solidFill>
                <a:schemeClr val="bg1"/>
              </a:solidFill>
              <a:latin typeface="+mn-lt"/>
              <a:ea typeface="+mn-ea"/>
            </a:endParaRPr>
          </a:p>
        </p:txBody>
      </p:sp>
      <p:sp>
        <p:nvSpPr>
          <p:cNvPr id="32" name="Rounded Rectangle 31"/>
          <p:cNvSpPr>
            <a:spLocks noChangeArrowheads="1"/>
          </p:cNvSpPr>
          <p:nvPr/>
        </p:nvSpPr>
        <p:spPr bwMode="auto">
          <a:xfrm>
            <a:off x="7886151" y="2190750"/>
            <a:ext cx="914400" cy="121721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91440" rIns="0" bIns="0" anchor="t"/>
          <a:lstStyle/>
          <a:p>
            <a:pPr algn="ctr" fontAlgn="auto">
              <a:spcBef>
                <a:spcPts val="0"/>
              </a:spcBef>
              <a:spcAft>
                <a:spcPts val="0"/>
              </a:spcAft>
              <a:defRPr/>
            </a:pPr>
            <a:r>
              <a:rPr lang="en-US" sz="1200" b="1" dirty="0" smtClean="0">
                <a:solidFill>
                  <a:schemeClr val="bg1"/>
                </a:solidFill>
                <a:latin typeface="+mn-lt"/>
                <a:ea typeface="+mn-ea"/>
              </a:rPr>
              <a:t>Data</a:t>
            </a:r>
          </a:p>
          <a:p>
            <a:pPr algn="ctr" fontAlgn="auto">
              <a:spcBef>
                <a:spcPts val="0"/>
              </a:spcBef>
              <a:spcAft>
                <a:spcPts val="0"/>
              </a:spcAft>
              <a:defRPr/>
            </a:pPr>
            <a:r>
              <a:rPr lang="en-US" sz="1200" b="1" dirty="0" smtClean="0">
                <a:solidFill>
                  <a:schemeClr val="bg1"/>
                </a:solidFill>
              </a:rPr>
              <a:t>Service</a:t>
            </a:r>
            <a:endParaRPr lang="en-US" sz="1200" b="1" dirty="0">
              <a:solidFill>
                <a:schemeClr val="bg1"/>
              </a:solidFill>
              <a:latin typeface="+mn-lt"/>
              <a:ea typeface="+mn-ea"/>
            </a:endParaRPr>
          </a:p>
        </p:txBody>
      </p:sp>
      <p:sp>
        <p:nvSpPr>
          <p:cNvPr id="10" name="Rectangle 76"/>
          <p:cNvSpPr/>
          <p:nvPr/>
        </p:nvSpPr>
        <p:spPr>
          <a:xfrm>
            <a:off x="3189576" y="2785379"/>
            <a:ext cx="199082" cy="265671"/>
          </a:xfrm>
          <a:custGeom>
            <a:avLst/>
            <a:gdLst/>
            <a:ahLst/>
            <a:cxnLst/>
            <a:rect l="l" t="t" r="r" b="b"/>
            <a:pathLst>
              <a:path w="661988" h="883413">
                <a:moveTo>
                  <a:pt x="330994" y="679669"/>
                </a:moveTo>
                <a:lnTo>
                  <a:pt x="212885" y="769898"/>
                </a:lnTo>
                <a:cubicBezTo>
                  <a:pt x="244883" y="796653"/>
                  <a:pt x="286332" y="810415"/>
                  <a:pt x="330994" y="810415"/>
                </a:cubicBezTo>
                <a:cubicBezTo>
                  <a:pt x="375657" y="810415"/>
                  <a:pt x="417105" y="796653"/>
                  <a:pt x="449103" y="769899"/>
                </a:cubicBezTo>
                <a:close/>
                <a:moveTo>
                  <a:pt x="131181" y="527028"/>
                </a:moveTo>
                <a:cubicBezTo>
                  <a:pt x="122509" y="548919"/>
                  <a:pt x="118242" y="572793"/>
                  <a:pt x="118242" y="597663"/>
                </a:cubicBezTo>
                <a:cubicBezTo>
                  <a:pt x="118242" y="668352"/>
                  <a:pt x="152717" y="730988"/>
                  <a:pt x="208006" y="766609"/>
                </a:cubicBezTo>
                <a:lnTo>
                  <a:pt x="253230" y="620264"/>
                </a:lnTo>
                <a:close/>
                <a:moveTo>
                  <a:pt x="530807" y="527027"/>
                </a:moveTo>
                <a:lnTo>
                  <a:pt x="408757" y="620264"/>
                </a:lnTo>
                <a:lnTo>
                  <a:pt x="453981" y="766610"/>
                </a:lnTo>
                <a:cubicBezTo>
                  <a:pt x="509272" y="730989"/>
                  <a:pt x="543746" y="668352"/>
                  <a:pt x="543746" y="597663"/>
                </a:cubicBezTo>
                <a:cubicBezTo>
                  <a:pt x="543746" y="572793"/>
                  <a:pt x="539479" y="548919"/>
                  <a:pt x="530807" y="527027"/>
                </a:cubicBezTo>
                <a:close/>
                <a:moveTo>
                  <a:pt x="336192" y="385435"/>
                </a:moveTo>
                <a:lnTo>
                  <a:pt x="379054" y="524143"/>
                </a:lnTo>
                <a:lnTo>
                  <a:pt x="529912" y="524142"/>
                </a:lnTo>
                <a:cubicBezTo>
                  <a:pt x="501178" y="444293"/>
                  <a:pt x="425507" y="387120"/>
                  <a:pt x="336192" y="385435"/>
                </a:cubicBezTo>
                <a:close/>
                <a:moveTo>
                  <a:pt x="325796" y="385435"/>
                </a:moveTo>
                <a:cubicBezTo>
                  <a:pt x="236481" y="387120"/>
                  <a:pt x="160810" y="444294"/>
                  <a:pt x="132077" y="524142"/>
                </a:cubicBezTo>
                <a:lnTo>
                  <a:pt x="282933" y="524143"/>
                </a:lnTo>
                <a:close/>
                <a:moveTo>
                  <a:pt x="388144" y="107849"/>
                </a:moveTo>
                <a:lnTo>
                  <a:pt x="616744" y="107849"/>
                </a:lnTo>
                <a:lnTo>
                  <a:pt x="616744" y="214664"/>
                </a:lnTo>
                <a:lnTo>
                  <a:pt x="486412" y="358355"/>
                </a:lnTo>
                <a:cubicBezTo>
                  <a:pt x="564963" y="408954"/>
                  <a:pt x="616744" y="497262"/>
                  <a:pt x="616744" y="597663"/>
                </a:cubicBezTo>
                <a:cubicBezTo>
                  <a:pt x="616744" y="755478"/>
                  <a:pt x="488809" y="883413"/>
                  <a:pt x="330994" y="883413"/>
                </a:cubicBezTo>
                <a:cubicBezTo>
                  <a:pt x="173179" y="883413"/>
                  <a:pt x="45244" y="755478"/>
                  <a:pt x="45244" y="597663"/>
                </a:cubicBezTo>
                <a:cubicBezTo>
                  <a:pt x="45244" y="497384"/>
                  <a:pt x="96899" y="409170"/>
                  <a:pt x="175275" y="358519"/>
                </a:cubicBezTo>
                <a:lnTo>
                  <a:pt x="45244" y="215161"/>
                </a:lnTo>
                <a:lnTo>
                  <a:pt x="45244" y="108346"/>
                </a:lnTo>
                <a:lnTo>
                  <a:pt x="273844" y="108346"/>
                </a:lnTo>
                <a:lnTo>
                  <a:pt x="273844" y="215161"/>
                </a:lnTo>
                <a:lnTo>
                  <a:pt x="273844" y="317674"/>
                </a:lnTo>
                <a:cubicBezTo>
                  <a:pt x="292304" y="313881"/>
                  <a:pt x="311419" y="311913"/>
                  <a:pt x="330994" y="311913"/>
                </a:cubicBezTo>
                <a:lnTo>
                  <a:pt x="388144" y="317674"/>
                </a:lnTo>
                <a:lnTo>
                  <a:pt x="388144" y="214664"/>
                </a:lnTo>
                <a:close/>
                <a:moveTo>
                  <a:pt x="0" y="0"/>
                </a:moveTo>
                <a:lnTo>
                  <a:pt x="661988" y="0"/>
                </a:lnTo>
                <a:lnTo>
                  <a:pt x="661988" y="69056"/>
                </a:lnTo>
                <a:lnTo>
                  <a:pt x="0" y="69056"/>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75"/>
          <p:cNvSpPr/>
          <p:nvPr/>
        </p:nvSpPr>
        <p:spPr>
          <a:xfrm>
            <a:off x="5702459" y="2785379"/>
            <a:ext cx="227549" cy="227546"/>
          </a:xfrm>
          <a:custGeom>
            <a:avLst/>
            <a:gdLst/>
            <a:ahLst/>
            <a:cxnLst/>
            <a:rect l="l" t="t" r="r" b="b"/>
            <a:pathLst>
              <a:path w="3195025" h="3194985">
                <a:moveTo>
                  <a:pt x="683252" y="2245091"/>
                </a:moveTo>
                <a:cubicBezTo>
                  <a:pt x="526024" y="2245091"/>
                  <a:pt x="398566" y="2372549"/>
                  <a:pt x="398566" y="2529777"/>
                </a:cubicBezTo>
                <a:lnTo>
                  <a:pt x="398563" y="2529777"/>
                </a:lnTo>
                <a:cubicBezTo>
                  <a:pt x="398563" y="2687004"/>
                  <a:pt x="526021" y="2814463"/>
                  <a:pt x="683249" y="2814463"/>
                </a:cubicBezTo>
                <a:cubicBezTo>
                  <a:pt x="840476" y="2814463"/>
                  <a:pt x="967935" y="2687004"/>
                  <a:pt x="967935" y="2529777"/>
                </a:cubicBezTo>
                <a:lnTo>
                  <a:pt x="967935" y="2245091"/>
                </a:lnTo>
                <a:close/>
                <a:moveTo>
                  <a:pt x="2244948" y="2226032"/>
                </a:moveTo>
                <a:lnTo>
                  <a:pt x="2244948" y="2510715"/>
                </a:lnTo>
                <a:cubicBezTo>
                  <a:pt x="2244948" y="2667943"/>
                  <a:pt x="2372406" y="2795401"/>
                  <a:pt x="2529634" y="2795401"/>
                </a:cubicBezTo>
                <a:lnTo>
                  <a:pt x="2529634" y="2795404"/>
                </a:lnTo>
                <a:cubicBezTo>
                  <a:pt x="2686861" y="2795404"/>
                  <a:pt x="2814320" y="2667945"/>
                  <a:pt x="2814320" y="2510718"/>
                </a:cubicBezTo>
                <a:cubicBezTo>
                  <a:pt x="2814320" y="2353491"/>
                  <a:pt x="2686861" y="2226032"/>
                  <a:pt x="2529634" y="2226032"/>
                </a:cubicBezTo>
                <a:close/>
                <a:moveTo>
                  <a:pt x="1324215" y="1318407"/>
                </a:moveTo>
                <a:lnTo>
                  <a:pt x="1324215" y="1321813"/>
                </a:lnTo>
                <a:lnTo>
                  <a:pt x="1321332" y="1321813"/>
                </a:lnTo>
                <a:lnTo>
                  <a:pt x="1321332" y="1873653"/>
                </a:lnTo>
                <a:lnTo>
                  <a:pt x="1873510" y="1873653"/>
                </a:lnTo>
                <a:lnTo>
                  <a:pt x="1873510" y="1872635"/>
                </a:lnTo>
                <a:lnTo>
                  <a:pt x="1876578" y="1872635"/>
                </a:lnTo>
                <a:lnTo>
                  <a:pt x="1876578" y="1321332"/>
                </a:lnTo>
                <a:lnTo>
                  <a:pt x="1873693" y="1321332"/>
                </a:lnTo>
                <a:lnTo>
                  <a:pt x="1873693" y="1318407"/>
                </a:lnTo>
                <a:close/>
                <a:moveTo>
                  <a:pt x="668091" y="399044"/>
                </a:moveTo>
                <a:cubicBezTo>
                  <a:pt x="510864" y="399044"/>
                  <a:pt x="383405" y="526503"/>
                  <a:pt x="383405" y="683730"/>
                </a:cubicBezTo>
                <a:cubicBezTo>
                  <a:pt x="383405" y="840957"/>
                  <a:pt x="510864" y="968416"/>
                  <a:pt x="668091" y="968416"/>
                </a:cubicBezTo>
                <a:lnTo>
                  <a:pt x="952777" y="968416"/>
                </a:lnTo>
                <a:lnTo>
                  <a:pt x="952777" y="683733"/>
                </a:lnTo>
                <a:cubicBezTo>
                  <a:pt x="952777" y="526505"/>
                  <a:pt x="825319" y="399047"/>
                  <a:pt x="668091" y="399047"/>
                </a:cubicBezTo>
                <a:close/>
                <a:moveTo>
                  <a:pt x="2511776" y="380522"/>
                </a:moveTo>
                <a:cubicBezTo>
                  <a:pt x="2354549" y="380522"/>
                  <a:pt x="2227090" y="507981"/>
                  <a:pt x="2227090" y="665208"/>
                </a:cubicBezTo>
                <a:lnTo>
                  <a:pt x="2227090" y="949894"/>
                </a:lnTo>
                <a:lnTo>
                  <a:pt x="2511773" y="949894"/>
                </a:lnTo>
                <a:cubicBezTo>
                  <a:pt x="2669001" y="949894"/>
                  <a:pt x="2796459" y="822436"/>
                  <a:pt x="2796459" y="665208"/>
                </a:cubicBezTo>
                <a:lnTo>
                  <a:pt x="2796462" y="665208"/>
                </a:lnTo>
                <a:cubicBezTo>
                  <a:pt x="2796462" y="507981"/>
                  <a:pt x="2669003" y="380522"/>
                  <a:pt x="2511776" y="380522"/>
                </a:cubicBezTo>
                <a:close/>
                <a:moveTo>
                  <a:pt x="2534359" y="0"/>
                </a:moveTo>
                <a:cubicBezTo>
                  <a:pt x="2899234" y="0"/>
                  <a:pt x="3195025" y="295791"/>
                  <a:pt x="3195025" y="660666"/>
                </a:cubicBezTo>
                <a:lnTo>
                  <a:pt x="3195022" y="660666"/>
                </a:lnTo>
                <a:cubicBezTo>
                  <a:pt x="3195022" y="1025541"/>
                  <a:pt x="2899231" y="1321332"/>
                  <a:pt x="2534356" y="1321332"/>
                </a:cubicBezTo>
                <a:lnTo>
                  <a:pt x="2227340" y="1321332"/>
                </a:lnTo>
                <a:lnTo>
                  <a:pt x="2227340" y="1872635"/>
                </a:lnTo>
                <a:lnTo>
                  <a:pt x="2534176" y="1872635"/>
                </a:lnTo>
                <a:cubicBezTo>
                  <a:pt x="2899051" y="1872635"/>
                  <a:pt x="3194842" y="2168426"/>
                  <a:pt x="3194842" y="2533301"/>
                </a:cubicBezTo>
                <a:cubicBezTo>
                  <a:pt x="3194842" y="2898176"/>
                  <a:pt x="2899051" y="3193967"/>
                  <a:pt x="2534176" y="3193967"/>
                </a:cubicBezTo>
                <a:lnTo>
                  <a:pt x="2534176" y="3193964"/>
                </a:lnTo>
                <a:cubicBezTo>
                  <a:pt x="2169301" y="3193964"/>
                  <a:pt x="1873510" y="2898174"/>
                  <a:pt x="1873510" y="2533298"/>
                </a:cubicBezTo>
                <a:lnTo>
                  <a:pt x="1873510" y="2245313"/>
                </a:lnTo>
                <a:lnTo>
                  <a:pt x="1321332" y="2245313"/>
                </a:lnTo>
                <a:lnTo>
                  <a:pt x="1321332" y="2534319"/>
                </a:lnTo>
                <a:cubicBezTo>
                  <a:pt x="1321332" y="2899194"/>
                  <a:pt x="1025541" y="3194985"/>
                  <a:pt x="660666" y="3194985"/>
                </a:cubicBezTo>
                <a:cubicBezTo>
                  <a:pt x="295791" y="3194985"/>
                  <a:pt x="0" y="2899194"/>
                  <a:pt x="0" y="2534319"/>
                </a:cubicBezTo>
                <a:lnTo>
                  <a:pt x="2" y="2534319"/>
                </a:lnTo>
                <a:cubicBezTo>
                  <a:pt x="2" y="2169444"/>
                  <a:pt x="295793" y="1873653"/>
                  <a:pt x="660668" y="1873653"/>
                </a:cubicBezTo>
                <a:lnTo>
                  <a:pt x="969070" y="1873653"/>
                </a:lnTo>
                <a:lnTo>
                  <a:pt x="969070" y="1321813"/>
                </a:lnTo>
                <a:lnTo>
                  <a:pt x="663549" y="1321813"/>
                </a:lnTo>
                <a:cubicBezTo>
                  <a:pt x="298674" y="1321813"/>
                  <a:pt x="2883" y="1026022"/>
                  <a:pt x="2883" y="661147"/>
                </a:cubicBezTo>
                <a:cubicBezTo>
                  <a:pt x="2883" y="296272"/>
                  <a:pt x="298674" y="481"/>
                  <a:pt x="663549" y="481"/>
                </a:cubicBezTo>
                <a:lnTo>
                  <a:pt x="663549" y="484"/>
                </a:lnTo>
                <a:cubicBezTo>
                  <a:pt x="1028424" y="484"/>
                  <a:pt x="1324215" y="296274"/>
                  <a:pt x="1324215" y="661150"/>
                </a:cubicBezTo>
                <a:lnTo>
                  <a:pt x="1324215" y="987043"/>
                </a:lnTo>
                <a:lnTo>
                  <a:pt x="1873693" y="987043"/>
                </a:lnTo>
                <a:lnTo>
                  <a:pt x="1873693" y="660666"/>
                </a:lnTo>
                <a:cubicBezTo>
                  <a:pt x="1873693" y="295791"/>
                  <a:pt x="2169484" y="0"/>
                  <a:pt x="2534359"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1"/>
          <p:cNvSpPr/>
          <p:nvPr/>
        </p:nvSpPr>
        <p:spPr>
          <a:xfrm>
            <a:off x="628650" y="2809875"/>
            <a:ext cx="266700" cy="212420"/>
          </a:xfrm>
          <a:custGeom>
            <a:avLst/>
            <a:gdLst/>
            <a:ahLst/>
            <a:cxnLst/>
            <a:rect l="l" t="t" r="r" b="b"/>
            <a:pathLst>
              <a:path w="266700" h="212420">
                <a:moveTo>
                  <a:pt x="133255" y="122545"/>
                </a:moveTo>
                <a:lnTo>
                  <a:pt x="133255" y="148126"/>
                </a:lnTo>
                <a:lnTo>
                  <a:pt x="210911" y="148126"/>
                </a:lnTo>
                <a:lnTo>
                  <a:pt x="210911" y="122545"/>
                </a:lnTo>
                <a:close/>
                <a:moveTo>
                  <a:pt x="33175" y="28452"/>
                </a:moveTo>
                <a:lnTo>
                  <a:pt x="33175" y="57271"/>
                </a:lnTo>
                <a:lnTo>
                  <a:pt x="93453" y="88214"/>
                </a:lnTo>
                <a:lnTo>
                  <a:pt x="33175" y="119157"/>
                </a:lnTo>
                <a:lnTo>
                  <a:pt x="33175" y="147975"/>
                </a:lnTo>
                <a:lnTo>
                  <a:pt x="125592" y="100534"/>
                </a:lnTo>
                <a:lnTo>
                  <a:pt x="125592" y="75894"/>
                </a:lnTo>
                <a:close/>
                <a:moveTo>
                  <a:pt x="21117" y="0"/>
                </a:moveTo>
                <a:lnTo>
                  <a:pt x="245583" y="0"/>
                </a:lnTo>
                <a:cubicBezTo>
                  <a:pt x="257246" y="0"/>
                  <a:pt x="266700" y="9454"/>
                  <a:pt x="266700" y="21117"/>
                </a:cubicBezTo>
                <a:lnTo>
                  <a:pt x="266700" y="191303"/>
                </a:lnTo>
                <a:cubicBezTo>
                  <a:pt x="266700" y="202966"/>
                  <a:pt x="257246" y="212420"/>
                  <a:pt x="245583" y="212420"/>
                </a:cubicBezTo>
                <a:lnTo>
                  <a:pt x="21117" y="212420"/>
                </a:lnTo>
                <a:cubicBezTo>
                  <a:pt x="9454" y="212420"/>
                  <a:pt x="0" y="202966"/>
                  <a:pt x="0" y="191303"/>
                </a:cubicBezTo>
                <a:lnTo>
                  <a:pt x="0" y="21117"/>
                </a:lnTo>
                <a:cubicBezTo>
                  <a:pt x="0" y="9454"/>
                  <a:pt x="9454" y="0"/>
                  <a:pt x="21117"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170"/>
          <p:cNvSpPr/>
          <p:nvPr/>
        </p:nvSpPr>
        <p:spPr>
          <a:xfrm>
            <a:off x="8227936" y="2800127"/>
            <a:ext cx="230829" cy="222168"/>
          </a:xfrm>
          <a:custGeom>
            <a:avLst/>
            <a:gdLst/>
            <a:ahLst/>
            <a:cxnLst/>
            <a:rect l="l" t="t" r="r" b="b"/>
            <a:pathLst>
              <a:path w="230829" h="222168">
                <a:moveTo>
                  <a:pt x="0" y="122119"/>
                </a:moveTo>
                <a:cubicBezTo>
                  <a:pt x="0" y="138438"/>
                  <a:pt x="46300" y="151666"/>
                  <a:pt x="103414" y="151666"/>
                </a:cubicBezTo>
                <a:lnTo>
                  <a:pt x="103414" y="215718"/>
                </a:lnTo>
                <a:cubicBezTo>
                  <a:pt x="46516" y="215718"/>
                  <a:pt x="350" y="202589"/>
                  <a:pt x="65" y="186355"/>
                </a:cubicBezTo>
                <a:lnTo>
                  <a:pt x="0" y="186355"/>
                </a:lnTo>
                <a:lnTo>
                  <a:pt x="0" y="186171"/>
                </a:lnTo>
                <a:close/>
                <a:moveTo>
                  <a:pt x="0" y="41010"/>
                </a:moveTo>
                <a:cubicBezTo>
                  <a:pt x="0" y="57328"/>
                  <a:pt x="46300" y="70557"/>
                  <a:pt x="103414" y="70557"/>
                </a:cubicBezTo>
                <a:lnTo>
                  <a:pt x="103414" y="134609"/>
                </a:lnTo>
                <a:cubicBezTo>
                  <a:pt x="46516" y="134609"/>
                  <a:pt x="350" y="121480"/>
                  <a:pt x="65" y="105246"/>
                </a:cubicBezTo>
                <a:lnTo>
                  <a:pt x="0" y="105246"/>
                </a:lnTo>
                <a:lnTo>
                  <a:pt x="0" y="105062"/>
                </a:lnTo>
                <a:close/>
                <a:moveTo>
                  <a:pt x="118336" y="0"/>
                </a:moveTo>
                <a:lnTo>
                  <a:pt x="127085" y="0"/>
                </a:lnTo>
                <a:cubicBezTo>
                  <a:pt x="130281" y="0"/>
                  <a:pt x="132871" y="2591"/>
                  <a:pt x="132871" y="5786"/>
                </a:cubicBezTo>
                <a:cubicBezTo>
                  <a:pt x="132871" y="12636"/>
                  <a:pt x="133896" y="18535"/>
                  <a:pt x="135109" y="25202"/>
                </a:cubicBezTo>
                <a:cubicBezTo>
                  <a:pt x="143884" y="26925"/>
                  <a:pt x="152199" y="29931"/>
                  <a:pt x="159722" y="34255"/>
                </a:cubicBezTo>
                <a:cubicBezTo>
                  <a:pt x="165117" y="29779"/>
                  <a:pt x="169825" y="25852"/>
                  <a:pt x="174350" y="20459"/>
                </a:cubicBezTo>
                <a:cubicBezTo>
                  <a:pt x="176404" y="18011"/>
                  <a:pt x="180054" y="17692"/>
                  <a:pt x="182502" y="19746"/>
                </a:cubicBezTo>
                <a:lnTo>
                  <a:pt x="189333" y="25478"/>
                </a:lnTo>
                <a:lnTo>
                  <a:pt x="190381" y="26357"/>
                </a:lnTo>
                <a:lnTo>
                  <a:pt x="197212" y="32089"/>
                </a:lnTo>
                <a:cubicBezTo>
                  <a:pt x="199660" y="34143"/>
                  <a:pt x="199979" y="37793"/>
                  <a:pt x="197925" y="40241"/>
                </a:cubicBezTo>
                <a:cubicBezTo>
                  <a:pt x="193510" y="45502"/>
                  <a:pt x="190499" y="50693"/>
                  <a:pt x="187132" y="56600"/>
                </a:cubicBezTo>
                <a:cubicBezTo>
                  <a:pt x="192683" y="63368"/>
                  <a:pt x="197246" y="70971"/>
                  <a:pt x="200399" y="79280"/>
                </a:cubicBezTo>
                <a:cubicBezTo>
                  <a:pt x="207506" y="79319"/>
                  <a:pt x="213695" y="79351"/>
                  <a:pt x="220704" y="78115"/>
                </a:cubicBezTo>
                <a:cubicBezTo>
                  <a:pt x="223851" y="77560"/>
                  <a:pt x="226852" y="79661"/>
                  <a:pt x="227407" y="82808"/>
                </a:cubicBezTo>
                <a:lnTo>
                  <a:pt x="228955" y="91590"/>
                </a:lnTo>
                <a:lnTo>
                  <a:pt x="229193" y="92937"/>
                </a:lnTo>
                <a:lnTo>
                  <a:pt x="230741" y="101719"/>
                </a:lnTo>
                <a:cubicBezTo>
                  <a:pt x="231296" y="104866"/>
                  <a:pt x="229195" y="107867"/>
                  <a:pt x="226048" y="108422"/>
                </a:cubicBezTo>
                <a:cubicBezTo>
                  <a:pt x="219251" y="109621"/>
                  <a:pt x="213585" y="111676"/>
                  <a:pt x="207170" y="114051"/>
                </a:cubicBezTo>
                <a:cubicBezTo>
                  <a:pt x="207083" y="123369"/>
                  <a:pt x="205567" y="132345"/>
                  <a:pt x="202673" y="140719"/>
                </a:cubicBezTo>
                <a:cubicBezTo>
                  <a:pt x="207974" y="145217"/>
                  <a:pt x="212637" y="149143"/>
                  <a:pt x="218693" y="152639"/>
                </a:cubicBezTo>
                <a:cubicBezTo>
                  <a:pt x="221461" y="154237"/>
                  <a:pt x="222409" y="157776"/>
                  <a:pt x="220811" y="160543"/>
                </a:cubicBezTo>
                <a:lnTo>
                  <a:pt x="216352" y="168266"/>
                </a:lnTo>
                <a:lnTo>
                  <a:pt x="215669" y="169450"/>
                </a:lnTo>
                <a:lnTo>
                  <a:pt x="211210" y="177173"/>
                </a:lnTo>
                <a:cubicBezTo>
                  <a:pt x="209612" y="179941"/>
                  <a:pt x="206073" y="180889"/>
                  <a:pt x="203306" y="179291"/>
                </a:cubicBezTo>
                <a:cubicBezTo>
                  <a:pt x="197338" y="175845"/>
                  <a:pt x="191685" y="173779"/>
                  <a:pt x="185257" y="171480"/>
                </a:cubicBezTo>
                <a:cubicBezTo>
                  <a:pt x="179562" y="178286"/>
                  <a:pt x="172757" y="184107"/>
                  <a:pt x="165190" y="188824"/>
                </a:cubicBezTo>
                <a:cubicBezTo>
                  <a:pt x="166330" y="195504"/>
                  <a:pt x="167384" y="201397"/>
                  <a:pt x="169727" y="207834"/>
                </a:cubicBezTo>
                <a:cubicBezTo>
                  <a:pt x="170820" y="210837"/>
                  <a:pt x="169272" y="214157"/>
                  <a:pt x="166269" y="215250"/>
                </a:cubicBezTo>
                <a:lnTo>
                  <a:pt x="157889" y="218300"/>
                </a:lnTo>
                <a:lnTo>
                  <a:pt x="156604" y="218768"/>
                </a:lnTo>
                <a:lnTo>
                  <a:pt x="148224" y="221818"/>
                </a:lnTo>
                <a:cubicBezTo>
                  <a:pt x="145222" y="222911"/>
                  <a:pt x="141901" y="221362"/>
                  <a:pt x="140808" y="218359"/>
                </a:cubicBezTo>
                <a:cubicBezTo>
                  <a:pt x="138516" y="212062"/>
                  <a:pt x="135614" y="206956"/>
                  <a:pt x="132286" y="201261"/>
                </a:cubicBezTo>
                <a:lnTo>
                  <a:pt x="118336" y="202496"/>
                </a:lnTo>
                <a:lnTo>
                  <a:pt x="118336" y="159214"/>
                </a:lnTo>
                <a:cubicBezTo>
                  <a:pt x="144027" y="159165"/>
                  <a:pt x="164829" y="138314"/>
                  <a:pt x="164829" y="112605"/>
                </a:cubicBezTo>
                <a:cubicBezTo>
                  <a:pt x="164829" y="86895"/>
                  <a:pt x="144027" y="66045"/>
                  <a:pt x="118336" y="65995"/>
                </a:cubicBezTo>
                <a:close/>
                <a:moveTo>
                  <a:pt x="103414" y="0"/>
                </a:moveTo>
                <a:lnTo>
                  <a:pt x="103414" y="55843"/>
                </a:lnTo>
                <a:cubicBezTo>
                  <a:pt x="49442" y="55843"/>
                  <a:pt x="5689" y="43342"/>
                  <a:pt x="5689" y="27922"/>
                </a:cubicBezTo>
                <a:cubicBezTo>
                  <a:pt x="5689" y="12501"/>
                  <a:pt x="49442" y="0"/>
                  <a:pt x="10341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ight Arrow 67"/>
          <p:cNvSpPr/>
          <p:nvPr/>
        </p:nvSpPr>
        <p:spPr>
          <a:xfrm rot="16200000">
            <a:off x="3134436" y="1883668"/>
            <a:ext cx="309363" cy="304800"/>
          </a:xfrm>
          <a:prstGeom prst="rightArrow">
            <a:avLst>
              <a:gd name="adj1" fmla="val 51014"/>
              <a:gd name="adj2" fmla="val 56403"/>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5469790"/>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wipe(left)">
                                      <p:cBhvr>
                                        <p:cTn id="7" dur="500"/>
                                        <p:tgtEl>
                                          <p:spTgt spid="6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4"/>
                                        </p:tgtEl>
                                        <p:attrNameLst>
                                          <p:attrName>style.visibility</p:attrName>
                                        </p:attrNameLst>
                                      </p:cBhvr>
                                      <p:to>
                                        <p:strVal val="visible"/>
                                      </p:to>
                                    </p:set>
                                    <p:animEffect transition="in" filter="wipe(left)">
                                      <p:cBhvr>
                                        <p:cTn id="11" dur="500"/>
                                        <p:tgtEl>
                                          <p:spTgt spid="6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9"/>
                                        </p:tgtEl>
                                        <p:attrNameLst>
                                          <p:attrName>style.visibility</p:attrName>
                                        </p:attrNameLst>
                                      </p:cBhvr>
                                      <p:to>
                                        <p:strVal val="visible"/>
                                      </p:to>
                                    </p:set>
                                    <p:animEffect transition="in" filter="wipe(left)">
                                      <p:cBhvr>
                                        <p:cTn id="16" dur="500"/>
                                        <p:tgtEl>
                                          <p:spTgt spid="59"/>
                                        </p:tgtEl>
                                      </p:cBhvr>
                                    </p:animEffect>
                                  </p:childTnLst>
                                </p:cTn>
                              </p:par>
                            </p:childTnLst>
                          </p:cTn>
                        </p:par>
                        <p:par>
                          <p:cTn id="17" fill="hold">
                            <p:stCondLst>
                              <p:cond delay="500"/>
                            </p:stCondLst>
                            <p:childTnLst>
                              <p:par>
                                <p:cTn id="18" presetID="22" presetClass="entr" presetSubtype="2" fill="hold" grpId="0" nodeType="afterEffect">
                                  <p:stCondLst>
                                    <p:cond delay="0"/>
                                  </p:stCondLst>
                                  <p:childTnLst>
                                    <p:set>
                                      <p:cBhvr>
                                        <p:cTn id="19" dur="1" fill="hold">
                                          <p:stCondLst>
                                            <p:cond delay="0"/>
                                          </p:stCondLst>
                                        </p:cTn>
                                        <p:tgtEl>
                                          <p:spTgt spid="55"/>
                                        </p:tgtEl>
                                        <p:attrNameLst>
                                          <p:attrName>style.visibility</p:attrName>
                                        </p:attrNameLst>
                                      </p:cBhvr>
                                      <p:to>
                                        <p:strVal val="visible"/>
                                      </p:to>
                                    </p:set>
                                    <p:animEffect transition="in" filter="wipe(right)">
                                      <p:cBhvr>
                                        <p:cTn id="20" dur="500"/>
                                        <p:tgtEl>
                                          <p:spTgt spid="55"/>
                                        </p:tgtEl>
                                      </p:cBhvr>
                                    </p:animEffect>
                                  </p:childTnLst>
                                </p:cTn>
                              </p:par>
                            </p:childTnLst>
                          </p:cTn>
                        </p:par>
                        <p:par>
                          <p:cTn id="21" fill="hold">
                            <p:stCondLst>
                              <p:cond delay="1000"/>
                            </p:stCondLst>
                            <p:childTnLst>
                              <p:par>
                                <p:cTn id="22" presetID="22" presetClass="entr" presetSubtype="2" fill="hold" grpId="0" nodeType="after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wipe(right)">
                                      <p:cBhvr>
                                        <p:cTn id="24" dur="500"/>
                                        <p:tgtEl>
                                          <p:spTgt spid="35"/>
                                        </p:tgtEl>
                                      </p:cBhvr>
                                    </p:animEffect>
                                  </p:childTnLst>
                                </p:cTn>
                              </p:par>
                            </p:childTnLst>
                          </p:cTn>
                        </p:par>
                        <p:par>
                          <p:cTn id="25" fill="hold">
                            <p:stCondLst>
                              <p:cond delay="1500"/>
                            </p:stCondLst>
                            <p:childTnLst>
                              <p:par>
                                <p:cTn id="26" presetID="22" presetClass="entr" presetSubtype="2" fill="hold" grpId="0" nodeType="after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wipe(right)">
                                      <p:cBhvr>
                                        <p:cTn id="28" dur="500"/>
                                        <p:tgtEl>
                                          <p:spTgt spid="4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66"/>
                                        </p:tgtEl>
                                        <p:attrNameLst>
                                          <p:attrName>style.visibility</p:attrName>
                                        </p:attrNameLst>
                                      </p:cBhvr>
                                      <p:to>
                                        <p:strVal val="visible"/>
                                      </p:to>
                                    </p:set>
                                    <p:animEffect transition="in" filter="wipe(left)">
                                      <p:cBhvr>
                                        <p:cTn id="33" dur="500"/>
                                        <p:tgtEl>
                                          <p:spTgt spid="66"/>
                                        </p:tgtEl>
                                      </p:cBhvr>
                                    </p:animEffect>
                                  </p:child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65"/>
                                        </p:tgtEl>
                                        <p:attrNameLst>
                                          <p:attrName>style.visibility</p:attrName>
                                        </p:attrNameLst>
                                      </p:cBhvr>
                                      <p:to>
                                        <p:strVal val="visible"/>
                                      </p:to>
                                    </p:set>
                                    <p:animEffect transition="in" filter="wipe(left)">
                                      <p:cBhvr>
                                        <p:cTn id="37" dur="500"/>
                                        <p:tgtEl>
                                          <p:spTgt spid="6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7"/>
                                        </p:tgtEl>
                                        <p:attrNameLst>
                                          <p:attrName>style.visibility</p:attrName>
                                        </p:attrNameLst>
                                      </p:cBhvr>
                                      <p:to>
                                        <p:strVal val="visible"/>
                                      </p:to>
                                    </p:set>
                                    <p:animEffect transition="in" filter="wipe(left)">
                                      <p:cBhvr>
                                        <p:cTn id="42" dur="500"/>
                                        <p:tgtEl>
                                          <p:spTgt spid="67"/>
                                        </p:tgtEl>
                                      </p:cBhvr>
                                    </p:animEffect>
                                  </p:childTnLst>
                                </p:cTn>
                              </p:par>
                            </p:childTnLst>
                          </p:cTn>
                        </p:par>
                        <p:par>
                          <p:cTn id="43" fill="hold">
                            <p:stCondLst>
                              <p:cond delay="500"/>
                            </p:stCondLst>
                            <p:childTnLst>
                              <p:par>
                                <p:cTn id="44" presetID="22" presetClass="entr" presetSubtype="2" fill="hold" grpId="0" nodeType="afterEffect">
                                  <p:stCondLst>
                                    <p:cond delay="0"/>
                                  </p:stCondLst>
                                  <p:childTnLst>
                                    <p:set>
                                      <p:cBhvr>
                                        <p:cTn id="45" dur="1" fill="hold">
                                          <p:stCondLst>
                                            <p:cond delay="0"/>
                                          </p:stCondLst>
                                        </p:cTn>
                                        <p:tgtEl>
                                          <p:spTgt spid="57"/>
                                        </p:tgtEl>
                                        <p:attrNameLst>
                                          <p:attrName>style.visibility</p:attrName>
                                        </p:attrNameLst>
                                      </p:cBhvr>
                                      <p:to>
                                        <p:strVal val="visible"/>
                                      </p:to>
                                    </p:set>
                                    <p:animEffect transition="in" filter="wipe(right)">
                                      <p:cBhvr>
                                        <p:cTn id="46" dur="500"/>
                                        <p:tgtEl>
                                          <p:spTgt spid="57"/>
                                        </p:tgtEl>
                                      </p:cBhvr>
                                    </p:animEffect>
                                  </p:childTnLst>
                                </p:cTn>
                              </p:par>
                            </p:childTnLst>
                          </p:cTn>
                        </p:par>
                        <p:par>
                          <p:cTn id="47" fill="hold">
                            <p:stCondLst>
                              <p:cond delay="1000"/>
                            </p:stCondLst>
                            <p:childTnLst>
                              <p:par>
                                <p:cTn id="48" presetID="22" presetClass="entr" presetSubtype="2" fill="hold" grpId="0" nodeType="afterEffect">
                                  <p:stCondLst>
                                    <p:cond delay="0"/>
                                  </p:stCondLst>
                                  <p:childTnLst>
                                    <p:set>
                                      <p:cBhvr>
                                        <p:cTn id="49" dur="1" fill="hold">
                                          <p:stCondLst>
                                            <p:cond delay="0"/>
                                          </p:stCondLst>
                                        </p:cTn>
                                        <p:tgtEl>
                                          <p:spTgt spid="37"/>
                                        </p:tgtEl>
                                        <p:attrNameLst>
                                          <p:attrName>style.visibility</p:attrName>
                                        </p:attrNameLst>
                                      </p:cBhvr>
                                      <p:to>
                                        <p:strVal val="visible"/>
                                      </p:to>
                                    </p:set>
                                    <p:animEffect transition="in" filter="wipe(right)">
                                      <p:cBhvr>
                                        <p:cTn id="50" dur="500"/>
                                        <p:tgtEl>
                                          <p:spTgt spid="37"/>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68"/>
                                        </p:tgtEl>
                                        <p:attrNameLst>
                                          <p:attrName>style.visibility</p:attrName>
                                        </p:attrNameLst>
                                      </p:cBhvr>
                                      <p:to>
                                        <p:strVal val="visible"/>
                                      </p:to>
                                    </p:set>
                                    <p:animEffect transition="in" filter="wipe(down)">
                                      <p:cBhvr>
                                        <p:cTn id="55" dur="500"/>
                                        <p:tgtEl>
                                          <p:spTgt spid="68"/>
                                        </p:tgtEl>
                                      </p:cBhvr>
                                    </p:animEffect>
                                  </p:childTnLst>
                                </p:cTn>
                              </p:par>
                            </p:childTnLst>
                          </p:cTn>
                        </p:par>
                        <p:par>
                          <p:cTn id="56" fill="hold">
                            <p:stCondLst>
                              <p:cond delay="500"/>
                            </p:stCondLst>
                            <p:childTnLst>
                              <p:par>
                                <p:cTn id="57" presetID="10" presetClass="entr" presetSubtype="0" fill="hold" grpId="0" nodeType="after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fade">
                                      <p:cBhvr>
                                        <p:cTn id="59" dur="500"/>
                                        <p:tgtEl>
                                          <p:spTgt spid="18"/>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2" fill="hold" grpId="0" nodeType="clickEffect">
                                  <p:stCondLst>
                                    <p:cond delay="0"/>
                                  </p:stCondLst>
                                  <p:childTnLst>
                                    <p:set>
                                      <p:cBhvr>
                                        <p:cTn id="63" dur="1" fill="hold">
                                          <p:stCondLst>
                                            <p:cond delay="0"/>
                                          </p:stCondLst>
                                        </p:cTn>
                                        <p:tgtEl>
                                          <p:spTgt spid="50"/>
                                        </p:tgtEl>
                                        <p:attrNameLst>
                                          <p:attrName>style.visibility</p:attrName>
                                        </p:attrNameLst>
                                      </p:cBhvr>
                                      <p:to>
                                        <p:strVal val="visible"/>
                                      </p:to>
                                    </p:set>
                                    <p:animEffect transition="in" filter="wipe(right)">
                                      <p:cBhvr>
                                        <p:cTn id="64"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5" grpId="0" animBg="1"/>
      <p:bldP spid="37" grpId="0" animBg="1"/>
      <p:bldP spid="48" grpId="0" animBg="1"/>
      <p:bldP spid="50" grpId="0" animBg="1"/>
      <p:bldP spid="55" grpId="0" animBg="1"/>
      <p:bldP spid="57" grpId="0" animBg="1"/>
      <p:bldP spid="59" grpId="0" animBg="1"/>
      <p:bldP spid="63" grpId="0" animBg="1"/>
      <p:bldP spid="64" grpId="0" animBg="1"/>
      <p:bldP spid="65" grpId="0" animBg="1"/>
      <p:bldP spid="66" grpId="0" animBg="1"/>
      <p:bldP spid="67" grpId="0" animBg="1"/>
      <p:bldP spid="6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10309" y="1179767"/>
            <a:ext cx="4073770" cy="2159000"/>
          </a:xfrm>
          <a:prstGeom prst="roundRect">
            <a:avLst>
              <a:gd name="adj" fmla="val 9625"/>
            </a:avLst>
          </a:prstGeom>
          <a:noFill/>
          <a:ln w="285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smtClean="0">
                <a:solidFill>
                  <a:schemeClr val="tx2">
                    <a:lumMod val="75000"/>
                    <a:lumOff val="25000"/>
                  </a:schemeClr>
                </a:solidFill>
              </a:rPr>
              <a:t>A tool chain for release engineering, deployment and lifecycle management of large </a:t>
            </a:r>
            <a:r>
              <a:rPr lang="en-US" sz="1600" dirty="0">
                <a:solidFill>
                  <a:schemeClr val="tx2">
                    <a:lumMod val="75000"/>
                    <a:lumOff val="25000"/>
                  </a:schemeClr>
                </a:solidFill>
              </a:rPr>
              <a:t>scale distributed systems. Continuous and predictive updates with minimal downtime. </a:t>
            </a:r>
            <a:r>
              <a:rPr lang="en-US" sz="1600" dirty="0" smtClean="0">
                <a:solidFill>
                  <a:schemeClr val="tx2">
                    <a:lumMod val="75000"/>
                    <a:lumOff val="25000"/>
                  </a:schemeClr>
                </a:solidFill>
              </a:rPr>
              <a:t>Control primitives (CPI) written for each underlying infrastructure provider.</a:t>
            </a:r>
          </a:p>
        </p:txBody>
      </p:sp>
      <p:sp>
        <p:nvSpPr>
          <p:cNvPr id="11" name="Rectangle 10"/>
          <p:cNvSpPr/>
          <p:nvPr/>
        </p:nvSpPr>
        <p:spPr>
          <a:xfrm>
            <a:off x="710529" y="968237"/>
            <a:ext cx="1554219" cy="369332"/>
          </a:xfrm>
          <a:prstGeom prst="rect">
            <a:avLst/>
          </a:prstGeom>
          <a:solidFill>
            <a:schemeClr val="accent6"/>
          </a:solidFill>
        </p:spPr>
        <p:txBody>
          <a:bodyPr wrap="none">
            <a:spAutoFit/>
          </a:bodyPr>
          <a:lstStyle/>
          <a:p>
            <a:r>
              <a:rPr lang="en-US" b="1" dirty="0" smtClean="0">
                <a:solidFill>
                  <a:schemeClr val="tx2">
                    <a:lumMod val="85000"/>
                    <a:lumOff val="15000"/>
                  </a:schemeClr>
                </a:solidFill>
                <a:latin typeface="Calibri"/>
              </a:rPr>
              <a:t>How It Works:</a:t>
            </a:r>
            <a:endParaRPr lang="en-US" b="1" dirty="0">
              <a:solidFill>
                <a:schemeClr val="tx2">
                  <a:lumMod val="85000"/>
                  <a:lumOff val="15000"/>
                </a:schemeClr>
              </a:solidFill>
            </a:endParaRPr>
          </a:p>
        </p:txBody>
      </p:sp>
      <p:sp>
        <p:nvSpPr>
          <p:cNvPr id="12" name="Rounded Rectangle 11"/>
          <p:cNvSpPr/>
          <p:nvPr/>
        </p:nvSpPr>
        <p:spPr>
          <a:xfrm>
            <a:off x="4675555" y="1175859"/>
            <a:ext cx="4073770" cy="2159000"/>
          </a:xfrm>
          <a:prstGeom prst="roundRect">
            <a:avLst>
              <a:gd name="adj" fmla="val 9625"/>
            </a:avLst>
          </a:prstGeom>
          <a:noFill/>
          <a:ln w="285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a:buChar char="•"/>
            </a:pPr>
            <a:r>
              <a:rPr lang="en-US" sz="1600" dirty="0" smtClean="0">
                <a:solidFill>
                  <a:schemeClr val="bg2"/>
                </a:solidFill>
              </a:rPr>
              <a:t>VM </a:t>
            </a:r>
            <a:r>
              <a:rPr lang="en-US" sz="1600" dirty="0">
                <a:solidFill>
                  <a:schemeClr val="bg2"/>
                </a:solidFill>
              </a:rPr>
              <a:t>creation and management </a:t>
            </a:r>
          </a:p>
          <a:p>
            <a:pPr marL="285750" indent="-285750">
              <a:buFont typeface="Arial"/>
              <a:buChar char="•"/>
            </a:pPr>
            <a:r>
              <a:rPr lang="en-US" sz="1600" dirty="0">
                <a:solidFill>
                  <a:schemeClr val="bg2"/>
                </a:solidFill>
              </a:rPr>
              <a:t>Continuous and predictive updates with minimal </a:t>
            </a:r>
            <a:r>
              <a:rPr lang="en-US" sz="1600" dirty="0" smtClean="0">
                <a:solidFill>
                  <a:schemeClr val="bg2"/>
                </a:solidFill>
              </a:rPr>
              <a:t>downtime</a:t>
            </a:r>
          </a:p>
          <a:p>
            <a:pPr marL="285750" indent="-285750">
              <a:buFont typeface="Arial"/>
              <a:buChar char="•"/>
            </a:pPr>
            <a:r>
              <a:rPr lang="en-US" sz="1600" dirty="0" smtClean="0">
                <a:solidFill>
                  <a:schemeClr val="bg2"/>
                </a:solidFill>
              </a:rPr>
              <a:t>CPI (Cloud Provider Interface) to control underling </a:t>
            </a:r>
            <a:r>
              <a:rPr lang="en-US" sz="1600" dirty="0">
                <a:solidFill>
                  <a:schemeClr val="tx2">
                    <a:lumMod val="75000"/>
                    <a:lumOff val="25000"/>
                  </a:schemeClr>
                </a:solidFill>
              </a:rPr>
              <a:t>infrastructure </a:t>
            </a:r>
            <a:r>
              <a:rPr lang="en-US" sz="1600" dirty="0" smtClean="0">
                <a:solidFill>
                  <a:schemeClr val="tx2">
                    <a:lumMod val="75000"/>
                    <a:lumOff val="25000"/>
                  </a:schemeClr>
                </a:solidFill>
              </a:rPr>
              <a:t>(e.g., </a:t>
            </a:r>
            <a:r>
              <a:rPr lang="en-US" sz="1600" dirty="0" err="1" smtClean="0">
                <a:solidFill>
                  <a:schemeClr val="bg2"/>
                </a:solidFill>
              </a:rPr>
              <a:t>IaaS</a:t>
            </a:r>
            <a:r>
              <a:rPr lang="en-US" sz="1600" dirty="0" smtClean="0">
                <a:solidFill>
                  <a:schemeClr val="bg2"/>
                </a:solidFill>
              </a:rPr>
              <a:t>) primitives</a:t>
            </a:r>
            <a:endParaRPr lang="en-US" sz="1600" dirty="0">
              <a:solidFill>
                <a:schemeClr val="bg2"/>
              </a:solidFill>
            </a:endParaRPr>
          </a:p>
        </p:txBody>
      </p:sp>
      <p:sp>
        <p:nvSpPr>
          <p:cNvPr id="13" name="Rectangle 12"/>
          <p:cNvSpPr/>
          <p:nvPr/>
        </p:nvSpPr>
        <p:spPr>
          <a:xfrm>
            <a:off x="4975775" y="964329"/>
            <a:ext cx="1768258" cy="369332"/>
          </a:xfrm>
          <a:prstGeom prst="rect">
            <a:avLst/>
          </a:prstGeom>
          <a:solidFill>
            <a:schemeClr val="accent6"/>
          </a:solidFill>
        </p:spPr>
        <p:txBody>
          <a:bodyPr wrap="none">
            <a:spAutoFit/>
          </a:bodyPr>
          <a:lstStyle/>
          <a:p>
            <a:r>
              <a:rPr lang="en-US" b="1" dirty="0" smtClean="0">
                <a:solidFill>
                  <a:srgbClr val="262626"/>
                </a:solidFill>
                <a:latin typeface="Calibri"/>
              </a:rPr>
              <a:t>Responsible For:</a:t>
            </a:r>
            <a:endParaRPr lang="en-US" b="1" dirty="0">
              <a:solidFill>
                <a:srgbClr val="262626"/>
              </a:solidFill>
            </a:endParaRPr>
          </a:p>
        </p:txBody>
      </p:sp>
      <p:sp>
        <p:nvSpPr>
          <p:cNvPr id="10" name="Title 1"/>
          <p:cNvSpPr txBox="1">
            <a:spLocks/>
          </p:cNvSpPr>
          <p:nvPr/>
        </p:nvSpPr>
        <p:spPr>
          <a:xfrm>
            <a:off x="1028700" y="325438"/>
            <a:ext cx="7748588" cy="460375"/>
          </a:xfrm>
          <a:prstGeom prst="rect">
            <a:avLst/>
          </a:prstGeom>
        </p:spPr>
        <p:txBody>
          <a:bodyPr/>
          <a:lstStyle>
            <a:lvl1pPr algn="l" defTabSz="914400" rtl="0" eaLnBrk="1" latinLnBrk="0" hangingPunct="1">
              <a:spcBef>
                <a:spcPct val="0"/>
              </a:spcBef>
              <a:buNone/>
              <a:defRPr sz="3200" kern="1200">
                <a:solidFill>
                  <a:srgbClr val="2C95DD"/>
                </a:solidFill>
                <a:latin typeface="MetaNormalLF-Roman" pitchFamily="34" charset="0"/>
                <a:ea typeface="+mj-ea"/>
                <a:cs typeface="+mj-cs"/>
              </a:defRPr>
            </a:lvl1pPr>
          </a:lstStyle>
          <a:p>
            <a:r>
              <a:rPr lang="en-US" dirty="0" err="1" smtClean="0">
                <a:solidFill>
                  <a:srgbClr val="008881"/>
                </a:solidFill>
              </a:rPr>
              <a:t>CloudFoundry</a:t>
            </a:r>
            <a:r>
              <a:rPr lang="en-US" dirty="0" smtClean="0">
                <a:solidFill>
                  <a:srgbClr val="008881"/>
                </a:solidFill>
              </a:rPr>
              <a:t> BOSH</a:t>
            </a:r>
            <a:endParaRPr lang="en-US" dirty="0">
              <a:solidFill>
                <a:srgbClr val="008881"/>
              </a:solidFill>
            </a:endParaRPr>
          </a:p>
        </p:txBody>
      </p:sp>
      <p:sp>
        <p:nvSpPr>
          <p:cNvPr id="14" name="Rounded Rectangle 145"/>
          <p:cNvSpPr/>
          <p:nvPr/>
        </p:nvSpPr>
        <p:spPr>
          <a:xfrm>
            <a:off x="399193" y="275498"/>
            <a:ext cx="493580" cy="493580"/>
          </a:xfrm>
          <a:custGeom>
            <a:avLst/>
            <a:gdLst/>
            <a:ahLst/>
            <a:cxnLst/>
            <a:rect l="l" t="t" r="r" b="b"/>
            <a:pathLst>
              <a:path w="1302010" h="1302010">
                <a:moveTo>
                  <a:pt x="1046585" y="66534"/>
                </a:moveTo>
                <a:lnTo>
                  <a:pt x="1243446" y="263396"/>
                </a:lnTo>
                <a:lnTo>
                  <a:pt x="734047" y="772795"/>
                </a:lnTo>
                <a:lnTo>
                  <a:pt x="901149" y="939897"/>
                </a:lnTo>
                <a:lnTo>
                  <a:pt x="370084" y="939897"/>
                </a:lnTo>
                <a:lnTo>
                  <a:pt x="370084" y="408831"/>
                </a:lnTo>
                <a:lnTo>
                  <a:pt x="537186" y="575933"/>
                </a:lnTo>
                <a:close/>
                <a:moveTo>
                  <a:pt x="159861" y="0"/>
                </a:moveTo>
                <a:lnTo>
                  <a:pt x="852477" y="0"/>
                </a:lnTo>
                <a:lnTo>
                  <a:pt x="669764" y="182713"/>
                </a:lnTo>
                <a:lnTo>
                  <a:pt x="251664" y="182713"/>
                </a:lnTo>
                <a:cubicBezTo>
                  <a:pt x="213583" y="182713"/>
                  <a:pt x="182713" y="213583"/>
                  <a:pt x="182713" y="251664"/>
                </a:cubicBezTo>
                <a:lnTo>
                  <a:pt x="182713" y="1050346"/>
                </a:lnTo>
                <a:cubicBezTo>
                  <a:pt x="182713" y="1088427"/>
                  <a:pt x="213583" y="1119297"/>
                  <a:pt x="251664" y="1119297"/>
                </a:cubicBezTo>
                <a:lnTo>
                  <a:pt x="1050346" y="1119297"/>
                </a:lnTo>
                <a:cubicBezTo>
                  <a:pt x="1088427" y="1119297"/>
                  <a:pt x="1119297" y="1088427"/>
                  <a:pt x="1119297" y="1050346"/>
                </a:cubicBezTo>
                <a:lnTo>
                  <a:pt x="1119297" y="646426"/>
                </a:lnTo>
                <a:lnTo>
                  <a:pt x="1302010" y="463713"/>
                </a:lnTo>
                <a:lnTo>
                  <a:pt x="1302010" y="1142149"/>
                </a:lnTo>
                <a:cubicBezTo>
                  <a:pt x="1302010" y="1230438"/>
                  <a:pt x="1230438" y="1302010"/>
                  <a:pt x="1142149" y="1302010"/>
                </a:cubicBezTo>
                <a:lnTo>
                  <a:pt x="159861" y="1302010"/>
                </a:lnTo>
                <a:cubicBezTo>
                  <a:pt x="71572" y="1302010"/>
                  <a:pt x="0" y="1230438"/>
                  <a:pt x="0" y="1142149"/>
                </a:cubicBezTo>
                <a:lnTo>
                  <a:pt x="0" y="159861"/>
                </a:lnTo>
                <a:cubicBezTo>
                  <a:pt x="0" y="71572"/>
                  <a:pt x="71572" y="0"/>
                  <a:pt x="159861" y="0"/>
                </a:cubicBezTo>
                <a:close/>
              </a:path>
            </a:pathLst>
          </a:custGeom>
          <a:solidFill>
            <a:srgbClr val="00685D"/>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129759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To: Pushing apps to the cloud with a few easy verbs</a:t>
            </a:r>
          </a:p>
        </p:txBody>
      </p:sp>
      <p:sp>
        <p:nvSpPr>
          <p:cNvPr id="3" name="Content Placeholder 7"/>
          <p:cNvSpPr txBox="1">
            <a:spLocks/>
          </p:cNvSpPr>
          <p:nvPr/>
        </p:nvSpPr>
        <p:spPr>
          <a:xfrm>
            <a:off x="4734988" y="1498600"/>
            <a:ext cx="4051532" cy="2520950"/>
          </a:xfrm>
          <a:prstGeom prst="rect">
            <a:avLst/>
          </a:prstGeom>
        </p:spPr>
        <p:txBody>
          <a:bodyPr/>
          <a:lst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Font typeface="Arial" pitchFamily="34" charset="0"/>
              <a:buNone/>
            </a:pPr>
            <a:r>
              <a:rPr lang="en-US" sz="2000" b="1" i="1" smtClean="0">
                <a:solidFill>
                  <a:srgbClr val="51A7BB"/>
                </a:solidFill>
                <a:latin typeface="Consolas"/>
                <a:cs typeface="Consolas"/>
              </a:rPr>
              <a:t>target &lt;my cloud&gt;</a:t>
            </a:r>
          </a:p>
          <a:p>
            <a:pPr marL="0" indent="0">
              <a:spcBef>
                <a:spcPts val="600"/>
              </a:spcBef>
              <a:buFont typeface="Arial" pitchFamily="34" charset="0"/>
              <a:buNone/>
            </a:pPr>
            <a:r>
              <a:rPr lang="en-US" sz="2000" b="1" i="1" smtClean="0">
                <a:solidFill>
                  <a:srgbClr val="51A7BB"/>
                </a:solidFill>
                <a:latin typeface="Consolas"/>
                <a:cs typeface="Consolas"/>
              </a:rPr>
              <a:t>push &lt;my app&gt;</a:t>
            </a:r>
          </a:p>
          <a:p>
            <a:pPr marL="0" indent="0">
              <a:spcBef>
                <a:spcPts val="600"/>
              </a:spcBef>
              <a:buFont typeface="Arial" pitchFamily="34" charset="0"/>
              <a:buNone/>
            </a:pPr>
            <a:r>
              <a:rPr lang="en-US" sz="2000" b="1" i="1" smtClean="0">
                <a:solidFill>
                  <a:srgbClr val="51A7BB"/>
                </a:solidFill>
                <a:latin typeface="Consolas"/>
                <a:cs typeface="Consolas"/>
              </a:rPr>
              <a:t>create &lt;my services&gt;</a:t>
            </a:r>
          </a:p>
          <a:p>
            <a:pPr marL="0" indent="0">
              <a:spcBef>
                <a:spcPts val="600"/>
              </a:spcBef>
              <a:buFont typeface="Arial" pitchFamily="34" charset="0"/>
              <a:buNone/>
            </a:pPr>
            <a:r>
              <a:rPr lang="en-US" sz="2000" b="1" i="1" smtClean="0">
                <a:solidFill>
                  <a:srgbClr val="51A7BB"/>
                </a:solidFill>
                <a:latin typeface="Consolas"/>
                <a:cs typeface="Consolas"/>
              </a:rPr>
              <a:t>bind &lt;my services&gt;</a:t>
            </a:r>
          </a:p>
          <a:p>
            <a:pPr marL="0" indent="0">
              <a:spcBef>
                <a:spcPts val="600"/>
              </a:spcBef>
              <a:buFont typeface="Arial" pitchFamily="34" charset="0"/>
              <a:buNone/>
            </a:pPr>
            <a:r>
              <a:rPr lang="en-US" sz="2000" b="1" i="1" smtClean="0">
                <a:solidFill>
                  <a:srgbClr val="51A7BB"/>
                </a:solidFill>
                <a:latin typeface="Consolas"/>
                <a:cs typeface="Consolas"/>
              </a:rPr>
              <a:t>scale &lt;my app&gt; +100</a:t>
            </a:r>
            <a:endParaRPr lang="en-US" sz="2000" b="1" i="1" dirty="0">
              <a:solidFill>
                <a:srgbClr val="51A7BB"/>
              </a:solidFill>
              <a:latin typeface="Consolas"/>
              <a:cs typeface="Consolas"/>
            </a:endParaRPr>
          </a:p>
        </p:txBody>
      </p:sp>
      <p:sp>
        <p:nvSpPr>
          <p:cNvPr id="4" name="Rounded Rectangle 3"/>
          <p:cNvSpPr>
            <a:spLocks noChangeArrowheads="1"/>
          </p:cNvSpPr>
          <p:nvPr/>
        </p:nvSpPr>
        <p:spPr bwMode="auto">
          <a:xfrm>
            <a:off x="4734987" y="1044066"/>
            <a:ext cx="4005792" cy="373062"/>
          </a:xfrm>
          <a:prstGeom prst="roundRect">
            <a:avLst>
              <a:gd name="adj" fmla="val 16667"/>
            </a:avLst>
          </a:prstGeom>
          <a:solidFill>
            <a:schemeClr val="accent2"/>
          </a:solidFill>
          <a:ln w="19050">
            <a:solidFill>
              <a:schemeClr val="bg1"/>
            </a:solidFill>
            <a:round/>
            <a:headEnd/>
            <a:tailEnd/>
          </a:ln>
          <a:effectLst>
            <a:outerShdw blurRad="40000" dist="20000" dir="5400000" rotWithShape="0">
              <a:srgbClr val="808080">
                <a:alpha val="37999"/>
              </a:srgbClr>
            </a:outerShdw>
          </a:effectLst>
        </p:spPr>
        <p:txBody>
          <a:bodyPr anchor="ctr"/>
          <a:lstStyle/>
          <a:p>
            <a:pPr algn="ctr" fontAlgn="auto">
              <a:spcBef>
                <a:spcPts val="0"/>
              </a:spcBef>
              <a:spcAft>
                <a:spcPts val="0"/>
              </a:spcAft>
              <a:defRPr/>
            </a:pPr>
            <a:r>
              <a:rPr lang="en-US" dirty="0" smtClean="0">
                <a:solidFill>
                  <a:schemeClr val="lt1"/>
                </a:solidFill>
                <a:latin typeface="+mn-lt"/>
                <a:ea typeface="+mn-ea"/>
              </a:rPr>
              <a:t>Developer</a:t>
            </a:r>
            <a:endParaRPr lang="en-US" dirty="0">
              <a:solidFill>
                <a:schemeClr val="lt1"/>
              </a:solidFill>
              <a:latin typeface="+mn-lt"/>
              <a:ea typeface="+mn-ea"/>
            </a:endParaRPr>
          </a:p>
        </p:txBody>
      </p:sp>
      <p:grpSp>
        <p:nvGrpSpPr>
          <p:cNvPr id="5" name="Group 4"/>
          <p:cNvGrpSpPr/>
          <p:nvPr/>
        </p:nvGrpSpPr>
        <p:grpSpPr>
          <a:xfrm>
            <a:off x="375708" y="1047241"/>
            <a:ext cx="4005792" cy="1928687"/>
            <a:chOff x="375708" y="1047241"/>
            <a:chExt cx="4005792" cy="1928687"/>
          </a:xfrm>
        </p:grpSpPr>
        <p:sp>
          <p:nvSpPr>
            <p:cNvPr id="6" name="Rounded Rectangle 5"/>
            <p:cNvSpPr>
              <a:spLocks noChangeArrowheads="1"/>
            </p:cNvSpPr>
            <p:nvPr/>
          </p:nvSpPr>
          <p:spPr bwMode="auto">
            <a:xfrm>
              <a:off x="375708" y="1047241"/>
              <a:ext cx="4005792" cy="369887"/>
            </a:xfrm>
            <a:prstGeom prst="roundRect">
              <a:avLst>
                <a:gd name="adj" fmla="val 16667"/>
              </a:avLst>
            </a:prstGeom>
            <a:solidFill>
              <a:srgbClr val="F27C3A"/>
            </a:solidFill>
            <a:ln w="19050">
              <a:solidFill>
                <a:schemeClr val="bg1"/>
              </a:solidFill>
              <a:round/>
              <a:headEnd/>
              <a:tailEnd/>
            </a:ln>
            <a:effectLst>
              <a:outerShdw blurRad="40000" dist="20000" dir="5400000" rotWithShape="0">
                <a:srgbClr val="808080">
                  <a:alpha val="37999"/>
                </a:srgbClr>
              </a:outerShdw>
            </a:effectLst>
          </p:spPr>
          <p:txBody>
            <a:bodyPr anchor="ctr"/>
            <a:lstStyle/>
            <a:p>
              <a:pPr algn="ctr" fontAlgn="auto">
                <a:spcBef>
                  <a:spcPts val="0"/>
                </a:spcBef>
                <a:spcAft>
                  <a:spcPts val="0"/>
                </a:spcAft>
                <a:defRPr/>
              </a:pPr>
              <a:r>
                <a:rPr lang="en-US" dirty="0" smtClean="0">
                  <a:solidFill>
                    <a:schemeClr val="lt1"/>
                  </a:solidFill>
                  <a:latin typeface="+mn-lt"/>
                  <a:ea typeface="+mn-ea"/>
                </a:rPr>
                <a:t>Operator</a:t>
              </a:r>
              <a:endParaRPr lang="en-US" dirty="0">
                <a:solidFill>
                  <a:schemeClr val="lt1"/>
                </a:solidFill>
                <a:latin typeface="+mn-lt"/>
                <a:ea typeface="+mn-ea"/>
              </a:endParaRPr>
            </a:p>
          </p:txBody>
        </p:sp>
        <p:sp>
          <p:nvSpPr>
            <p:cNvPr id="7" name="TextBox 6"/>
            <p:cNvSpPr txBox="1"/>
            <p:nvPr/>
          </p:nvSpPr>
          <p:spPr>
            <a:xfrm>
              <a:off x="381000" y="1498600"/>
              <a:ext cx="4000500" cy="1477328"/>
            </a:xfrm>
            <a:prstGeom prst="rect">
              <a:avLst/>
            </a:prstGeom>
            <a:noFill/>
          </p:spPr>
          <p:txBody>
            <a:bodyPr wrap="square" rtlCol="0">
              <a:spAutoFit/>
            </a:bodyPr>
            <a:lstStyle/>
            <a:p>
              <a:pPr indent="-57150">
                <a:spcBef>
                  <a:spcPts val="600"/>
                </a:spcBef>
              </a:pPr>
              <a:r>
                <a:rPr lang="en-US" sz="2000" b="1" i="1" dirty="0" err="1">
                  <a:solidFill>
                    <a:srgbClr val="F16F3B"/>
                  </a:solidFill>
                  <a:latin typeface="Consolas"/>
                  <a:cs typeface="Consolas"/>
                </a:rPr>
                <a:t>cf-iaas.yml</a:t>
              </a:r>
              <a:endParaRPr lang="en-US" sz="2000" b="1" i="1" dirty="0">
                <a:solidFill>
                  <a:srgbClr val="F16F3B"/>
                </a:solidFill>
                <a:latin typeface="Consolas"/>
                <a:cs typeface="Consolas"/>
              </a:endParaRPr>
            </a:p>
            <a:p>
              <a:pPr indent="-57150">
                <a:spcBef>
                  <a:spcPts val="600"/>
                </a:spcBef>
              </a:pPr>
              <a:r>
                <a:rPr lang="en-US" sz="2000" b="1" i="1" dirty="0">
                  <a:solidFill>
                    <a:srgbClr val="F16F3B"/>
                  </a:solidFill>
                  <a:latin typeface="Consolas"/>
                  <a:cs typeface="Consolas"/>
                </a:rPr>
                <a:t>provision &lt;my cloud&gt;</a:t>
              </a:r>
            </a:p>
            <a:p>
              <a:pPr indent="-57150">
                <a:spcBef>
                  <a:spcPts val="600"/>
                </a:spcBef>
              </a:pPr>
              <a:r>
                <a:rPr lang="en-US" sz="2000" b="1" i="1" dirty="0" err="1">
                  <a:solidFill>
                    <a:srgbClr val="F16F3B"/>
                  </a:solidFill>
                  <a:latin typeface="Consolas"/>
                  <a:cs typeface="Consolas"/>
                </a:rPr>
                <a:t>add_capacity</a:t>
              </a:r>
              <a:r>
                <a:rPr lang="en-US" sz="2000" b="1" i="1" dirty="0">
                  <a:solidFill>
                    <a:srgbClr val="F16F3B"/>
                  </a:solidFill>
                  <a:latin typeface="Consolas"/>
                  <a:cs typeface="Consolas"/>
                </a:rPr>
                <a:t> &lt;my cloud&gt;</a:t>
              </a:r>
            </a:p>
            <a:p>
              <a:pPr algn="ctr"/>
              <a:endParaRPr lang="en-US" sz="2000" dirty="0" err="1" smtClean="0">
                <a:solidFill>
                  <a:schemeClr val="bg2"/>
                </a:solidFill>
              </a:endParaRPr>
            </a:p>
          </p:txBody>
        </p:sp>
      </p:grpSp>
      <p:sp>
        <p:nvSpPr>
          <p:cNvPr id="8" name="Rectangle 7"/>
          <p:cNvSpPr/>
          <p:nvPr/>
        </p:nvSpPr>
        <p:spPr>
          <a:xfrm>
            <a:off x="4604283" y="971550"/>
            <a:ext cx="4267200" cy="2819400"/>
          </a:xfrm>
          <a:prstGeom prst="rect">
            <a:avLst/>
          </a:prstGeom>
          <a:solidFill>
            <a:schemeClr val="bg1">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398319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1724025" y="1200150"/>
            <a:ext cx="3990975" cy="3200399"/>
          </a:xfrm>
          <a:prstGeom prst="roundRect">
            <a:avLst>
              <a:gd name="adj" fmla="val 8224"/>
            </a:avLst>
          </a:prstGeom>
          <a:gradFill flip="none" rotWithShape="1">
            <a:gsLst>
              <a:gs pos="0">
                <a:schemeClr val="bg1">
                  <a:lumMod val="85000"/>
                </a:schemeClr>
              </a:gs>
              <a:gs pos="100000">
                <a:schemeClr val="bg1">
                  <a:lumMod val="95000"/>
                </a:schemeClr>
              </a:gs>
            </a:gsLst>
            <a:lin ang="5400000" scaled="0"/>
            <a:tileRect/>
          </a:gradFill>
          <a:ln w="9525" cmpd="sng">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anchor="b"/>
          <a:lstStyle/>
          <a:p>
            <a:pPr algn="ctr" fontAlgn="auto">
              <a:spcBef>
                <a:spcPts val="0"/>
              </a:spcBef>
              <a:spcAft>
                <a:spcPts val="0"/>
              </a:spcAft>
              <a:defRPr/>
            </a:pPr>
            <a:endParaRPr lang="en-US" sz="1600" dirty="0">
              <a:solidFill>
                <a:srgbClr val="008881"/>
              </a:solidFill>
            </a:endParaRPr>
          </a:p>
        </p:txBody>
      </p:sp>
      <p:grpSp>
        <p:nvGrpSpPr>
          <p:cNvPr id="63" name="Group 62"/>
          <p:cNvGrpSpPr/>
          <p:nvPr/>
        </p:nvGrpSpPr>
        <p:grpSpPr>
          <a:xfrm>
            <a:off x="3976503" y="2648852"/>
            <a:ext cx="1533402" cy="443726"/>
            <a:chOff x="4038600" y="2305109"/>
            <a:chExt cx="1533402" cy="443726"/>
          </a:xfrm>
        </p:grpSpPr>
        <p:sp>
          <p:nvSpPr>
            <p:cNvPr id="61" name="Rounded Rectangle 60"/>
            <p:cNvSpPr>
              <a:spLocks noChangeArrowheads="1"/>
            </p:cNvSpPr>
            <p:nvPr/>
          </p:nvSpPr>
          <p:spPr bwMode="auto">
            <a:xfrm>
              <a:off x="4038600" y="2305109"/>
              <a:ext cx="1533402" cy="44372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Message Bus</a:t>
              </a:r>
              <a:endParaRPr lang="en-US" sz="1200" b="1" dirty="0">
                <a:solidFill>
                  <a:schemeClr val="bg1"/>
                </a:solidFill>
                <a:latin typeface="+mn-lt"/>
                <a:ea typeface="+mn-ea"/>
              </a:endParaRPr>
            </a:p>
          </p:txBody>
        </p:sp>
        <p:sp>
          <p:nvSpPr>
            <p:cNvPr id="62" name="Teardrop 133"/>
            <p:cNvSpPr/>
            <p:nvPr/>
          </p:nvSpPr>
          <p:spPr>
            <a:xfrm rot="11254553">
              <a:off x="4094829" y="2426120"/>
              <a:ext cx="239023" cy="210913"/>
            </a:xfrm>
            <a:custGeom>
              <a:avLst/>
              <a:gdLst/>
              <a:ahLst/>
              <a:cxnLst/>
              <a:rect l="l" t="t" r="r" b="b"/>
              <a:pathLst>
                <a:path w="977409" h="862463">
                  <a:moveTo>
                    <a:pt x="259894" y="587617"/>
                  </a:moveTo>
                  <a:cubicBezTo>
                    <a:pt x="303121" y="581868"/>
                    <a:pt x="333503" y="542165"/>
                    <a:pt x="327754" y="498938"/>
                  </a:cubicBezTo>
                  <a:cubicBezTo>
                    <a:pt x="322005" y="455710"/>
                    <a:pt x="282301" y="425328"/>
                    <a:pt x="239074" y="431078"/>
                  </a:cubicBezTo>
                  <a:cubicBezTo>
                    <a:pt x="195846" y="436827"/>
                    <a:pt x="165465" y="476530"/>
                    <a:pt x="171214" y="519757"/>
                  </a:cubicBezTo>
                  <a:cubicBezTo>
                    <a:pt x="176963" y="562985"/>
                    <a:pt x="216666" y="593367"/>
                    <a:pt x="259894" y="587617"/>
                  </a:cubicBezTo>
                  <a:close/>
                  <a:moveTo>
                    <a:pt x="496117" y="556200"/>
                  </a:moveTo>
                  <a:cubicBezTo>
                    <a:pt x="539344" y="550450"/>
                    <a:pt x="569726" y="510747"/>
                    <a:pt x="563976" y="467520"/>
                  </a:cubicBezTo>
                  <a:cubicBezTo>
                    <a:pt x="558227" y="424293"/>
                    <a:pt x="518524" y="393911"/>
                    <a:pt x="475297" y="399660"/>
                  </a:cubicBezTo>
                  <a:cubicBezTo>
                    <a:pt x="432069" y="405409"/>
                    <a:pt x="401688" y="445112"/>
                    <a:pt x="407437" y="488340"/>
                  </a:cubicBezTo>
                  <a:cubicBezTo>
                    <a:pt x="413186" y="531567"/>
                    <a:pt x="452889" y="561949"/>
                    <a:pt x="496117" y="556200"/>
                  </a:cubicBezTo>
                  <a:close/>
                  <a:moveTo>
                    <a:pt x="732341" y="524782"/>
                  </a:moveTo>
                  <a:cubicBezTo>
                    <a:pt x="775568" y="519033"/>
                    <a:pt x="805950" y="479329"/>
                    <a:pt x="800200" y="436102"/>
                  </a:cubicBezTo>
                  <a:cubicBezTo>
                    <a:pt x="794451" y="392875"/>
                    <a:pt x="754748" y="362493"/>
                    <a:pt x="711521" y="368242"/>
                  </a:cubicBezTo>
                  <a:cubicBezTo>
                    <a:pt x="668293" y="373991"/>
                    <a:pt x="637912" y="413695"/>
                    <a:pt x="643661" y="456922"/>
                  </a:cubicBezTo>
                  <a:cubicBezTo>
                    <a:pt x="649410" y="500149"/>
                    <a:pt x="689113" y="530531"/>
                    <a:pt x="732341" y="524782"/>
                  </a:cubicBezTo>
                  <a:close/>
                  <a:moveTo>
                    <a:pt x="539319" y="856951"/>
                  </a:moveTo>
                  <a:cubicBezTo>
                    <a:pt x="270888" y="892653"/>
                    <a:pt x="30621" y="751209"/>
                    <a:pt x="2667" y="541027"/>
                  </a:cubicBezTo>
                  <a:cubicBezTo>
                    <a:pt x="-25288" y="330846"/>
                    <a:pt x="169657" y="131519"/>
                    <a:pt x="438089" y="95817"/>
                  </a:cubicBezTo>
                  <a:cubicBezTo>
                    <a:pt x="491646" y="88694"/>
                    <a:pt x="544084" y="88623"/>
                    <a:pt x="593712" y="96560"/>
                  </a:cubicBezTo>
                  <a:cubicBezTo>
                    <a:pt x="709420" y="94638"/>
                    <a:pt x="825104" y="62149"/>
                    <a:pt x="940790" y="0"/>
                  </a:cubicBezTo>
                  <a:cubicBezTo>
                    <a:pt x="908291" y="72634"/>
                    <a:pt x="884680" y="145268"/>
                    <a:pt x="870775" y="218069"/>
                  </a:cubicBezTo>
                  <a:cubicBezTo>
                    <a:pt x="927482" y="270002"/>
                    <a:pt x="964730" y="336463"/>
                    <a:pt x="974742" y="411741"/>
                  </a:cubicBezTo>
                  <a:cubicBezTo>
                    <a:pt x="1002697" y="621923"/>
                    <a:pt x="807751" y="821250"/>
                    <a:pt x="539319" y="856951"/>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itle 1"/>
          <p:cNvSpPr>
            <a:spLocks noGrp="1"/>
          </p:cNvSpPr>
          <p:nvPr>
            <p:ph type="title"/>
          </p:nvPr>
        </p:nvSpPr>
        <p:spPr>
          <a:xfrm>
            <a:off x="366713" y="325438"/>
            <a:ext cx="8410575" cy="460375"/>
          </a:xfrm>
        </p:spPr>
        <p:txBody>
          <a:bodyPr/>
          <a:lstStyle/>
          <a:p>
            <a:r>
              <a:rPr lang="en-US" sz="2800" dirty="0" smtClean="0"/>
              <a:t>Operations Manager: Behind the Scenes (BOSH)</a:t>
            </a:r>
            <a:endParaRPr lang="en-US" sz="2800" i="1" dirty="0"/>
          </a:p>
        </p:txBody>
      </p:sp>
      <p:sp>
        <p:nvSpPr>
          <p:cNvPr id="6" name="Rounded Rectangle 5"/>
          <p:cNvSpPr/>
          <p:nvPr/>
        </p:nvSpPr>
        <p:spPr>
          <a:xfrm>
            <a:off x="5715000" y="1200150"/>
            <a:ext cx="3085552" cy="3200399"/>
          </a:xfrm>
          <a:prstGeom prst="roundRect">
            <a:avLst>
              <a:gd name="adj" fmla="val 8224"/>
            </a:avLst>
          </a:prstGeom>
          <a:gradFill flip="none" rotWithShape="1">
            <a:gsLst>
              <a:gs pos="0">
                <a:schemeClr val="bg1">
                  <a:lumMod val="85000"/>
                </a:schemeClr>
              </a:gs>
              <a:gs pos="100000">
                <a:schemeClr val="bg1">
                  <a:lumMod val="95000"/>
                </a:schemeClr>
              </a:gs>
            </a:gsLst>
            <a:lin ang="5400000" scaled="0"/>
            <a:tileRect/>
          </a:gradFill>
          <a:ln w="9525" cmpd="sng">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anchor="b"/>
          <a:lstStyle/>
          <a:p>
            <a:pPr algn="ctr" fontAlgn="auto">
              <a:spcBef>
                <a:spcPts val="0"/>
              </a:spcBef>
              <a:spcAft>
                <a:spcPts val="0"/>
              </a:spcAft>
              <a:defRPr/>
            </a:pPr>
            <a:endParaRPr lang="en-US" sz="1600" dirty="0">
              <a:solidFill>
                <a:srgbClr val="008881"/>
              </a:solidFill>
            </a:endParaRPr>
          </a:p>
        </p:txBody>
      </p:sp>
      <p:sp>
        <p:nvSpPr>
          <p:cNvPr id="7" name="Rectangle 6"/>
          <p:cNvSpPr/>
          <p:nvPr/>
        </p:nvSpPr>
        <p:spPr>
          <a:xfrm>
            <a:off x="7010400" y="3955018"/>
            <a:ext cx="1696681" cy="369332"/>
          </a:xfrm>
          <a:prstGeom prst="rect">
            <a:avLst/>
          </a:prstGeom>
        </p:spPr>
        <p:txBody>
          <a:bodyPr wrap="square">
            <a:spAutoFit/>
          </a:bodyPr>
          <a:lstStyle/>
          <a:p>
            <a:pPr algn="r" fontAlgn="auto">
              <a:spcBef>
                <a:spcPts val="0"/>
              </a:spcBef>
              <a:spcAft>
                <a:spcPts val="0"/>
              </a:spcAft>
            </a:pPr>
            <a:r>
              <a:rPr lang="en-US" dirty="0" err="1" smtClean="0">
                <a:solidFill>
                  <a:prstClr val="black"/>
                </a:solidFill>
                <a:latin typeface="Calibri"/>
              </a:rPr>
              <a:t>IaaS</a:t>
            </a:r>
            <a:endParaRPr lang="en-US" dirty="0">
              <a:solidFill>
                <a:prstClr val="black"/>
              </a:solidFill>
              <a:latin typeface="Calibri"/>
            </a:endParaRPr>
          </a:p>
        </p:txBody>
      </p:sp>
      <p:sp>
        <p:nvSpPr>
          <p:cNvPr id="9" name="Rectangle 8"/>
          <p:cNvSpPr/>
          <p:nvPr/>
        </p:nvSpPr>
        <p:spPr>
          <a:xfrm>
            <a:off x="3213100" y="3678019"/>
            <a:ext cx="2408429" cy="646331"/>
          </a:xfrm>
          <a:prstGeom prst="rect">
            <a:avLst/>
          </a:prstGeom>
        </p:spPr>
        <p:txBody>
          <a:bodyPr wrap="square">
            <a:spAutoFit/>
          </a:bodyPr>
          <a:lstStyle/>
          <a:p>
            <a:pPr fontAlgn="auto">
              <a:spcBef>
                <a:spcPts val="0"/>
              </a:spcBef>
              <a:spcAft>
                <a:spcPts val="0"/>
              </a:spcAft>
            </a:pPr>
            <a:r>
              <a:rPr lang="en-US" dirty="0" smtClean="0">
                <a:solidFill>
                  <a:prstClr val="black"/>
                </a:solidFill>
                <a:latin typeface="Calibri"/>
              </a:rPr>
              <a:t>Pivotal CF Operations Manager Director</a:t>
            </a:r>
            <a:endParaRPr lang="en-US" dirty="0">
              <a:solidFill>
                <a:prstClr val="black"/>
              </a:solidFill>
              <a:latin typeface="Calibri"/>
            </a:endParaRPr>
          </a:p>
        </p:txBody>
      </p:sp>
      <p:grpSp>
        <p:nvGrpSpPr>
          <p:cNvPr id="31" name="Group 30"/>
          <p:cNvGrpSpPr/>
          <p:nvPr/>
        </p:nvGrpSpPr>
        <p:grpSpPr>
          <a:xfrm>
            <a:off x="1943954" y="1384374"/>
            <a:ext cx="1533402" cy="443726"/>
            <a:chOff x="810567" y="1384374"/>
            <a:chExt cx="1533402" cy="443726"/>
          </a:xfrm>
        </p:grpSpPr>
        <p:sp>
          <p:nvSpPr>
            <p:cNvPr id="14" name="Rounded Rectangle 13"/>
            <p:cNvSpPr>
              <a:spLocks noChangeArrowheads="1"/>
            </p:cNvSpPr>
            <p:nvPr/>
          </p:nvSpPr>
          <p:spPr bwMode="auto">
            <a:xfrm>
              <a:off x="810567" y="1384374"/>
              <a:ext cx="1533402" cy="443726"/>
            </a:xfrm>
            <a:prstGeom prst="roundRect">
              <a:avLst>
                <a:gd name="adj" fmla="val 4579"/>
              </a:avLst>
            </a:prstGeom>
            <a:solidFill>
              <a:schemeClr val="bg1">
                <a:lumMod val="65000"/>
              </a:schemeClr>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DB</a:t>
              </a:r>
              <a:endParaRPr lang="en-US" sz="1200" b="1" dirty="0">
                <a:solidFill>
                  <a:schemeClr val="bg1"/>
                </a:solidFill>
                <a:latin typeface="+mn-lt"/>
                <a:ea typeface="+mn-ea"/>
              </a:endParaRPr>
            </a:p>
          </p:txBody>
        </p:sp>
        <p:sp>
          <p:nvSpPr>
            <p:cNvPr id="15" name="Oval 194"/>
            <p:cNvSpPr/>
            <p:nvPr/>
          </p:nvSpPr>
          <p:spPr>
            <a:xfrm>
              <a:off x="874073" y="1498378"/>
              <a:ext cx="206829" cy="215718"/>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3976503" y="1794381"/>
            <a:ext cx="1533402" cy="443726"/>
            <a:chOff x="5181600" y="2326964"/>
            <a:chExt cx="1533402" cy="443726"/>
          </a:xfrm>
        </p:grpSpPr>
        <p:sp>
          <p:nvSpPr>
            <p:cNvPr id="17" name="Rounded Rectangle 16"/>
            <p:cNvSpPr>
              <a:spLocks noChangeArrowheads="1"/>
            </p:cNvSpPr>
            <p:nvPr/>
          </p:nvSpPr>
          <p:spPr bwMode="auto">
            <a:xfrm>
              <a:off x="5181600" y="2326964"/>
              <a:ext cx="1533402" cy="44372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BOSH Director</a:t>
              </a:r>
              <a:endParaRPr lang="en-US" sz="1200" b="1" dirty="0">
                <a:solidFill>
                  <a:schemeClr val="bg1"/>
                </a:solidFill>
                <a:latin typeface="+mn-lt"/>
                <a:ea typeface="+mn-ea"/>
              </a:endParaRPr>
            </a:p>
          </p:txBody>
        </p:sp>
        <p:sp>
          <p:nvSpPr>
            <p:cNvPr id="18" name="Rectangle 76"/>
            <p:cNvSpPr/>
            <p:nvPr/>
          </p:nvSpPr>
          <p:spPr>
            <a:xfrm>
              <a:off x="5257800" y="2430983"/>
              <a:ext cx="199082" cy="265671"/>
            </a:xfrm>
            <a:custGeom>
              <a:avLst/>
              <a:gdLst/>
              <a:ahLst/>
              <a:cxnLst/>
              <a:rect l="l" t="t" r="r" b="b"/>
              <a:pathLst>
                <a:path w="661988" h="883413">
                  <a:moveTo>
                    <a:pt x="330994" y="679669"/>
                  </a:moveTo>
                  <a:lnTo>
                    <a:pt x="212885" y="769898"/>
                  </a:lnTo>
                  <a:cubicBezTo>
                    <a:pt x="244883" y="796653"/>
                    <a:pt x="286332" y="810415"/>
                    <a:pt x="330994" y="810415"/>
                  </a:cubicBezTo>
                  <a:cubicBezTo>
                    <a:pt x="375657" y="810415"/>
                    <a:pt x="417105" y="796653"/>
                    <a:pt x="449103" y="769899"/>
                  </a:cubicBezTo>
                  <a:close/>
                  <a:moveTo>
                    <a:pt x="131181" y="527028"/>
                  </a:moveTo>
                  <a:cubicBezTo>
                    <a:pt x="122509" y="548919"/>
                    <a:pt x="118242" y="572793"/>
                    <a:pt x="118242" y="597663"/>
                  </a:cubicBezTo>
                  <a:cubicBezTo>
                    <a:pt x="118242" y="668352"/>
                    <a:pt x="152717" y="730988"/>
                    <a:pt x="208006" y="766609"/>
                  </a:cubicBezTo>
                  <a:lnTo>
                    <a:pt x="253230" y="620264"/>
                  </a:lnTo>
                  <a:close/>
                  <a:moveTo>
                    <a:pt x="530807" y="527027"/>
                  </a:moveTo>
                  <a:lnTo>
                    <a:pt x="408757" y="620264"/>
                  </a:lnTo>
                  <a:lnTo>
                    <a:pt x="453981" y="766610"/>
                  </a:lnTo>
                  <a:cubicBezTo>
                    <a:pt x="509272" y="730989"/>
                    <a:pt x="543746" y="668352"/>
                    <a:pt x="543746" y="597663"/>
                  </a:cubicBezTo>
                  <a:cubicBezTo>
                    <a:pt x="543746" y="572793"/>
                    <a:pt x="539479" y="548919"/>
                    <a:pt x="530807" y="527027"/>
                  </a:cubicBezTo>
                  <a:close/>
                  <a:moveTo>
                    <a:pt x="336192" y="385435"/>
                  </a:moveTo>
                  <a:lnTo>
                    <a:pt x="379054" y="524143"/>
                  </a:lnTo>
                  <a:lnTo>
                    <a:pt x="529912" y="524142"/>
                  </a:lnTo>
                  <a:cubicBezTo>
                    <a:pt x="501178" y="444293"/>
                    <a:pt x="425507" y="387120"/>
                    <a:pt x="336192" y="385435"/>
                  </a:cubicBezTo>
                  <a:close/>
                  <a:moveTo>
                    <a:pt x="325796" y="385435"/>
                  </a:moveTo>
                  <a:cubicBezTo>
                    <a:pt x="236481" y="387120"/>
                    <a:pt x="160810" y="444294"/>
                    <a:pt x="132077" y="524142"/>
                  </a:cubicBezTo>
                  <a:lnTo>
                    <a:pt x="282933" y="524143"/>
                  </a:lnTo>
                  <a:close/>
                  <a:moveTo>
                    <a:pt x="388144" y="107849"/>
                  </a:moveTo>
                  <a:lnTo>
                    <a:pt x="616744" y="107849"/>
                  </a:lnTo>
                  <a:lnTo>
                    <a:pt x="616744" y="214664"/>
                  </a:lnTo>
                  <a:lnTo>
                    <a:pt x="486412" y="358355"/>
                  </a:lnTo>
                  <a:cubicBezTo>
                    <a:pt x="564963" y="408954"/>
                    <a:pt x="616744" y="497262"/>
                    <a:pt x="616744" y="597663"/>
                  </a:cubicBezTo>
                  <a:cubicBezTo>
                    <a:pt x="616744" y="755478"/>
                    <a:pt x="488809" y="883413"/>
                    <a:pt x="330994" y="883413"/>
                  </a:cubicBezTo>
                  <a:cubicBezTo>
                    <a:pt x="173179" y="883413"/>
                    <a:pt x="45244" y="755478"/>
                    <a:pt x="45244" y="597663"/>
                  </a:cubicBezTo>
                  <a:cubicBezTo>
                    <a:pt x="45244" y="497384"/>
                    <a:pt x="96899" y="409170"/>
                    <a:pt x="175275" y="358519"/>
                  </a:cubicBezTo>
                  <a:lnTo>
                    <a:pt x="45244" y="215161"/>
                  </a:lnTo>
                  <a:lnTo>
                    <a:pt x="45244" y="108346"/>
                  </a:lnTo>
                  <a:lnTo>
                    <a:pt x="273844" y="108346"/>
                  </a:lnTo>
                  <a:lnTo>
                    <a:pt x="273844" y="215161"/>
                  </a:lnTo>
                  <a:lnTo>
                    <a:pt x="273844" y="317674"/>
                  </a:lnTo>
                  <a:cubicBezTo>
                    <a:pt x="292304" y="313881"/>
                    <a:pt x="311419" y="311913"/>
                    <a:pt x="330994" y="311913"/>
                  </a:cubicBezTo>
                  <a:lnTo>
                    <a:pt x="388144" y="317674"/>
                  </a:lnTo>
                  <a:lnTo>
                    <a:pt x="388144" y="214664"/>
                  </a:lnTo>
                  <a:close/>
                  <a:moveTo>
                    <a:pt x="0" y="0"/>
                  </a:moveTo>
                  <a:lnTo>
                    <a:pt x="661988" y="0"/>
                  </a:lnTo>
                  <a:lnTo>
                    <a:pt x="661988" y="69056"/>
                  </a:lnTo>
                  <a:lnTo>
                    <a:pt x="0" y="69056"/>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p:cNvGrpSpPr/>
          <p:nvPr/>
        </p:nvGrpSpPr>
        <p:grpSpPr>
          <a:xfrm>
            <a:off x="1943954" y="2221766"/>
            <a:ext cx="1533402" cy="443726"/>
            <a:chOff x="2155869" y="1384375"/>
            <a:chExt cx="1533402" cy="443726"/>
          </a:xfrm>
        </p:grpSpPr>
        <p:sp>
          <p:nvSpPr>
            <p:cNvPr id="22" name="Rounded Rectangle 21"/>
            <p:cNvSpPr>
              <a:spLocks noChangeArrowheads="1"/>
            </p:cNvSpPr>
            <p:nvPr/>
          </p:nvSpPr>
          <p:spPr bwMode="auto">
            <a:xfrm>
              <a:off x="2155869" y="1384375"/>
              <a:ext cx="1533402" cy="443726"/>
            </a:xfrm>
            <a:prstGeom prst="roundRect">
              <a:avLst>
                <a:gd name="adj" fmla="val 4579"/>
              </a:avLst>
            </a:prstGeom>
            <a:solidFill>
              <a:schemeClr val="bg1">
                <a:lumMod val="65000"/>
              </a:schemeClr>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Blobs</a:t>
              </a:r>
              <a:endParaRPr lang="en-US" sz="1200" b="1" dirty="0">
                <a:solidFill>
                  <a:schemeClr val="bg1"/>
                </a:solidFill>
                <a:latin typeface="+mn-lt"/>
                <a:ea typeface="+mn-ea"/>
              </a:endParaRPr>
            </a:p>
          </p:txBody>
        </p:sp>
        <p:sp>
          <p:nvSpPr>
            <p:cNvPr id="19" name="Teardrop 18"/>
            <p:cNvSpPr/>
            <p:nvPr/>
          </p:nvSpPr>
          <p:spPr>
            <a:xfrm rot="18900000">
              <a:off x="2241491" y="1547538"/>
              <a:ext cx="153021" cy="153021"/>
            </a:xfrm>
            <a:prstGeom prst="teardrop">
              <a:avLst>
                <a:gd name="adj" fmla="val 149574"/>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p:cNvGrpSpPr/>
          <p:nvPr/>
        </p:nvGrpSpPr>
        <p:grpSpPr>
          <a:xfrm>
            <a:off x="1943954" y="3059158"/>
            <a:ext cx="1533402" cy="443726"/>
            <a:chOff x="3495798" y="1384374"/>
            <a:chExt cx="1533402" cy="443726"/>
          </a:xfrm>
        </p:grpSpPr>
        <p:sp>
          <p:nvSpPr>
            <p:cNvPr id="27" name="Rounded Rectangle 26"/>
            <p:cNvSpPr>
              <a:spLocks noChangeArrowheads="1"/>
            </p:cNvSpPr>
            <p:nvPr/>
          </p:nvSpPr>
          <p:spPr bwMode="auto">
            <a:xfrm>
              <a:off x="3495798" y="1384374"/>
              <a:ext cx="1533402" cy="44372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Health Monitor</a:t>
              </a:r>
              <a:endParaRPr lang="en-US" sz="1200" b="1" dirty="0">
                <a:solidFill>
                  <a:schemeClr val="bg1"/>
                </a:solidFill>
                <a:latin typeface="+mn-lt"/>
                <a:ea typeface="+mn-ea"/>
              </a:endParaRPr>
            </a:p>
          </p:txBody>
        </p:sp>
        <p:sp>
          <p:nvSpPr>
            <p:cNvPr id="28" name="Heart 27"/>
            <p:cNvSpPr/>
            <p:nvPr/>
          </p:nvSpPr>
          <p:spPr>
            <a:xfrm>
              <a:off x="3549266" y="1516358"/>
              <a:ext cx="221226" cy="195189"/>
            </a:xfrm>
            <a:prstGeom prst="hear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Rounded Rectangle 37"/>
          <p:cNvSpPr>
            <a:spLocks noChangeArrowheads="1"/>
          </p:cNvSpPr>
          <p:nvPr/>
        </p:nvSpPr>
        <p:spPr bwMode="auto">
          <a:xfrm>
            <a:off x="181591" y="2886075"/>
            <a:ext cx="1390650" cy="1514474"/>
          </a:xfrm>
          <a:prstGeom prst="roundRect">
            <a:avLst>
              <a:gd name="adj" fmla="val 7448"/>
            </a:avLst>
          </a:prstGeom>
          <a:solidFill>
            <a:srgbClr val="33928A">
              <a:alpha val="50195"/>
            </a:srgbClr>
          </a:solidFill>
          <a:ln w="25400">
            <a:solidFill>
              <a:schemeClr val="bg1"/>
            </a:solidFill>
            <a:round/>
            <a:headEnd/>
            <a:tailEnd/>
          </a:ln>
          <a:effectLst>
            <a:outerShdw blurRad="40000" dist="20000" dir="5400000" rotWithShape="0">
              <a:srgbClr val="808080">
                <a:alpha val="37999"/>
              </a:srgbClr>
            </a:outerShdw>
          </a:effectLst>
        </p:spPr>
        <p:txBody>
          <a:bodyPr anchor="t"/>
          <a:lstStyle/>
          <a:p>
            <a:pPr>
              <a:spcAft>
                <a:spcPts val="600"/>
              </a:spcAft>
            </a:pPr>
            <a:r>
              <a:rPr lang="en-US" sz="1400" b="1" dirty="0" smtClean="0"/>
              <a:t>Deployment</a:t>
            </a:r>
            <a:endParaRPr lang="en-US" sz="1400" b="1" dirty="0"/>
          </a:p>
          <a:p>
            <a:pPr marL="119063" indent="-119063">
              <a:buFont typeface="Arial"/>
              <a:buChar char="•"/>
            </a:pPr>
            <a:r>
              <a:rPr lang="en-US" sz="1400" dirty="0"/>
              <a:t>Packages</a:t>
            </a:r>
          </a:p>
          <a:p>
            <a:pPr marL="119063" indent="-119063">
              <a:buFont typeface="Arial"/>
              <a:buChar char="•"/>
            </a:pPr>
            <a:r>
              <a:rPr lang="en-US" sz="1400" dirty="0"/>
              <a:t>Jobs</a:t>
            </a:r>
          </a:p>
          <a:p>
            <a:pPr marL="119063" indent="-119063">
              <a:buFont typeface="Arial"/>
              <a:buChar char="•"/>
            </a:pPr>
            <a:r>
              <a:rPr lang="en-US" sz="1400" dirty="0"/>
              <a:t>Blobs</a:t>
            </a:r>
          </a:p>
          <a:p>
            <a:pPr marL="119063" indent="-119063">
              <a:buFont typeface="Arial"/>
              <a:buChar char="•"/>
            </a:pPr>
            <a:r>
              <a:rPr lang="en-US" sz="1400" dirty="0"/>
              <a:t>Source</a:t>
            </a:r>
          </a:p>
          <a:p>
            <a:pPr marL="119063" indent="-119063">
              <a:buFont typeface="Arial"/>
              <a:buChar char="•"/>
            </a:pPr>
            <a:r>
              <a:rPr lang="en-US" sz="1400" dirty="0"/>
              <a:t>Manifest</a:t>
            </a:r>
          </a:p>
        </p:txBody>
      </p:sp>
      <p:sp>
        <p:nvSpPr>
          <p:cNvPr id="39" name="Right Arrow 38"/>
          <p:cNvSpPr/>
          <p:nvPr/>
        </p:nvSpPr>
        <p:spPr>
          <a:xfrm>
            <a:off x="420380" y="1627749"/>
            <a:ext cx="1303645" cy="776287"/>
          </a:xfrm>
          <a:prstGeom prst="rightArrow">
            <a:avLst>
              <a:gd name="adj1" fmla="val 72086"/>
              <a:gd name="adj2" fmla="val 41820"/>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Deploy my </a:t>
            </a:r>
            <a:r>
              <a:rPr lang="en-US" sz="1400" i="1" dirty="0" smtClean="0"/>
              <a:t>Services</a:t>
            </a:r>
            <a:endParaRPr lang="en-US" sz="1400" i="1" dirty="0"/>
          </a:p>
        </p:txBody>
      </p:sp>
      <p:pic>
        <p:nvPicPr>
          <p:cNvPr id="40" name="Picture 210" descr="ICON_Person_Q30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1591" y="1627749"/>
            <a:ext cx="438150" cy="7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 name="Group 111"/>
          <p:cNvGrpSpPr/>
          <p:nvPr/>
        </p:nvGrpSpPr>
        <p:grpSpPr>
          <a:xfrm>
            <a:off x="5958599" y="1409867"/>
            <a:ext cx="2602716" cy="1033762"/>
            <a:chOff x="5958599" y="1409867"/>
            <a:chExt cx="2602716" cy="1033762"/>
          </a:xfrm>
        </p:grpSpPr>
        <p:sp>
          <p:nvSpPr>
            <p:cNvPr id="59" name="Rounded Rectangle 58"/>
            <p:cNvSpPr>
              <a:spLocks noChangeArrowheads="1"/>
            </p:cNvSpPr>
            <p:nvPr/>
          </p:nvSpPr>
          <p:spPr bwMode="auto">
            <a:xfrm>
              <a:off x="5958599" y="1409867"/>
              <a:ext cx="2602716" cy="1033762"/>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914400" tIns="0" rIns="0" bIns="0" anchor="ctr"/>
            <a:lstStyle/>
            <a:p>
              <a:pPr fontAlgn="auto">
                <a:spcBef>
                  <a:spcPts val="0"/>
                </a:spcBef>
                <a:spcAft>
                  <a:spcPts val="0"/>
                </a:spcAft>
                <a:defRPr/>
              </a:pPr>
              <a:r>
                <a:rPr lang="en-US" sz="1200" b="1" dirty="0" smtClean="0">
                  <a:solidFill>
                    <a:schemeClr val="bg1"/>
                  </a:solidFill>
                  <a:latin typeface="+mn-lt"/>
                  <a:ea typeface="+mn-ea"/>
                </a:rPr>
                <a:t>Worker VMs</a:t>
              </a:r>
              <a:endParaRPr lang="en-US" sz="1200" b="1" dirty="0">
                <a:solidFill>
                  <a:schemeClr val="bg1"/>
                </a:solidFill>
                <a:latin typeface="+mn-lt"/>
                <a:ea typeface="+mn-ea"/>
              </a:endParaRPr>
            </a:p>
          </p:txBody>
        </p:sp>
        <p:grpSp>
          <p:nvGrpSpPr>
            <p:cNvPr id="57" name="Group 56"/>
            <p:cNvGrpSpPr/>
            <p:nvPr/>
          </p:nvGrpSpPr>
          <p:grpSpPr>
            <a:xfrm>
              <a:off x="6034265" y="1504950"/>
              <a:ext cx="751569" cy="871171"/>
              <a:chOff x="6443676" y="1273494"/>
              <a:chExt cx="993333" cy="1151408"/>
            </a:xfrm>
          </p:grpSpPr>
          <p:pic>
            <p:nvPicPr>
              <p:cNvPr id="50" name="Picture 150" descr="ICON_VM_basic_label_Q30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43676" y="1556885"/>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Picture 150" descr="ICON_VM_basic_label_Q30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99395" y="1710487"/>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 name="Picture 150" descr="ICON_VM_basic_label_Q30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55114" y="1864089"/>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150" descr="ICON_VM_basic_label_Q30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47100" y="1273494"/>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150" descr="ICON_VM_basic_label_Q30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02819" y="1427096"/>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 name="Picture 150" descr="ICON_VM_basic_label_Q30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58538" y="1580698"/>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98" name="Group 97"/>
          <p:cNvGrpSpPr/>
          <p:nvPr/>
        </p:nvGrpSpPr>
        <p:grpSpPr>
          <a:xfrm>
            <a:off x="5958599" y="2542365"/>
            <a:ext cx="2602716" cy="807464"/>
            <a:chOff x="5958599" y="2542365"/>
            <a:chExt cx="2602716" cy="807464"/>
          </a:xfrm>
        </p:grpSpPr>
        <p:sp>
          <p:nvSpPr>
            <p:cNvPr id="91" name="Rounded Rectangle 90"/>
            <p:cNvSpPr>
              <a:spLocks noChangeArrowheads="1"/>
            </p:cNvSpPr>
            <p:nvPr/>
          </p:nvSpPr>
          <p:spPr bwMode="auto">
            <a:xfrm>
              <a:off x="5958599" y="2542365"/>
              <a:ext cx="2602716" cy="807464"/>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320040" tIns="109728" rIns="0" bIns="0" anchor="t"/>
            <a:lstStyle/>
            <a:p>
              <a:pPr fontAlgn="auto">
                <a:spcBef>
                  <a:spcPts val="0"/>
                </a:spcBef>
                <a:spcAft>
                  <a:spcPts val="0"/>
                </a:spcAft>
                <a:defRPr/>
              </a:pPr>
              <a:r>
                <a:rPr lang="en-US" sz="1200" b="1" dirty="0" smtClean="0">
                  <a:solidFill>
                    <a:schemeClr val="bg1"/>
                  </a:solidFill>
                  <a:latin typeface="+mn-lt"/>
                  <a:ea typeface="+mn-ea"/>
                </a:rPr>
                <a:t>Messaging</a:t>
              </a:r>
              <a:endParaRPr lang="en-US" sz="1200" b="1" dirty="0">
                <a:solidFill>
                  <a:schemeClr val="bg1"/>
                </a:solidFill>
                <a:latin typeface="+mn-lt"/>
                <a:ea typeface="+mn-ea"/>
              </a:endParaRPr>
            </a:p>
          </p:txBody>
        </p:sp>
        <p:pic>
          <p:nvPicPr>
            <p:cNvPr id="93" name="Picture 150" descr="ICON_VM_basic_label_Q30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61240" y="2744640"/>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 name="TextBox 93"/>
            <p:cNvSpPr txBox="1"/>
            <p:nvPr/>
          </p:nvSpPr>
          <p:spPr>
            <a:xfrm>
              <a:off x="7165514" y="2997404"/>
              <a:ext cx="835486" cy="253916"/>
            </a:xfrm>
            <a:prstGeom prst="rect">
              <a:avLst/>
            </a:prstGeom>
            <a:noFill/>
          </p:spPr>
          <p:txBody>
            <a:bodyPr wrap="none" rtlCol="0">
              <a:spAutoFit/>
            </a:bodyPr>
            <a:lstStyle/>
            <a:p>
              <a:pPr algn="r"/>
              <a:r>
                <a:rPr lang="en-US" sz="1050" b="1" dirty="0" smtClean="0">
                  <a:solidFill>
                    <a:schemeClr val="bg1"/>
                  </a:solidFill>
                </a:rPr>
                <a:t>Target VM</a:t>
              </a:r>
            </a:p>
          </p:txBody>
        </p:sp>
        <p:sp>
          <p:nvSpPr>
            <p:cNvPr id="95" name="Teardrop 133"/>
            <p:cNvSpPr/>
            <p:nvPr/>
          </p:nvSpPr>
          <p:spPr>
            <a:xfrm rot="11254553">
              <a:off x="6014829" y="2673763"/>
              <a:ext cx="239023" cy="210913"/>
            </a:xfrm>
            <a:custGeom>
              <a:avLst/>
              <a:gdLst/>
              <a:ahLst/>
              <a:cxnLst/>
              <a:rect l="l" t="t" r="r" b="b"/>
              <a:pathLst>
                <a:path w="977409" h="862463">
                  <a:moveTo>
                    <a:pt x="259894" y="587617"/>
                  </a:moveTo>
                  <a:cubicBezTo>
                    <a:pt x="303121" y="581868"/>
                    <a:pt x="333503" y="542165"/>
                    <a:pt x="327754" y="498938"/>
                  </a:cubicBezTo>
                  <a:cubicBezTo>
                    <a:pt x="322005" y="455710"/>
                    <a:pt x="282301" y="425328"/>
                    <a:pt x="239074" y="431078"/>
                  </a:cubicBezTo>
                  <a:cubicBezTo>
                    <a:pt x="195846" y="436827"/>
                    <a:pt x="165465" y="476530"/>
                    <a:pt x="171214" y="519757"/>
                  </a:cubicBezTo>
                  <a:cubicBezTo>
                    <a:pt x="176963" y="562985"/>
                    <a:pt x="216666" y="593367"/>
                    <a:pt x="259894" y="587617"/>
                  </a:cubicBezTo>
                  <a:close/>
                  <a:moveTo>
                    <a:pt x="496117" y="556200"/>
                  </a:moveTo>
                  <a:cubicBezTo>
                    <a:pt x="539344" y="550450"/>
                    <a:pt x="569726" y="510747"/>
                    <a:pt x="563976" y="467520"/>
                  </a:cubicBezTo>
                  <a:cubicBezTo>
                    <a:pt x="558227" y="424293"/>
                    <a:pt x="518524" y="393911"/>
                    <a:pt x="475297" y="399660"/>
                  </a:cubicBezTo>
                  <a:cubicBezTo>
                    <a:pt x="432069" y="405409"/>
                    <a:pt x="401688" y="445112"/>
                    <a:pt x="407437" y="488340"/>
                  </a:cubicBezTo>
                  <a:cubicBezTo>
                    <a:pt x="413186" y="531567"/>
                    <a:pt x="452889" y="561949"/>
                    <a:pt x="496117" y="556200"/>
                  </a:cubicBezTo>
                  <a:close/>
                  <a:moveTo>
                    <a:pt x="732341" y="524782"/>
                  </a:moveTo>
                  <a:cubicBezTo>
                    <a:pt x="775568" y="519033"/>
                    <a:pt x="805950" y="479329"/>
                    <a:pt x="800200" y="436102"/>
                  </a:cubicBezTo>
                  <a:cubicBezTo>
                    <a:pt x="794451" y="392875"/>
                    <a:pt x="754748" y="362493"/>
                    <a:pt x="711521" y="368242"/>
                  </a:cubicBezTo>
                  <a:cubicBezTo>
                    <a:pt x="668293" y="373991"/>
                    <a:pt x="637912" y="413695"/>
                    <a:pt x="643661" y="456922"/>
                  </a:cubicBezTo>
                  <a:cubicBezTo>
                    <a:pt x="649410" y="500149"/>
                    <a:pt x="689113" y="530531"/>
                    <a:pt x="732341" y="524782"/>
                  </a:cubicBezTo>
                  <a:close/>
                  <a:moveTo>
                    <a:pt x="539319" y="856951"/>
                  </a:moveTo>
                  <a:cubicBezTo>
                    <a:pt x="270888" y="892653"/>
                    <a:pt x="30621" y="751209"/>
                    <a:pt x="2667" y="541027"/>
                  </a:cubicBezTo>
                  <a:cubicBezTo>
                    <a:pt x="-25288" y="330846"/>
                    <a:pt x="169657" y="131519"/>
                    <a:pt x="438089" y="95817"/>
                  </a:cubicBezTo>
                  <a:cubicBezTo>
                    <a:pt x="491646" y="88694"/>
                    <a:pt x="544084" y="88623"/>
                    <a:pt x="593712" y="96560"/>
                  </a:cubicBezTo>
                  <a:cubicBezTo>
                    <a:pt x="709420" y="94638"/>
                    <a:pt x="825104" y="62149"/>
                    <a:pt x="940790" y="0"/>
                  </a:cubicBezTo>
                  <a:cubicBezTo>
                    <a:pt x="908291" y="72634"/>
                    <a:pt x="884680" y="145268"/>
                    <a:pt x="870775" y="218069"/>
                  </a:cubicBezTo>
                  <a:cubicBezTo>
                    <a:pt x="927482" y="270002"/>
                    <a:pt x="964730" y="336463"/>
                    <a:pt x="974742" y="411741"/>
                  </a:cubicBezTo>
                  <a:cubicBezTo>
                    <a:pt x="1002697" y="621923"/>
                    <a:pt x="807751" y="821250"/>
                    <a:pt x="539319" y="856951"/>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7" name="Group 96"/>
          <p:cNvGrpSpPr/>
          <p:nvPr/>
        </p:nvGrpSpPr>
        <p:grpSpPr>
          <a:xfrm>
            <a:off x="5958599" y="2844959"/>
            <a:ext cx="2602716" cy="807464"/>
            <a:chOff x="5958599" y="2844959"/>
            <a:chExt cx="2602716" cy="807464"/>
          </a:xfrm>
        </p:grpSpPr>
        <p:sp>
          <p:nvSpPr>
            <p:cNvPr id="86" name="Rounded Rectangle 85"/>
            <p:cNvSpPr>
              <a:spLocks noChangeArrowheads="1"/>
            </p:cNvSpPr>
            <p:nvPr/>
          </p:nvSpPr>
          <p:spPr bwMode="auto">
            <a:xfrm>
              <a:off x="5958599" y="2844959"/>
              <a:ext cx="2602716" cy="807464"/>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320040" tIns="109728" rIns="0" bIns="0" anchor="t"/>
            <a:lstStyle/>
            <a:p>
              <a:pPr fontAlgn="auto">
                <a:spcBef>
                  <a:spcPts val="0"/>
                </a:spcBef>
                <a:spcAft>
                  <a:spcPts val="0"/>
                </a:spcAft>
                <a:defRPr/>
              </a:pPr>
              <a:r>
                <a:rPr lang="en-US" sz="1200" b="1" dirty="0" smtClean="0">
                  <a:solidFill>
                    <a:schemeClr val="bg1"/>
                  </a:solidFill>
                  <a:latin typeface="+mn-lt"/>
                  <a:ea typeface="+mn-ea"/>
                </a:rPr>
                <a:t>Health Manager</a:t>
              </a:r>
              <a:endParaRPr lang="en-US" sz="1200" b="1" dirty="0">
                <a:solidFill>
                  <a:schemeClr val="bg1"/>
                </a:solidFill>
                <a:latin typeface="+mn-lt"/>
                <a:ea typeface="+mn-ea"/>
              </a:endParaRPr>
            </a:p>
          </p:txBody>
        </p:sp>
        <p:pic>
          <p:nvPicPr>
            <p:cNvPr id="88" name="Picture 150" descr="ICON_VM_basic_label_Q30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61240" y="3047234"/>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 name="TextBox 88"/>
            <p:cNvSpPr txBox="1"/>
            <p:nvPr/>
          </p:nvSpPr>
          <p:spPr>
            <a:xfrm>
              <a:off x="7165514" y="3299998"/>
              <a:ext cx="835486" cy="253916"/>
            </a:xfrm>
            <a:prstGeom prst="rect">
              <a:avLst/>
            </a:prstGeom>
            <a:noFill/>
          </p:spPr>
          <p:txBody>
            <a:bodyPr wrap="none" rtlCol="0">
              <a:spAutoFit/>
            </a:bodyPr>
            <a:lstStyle/>
            <a:p>
              <a:pPr algn="r"/>
              <a:r>
                <a:rPr lang="en-US" sz="1050" b="1" dirty="0" smtClean="0">
                  <a:solidFill>
                    <a:schemeClr val="bg1"/>
                  </a:solidFill>
                </a:rPr>
                <a:t>Target VM</a:t>
              </a:r>
            </a:p>
          </p:txBody>
        </p:sp>
        <p:sp>
          <p:nvSpPr>
            <p:cNvPr id="96" name="Heart 95"/>
            <p:cNvSpPr/>
            <p:nvPr/>
          </p:nvSpPr>
          <p:spPr>
            <a:xfrm>
              <a:off x="6024562" y="2966824"/>
              <a:ext cx="221226" cy="195189"/>
            </a:xfrm>
            <a:prstGeom prst="hear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8" name="Group 67"/>
          <p:cNvGrpSpPr/>
          <p:nvPr/>
        </p:nvGrpSpPr>
        <p:grpSpPr>
          <a:xfrm>
            <a:off x="5958599" y="3147554"/>
            <a:ext cx="2602716" cy="807464"/>
            <a:chOff x="5958599" y="2631061"/>
            <a:chExt cx="2602716" cy="807464"/>
          </a:xfrm>
        </p:grpSpPr>
        <p:sp>
          <p:nvSpPr>
            <p:cNvPr id="65" name="Rounded Rectangle 64"/>
            <p:cNvSpPr>
              <a:spLocks noChangeArrowheads="1"/>
            </p:cNvSpPr>
            <p:nvPr/>
          </p:nvSpPr>
          <p:spPr bwMode="auto">
            <a:xfrm>
              <a:off x="5958599" y="2631061"/>
              <a:ext cx="2602716" cy="807464"/>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320040" tIns="109728" rIns="0" bIns="0" anchor="t"/>
            <a:lstStyle/>
            <a:p>
              <a:pPr fontAlgn="auto">
                <a:spcBef>
                  <a:spcPts val="0"/>
                </a:spcBef>
                <a:spcAft>
                  <a:spcPts val="0"/>
                </a:spcAft>
                <a:defRPr/>
              </a:pPr>
              <a:r>
                <a:rPr lang="en-US" sz="1200" b="1" dirty="0" smtClean="0">
                  <a:solidFill>
                    <a:schemeClr val="bg1"/>
                  </a:solidFill>
                  <a:latin typeface="+mn-lt"/>
                  <a:ea typeface="+mn-ea"/>
                </a:rPr>
                <a:t>Cloud Controller</a:t>
              </a:r>
              <a:endParaRPr lang="en-US" sz="1200" b="1" dirty="0">
                <a:solidFill>
                  <a:schemeClr val="bg1"/>
                </a:solidFill>
                <a:latin typeface="+mn-lt"/>
                <a:ea typeface="+mn-ea"/>
              </a:endParaRPr>
            </a:p>
          </p:txBody>
        </p:sp>
        <p:sp>
          <p:nvSpPr>
            <p:cNvPr id="66" name="Rectangle 76"/>
            <p:cNvSpPr/>
            <p:nvPr/>
          </p:nvSpPr>
          <p:spPr>
            <a:xfrm>
              <a:off x="6034800" y="2735081"/>
              <a:ext cx="199082" cy="265671"/>
            </a:xfrm>
            <a:custGeom>
              <a:avLst/>
              <a:gdLst/>
              <a:ahLst/>
              <a:cxnLst/>
              <a:rect l="l" t="t" r="r" b="b"/>
              <a:pathLst>
                <a:path w="661988" h="883413">
                  <a:moveTo>
                    <a:pt x="330994" y="679669"/>
                  </a:moveTo>
                  <a:lnTo>
                    <a:pt x="212885" y="769898"/>
                  </a:lnTo>
                  <a:cubicBezTo>
                    <a:pt x="244883" y="796653"/>
                    <a:pt x="286332" y="810415"/>
                    <a:pt x="330994" y="810415"/>
                  </a:cubicBezTo>
                  <a:cubicBezTo>
                    <a:pt x="375657" y="810415"/>
                    <a:pt x="417105" y="796653"/>
                    <a:pt x="449103" y="769899"/>
                  </a:cubicBezTo>
                  <a:close/>
                  <a:moveTo>
                    <a:pt x="131181" y="527028"/>
                  </a:moveTo>
                  <a:cubicBezTo>
                    <a:pt x="122509" y="548919"/>
                    <a:pt x="118242" y="572793"/>
                    <a:pt x="118242" y="597663"/>
                  </a:cubicBezTo>
                  <a:cubicBezTo>
                    <a:pt x="118242" y="668352"/>
                    <a:pt x="152717" y="730988"/>
                    <a:pt x="208006" y="766609"/>
                  </a:cubicBezTo>
                  <a:lnTo>
                    <a:pt x="253230" y="620264"/>
                  </a:lnTo>
                  <a:close/>
                  <a:moveTo>
                    <a:pt x="530807" y="527027"/>
                  </a:moveTo>
                  <a:lnTo>
                    <a:pt x="408757" y="620264"/>
                  </a:lnTo>
                  <a:lnTo>
                    <a:pt x="453981" y="766610"/>
                  </a:lnTo>
                  <a:cubicBezTo>
                    <a:pt x="509272" y="730989"/>
                    <a:pt x="543746" y="668352"/>
                    <a:pt x="543746" y="597663"/>
                  </a:cubicBezTo>
                  <a:cubicBezTo>
                    <a:pt x="543746" y="572793"/>
                    <a:pt x="539479" y="548919"/>
                    <a:pt x="530807" y="527027"/>
                  </a:cubicBezTo>
                  <a:close/>
                  <a:moveTo>
                    <a:pt x="336192" y="385435"/>
                  </a:moveTo>
                  <a:lnTo>
                    <a:pt x="379054" y="524143"/>
                  </a:lnTo>
                  <a:lnTo>
                    <a:pt x="529912" y="524142"/>
                  </a:lnTo>
                  <a:cubicBezTo>
                    <a:pt x="501178" y="444293"/>
                    <a:pt x="425507" y="387120"/>
                    <a:pt x="336192" y="385435"/>
                  </a:cubicBezTo>
                  <a:close/>
                  <a:moveTo>
                    <a:pt x="325796" y="385435"/>
                  </a:moveTo>
                  <a:cubicBezTo>
                    <a:pt x="236481" y="387120"/>
                    <a:pt x="160810" y="444294"/>
                    <a:pt x="132077" y="524142"/>
                  </a:cubicBezTo>
                  <a:lnTo>
                    <a:pt x="282933" y="524143"/>
                  </a:lnTo>
                  <a:close/>
                  <a:moveTo>
                    <a:pt x="388144" y="107849"/>
                  </a:moveTo>
                  <a:lnTo>
                    <a:pt x="616744" y="107849"/>
                  </a:lnTo>
                  <a:lnTo>
                    <a:pt x="616744" y="214664"/>
                  </a:lnTo>
                  <a:lnTo>
                    <a:pt x="486412" y="358355"/>
                  </a:lnTo>
                  <a:cubicBezTo>
                    <a:pt x="564963" y="408954"/>
                    <a:pt x="616744" y="497262"/>
                    <a:pt x="616744" y="597663"/>
                  </a:cubicBezTo>
                  <a:cubicBezTo>
                    <a:pt x="616744" y="755478"/>
                    <a:pt x="488809" y="883413"/>
                    <a:pt x="330994" y="883413"/>
                  </a:cubicBezTo>
                  <a:cubicBezTo>
                    <a:pt x="173179" y="883413"/>
                    <a:pt x="45244" y="755478"/>
                    <a:pt x="45244" y="597663"/>
                  </a:cubicBezTo>
                  <a:cubicBezTo>
                    <a:pt x="45244" y="497384"/>
                    <a:pt x="96899" y="409170"/>
                    <a:pt x="175275" y="358519"/>
                  </a:cubicBezTo>
                  <a:lnTo>
                    <a:pt x="45244" y="215161"/>
                  </a:lnTo>
                  <a:lnTo>
                    <a:pt x="45244" y="108346"/>
                  </a:lnTo>
                  <a:lnTo>
                    <a:pt x="273844" y="108346"/>
                  </a:lnTo>
                  <a:lnTo>
                    <a:pt x="273844" y="215161"/>
                  </a:lnTo>
                  <a:lnTo>
                    <a:pt x="273844" y="317674"/>
                  </a:lnTo>
                  <a:cubicBezTo>
                    <a:pt x="292304" y="313881"/>
                    <a:pt x="311419" y="311913"/>
                    <a:pt x="330994" y="311913"/>
                  </a:cubicBezTo>
                  <a:lnTo>
                    <a:pt x="388144" y="317674"/>
                  </a:lnTo>
                  <a:lnTo>
                    <a:pt x="388144" y="214664"/>
                  </a:lnTo>
                  <a:close/>
                  <a:moveTo>
                    <a:pt x="0" y="0"/>
                  </a:moveTo>
                  <a:lnTo>
                    <a:pt x="661988" y="0"/>
                  </a:lnTo>
                  <a:lnTo>
                    <a:pt x="661988" y="69056"/>
                  </a:lnTo>
                  <a:lnTo>
                    <a:pt x="0" y="69056"/>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150" descr="ICON_VM_basic_label_Q30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61240" y="2833336"/>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 name="TextBox 66"/>
            <p:cNvSpPr txBox="1"/>
            <p:nvPr/>
          </p:nvSpPr>
          <p:spPr>
            <a:xfrm>
              <a:off x="7165514" y="3086100"/>
              <a:ext cx="835486" cy="253916"/>
            </a:xfrm>
            <a:prstGeom prst="rect">
              <a:avLst/>
            </a:prstGeom>
            <a:noFill/>
          </p:spPr>
          <p:txBody>
            <a:bodyPr wrap="none" rtlCol="0">
              <a:spAutoFit/>
            </a:bodyPr>
            <a:lstStyle/>
            <a:p>
              <a:pPr algn="r"/>
              <a:r>
                <a:rPr lang="en-US" sz="1050" b="1" dirty="0" smtClean="0">
                  <a:solidFill>
                    <a:schemeClr val="bg1"/>
                  </a:solidFill>
                </a:rPr>
                <a:t>Target VM</a:t>
              </a:r>
            </a:p>
          </p:txBody>
        </p:sp>
      </p:grpSp>
      <p:cxnSp>
        <p:nvCxnSpPr>
          <p:cNvPr id="100" name="Straight Connector 99"/>
          <p:cNvCxnSpPr>
            <a:stCxn id="14" idx="3"/>
          </p:cNvCxnSpPr>
          <p:nvPr/>
        </p:nvCxnSpPr>
        <p:spPr>
          <a:xfrm>
            <a:off x="3477356" y="1606237"/>
            <a:ext cx="499147" cy="188144"/>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22" idx="3"/>
          </p:cNvCxnSpPr>
          <p:nvPr/>
        </p:nvCxnSpPr>
        <p:spPr>
          <a:xfrm flipV="1">
            <a:off x="3477356" y="2221766"/>
            <a:ext cx="499147" cy="221863"/>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stCxn id="39" idx="3"/>
            <a:endCxn id="17" idx="1"/>
          </p:cNvCxnSpPr>
          <p:nvPr/>
        </p:nvCxnSpPr>
        <p:spPr>
          <a:xfrm>
            <a:off x="1724025" y="2015893"/>
            <a:ext cx="2252478" cy="351"/>
          </a:xfrm>
          <a:prstGeom prst="straightConnector1">
            <a:avLst/>
          </a:prstGeom>
          <a:ln w="19050">
            <a:solidFill>
              <a:srgbClr val="7F7F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flipV="1">
            <a:off x="5509905" y="1930167"/>
            <a:ext cx="448694" cy="352"/>
          </a:xfrm>
          <a:prstGeom prst="straightConnector1">
            <a:avLst/>
          </a:prstGeom>
          <a:ln w="19050">
            <a:solidFill>
              <a:srgbClr val="7F7F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nvCxnSpPr>
        <p:spPr>
          <a:xfrm>
            <a:off x="5509905" y="2221766"/>
            <a:ext cx="448694" cy="347876"/>
          </a:xfrm>
          <a:prstGeom prst="straightConnector1">
            <a:avLst/>
          </a:prstGeom>
          <a:ln w="19050">
            <a:solidFill>
              <a:srgbClr val="7F7F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8" name="Curved Connector 127"/>
          <p:cNvCxnSpPr>
            <a:stCxn id="65" idx="1"/>
            <a:endCxn id="61" idx="2"/>
          </p:cNvCxnSpPr>
          <p:nvPr/>
        </p:nvCxnSpPr>
        <p:spPr>
          <a:xfrm rot="10800000">
            <a:off x="4743205" y="3092578"/>
            <a:ext cx="1215395" cy="458708"/>
          </a:xfrm>
          <a:prstGeom prst="curvedConnector2">
            <a:avLst/>
          </a:prstGeom>
          <a:ln w="19050">
            <a:solidFill>
              <a:srgbClr val="7F7F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a:stCxn id="61" idx="0"/>
            <a:endCxn id="17" idx="2"/>
          </p:cNvCxnSpPr>
          <p:nvPr/>
        </p:nvCxnSpPr>
        <p:spPr>
          <a:xfrm flipV="1">
            <a:off x="4743204" y="2238107"/>
            <a:ext cx="0" cy="410745"/>
          </a:xfrm>
          <a:prstGeom prst="straightConnector1">
            <a:avLst/>
          </a:prstGeom>
          <a:ln w="19050">
            <a:solidFill>
              <a:srgbClr val="7F7F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a:stCxn id="61" idx="1"/>
            <a:endCxn id="27" idx="3"/>
          </p:cNvCxnSpPr>
          <p:nvPr/>
        </p:nvCxnSpPr>
        <p:spPr>
          <a:xfrm flipH="1">
            <a:off x="3477356" y="2870715"/>
            <a:ext cx="499147" cy="410306"/>
          </a:xfrm>
          <a:prstGeom prst="straightConnector1">
            <a:avLst/>
          </a:prstGeom>
          <a:ln w="19050">
            <a:solidFill>
              <a:srgbClr val="7F7F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06504"/>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500"/>
                                        <p:tgtEl>
                                          <p:spTgt spid="3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6"/>
                                        </p:tgtEl>
                                        <p:attrNameLst>
                                          <p:attrName>style.visibility</p:attrName>
                                        </p:attrNameLst>
                                      </p:cBhvr>
                                      <p:to>
                                        <p:strVal val="visible"/>
                                      </p:to>
                                    </p:set>
                                    <p:animEffect transition="in" filter="wipe(left)">
                                      <p:cBhvr>
                                        <p:cTn id="11" dur="500"/>
                                        <p:tgtEl>
                                          <p:spTgt spid="10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11"/>
                                        </p:tgtEl>
                                        <p:attrNameLst>
                                          <p:attrName>style.visibility</p:attrName>
                                        </p:attrNameLst>
                                      </p:cBhvr>
                                      <p:to>
                                        <p:strVal val="visible"/>
                                      </p:to>
                                    </p:set>
                                    <p:animEffect transition="in" filter="wipe(left)">
                                      <p:cBhvr>
                                        <p:cTn id="16" dur="500"/>
                                        <p:tgtEl>
                                          <p:spTgt spid="111"/>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112"/>
                                        </p:tgtEl>
                                        <p:attrNameLst>
                                          <p:attrName>style.visibility</p:attrName>
                                        </p:attrNameLst>
                                      </p:cBhvr>
                                      <p:to>
                                        <p:strVal val="visible"/>
                                      </p:to>
                                    </p:set>
                                    <p:animEffect transition="in" filter="fade">
                                      <p:cBhvr>
                                        <p:cTn id="20" dur="500"/>
                                        <p:tgtEl>
                                          <p:spTgt spid="11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nodeType="clickEffect">
                                  <p:stCondLst>
                                    <p:cond delay="0"/>
                                  </p:stCondLst>
                                  <p:childTnLst>
                                    <p:animEffect transition="out" filter="fade">
                                      <p:cBhvr>
                                        <p:cTn id="24" dur="500"/>
                                        <p:tgtEl>
                                          <p:spTgt spid="112"/>
                                        </p:tgtEl>
                                      </p:cBhvr>
                                    </p:animEffect>
                                    <p:set>
                                      <p:cBhvr>
                                        <p:cTn id="25" dur="1" fill="hold">
                                          <p:stCondLst>
                                            <p:cond delay="499"/>
                                          </p:stCondLst>
                                        </p:cTn>
                                        <p:tgtEl>
                                          <p:spTgt spid="112"/>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111"/>
                                        </p:tgtEl>
                                      </p:cBhvr>
                                    </p:animEffect>
                                    <p:set>
                                      <p:cBhvr>
                                        <p:cTn id="28" dur="1" fill="hold">
                                          <p:stCondLst>
                                            <p:cond delay="499"/>
                                          </p:stCondLst>
                                        </p:cTn>
                                        <p:tgtEl>
                                          <p:spTgt spid="111"/>
                                        </p:tgtEl>
                                        <p:attrNameLst>
                                          <p:attrName>style.visibility</p:attrName>
                                        </p:attrNameLst>
                                      </p:cBhvr>
                                      <p:to>
                                        <p:strVal val="hidden"/>
                                      </p:to>
                                    </p:set>
                                  </p:childTnLst>
                                </p:cTn>
                              </p:par>
                            </p:childTnLst>
                          </p:cTn>
                        </p:par>
                        <p:par>
                          <p:cTn id="29" fill="hold">
                            <p:stCondLst>
                              <p:cond delay="500"/>
                            </p:stCondLst>
                            <p:childTnLst>
                              <p:par>
                                <p:cTn id="30" presetID="22" presetClass="entr" presetSubtype="8" fill="hold" nodeType="afterEffect">
                                  <p:stCondLst>
                                    <p:cond delay="0"/>
                                  </p:stCondLst>
                                  <p:childTnLst>
                                    <p:set>
                                      <p:cBhvr>
                                        <p:cTn id="31" dur="1" fill="hold">
                                          <p:stCondLst>
                                            <p:cond delay="0"/>
                                          </p:stCondLst>
                                        </p:cTn>
                                        <p:tgtEl>
                                          <p:spTgt spid="126"/>
                                        </p:tgtEl>
                                        <p:attrNameLst>
                                          <p:attrName>style.visibility</p:attrName>
                                        </p:attrNameLst>
                                      </p:cBhvr>
                                      <p:to>
                                        <p:strVal val="visible"/>
                                      </p:to>
                                    </p:set>
                                    <p:animEffect transition="in" filter="wipe(left)">
                                      <p:cBhvr>
                                        <p:cTn id="32" dur="500"/>
                                        <p:tgtEl>
                                          <p:spTgt spid="126"/>
                                        </p:tgtEl>
                                      </p:cBhvr>
                                    </p:animEffect>
                                  </p:childTnLst>
                                </p:cTn>
                              </p:par>
                            </p:childTnLst>
                          </p:cTn>
                        </p:par>
                        <p:par>
                          <p:cTn id="33" fill="hold">
                            <p:stCondLst>
                              <p:cond delay="1000"/>
                            </p:stCondLst>
                            <p:childTnLst>
                              <p:par>
                                <p:cTn id="34" presetID="10" presetClass="entr" presetSubtype="0" fill="hold" nodeType="afterEffect">
                                  <p:stCondLst>
                                    <p:cond delay="0"/>
                                  </p:stCondLst>
                                  <p:childTnLst>
                                    <p:set>
                                      <p:cBhvr>
                                        <p:cTn id="35" dur="1" fill="hold">
                                          <p:stCondLst>
                                            <p:cond delay="0"/>
                                          </p:stCondLst>
                                        </p:cTn>
                                        <p:tgtEl>
                                          <p:spTgt spid="98"/>
                                        </p:tgtEl>
                                        <p:attrNameLst>
                                          <p:attrName>style.visibility</p:attrName>
                                        </p:attrNameLst>
                                      </p:cBhvr>
                                      <p:to>
                                        <p:strVal val="visible"/>
                                      </p:to>
                                    </p:set>
                                    <p:animEffect transition="in" filter="fade">
                                      <p:cBhvr>
                                        <p:cTn id="36" dur="500"/>
                                        <p:tgtEl>
                                          <p:spTgt spid="98"/>
                                        </p:tgtEl>
                                      </p:cBhvr>
                                    </p:animEffect>
                                  </p:childTnLst>
                                </p:cTn>
                              </p:par>
                            </p:childTnLst>
                          </p:cTn>
                        </p:par>
                        <p:par>
                          <p:cTn id="37" fill="hold">
                            <p:stCondLst>
                              <p:cond delay="1500"/>
                            </p:stCondLst>
                            <p:childTnLst>
                              <p:par>
                                <p:cTn id="38" presetID="10" presetClass="entr" presetSubtype="0" fill="hold" nodeType="afterEffect">
                                  <p:stCondLst>
                                    <p:cond delay="1000"/>
                                  </p:stCondLst>
                                  <p:childTnLst>
                                    <p:set>
                                      <p:cBhvr>
                                        <p:cTn id="39" dur="1" fill="hold">
                                          <p:stCondLst>
                                            <p:cond delay="0"/>
                                          </p:stCondLst>
                                        </p:cTn>
                                        <p:tgtEl>
                                          <p:spTgt spid="97"/>
                                        </p:tgtEl>
                                        <p:attrNameLst>
                                          <p:attrName>style.visibility</p:attrName>
                                        </p:attrNameLst>
                                      </p:cBhvr>
                                      <p:to>
                                        <p:strVal val="visible"/>
                                      </p:to>
                                    </p:set>
                                    <p:animEffect transition="in" filter="fade">
                                      <p:cBhvr>
                                        <p:cTn id="40" dur="500"/>
                                        <p:tgtEl>
                                          <p:spTgt spid="97"/>
                                        </p:tgtEl>
                                      </p:cBhvr>
                                    </p:animEffect>
                                  </p:childTnLst>
                                </p:cTn>
                              </p:par>
                            </p:childTnLst>
                          </p:cTn>
                        </p:par>
                        <p:par>
                          <p:cTn id="41" fill="hold">
                            <p:stCondLst>
                              <p:cond delay="3000"/>
                            </p:stCondLst>
                            <p:childTnLst>
                              <p:par>
                                <p:cTn id="42" presetID="10" presetClass="entr" presetSubtype="0" fill="hold" nodeType="afterEffect">
                                  <p:stCondLst>
                                    <p:cond delay="1000"/>
                                  </p:stCondLst>
                                  <p:childTnLst>
                                    <p:set>
                                      <p:cBhvr>
                                        <p:cTn id="43" dur="1" fill="hold">
                                          <p:stCondLst>
                                            <p:cond delay="0"/>
                                          </p:stCondLst>
                                        </p:cTn>
                                        <p:tgtEl>
                                          <p:spTgt spid="68"/>
                                        </p:tgtEl>
                                        <p:attrNameLst>
                                          <p:attrName>style.visibility</p:attrName>
                                        </p:attrNameLst>
                                      </p:cBhvr>
                                      <p:to>
                                        <p:strVal val="visible"/>
                                      </p:to>
                                    </p:set>
                                    <p:animEffect transition="in" filter="fade">
                                      <p:cBhvr>
                                        <p:cTn id="44" dur="500"/>
                                        <p:tgtEl>
                                          <p:spTgt spid="68"/>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2" fill="hold" nodeType="clickEffect">
                                  <p:stCondLst>
                                    <p:cond delay="0"/>
                                  </p:stCondLst>
                                  <p:childTnLst>
                                    <p:set>
                                      <p:cBhvr>
                                        <p:cTn id="48" dur="1" fill="hold">
                                          <p:stCondLst>
                                            <p:cond delay="0"/>
                                          </p:stCondLst>
                                        </p:cTn>
                                        <p:tgtEl>
                                          <p:spTgt spid="128"/>
                                        </p:tgtEl>
                                        <p:attrNameLst>
                                          <p:attrName>style.visibility</p:attrName>
                                        </p:attrNameLst>
                                      </p:cBhvr>
                                      <p:to>
                                        <p:strVal val="visible"/>
                                      </p:to>
                                    </p:set>
                                    <p:animEffect transition="in" filter="wipe(right)">
                                      <p:cBhvr>
                                        <p:cTn id="49" dur="500"/>
                                        <p:tgtEl>
                                          <p:spTgt spid="128"/>
                                        </p:tgtEl>
                                      </p:cBhvr>
                                    </p:animEffect>
                                  </p:childTnLst>
                                </p:cTn>
                              </p:par>
                            </p:childTnLst>
                          </p:cTn>
                        </p:par>
                        <p:par>
                          <p:cTn id="50" fill="hold">
                            <p:stCondLst>
                              <p:cond delay="500"/>
                            </p:stCondLst>
                            <p:childTnLst>
                              <p:par>
                                <p:cTn id="51" presetID="22" presetClass="entr" presetSubtype="4" fill="hold" nodeType="afterEffect">
                                  <p:stCondLst>
                                    <p:cond delay="0"/>
                                  </p:stCondLst>
                                  <p:childTnLst>
                                    <p:set>
                                      <p:cBhvr>
                                        <p:cTn id="52" dur="1" fill="hold">
                                          <p:stCondLst>
                                            <p:cond delay="0"/>
                                          </p:stCondLst>
                                        </p:cTn>
                                        <p:tgtEl>
                                          <p:spTgt spid="130"/>
                                        </p:tgtEl>
                                        <p:attrNameLst>
                                          <p:attrName>style.visibility</p:attrName>
                                        </p:attrNameLst>
                                      </p:cBhvr>
                                      <p:to>
                                        <p:strVal val="visible"/>
                                      </p:to>
                                    </p:set>
                                    <p:animEffect transition="in" filter="wipe(down)">
                                      <p:cBhvr>
                                        <p:cTn id="53" dur="500"/>
                                        <p:tgtEl>
                                          <p:spTgt spid="130"/>
                                        </p:tgtEl>
                                      </p:cBhvr>
                                    </p:animEffect>
                                  </p:childTnLst>
                                </p:cTn>
                              </p:par>
                              <p:par>
                                <p:cTn id="54" presetID="22" presetClass="entr" presetSubtype="2" fill="hold" nodeType="withEffect">
                                  <p:stCondLst>
                                    <p:cond delay="0"/>
                                  </p:stCondLst>
                                  <p:childTnLst>
                                    <p:set>
                                      <p:cBhvr>
                                        <p:cTn id="55" dur="1" fill="hold">
                                          <p:stCondLst>
                                            <p:cond delay="0"/>
                                          </p:stCondLst>
                                        </p:cTn>
                                        <p:tgtEl>
                                          <p:spTgt spid="132"/>
                                        </p:tgtEl>
                                        <p:attrNameLst>
                                          <p:attrName>style.visibility</p:attrName>
                                        </p:attrNameLst>
                                      </p:cBhvr>
                                      <p:to>
                                        <p:strVal val="visible"/>
                                      </p:to>
                                    </p:set>
                                    <p:animEffect transition="in" filter="wipe(right)">
                                      <p:cBhvr>
                                        <p:cTn id="56" dur="500"/>
                                        <p:tgtEl>
                                          <p:spTgt spid="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564422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Rounded Rectangle 114"/>
          <p:cNvSpPr/>
          <p:nvPr/>
        </p:nvSpPr>
        <p:spPr bwMode="auto">
          <a:xfrm>
            <a:off x="2007973" y="1117911"/>
            <a:ext cx="1560727" cy="374030"/>
          </a:xfrm>
          <a:prstGeom prst="roundRect">
            <a:avLst>
              <a:gd name="adj" fmla="val 8685"/>
            </a:avLst>
          </a:prstGeom>
          <a:solidFill>
            <a:schemeClr val="tx1"/>
          </a:solidFill>
          <a:ln w="19050">
            <a:solidFill>
              <a:schemeClr val="bg2"/>
            </a:solidFill>
            <a:round/>
            <a:headEnd/>
            <a:tailEnd/>
          </a:ln>
        </p:spPr>
        <p:txBody>
          <a:bodyPr wrap="none" lIns="182880" tIns="0" rIns="0" bIns="0" rtlCol="0" anchor="ctr"/>
          <a:lstStyle/>
          <a:p>
            <a:pPr fontAlgn="auto">
              <a:spcBef>
                <a:spcPts val="0"/>
              </a:spcBef>
              <a:spcAft>
                <a:spcPts val="0"/>
              </a:spcAft>
            </a:pPr>
            <a:r>
              <a:rPr lang="en-US" sz="1600" dirty="0" smtClean="0">
                <a:solidFill>
                  <a:prstClr val="white">
                    <a:lumMod val="95000"/>
                  </a:prstClr>
                </a:solidFill>
                <a:latin typeface="Calibri"/>
                <a:ea typeface="+mn-ea"/>
              </a:rPr>
              <a:t>Load Balancer</a:t>
            </a:r>
          </a:p>
        </p:txBody>
      </p:sp>
      <p:sp>
        <p:nvSpPr>
          <p:cNvPr id="5" name="Rounded Rectangle 4"/>
          <p:cNvSpPr/>
          <p:nvPr/>
        </p:nvSpPr>
        <p:spPr>
          <a:xfrm>
            <a:off x="202653" y="1854200"/>
            <a:ext cx="6477547" cy="2032000"/>
          </a:xfrm>
          <a:prstGeom prst="roundRect">
            <a:avLst>
              <a:gd name="adj" fmla="val 8224"/>
            </a:avLst>
          </a:prstGeom>
          <a:gradFill flip="none" rotWithShape="1">
            <a:gsLst>
              <a:gs pos="0">
                <a:schemeClr val="bg1">
                  <a:lumMod val="85000"/>
                </a:schemeClr>
              </a:gs>
              <a:gs pos="100000">
                <a:schemeClr val="bg1">
                  <a:lumMod val="95000"/>
                </a:schemeClr>
              </a:gs>
            </a:gsLst>
            <a:lin ang="5400000" scaled="0"/>
            <a:tileRect/>
          </a:gradFill>
          <a:ln w="9525" cmpd="sng">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anchor="b"/>
          <a:lstStyle/>
          <a:p>
            <a:pPr algn="ctr" fontAlgn="auto">
              <a:spcBef>
                <a:spcPts val="0"/>
              </a:spcBef>
              <a:spcAft>
                <a:spcPts val="0"/>
              </a:spcAft>
              <a:defRPr/>
            </a:pPr>
            <a:endParaRPr lang="en-US" sz="1600" dirty="0">
              <a:solidFill>
                <a:srgbClr val="008881"/>
              </a:solidFill>
            </a:endParaRPr>
          </a:p>
        </p:txBody>
      </p:sp>
      <p:grpSp>
        <p:nvGrpSpPr>
          <p:cNvPr id="23" name="Group 22"/>
          <p:cNvGrpSpPr/>
          <p:nvPr/>
        </p:nvGrpSpPr>
        <p:grpSpPr>
          <a:xfrm>
            <a:off x="279401" y="2006911"/>
            <a:ext cx="1485900" cy="374030"/>
            <a:chOff x="268073" y="1206811"/>
            <a:chExt cx="1560727" cy="374030"/>
          </a:xfrm>
        </p:grpSpPr>
        <p:sp>
          <p:nvSpPr>
            <p:cNvPr id="6" name="Rounded Rectangle 5"/>
            <p:cNvSpPr/>
            <p:nvPr/>
          </p:nvSpPr>
          <p:spPr bwMode="auto">
            <a:xfrm>
              <a:off x="268073" y="1206811"/>
              <a:ext cx="1560727" cy="374030"/>
            </a:xfrm>
            <a:prstGeom prst="roundRect">
              <a:avLst>
                <a:gd name="adj" fmla="val 8685"/>
              </a:avLst>
            </a:prstGeom>
            <a:solidFill>
              <a:schemeClr val="tx1"/>
            </a:solidFill>
            <a:ln w="41275">
              <a:noFill/>
              <a:round/>
              <a:headEnd/>
              <a:tailEnd/>
            </a:ln>
          </p:spPr>
          <p:txBody>
            <a:bodyPr wrap="none" lIns="182880" tIns="0" rIns="0" bIns="0" rtlCol="0" anchor="ctr"/>
            <a:lstStyle/>
            <a:p>
              <a:pPr fontAlgn="auto">
                <a:spcBef>
                  <a:spcPts val="0"/>
                </a:spcBef>
                <a:spcAft>
                  <a:spcPts val="0"/>
                </a:spcAft>
              </a:pPr>
              <a:r>
                <a:rPr lang="en-US" sz="1600" dirty="0" smtClean="0">
                  <a:solidFill>
                    <a:prstClr val="white">
                      <a:lumMod val="95000"/>
                    </a:prstClr>
                  </a:solidFill>
                  <a:latin typeface="Calibri"/>
                  <a:ea typeface="+mn-ea"/>
                </a:rPr>
                <a:t>Router</a:t>
              </a:r>
            </a:p>
          </p:txBody>
        </p:sp>
        <p:sp>
          <p:nvSpPr>
            <p:cNvPr id="47" name="Oval 42"/>
            <p:cNvSpPr/>
            <p:nvPr/>
          </p:nvSpPr>
          <p:spPr>
            <a:xfrm>
              <a:off x="1486602" y="1289050"/>
              <a:ext cx="228000" cy="230584"/>
            </a:xfrm>
            <a:custGeom>
              <a:avLst/>
              <a:gdLst/>
              <a:ahLst/>
              <a:cxnLst/>
              <a:rect l="l" t="t" r="r" b="b"/>
              <a:pathLst>
                <a:path w="763984" h="763984">
                  <a:moveTo>
                    <a:pt x="335323" y="444979"/>
                  </a:moveTo>
                  <a:lnTo>
                    <a:pt x="335323" y="590998"/>
                  </a:lnTo>
                  <a:lnTo>
                    <a:pt x="261293" y="590998"/>
                  </a:lnTo>
                  <a:lnTo>
                    <a:pt x="381992" y="747629"/>
                  </a:lnTo>
                  <a:lnTo>
                    <a:pt x="502691" y="590998"/>
                  </a:lnTo>
                  <a:lnTo>
                    <a:pt x="428661" y="590998"/>
                  </a:lnTo>
                  <a:lnTo>
                    <a:pt x="428661" y="444979"/>
                  </a:lnTo>
                  <a:close/>
                  <a:moveTo>
                    <a:pt x="578572" y="261293"/>
                  </a:moveTo>
                  <a:lnTo>
                    <a:pt x="421941" y="381992"/>
                  </a:lnTo>
                  <a:lnTo>
                    <a:pt x="578572" y="502691"/>
                  </a:lnTo>
                  <a:lnTo>
                    <a:pt x="578572" y="428661"/>
                  </a:lnTo>
                  <a:lnTo>
                    <a:pt x="724591" y="428661"/>
                  </a:lnTo>
                  <a:lnTo>
                    <a:pt x="724591" y="335323"/>
                  </a:lnTo>
                  <a:lnTo>
                    <a:pt x="578572" y="335323"/>
                  </a:lnTo>
                  <a:close/>
                  <a:moveTo>
                    <a:pt x="185411" y="261293"/>
                  </a:moveTo>
                  <a:lnTo>
                    <a:pt x="185411" y="335323"/>
                  </a:lnTo>
                  <a:lnTo>
                    <a:pt x="39392" y="335323"/>
                  </a:lnTo>
                  <a:lnTo>
                    <a:pt x="39392" y="428661"/>
                  </a:lnTo>
                  <a:lnTo>
                    <a:pt x="185411" y="428661"/>
                  </a:lnTo>
                  <a:lnTo>
                    <a:pt x="185411" y="502691"/>
                  </a:lnTo>
                  <a:lnTo>
                    <a:pt x="342042" y="381992"/>
                  </a:lnTo>
                  <a:close/>
                  <a:moveTo>
                    <a:pt x="381992" y="16356"/>
                  </a:moveTo>
                  <a:lnTo>
                    <a:pt x="261293" y="172987"/>
                  </a:lnTo>
                  <a:lnTo>
                    <a:pt x="335323" y="172987"/>
                  </a:lnTo>
                  <a:lnTo>
                    <a:pt x="335323" y="319006"/>
                  </a:lnTo>
                  <a:lnTo>
                    <a:pt x="428661" y="319006"/>
                  </a:lnTo>
                  <a:lnTo>
                    <a:pt x="428661" y="172987"/>
                  </a:lnTo>
                  <a:lnTo>
                    <a:pt x="502691" y="172987"/>
                  </a:lnTo>
                  <a:close/>
                  <a:moveTo>
                    <a:pt x="381992" y="0"/>
                  </a:moveTo>
                  <a:cubicBezTo>
                    <a:pt x="592960" y="0"/>
                    <a:pt x="763984" y="171024"/>
                    <a:pt x="763984" y="381992"/>
                  </a:cubicBezTo>
                  <a:cubicBezTo>
                    <a:pt x="763984" y="592960"/>
                    <a:pt x="592960" y="763984"/>
                    <a:pt x="381992" y="763984"/>
                  </a:cubicBezTo>
                  <a:cubicBezTo>
                    <a:pt x="171024" y="763984"/>
                    <a:pt x="0" y="592960"/>
                    <a:pt x="0" y="381992"/>
                  </a:cubicBezTo>
                  <a:cubicBezTo>
                    <a:pt x="0" y="171024"/>
                    <a:pt x="171024" y="0"/>
                    <a:pt x="381992" y="0"/>
                  </a:cubicBezTo>
                  <a:close/>
                </a:path>
              </a:pathLst>
            </a:custGeom>
            <a:solidFill>
              <a:schemeClr val="bg2">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Right Arrow 47"/>
          <p:cNvSpPr/>
          <p:nvPr/>
        </p:nvSpPr>
        <p:spPr>
          <a:xfrm rot="5400000">
            <a:off x="2189698" y="236001"/>
            <a:ext cx="987966" cy="693764"/>
          </a:xfrm>
          <a:prstGeom prst="rightArrow">
            <a:avLst>
              <a:gd name="adj1" fmla="val 72086"/>
              <a:gd name="adj2" fmla="val 41820"/>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Access</a:t>
            </a:r>
            <a:endParaRPr lang="en-US" sz="1400" dirty="0"/>
          </a:p>
        </p:txBody>
      </p:sp>
      <p:sp>
        <p:nvSpPr>
          <p:cNvPr id="40" name="Rectangle 39"/>
          <p:cNvSpPr/>
          <p:nvPr/>
        </p:nvSpPr>
        <p:spPr>
          <a:xfrm>
            <a:off x="-25400" y="2475752"/>
            <a:ext cx="1252182" cy="830997"/>
          </a:xfrm>
          <a:prstGeom prst="rect">
            <a:avLst/>
          </a:prstGeom>
        </p:spPr>
        <p:txBody>
          <a:bodyPr wrap="square">
            <a:spAutoFit/>
          </a:bodyPr>
          <a:lstStyle/>
          <a:p>
            <a:pPr algn="r" fontAlgn="auto">
              <a:spcBef>
                <a:spcPts val="0"/>
              </a:spcBef>
              <a:spcAft>
                <a:spcPts val="0"/>
              </a:spcAft>
            </a:pPr>
            <a:r>
              <a:rPr lang="en-US" sz="1600" dirty="0" smtClean="0">
                <a:solidFill>
                  <a:prstClr val="black"/>
                </a:solidFill>
                <a:latin typeface="Calibri"/>
              </a:rPr>
              <a:t>Pivotal CF</a:t>
            </a:r>
          </a:p>
          <a:p>
            <a:pPr algn="r" fontAlgn="auto">
              <a:spcBef>
                <a:spcPts val="0"/>
              </a:spcBef>
              <a:spcAft>
                <a:spcPts val="0"/>
              </a:spcAft>
            </a:pPr>
            <a:r>
              <a:rPr lang="en-US" sz="1600" dirty="0" smtClean="0">
                <a:solidFill>
                  <a:prstClr val="black"/>
                </a:solidFill>
                <a:latin typeface="Calibri"/>
              </a:rPr>
              <a:t> Elastic Runtime</a:t>
            </a:r>
            <a:endParaRPr lang="en-US" sz="1600" dirty="0">
              <a:solidFill>
                <a:prstClr val="black"/>
              </a:solidFill>
              <a:latin typeface="Calibri"/>
            </a:endParaRPr>
          </a:p>
        </p:txBody>
      </p:sp>
      <p:grpSp>
        <p:nvGrpSpPr>
          <p:cNvPr id="45" name="Group 44"/>
          <p:cNvGrpSpPr/>
          <p:nvPr/>
        </p:nvGrpSpPr>
        <p:grpSpPr>
          <a:xfrm>
            <a:off x="1830173" y="2006911"/>
            <a:ext cx="1560727" cy="374030"/>
            <a:chOff x="547473" y="1206811"/>
            <a:chExt cx="1560727" cy="374030"/>
          </a:xfrm>
        </p:grpSpPr>
        <p:sp>
          <p:nvSpPr>
            <p:cNvPr id="49" name="Rounded Rectangle 48"/>
            <p:cNvSpPr/>
            <p:nvPr/>
          </p:nvSpPr>
          <p:spPr bwMode="auto">
            <a:xfrm>
              <a:off x="547473" y="1206811"/>
              <a:ext cx="1560727" cy="374030"/>
            </a:xfrm>
            <a:prstGeom prst="roundRect">
              <a:avLst>
                <a:gd name="adj" fmla="val 8685"/>
              </a:avLst>
            </a:prstGeom>
            <a:solidFill>
              <a:schemeClr val="tx1"/>
            </a:solidFill>
            <a:ln w="41275">
              <a:noFill/>
              <a:round/>
              <a:headEnd/>
              <a:tailEnd/>
            </a:ln>
          </p:spPr>
          <p:txBody>
            <a:bodyPr wrap="none" lIns="182880" tIns="0" rIns="0" bIns="0" rtlCol="0" anchor="ctr"/>
            <a:lstStyle/>
            <a:p>
              <a:pPr fontAlgn="auto">
                <a:spcBef>
                  <a:spcPts val="0"/>
                </a:spcBef>
                <a:spcAft>
                  <a:spcPts val="0"/>
                </a:spcAft>
              </a:pPr>
              <a:r>
                <a:rPr lang="en-US" sz="1600" dirty="0" smtClean="0">
                  <a:solidFill>
                    <a:prstClr val="white">
                      <a:lumMod val="95000"/>
                    </a:prstClr>
                  </a:solidFill>
                  <a:latin typeface="Calibri"/>
                  <a:ea typeface="+mn-ea"/>
                </a:rPr>
                <a:t>Router</a:t>
              </a:r>
            </a:p>
          </p:txBody>
        </p:sp>
        <p:sp>
          <p:nvSpPr>
            <p:cNvPr id="51" name="Oval 42"/>
            <p:cNvSpPr/>
            <p:nvPr/>
          </p:nvSpPr>
          <p:spPr>
            <a:xfrm>
              <a:off x="1486602" y="1289050"/>
              <a:ext cx="228000" cy="230584"/>
            </a:xfrm>
            <a:custGeom>
              <a:avLst/>
              <a:gdLst/>
              <a:ahLst/>
              <a:cxnLst/>
              <a:rect l="l" t="t" r="r" b="b"/>
              <a:pathLst>
                <a:path w="763984" h="763984">
                  <a:moveTo>
                    <a:pt x="335323" y="444979"/>
                  </a:moveTo>
                  <a:lnTo>
                    <a:pt x="335323" y="590998"/>
                  </a:lnTo>
                  <a:lnTo>
                    <a:pt x="261293" y="590998"/>
                  </a:lnTo>
                  <a:lnTo>
                    <a:pt x="381992" y="747629"/>
                  </a:lnTo>
                  <a:lnTo>
                    <a:pt x="502691" y="590998"/>
                  </a:lnTo>
                  <a:lnTo>
                    <a:pt x="428661" y="590998"/>
                  </a:lnTo>
                  <a:lnTo>
                    <a:pt x="428661" y="444979"/>
                  </a:lnTo>
                  <a:close/>
                  <a:moveTo>
                    <a:pt x="578572" y="261293"/>
                  </a:moveTo>
                  <a:lnTo>
                    <a:pt x="421941" y="381992"/>
                  </a:lnTo>
                  <a:lnTo>
                    <a:pt x="578572" y="502691"/>
                  </a:lnTo>
                  <a:lnTo>
                    <a:pt x="578572" y="428661"/>
                  </a:lnTo>
                  <a:lnTo>
                    <a:pt x="724591" y="428661"/>
                  </a:lnTo>
                  <a:lnTo>
                    <a:pt x="724591" y="335323"/>
                  </a:lnTo>
                  <a:lnTo>
                    <a:pt x="578572" y="335323"/>
                  </a:lnTo>
                  <a:close/>
                  <a:moveTo>
                    <a:pt x="185411" y="261293"/>
                  </a:moveTo>
                  <a:lnTo>
                    <a:pt x="185411" y="335323"/>
                  </a:lnTo>
                  <a:lnTo>
                    <a:pt x="39392" y="335323"/>
                  </a:lnTo>
                  <a:lnTo>
                    <a:pt x="39392" y="428661"/>
                  </a:lnTo>
                  <a:lnTo>
                    <a:pt x="185411" y="428661"/>
                  </a:lnTo>
                  <a:lnTo>
                    <a:pt x="185411" y="502691"/>
                  </a:lnTo>
                  <a:lnTo>
                    <a:pt x="342042" y="381992"/>
                  </a:lnTo>
                  <a:close/>
                  <a:moveTo>
                    <a:pt x="381992" y="16356"/>
                  </a:moveTo>
                  <a:lnTo>
                    <a:pt x="261293" y="172987"/>
                  </a:lnTo>
                  <a:lnTo>
                    <a:pt x="335323" y="172987"/>
                  </a:lnTo>
                  <a:lnTo>
                    <a:pt x="335323" y="319006"/>
                  </a:lnTo>
                  <a:lnTo>
                    <a:pt x="428661" y="319006"/>
                  </a:lnTo>
                  <a:lnTo>
                    <a:pt x="428661" y="172987"/>
                  </a:lnTo>
                  <a:lnTo>
                    <a:pt x="502691" y="172987"/>
                  </a:lnTo>
                  <a:close/>
                  <a:moveTo>
                    <a:pt x="381992" y="0"/>
                  </a:moveTo>
                  <a:cubicBezTo>
                    <a:pt x="592960" y="0"/>
                    <a:pt x="763984" y="171024"/>
                    <a:pt x="763984" y="381992"/>
                  </a:cubicBezTo>
                  <a:cubicBezTo>
                    <a:pt x="763984" y="592960"/>
                    <a:pt x="592960" y="763984"/>
                    <a:pt x="381992" y="763984"/>
                  </a:cubicBezTo>
                  <a:cubicBezTo>
                    <a:pt x="171024" y="763984"/>
                    <a:pt x="0" y="592960"/>
                    <a:pt x="0" y="381992"/>
                  </a:cubicBezTo>
                  <a:cubicBezTo>
                    <a:pt x="0" y="171024"/>
                    <a:pt x="171024" y="0"/>
                    <a:pt x="381992" y="0"/>
                  </a:cubicBezTo>
                  <a:close/>
                </a:path>
              </a:pathLst>
            </a:custGeom>
            <a:solidFill>
              <a:schemeClr val="bg2">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2" name="Group 51"/>
          <p:cNvGrpSpPr/>
          <p:nvPr/>
        </p:nvGrpSpPr>
        <p:grpSpPr>
          <a:xfrm>
            <a:off x="3467101" y="2006911"/>
            <a:ext cx="1689100" cy="374030"/>
            <a:chOff x="547473" y="1206811"/>
            <a:chExt cx="1560727" cy="374030"/>
          </a:xfrm>
        </p:grpSpPr>
        <p:sp>
          <p:nvSpPr>
            <p:cNvPr id="55" name="Rounded Rectangle 54"/>
            <p:cNvSpPr/>
            <p:nvPr/>
          </p:nvSpPr>
          <p:spPr bwMode="auto">
            <a:xfrm>
              <a:off x="547473" y="1206811"/>
              <a:ext cx="1560727" cy="374030"/>
            </a:xfrm>
            <a:prstGeom prst="roundRect">
              <a:avLst>
                <a:gd name="adj" fmla="val 8685"/>
              </a:avLst>
            </a:prstGeom>
            <a:solidFill>
              <a:schemeClr val="tx1"/>
            </a:solidFill>
            <a:ln w="41275">
              <a:noFill/>
              <a:round/>
              <a:headEnd/>
              <a:tailEnd/>
            </a:ln>
          </p:spPr>
          <p:txBody>
            <a:bodyPr wrap="none" lIns="182880" tIns="0" rIns="0" bIns="0" rtlCol="0" anchor="ctr"/>
            <a:lstStyle/>
            <a:p>
              <a:pPr fontAlgn="auto">
                <a:spcBef>
                  <a:spcPts val="0"/>
                </a:spcBef>
                <a:spcAft>
                  <a:spcPts val="0"/>
                </a:spcAft>
              </a:pPr>
              <a:r>
                <a:rPr lang="en-US" sz="1600" dirty="0" smtClean="0">
                  <a:solidFill>
                    <a:prstClr val="white">
                      <a:lumMod val="95000"/>
                    </a:prstClr>
                  </a:solidFill>
                  <a:latin typeface="Calibri"/>
                  <a:ea typeface="+mn-ea"/>
                </a:rPr>
                <a:t>Router</a:t>
              </a:r>
            </a:p>
          </p:txBody>
        </p:sp>
        <p:sp>
          <p:nvSpPr>
            <p:cNvPr id="57" name="Oval 42"/>
            <p:cNvSpPr/>
            <p:nvPr/>
          </p:nvSpPr>
          <p:spPr>
            <a:xfrm>
              <a:off x="1486602" y="1289050"/>
              <a:ext cx="228000" cy="230584"/>
            </a:xfrm>
            <a:custGeom>
              <a:avLst/>
              <a:gdLst/>
              <a:ahLst/>
              <a:cxnLst/>
              <a:rect l="l" t="t" r="r" b="b"/>
              <a:pathLst>
                <a:path w="763984" h="763984">
                  <a:moveTo>
                    <a:pt x="335323" y="444979"/>
                  </a:moveTo>
                  <a:lnTo>
                    <a:pt x="335323" y="590998"/>
                  </a:lnTo>
                  <a:lnTo>
                    <a:pt x="261293" y="590998"/>
                  </a:lnTo>
                  <a:lnTo>
                    <a:pt x="381992" y="747629"/>
                  </a:lnTo>
                  <a:lnTo>
                    <a:pt x="502691" y="590998"/>
                  </a:lnTo>
                  <a:lnTo>
                    <a:pt x="428661" y="590998"/>
                  </a:lnTo>
                  <a:lnTo>
                    <a:pt x="428661" y="444979"/>
                  </a:lnTo>
                  <a:close/>
                  <a:moveTo>
                    <a:pt x="578572" y="261293"/>
                  </a:moveTo>
                  <a:lnTo>
                    <a:pt x="421941" y="381992"/>
                  </a:lnTo>
                  <a:lnTo>
                    <a:pt x="578572" y="502691"/>
                  </a:lnTo>
                  <a:lnTo>
                    <a:pt x="578572" y="428661"/>
                  </a:lnTo>
                  <a:lnTo>
                    <a:pt x="724591" y="428661"/>
                  </a:lnTo>
                  <a:lnTo>
                    <a:pt x="724591" y="335323"/>
                  </a:lnTo>
                  <a:lnTo>
                    <a:pt x="578572" y="335323"/>
                  </a:lnTo>
                  <a:close/>
                  <a:moveTo>
                    <a:pt x="185411" y="261293"/>
                  </a:moveTo>
                  <a:lnTo>
                    <a:pt x="185411" y="335323"/>
                  </a:lnTo>
                  <a:lnTo>
                    <a:pt x="39392" y="335323"/>
                  </a:lnTo>
                  <a:lnTo>
                    <a:pt x="39392" y="428661"/>
                  </a:lnTo>
                  <a:lnTo>
                    <a:pt x="185411" y="428661"/>
                  </a:lnTo>
                  <a:lnTo>
                    <a:pt x="185411" y="502691"/>
                  </a:lnTo>
                  <a:lnTo>
                    <a:pt x="342042" y="381992"/>
                  </a:lnTo>
                  <a:close/>
                  <a:moveTo>
                    <a:pt x="381992" y="16356"/>
                  </a:moveTo>
                  <a:lnTo>
                    <a:pt x="261293" y="172987"/>
                  </a:lnTo>
                  <a:lnTo>
                    <a:pt x="335323" y="172987"/>
                  </a:lnTo>
                  <a:lnTo>
                    <a:pt x="335323" y="319006"/>
                  </a:lnTo>
                  <a:lnTo>
                    <a:pt x="428661" y="319006"/>
                  </a:lnTo>
                  <a:lnTo>
                    <a:pt x="428661" y="172987"/>
                  </a:lnTo>
                  <a:lnTo>
                    <a:pt x="502691" y="172987"/>
                  </a:lnTo>
                  <a:close/>
                  <a:moveTo>
                    <a:pt x="381992" y="0"/>
                  </a:moveTo>
                  <a:cubicBezTo>
                    <a:pt x="592960" y="0"/>
                    <a:pt x="763984" y="171024"/>
                    <a:pt x="763984" y="381992"/>
                  </a:cubicBezTo>
                  <a:cubicBezTo>
                    <a:pt x="763984" y="592960"/>
                    <a:pt x="592960" y="763984"/>
                    <a:pt x="381992" y="763984"/>
                  </a:cubicBezTo>
                  <a:cubicBezTo>
                    <a:pt x="171024" y="763984"/>
                    <a:pt x="0" y="592960"/>
                    <a:pt x="0" y="381992"/>
                  </a:cubicBezTo>
                  <a:cubicBezTo>
                    <a:pt x="0" y="171024"/>
                    <a:pt x="171024" y="0"/>
                    <a:pt x="381992" y="0"/>
                  </a:cubicBezTo>
                  <a:close/>
                </a:path>
              </a:pathLst>
            </a:custGeom>
            <a:solidFill>
              <a:schemeClr val="bg2">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3" name="Rounded Rectangle 62"/>
          <p:cNvSpPr>
            <a:spLocks noChangeArrowheads="1"/>
          </p:cNvSpPr>
          <p:nvPr/>
        </p:nvSpPr>
        <p:spPr bwMode="auto">
          <a:xfrm>
            <a:off x="4285019" y="431941"/>
            <a:ext cx="1099435" cy="406259"/>
          </a:xfrm>
          <a:prstGeom prst="roundRect">
            <a:avLst>
              <a:gd name="adj" fmla="val 4579"/>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fontAlgn="auto">
              <a:spcBef>
                <a:spcPts val="0"/>
              </a:spcBef>
              <a:spcAft>
                <a:spcPts val="0"/>
              </a:spcAft>
              <a:defRPr/>
            </a:pPr>
            <a:r>
              <a:rPr lang="en-US" sz="1200" b="1" dirty="0" smtClean="0">
                <a:solidFill>
                  <a:schemeClr val="bg1"/>
                </a:solidFill>
                <a:latin typeface="+mn-lt"/>
                <a:ea typeface="+mn-ea"/>
              </a:rPr>
              <a:t>DNS</a:t>
            </a:r>
            <a:endParaRPr lang="en-US" sz="1200" b="1" dirty="0">
              <a:solidFill>
                <a:schemeClr val="bg1"/>
              </a:solidFill>
              <a:latin typeface="+mn-lt"/>
              <a:ea typeface="+mn-ea"/>
            </a:endParaRPr>
          </a:p>
        </p:txBody>
      </p:sp>
      <p:sp>
        <p:nvSpPr>
          <p:cNvPr id="65" name="Rounded Rectangle 64"/>
          <p:cNvSpPr/>
          <p:nvPr/>
        </p:nvSpPr>
        <p:spPr bwMode="auto">
          <a:xfrm>
            <a:off x="1944473" y="1181411"/>
            <a:ext cx="1560727" cy="374030"/>
          </a:xfrm>
          <a:prstGeom prst="roundRect">
            <a:avLst>
              <a:gd name="adj" fmla="val 8685"/>
            </a:avLst>
          </a:prstGeom>
          <a:solidFill>
            <a:schemeClr val="tx1"/>
          </a:solidFill>
          <a:ln w="19050">
            <a:solidFill>
              <a:schemeClr val="bg2"/>
            </a:solidFill>
            <a:round/>
            <a:headEnd/>
            <a:tailEnd/>
          </a:ln>
        </p:spPr>
        <p:txBody>
          <a:bodyPr wrap="none" lIns="182880" tIns="0" rIns="0" bIns="0" rtlCol="0" anchor="ctr"/>
          <a:lstStyle/>
          <a:p>
            <a:pPr fontAlgn="auto">
              <a:spcBef>
                <a:spcPts val="0"/>
              </a:spcBef>
              <a:spcAft>
                <a:spcPts val="0"/>
              </a:spcAft>
            </a:pPr>
            <a:r>
              <a:rPr lang="en-US" sz="1600" dirty="0" smtClean="0">
                <a:solidFill>
                  <a:prstClr val="white">
                    <a:lumMod val="95000"/>
                  </a:prstClr>
                </a:solidFill>
                <a:latin typeface="Calibri"/>
                <a:ea typeface="+mn-ea"/>
              </a:rPr>
              <a:t>Load Balancer</a:t>
            </a:r>
          </a:p>
        </p:txBody>
      </p:sp>
      <p:cxnSp>
        <p:nvCxnSpPr>
          <p:cNvPr id="66" name="Straight Arrow Connector 65"/>
          <p:cNvCxnSpPr/>
          <p:nvPr/>
        </p:nvCxnSpPr>
        <p:spPr>
          <a:xfrm flipH="1">
            <a:off x="1435100" y="1612900"/>
            <a:ext cx="673100" cy="368300"/>
          </a:xfrm>
          <a:prstGeom prst="straightConnector1">
            <a:avLst/>
          </a:prstGeom>
          <a:ln w="19050">
            <a:solidFill>
              <a:srgbClr val="7F7F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3594100" y="1574800"/>
            <a:ext cx="596900" cy="393700"/>
          </a:xfrm>
          <a:prstGeom prst="straightConnector1">
            <a:avLst/>
          </a:prstGeom>
          <a:ln w="19050">
            <a:solidFill>
              <a:srgbClr val="7F7F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H="1">
            <a:off x="2832100" y="1618535"/>
            <a:ext cx="2" cy="375365"/>
          </a:xfrm>
          <a:prstGeom prst="straightConnector1">
            <a:avLst/>
          </a:prstGeom>
          <a:ln w="19050">
            <a:solidFill>
              <a:srgbClr val="7F7F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3132668" y="837452"/>
            <a:ext cx="2785532" cy="523220"/>
          </a:xfrm>
          <a:prstGeom prst="rect">
            <a:avLst/>
          </a:prstGeom>
        </p:spPr>
        <p:txBody>
          <a:bodyPr wrap="square">
            <a:spAutoFit/>
          </a:bodyPr>
          <a:lstStyle/>
          <a:p>
            <a:pPr algn="r" fontAlgn="auto">
              <a:spcBef>
                <a:spcPts val="0"/>
              </a:spcBef>
              <a:spcAft>
                <a:spcPts val="0"/>
              </a:spcAft>
            </a:pPr>
            <a:r>
              <a:rPr lang="en-US" sz="1400" dirty="0" smtClean="0">
                <a:solidFill>
                  <a:prstClr val="black"/>
                </a:solidFill>
                <a:latin typeface="Calibri"/>
              </a:rPr>
              <a:t>Resolve app and system </a:t>
            </a:r>
          </a:p>
          <a:p>
            <a:pPr algn="r" fontAlgn="auto">
              <a:spcBef>
                <a:spcPts val="0"/>
              </a:spcBef>
              <a:spcAft>
                <a:spcPts val="0"/>
              </a:spcAft>
            </a:pPr>
            <a:r>
              <a:rPr lang="en-US" sz="1400" dirty="0" smtClean="0">
                <a:solidFill>
                  <a:prstClr val="black"/>
                </a:solidFill>
                <a:latin typeface="Calibri"/>
              </a:rPr>
              <a:t>domain names to LB IP</a:t>
            </a:r>
            <a:endParaRPr lang="en-US" sz="1400" dirty="0">
              <a:solidFill>
                <a:prstClr val="black"/>
              </a:solidFill>
              <a:latin typeface="Calibri"/>
            </a:endParaRPr>
          </a:p>
        </p:txBody>
      </p:sp>
      <p:sp>
        <p:nvSpPr>
          <p:cNvPr id="82" name="Right Arrow 81"/>
          <p:cNvSpPr/>
          <p:nvPr/>
        </p:nvSpPr>
        <p:spPr>
          <a:xfrm rot="10800000">
            <a:off x="3136900" y="660399"/>
            <a:ext cx="914400" cy="160228"/>
          </a:xfrm>
          <a:prstGeom prst="rightArrow">
            <a:avLst>
              <a:gd name="adj1" fmla="val 58851"/>
              <a:gd name="adj2" fmla="val 74907"/>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ight Arrow 112"/>
          <p:cNvSpPr/>
          <p:nvPr/>
        </p:nvSpPr>
        <p:spPr>
          <a:xfrm>
            <a:off x="3149601" y="457201"/>
            <a:ext cx="914400" cy="172928"/>
          </a:xfrm>
          <a:prstGeom prst="rightArrow">
            <a:avLst>
              <a:gd name="adj1" fmla="val 58851"/>
              <a:gd name="adj2" fmla="val 74907"/>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317500" y="1053352"/>
            <a:ext cx="2590800" cy="523220"/>
          </a:xfrm>
          <a:prstGeom prst="rect">
            <a:avLst/>
          </a:prstGeom>
        </p:spPr>
        <p:txBody>
          <a:bodyPr wrap="square">
            <a:spAutoFit/>
          </a:bodyPr>
          <a:lstStyle/>
          <a:p>
            <a:pPr algn="ctr" fontAlgn="auto">
              <a:spcBef>
                <a:spcPts val="0"/>
              </a:spcBef>
              <a:spcAft>
                <a:spcPts val="0"/>
              </a:spcAft>
            </a:pPr>
            <a:r>
              <a:rPr lang="en-US" sz="1400" dirty="0" smtClean="0">
                <a:solidFill>
                  <a:prstClr val="black"/>
                </a:solidFill>
                <a:latin typeface="Calibri"/>
              </a:rPr>
              <a:t>External LB, hardware</a:t>
            </a:r>
            <a:endParaRPr lang="en-US" sz="1400" dirty="0">
              <a:solidFill>
                <a:prstClr val="black"/>
              </a:solidFill>
              <a:latin typeface="Calibri"/>
            </a:endParaRPr>
          </a:p>
          <a:p>
            <a:pPr algn="ctr" fontAlgn="auto">
              <a:spcBef>
                <a:spcPts val="0"/>
              </a:spcBef>
              <a:spcAft>
                <a:spcPts val="0"/>
              </a:spcAft>
            </a:pPr>
            <a:r>
              <a:rPr lang="en-US" sz="1400" dirty="0">
                <a:solidFill>
                  <a:prstClr val="black"/>
                </a:solidFill>
                <a:latin typeface="Calibri"/>
              </a:rPr>
              <a:t>b</a:t>
            </a:r>
            <a:r>
              <a:rPr lang="en-US" sz="1400" dirty="0" smtClean="0">
                <a:solidFill>
                  <a:prstClr val="black"/>
                </a:solidFill>
                <a:latin typeface="Calibri"/>
              </a:rPr>
              <a:t>ased (F5 or similar)</a:t>
            </a:r>
            <a:endParaRPr lang="en-US" sz="1400" dirty="0">
              <a:solidFill>
                <a:prstClr val="black"/>
              </a:solidFill>
              <a:latin typeface="Calibri"/>
            </a:endParaRPr>
          </a:p>
        </p:txBody>
      </p:sp>
      <p:sp>
        <p:nvSpPr>
          <p:cNvPr id="41" name="Rectangle 40"/>
          <p:cNvSpPr/>
          <p:nvPr/>
        </p:nvSpPr>
        <p:spPr>
          <a:xfrm>
            <a:off x="-406400" y="38100"/>
            <a:ext cx="2785532" cy="738664"/>
          </a:xfrm>
          <a:prstGeom prst="rect">
            <a:avLst/>
          </a:prstGeom>
        </p:spPr>
        <p:txBody>
          <a:bodyPr wrap="square">
            <a:spAutoFit/>
          </a:bodyPr>
          <a:lstStyle/>
          <a:p>
            <a:pPr algn="r" fontAlgn="auto">
              <a:spcBef>
                <a:spcPts val="0"/>
              </a:spcBef>
              <a:spcAft>
                <a:spcPts val="0"/>
              </a:spcAft>
            </a:pPr>
            <a:r>
              <a:rPr lang="en-US" sz="1400" dirty="0" err="1" smtClean="0">
                <a:solidFill>
                  <a:srgbClr val="00685D"/>
                </a:solidFill>
                <a:latin typeface="Calibri"/>
              </a:rPr>
              <a:t>myapp</a:t>
            </a:r>
            <a:r>
              <a:rPr lang="en-US" sz="1400" dirty="0" smtClean="0">
                <a:solidFill>
                  <a:srgbClr val="00685D"/>
                </a:solidFill>
                <a:latin typeface="Calibri"/>
              </a:rPr>
              <a:t>.&lt;</a:t>
            </a:r>
            <a:r>
              <a:rPr lang="en-US" sz="1400" dirty="0" err="1" smtClean="0">
                <a:solidFill>
                  <a:srgbClr val="00685D"/>
                </a:solidFill>
                <a:latin typeface="Calibri"/>
              </a:rPr>
              <a:t>mycfdomain.com</a:t>
            </a:r>
            <a:r>
              <a:rPr lang="en-US" sz="1400" dirty="0" smtClean="0">
                <a:solidFill>
                  <a:srgbClr val="00685D"/>
                </a:solidFill>
                <a:latin typeface="Calibri"/>
              </a:rPr>
              <a:t>&gt;</a:t>
            </a:r>
          </a:p>
          <a:p>
            <a:pPr algn="r" fontAlgn="auto">
              <a:spcBef>
                <a:spcPts val="0"/>
              </a:spcBef>
              <a:spcAft>
                <a:spcPts val="0"/>
              </a:spcAft>
            </a:pPr>
            <a:r>
              <a:rPr lang="en-US" sz="1400" dirty="0" err="1" smtClean="0">
                <a:solidFill>
                  <a:srgbClr val="00685D"/>
                </a:solidFill>
                <a:latin typeface="Calibri"/>
              </a:rPr>
              <a:t>api</a:t>
            </a:r>
            <a:r>
              <a:rPr lang="en-US" sz="1400" dirty="0" smtClean="0">
                <a:solidFill>
                  <a:srgbClr val="00685D"/>
                </a:solidFill>
                <a:latin typeface="Calibri"/>
              </a:rPr>
              <a:t>.&lt;</a:t>
            </a:r>
            <a:r>
              <a:rPr lang="en-US" sz="1400" dirty="0" err="1" smtClean="0">
                <a:solidFill>
                  <a:srgbClr val="00685D"/>
                </a:solidFill>
                <a:latin typeface="Calibri"/>
              </a:rPr>
              <a:t>mycfdomain.com</a:t>
            </a:r>
            <a:r>
              <a:rPr lang="en-US" sz="1400" dirty="0" smtClean="0">
                <a:solidFill>
                  <a:srgbClr val="00685D"/>
                </a:solidFill>
                <a:latin typeface="Calibri"/>
              </a:rPr>
              <a:t>&gt;</a:t>
            </a:r>
          </a:p>
          <a:p>
            <a:pPr algn="r" fontAlgn="auto">
              <a:spcBef>
                <a:spcPts val="0"/>
              </a:spcBef>
              <a:spcAft>
                <a:spcPts val="0"/>
              </a:spcAft>
            </a:pPr>
            <a:r>
              <a:rPr lang="en-US" sz="1400" dirty="0" smtClean="0">
                <a:solidFill>
                  <a:srgbClr val="00685D"/>
                </a:solidFill>
                <a:latin typeface="Calibri"/>
              </a:rPr>
              <a:t>console.&lt;</a:t>
            </a:r>
            <a:r>
              <a:rPr lang="en-US" sz="1400" dirty="0" err="1" smtClean="0">
                <a:solidFill>
                  <a:srgbClr val="00685D"/>
                </a:solidFill>
                <a:latin typeface="Calibri"/>
              </a:rPr>
              <a:t>mycfdomain.com</a:t>
            </a:r>
            <a:r>
              <a:rPr lang="en-US" sz="1400" dirty="0" smtClean="0">
                <a:solidFill>
                  <a:srgbClr val="00685D"/>
                </a:solidFill>
                <a:latin typeface="Calibri"/>
              </a:rPr>
              <a:t>&gt;</a:t>
            </a:r>
            <a:endParaRPr lang="en-US" sz="1400" dirty="0">
              <a:solidFill>
                <a:srgbClr val="00685D"/>
              </a:solidFill>
              <a:latin typeface="Calibri"/>
            </a:endParaRPr>
          </a:p>
        </p:txBody>
      </p:sp>
      <p:sp>
        <p:nvSpPr>
          <p:cNvPr id="59" name="Rounded Rectangle 58"/>
          <p:cNvSpPr/>
          <p:nvPr/>
        </p:nvSpPr>
        <p:spPr bwMode="auto">
          <a:xfrm>
            <a:off x="6414873" y="1117911"/>
            <a:ext cx="1687727" cy="374030"/>
          </a:xfrm>
          <a:prstGeom prst="roundRect">
            <a:avLst>
              <a:gd name="adj" fmla="val 8685"/>
            </a:avLst>
          </a:prstGeom>
          <a:solidFill>
            <a:schemeClr val="tx1"/>
          </a:solidFill>
          <a:ln w="19050">
            <a:solidFill>
              <a:schemeClr val="bg2"/>
            </a:solidFill>
            <a:round/>
            <a:headEnd/>
            <a:tailEnd/>
          </a:ln>
        </p:spPr>
        <p:txBody>
          <a:bodyPr wrap="none" lIns="182880" tIns="0" rIns="0" bIns="0" rtlCol="0" anchor="ctr"/>
          <a:lstStyle/>
          <a:p>
            <a:pPr fontAlgn="auto">
              <a:spcBef>
                <a:spcPts val="0"/>
              </a:spcBef>
              <a:spcAft>
                <a:spcPts val="0"/>
              </a:spcAft>
            </a:pPr>
            <a:r>
              <a:rPr lang="en-US" sz="1600" dirty="0" smtClean="0">
                <a:solidFill>
                  <a:prstClr val="white">
                    <a:lumMod val="95000"/>
                  </a:prstClr>
                </a:solidFill>
                <a:latin typeface="Calibri"/>
                <a:ea typeface="+mn-ea"/>
              </a:rPr>
              <a:t>Monitoring Tool</a:t>
            </a:r>
          </a:p>
        </p:txBody>
      </p:sp>
      <p:cxnSp>
        <p:nvCxnSpPr>
          <p:cNvPr id="62" name="Straight Arrow Connector 61"/>
          <p:cNvCxnSpPr/>
          <p:nvPr/>
        </p:nvCxnSpPr>
        <p:spPr>
          <a:xfrm flipH="1">
            <a:off x="6321083" y="1600200"/>
            <a:ext cx="244817" cy="361781"/>
          </a:xfrm>
          <a:prstGeom prst="straightConnector1">
            <a:avLst/>
          </a:prstGeom>
          <a:ln w="19050">
            <a:solidFill>
              <a:srgbClr val="7F7F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V="1">
            <a:off x="6451601" y="1625600"/>
            <a:ext cx="228599" cy="330200"/>
          </a:xfrm>
          <a:prstGeom prst="straightConnector1">
            <a:avLst/>
          </a:prstGeom>
          <a:ln w="19050">
            <a:solidFill>
              <a:srgbClr val="7F7F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5676900" y="1561352"/>
            <a:ext cx="1104900" cy="276999"/>
          </a:xfrm>
          <a:prstGeom prst="rect">
            <a:avLst/>
          </a:prstGeom>
        </p:spPr>
        <p:txBody>
          <a:bodyPr wrap="square">
            <a:spAutoFit/>
          </a:bodyPr>
          <a:lstStyle/>
          <a:p>
            <a:pPr algn="ctr" fontAlgn="auto">
              <a:spcBef>
                <a:spcPts val="0"/>
              </a:spcBef>
              <a:spcAft>
                <a:spcPts val="0"/>
              </a:spcAft>
            </a:pPr>
            <a:r>
              <a:rPr lang="en-US" sz="1200" dirty="0" smtClean="0">
                <a:latin typeface="Calibri"/>
              </a:rPr>
              <a:t>JMX</a:t>
            </a:r>
            <a:endParaRPr lang="en-US" sz="1200" dirty="0">
              <a:latin typeface="Calibri"/>
            </a:endParaRPr>
          </a:p>
        </p:txBody>
      </p:sp>
      <p:sp>
        <p:nvSpPr>
          <p:cNvPr id="71" name="Rounded Rectangle 70"/>
          <p:cNvSpPr/>
          <p:nvPr/>
        </p:nvSpPr>
        <p:spPr bwMode="auto">
          <a:xfrm>
            <a:off x="6948273" y="2654300"/>
            <a:ext cx="1776627" cy="571500"/>
          </a:xfrm>
          <a:prstGeom prst="roundRect">
            <a:avLst>
              <a:gd name="adj" fmla="val 8685"/>
            </a:avLst>
          </a:prstGeom>
          <a:solidFill>
            <a:schemeClr val="tx1"/>
          </a:solidFill>
          <a:ln w="19050">
            <a:solidFill>
              <a:schemeClr val="bg2"/>
            </a:solidFill>
            <a:round/>
            <a:headEnd/>
            <a:tailEnd/>
          </a:ln>
        </p:spPr>
        <p:txBody>
          <a:bodyPr wrap="none" lIns="182880" tIns="0" rIns="0" bIns="0" rtlCol="0" anchor="ctr"/>
          <a:lstStyle/>
          <a:p>
            <a:pPr fontAlgn="auto">
              <a:spcBef>
                <a:spcPts val="0"/>
              </a:spcBef>
              <a:spcAft>
                <a:spcPts val="0"/>
              </a:spcAft>
            </a:pPr>
            <a:r>
              <a:rPr lang="en-US" sz="1600" dirty="0" smtClean="0">
                <a:solidFill>
                  <a:prstClr val="white">
                    <a:lumMod val="95000"/>
                  </a:prstClr>
                </a:solidFill>
                <a:latin typeface="Calibri"/>
              </a:rPr>
              <a:t>Enterprise Log </a:t>
            </a:r>
          </a:p>
          <a:p>
            <a:pPr fontAlgn="auto">
              <a:spcBef>
                <a:spcPts val="0"/>
              </a:spcBef>
              <a:spcAft>
                <a:spcPts val="0"/>
              </a:spcAft>
            </a:pPr>
            <a:r>
              <a:rPr lang="en-US" sz="1600" dirty="0" err="1" smtClean="0">
                <a:solidFill>
                  <a:prstClr val="white">
                    <a:lumMod val="95000"/>
                  </a:prstClr>
                </a:solidFill>
                <a:latin typeface="Calibri"/>
              </a:rPr>
              <a:t>Mgr</a:t>
            </a:r>
            <a:r>
              <a:rPr lang="en-US" sz="1600" dirty="0" smtClean="0">
                <a:solidFill>
                  <a:prstClr val="white">
                    <a:lumMod val="95000"/>
                  </a:prstClr>
                </a:solidFill>
                <a:latin typeface="Calibri"/>
              </a:rPr>
              <a:t> (e.g. </a:t>
            </a:r>
            <a:r>
              <a:rPr lang="en-US" sz="1600" dirty="0" err="1" smtClean="0">
                <a:solidFill>
                  <a:prstClr val="white">
                    <a:lumMod val="95000"/>
                  </a:prstClr>
                </a:solidFill>
                <a:latin typeface="Calibri"/>
              </a:rPr>
              <a:t>Splunk</a:t>
            </a:r>
            <a:r>
              <a:rPr lang="en-US" sz="1600" dirty="0" smtClean="0">
                <a:solidFill>
                  <a:prstClr val="white">
                    <a:lumMod val="95000"/>
                  </a:prstClr>
                </a:solidFill>
                <a:latin typeface="Calibri"/>
              </a:rPr>
              <a:t>)</a:t>
            </a:r>
          </a:p>
        </p:txBody>
      </p:sp>
      <p:grpSp>
        <p:nvGrpSpPr>
          <p:cNvPr id="29" name="Group 28"/>
          <p:cNvGrpSpPr/>
          <p:nvPr/>
        </p:nvGrpSpPr>
        <p:grpSpPr>
          <a:xfrm>
            <a:off x="1313219" y="2552841"/>
            <a:ext cx="1239135" cy="736460"/>
            <a:chOff x="3611919" y="2870341"/>
            <a:chExt cx="1239135" cy="736460"/>
          </a:xfrm>
        </p:grpSpPr>
        <p:grpSp>
          <p:nvGrpSpPr>
            <p:cNvPr id="20" name="Group 19"/>
            <p:cNvGrpSpPr/>
            <p:nvPr/>
          </p:nvGrpSpPr>
          <p:grpSpPr>
            <a:xfrm>
              <a:off x="3751619" y="2870341"/>
              <a:ext cx="1099435" cy="609460"/>
              <a:chOff x="5412945" y="3105148"/>
              <a:chExt cx="1099435" cy="781048"/>
            </a:xfrm>
          </p:grpSpPr>
          <p:sp>
            <p:nvSpPr>
              <p:cNvPr id="21" name="Rounded Rectangle 20"/>
              <p:cNvSpPr>
                <a:spLocks noChangeArrowheads="1"/>
              </p:cNvSpPr>
              <p:nvPr/>
            </p:nvSpPr>
            <p:spPr bwMode="auto">
              <a:xfrm>
                <a:off x="5412945" y="3105148"/>
                <a:ext cx="1099435" cy="781048"/>
              </a:xfrm>
              <a:prstGeom prst="roundRect">
                <a:avLst>
                  <a:gd name="adj" fmla="val 4579"/>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fontAlgn="auto">
                  <a:spcBef>
                    <a:spcPts val="0"/>
                  </a:spcBef>
                  <a:spcAft>
                    <a:spcPts val="0"/>
                  </a:spcAft>
                  <a:defRPr/>
                </a:pPr>
                <a:r>
                  <a:rPr lang="en-US" sz="1200" b="1" dirty="0" smtClean="0">
                    <a:solidFill>
                      <a:schemeClr val="bg1"/>
                    </a:solidFill>
                    <a:latin typeface="+mn-lt"/>
                    <a:ea typeface="+mn-ea"/>
                  </a:rPr>
                  <a:t>DEA</a:t>
                </a:r>
                <a:endParaRPr lang="en-US" sz="1200" b="1" dirty="0">
                  <a:solidFill>
                    <a:schemeClr val="bg1"/>
                  </a:solidFill>
                  <a:latin typeface="+mn-lt"/>
                  <a:ea typeface="+mn-ea"/>
                </a:endParaRPr>
              </a:p>
            </p:txBody>
          </p:sp>
          <p:sp>
            <p:nvSpPr>
              <p:cNvPr id="22" name="Oval 170"/>
              <p:cNvSpPr/>
              <p:nvPr/>
            </p:nvSpPr>
            <p:spPr>
              <a:xfrm>
                <a:off x="5477047" y="3213241"/>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3" name="Group 82"/>
            <p:cNvGrpSpPr/>
            <p:nvPr/>
          </p:nvGrpSpPr>
          <p:grpSpPr>
            <a:xfrm>
              <a:off x="3675419" y="2933841"/>
              <a:ext cx="1099435" cy="609460"/>
              <a:chOff x="5412945" y="3105148"/>
              <a:chExt cx="1099435" cy="781048"/>
            </a:xfrm>
          </p:grpSpPr>
          <p:sp>
            <p:nvSpPr>
              <p:cNvPr id="84" name="Rounded Rectangle 83"/>
              <p:cNvSpPr>
                <a:spLocks noChangeArrowheads="1"/>
              </p:cNvSpPr>
              <p:nvPr/>
            </p:nvSpPr>
            <p:spPr bwMode="auto">
              <a:xfrm>
                <a:off x="5412945" y="3105148"/>
                <a:ext cx="1099435" cy="781048"/>
              </a:xfrm>
              <a:prstGeom prst="roundRect">
                <a:avLst>
                  <a:gd name="adj" fmla="val 4579"/>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fontAlgn="auto">
                  <a:spcBef>
                    <a:spcPts val="0"/>
                  </a:spcBef>
                  <a:spcAft>
                    <a:spcPts val="0"/>
                  </a:spcAft>
                  <a:defRPr/>
                </a:pPr>
                <a:r>
                  <a:rPr lang="en-US" sz="1200" b="1" dirty="0" smtClean="0">
                    <a:solidFill>
                      <a:schemeClr val="bg1"/>
                    </a:solidFill>
                    <a:latin typeface="+mn-lt"/>
                    <a:ea typeface="+mn-ea"/>
                  </a:rPr>
                  <a:t>DEA</a:t>
                </a:r>
                <a:endParaRPr lang="en-US" sz="1200" b="1" dirty="0">
                  <a:solidFill>
                    <a:schemeClr val="bg1"/>
                  </a:solidFill>
                  <a:latin typeface="+mn-lt"/>
                  <a:ea typeface="+mn-ea"/>
                </a:endParaRPr>
              </a:p>
            </p:txBody>
          </p:sp>
          <p:sp>
            <p:nvSpPr>
              <p:cNvPr id="85" name="Oval 170"/>
              <p:cNvSpPr/>
              <p:nvPr/>
            </p:nvSpPr>
            <p:spPr>
              <a:xfrm>
                <a:off x="5477047" y="3213241"/>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6" name="Group 85"/>
            <p:cNvGrpSpPr/>
            <p:nvPr/>
          </p:nvGrpSpPr>
          <p:grpSpPr>
            <a:xfrm>
              <a:off x="3611919" y="2997341"/>
              <a:ext cx="1099435" cy="609460"/>
              <a:chOff x="5412945" y="3105148"/>
              <a:chExt cx="1099435" cy="781048"/>
            </a:xfrm>
          </p:grpSpPr>
          <p:sp>
            <p:nvSpPr>
              <p:cNvPr id="87" name="Rounded Rectangle 86"/>
              <p:cNvSpPr>
                <a:spLocks noChangeArrowheads="1"/>
              </p:cNvSpPr>
              <p:nvPr/>
            </p:nvSpPr>
            <p:spPr bwMode="auto">
              <a:xfrm>
                <a:off x="5412945" y="3105148"/>
                <a:ext cx="1099435" cy="781048"/>
              </a:xfrm>
              <a:prstGeom prst="roundRect">
                <a:avLst>
                  <a:gd name="adj" fmla="val 4579"/>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fontAlgn="auto">
                  <a:spcBef>
                    <a:spcPts val="0"/>
                  </a:spcBef>
                  <a:spcAft>
                    <a:spcPts val="0"/>
                  </a:spcAft>
                  <a:defRPr/>
                </a:pPr>
                <a:r>
                  <a:rPr lang="en-US" sz="1200" b="1" dirty="0" smtClean="0">
                    <a:solidFill>
                      <a:schemeClr val="bg1"/>
                    </a:solidFill>
                    <a:latin typeface="+mn-lt"/>
                    <a:ea typeface="+mn-ea"/>
                  </a:rPr>
                  <a:t>DEA</a:t>
                </a:r>
                <a:endParaRPr lang="en-US" sz="1200" b="1" dirty="0">
                  <a:solidFill>
                    <a:schemeClr val="bg1"/>
                  </a:solidFill>
                  <a:latin typeface="+mn-lt"/>
                  <a:ea typeface="+mn-ea"/>
                </a:endParaRPr>
              </a:p>
            </p:txBody>
          </p:sp>
          <p:sp>
            <p:nvSpPr>
              <p:cNvPr id="88" name="Oval 170"/>
              <p:cNvSpPr/>
              <p:nvPr/>
            </p:nvSpPr>
            <p:spPr>
              <a:xfrm>
                <a:off x="5477047" y="3213241"/>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98" name="Oval 170"/>
          <p:cNvSpPr/>
          <p:nvPr/>
        </p:nvSpPr>
        <p:spPr>
          <a:xfrm>
            <a:off x="5949321" y="4097687"/>
            <a:ext cx="225280" cy="173360"/>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p:nvGrpSpPr>
        <p:grpSpPr>
          <a:xfrm>
            <a:off x="3417673" y="3353111"/>
            <a:ext cx="1776627" cy="437530"/>
            <a:chOff x="3430373" y="2603811"/>
            <a:chExt cx="1776627" cy="437530"/>
          </a:xfrm>
        </p:grpSpPr>
        <p:sp>
          <p:nvSpPr>
            <p:cNvPr id="104" name="Rounded Rectangle 103"/>
            <p:cNvSpPr/>
            <p:nvPr/>
          </p:nvSpPr>
          <p:spPr bwMode="auto">
            <a:xfrm>
              <a:off x="3493873" y="2603811"/>
              <a:ext cx="1713127" cy="374030"/>
            </a:xfrm>
            <a:prstGeom prst="roundRect">
              <a:avLst>
                <a:gd name="adj" fmla="val 8685"/>
              </a:avLst>
            </a:prstGeom>
            <a:solidFill>
              <a:schemeClr val="tx1"/>
            </a:solidFill>
            <a:ln w="15875">
              <a:solidFill>
                <a:schemeClr val="bg2">
                  <a:lumMod val="20000"/>
                  <a:lumOff val="80000"/>
                </a:schemeClr>
              </a:solidFill>
              <a:round/>
              <a:headEnd/>
              <a:tailEnd/>
            </a:ln>
          </p:spPr>
          <p:txBody>
            <a:bodyPr wrap="none" lIns="182880" tIns="0" rIns="0" bIns="0" rtlCol="0" anchor="ctr"/>
            <a:lstStyle/>
            <a:p>
              <a:pPr fontAlgn="auto">
                <a:spcBef>
                  <a:spcPts val="0"/>
                </a:spcBef>
                <a:spcAft>
                  <a:spcPts val="0"/>
                </a:spcAft>
              </a:pPr>
              <a:r>
                <a:rPr lang="en-US" sz="1600" dirty="0" smtClean="0">
                  <a:solidFill>
                    <a:prstClr val="white">
                      <a:lumMod val="95000"/>
                    </a:prstClr>
                  </a:solidFill>
                  <a:latin typeface="Calibri"/>
                  <a:ea typeface="+mn-ea"/>
                </a:rPr>
                <a:t>Cloud Controller</a:t>
              </a:r>
            </a:p>
          </p:txBody>
        </p:sp>
        <p:sp>
          <p:nvSpPr>
            <p:cNvPr id="105" name="Rounded Rectangle 104"/>
            <p:cNvSpPr/>
            <p:nvPr/>
          </p:nvSpPr>
          <p:spPr bwMode="auto">
            <a:xfrm>
              <a:off x="3430373" y="2667311"/>
              <a:ext cx="1713127" cy="374030"/>
            </a:xfrm>
            <a:prstGeom prst="roundRect">
              <a:avLst>
                <a:gd name="adj" fmla="val 8685"/>
              </a:avLst>
            </a:prstGeom>
            <a:solidFill>
              <a:schemeClr val="tx1"/>
            </a:solidFill>
            <a:ln w="15875">
              <a:solidFill>
                <a:schemeClr val="bg2">
                  <a:lumMod val="20000"/>
                  <a:lumOff val="80000"/>
                </a:schemeClr>
              </a:solidFill>
              <a:round/>
              <a:headEnd/>
              <a:tailEnd/>
            </a:ln>
          </p:spPr>
          <p:txBody>
            <a:bodyPr wrap="none" lIns="182880" tIns="0" rIns="0" bIns="0" rtlCol="0" anchor="ctr"/>
            <a:lstStyle/>
            <a:p>
              <a:pPr fontAlgn="auto">
                <a:spcBef>
                  <a:spcPts val="0"/>
                </a:spcBef>
                <a:spcAft>
                  <a:spcPts val="0"/>
                </a:spcAft>
              </a:pPr>
              <a:r>
                <a:rPr lang="en-US" sz="1600" dirty="0" smtClean="0">
                  <a:solidFill>
                    <a:prstClr val="white">
                      <a:lumMod val="95000"/>
                    </a:prstClr>
                  </a:solidFill>
                  <a:latin typeface="Calibri"/>
                  <a:ea typeface="+mn-ea"/>
                </a:rPr>
                <a:t>Cloud Controller</a:t>
              </a:r>
            </a:p>
          </p:txBody>
        </p:sp>
      </p:grpSp>
      <p:sp>
        <p:nvSpPr>
          <p:cNvPr id="106" name="Rounded Rectangle 105"/>
          <p:cNvSpPr/>
          <p:nvPr/>
        </p:nvSpPr>
        <p:spPr bwMode="auto">
          <a:xfrm>
            <a:off x="3443073" y="2895911"/>
            <a:ext cx="1713127" cy="374030"/>
          </a:xfrm>
          <a:prstGeom prst="roundRect">
            <a:avLst>
              <a:gd name="adj" fmla="val 8685"/>
            </a:avLst>
          </a:prstGeom>
          <a:solidFill>
            <a:schemeClr val="tx1"/>
          </a:solidFill>
          <a:ln w="15875">
            <a:solidFill>
              <a:schemeClr val="bg2">
                <a:lumMod val="20000"/>
                <a:lumOff val="80000"/>
              </a:schemeClr>
            </a:solidFill>
            <a:round/>
            <a:headEnd/>
            <a:tailEnd/>
          </a:ln>
        </p:spPr>
        <p:txBody>
          <a:bodyPr wrap="none" lIns="182880" tIns="0" rIns="0" bIns="0" rtlCol="0" anchor="ctr"/>
          <a:lstStyle/>
          <a:p>
            <a:pPr fontAlgn="auto">
              <a:spcBef>
                <a:spcPts val="0"/>
              </a:spcBef>
              <a:spcAft>
                <a:spcPts val="0"/>
              </a:spcAft>
            </a:pPr>
            <a:r>
              <a:rPr lang="en-US" sz="1600" dirty="0" smtClean="0">
                <a:solidFill>
                  <a:prstClr val="white">
                    <a:lumMod val="95000"/>
                  </a:prstClr>
                </a:solidFill>
                <a:latin typeface="Calibri"/>
                <a:ea typeface="+mn-ea"/>
              </a:rPr>
              <a:t>Health Manager</a:t>
            </a:r>
          </a:p>
        </p:txBody>
      </p:sp>
      <p:sp>
        <p:nvSpPr>
          <p:cNvPr id="107" name="Rounded Rectangle 106"/>
          <p:cNvSpPr/>
          <p:nvPr/>
        </p:nvSpPr>
        <p:spPr bwMode="auto">
          <a:xfrm>
            <a:off x="5221073" y="3365811"/>
            <a:ext cx="1357527" cy="367990"/>
          </a:xfrm>
          <a:prstGeom prst="roundRect">
            <a:avLst>
              <a:gd name="adj" fmla="val 8685"/>
            </a:avLst>
          </a:prstGeom>
          <a:solidFill>
            <a:schemeClr val="tx1"/>
          </a:solidFill>
          <a:ln w="15875">
            <a:solidFill>
              <a:schemeClr val="bg2">
                <a:lumMod val="20000"/>
                <a:lumOff val="80000"/>
              </a:schemeClr>
            </a:solidFill>
            <a:round/>
            <a:headEnd/>
            <a:tailEnd/>
          </a:ln>
        </p:spPr>
        <p:txBody>
          <a:bodyPr wrap="none" lIns="182880" tIns="0" rIns="0" bIns="0" rtlCol="0" anchor="ctr"/>
          <a:lstStyle/>
          <a:p>
            <a:pPr fontAlgn="auto">
              <a:spcBef>
                <a:spcPts val="0"/>
              </a:spcBef>
              <a:spcAft>
                <a:spcPts val="0"/>
              </a:spcAft>
            </a:pPr>
            <a:r>
              <a:rPr lang="en-US" sz="1600" dirty="0" smtClean="0">
                <a:solidFill>
                  <a:prstClr val="white">
                    <a:lumMod val="95000"/>
                  </a:prstClr>
                </a:solidFill>
                <a:latin typeface="Calibri"/>
                <a:ea typeface="+mn-ea"/>
              </a:rPr>
              <a:t>     NATS</a:t>
            </a:r>
          </a:p>
        </p:txBody>
      </p:sp>
      <p:sp>
        <p:nvSpPr>
          <p:cNvPr id="109" name="Rounded Rectangle 108"/>
          <p:cNvSpPr/>
          <p:nvPr/>
        </p:nvSpPr>
        <p:spPr bwMode="auto">
          <a:xfrm>
            <a:off x="1854200" y="3403911"/>
            <a:ext cx="1473200" cy="374030"/>
          </a:xfrm>
          <a:prstGeom prst="roundRect">
            <a:avLst>
              <a:gd name="adj" fmla="val 8685"/>
            </a:avLst>
          </a:prstGeom>
          <a:solidFill>
            <a:schemeClr val="tx1"/>
          </a:solidFill>
          <a:ln w="15875">
            <a:solidFill>
              <a:schemeClr val="bg2">
                <a:lumMod val="20000"/>
                <a:lumOff val="80000"/>
              </a:schemeClr>
            </a:solidFill>
            <a:round/>
            <a:headEnd/>
            <a:tailEnd/>
          </a:ln>
        </p:spPr>
        <p:txBody>
          <a:bodyPr wrap="none" lIns="182880" tIns="0" rIns="0" bIns="0" rtlCol="0" anchor="ctr"/>
          <a:lstStyle/>
          <a:p>
            <a:pPr fontAlgn="auto">
              <a:spcBef>
                <a:spcPts val="0"/>
              </a:spcBef>
              <a:spcAft>
                <a:spcPts val="0"/>
              </a:spcAft>
            </a:pPr>
            <a:r>
              <a:rPr lang="en-US" sz="1600" dirty="0" smtClean="0">
                <a:solidFill>
                  <a:prstClr val="white">
                    <a:lumMod val="95000"/>
                  </a:prstClr>
                </a:solidFill>
                <a:latin typeface="Calibri"/>
                <a:ea typeface="+mn-ea"/>
              </a:rPr>
              <a:t>Service Broker</a:t>
            </a:r>
          </a:p>
        </p:txBody>
      </p:sp>
      <p:sp>
        <p:nvSpPr>
          <p:cNvPr id="110" name="Rounded Rectangle 109"/>
          <p:cNvSpPr/>
          <p:nvPr/>
        </p:nvSpPr>
        <p:spPr bwMode="auto">
          <a:xfrm>
            <a:off x="3379573" y="4204011"/>
            <a:ext cx="1560727" cy="342589"/>
          </a:xfrm>
          <a:prstGeom prst="roundRect">
            <a:avLst>
              <a:gd name="adj" fmla="val 8685"/>
            </a:avLst>
          </a:prstGeom>
          <a:solidFill>
            <a:schemeClr val="tx1"/>
          </a:solidFill>
          <a:ln w="15875">
            <a:solidFill>
              <a:schemeClr val="bg2">
                <a:lumMod val="20000"/>
                <a:lumOff val="80000"/>
              </a:schemeClr>
            </a:solidFill>
            <a:round/>
            <a:headEnd/>
            <a:tailEnd/>
          </a:ln>
        </p:spPr>
        <p:txBody>
          <a:bodyPr wrap="none" lIns="182880" tIns="0" rIns="0" bIns="0" rtlCol="0" anchor="ctr"/>
          <a:lstStyle/>
          <a:p>
            <a:pPr fontAlgn="auto">
              <a:spcBef>
                <a:spcPts val="0"/>
              </a:spcBef>
              <a:spcAft>
                <a:spcPts val="0"/>
              </a:spcAft>
            </a:pPr>
            <a:r>
              <a:rPr lang="en-US" sz="1600" dirty="0" smtClean="0">
                <a:solidFill>
                  <a:prstClr val="white">
                    <a:lumMod val="95000"/>
                  </a:prstClr>
                </a:solidFill>
                <a:latin typeface="Calibri"/>
                <a:ea typeface="+mn-ea"/>
              </a:rPr>
              <a:t>Service Broker</a:t>
            </a:r>
          </a:p>
        </p:txBody>
      </p:sp>
      <p:cxnSp>
        <p:nvCxnSpPr>
          <p:cNvPr id="111" name="Straight Arrow Connector 110"/>
          <p:cNvCxnSpPr/>
          <p:nvPr/>
        </p:nvCxnSpPr>
        <p:spPr>
          <a:xfrm>
            <a:off x="4000500" y="3848100"/>
            <a:ext cx="12700" cy="330200"/>
          </a:xfrm>
          <a:prstGeom prst="straightConnector1">
            <a:avLst/>
          </a:prstGeom>
          <a:ln w="19050">
            <a:solidFill>
              <a:srgbClr val="7F7F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flipH="1" flipV="1">
            <a:off x="4089400" y="3822700"/>
            <a:ext cx="12700" cy="317500"/>
          </a:xfrm>
          <a:prstGeom prst="straightConnector1">
            <a:avLst/>
          </a:prstGeom>
          <a:ln w="19050">
            <a:solidFill>
              <a:srgbClr val="7F7F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4" name="Rectangle 113"/>
          <p:cNvSpPr/>
          <p:nvPr/>
        </p:nvSpPr>
        <p:spPr>
          <a:xfrm>
            <a:off x="3784600" y="3872752"/>
            <a:ext cx="1104900" cy="276999"/>
          </a:xfrm>
          <a:prstGeom prst="rect">
            <a:avLst/>
          </a:prstGeom>
        </p:spPr>
        <p:txBody>
          <a:bodyPr wrap="square">
            <a:spAutoFit/>
          </a:bodyPr>
          <a:lstStyle/>
          <a:p>
            <a:pPr algn="ctr" fontAlgn="auto">
              <a:spcBef>
                <a:spcPts val="0"/>
              </a:spcBef>
              <a:spcAft>
                <a:spcPts val="0"/>
              </a:spcAft>
            </a:pPr>
            <a:r>
              <a:rPr lang="en-US" sz="1200" dirty="0" smtClean="0">
                <a:solidFill>
                  <a:srgbClr val="00685D"/>
                </a:solidFill>
                <a:latin typeface="Calibri"/>
              </a:rPr>
              <a:t>HTTP</a:t>
            </a:r>
            <a:endParaRPr lang="en-US" sz="1200" dirty="0">
              <a:solidFill>
                <a:srgbClr val="00685D"/>
              </a:solidFill>
              <a:latin typeface="Calibri"/>
            </a:endParaRPr>
          </a:p>
        </p:txBody>
      </p:sp>
      <p:sp>
        <p:nvSpPr>
          <p:cNvPr id="117" name="Rounded Rectangle 116"/>
          <p:cNvSpPr/>
          <p:nvPr/>
        </p:nvSpPr>
        <p:spPr bwMode="auto">
          <a:xfrm>
            <a:off x="3429000" y="2464111"/>
            <a:ext cx="1739900" cy="374030"/>
          </a:xfrm>
          <a:prstGeom prst="roundRect">
            <a:avLst>
              <a:gd name="adj" fmla="val 8685"/>
            </a:avLst>
          </a:prstGeom>
          <a:solidFill>
            <a:schemeClr val="tx1"/>
          </a:solidFill>
          <a:ln w="15875">
            <a:solidFill>
              <a:schemeClr val="bg2">
                <a:lumMod val="20000"/>
                <a:lumOff val="80000"/>
              </a:schemeClr>
            </a:solidFill>
            <a:round/>
            <a:headEnd/>
            <a:tailEnd/>
          </a:ln>
        </p:spPr>
        <p:txBody>
          <a:bodyPr wrap="none" lIns="182880" tIns="0" rIns="0" bIns="0" rtlCol="0" anchor="ctr"/>
          <a:lstStyle/>
          <a:p>
            <a:pPr fontAlgn="auto">
              <a:spcBef>
                <a:spcPts val="0"/>
              </a:spcBef>
              <a:spcAft>
                <a:spcPts val="0"/>
              </a:spcAft>
            </a:pPr>
            <a:r>
              <a:rPr lang="en-US" sz="1600" dirty="0" smtClean="0">
                <a:solidFill>
                  <a:prstClr val="white">
                    <a:lumMod val="95000"/>
                  </a:prstClr>
                </a:solidFill>
                <a:latin typeface="Calibri"/>
                <a:ea typeface="+mn-ea"/>
              </a:rPr>
              <a:t>UAA/Login Server</a:t>
            </a:r>
          </a:p>
        </p:txBody>
      </p:sp>
      <p:sp>
        <p:nvSpPr>
          <p:cNvPr id="118" name="Rounded Rectangle 117"/>
          <p:cNvSpPr/>
          <p:nvPr/>
        </p:nvSpPr>
        <p:spPr bwMode="auto">
          <a:xfrm>
            <a:off x="318873" y="3403911"/>
            <a:ext cx="1484527" cy="374030"/>
          </a:xfrm>
          <a:prstGeom prst="roundRect">
            <a:avLst>
              <a:gd name="adj" fmla="val 8685"/>
            </a:avLst>
          </a:prstGeom>
          <a:solidFill>
            <a:schemeClr val="tx1"/>
          </a:solidFill>
          <a:ln w="15875">
            <a:solidFill>
              <a:schemeClr val="bg2">
                <a:lumMod val="20000"/>
                <a:lumOff val="80000"/>
              </a:schemeClr>
            </a:solidFill>
            <a:round/>
            <a:headEnd/>
            <a:tailEnd/>
          </a:ln>
        </p:spPr>
        <p:txBody>
          <a:bodyPr wrap="none" lIns="182880" tIns="0" rIns="0" bIns="0" rtlCol="0" anchor="ctr"/>
          <a:lstStyle/>
          <a:p>
            <a:pPr fontAlgn="auto">
              <a:spcBef>
                <a:spcPts val="0"/>
              </a:spcBef>
              <a:spcAft>
                <a:spcPts val="0"/>
              </a:spcAft>
            </a:pPr>
            <a:r>
              <a:rPr lang="en-US" sz="1600" dirty="0" smtClean="0">
                <a:solidFill>
                  <a:prstClr val="white">
                    <a:lumMod val="95000"/>
                  </a:prstClr>
                </a:solidFill>
                <a:latin typeface="Calibri"/>
                <a:ea typeface="+mn-ea"/>
              </a:rPr>
              <a:t>Service Broker</a:t>
            </a:r>
          </a:p>
        </p:txBody>
      </p:sp>
      <p:sp>
        <p:nvSpPr>
          <p:cNvPr id="119" name="Rounded Rectangle 118"/>
          <p:cNvSpPr/>
          <p:nvPr/>
        </p:nvSpPr>
        <p:spPr bwMode="auto">
          <a:xfrm>
            <a:off x="5259173" y="4216401"/>
            <a:ext cx="1509927" cy="336240"/>
          </a:xfrm>
          <a:prstGeom prst="roundRect">
            <a:avLst>
              <a:gd name="adj" fmla="val 8685"/>
            </a:avLst>
          </a:prstGeom>
          <a:solidFill>
            <a:schemeClr val="tx1"/>
          </a:solidFill>
          <a:ln w="19050">
            <a:solidFill>
              <a:schemeClr val="bg2"/>
            </a:solidFill>
            <a:round/>
            <a:headEnd/>
            <a:tailEnd/>
          </a:ln>
        </p:spPr>
        <p:txBody>
          <a:bodyPr wrap="none" lIns="182880" tIns="0" rIns="0" bIns="0" rtlCol="0" anchor="ctr"/>
          <a:lstStyle/>
          <a:p>
            <a:pPr fontAlgn="auto">
              <a:spcBef>
                <a:spcPts val="0"/>
              </a:spcBef>
              <a:spcAft>
                <a:spcPts val="0"/>
              </a:spcAft>
            </a:pPr>
            <a:r>
              <a:rPr lang="en-US" sz="1600" dirty="0" err="1" smtClean="0">
                <a:solidFill>
                  <a:prstClr val="white">
                    <a:lumMod val="95000"/>
                  </a:prstClr>
                </a:solidFill>
                <a:latin typeface="Calibri"/>
                <a:ea typeface="+mn-ea"/>
              </a:rPr>
              <a:t>Git</a:t>
            </a:r>
            <a:r>
              <a:rPr lang="en-US" sz="1600" dirty="0" smtClean="0">
                <a:solidFill>
                  <a:prstClr val="white">
                    <a:lumMod val="95000"/>
                  </a:prstClr>
                </a:solidFill>
                <a:latin typeface="Calibri"/>
                <a:ea typeface="+mn-ea"/>
              </a:rPr>
              <a:t> repository</a:t>
            </a:r>
          </a:p>
        </p:txBody>
      </p:sp>
      <p:cxnSp>
        <p:nvCxnSpPr>
          <p:cNvPr id="120" name="Straight Arrow Connector 119"/>
          <p:cNvCxnSpPr/>
          <p:nvPr/>
        </p:nvCxnSpPr>
        <p:spPr>
          <a:xfrm flipH="1">
            <a:off x="6604000" y="3136900"/>
            <a:ext cx="254000" cy="0"/>
          </a:xfrm>
          <a:prstGeom prst="straightConnector1">
            <a:avLst/>
          </a:prstGeom>
          <a:ln w="19050">
            <a:solidFill>
              <a:srgbClr val="7F7F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p:nvPr/>
        </p:nvCxnSpPr>
        <p:spPr>
          <a:xfrm>
            <a:off x="6616700" y="3048000"/>
            <a:ext cx="266700" cy="0"/>
          </a:xfrm>
          <a:prstGeom prst="straightConnector1">
            <a:avLst/>
          </a:prstGeom>
          <a:ln w="19050">
            <a:solidFill>
              <a:srgbClr val="7F7F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p:nvPr/>
        </p:nvCxnSpPr>
        <p:spPr>
          <a:xfrm>
            <a:off x="4902200" y="3848100"/>
            <a:ext cx="495300" cy="304800"/>
          </a:xfrm>
          <a:prstGeom prst="straightConnector1">
            <a:avLst/>
          </a:prstGeom>
          <a:ln w="19050">
            <a:solidFill>
              <a:srgbClr val="7F7F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nvCxnSpPr>
        <p:spPr>
          <a:xfrm flipH="1" flipV="1">
            <a:off x="5016500" y="3810000"/>
            <a:ext cx="495300" cy="292100"/>
          </a:xfrm>
          <a:prstGeom prst="straightConnector1">
            <a:avLst/>
          </a:prstGeom>
          <a:ln w="19050">
            <a:solidFill>
              <a:srgbClr val="7F7F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2" name="Rectangle 131"/>
          <p:cNvSpPr/>
          <p:nvPr/>
        </p:nvSpPr>
        <p:spPr>
          <a:xfrm>
            <a:off x="6184900" y="2755152"/>
            <a:ext cx="1104900" cy="276999"/>
          </a:xfrm>
          <a:prstGeom prst="rect">
            <a:avLst/>
          </a:prstGeom>
        </p:spPr>
        <p:txBody>
          <a:bodyPr wrap="square">
            <a:spAutoFit/>
          </a:bodyPr>
          <a:lstStyle/>
          <a:p>
            <a:pPr algn="ctr" fontAlgn="auto">
              <a:spcBef>
                <a:spcPts val="0"/>
              </a:spcBef>
              <a:spcAft>
                <a:spcPts val="0"/>
              </a:spcAft>
            </a:pPr>
            <a:r>
              <a:rPr lang="en-US" sz="1200" dirty="0" smtClean="0">
                <a:solidFill>
                  <a:srgbClr val="00685D"/>
                </a:solidFill>
                <a:latin typeface="Calibri"/>
              </a:rPr>
              <a:t>TCP</a:t>
            </a:r>
            <a:endParaRPr lang="en-US" sz="1200" dirty="0">
              <a:solidFill>
                <a:srgbClr val="00685D"/>
              </a:solidFill>
              <a:latin typeface="Calibri"/>
            </a:endParaRPr>
          </a:p>
        </p:txBody>
      </p:sp>
      <p:sp>
        <p:nvSpPr>
          <p:cNvPr id="135" name="Rectangle 134"/>
          <p:cNvSpPr/>
          <p:nvPr/>
        </p:nvSpPr>
        <p:spPr>
          <a:xfrm>
            <a:off x="6345768" y="519952"/>
            <a:ext cx="2785532" cy="523220"/>
          </a:xfrm>
          <a:prstGeom prst="rect">
            <a:avLst/>
          </a:prstGeom>
        </p:spPr>
        <p:txBody>
          <a:bodyPr wrap="square">
            <a:spAutoFit/>
          </a:bodyPr>
          <a:lstStyle/>
          <a:p>
            <a:pPr fontAlgn="auto">
              <a:spcBef>
                <a:spcPts val="0"/>
              </a:spcBef>
              <a:spcAft>
                <a:spcPts val="0"/>
              </a:spcAft>
            </a:pPr>
            <a:r>
              <a:rPr lang="en-US" sz="1400" dirty="0" smtClean="0">
                <a:solidFill>
                  <a:prstClr val="black"/>
                </a:solidFill>
                <a:latin typeface="Calibri"/>
              </a:rPr>
              <a:t>Monitoring of platform components health and KPIs</a:t>
            </a:r>
            <a:endParaRPr lang="en-US" sz="1400" dirty="0">
              <a:solidFill>
                <a:prstClr val="black"/>
              </a:solidFill>
              <a:latin typeface="Calibri"/>
            </a:endParaRPr>
          </a:p>
        </p:txBody>
      </p:sp>
      <p:sp>
        <p:nvSpPr>
          <p:cNvPr id="136" name="Rectangle 135"/>
          <p:cNvSpPr/>
          <p:nvPr/>
        </p:nvSpPr>
        <p:spPr>
          <a:xfrm>
            <a:off x="6794500" y="1878852"/>
            <a:ext cx="2425700" cy="738664"/>
          </a:xfrm>
          <a:prstGeom prst="rect">
            <a:avLst/>
          </a:prstGeom>
        </p:spPr>
        <p:txBody>
          <a:bodyPr wrap="square">
            <a:spAutoFit/>
          </a:bodyPr>
          <a:lstStyle/>
          <a:p>
            <a:pPr fontAlgn="auto">
              <a:spcBef>
                <a:spcPts val="0"/>
              </a:spcBef>
              <a:spcAft>
                <a:spcPts val="0"/>
              </a:spcAft>
            </a:pPr>
            <a:r>
              <a:rPr lang="en-US" sz="1400" dirty="0" smtClean="0">
                <a:solidFill>
                  <a:prstClr val="black"/>
                </a:solidFill>
                <a:latin typeface="Calibri"/>
              </a:rPr>
              <a:t>Aggregation, storage, filtering and analytics on system and app logs</a:t>
            </a:r>
            <a:endParaRPr lang="en-US" sz="1400" dirty="0">
              <a:solidFill>
                <a:prstClr val="black"/>
              </a:solidFill>
              <a:latin typeface="Calibri"/>
            </a:endParaRPr>
          </a:p>
        </p:txBody>
      </p:sp>
      <p:sp>
        <p:nvSpPr>
          <p:cNvPr id="141" name="Rectangle 140"/>
          <p:cNvSpPr/>
          <p:nvPr/>
        </p:nvSpPr>
        <p:spPr>
          <a:xfrm>
            <a:off x="6769100" y="4101352"/>
            <a:ext cx="2298700" cy="523220"/>
          </a:xfrm>
          <a:prstGeom prst="rect">
            <a:avLst/>
          </a:prstGeom>
        </p:spPr>
        <p:txBody>
          <a:bodyPr wrap="square">
            <a:spAutoFit/>
          </a:bodyPr>
          <a:lstStyle/>
          <a:p>
            <a:pPr fontAlgn="auto">
              <a:spcBef>
                <a:spcPts val="0"/>
              </a:spcBef>
              <a:spcAft>
                <a:spcPts val="0"/>
              </a:spcAft>
            </a:pPr>
            <a:r>
              <a:rPr lang="en-US" sz="1400" dirty="0" smtClean="0">
                <a:solidFill>
                  <a:prstClr val="black"/>
                </a:solidFill>
                <a:latin typeface="Calibri"/>
              </a:rPr>
              <a:t>Versioning /configuration </a:t>
            </a:r>
            <a:r>
              <a:rPr lang="en-US" sz="1400" dirty="0" err="1" smtClean="0">
                <a:solidFill>
                  <a:prstClr val="black"/>
                </a:solidFill>
                <a:latin typeface="Calibri"/>
              </a:rPr>
              <a:t>mgmt</a:t>
            </a:r>
            <a:r>
              <a:rPr lang="en-US" sz="1400" dirty="0" smtClean="0">
                <a:solidFill>
                  <a:prstClr val="black"/>
                </a:solidFill>
                <a:latin typeface="Calibri"/>
              </a:rPr>
              <a:t> of </a:t>
            </a:r>
            <a:r>
              <a:rPr lang="en-US" sz="1400" dirty="0" err="1" smtClean="0">
                <a:solidFill>
                  <a:prstClr val="black"/>
                </a:solidFill>
                <a:latin typeface="Calibri"/>
              </a:rPr>
              <a:t>buildpacks</a:t>
            </a:r>
            <a:r>
              <a:rPr lang="en-US" sz="1400" dirty="0" smtClean="0">
                <a:solidFill>
                  <a:prstClr val="black"/>
                </a:solidFill>
                <a:latin typeface="Calibri"/>
              </a:rPr>
              <a:t> and apps</a:t>
            </a:r>
            <a:endParaRPr lang="en-US" sz="1400" dirty="0">
              <a:solidFill>
                <a:prstClr val="black"/>
              </a:solidFill>
              <a:latin typeface="Calibri"/>
            </a:endParaRPr>
          </a:p>
        </p:txBody>
      </p:sp>
      <p:sp>
        <p:nvSpPr>
          <p:cNvPr id="142" name="Rectangle 141"/>
          <p:cNvSpPr/>
          <p:nvPr/>
        </p:nvSpPr>
        <p:spPr>
          <a:xfrm>
            <a:off x="5105400" y="3860052"/>
            <a:ext cx="1104900" cy="276999"/>
          </a:xfrm>
          <a:prstGeom prst="rect">
            <a:avLst/>
          </a:prstGeom>
        </p:spPr>
        <p:txBody>
          <a:bodyPr wrap="square">
            <a:spAutoFit/>
          </a:bodyPr>
          <a:lstStyle/>
          <a:p>
            <a:pPr algn="ctr" fontAlgn="auto">
              <a:spcBef>
                <a:spcPts val="0"/>
              </a:spcBef>
              <a:spcAft>
                <a:spcPts val="0"/>
              </a:spcAft>
            </a:pPr>
            <a:r>
              <a:rPr lang="en-US" sz="1200" dirty="0" smtClean="0">
                <a:solidFill>
                  <a:srgbClr val="00685D"/>
                </a:solidFill>
                <a:latin typeface="Calibri"/>
              </a:rPr>
              <a:t>HTTP</a:t>
            </a:r>
            <a:endParaRPr lang="en-US" sz="1200" dirty="0">
              <a:solidFill>
                <a:srgbClr val="00685D"/>
              </a:solidFill>
              <a:latin typeface="Calibri"/>
            </a:endParaRPr>
          </a:p>
        </p:txBody>
      </p:sp>
      <p:sp>
        <p:nvSpPr>
          <p:cNvPr id="146" name="Rectangle 145"/>
          <p:cNvSpPr/>
          <p:nvPr/>
        </p:nvSpPr>
        <p:spPr>
          <a:xfrm>
            <a:off x="567268" y="4114052"/>
            <a:ext cx="2785532" cy="523220"/>
          </a:xfrm>
          <a:prstGeom prst="rect">
            <a:avLst/>
          </a:prstGeom>
        </p:spPr>
        <p:txBody>
          <a:bodyPr wrap="square">
            <a:spAutoFit/>
          </a:bodyPr>
          <a:lstStyle/>
          <a:p>
            <a:pPr algn="r" fontAlgn="auto">
              <a:spcBef>
                <a:spcPts val="0"/>
              </a:spcBef>
              <a:spcAft>
                <a:spcPts val="0"/>
              </a:spcAft>
            </a:pPr>
            <a:r>
              <a:rPr lang="en-US" sz="1400" dirty="0" smtClean="0">
                <a:solidFill>
                  <a:prstClr val="black"/>
                </a:solidFill>
                <a:latin typeface="Calibri"/>
              </a:rPr>
              <a:t>Custom Service lifecycle management and binding</a:t>
            </a:r>
            <a:endParaRPr lang="en-US" sz="1400" dirty="0">
              <a:solidFill>
                <a:prstClr val="black"/>
              </a:solidFill>
              <a:latin typeface="Calibri"/>
            </a:endParaRPr>
          </a:p>
        </p:txBody>
      </p:sp>
      <p:sp>
        <p:nvSpPr>
          <p:cNvPr id="150" name="Rounded Rectangle 149"/>
          <p:cNvSpPr/>
          <p:nvPr/>
        </p:nvSpPr>
        <p:spPr bwMode="auto">
          <a:xfrm>
            <a:off x="5207000" y="2438711"/>
            <a:ext cx="1358900" cy="374030"/>
          </a:xfrm>
          <a:prstGeom prst="roundRect">
            <a:avLst>
              <a:gd name="adj" fmla="val 8685"/>
            </a:avLst>
          </a:prstGeom>
          <a:solidFill>
            <a:schemeClr val="tx1"/>
          </a:solidFill>
          <a:ln w="15875">
            <a:solidFill>
              <a:schemeClr val="bg2">
                <a:lumMod val="20000"/>
                <a:lumOff val="80000"/>
              </a:schemeClr>
            </a:solidFill>
            <a:round/>
            <a:headEnd/>
            <a:tailEnd/>
          </a:ln>
        </p:spPr>
        <p:txBody>
          <a:bodyPr wrap="none" lIns="182880" tIns="0" rIns="0" bIns="0" rtlCol="0" anchor="ctr"/>
          <a:lstStyle/>
          <a:p>
            <a:pPr fontAlgn="auto">
              <a:spcBef>
                <a:spcPts val="0"/>
              </a:spcBef>
              <a:spcAft>
                <a:spcPts val="0"/>
              </a:spcAft>
            </a:pPr>
            <a:r>
              <a:rPr lang="en-US" sz="1600" dirty="0" smtClean="0">
                <a:solidFill>
                  <a:prstClr val="white">
                    <a:lumMod val="95000"/>
                  </a:prstClr>
                </a:solidFill>
                <a:latin typeface="Calibri"/>
                <a:ea typeface="+mn-ea"/>
              </a:rPr>
              <a:t>   Collector</a:t>
            </a:r>
          </a:p>
        </p:txBody>
      </p:sp>
      <p:sp>
        <p:nvSpPr>
          <p:cNvPr id="151" name="Rounded Rectangle 150"/>
          <p:cNvSpPr/>
          <p:nvPr/>
        </p:nvSpPr>
        <p:spPr bwMode="auto">
          <a:xfrm>
            <a:off x="5207000" y="2895911"/>
            <a:ext cx="1371600" cy="374030"/>
          </a:xfrm>
          <a:prstGeom prst="roundRect">
            <a:avLst>
              <a:gd name="adj" fmla="val 8685"/>
            </a:avLst>
          </a:prstGeom>
          <a:solidFill>
            <a:schemeClr val="tx1"/>
          </a:solidFill>
          <a:ln w="15875">
            <a:solidFill>
              <a:schemeClr val="bg2">
                <a:lumMod val="20000"/>
                <a:lumOff val="80000"/>
              </a:schemeClr>
            </a:solidFill>
            <a:round/>
            <a:headEnd/>
            <a:tailEnd/>
          </a:ln>
        </p:spPr>
        <p:txBody>
          <a:bodyPr wrap="none" lIns="182880" tIns="0" rIns="0" bIns="0" rtlCol="0" anchor="ctr"/>
          <a:lstStyle/>
          <a:p>
            <a:pPr fontAlgn="auto">
              <a:spcBef>
                <a:spcPts val="0"/>
              </a:spcBef>
              <a:spcAft>
                <a:spcPts val="0"/>
              </a:spcAft>
            </a:pPr>
            <a:r>
              <a:rPr lang="en-US" sz="1600" dirty="0" err="1" smtClean="0">
                <a:solidFill>
                  <a:prstClr val="white">
                    <a:lumMod val="95000"/>
                  </a:prstClr>
                </a:solidFill>
                <a:latin typeface="Calibri"/>
                <a:ea typeface="+mn-ea"/>
              </a:rPr>
              <a:t>Loggregator</a:t>
            </a:r>
            <a:endParaRPr lang="en-US" sz="1600" dirty="0" smtClean="0">
              <a:solidFill>
                <a:prstClr val="white">
                  <a:lumMod val="95000"/>
                </a:prstClr>
              </a:solidFill>
              <a:latin typeface="Calibri"/>
              <a:ea typeface="+mn-ea"/>
            </a:endParaRPr>
          </a:p>
        </p:txBody>
      </p:sp>
      <p:sp>
        <p:nvSpPr>
          <p:cNvPr id="153" name="Rounded Rectangle 152"/>
          <p:cNvSpPr/>
          <p:nvPr/>
        </p:nvSpPr>
        <p:spPr bwMode="auto">
          <a:xfrm>
            <a:off x="5208373" y="2006911"/>
            <a:ext cx="1370227" cy="374030"/>
          </a:xfrm>
          <a:prstGeom prst="roundRect">
            <a:avLst>
              <a:gd name="adj" fmla="val 8685"/>
            </a:avLst>
          </a:prstGeom>
          <a:solidFill>
            <a:schemeClr val="tx1"/>
          </a:solidFill>
          <a:ln w="15875">
            <a:solidFill>
              <a:schemeClr val="bg2">
                <a:lumMod val="20000"/>
                <a:lumOff val="80000"/>
              </a:schemeClr>
            </a:solidFill>
            <a:round/>
            <a:headEnd/>
            <a:tailEnd/>
          </a:ln>
        </p:spPr>
        <p:txBody>
          <a:bodyPr wrap="none" lIns="182880" tIns="0" rIns="0" bIns="0" rtlCol="0" anchor="ctr"/>
          <a:lstStyle/>
          <a:p>
            <a:pPr fontAlgn="auto">
              <a:spcBef>
                <a:spcPts val="0"/>
              </a:spcBef>
              <a:spcAft>
                <a:spcPts val="0"/>
              </a:spcAft>
            </a:pPr>
            <a:r>
              <a:rPr lang="en-US" sz="1600" dirty="0" smtClean="0">
                <a:solidFill>
                  <a:prstClr val="white">
                    <a:lumMod val="95000"/>
                  </a:prstClr>
                </a:solidFill>
                <a:latin typeface="Calibri"/>
                <a:ea typeface="+mn-ea"/>
              </a:rPr>
              <a:t>JMX Provider</a:t>
            </a:r>
          </a:p>
        </p:txBody>
      </p:sp>
    </p:spTree>
    <p:extLst>
      <p:ext uri="{BB962C8B-B14F-4D97-AF65-F5344CB8AC3E}">
        <p14:creationId xmlns:p14="http://schemas.microsoft.com/office/powerpoint/2010/main" val="4030194894"/>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left)">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6"/>
                                        </p:tgtEl>
                                        <p:attrNameLst>
                                          <p:attrName>style.visibility</p:attrName>
                                        </p:attrNameLst>
                                      </p:cBhvr>
                                      <p:to>
                                        <p:strVal val="visible"/>
                                      </p:to>
                                    </p:set>
                                    <p:animEffect transition="in" filter="wipe(up)">
                                      <p:cBhvr>
                                        <p:cTn id="12" dur="500"/>
                                        <p:tgtEl>
                                          <p:spTgt spid="6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67"/>
                                        </p:tgtEl>
                                        <p:attrNameLst>
                                          <p:attrName>style.visibility</p:attrName>
                                        </p:attrNameLst>
                                      </p:cBhvr>
                                      <p:to>
                                        <p:strVal val="visible"/>
                                      </p:to>
                                    </p:set>
                                    <p:animEffect transition="in" filter="wipe(up)">
                                      <p:cBhvr>
                                        <p:cTn id="17" dur="500"/>
                                        <p:tgtEl>
                                          <p:spTgt spid="6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68"/>
                                        </p:tgtEl>
                                        <p:attrNameLst>
                                          <p:attrName>style.visibility</p:attrName>
                                        </p:attrNameLst>
                                      </p:cBhvr>
                                      <p:to>
                                        <p:strVal val="visible"/>
                                      </p:to>
                                    </p:set>
                                    <p:animEffect transition="in" filter="wipe(up)">
                                      <p:cBhvr>
                                        <p:cTn id="22" dur="500"/>
                                        <p:tgtEl>
                                          <p:spTgt spid="68"/>
                                        </p:tgtEl>
                                      </p:cBhvr>
                                    </p:animEffect>
                                  </p:childTnLst>
                                </p:cTn>
                              </p:par>
                            </p:childTnLst>
                          </p:cTn>
                        </p:par>
                        <p:par>
                          <p:cTn id="23" fill="hold">
                            <p:stCondLst>
                              <p:cond delay="500"/>
                            </p:stCondLst>
                            <p:childTnLst>
                              <p:par>
                                <p:cTn id="24" presetID="22" presetClass="entr" presetSubtype="2" fill="hold" grpId="0" nodeType="afterEffect">
                                  <p:stCondLst>
                                    <p:cond delay="0"/>
                                  </p:stCondLst>
                                  <p:childTnLst>
                                    <p:set>
                                      <p:cBhvr>
                                        <p:cTn id="25" dur="1" fill="hold">
                                          <p:stCondLst>
                                            <p:cond delay="0"/>
                                          </p:stCondLst>
                                        </p:cTn>
                                        <p:tgtEl>
                                          <p:spTgt spid="82"/>
                                        </p:tgtEl>
                                        <p:attrNameLst>
                                          <p:attrName>style.visibility</p:attrName>
                                        </p:attrNameLst>
                                      </p:cBhvr>
                                      <p:to>
                                        <p:strVal val="visible"/>
                                      </p:to>
                                    </p:set>
                                    <p:animEffect transition="in" filter="wipe(right)">
                                      <p:cBhvr>
                                        <p:cTn id="26" dur="500"/>
                                        <p:tgtEl>
                                          <p:spTgt spid="82"/>
                                        </p:tgtEl>
                                      </p:cBhvr>
                                    </p:animEffect>
                                  </p:childTnLst>
                                </p:cTn>
                              </p:par>
                            </p:childTnLst>
                          </p:cTn>
                        </p:par>
                        <p:par>
                          <p:cTn id="27" fill="hold">
                            <p:stCondLst>
                              <p:cond delay="1000"/>
                            </p:stCondLst>
                            <p:childTnLst>
                              <p:par>
                                <p:cTn id="28" presetID="22" presetClass="entr" presetSubtype="2" fill="hold" grpId="0" nodeType="afterEffect">
                                  <p:stCondLst>
                                    <p:cond delay="0"/>
                                  </p:stCondLst>
                                  <p:childTnLst>
                                    <p:set>
                                      <p:cBhvr>
                                        <p:cTn id="29" dur="1" fill="hold">
                                          <p:stCondLst>
                                            <p:cond delay="0"/>
                                          </p:stCondLst>
                                        </p:cTn>
                                        <p:tgtEl>
                                          <p:spTgt spid="113"/>
                                        </p:tgtEl>
                                        <p:attrNameLst>
                                          <p:attrName>style.visibility</p:attrName>
                                        </p:attrNameLst>
                                      </p:cBhvr>
                                      <p:to>
                                        <p:strVal val="visible"/>
                                      </p:to>
                                    </p:set>
                                    <p:animEffect transition="in" filter="wipe(right)">
                                      <p:cBhvr>
                                        <p:cTn id="30" dur="500"/>
                                        <p:tgtEl>
                                          <p:spTgt spid="11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62"/>
                                        </p:tgtEl>
                                        <p:attrNameLst>
                                          <p:attrName>style.visibility</p:attrName>
                                        </p:attrNameLst>
                                      </p:cBhvr>
                                      <p:to>
                                        <p:strVal val="visible"/>
                                      </p:to>
                                    </p:set>
                                    <p:animEffect transition="in" filter="wipe(up)">
                                      <p:cBhvr>
                                        <p:cTn id="35" dur="500"/>
                                        <p:tgtEl>
                                          <p:spTgt spid="6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nodeType="clickEffect">
                                  <p:stCondLst>
                                    <p:cond delay="0"/>
                                  </p:stCondLst>
                                  <p:childTnLst>
                                    <p:set>
                                      <p:cBhvr>
                                        <p:cTn id="39" dur="1" fill="hold">
                                          <p:stCondLst>
                                            <p:cond delay="0"/>
                                          </p:stCondLst>
                                        </p:cTn>
                                        <p:tgtEl>
                                          <p:spTgt spid="64"/>
                                        </p:tgtEl>
                                        <p:attrNameLst>
                                          <p:attrName>style.visibility</p:attrName>
                                        </p:attrNameLst>
                                      </p:cBhvr>
                                      <p:to>
                                        <p:strVal val="visible"/>
                                      </p:to>
                                    </p:set>
                                    <p:animEffect transition="in" filter="wipe(up)">
                                      <p:cBhvr>
                                        <p:cTn id="40" dur="500"/>
                                        <p:tgtEl>
                                          <p:spTgt spid="64"/>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nodeType="clickEffect">
                                  <p:stCondLst>
                                    <p:cond delay="0"/>
                                  </p:stCondLst>
                                  <p:childTnLst>
                                    <p:set>
                                      <p:cBhvr>
                                        <p:cTn id="44" dur="1" fill="hold">
                                          <p:stCondLst>
                                            <p:cond delay="0"/>
                                          </p:stCondLst>
                                        </p:cTn>
                                        <p:tgtEl>
                                          <p:spTgt spid="111"/>
                                        </p:tgtEl>
                                        <p:attrNameLst>
                                          <p:attrName>style.visibility</p:attrName>
                                        </p:attrNameLst>
                                      </p:cBhvr>
                                      <p:to>
                                        <p:strVal val="visible"/>
                                      </p:to>
                                    </p:set>
                                    <p:animEffect transition="in" filter="wipe(up)">
                                      <p:cBhvr>
                                        <p:cTn id="45" dur="500"/>
                                        <p:tgtEl>
                                          <p:spTgt spid="111"/>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nodeType="clickEffect">
                                  <p:stCondLst>
                                    <p:cond delay="0"/>
                                  </p:stCondLst>
                                  <p:childTnLst>
                                    <p:set>
                                      <p:cBhvr>
                                        <p:cTn id="49" dur="1" fill="hold">
                                          <p:stCondLst>
                                            <p:cond delay="0"/>
                                          </p:stCondLst>
                                        </p:cTn>
                                        <p:tgtEl>
                                          <p:spTgt spid="112"/>
                                        </p:tgtEl>
                                        <p:attrNameLst>
                                          <p:attrName>style.visibility</p:attrName>
                                        </p:attrNameLst>
                                      </p:cBhvr>
                                      <p:to>
                                        <p:strVal val="visible"/>
                                      </p:to>
                                    </p:set>
                                    <p:animEffect transition="in" filter="wipe(up)">
                                      <p:cBhvr>
                                        <p:cTn id="50" dur="500"/>
                                        <p:tgtEl>
                                          <p:spTgt spid="112"/>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nodeType="clickEffect">
                                  <p:stCondLst>
                                    <p:cond delay="0"/>
                                  </p:stCondLst>
                                  <p:childTnLst>
                                    <p:set>
                                      <p:cBhvr>
                                        <p:cTn id="54" dur="1" fill="hold">
                                          <p:stCondLst>
                                            <p:cond delay="0"/>
                                          </p:stCondLst>
                                        </p:cTn>
                                        <p:tgtEl>
                                          <p:spTgt spid="120"/>
                                        </p:tgtEl>
                                        <p:attrNameLst>
                                          <p:attrName>style.visibility</p:attrName>
                                        </p:attrNameLst>
                                      </p:cBhvr>
                                      <p:to>
                                        <p:strVal val="visible"/>
                                      </p:to>
                                    </p:set>
                                    <p:animEffect transition="in" filter="wipe(up)">
                                      <p:cBhvr>
                                        <p:cTn id="55" dur="500"/>
                                        <p:tgtEl>
                                          <p:spTgt spid="120"/>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nodeType="clickEffect">
                                  <p:stCondLst>
                                    <p:cond delay="0"/>
                                  </p:stCondLst>
                                  <p:childTnLst>
                                    <p:set>
                                      <p:cBhvr>
                                        <p:cTn id="59" dur="1" fill="hold">
                                          <p:stCondLst>
                                            <p:cond delay="0"/>
                                          </p:stCondLst>
                                        </p:cTn>
                                        <p:tgtEl>
                                          <p:spTgt spid="121"/>
                                        </p:tgtEl>
                                        <p:attrNameLst>
                                          <p:attrName>style.visibility</p:attrName>
                                        </p:attrNameLst>
                                      </p:cBhvr>
                                      <p:to>
                                        <p:strVal val="visible"/>
                                      </p:to>
                                    </p:set>
                                    <p:animEffect transition="in" filter="wipe(up)">
                                      <p:cBhvr>
                                        <p:cTn id="60" dur="500"/>
                                        <p:tgtEl>
                                          <p:spTgt spid="121"/>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nodeType="clickEffect">
                                  <p:stCondLst>
                                    <p:cond delay="0"/>
                                  </p:stCondLst>
                                  <p:childTnLst>
                                    <p:set>
                                      <p:cBhvr>
                                        <p:cTn id="64" dur="1" fill="hold">
                                          <p:stCondLst>
                                            <p:cond delay="0"/>
                                          </p:stCondLst>
                                        </p:cTn>
                                        <p:tgtEl>
                                          <p:spTgt spid="125"/>
                                        </p:tgtEl>
                                        <p:attrNameLst>
                                          <p:attrName>style.visibility</p:attrName>
                                        </p:attrNameLst>
                                      </p:cBhvr>
                                      <p:to>
                                        <p:strVal val="visible"/>
                                      </p:to>
                                    </p:set>
                                    <p:animEffect transition="in" filter="wipe(up)">
                                      <p:cBhvr>
                                        <p:cTn id="65" dur="500"/>
                                        <p:tgtEl>
                                          <p:spTgt spid="125"/>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nodeType="clickEffect">
                                  <p:stCondLst>
                                    <p:cond delay="0"/>
                                  </p:stCondLst>
                                  <p:childTnLst>
                                    <p:set>
                                      <p:cBhvr>
                                        <p:cTn id="69" dur="1" fill="hold">
                                          <p:stCondLst>
                                            <p:cond delay="0"/>
                                          </p:stCondLst>
                                        </p:cTn>
                                        <p:tgtEl>
                                          <p:spTgt spid="126"/>
                                        </p:tgtEl>
                                        <p:attrNameLst>
                                          <p:attrName>style.visibility</p:attrName>
                                        </p:attrNameLst>
                                      </p:cBhvr>
                                      <p:to>
                                        <p:strVal val="visible"/>
                                      </p:to>
                                    </p:set>
                                    <p:animEffect transition="in" filter="wipe(up)">
                                      <p:cBhvr>
                                        <p:cTn id="70" dur="500"/>
                                        <p:tgtEl>
                                          <p:spTgt spid="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82" grpId="0" animBg="1"/>
      <p:bldP spid="1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28912" y="995595"/>
            <a:ext cx="6048376" cy="1230080"/>
          </a:xfrm>
        </p:spPr>
        <p:txBody>
          <a:bodyPr/>
          <a:lstStyle/>
          <a:p>
            <a:r>
              <a:rPr lang="en-US" dirty="0" smtClean="0"/>
              <a:t>Architectural Components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7834386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 name="Group 58"/>
          <p:cNvGrpSpPr/>
          <p:nvPr/>
        </p:nvGrpSpPr>
        <p:grpSpPr>
          <a:xfrm>
            <a:off x="5377991" y="875343"/>
            <a:ext cx="3270889" cy="2679992"/>
            <a:chOff x="555532" y="1194207"/>
            <a:chExt cx="3836046" cy="3143052"/>
          </a:xfrm>
        </p:grpSpPr>
        <p:sp>
          <p:nvSpPr>
            <p:cNvPr id="65" name="Rounded Rectangle 64"/>
            <p:cNvSpPr/>
            <p:nvPr/>
          </p:nvSpPr>
          <p:spPr bwMode="auto">
            <a:xfrm>
              <a:off x="558264" y="1194207"/>
              <a:ext cx="3826986" cy="319281"/>
            </a:xfrm>
            <a:prstGeom prst="roundRect">
              <a:avLst>
                <a:gd name="adj" fmla="val 17740"/>
              </a:avLst>
            </a:prstGeom>
            <a:solidFill>
              <a:srgbClr val="33928A"/>
            </a:solidFill>
            <a:ln w="41275">
              <a:noFill/>
              <a:round/>
              <a:headEnd/>
              <a:tailEnd/>
            </a:ln>
          </p:spPr>
          <p:txBody>
            <a:bodyPr wrap="none" lIns="91440" tIns="0" rIns="91440" bIns="0" rtlCol="0" anchor="ctr"/>
            <a:lstStyle/>
            <a:p>
              <a:pPr algn="ctr" fontAlgn="auto">
                <a:spcBef>
                  <a:spcPts val="0"/>
                </a:spcBef>
                <a:spcAft>
                  <a:spcPts val="0"/>
                </a:spcAft>
              </a:pPr>
              <a:r>
                <a:rPr lang="en-US" sz="1200" dirty="0" smtClean="0">
                  <a:solidFill>
                    <a:prstClr val="white">
                      <a:lumMod val="95000"/>
                    </a:prstClr>
                  </a:solidFill>
                  <a:latin typeface="Calibri"/>
                  <a:ea typeface="+mn-ea"/>
                </a:rPr>
                <a:t>Dynamic Router</a:t>
              </a:r>
            </a:p>
          </p:txBody>
        </p:sp>
        <p:sp>
          <p:nvSpPr>
            <p:cNvPr id="67" name="Oval 42"/>
            <p:cNvSpPr/>
            <p:nvPr/>
          </p:nvSpPr>
          <p:spPr>
            <a:xfrm>
              <a:off x="3379971" y="1238326"/>
              <a:ext cx="230584" cy="230584"/>
            </a:xfrm>
            <a:custGeom>
              <a:avLst/>
              <a:gdLst/>
              <a:ahLst/>
              <a:cxnLst/>
              <a:rect l="l" t="t" r="r" b="b"/>
              <a:pathLst>
                <a:path w="763984" h="763984">
                  <a:moveTo>
                    <a:pt x="335323" y="444979"/>
                  </a:moveTo>
                  <a:lnTo>
                    <a:pt x="335323" y="590998"/>
                  </a:lnTo>
                  <a:lnTo>
                    <a:pt x="261293" y="590998"/>
                  </a:lnTo>
                  <a:lnTo>
                    <a:pt x="381992" y="747629"/>
                  </a:lnTo>
                  <a:lnTo>
                    <a:pt x="502691" y="590998"/>
                  </a:lnTo>
                  <a:lnTo>
                    <a:pt x="428661" y="590998"/>
                  </a:lnTo>
                  <a:lnTo>
                    <a:pt x="428661" y="444979"/>
                  </a:lnTo>
                  <a:close/>
                  <a:moveTo>
                    <a:pt x="578572" y="261293"/>
                  </a:moveTo>
                  <a:lnTo>
                    <a:pt x="421941" y="381992"/>
                  </a:lnTo>
                  <a:lnTo>
                    <a:pt x="578572" y="502691"/>
                  </a:lnTo>
                  <a:lnTo>
                    <a:pt x="578572" y="428661"/>
                  </a:lnTo>
                  <a:lnTo>
                    <a:pt x="724591" y="428661"/>
                  </a:lnTo>
                  <a:lnTo>
                    <a:pt x="724591" y="335323"/>
                  </a:lnTo>
                  <a:lnTo>
                    <a:pt x="578572" y="335323"/>
                  </a:lnTo>
                  <a:close/>
                  <a:moveTo>
                    <a:pt x="185411" y="261293"/>
                  </a:moveTo>
                  <a:lnTo>
                    <a:pt x="185411" y="335323"/>
                  </a:lnTo>
                  <a:lnTo>
                    <a:pt x="39392" y="335323"/>
                  </a:lnTo>
                  <a:lnTo>
                    <a:pt x="39392" y="428661"/>
                  </a:lnTo>
                  <a:lnTo>
                    <a:pt x="185411" y="428661"/>
                  </a:lnTo>
                  <a:lnTo>
                    <a:pt x="185411" y="502691"/>
                  </a:lnTo>
                  <a:lnTo>
                    <a:pt x="342042" y="381992"/>
                  </a:lnTo>
                  <a:close/>
                  <a:moveTo>
                    <a:pt x="381992" y="16356"/>
                  </a:moveTo>
                  <a:lnTo>
                    <a:pt x="261293" y="172987"/>
                  </a:lnTo>
                  <a:lnTo>
                    <a:pt x="335323" y="172987"/>
                  </a:lnTo>
                  <a:lnTo>
                    <a:pt x="335323" y="319006"/>
                  </a:lnTo>
                  <a:lnTo>
                    <a:pt x="428661" y="319006"/>
                  </a:lnTo>
                  <a:lnTo>
                    <a:pt x="428661" y="172987"/>
                  </a:lnTo>
                  <a:lnTo>
                    <a:pt x="502691" y="172987"/>
                  </a:lnTo>
                  <a:close/>
                  <a:moveTo>
                    <a:pt x="381992" y="0"/>
                  </a:moveTo>
                  <a:cubicBezTo>
                    <a:pt x="592960" y="0"/>
                    <a:pt x="763984" y="171024"/>
                    <a:pt x="763984" y="381992"/>
                  </a:cubicBezTo>
                  <a:cubicBezTo>
                    <a:pt x="763984" y="592960"/>
                    <a:pt x="592960" y="763984"/>
                    <a:pt x="381992" y="763984"/>
                  </a:cubicBezTo>
                  <a:cubicBezTo>
                    <a:pt x="171024" y="763984"/>
                    <a:pt x="0" y="592960"/>
                    <a:pt x="0" y="381992"/>
                  </a:cubicBezTo>
                  <a:cubicBezTo>
                    <a:pt x="0" y="171024"/>
                    <a:pt x="171024" y="0"/>
                    <a:pt x="381992"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8" name="Rounded Rectangle 67"/>
            <p:cNvSpPr/>
            <p:nvPr/>
          </p:nvSpPr>
          <p:spPr bwMode="auto">
            <a:xfrm>
              <a:off x="558264" y="1541790"/>
              <a:ext cx="3826986" cy="319166"/>
            </a:xfrm>
            <a:prstGeom prst="roundRect">
              <a:avLst>
                <a:gd name="adj" fmla="val 17740"/>
              </a:avLst>
            </a:prstGeom>
            <a:solidFill>
              <a:srgbClr val="33928A"/>
            </a:solidFill>
            <a:ln w="41275">
              <a:noFill/>
              <a:round/>
              <a:headEnd/>
              <a:tailEnd/>
            </a:ln>
          </p:spPr>
          <p:txBody>
            <a:bodyPr wrap="none" lIns="91440" tIns="0" rIns="91440" bIns="0" rtlCol="0" anchor="ctr"/>
            <a:lstStyle/>
            <a:p>
              <a:pPr algn="ctr" fontAlgn="auto">
                <a:spcBef>
                  <a:spcPts val="0"/>
                </a:spcBef>
                <a:spcAft>
                  <a:spcPts val="0"/>
                </a:spcAft>
              </a:pPr>
              <a:r>
                <a:rPr lang="en-US" sz="1200" dirty="0" smtClean="0">
                  <a:solidFill>
                    <a:prstClr val="white">
                      <a:lumMod val="95000"/>
                    </a:prstClr>
                  </a:solidFill>
                  <a:latin typeface="Calibri"/>
                </a:rPr>
                <a:t>Cloud Controller</a:t>
              </a:r>
            </a:p>
          </p:txBody>
        </p:sp>
        <p:sp>
          <p:nvSpPr>
            <p:cNvPr id="73" name="Rounded Rectangle 72"/>
            <p:cNvSpPr/>
            <p:nvPr/>
          </p:nvSpPr>
          <p:spPr bwMode="auto">
            <a:xfrm>
              <a:off x="558264" y="1891079"/>
              <a:ext cx="1890368" cy="319930"/>
            </a:xfrm>
            <a:prstGeom prst="roundRect">
              <a:avLst>
                <a:gd name="adj" fmla="val 9038"/>
              </a:avLst>
            </a:prstGeom>
            <a:solidFill>
              <a:srgbClr val="33928A"/>
            </a:solidFill>
            <a:ln w="41275">
              <a:noFill/>
              <a:round/>
              <a:headEnd/>
              <a:tailEnd/>
            </a:ln>
          </p:spPr>
          <p:txBody>
            <a:bodyPr wrap="none" lIns="91440" tIns="0" rIns="91440" bIns="0" rtlCol="0" anchor="ctr"/>
            <a:lstStyle/>
            <a:p>
              <a:pPr fontAlgn="auto">
                <a:spcBef>
                  <a:spcPts val="0"/>
                </a:spcBef>
                <a:spcAft>
                  <a:spcPts val="0"/>
                </a:spcAft>
              </a:pPr>
              <a:r>
                <a:rPr lang="en-US" sz="1200" dirty="0" smtClean="0">
                  <a:solidFill>
                    <a:prstClr val="white">
                      <a:lumMod val="95000"/>
                    </a:prstClr>
                  </a:solidFill>
                  <a:latin typeface="Calibri"/>
                  <a:ea typeface="+mn-ea"/>
                </a:rPr>
                <a:t>UAA/Login Servers</a:t>
              </a:r>
              <a:endParaRPr lang="en-US" sz="1200" dirty="0">
                <a:solidFill>
                  <a:prstClr val="white">
                    <a:lumMod val="95000"/>
                  </a:prstClr>
                </a:solidFill>
                <a:latin typeface="Calibri"/>
                <a:ea typeface="+mn-ea"/>
              </a:endParaRPr>
            </a:p>
          </p:txBody>
        </p:sp>
        <p:sp>
          <p:nvSpPr>
            <p:cNvPr id="76" name="Rounded Rectangle 75"/>
            <p:cNvSpPr/>
            <p:nvPr/>
          </p:nvSpPr>
          <p:spPr bwMode="auto">
            <a:xfrm>
              <a:off x="2498748" y="1899272"/>
              <a:ext cx="1890368" cy="319930"/>
            </a:xfrm>
            <a:prstGeom prst="roundRect">
              <a:avLst>
                <a:gd name="adj" fmla="val 9038"/>
              </a:avLst>
            </a:prstGeom>
            <a:solidFill>
              <a:srgbClr val="33928A"/>
            </a:solidFill>
            <a:ln w="41275">
              <a:noFill/>
              <a:round/>
              <a:headEnd/>
              <a:tailEnd/>
            </a:ln>
          </p:spPr>
          <p:txBody>
            <a:bodyPr wrap="none" lIns="91440" tIns="0" rIns="91440" bIns="0" rtlCol="0" anchor="ctr"/>
            <a:lstStyle/>
            <a:p>
              <a:r>
                <a:rPr lang="en-US" sz="1200" dirty="0">
                  <a:solidFill>
                    <a:prstClr val="white">
                      <a:lumMod val="95000"/>
                    </a:prstClr>
                  </a:solidFill>
                  <a:latin typeface="Calibri"/>
                </a:rPr>
                <a:t>Health Manager</a:t>
              </a:r>
            </a:p>
          </p:txBody>
        </p:sp>
        <p:sp>
          <p:nvSpPr>
            <p:cNvPr id="79" name="Rounded Rectangle 78"/>
            <p:cNvSpPr/>
            <p:nvPr/>
          </p:nvSpPr>
          <p:spPr bwMode="auto">
            <a:xfrm>
              <a:off x="2501210" y="2237416"/>
              <a:ext cx="1890368" cy="1382081"/>
            </a:xfrm>
            <a:prstGeom prst="roundRect">
              <a:avLst>
                <a:gd name="adj" fmla="val 2039"/>
              </a:avLst>
            </a:prstGeom>
            <a:solidFill>
              <a:srgbClr val="33928A"/>
            </a:solidFill>
            <a:ln w="41275">
              <a:noFill/>
              <a:round/>
              <a:headEnd/>
              <a:tailEnd/>
            </a:ln>
          </p:spPr>
          <p:txBody>
            <a:bodyPr wrap="none" lIns="91440" tIns="0" rIns="91440" bIns="0" rtlCol="0" anchor="t"/>
            <a:lstStyle/>
            <a:p>
              <a:pPr algn="ctr"/>
              <a:r>
                <a:rPr lang="en-US" sz="1200" dirty="0" smtClean="0">
                  <a:solidFill>
                    <a:prstClr val="white">
                      <a:lumMod val="95000"/>
                    </a:prstClr>
                  </a:solidFill>
                  <a:latin typeface="Calibri"/>
                </a:rPr>
                <a:t>DEA Pool</a:t>
              </a:r>
              <a:endParaRPr lang="en-US" sz="1200" dirty="0">
                <a:solidFill>
                  <a:prstClr val="white">
                    <a:lumMod val="95000"/>
                  </a:prstClr>
                </a:solidFill>
                <a:latin typeface="Calibri"/>
              </a:endParaRPr>
            </a:p>
          </p:txBody>
        </p:sp>
        <p:sp>
          <p:nvSpPr>
            <p:cNvPr id="80" name="Rounded Rectangle 79"/>
            <p:cNvSpPr/>
            <p:nvPr/>
          </p:nvSpPr>
          <p:spPr bwMode="auto">
            <a:xfrm>
              <a:off x="558264" y="2241307"/>
              <a:ext cx="1890368" cy="747288"/>
            </a:xfrm>
            <a:prstGeom prst="roundRect">
              <a:avLst>
                <a:gd name="adj" fmla="val 5312"/>
              </a:avLst>
            </a:prstGeom>
            <a:solidFill>
              <a:srgbClr val="33928A"/>
            </a:solidFill>
            <a:ln w="41275">
              <a:noFill/>
              <a:round/>
              <a:headEnd/>
              <a:tailEnd/>
            </a:ln>
          </p:spPr>
          <p:txBody>
            <a:bodyPr wrap="none" lIns="91440" tIns="0" rIns="91440" bIns="0" rtlCol="0" anchor="t"/>
            <a:lstStyle/>
            <a:p>
              <a:pPr algn="ctr" fontAlgn="auto">
                <a:spcBef>
                  <a:spcPts val="0"/>
                </a:spcBef>
                <a:spcAft>
                  <a:spcPts val="0"/>
                </a:spcAft>
              </a:pPr>
              <a:r>
                <a:rPr lang="en-US" sz="1200" dirty="0" smtClean="0">
                  <a:solidFill>
                    <a:prstClr val="white">
                      <a:lumMod val="95000"/>
                    </a:prstClr>
                  </a:solidFill>
                  <a:latin typeface="Calibri"/>
                  <a:ea typeface="+mn-ea"/>
                </a:rPr>
                <a:t>Service Broker Node(s)</a:t>
              </a:r>
              <a:endParaRPr lang="en-US" sz="1200" dirty="0">
                <a:solidFill>
                  <a:prstClr val="white">
                    <a:lumMod val="95000"/>
                  </a:prstClr>
                </a:solidFill>
                <a:latin typeface="Calibri"/>
                <a:ea typeface="+mn-ea"/>
              </a:endParaRPr>
            </a:p>
          </p:txBody>
        </p:sp>
        <p:sp>
          <p:nvSpPr>
            <p:cNvPr id="82" name="Rounded Rectangle 81"/>
            <p:cNvSpPr/>
            <p:nvPr/>
          </p:nvSpPr>
          <p:spPr bwMode="auto">
            <a:xfrm>
              <a:off x="558264" y="3013156"/>
              <a:ext cx="1890368" cy="622728"/>
            </a:xfrm>
            <a:prstGeom prst="roundRect">
              <a:avLst>
                <a:gd name="adj" fmla="val 9038"/>
              </a:avLst>
            </a:prstGeom>
            <a:solidFill>
              <a:srgbClr val="33928A"/>
            </a:solidFill>
            <a:ln w="41275">
              <a:noFill/>
              <a:round/>
              <a:headEnd/>
              <a:tailEnd/>
            </a:ln>
          </p:spPr>
          <p:txBody>
            <a:bodyPr wrap="none" lIns="91440" tIns="0" rIns="91440" bIns="0" rtlCol="0" anchor="ctr"/>
            <a:lstStyle/>
            <a:p>
              <a:pPr fontAlgn="auto">
                <a:spcBef>
                  <a:spcPts val="0"/>
                </a:spcBef>
                <a:spcAft>
                  <a:spcPts val="0"/>
                </a:spcAft>
              </a:pPr>
              <a:r>
                <a:rPr lang="en-US" sz="1200" dirty="0" smtClean="0">
                  <a:solidFill>
                    <a:prstClr val="white">
                      <a:lumMod val="95000"/>
                    </a:prstClr>
                  </a:solidFill>
                  <a:latin typeface="Calibri"/>
                </a:rPr>
                <a:t>User Provided</a:t>
              </a:r>
            </a:p>
            <a:p>
              <a:pPr fontAlgn="auto">
                <a:spcBef>
                  <a:spcPts val="0"/>
                </a:spcBef>
                <a:spcAft>
                  <a:spcPts val="0"/>
                </a:spcAft>
              </a:pPr>
              <a:r>
                <a:rPr lang="en-US" sz="1200" dirty="0" smtClean="0">
                  <a:solidFill>
                    <a:prstClr val="white">
                      <a:lumMod val="95000"/>
                    </a:prstClr>
                  </a:solidFill>
                  <a:latin typeface="Calibri"/>
                </a:rPr>
                <a:t>Service Instances</a:t>
              </a:r>
              <a:endParaRPr lang="en-US" sz="1200" dirty="0">
                <a:solidFill>
                  <a:prstClr val="white">
                    <a:lumMod val="95000"/>
                  </a:prstClr>
                </a:solidFill>
                <a:latin typeface="Calibri"/>
              </a:endParaRPr>
            </a:p>
          </p:txBody>
        </p:sp>
        <p:sp>
          <p:nvSpPr>
            <p:cNvPr id="85" name="Rounded Rectangle 84"/>
            <p:cNvSpPr/>
            <p:nvPr/>
          </p:nvSpPr>
          <p:spPr bwMode="auto">
            <a:xfrm>
              <a:off x="560727" y="3665651"/>
              <a:ext cx="3826986" cy="319166"/>
            </a:xfrm>
            <a:prstGeom prst="roundRect">
              <a:avLst>
                <a:gd name="adj" fmla="val 17740"/>
              </a:avLst>
            </a:prstGeom>
            <a:solidFill>
              <a:srgbClr val="33928A"/>
            </a:solidFill>
            <a:ln w="41275">
              <a:noFill/>
              <a:round/>
              <a:headEnd/>
              <a:tailEnd/>
            </a:ln>
          </p:spPr>
          <p:txBody>
            <a:bodyPr wrap="none" lIns="91440" tIns="0" rIns="91440" bIns="0" rtlCol="0" anchor="ctr"/>
            <a:lstStyle/>
            <a:p>
              <a:pPr algn="ctr" fontAlgn="auto">
                <a:spcBef>
                  <a:spcPts val="0"/>
                </a:spcBef>
                <a:spcAft>
                  <a:spcPts val="0"/>
                </a:spcAft>
              </a:pPr>
              <a:r>
                <a:rPr lang="en-US" sz="1200" dirty="0" smtClean="0">
                  <a:solidFill>
                    <a:prstClr val="white">
                      <a:lumMod val="95000"/>
                    </a:prstClr>
                  </a:solidFill>
                  <a:latin typeface="Calibri"/>
                  <a:ea typeface="+mn-ea"/>
                </a:rPr>
                <a:t>Messaging (NATS)</a:t>
              </a:r>
            </a:p>
          </p:txBody>
        </p:sp>
        <p:sp>
          <p:nvSpPr>
            <p:cNvPr id="86" name="Rounded Rectangle 85"/>
            <p:cNvSpPr/>
            <p:nvPr/>
          </p:nvSpPr>
          <p:spPr bwMode="auto">
            <a:xfrm>
              <a:off x="2560995" y="2536061"/>
              <a:ext cx="1777280" cy="315726"/>
            </a:xfrm>
            <a:prstGeom prst="roundRect">
              <a:avLst>
                <a:gd name="adj" fmla="val 10428"/>
              </a:avLst>
            </a:prstGeom>
            <a:noFill/>
            <a:ln w="12700" cmpd="sng">
              <a:solidFill>
                <a:schemeClr val="bg1"/>
              </a:solidFill>
              <a:round/>
              <a:headEnd/>
              <a:tailEnd/>
            </a:ln>
          </p:spPr>
          <p:txBody>
            <a:bodyPr wrap="none" lIns="91440" tIns="0" rIns="91440" bIns="0" rtlCol="0" anchor="ctr"/>
            <a:lstStyle/>
            <a:p>
              <a:pPr fontAlgn="auto">
                <a:spcBef>
                  <a:spcPts val="0"/>
                </a:spcBef>
                <a:spcAft>
                  <a:spcPts val="0"/>
                </a:spcAft>
              </a:pPr>
              <a:r>
                <a:rPr lang="en-US" sz="1200" dirty="0" smtClean="0">
                  <a:solidFill>
                    <a:prstClr val="white">
                      <a:lumMod val="95000"/>
                    </a:prstClr>
                  </a:solidFill>
                  <a:latin typeface="Calibri"/>
                  <a:ea typeface="+mn-ea"/>
                </a:rPr>
                <a:t>Apps</a:t>
              </a:r>
            </a:p>
          </p:txBody>
        </p:sp>
        <p:sp>
          <p:nvSpPr>
            <p:cNvPr id="87" name="Rounded Rectangle 86"/>
            <p:cNvSpPr/>
            <p:nvPr/>
          </p:nvSpPr>
          <p:spPr bwMode="auto">
            <a:xfrm>
              <a:off x="555532" y="4018093"/>
              <a:ext cx="3826986" cy="319166"/>
            </a:xfrm>
            <a:prstGeom prst="roundRect">
              <a:avLst>
                <a:gd name="adj" fmla="val 17740"/>
              </a:avLst>
            </a:prstGeom>
            <a:solidFill>
              <a:srgbClr val="33928A"/>
            </a:solidFill>
            <a:ln w="41275">
              <a:noFill/>
              <a:round/>
              <a:headEnd/>
              <a:tailEnd/>
            </a:ln>
          </p:spPr>
          <p:txBody>
            <a:bodyPr wrap="none" lIns="91440" tIns="0" rIns="91440" bIns="0" rtlCol="0" anchor="ctr"/>
            <a:lstStyle/>
            <a:p>
              <a:pPr algn="ctr" fontAlgn="auto">
                <a:spcBef>
                  <a:spcPts val="0"/>
                </a:spcBef>
                <a:spcAft>
                  <a:spcPts val="0"/>
                </a:spcAft>
              </a:pPr>
              <a:r>
                <a:rPr lang="en-US" sz="1200" dirty="0" smtClean="0">
                  <a:solidFill>
                    <a:prstClr val="white">
                      <a:lumMod val="95000"/>
                    </a:prstClr>
                  </a:solidFill>
                  <a:latin typeface="Calibri"/>
                  <a:ea typeface="+mn-ea"/>
                </a:rPr>
                <a:t>Cloud Foundry BOSH</a:t>
              </a:r>
            </a:p>
          </p:txBody>
        </p:sp>
        <p:sp>
          <p:nvSpPr>
            <p:cNvPr id="88" name="Rounded Rectangle 87"/>
            <p:cNvSpPr/>
            <p:nvPr/>
          </p:nvSpPr>
          <p:spPr bwMode="auto">
            <a:xfrm>
              <a:off x="2560995" y="2899032"/>
              <a:ext cx="1777280" cy="315726"/>
            </a:xfrm>
            <a:prstGeom prst="roundRect">
              <a:avLst>
                <a:gd name="adj" fmla="val 10428"/>
              </a:avLst>
            </a:prstGeom>
            <a:noFill/>
            <a:ln w="12700" cmpd="sng">
              <a:solidFill>
                <a:schemeClr val="bg1"/>
              </a:solidFill>
              <a:round/>
              <a:headEnd/>
              <a:tailEnd/>
            </a:ln>
          </p:spPr>
          <p:txBody>
            <a:bodyPr wrap="none" lIns="91440" tIns="0" rIns="91440" bIns="0" rtlCol="0" anchor="ctr"/>
            <a:lstStyle/>
            <a:p>
              <a:pPr fontAlgn="auto">
                <a:spcBef>
                  <a:spcPts val="0"/>
                </a:spcBef>
                <a:spcAft>
                  <a:spcPts val="0"/>
                </a:spcAft>
              </a:pPr>
              <a:r>
                <a:rPr lang="en-US" sz="1200" dirty="0" smtClean="0">
                  <a:solidFill>
                    <a:prstClr val="white">
                      <a:lumMod val="95000"/>
                    </a:prstClr>
                  </a:solidFill>
                  <a:latin typeface="Calibri"/>
                  <a:ea typeface="+mn-ea"/>
                </a:rPr>
                <a:t>Build Packs</a:t>
              </a:r>
            </a:p>
          </p:txBody>
        </p:sp>
        <p:sp>
          <p:nvSpPr>
            <p:cNvPr id="90" name="Rounded Rectangle 89"/>
            <p:cNvSpPr/>
            <p:nvPr/>
          </p:nvSpPr>
          <p:spPr bwMode="auto">
            <a:xfrm>
              <a:off x="2560995" y="3262002"/>
              <a:ext cx="1777280" cy="315726"/>
            </a:xfrm>
            <a:prstGeom prst="roundRect">
              <a:avLst>
                <a:gd name="adj" fmla="val 10428"/>
              </a:avLst>
            </a:prstGeom>
            <a:noFill/>
            <a:ln w="12700" cmpd="sng">
              <a:solidFill>
                <a:schemeClr val="bg1"/>
              </a:solidFill>
              <a:round/>
              <a:headEnd/>
              <a:tailEnd/>
            </a:ln>
          </p:spPr>
          <p:txBody>
            <a:bodyPr wrap="none" lIns="91440" tIns="0" rIns="91440" bIns="0" rtlCol="0" anchor="ctr"/>
            <a:lstStyle/>
            <a:p>
              <a:pPr fontAlgn="auto">
                <a:spcBef>
                  <a:spcPts val="0"/>
                </a:spcBef>
                <a:spcAft>
                  <a:spcPts val="0"/>
                </a:spcAft>
              </a:pPr>
              <a:r>
                <a:rPr lang="en-US" sz="1200" dirty="0" smtClean="0">
                  <a:solidFill>
                    <a:prstClr val="white">
                      <a:lumMod val="95000"/>
                    </a:prstClr>
                  </a:solidFill>
                  <a:latin typeface="Calibri"/>
                  <a:ea typeface="+mn-ea"/>
                </a:rPr>
                <a:t>Logging</a:t>
              </a:r>
            </a:p>
          </p:txBody>
        </p:sp>
        <p:sp>
          <p:nvSpPr>
            <p:cNvPr id="100" name="Rectangle 76"/>
            <p:cNvSpPr/>
            <p:nvPr/>
          </p:nvSpPr>
          <p:spPr>
            <a:xfrm>
              <a:off x="3395722" y="1568537"/>
              <a:ext cx="199082" cy="265671"/>
            </a:xfrm>
            <a:custGeom>
              <a:avLst/>
              <a:gdLst/>
              <a:ahLst/>
              <a:cxnLst/>
              <a:rect l="l" t="t" r="r" b="b"/>
              <a:pathLst>
                <a:path w="661988" h="883413">
                  <a:moveTo>
                    <a:pt x="330994" y="679669"/>
                  </a:moveTo>
                  <a:lnTo>
                    <a:pt x="212885" y="769898"/>
                  </a:lnTo>
                  <a:cubicBezTo>
                    <a:pt x="244883" y="796653"/>
                    <a:pt x="286332" y="810415"/>
                    <a:pt x="330994" y="810415"/>
                  </a:cubicBezTo>
                  <a:cubicBezTo>
                    <a:pt x="375657" y="810415"/>
                    <a:pt x="417105" y="796653"/>
                    <a:pt x="449103" y="769899"/>
                  </a:cubicBezTo>
                  <a:close/>
                  <a:moveTo>
                    <a:pt x="131181" y="527028"/>
                  </a:moveTo>
                  <a:cubicBezTo>
                    <a:pt x="122509" y="548919"/>
                    <a:pt x="118242" y="572793"/>
                    <a:pt x="118242" y="597663"/>
                  </a:cubicBezTo>
                  <a:cubicBezTo>
                    <a:pt x="118242" y="668352"/>
                    <a:pt x="152717" y="730988"/>
                    <a:pt x="208006" y="766609"/>
                  </a:cubicBezTo>
                  <a:lnTo>
                    <a:pt x="253230" y="620264"/>
                  </a:lnTo>
                  <a:close/>
                  <a:moveTo>
                    <a:pt x="530807" y="527027"/>
                  </a:moveTo>
                  <a:lnTo>
                    <a:pt x="408757" y="620264"/>
                  </a:lnTo>
                  <a:lnTo>
                    <a:pt x="453981" y="766610"/>
                  </a:lnTo>
                  <a:cubicBezTo>
                    <a:pt x="509272" y="730989"/>
                    <a:pt x="543746" y="668352"/>
                    <a:pt x="543746" y="597663"/>
                  </a:cubicBezTo>
                  <a:cubicBezTo>
                    <a:pt x="543746" y="572793"/>
                    <a:pt x="539479" y="548919"/>
                    <a:pt x="530807" y="527027"/>
                  </a:cubicBezTo>
                  <a:close/>
                  <a:moveTo>
                    <a:pt x="336192" y="385435"/>
                  </a:moveTo>
                  <a:lnTo>
                    <a:pt x="379054" y="524143"/>
                  </a:lnTo>
                  <a:lnTo>
                    <a:pt x="529912" y="524142"/>
                  </a:lnTo>
                  <a:cubicBezTo>
                    <a:pt x="501178" y="444293"/>
                    <a:pt x="425507" y="387120"/>
                    <a:pt x="336192" y="385435"/>
                  </a:cubicBezTo>
                  <a:close/>
                  <a:moveTo>
                    <a:pt x="325796" y="385435"/>
                  </a:moveTo>
                  <a:cubicBezTo>
                    <a:pt x="236481" y="387120"/>
                    <a:pt x="160810" y="444294"/>
                    <a:pt x="132077" y="524142"/>
                  </a:cubicBezTo>
                  <a:lnTo>
                    <a:pt x="282933" y="524143"/>
                  </a:lnTo>
                  <a:close/>
                  <a:moveTo>
                    <a:pt x="388144" y="107849"/>
                  </a:moveTo>
                  <a:lnTo>
                    <a:pt x="616744" y="107849"/>
                  </a:lnTo>
                  <a:lnTo>
                    <a:pt x="616744" y="214664"/>
                  </a:lnTo>
                  <a:lnTo>
                    <a:pt x="486412" y="358355"/>
                  </a:lnTo>
                  <a:cubicBezTo>
                    <a:pt x="564963" y="408954"/>
                    <a:pt x="616744" y="497262"/>
                    <a:pt x="616744" y="597663"/>
                  </a:cubicBezTo>
                  <a:cubicBezTo>
                    <a:pt x="616744" y="755478"/>
                    <a:pt x="488809" y="883413"/>
                    <a:pt x="330994" y="883413"/>
                  </a:cubicBezTo>
                  <a:cubicBezTo>
                    <a:pt x="173179" y="883413"/>
                    <a:pt x="45244" y="755478"/>
                    <a:pt x="45244" y="597663"/>
                  </a:cubicBezTo>
                  <a:cubicBezTo>
                    <a:pt x="45244" y="497384"/>
                    <a:pt x="96899" y="409170"/>
                    <a:pt x="175275" y="358519"/>
                  </a:cubicBezTo>
                  <a:lnTo>
                    <a:pt x="45244" y="215161"/>
                  </a:lnTo>
                  <a:lnTo>
                    <a:pt x="45244" y="108346"/>
                  </a:lnTo>
                  <a:lnTo>
                    <a:pt x="273844" y="108346"/>
                  </a:lnTo>
                  <a:lnTo>
                    <a:pt x="273844" y="215161"/>
                  </a:lnTo>
                  <a:lnTo>
                    <a:pt x="273844" y="317674"/>
                  </a:lnTo>
                  <a:cubicBezTo>
                    <a:pt x="292304" y="313881"/>
                    <a:pt x="311419" y="311913"/>
                    <a:pt x="330994" y="311913"/>
                  </a:cubicBezTo>
                  <a:lnTo>
                    <a:pt x="388144" y="317674"/>
                  </a:lnTo>
                  <a:lnTo>
                    <a:pt x="388144" y="214664"/>
                  </a:lnTo>
                  <a:close/>
                  <a:moveTo>
                    <a:pt x="0" y="0"/>
                  </a:moveTo>
                  <a:lnTo>
                    <a:pt x="661988" y="0"/>
                  </a:lnTo>
                  <a:lnTo>
                    <a:pt x="661988" y="69056"/>
                  </a:lnTo>
                  <a:lnTo>
                    <a:pt x="0" y="69056"/>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2" name="Heart 101"/>
            <p:cNvSpPr/>
            <p:nvPr/>
          </p:nvSpPr>
          <p:spPr>
            <a:xfrm>
              <a:off x="4051575" y="1952052"/>
              <a:ext cx="242965" cy="214369"/>
            </a:xfrm>
            <a:prstGeom prst="hear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9" name="Oval 84"/>
            <p:cNvSpPr/>
            <p:nvPr/>
          </p:nvSpPr>
          <p:spPr>
            <a:xfrm>
              <a:off x="2043415" y="1993030"/>
              <a:ext cx="320268" cy="162184"/>
            </a:xfrm>
            <a:custGeom>
              <a:avLst/>
              <a:gdLst/>
              <a:ahLst/>
              <a:cxnLst/>
              <a:rect l="l" t="t" r="r" b="b"/>
              <a:pathLst>
                <a:path w="2065579" h="1046012">
                  <a:moveTo>
                    <a:pt x="1760487" y="351205"/>
                  </a:moveTo>
                  <a:cubicBezTo>
                    <a:pt x="1665603" y="351205"/>
                    <a:pt x="1588685" y="428123"/>
                    <a:pt x="1588685" y="523007"/>
                  </a:cubicBezTo>
                  <a:cubicBezTo>
                    <a:pt x="1588685" y="617891"/>
                    <a:pt x="1665603" y="694809"/>
                    <a:pt x="1760487" y="694809"/>
                  </a:cubicBezTo>
                  <a:cubicBezTo>
                    <a:pt x="1855371" y="694809"/>
                    <a:pt x="1932289" y="617891"/>
                    <a:pt x="1932289" y="523007"/>
                  </a:cubicBezTo>
                  <a:cubicBezTo>
                    <a:pt x="1932289" y="428123"/>
                    <a:pt x="1855371" y="351205"/>
                    <a:pt x="1760487" y="351205"/>
                  </a:cubicBezTo>
                  <a:close/>
                  <a:moveTo>
                    <a:pt x="1542573" y="0"/>
                  </a:moveTo>
                  <a:cubicBezTo>
                    <a:pt x="1831421" y="0"/>
                    <a:pt x="2065579" y="234158"/>
                    <a:pt x="2065579" y="523006"/>
                  </a:cubicBezTo>
                  <a:cubicBezTo>
                    <a:pt x="2065579" y="811854"/>
                    <a:pt x="1831421" y="1046012"/>
                    <a:pt x="1542573" y="1046012"/>
                  </a:cubicBezTo>
                  <a:cubicBezTo>
                    <a:pt x="1320299" y="1046012"/>
                    <a:pt x="1130410" y="907353"/>
                    <a:pt x="1055933" y="711331"/>
                  </a:cubicBezTo>
                  <a:lnTo>
                    <a:pt x="188330" y="711331"/>
                  </a:lnTo>
                  <a:lnTo>
                    <a:pt x="188327" y="711334"/>
                  </a:lnTo>
                  <a:lnTo>
                    <a:pt x="0" y="523007"/>
                  </a:lnTo>
                  <a:lnTo>
                    <a:pt x="187821" y="335186"/>
                  </a:lnTo>
                  <a:lnTo>
                    <a:pt x="369695" y="517060"/>
                  </a:lnTo>
                  <a:lnTo>
                    <a:pt x="552076" y="334679"/>
                  </a:lnTo>
                  <a:lnTo>
                    <a:pt x="554444" y="334679"/>
                  </a:lnTo>
                  <a:lnTo>
                    <a:pt x="736824" y="517059"/>
                  </a:lnTo>
                  <a:lnTo>
                    <a:pt x="919204" y="334679"/>
                  </a:lnTo>
                  <a:lnTo>
                    <a:pt x="1055934" y="334679"/>
                  </a:lnTo>
                  <a:cubicBezTo>
                    <a:pt x="1130411" y="138659"/>
                    <a:pt x="1320300" y="0"/>
                    <a:pt x="1542573"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10" name="Diamond 87"/>
            <p:cNvSpPr/>
            <p:nvPr/>
          </p:nvSpPr>
          <p:spPr>
            <a:xfrm>
              <a:off x="4064337" y="2570490"/>
              <a:ext cx="217439" cy="245317"/>
            </a:xfrm>
            <a:custGeom>
              <a:avLst/>
              <a:gdLst/>
              <a:ahLst/>
              <a:cxnLst/>
              <a:rect l="l" t="t" r="r" b="b"/>
              <a:pathLst>
                <a:path w="1218612" h="1374854">
                  <a:moveTo>
                    <a:pt x="0" y="387409"/>
                  </a:moveTo>
                  <a:lnTo>
                    <a:pt x="572777" y="715013"/>
                  </a:lnTo>
                  <a:lnTo>
                    <a:pt x="575677" y="1374854"/>
                  </a:lnTo>
                  <a:lnTo>
                    <a:pt x="2898" y="1047249"/>
                  </a:lnTo>
                  <a:close/>
                  <a:moveTo>
                    <a:pt x="1218612" y="377883"/>
                  </a:moveTo>
                  <a:lnTo>
                    <a:pt x="1215714" y="1037723"/>
                  </a:lnTo>
                  <a:lnTo>
                    <a:pt x="642936" y="1365328"/>
                  </a:lnTo>
                  <a:lnTo>
                    <a:pt x="645836" y="705487"/>
                  </a:lnTo>
                  <a:close/>
                  <a:moveTo>
                    <a:pt x="608027" y="0"/>
                  </a:moveTo>
                  <a:lnTo>
                    <a:pt x="1179527" y="329827"/>
                  </a:lnTo>
                  <a:lnTo>
                    <a:pt x="608027" y="659653"/>
                  </a:lnTo>
                  <a:lnTo>
                    <a:pt x="36526" y="329827"/>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11" name="Rectangle 102"/>
            <p:cNvSpPr/>
            <p:nvPr/>
          </p:nvSpPr>
          <p:spPr>
            <a:xfrm>
              <a:off x="4073103" y="2934026"/>
              <a:ext cx="201273" cy="245737"/>
            </a:xfrm>
            <a:custGeom>
              <a:avLst/>
              <a:gdLst/>
              <a:ahLst/>
              <a:cxnLst/>
              <a:rect l="l" t="t" r="r" b="b"/>
              <a:pathLst>
                <a:path w="611982" h="657475">
                  <a:moveTo>
                    <a:pt x="333375" y="406262"/>
                  </a:moveTo>
                  <a:lnTo>
                    <a:pt x="561975" y="406262"/>
                  </a:lnTo>
                  <a:lnTo>
                    <a:pt x="561975" y="657475"/>
                  </a:lnTo>
                  <a:lnTo>
                    <a:pt x="333375" y="657475"/>
                  </a:lnTo>
                  <a:close/>
                  <a:moveTo>
                    <a:pt x="45244" y="406262"/>
                  </a:moveTo>
                  <a:lnTo>
                    <a:pt x="273844" y="406262"/>
                  </a:lnTo>
                  <a:lnTo>
                    <a:pt x="273844" y="657475"/>
                  </a:lnTo>
                  <a:lnTo>
                    <a:pt x="45244" y="657475"/>
                  </a:lnTo>
                  <a:close/>
                  <a:moveTo>
                    <a:pt x="171419" y="48695"/>
                  </a:moveTo>
                  <a:cubicBezTo>
                    <a:pt x="155741" y="47045"/>
                    <a:pt x="140358" y="52540"/>
                    <a:pt x="127064" y="68094"/>
                  </a:cubicBezTo>
                  <a:cubicBezTo>
                    <a:pt x="82391" y="123816"/>
                    <a:pt x="155802" y="169538"/>
                    <a:pt x="237066" y="176978"/>
                  </a:cubicBezTo>
                  <a:cubicBezTo>
                    <a:pt x="248675" y="178041"/>
                    <a:pt x="260444" y="178322"/>
                    <a:pt x="272053" y="177740"/>
                  </a:cubicBezTo>
                  <a:cubicBezTo>
                    <a:pt x="268136" y="122896"/>
                    <a:pt x="218451" y="53645"/>
                    <a:pt x="171419" y="48695"/>
                  </a:cubicBezTo>
                  <a:close/>
                  <a:moveTo>
                    <a:pt x="440565" y="48694"/>
                  </a:moveTo>
                  <a:cubicBezTo>
                    <a:pt x="393532" y="53644"/>
                    <a:pt x="343847" y="122895"/>
                    <a:pt x="339931" y="177739"/>
                  </a:cubicBezTo>
                  <a:cubicBezTo>
                    <a:pt x="351539" y="178321"/>
                    <a:pt x="363308" y="178040"/>
                    <a:pt x="374917" y="176977"/>
                  </a:cubicBezTo>
                  <a:cubicBezTo>
                    <a:pt x="456181" y="169537"/>
                    <a:pt x="529593" y="123815"/>
                    <a:pt x="484920" y="68093"/>
                  </a:cubicBezTo>
                  <a:cubicBezTo>
                    <a:pt x="471625" y="52539"/>
                    <a:pt x="456242" y="47044"/>
                    <a:pt x="440565" y="48694"/>
                  </a:cubicBezTo>
                  <a:close/>
                  <a:moveTo>
                    <a:pt x="448567" y="477"/>
                  </a:moveTo>
                  <a:cubicBezTo>
                    <a:pt x="475777" y="-2373"/>
                    <a:pt x="502500" y="7341"/>
                    <a:pt x="525630" y="34740"/>
                  </a:cubicBezTo>
                  <a:cubicBezTo>
                    <a:pt x="601817" y="130930"/>
                    <a:pt x="481063" y="209852"/>
                    <a:pt x="343333" y="224089"/>
                  </a:cubicBezTo>
                  <a:lnTo>
                    <a:pt x="580964" y="224089"/>
                  </a:lnTo>
                  <a:cubicBezTo>
                    <a:pt x="598095" y="224089"/>
                    <a:pt x="611982" y="241448"/>
                    <a:pt x="611982" y="262862"/>
                  </a:cubicBezTo>
                  <a:lnTo>
                    <a:pt x="611982" y="355059"/>
                  </a:lnTo>
                  <a:lnTo>
                    <a:pt x="338138" y="355059"/>
                  </a:lnTo>
                  <a:lnTo>
                    <a:pt x="338138" y="225202"/>
                  </a:lnTo>
                  <a:lnTo>
                    <a:pt x="337357" y="225369"/>
                  </a:lnTo>
                  <a:lnTo>
                    <a:pt x="337688" y="227094"/>
                  </a:lnTo>
                  <a:cubicBezTo>
                    <a:pt x="327155" y="227649"/>
                    <a:pt x="316546" y="227789"/>
                    <a:pt x="305967" y="226454"/>
                  </a:cubicBezTo>
                  <a:cubicBezTo>
                    <a:pt x="295404" y="227788"/>
                    <a:pt x="284812" y="227647"/>
                    <a:pt x="274296" y="227093"/>
                  </a:cubicBezTo>
                  <a:lnTo>
                    <a:pt x="274717" y="225390"/>
                  </a:lnTo>
                  <a:lnTo>
                    <a:pt x="273844" y="225202"/>
                  </a:lnTo>
                  <a:lnTo>
                    <a:pt x="273844" y="355059"/>
                  </a:lnTo>
                  <a:lnTo>
                    <a:pt x="0" y="355059"/>
                  </a:lnTo>
                  <a:lnTo>
                    <a:pt x="0" y="262862"/>
                  </a:lnTo>
                  <a:cubicBezTo>
                    <a:pt x="0" y="241448"/>
                    <a:pt x="13887" y="224089"/>
                    <a:pt x="31018" y="224089"/>
                  </a:cubicBezTo>
                  <a:lnTo>
                    <a:pt x="268646" y="224089"/>
                  </a:lnTo>
                  <a:cubicBezTo>
                    <a:pt x="130918" y="209852"/>
                    <a:pt x="10167" y="130930"/>
                    <a:pt x="86353" y="34741"/>
                  </a:cubicBezTo>
                  <a:cubicBezTo>
                    <a:pt x="155580" y="-47261"/>
                    <a:pt x="256978" y="29146"/>
                    <a:pt x="307289" y="126712"/>
                  </a:cubicBezTo>
                  <a:cubicBezTo>
                    <a:pt x="338790" y="61129"/>
                    <a:pt x="394637" y="6125"/>
                    <a:pt x="448567" y="477"/>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12" name="Moon 128"/>
            <p:cNvSpPr/>
            <p:nvPr/>
          </p:nvSpPr>
          <p:spPr>
            <a:xfrm rot="17292480">
              <a:off x="4041908" y="3352126"/>
              <a:ext cx="263661" cy="135476"/>
            </a:xfrm>
            <a:custGeom>
              <a:avLst/>
              <a:gdLst/>
              <a:ahLst/>
              <a:cxnLst/>
              <a:rect l="l" t="t" r="r" b="b"/>
              <a:pathLst>
                <a:path w="2885855" h="1482826">
                  <a:moveTo>
                    <a:pt x="2140215" y="766679"/>
                  </a:moveTo>
                  <a:cubicBezTo>
                    <a:pt x="2143010" y="997711"/>
                    <a:pt x="1978653" y="1040977"/>
                    <a:pt x="1776064" y="1047182"/>
                  </a:cubicBezTo>
                  <a:cubicBezTo>
                    <a:pt x="1773599" y="1047903"/>
                    <a:pt x="1771112" y="1047932"/>
                    <a:pt x="1768617" y="1047932"/>
                  </a:cubicBezTo>
                  <a:lnTo>
                    <a:pt x="1757942" y="1047932"/>
                  </a:lnTo>
                  <a:cubicBezTo>
                    <a:pt x="1716337" y="1049492"/>
                    <a:pt x="1673297" y="1049186"/>
                    <a:pt x="1629921" y="1048839"/>
                  </a:cubicBezTo>
                  <a:lnTo>
                    <a:pt x="1623719" y="1047932"/>
                  </a:lnTo>
                  <a:lnTo>
                    <a:pt x="507385" y="1047932"/>
                  </a:lnTo>
                  <a:cubicBezTo>
                    <a:pt x="317887" y="1068350"/>
                    <a:pt x="446273" y="1225746"/>
                    <a:pt x="673725" y="1389082"/>
                  </a:cubicBezTo>
                  <a:cubicBezTo>
                    <a:pt x="919900" y="1565863"/>
                    <a:pt x="571734" y="1454340"/>
                    <a:pt x="413198" y="1365738"/>
                  </a:cubicBezTo>
                  <a:cubicBezTo>
                    <a:pt x="254661" y="1277137"/>
                    <a:pt x="45146" y="1122801"/>
                    <a:pt x="4184" y="777009"/>
                  </a:cubicBezTo>
                  <a:cubicBezTo>
                    <a:pt x="-27472" y="509784"/>
                    <a:pt x="124488" y="449381"/>
                    <a:pt x="324715" y="437280"/>
                  </a:cubicBezTo>
                  <a:cubicBezTo>
                    <a:pt x="336380" y="434371"/>
                    <a:pt x="348428" y="433658"/>
                    <a:pt x="360643" y="433658"/>
                  </a:cubicBezTo>
                  <a:lnTo>
                    <a:pt x="1641310" y="433658"/>
                  </a:lnTo>
                  <a:cubicBezTo>
                    <a:pt x="1818405" y="409653"/>
                    <a:pt x="1690492" y="254578"/>
                    <a:pt x="1466524" y="93744"/>
                  </a:cubicBezTo>
                  <a:cubicBezTo>
                    <a:pt x="1220349" y="-83037"/>
                    <a:pt x="1568515" y="28486"/>
                    <a:pt x="1727051" y="117088"/>
                  </a:cubicBezTo>
                  <a:cubicBezTo>
                    <a:pt x="1885588" y="205689"/>
                    <a:pt x="2095103" y="360025"/>
                    <a:pt x="2136066" y="705817"/>
                  </a:cubicBezTo>
                  <a:cubicBezTo>
                    <a:pt x="2138626" y="727429"/>
                    <a:pt x="2139985" y="747689"/>
                    <a:pt x="2140215" y="766679"/>
                  </a:cubicBezTo>
                  <a:close/>
                  <a:moveTo>
                    <a:pt x="2885855" y="742594"/>
                  </a:moveTo>
                  <a:cubicBezTo>
                    <a:pt x="2885855" y="911228"/>
                    <a:pt x="2749151" y="1047932"/>
                    <a:pt x="2580517" y="1047932"/>
                  </a:cubicBezTo>
                  <a:cubicBezTo>
                    <a:pt x="2411883" y="1047932"/>
                    <a:pt x="2275179" y="911228"/>
                    <a:pt x="2275179" y="742594"/>
                  </a:cubicBezTo>
                  <a:cubicBezTo>
                    <a:pt x="2275179" y="573960"/>
                    <a:pt x="2411883" y="437256"/>
                    <a:pt x="2580517" y="437256"/>
                  </a:cubicBezTo>
                  <a:cubicBezTo>
                    <a:pt x="2749151" y="437256"/>
                    <a:pt x="2885855" y="573960"/>
                    <a:pt x="2885855" y="742594"/>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13" name="Teardrop 133"/>
            <p:cNvSpPr/>
            <p:nvPr/>
          </p:nvSpPr>
          <p:spPr>
            <a:xfrm rot="11254553">
              <a:off x="3348698" y="3698020"/>
              <a:ext cx="293130" cy="258657"/>
            </a:xfrm>
            <a:custGeom>
              <a:avLst/>
              <a:gdLst/>
              <a:ahLst/>
              <a:cxnLst/>
              <a:rect l="l" t="t" r="r" b="b"/>
              <a:pathLst>
                <a:path w="977409" h="862463">
                  <a:moveTo>
                    <a:pt x="259894" y="587617"/>
                  </a:moveTo>
                  <a:cubicBezTo>
                    <a:pt x="303121" y="581868"/>
                    <a:pt x="333503" y="542165"/>
                    <a:pt x="327754" y="498938"/>
                  </a:cubicBezTo>
                  <a:cubicBezTo>
                    <a:pt x="322005" y="455710"/>
                    <a:pt x="282301" y="425328"/>
                    <a:pt x="239074" y="431078"/>
                  </a:cubicBezTo>
                  <a:cubicBezTo>
                    <a:pt x="195846" y="436827"/>
                    <a:pt x="165465" y="476530"/>
                    <a:pt x="171214" y="519757"/>
                  </a:cubicBezTo>
                  <a:cubicBezTo>
                    <a:pt x="176963" y="562985"/>
                    <a:pt x="216666" y="593367"/>
                    <a:pt x="259894" y="587617"/>
                  </a:cubicBezTo>
                  <a:close/>
                  <a:moveTo>
                    <a:pt x="496117" y="556200"/>
                  </a:moveTo>
                  <a:cubicBezTo>
                    <a:pt x="539344" y="550450"/>
                    <a:pt x="569726" y="510747"/>
                    <a:pt x="563976" y="467520"/>
                  </a:cubicBezTo>
                  <a:cubicBezTo>
                    <a:pt x="558227" y="424293"/>
                    <a:pt x="518524" y="393911"/>
                    <a:pt x="475297" y="399660"/>
                  </a:cubicBezTo>
                  <a:cubicBezTo>
                    <a:pt x="432069" y="405409"/>
                    <a:pt x="401688" y="445112"/>
                    <a:pt x="407437" y="488340"/>
                  </a:cubicBezTo>
                  <a:cubicBezTo>
                    <a:pt x="413186" y="531567"/>
                    <a:pt x="452889" y="561949"/>
                    <a:pt x="496117" y="556200"/>
                  </a:cubicBezTo>
                  <a:close/>
                  <a:moveTo>
                    <a:pt x="732341" y="524782"/>
                  </a:moveTo>
                  <a:cubicBezTo>
                    <a:pt x="775568" y="519033"/>
                    <a:pt x="805950" y="479329"/>
                    <a:pt x="800200" y="436102"/>
                  </a:cubicBezTo>
                  <a:cubicBezTo>
                    <a:pt x="794451" y="392875"/>
                    <a:pt x="754748" y="362493"/>
                    <a:pt x="711521" y="368242"/>
                  </a:cubicBezTo>
                  <a:cubicBezTo>
                    <a:pt x="668293" y="373991"/>
                    <a:pt x="637912" y="413695"/>
                    <a:pt x="643661" y="456922"/>
                  </a:cubicBezTo>
                  <a:cubicBezTo>
                    <a:pt x="649410" y="500149"/>
                    <a:pt x="689113" y="530531"/>
                    <a:pt x="732341" y="524782"/>
                  </a:cubicBezTo>
                  <a:close/>
                  <a:moveTo>
                    <a:pt x="539319" y="856951"/>
                  </a:moveTo>
                  <a:cubicBezTo>
                    <a:pt x="270888" y="892653"/>
                    <a:pt x="30621" y="751209"/>
                    <a:pt x="2667" y="541027"/>
                  </a:cubicBezTo>
                  <a:cubicBezTo>
                    <a:pt x="-25288" y="330846"/>
                    <a:pt x="169657" y="131519"/>
                    <a:pt x="438089" y="95817"/>
                  </a:cubicBezTo>
                  <a:cubicBezTo>
                    <a:pt x="491646" y="88694"/>
                    <a:pt x="544084" y="88623"/>
                    <a:pt x="593712" y="96560"/>
                  </a:cubicBezTo>
                  <a:cubicBezTo>
                    <a:pt x="709420" y="94638"/>
                    <a:pt x="825104" y="62149"/>
                    <a:pt x="940790" y="0"/>
                  </a:cubicBezTo>
                  <a:cubicBezTo>
                    <a:pt x="908291" y="72634"/>
                    <a:pt x="884680" y="145268"/>
                    <a:pt x="870775" y="218069"/>
                  </a:cubicBezTo>
                  <a:cubicBezTo>
                    <a:pt x="927482" y="270002"/>
                    <a:pt x="964730" y="336463"/>
                    <a:pt x="974742" y="411741"/>
                  </a:cubicBezTo>
                  <a:cubicBezTo>
                    <a:pt x="1002697" y="621923"/>
                    <a:pt x="807751" y="821250"/>
                    <a:pt x="539319" y="856951"/>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14" name="Rectangle 141"/>
            <p:cNvSpPr/>
            <p:nvPr/>
          </p:nvSpPr>
          <p:spPr>
            <a:xfrm rot="18900000">
              <a:off x="3336937" y="4114954"/>
              <a:ext cx="316652" cy="115280"/>
            </a:xfrm>
            <a:custGeom>
              <a:avLst/>
              <a:gdLst/>
              <a:ahLst/>
              <a:cxnLst/>
              <a:rect l="l" t="t" r="r" b="b"/>
              <a:pathLst>
                <a:path w="1118481" h="407194">
                  <a:moveTo>
                    <a:pt x="174315" y="0"/>
                  </a:moveTo>
                  <a:cubicBezTo>
                    <a:pt x="251754" y="0"/>
                    <a:pt x="319094" y="43232"/>
                    <a:pt x="351038" y="108219"/>
                  </a:cubicBezTo>
                  <a:lnTo>
                    <a:pt x="767443" y="108219"/>
                  </a:lnTo>
                  <a:cubicBezTo>
                    <a:pt x="799388" y="43232"/>
                    <a:pt x="866728" y="0"/>
                    <a:pt x="944166" y="0"/>
                  </a:cubicBezTo>
                  <a:cubicBezTo>
                    <a:pt x="1020049" y="0"/>
                    <a:pt x="1086236" y="41514"/>
                    <a:pt x="1118481" y="104647"/>
                  </a:cubicBezTo>
                  <a:lnTo>
                    <a:pt x="949589" y="104647"/>
                  </a:lnTo>
                  <a:lnTo>
                    <a:pt x="900114" y="203597"/>
                  </a:lnTo>
                  <a:lnTo>
                    <a:pt x="949589" y="302547"/>
                  </a:lnTo>
                  <a:lnTo>
                    <a:pt x="1118481" y="302547"/>
                  </a:lnTo>
                  <a:cubicBezTo>
                    <a:pt x="1086236" y="365680"/>
                    <a:pt x="1020049" y="407194"/>
                    <a:pt x="944166" y="407194"/>
                  </a:cubicBezTo>
                  <a:cubicBezTo>
                    <a:pt x="866728" y="407194"/>
                    <a:pt x="799388" y="363962"/>
                    <a:pt x="767443" y="298975"/>
                  </a:cubicBezTo>
                  <a:lnTo>
                    <a:pt x="351038" y="298975"/>
                  </a:lnTo>
                  <a:cubicBezTo>
                    <a:pt x="319094" y="363962"/>
                    <a:pt x="251754" y="407194"/>
                    <a:pt x="174315" y="407194"/>
                  </a:cubicBezTo>
                  <a:cubicBezTo>
                    <a:pt x="98432" y="407194"/>
                    <a:pt x="32245" y="365680"/>
                    <a:pt x="0" y="302547"/>
                  </a:cubicBezTo>
                  <a:lnTo>
                    <a:pt x="168892" y="302547"/>
                  </a:lnTo>
                  <a:lnTo>
                    <a:pt x="218367" y="203597"/>
                  </a:lnTo>
                  <a:lnTo>
                    <a:pt x="168892" y="104647"/>
                  </a:lnTo>
                  <a:lnTo>
                    <a:pt x="0" y="104647"/>
                  </a:lnTo>
                  <a:cubicBezTo>
                    <a:pt x="32245" y="41514"/>
                    <a:pt x="98432" y="0"/>
                    <a:pt x="174315"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15" name="Rounded Rectangle 145"/>
            <p:cNvSpPr/>
            <p:nvPr/>
          </p:nvSpPr>
          <p:spPr>
            <a:xfrm>
              <a:off x="2080285" y="3201255"/>
              <a:ext cx="246529" cy="246529"/>
            </a:xfrm>
            <a:custGeom>
              <a:avLst/>
              <a:gdLst/>
              <a:ahLst/>
              <a:cxnLst/>
              <a:rect l="l" t="t" r="r" b="b"/>
              <a:pathLst>
                <a:path w="1302010" h="1302010">
                  <a:moveTo>
                    <a:pt x="1046585" y="66534"/>
                  </a:moveTo>
                  <a:lnTo>
                    <a:pt x="1243446" y="263396"/>
                  </a:lnTo>
                  <a:lnTo>
                    <a:pt x="734047" y="772795"/>
                  </a:lnTo>
                  <a:lnTo>
                    <a:pt x="901149" y="939897"/>
                  </a:lnTo>
                  <a:lnTo>
                    <a:pt x="370084" y="939897"/>
                  </a:lnTo>
                  <a:lnTo>
                    <a:pt x="370084" y="408831"/>
                  </a:lnTo>
                  <a:lnTo>
                    <a:pt x="537186" y="575933"/>
                  </a:lnTo>
                  <a:close/>
                  <a:moveTo>
                    <a:pt x="159861" y="0"/>
                  </a:moveTo>
                  <a:lnTo>
                    <a:pt x="852477" y="0"/>
                  </a:lnTo>
                  <a:lnTo>
                    <a:pt x="669764" y="182713"/>
                  </a:lnTo>
                  <a:lnTo>
                    <a:pt x="251664" y="182713"/>
                  </a:lnTo>
                  <a:cubicBezTo>
                    <a:pt x="213583" y="182713"/>
                    <a:pt x="182713" y="213583"/>
                    <a:pt x="182713" y="251664"/>
                  </a:cubicBezTo>
                  <a:lnTo>
                    <a:pt x="182713" y="1050346"/>
                  </a:lnTo>
                  <a:cubicBezTo>
                    <a:pt x="182713" y="1088427"/>
                    <a:pt x="213583" y="1119297"/>
                    <a:pt x="251664" y="1119297"/>
                  </a:cubicBezTo>
                  <a:lnTo>
                    <a:pt x="1050346" y="1119297"/>
                  </a:lnTo>
                  <a:cubicBezTo>
                    <a:pt x="1088427" y="1119297"/>
                    <a:pt x="1119297" y="1088427"/>
                    <a:pt x="1119297" y="1050346"/>
                  </a:cubicBezTo>
                  <a:lnTo>
                    <a:pt x="1119297" y="646426"/>
                  </a:lnTo>
                  <a:lnTo>
                    <a:pt x="1302010" y="463713"/>
                  </a:lnTo>
                  <a:lnTo>
                    <a:pt x="1302010" y="1142149"/>
                  </a:lnTo>
                  <a:cubicBezTo>
                    <a:pt x="1302010" y="1230438"/>
                    <a:pt x="1230438" y="1302010"/>
                    <a:pt x="1142149" y="1302010"/>
                  </a:cubicBezTo>
                  <a:lnTo>
                    <a:pt x="159861" y="1302010"/>
                  </a:lnTo>
                  <a:cubicBezTo>
                    <a:pt x="71572" y="1302010"/>
                    <a:pt x="0" y="1230438"/>
                    <a:pt x="0" y="1142149"/>
                  </a:cubicBezTo>
                  <a:lnTo>
                    <a:pt x="0" y="159861"/>
                  </a:lnTo>
                  <a:cubicBezTo>
                    <a:pt x="0" y="71572"/>
                    <a:pt x="71572" y="0"/>
                    <a:pt x="159861"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16" name="Oval 170"/>
            <p:cNvSpPr/>
            <p:nvPr/>
          </p:nvSpPr>
          <p:spPr>
            <a:xfrm>
              <a:off x="4061100" y="2267535"/>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nvGrpSpPr>
            <p:cNvPr id="117" name="Group 116"/>
            <p:cNvGrpSpPr/>
            <p:nvPr/>
          </p:nvGrpSpPr>
          <p:grpSpPr>
            <a:xfrm>
              <a:off x="1006916" y="2597455"/>
              <a:ext cx="976284" cy="227546"/>
              <a:chOff x="1006916" y="2597455"/>
              <a:chExt cx="976284" cy="227546"/>
            </a:xfrm>
          </p:grpSpPr>
          <p:sp>
            <p:nvSpPr>
              <p:cNvPr id="118" name="Rectangle 175"/>
              <p:cNvSpPr/>
              <p:nvPr/>
            </p:nvSpPr>
            <p:spPr>
              <a:xfrm>
                <a:off x="1755651" y="2597455"/>
                <a:ext cx="227549" cy="227546"/>
              </a:xfrm>
              <a:custGeom>
                <a:avLst/>
                <a:gdLst/>
                <a:ahLst/>
                <a:cxnLst/>
                <a:rect l="l" t="t" r="r" b="b"/>
                <a:pathLst>
                  <a:path w="3195025" h="3194985">
                    <a:moveTo>
                      <a:pt x="683252" y="2245091"/>
                    </a:moveTo>
                    <a:cubicBezTo>
                      <a:pt x="526024" y="2245091"/>
                      <a:pt x="398566" y="2372549"/>
                      <a:pt x="398566" y="2529777"/>
                    </a:cubicBezTo>
                    <a:lnTo>
                      <a:pt x="398563" y="2529777"/>
                    </a:lnTo>
                    <a:cubicBezTo>
                      <a:pt x="398563" y="2687004"/>
                      <a:pt x="526021" y="2814463"/>
                      <a:pt x="683249" y="2814463"/>
                    </a:cubicBezTo>
                    <a:cubicBezTo>
                      <a:pt x="840476" y="2814463"/>
                      <a:pt x="967935" y="2687004"/>
                      <a:pt x="967935" y="2529777"/>
                    </a:cubicBezTo>
                    <a:lnTo>
                      <a:pt x="967935" y="2245091"/>
                    </a:lnTo>
                    <a:close/>
                    <a:moveTo>
                      <a:pt x="2244948" y="2226032"/>
                    </a:moveTo>
                    <a:lnTo>
                      <a:pt x="2244948" y="2510715"/>
                    </a:lnTo>
                    <a:cubicBezTo>
                      <a:pt x="2244948" y="2667943"/>
                      <a:pt x="2372406" y="2795401"/>
                      <a:pt x="2529634" y="2795401"/>
                    </a:cubicBezTo>
                    <a:lnTo>
                      <a:pt x="2529634" y="2795404"/>
                    </a:lnTo>
                    <a:cubicBezTo>
                      <a:pt x="2686861" y="2795404"/>
                      <a:pt x="2814320" y="2667945"/>
                      <a:pt x="2814320" y="2510718"/>
                    </a:cubicBezTo>
                    <a:cubicBezTo>
                      <a:pt x="2814320" y="2353491"/>
                      <a:pt x="2686861" y="2226032"/>
                      <a:pt x="2529634" y="2226032"/>
                    </a:cubicBezTo>
                    <a:close/>
                    <a:moveTo>
                      <a:pt x="1324215" y="1318407"/>
                    </a:moveTo>
                    <a:lnTo>
                      <a:pt x="1324215" y="1321813"/>
                    </a:lnTo>
                    <a:lnTo>
                      <a:pt x="1321332" y="1321813"/>
                    </a:lnTo>
                    <a:lnTo>
                      <a:pt x="1321332" y="1873653"/>
                    </a:lnTo>
                    <a:lnTo>
                      <a:pt x="1873510" y="1873653"/>
                    </a:lnTo>
                    <a:lnTo>
                      <a:pt x="1873510" y="1872635"/>
                    </a:lnTo>
                    <a:lnTo>
                      <a:pt x="1876578" y="1872635"/>
                    </a:lnTo>
                    <a:lnTo>
                      <a:pt x="1876578" y="1321332"/>
                    </a:lnTo>
                    <a:lnTo>
                      <a:pt x="1873693" y="1321332"/>
                    </a:lnTo>
                    <a:lnTo>
                      <a:pt x="1873693" y="1318407"/>
                    </a:lnTo>
                    <a:close/>
                    <a:moveTo>
                      <a:pt x="668091" y="399044"/>
                    </a:moveTo>
                    <a:cubicBezTo>
                      <a:pt x="510864" y="399044"/>
                      <a:pt x="383405" y="526503"/>
                      <a:pt x="383405" y="683730"/>
                    </a:cubicBezTo>
                    <a:cubicBezTo>
                      <a:pt x="383405" y="840957"/>
                      <a:pt x="510864" y="968416"/>
                      <a:pt x="668091" y="968416"/>
                    </a:cubicBezTo>
                    <a:lnTo>
                      <a:pt x="952777" y="968416"/>
                    </a:lnTo>
                    <a:lnTo>
                      <a:pt x="952777" y="683733"/>
                    </a:lnTo>
                    <a:cubicBezTo>
                      <a:pt x="952777" y="526505"/>
                      <a:pt x="825319" y="399047"/>
                      <a:pt x="668091" y="399047"/>
                    </a:cubicBezTo>
                    <a:close/>
                    <a:moveTo>
                      <a:pt x="2511776" y="380522"/>
                    </a:moveTo>
                    <a:cubicBezTo>
                      <a:pt x="2354549" y="380522"/>
                      <a:pt x="2227090" y="507981"/>
                      <a:pt x="2227090" y="665208"/>
                    </a:cubicBezTo>
                    <a:lnTo>
                      <a:pt x="2227090" y="949894"/>
                    </a:lnTo>
                    <a:lnTo>
                      <a:pt x="2511773" y="949894"/>
                    </a:lnTo>
                    <a:cubicBezTo>
                      <a:pt x="2669001" y="949894"/>
                      <a:pt x="2796459" y="822436"/>
                      <a:pt x="2796459" y="665208"/>
                    </a:cubicBezTo>
                    <a:lnTo>
                      <a:pt x="2796462" y="665208"/>
                    </a:lnTo>
                    <a:cubicBezTo>
                      <a:pt x="2796462" y="507981"/>
                      <a:pt x="2669003" y="380522"/>
                      <a:pt x="2511776" y="380522"/>
                    </a:cubicBezTo>
                    <a:close/>
                    <a:moveTo>
                      <a:pt x="2534359" y="0"/>
                    </a:moveTo>
                    <a:cubicBezTo>
                      <a:pt x="2899234" y="0"/>
                      <a:pt x="3195025" y="295791"/>
                      <a:pt x="3195025" y="660666"/>
                    </a:cubicBezTo>
                    <a:lnTo>
                      <a:pt x="3195022" y="660666"/>
                    </a:lnTo>
                    <a:cubicBezTo>
                      <a:pt x="3195022" y="1025541"/>
                      <a:pt x="2899231" y="1321332"/>
                      <a:pt x="2534356" y="1321332"/>
                    </a:cubicBezTo>
                    <a:lnTo>
                      <a:pt x="2227340" y="1321332"/>
                    </a:lnTo>
                    <a:lnTo>
                      <a:pt x="2227340" y="1872635"/>
                    </a:lnTo>
                    <a:lnTo>
                      <a:pt x="2534176" y="1872635"/>
                    </a:lnTo>
                    <a:cubicBezTo>
                      <a:pt x="2899051" y="1872635"/>
                      <a:pt x="3194842" y="2168426"/>
                      <a:pt x="3194842" y="2533301"/>
                    </a:cubicBezTo>
                    <a:cubicBezTo>
                      <a:pt x="3194842" y="2898176"/>
                      <a:pt x="2899051" y="3193967"/>
                      <a:pt x="2534176" y="3193967"/>
                    </a:cubicBezTo>
                    <a:lnTo>
                      <a:pt x="2534176" y="3193964"/>
                    </a:lnTo>
                    <a:cubicBezTo>
                      <a:pt x="2169301" y="3193964"/>
                      <a:pt x="1873510" y="2898174"/>
                      <a:pt x="1873510" y="2533298"/>
                    </a:cubicBezTo>
                    <a:lnTo>
                      <a:pt x="1873510" y="2245313"/>
                    </a:lnTo>
                    <a:lnTo>
                      <a:pt x="1321332" y="2245313"/>
                    </a:lnTo>
                    <a:lnTo>
                      <a:pt x="1321332" y="2534319"/>
                    </a:lnTo>
                    <a:cubicBezTo>
                      <a:pt x="1321332" y="2899194"/>
                      <a:pt x="1025541" y="3194985"/>
                      <a:pt x="660666" y="3194985"/>
                    </a:cubicBezTo>
                    <a:cubicBezTo>
                      <a:pt x="295791" y="3194985"/>
                      <a:pt x="0" y="2899194"/>
                      <a:pt x="0" y="2534319"/>
                    </a:cubicBezTo>
                    <a:lnTo>
                      <a:pt x="2" y="2534319"/>
                    </a:lnTo>
                    <a:cubicBezTo>
                      <a:pt x="2" y="2169444"/>
                      <a:pt x="295793" y="1873653"/>
                      <a:pt x="660668" y="1873653"/>
                    </a:cubicBezTo>
                    <a:lnTo>
                      <a:pt x="969070" y="1873653"/>
                    </a:lnTo>
                    <a:lnTo>
                      <a:pt x="969070" y="1321813"/>
                    </a:lnTo>
                    <a:lnTo>
                      <a:pt x="663549" y="1321813"/>
                    </a:lnTo>
                    <a:cubicBezTo>
                      <a:pt x="298674" y="1321813"/>
                      <a:pt x="2883" y="1026022"/>
                      <a:pt x="2883" y="661147"/>
                    </a:cubicBezTo>
                    <a:cubicBezTo>
                      <a:pt x="2883" y="296272"/>
                      <a:pt x="298674" y="481"/>
                      <a:pt x="663549" y="481"/>
                    </a:cubicBezTo>
                    <a:lnTo>
                      <a:pt x="663549" y="484"/>
                    </a:lnTo>
                    <a:cubicBezTo>
                      <a:pt x="1028424" y="484"/>
                      <a:pt x="1324215" y="296274"/>
                      <a:pt x="1324215" y="661150"/>
                    </a:cubicBezTo>
                    <a:lnTo>
                      <a:pt x="1324215" y="987043"/>
                    </a:lnTo>
                    <a:lnTo>
                      <a:pt x="1873693" y="987043"/>
                    </a:lnTo>
                    <a:lnTo>
                      <a:pt x="1873693" y="660666"/>
                    </a:lnTo>
                    <a:cubicBezTo>
                      <a:pt x="1873693" y="295791"/>
                      <a:pt x="2169484" y="0"/>
                      <a:pt x="2534359"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19" name="Rectangle 175"/>
              <p:cNvSpPr/>
              <p:nvPr/>
            </p:nvSpPr>
            <p:spPr>
              <a:xfrm>
                <a:off x="1381284" y="2597455"/>
                <a:ext cx="227549" cy="227546"/>
              </a:xfrm>
              <a:custGeom>
                <a:avLst/>
                <a:gdLst/>
                <a:ahLst/>
                <a:cxnLst/>
                <a:rect l="l" t="t" r="r" b="b"/>
                <a:pathLst>
                  <a:path w="3195025" h="3194985">
                    <a:moveTo>
                      <a:pt x="683252" y="2245091"/>
                    </a:moveTo>
                    <a:cubicBezTo>
                      <a:pt x="526024" y="2245091"/>
                      <a:pt x="398566" y="2372549"/>
                      <a:pt x="398566" y="2529777"/>
                    </a:cubicBezTo>
                    <a:lnTo>
                      <a:pt x="398563" y="2529777"/>
                    </a:lnTo>
                    <a:cubicBezTo>
                      <a:pt x="398563" y="2687004"/>
                      <a:pt x="526021" y="2814463"/>
                      <a:pt x="683249" y="2814463"/>
                    </a:cubicBezTo>
                    <a:cubicBezTo>
                      <a:pt x="840476" y="2814463"/>
                      <a:pt x="967935" y="2687004"/>
                      <a:pt x="967935" y="2529777"/>
                    </a:cubicBezTo>
                    <a:lnTo>
                      <a:pt x="967935" y="2245091"/>
                    </a:lnTo>
                    <a:close/>
                    <a:moveTo>
                      <a:pt x="2244948" y="2226032"/>
                    </a:moveTo>
                    <a:lnTo>
                      <a:pt x="2244948" y="2510715"/>
                    </a:lnTo>
                    <a:cubicBezTo>
                      <a:pt x="2244948" y="2667943"/>
                      <a:pt x="2372406" y="2795401"/>
                      <a:pt x="2529634" y="2795401"/>
                    </a:cubicBezTo>
                    <a:lnTo>
                      <a:pt x="2529634" y="2795404"/>
                    </a:lnTo>
                    <a:cubicBezTo>
                      <a:pt x="2686861" y="2795404"/>
                      <a:pt x="2814320" y="2667945"/>
                      <a:pt x="2814320" y="2510718"/>
                    </a:cubicBezTo>
                    <a:cubicBezTo>
                      <a:pt x="2814320" y="2353491"/>
                      <a:pt x="2686861" y="2226032"/>
                      <a:pt x="2529634" y="2226032"/>
                    </a:cubicBezTo>
                    <a:close/>
                    <a:moveTo>
                      <a:pt x="1324215" y="1318407"/>
                    </a:moveTo>
                    <a:lnTo>
                      <a:pt x="1324215" y="1321813"/>
                    </a:lnTo>
                    <a:lnTo>
                      <a:pt x="1321332" y="1321813"/>
                    </a:lnTo>
                    <a:lnTo>
                      <a:pt x="1321332" y="1873653"/>
                    </a:lnTo>
                    <a:lnTo>
                      <a:pt x="1873510" y="1873653"/>
                    </a:lnTo>
                    <a:lnTo>
                      <a:pt x="1873510" y="1872635"/>
                    </a:lnTo>
                    <a:lnTo>
                      <a:pt x="1876578" y="1872635"/>
                    </a:lnTo>
                    <a:lnTo>
                      <a:pt x="1876578" y="1321332"/>
                    </a:lnTo>
                    <a:lnTo>
                      <a:pt x="1873693" y="1321332"/>
                    </a:lnTo>
                    <a:lnTo>
                      <a:pt x="1873693" y="1318407"/>
                    </a:lnTo>
                    <a:close/>
                    <a:moveTo>
                      <a:pt x="668091" y="399044"/>
                    </a:moveTo>
                    <a:cubicBezTo>
                      <a:pt x="510864" y="399044"/>
                      <a:pt x="383405" y="526503"/>
                      <a:pt x="383405" y="683730"/>
                    </a:cubicBezTo>
                    <a:cubicBezTo>
                      <a:pt x="383405" y="840957"/>
                      <a:pt x="510864" y="968416"/>
                      <a:pt x="668091" y="968416"/>
                    </a:cubicBezTo>
                    <a:lnTo>
                      <a:pt x="952777" y="968416"/>
                    </a:lnTo>
                    <a:lnTo>
                      <a:pt x="952777" y="683733"/>
                    </a:lnTo>
                    <a:cubicBezTo>
                      <a:pt x="952777" y="526505"/>
                      <a:pt x="825319" y="399047"/>
                      <a:pt x="668091" y="399047"/>
                    </a:cubicBezTo>
                    <a:close/>
                    <a:moveTo>
                      <a:pt x="2511776" y="380522"/>
                    </a:moveTo>
                    <a:cubicBezTo>
                      <a:pt x="2354549" y="380522"/>
                      <a:pt x="2227090" y="507981"/>
                      <a:pt x="2227090" y="665208"/>
                    </a:cubicBezTo>
                    <a:lnTo>
                      <a:pt x="2227090" y="949894"/>
                    </a:lnTo>
                    <a:lnTo>
                      <a:pt x="2511773" y="949894"/>
                    </a:lnTo>
                    <a:cubicBezTo>
                      <a:pt x="2669001" y="949894"/>
                      <a:pt x="2796459" y="822436"/>
                      <a:pt x="2796459" y="665208"/>
                    </a:cubicBezTo>
                    <a:lnTo>
                      <a:pt x="2796462" y="665208"/>
                    </a:lnTo>
                    <a:cubicBezTo>
                      <a:pt x="2796462" y="507981"/>
                      <a:pt x="2669003" y="380522"/>
                      <a:pt x="2511776" y="380522"/>
                    </a:cubicBezTo>
                    <a:close/>
                    <a:moveTo>
                      <a:pt x="2534359" y="0"/>
                    </a:moveTo>
                    <a:cubicBezTo>
                      <a:pt x="2899234" y="0"/>
                      <a:pt x="3195025" y="295791"/>
                      <a:pt x="3195025" y="660666"/>
                    </a:cubicBezTo>
                    <a:lnTo>
                      <a:pt x="3195022" y="660666"/>
                    </a:lnTo>
                    <a:cubicBezTo>
                      <a:pt x="3195022" y="1025541"/>
                      <a:pt x="2899231" y="1321332"/>
                      <a:pt x="2534356" y="1321332"/>
                    </a:cubicBezTo>
                    <a:lnTo>
                      <a:pt x="2227340" y="1321332"/>
                    </a:lnTo>
                    <a:lnTo>
                      <a:pt x="2227340" y="1872635"/>
                    </a:lnTo>
                    <a:lnTo>
                      <a:pt x="2534176" y="1872635"/>
                    </a:lnTo>
                    <a:cubicBezTo>
                      <a:pt x="2899051" y="1872635"/>
                      <a:pt x="3194842" y="2168426"/>
                      <a:pt x="3194842" y="2533301"/>
                    </a:cubicBezTo>
                    <a:cubicBezTo>
                      <a:pt x="3194842" y="2898176"/>
                      <a:pt x="2899051" y="3193967"/>
                      <a:pt x="2534176" y="3193967"/>
                    </a:cubicBezTo>
                    <a:lnTo>
                      <a:pt x="2534176" y="3193964"/>
                    </a:lnTo>
                    <a:cubicBezTo>
                      <a:pt x="2169301" y="3193964"/>
                      <a:pt x="1873510" y="2898174"/>
                      <a:pt x="1873510" y="2533298"/>
                    </a:cubicBezTo>
                    <a:lnTo>
                      <a:pt x="1873510" y="2245313"/>
                    </a:lnTo>
                    <a:lnTo>
                      <a:pt x="1321332" y="2245313"/>
                    </a:lnTo>
                    <a:lnTo>
                      <a:pt x="1321332" y="2534319"/>
                    </a:lnTo>
                    <a:cubicBezTo>
                      <a:pt x="1321332" y="2899194"/>
                      <a:pt x="1025541" y="3194985"/>
                      <a:pt x="660666" y="3194985"/>
                    </a:cubicBezTo>
                    <a:cubicBezTo>
                      <a:pt x="295791" y="3194985"/>
                      <a:pt x="0" y="2899194"/>
                      <a:pt x="0" y="2534319"/>
                    </a:cubicBezTo>
                    <a:lnTo>
                      <a:pt x="2" y="2534319"/>
                    </a:lnTo>
                    <a:cubicBezTo>
                      <a:pt x="2" y="2169444"/>
                      <a:pt x="295793" y="1873653"/>
                      <a:pt x="660668" y="1873653"/>
                    </a:cubicBezTo>
                    <a:lnTo>
                      <a:pt x="969070" y="1873653"/>
                    </a:lnTo>
                    <a:lnTo>
                      <a:pt x="969070" y="1321813"/>
                    </a:lnTo>
                    <a:lnTo>
                      <a:pt x="663549" y="1321813"/>
                    </a:lnTo>
                    <a:cubicBezTo>
                      <a:pt x="298674" y="1321813"/>
                      <a:pt x="2883" y="1026022"/>
                      <a:pt x="2883" y="661147"/>
                    </a:cubicBezTo>
                    <a:cubicBezTo>
                      <a:pt x="2883" y="296272"/>
                      <a:pt x="298674" y="481"/>
                      <a:pt x="663549" y="481"/>
                    </a:cubicBezTo>
                    <a:lnTo>
                      <a:pt x="663549" y="484"/>
                    </a:lnTo>
                    <a:cubicBezTo>
                      <a:pt x="1028424" y="484"/>
                      <a:pt x="1324215" y="296274"/>
                      <a:pt x="1324215" y="661150"/>
                    </a:cubicBezTo>
                    <a:lnTo>
                      <a:pt x="1324215" y="987043"/>
                    </a:lnTo>
                    <a:lnTo>
                      <a:pt x="1873693" y="987043"/>
                    </a:lnTo>
                    <a:lnTo>
                      <a:pt x="1873693" y="660666"/>
                    </a:lnTo>
                    <a:cubicBezTo>
                      <a:pt x="1873693" y="295791"/>
                      <a:pt x="2169484" y="0"/>
                      <a:pt x="2534359"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20" name="Rectangle 175"/>
              <p:cNvSpPr/>
              <p:nvPr/>
            </p:nvSpPr>
            <p:spPr>
              <a:xfrm>
                <a:off x="1006916" y="2597455"/>
                <a:ext cx="227549" cy="227546"/>
              </a:xfrm>
              <a:custGeom>
                <a:avLst/>
                <a:gdLst/>
                <a:ahLst/>
                <a:cxnLst/>
                <a:rect l="l" t="t" r="r" b="b"/>
                <a:pathLst>
                  <a:path w="3195025" h="3194985">
                    <a:moveTo>
                      <a:pt x="683252" y="2245091"/>
                    </a:moveTo>
                    <a:cubicBezTo>
                      <a:pt x="526024" y="2245091"/>
                      <a:pt x="398566" y="2372549"/>
                      <a:pt x="398566" y="2529777"/>
                    </a:cubicBezTo>
                    <a:lnTo>
                      <a:pt x="398563" y="2529777"/>
                    </a:lnTo>
                    <a:cubicBezTo>
                      <a:pt x="398563" y="2687004"/>
                      <a:pt x="526021" y="2814463"/>
                      <a:pt x="683249" y="2814463"/>
                    </a:cubicBezTo>
                    <a:cubicBezTo>
                      <a:pt x="840476" y="2814463"/>
                      <a:pt x="967935" y="2687004"/>
                      <a:pt x="967935" y="2529777"/>
                    </a:cubicBezTo>
                    <a:lnTo>
                      <a:pt x="967935" y="2245091"/>
                    </a:lnTo>
                    <a:close/>
                    <a:moveTo>
                      <a:pt x="2244948" y="2226032"/>
                    </a:moveTo>
                    <a:lnTo>
                      <a:pt x="2244948" y="2510715"/>
                    </a:lnTo>
                    <a:cubicBezTo>
                      <a:pt x="2244948" y="2667943"/>
                      <a:pt x="2372406" y="2795401"/>
                      <a:pt x="2529634" y="2795401"/>
                    </a:cubicBezTo>
                    <a:lnTo>
                      <a:pt x="2529634" y="2795404"/>
                    </a:lnTo>
                    <a:cubicBezTo>
                      <a:pt x="2686861" y="2795404"/>
                      <a:pt x="2814320" y="2667945"/>
                      <a:pt x="2814320" y="2510718"/>
                    </a:cubicBezTo>
                    <a:cubicBezTo>
                      <a:pt x="2814320" y="2353491"/>
                      <a:pt x="2686861" y="2226032"/>
                      <a:pt x="2529634" y="2226032"/>
                    </a:cubicBezTo>
                    <a:close/>
                    <a:moveTo>
                      <a:pt x="1324215" y="1318407"/>
                    </a:moveTo>
                    <a:lnTo>
                      <a:pt x="1324215" y="1321813"/>
                    </a:lnTo>
                    <a:lnTo>
                      <a:pt x="1321332" y="1321813"/>
                    </a:lnTo>
                    <a:lnTo>
                      <a:pt x="1321332" y="1873653"/>
                    </a:lnTo>
                    <a:lnTo>
                      <a:pt x="1873510" y="1873653"/>
                    </a:lnTo>
                    <a:lnTo>
                      <a:pt x="1873510" y="1872635"/>
                    </a:lnTo>
                    <a:lnTo>
                      <a:pt x="1876578" y="1872635"/>
                    </a:lnTo>
                    <a:lnTo>
                      <a:pt x="1876578" y="1321332"/>
                    </a:lnTo>
                    <a:lnTo>
                      <a:pt x="1873693" y="1321332"/>
                    </a:lnTo>
                    <a:lnTo>
                      <a:pt x="1873693" y="1318407"/>
                    </a:lnTo>
                    <a:close/>
                    <a:moveTo>
                      <a:pt x="668091" y="399044"/>
                    </a:moveTo>
                    <a:cubicBezTo>
                      <a:pt x="510864" y="399044"/>
                      <a:pt x="383405" y="526503"/>
                      <a:pt x="383405" y="683730"/>
                    </a:cubicBezTo>
                    <a:cubicBezTo>
                      <a:pt x="383405" y="840957"/>
                      <a:pt x="510864" y="968416"/>
                      <a:pt x="668091" y="968416"/>
                    </a:cubicBezTo>
                    <a:lnTo>
                      <a:pt x="952777" y="968416"/>
                    </a:lnTo>
                    <a:lnTo>
                      <a:pt x="952777" y="683733"/>
                    </a:lnTo>
                    <a:cubicBezTo>
                      <a:pt x="952777" y="526505"/>
                      <a:pt x="825319" y="399047"/>
                      <a:pt x="668091" y="399047"/>
                    </a:cubicBezTo>
                    <a:close/>
                    <a:moveTo>
                      <a:pt x="2511776" y="380522"/>
                    </a:moveTo>
                    <a:cubicBezTo>
                      <a:pt x="2354549" y="380522"/>
                      <a:pt x="2227090" y="507981"/>
                      <a:pt x="2227090" y="665208"/>
                    </a:cubicBezTo>
                    <a:lnTo>
                      <a:pt x="2227090" y="949894"/>
                    </a:lnTo>
                    <a:lnTo>
                      <a:pt x="2511773" y="949894"/>
                    </a:lnTo>
                    <a:cubicBezTo>
                      <a:pt x="2669001" y="949894"/>
                      <a:pt x="2796459" y="822436"/>
                      <a:pt x="2796459" y="665208"/>
                    </a:cubicBezTo>
                    <a:lnTo>
                      <a:pt x="2796462" y="665208"/>
                    </a:lnTo>
                    <a:cubicBezTo>
                      <a:pt x="2796462" y="507981"/>
                      <a:pt x="2669003" y="380522"/>
                      <a:pt x="2511776" y="380522"/>
                    </a:cubicBezTo>
                    <a:close/>
                    <a:moveTo>
                      <a:pt x="2534359" y="0"/>
                    </a:moveTo>
                    <a:cubicBezTo>
                      <a:pt x="2899234" y="0"/>
                      <a:pt x="3195025" y="295791"/>
                      <a:pt x="3195025" y="660666"/>
                    </a:cubicBezTo>
                    <a:lnTo>
                      <a:pt x="3195022" y="660666"/>
                    </a:lnTo>
                    <a:cubicBezTo>
                      <a:pt x="3195022" y="1025541"/>
                      <a:pt x="2899231" y="1321332"/>
                      <a:pt x="2534356" y="1321332"/>
                    </a:cubicBezTo>
                    <a:lnTo>
                      <a:pt x="2227340" y="1321332"/>
                    </a:lnTo>
                    <a:lnTo>
                      <a:pt x="2227340" y="1872635"/>
                    </a:lnTo>
                    <a:lnTo>
                      <a:pt x="2534176" y="1872635"/>
                    </a:lnTo>
                    <a:cubicBezTo>
                      <a:pt x="2899051" y="1872635"/>
                      <a:pt x="3194842" y="2168426"/>
                      <a:pt x="3194842" y="2533301"/>
                    </a:cubicBezTo>
                    <a:cubicBezTo>
                      <a:pt x="3194842" y="2898176"/>
                      <a:pt x="2899051" y="3193967"/>
                      <a:pt x="2534176" y="3193967"/>
                    </a:cubicBezTo>
                    <a:lnTo>
                      <a:pt x="2534176" y="3193964"/>
                    </a:lnTo>
                    <a:cubicBezTo>
                      <a:pt x="2169301" y="3193964"/>
                      <a:pt x="1873510" y="2898174"/>
                      <a:pt x="1873510" y="2533298"/>
                    </a:cubicBezTo>
                    <a:lnTo>
                      <a:pt x="1873510" y="2245313"/>
                    </a:lnTo>
                    <a:lnTo>
                      <a:pt x="1321332" y="2245313"/>
                    </a:lnTo>
                    <a:lnTo>
                      <a:pt x="1321332" y="2534319"/>
                    </a:lnTo>
                    <a:cubicBezTo>
                      <a:pt x="1321332" y="2899194"/>
                      <a:pt x="1025541" y="3194985"/>
                      <a:pt x="660666" y="3194985"/>
                    </a:cubicBezTo>
                    <a:cubicBezTo>
                      <a:pt x="295791" y="3194985"/>
                      <a:pt x="0" y="2899194"/>
                      <a:pt x="0" y="2534319"/>
                    </a:cubicBezTo>
                    <a:lnTo>
                      <a:pt x="2" y="2534319"/>
                    </a:lnTo>
                    <a:cubicBezTo>
                      <a:pt x="2" y="2169444"/>
                      <a:pt x="295793" y="1873653"/>
                      <a:pt x="660668" y="1873653"/>
                    </a:cubicBezTo>
                    <a:lnTo>
                      <a:pt x="969070" y="1873653"/>
                    </a:lnTo>
                    <a:lnTo>
                      <a:pt x="969070" y="1321813"/>
                    </a:lnTo>
                    <a:lnTo>
                      <a:pt x="663549" y="1321813"/>
                    </a:lnTo>
                    <a:cubicBezTo>
                      <a:pt x="298674" y="1321813"/>
                      <a:pt x="2883" y="1026022"/>
                      <a:pt x="2883" y="661147"/>
                    </a:cubicBezTo>
                    <a:cubicBezTo>
                      <a:pt x="2883" y="296272"/>
                      <a:pt x="298674" y="481"/>
                      <a:pt x="663549" y="481"/>
                    </a:cubicBezTo>
                    <a:lnTo>
                      <a:pt x="663549" y="484"/>
                    </a:lnTo>
                    <a:cubicBezTo>
                      <a:pt x="1028424" y="484"/>
                      <a:pt x="1324215" y="296274"/>
                      <a:pt x="1324215" y="661150"/>
                    </a:cubicBezTo>
                    <a:lnTo>
                      <a:pt x="1324215" y="987043"/>
                    </a:lnTo>
                    <a:lnTo>
                      <a:pt x="1873693" y="987043"/>
                    </a:lnTo>
                    <a:lnTo>
                      <a:pt x="1873693" y="660666"/>
                    </a:lnTo>
                    <a:cubicBezTo>
                      <a:pt x="1873693" y="295791"/>
                      <a:pt x="2169484" y="0"/>
                      <a:pt x="2534359"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sp>
        <p:nvSpPr>
          <p:cNvPr id="9" name="Title 8"/>
          <p:cNvSpPr>
            <a:spLocks noGrp="1"/>
          </p:cNvSpPr>
          <p:nvPr>
            <p:ph type="title"/>
          </p:nvPr>
        </p:nvSpPr>
        <p:spPr/>
        <p:txBody>
          <a:bodyPr/>
          <a:lstStyle/>
          <a:p>
            <a:r>
              <a:rPr lang="en-US" sz="2800" dirty="0"/>
              <a:t>Cloud Foundry </a:t>
            </a:r>
            <a:r>
              <a:rPr lang="en-US" sz="2800" dirty="0" smtClean="0"/>
              <a:t/>
            </a:r>
            <a:br>
              <a:rPr lang="en-US" sz="2800" dirty="0" smtClean="0"/>
            </a:br>
            <a:r>
              <a:rPr lang="en-US" sz="2800" dirty="0" smtClean="0"/>
              <a:t>Architecture</a:t>
            </a:r>
            <a:endParaRPr lang="en-US" sz="2800" dirty="0"/>
          </a:p>
        </p:txBody>
      </p:sp>
      <p:sp>
        <p:nvSpPr>
          <p:cNvPr id="42" name="TextBox 41"/>
          <p:cNvSpPr txBox="1"/>
          <p:nvPr/>
        </p:nvSpPr>
        <p:spPr>
          <a:xfrm>
            <a:off x="381000" y="1200150"/>
            <a:ext cx="3733800" cy="1477328"/>
          </a:xfrm>
          <a:prstGeom prst="rect">
            <a:avLst/>
          </a:prstGeom>
          <a:noFill/>
        </p:spPr>
        <p:txBody>
          <a:bodyPr wrap="square" lIns="0" tIns="0" rIns="0" bIns="0" rtlCol="0">
            <a:spAutoFit/>
          </a:bodyPr>
          <a:lstStyle/>
          <a:p>
            <a:pPr defTabSz="457200"/>
            <a:r>
              <a:rPr lang="en-US" sz="1600" dirty="0" smtClean="0">
                <a:solidFill>
                  <a:schemeClr val="accent5"/>
                </a:solidFill>
              </a:rPr>
              <a:t>The </a:t>
            </a:r>
            <a:r>
              <a:rPr lang="en-US" sz="1600" b="1" dirty="0" smtClean="0">
                <a:solidFill>
                  <a:schemeClr val="accent5"/>
                </a:solidFill>
              </a:rPr>
              <a:t>Cloud Foundry </a:t>
            </a:r>
            <a:r>
              <a:rPr lang="en-US" sz="1600" dirty="0" smtClean="0">
                <a:solidFill>
                  <a:schemeClr val="accent5"/>
                </a:solidFill>
              </a:rPr>
              <a:t>platform is abstracted as a set of large-scale distributed services. It uses </a:t>
            </a:r>
            <a:r>
              <a:rPr lang="en-US" sz="1600" b="1" dirty="0" smtClean="0">
                <a:solidFill>
                  <a:schemeClr val="accent5"/>
                </a:solidFill>
              </a:rPr>
              <a:t>Cloud Foundry Bosh </a:t>
            </a:r>
            <a:r>
              <a:rPr lang="en-US" sz="1600" dirty="0" smtClean="0">
                <a:solidFill>
                  <a:schemeClr val="accent5"/>
                </a:solidFill>
              </a:rPr>
              <a:t>to operate the underlying infrastructure from </a:t>
            </a:r>
            <a:r>
              <a:rPr lang="en-US" sz="1600" dirty="0" err="1" smtClean="0">
                <a:solidFill>
                  <a:schemeClr val="accent5"/>
                </a:solidFill>
              </a:rPr>
              <a:t>IaaS</a:t>
            </a:r>
            <a:r>
              <a:rPr lang="en-US" sz="1600" dirty="0" smtClean="0">
                <a:solidFill>
                  <a:schemeClr val="accent5"/>
                </a:solidFill>
              </a:rPr>
              <a:t> providers (e.g., VMware, Amazon AWS, </a:t>
            </a:r>
            <a:r>
              <a:rPr lang="en-US" sz="1600" dirty="0" err="1" smtClean="0">
                <a:solidFill>
                  <a:schemeClr val="accent5"/>
                </a:solidFill>
              </a:rPr>
              <a:t>OpenStack</a:t>
            </a:r>
            <a:r>
              <a:rPr lang="en-US" sz="1600" dirty="0" smtClean="0">
                <a:solidFill>
                  <a:schemeClr val="accent5"/>
                </a:solidFill>
              </a:rPr>
              <a:t>). </a:t>
            </a:r>
            <a:endParaRPr lang="en-US" sz="1600" dirty="0">
              <a:solidFill>
                <a:schemeClr val="accent5"/>
              </a:solidFill>
            </a:endParaRPr>
          </a:p>
        </p:txBody>
      </p:sp>
      <p:pic>
        <p:nvPicPr>
          <p:cNvPr id="34" name="Picture 33"/>
          <p:cNvPicPr>
            <a:picLocks noChangeAspect="1"/>
          </p:cNvPicPr>
          <p:nvPr/>
        </p:nvPicPr>
        <p:blipFill>
          <a:blip r:embed="rId3" cstate="print"/>
          <a:srcRect b="-4013"/>
          <a:stretch>
            <a:fillRect/>
          </a:stretch>
        </p:blipFill>
        <p:spPr bwMode="auto">
          <a:xfrm>
            <a:off x="5313275" y="3920685"/>
            <a:ext cx="1122934" cy="584304"/>
          </a:xfrm>
          <a:prstGeom prst="rect">
            <a:avLst/>
          </a:prstGeom>
          <a:noFill/>
          <a:ln w="9525">
            <a:noFill/>
            <a:miter lim="800000"/>
            <a:headEnd/>
            <a:tailEnd/>
          </a:ln>
        </p:spPr>
      </p:pic>
      <p:pic>
        <p:nvPicPr>
          <p:cNvPr id="44" name="Picture 43"/>
          <p:cNvPicPr>
            <a:picLocks noChangeAspect="1"/>
          </p:cNvPicPr>
          <p:nvPr/>
        </p:nvPicPr>
        <p:blipFill>
          <a:blip r:embed="rId3" cstate="print"/>
          <a:srcRect b="-4013"/>
          <a:stretch>
            <a:fillRect/>
          </a:stretch>
        </p:blipFill>
        <p:spPr bwMode="auto">
          <a:xfrm>
            <a:off x="6459960" y="3894085"/>
            <a:ext cx="1122934" cy="584304"/>
          </a:xfrm>
          <a:prstGeom prst="rect">
            <a:avLst/>
          </a:prstGeom>
          <a:noFill/>
          <a:ln w="9525">
            <a:noFill/>
            <a:miter lim="800000"/>
            <a:headEnd/>
            <a:tailEnd/>
          </a:ln>
        </p:spPr>
      </p:pic>
      <p:pic>
        <p:nvPicPr>
          <p:cNvPr id="47" name="Picture 46"/>
          <p:cNvPicPr>
            <a:picLocks noChangeAspect="1"/>
          </p:cNvPicPr>
          <p:nvPr/>
        </p:nvPicPr>
        <p:blipFill>
          <a:blip r:embed="rId3" cstate="print"/>
          <a:srcRect b="-4013"/>
          <a:stretch>
            <a:fillRect/>
          </a:stretch>
        </p:blipFill>
        <p:spPr bwMode="auto">
          <a:xfrm>
            <a:off x="7606644" y="3894085"/>
            <a:ext cx="1122934" cy="584304"/>
          </a:xfrm>
          <a:prstGeom prst="rect">
            <a:avLst/>
          </a:prstGeom>
          <a:noFill/>
          <a:ln w="9525">
            <a:noFill/>
            <a:miter lim="800000"/>
            <a:headEnd/>
            <a:tailEnd/>
          </a:ln>
        </p:spPr>
      </p:pic>
      <p:cxnSp>
        <p:nvCxnSpPr>
          <p:cNvPr id="6" name="Elbow Connector 5"/>
          <p:cNvCxnSpPr>
            <a:endCxn id="34" idx="0"/>
          </p:cNvCxnSpPr>
          <p:nvPr/>
        </p:nvCxnSpPr>
        <p:spPr>
          <a:xfrm rot="5400000">
            <a:off x="6260416" y="3161768"/>
            <a:ext cx="373245" cy="1144589"/>
          </a:xfrm>
          <a:prstGeom prst="bentConnector3">
            <a:avLst/>
          </a:prstGeom>
          <a:ln w="19050">
            <a:solidFill>
              <a:srgbClr val="7F7F7F"/>
            </a:solidFill>
            <a:tailEnd type="arrow"/>
          </a:ln>
        </p:spPr>
        <p:style>
          <a:lnRef idx="1">
            <a:schemeClr val="accent1"/>
          </a:lnRef>
          <a:fillRef idx="0">
            <a:schemeClr val="accent1"/>
          </a:fillRef>
          <a:effectRef idx="0">
            <a:schemeClr val="accent1"/>
          </a:effectRef>
          <a:fontRef idx="minor">
            <a:schemeClr val="tx1"/>
          </a:fontRef>
        </p:style>
      </p:cxnSp>
      <p:cxnSp>
        <p:nvCxnSpPr>
          <p:cNvPr id="50" name="Elbow Connector 49"/>
          <p:cNvCxnSpPr/>
          <p:nvPr/>
        </p:nvCxnSpPr>
        <p:spPr>
          <a:xfrm rot="5400000">
            <a:off x="6825982" y="3740736"/>
            <a:ext cx="386647" cy="55"/>
          </a:xfrm>
          <a:prstGeom prst="bentConnector3">
            <a:avLst/>
          </a:prstGeom>
          <a:ln w="19050">
            <a:solidFill>
              <a:srgbClr val="7F7F7F"/>
            </a:solidFill>
            <a:tailEnd type="arrow"/>
          </a:ln>
        </p:spPr>
        <p:style>
          <a:lnRef idx="1">
            <a:schemeClr val="accent1"/>
          </a:lnRef>
          <a:fillRef idx="0">
            <a:schemeClr val="accent1"/>
          </a:fillRef>
          <a:effectRef idx="0">
            <a:schemeClr val="accent1"/>
          </a:effectRef>
          <a:fontRef idx="minor">
            <a:schemeClr val="tx1"/>
          </a:fontRef>
        </p:style>
      </p:cxnSp>
      <p:cxnSp>
        <p:nvCxnSpPr>
          <p:cNvPr id="55" name="Elbow Connector 54"/>
          <p:cNvCxnSpPr/>
          <p:nvPr/>
        </p:nvCxnSpPr>
        <p:spPr>
          <a:xfrm rot="16200000" flipH="1">
            <a:off x="7399323" y="3167448"/>
            <a:ext cx="386647" cy="1146629"/>
          </a:xfrm>
          <a:prstGeom prst="bentConnector3">
            <a:avLst>
              <a:gd name="adj1" fmla="val 50000"/>
            </a:avLst>
          </a:prstGeom>
          <a:ln w="19050">
            <a:solidFill>
              <a:srgbClr val="7F7F7F"/>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5228634" y="704850"/>
            <a:ext cx="3663584" cy="6650"/>
          </a:xfrm>
          <a:prstGeom prst="line">
            <a:avLst/>
          </a:prstGeom>
          <a:ln w="19050">
            <a:solidFill>
              <a:schemeClr val="bg2"/>
            </a:solidFill>
            <a:prstDash val="lgDash"/>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4628569" y="407285"/>
            <a:ext cx="772938" cy="261610"/>
          </a:xfrm>
          <a:prstGeom prst="rect">
            <a:avLst/>
          </a:prstGeom>
        </p:spPr>
        <p:txBody>
          <a:bodyPr wrap="square">
            <a:spAutoFit/>
          </a:bodyPr>
          <a:lstStyle/>
          <a:p>
            <a:r>
              <a:rPr lang="en-US" sz="1050" b="1" dirty="0" smtClean="0">
                <a:solidFill>
                  <a:schemeClr val="accent5">
                    <a:lumMod val="50000"/>
                    <a:lumOff val="50000"/>
                  </a:schemeClr>
                </a:solidFill>
              </a:rPr>
              <a:t>Internet</a:t>
            </a:r>
            <a:endParaRPr lang="en-US" sz="1050" b="1" dirty="0">
              <a:solidFill>
                <a:schemeClr val="accent5">
                  <a:lumMod val="50000"/>
                  <a:lumOff val="50000"/>
                </a:schemeClr>
              </a:solidFill>
            </a:endParaRPr>
          </a:p>
        </p:txBody>
      </p:sp>
      <p:pic>
        <p:nvPicPr>
          <p:cNvPr id="23" name="Picture 22" descr="Book alt 2 128x128.png"/>
          <p:cNvPicPr>
            <a:picLocks noChangeAspect="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386472" y="57151"/>
            <a:ext cx="325255" cy="325255"/>
          </a:xfrm>
          <a:prstGeom prst="rect">
            <a:avLst/>
          </a:prstGeom>
        </p:spPr>
      </p:pic>
      <p:pic>
        <p:nvPicPr>
          <p:cNvPr id="24" name="Picture 23" descr="Calendar 128x128.png"/>
          <p:cNvPicPr>
            <a:picLocks noChangeAspect="1"/>
          </p:cNvPicPr>
          <p:nvPr/>
        </p:nvPicPr>
        <p:blipFill>
          <a:blip r:embed="rId5"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491117" y="57151"/>
            <a:ext cx="325255" cy="325255"/>
          </a:xfrm>
          <a:prstGeom prst="rect">
            <a:avLst/>
          </a:prstGeom>
        </p:spPr>
      </p:pic>
      <p:pic>
        <p:nvPicPr>
          <p:cNvPr id="27" name="Picture 26" descr="Factory 128x128.png"/>
          <p:cNvPicPr>
            <a:picLocks noChangeAspect="1"/>
          </p:cNvPicPr>
          <p:nvPr/>
        </p:nvPicPr>
        <p:blipFill>
          <a:blip r:embed="rId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649259" y="57151"/>
            <a:ext cx="325255" cy="325255"/>
          </a:xfrm>
          <a:prstGeom prst="rect">
            <a:avLst/>
          </a:prstGeom>
        </p:spPr>
      </p:pic>
      <p:pic>
        <p:nvPicPr>
          <p:cNvPr id="49" name="Picture 48" descr="Iphone 128x128.png"/>
          <p:cNvPicPr>
            <a:picLocks noChangeAspect="1"/>
          </p:cNvPicPr>
          <p:nvPr/>
        </p:nvPicPr>
        <p:blipFill>
          <a:blip r:embed="rId7"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912046" y="57151"/>
            <a:ext cx="325255" cy="325255"/>
          </a:xfrm>
          <a:prstGeom prst="rect">
            <a:avLst/>
          </a:prstGeom>
        </p:spPr>
      </p:pic>
      <p:pic>
        <p:nvPicPr>
          <p:cNvPr id="51" name="Picture 50" descr="Movie 128x128.png"/>
          <p:cNvPicPr>
            <a:picLocks noChangeAspect="1"/>
          </p:cNvPicPr>
          <p:nvPr/>
        </p:nvPicPr>
        <p:blipFill>
          <a:blip r:embed="rId8"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228330" y="57151"/>
            <a:ext cx="325255" cy="325255"/>
          </a:xfrm>
          <a:prstGeom prst="rect">
            <a:avLst/>
          </a:prstGeom>
        </p:spPr>
      </p:pic>
      <p:pic>
        <p:nvPicPr>
          <p:cNvPr id="58" name="Picture 57" descr="Phone 128x128.png"/>
          <p:cNvPicPr>
            <a:picLocks noChangeAspect="1"/>
          </p:cNvPicPr>
          <p:nvPr/>
        </p:nvPicPr>
        <p:blipFill>
          <a:blip r:embed="rId9"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807401" y="57151"/>
            <a:ext cx="325255" cy="325255"/>
          </a:xfrm>
          <a:prstGeom prst="rect">
            <a:avLst/>
          </a:prstGeom>
        </p:spPr>
      </p:pic>
      <p:pic>
        <p:nvPicPr>
          <p:cNvPr id="60" name="Picture 59" descr="Slideshow 128x128.png"/>
          <p:cNvPicPr>
            <a:picLocks noChangeAspect="1"/>
          </p:cNvPicPr>
          <p:nvPr/>
        </p:nvPicPr>
        <p:blipFill>
          <a:blip r:embed="rId10"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8332974" y="57150"/>
            <a:ext cx="325252" cy="325253"/>
          </a:xfrm>
          <a:prstGeom prst="rect">
            <a:avLst/>
          </a:prstGeom>
        </p:spPr>
      </p:pic>
      <p:pic>
        <p:nvPicPr>
          <p:cNvPr id="61" name="Picture 60" descr="Users  alt 128x128.png"/>
          <p:cNvPicPr>
            <a:picLocks noChangeAspect="1"/>
          </p:cNvPicPr>
          <p:nvPr/>
        </p:nvPicPr>
        <p:blipFill>
          <a:blip r:embed="rId11"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070188" y="57151"/>
            <a:ext cx="325255" cy="325255"/>
          </a:xfrm>
          <a:prstGeom prst="rect">
            <a:avLst/>
          </a:prstGeom>
        </p:spPr>
      </p:pic>
      <p:sp>
        <p:nvSpPr>
          <p:cNvPr id="97" name="Rectangle 96"/>
          <p:cNvSpPr/>
          <p:nvPr/>
        </p:nvSpPr>
        <p:spPr>
          <a:xfrm>
            <a:off x="4621392" y="3553408"/>
            <a:ext cx="1072670" cy="415498"/>
          </a:xfrm>
          <a:prstGeom prst="rect">
            <a:avLst/>
          </a:prstGeom>
        </p:spPr>
        <p:txBody>
          <a:bodyPr wrap="square">
            <a:spAutoFit/>
          </a:bodyPr>
          <a:lstStyle/>
          <a:p>
            <a:r>
              <a:rPr lang="en-US" sz="1050" b="1" dirty="0" smtClean="0">
                <a:solidFill>
                  <a:schemeClr val="accent5">
                    <a:lumMod val="50000"/>
                    <a:lumOff val="50000"/>
                  </a:schemeClr>
                </a:solidFill>
              </a:rPr>
              <a:t>Underlying</a:t>
            </a:r>
          </a:p>
          <a:p>
            <a:r>
              <a:rPr lang="en-US" sz="1050" b="1" dirty="0" smtClean="0">
                <a:solidFill>
                  <a:schemeClr val="accent5">
                    <a:lumMod val="50000"/>
                    <a:lumOff val="50000"/>
                  </a:schemeClr>
                </a:solidFill>
              </a:rPr>
              <a:t>Infrastructure</a:t>
            </a:r>
            <a:endParaRPr lang="en-US" sz="1050" b="1" dirty="0">
              <a:solidFill>
                <a:schemeClr val="accent5">
                  <a:lumMod val="50000"/>
                  <a:lumOff val="50000"/>
                </a:schemeClr>
              </a:solidFill>
            </a:endParaRPr>
          </a:p>
        </p:txBody>
      </p:sp>
      <p:sp>
        <p:nvSpPr>
          <p:cNvPr id="98" name="Rectangle 97"/>
          <p:cNvSpPr/>
          <p:nvPr/>
        </p:nvSpPr>
        <p:spPr>
          <a:xfrm>
            <a:off x="4664448" y="2469232"/>
            <a:ext cx="772938" cy="261610"/>
          </a:xfrm>
          <a:prstGeom prst="rect">
            <a:avLst/>
          </a:prstGeom>
        </p:spPr>
        <p:txBody>
          <a:bodyPr wrap="square">
            <a:spAutoFit/>
          </a:bodyPr>
          <a:lstStyle/>
          <a:p>
            <a:r>
              <a:rPr lang="en-US" sz="1050" b="1" dirty="0" err="1" smtClean="0">
                <a:solidFill>
                  <a:schemeClr val="accent5">
                    <a:lumMod val="50000"/>
                    <a:lumOff val="50000"/>
                  </a:schemeClr>
                </a:solidFill>
              </a:rPr>
              <a:t>PaaS</a:t>
            </a:r>
            <a:endParaRPr lang="en-US" sz="1050" b="1" dirty="0">
              <a:solidFill>
                <a:schemeClr val="accent5">
                  <a:lumMod val="50000"/>
                  <a:lumOff val="50000"/>
                </a:schemeClr>
              </a:solidFill>
            </a:endParaRPr>
          </a:p>
        </p:txBody>
      </p:sp>
      <p:pic>
        <p:nvPicPr>
          <p:cNvPr id="106" name="Picture 105"/>
          <p:cNvPicPr>
            <a:picLocks noChangeAspect="1"/>
          </p:cNvPicPr>
          <p:nvPr/>
        </p:nvPicPr>
        <p:blipFill>
          <a:blip r:embed="rId12" cstate="print">
            <a:clrChange>
              <a:clrFrom>
                <a:srgbClr val="FFFFFF"/>
              </a:clrFrom>
              <a:clrTo>
                <a:srgbClr val="FFFFFF">
                  <a:alpha val="0"/>
                </a:srgbClr>
              </a:clrTo>
            </a:clrChange>
          </a:blip>
          <a:stretch>
            <a:fillRect/>
          </a:stretch>
        </p:blipFill>
        <p:spPr>
          <a:xfrm>
            <a:off x="5521406" y="4110296"/>
            <a:ext cx="720130" cy="181833"/>
          </a:xfrm>
          <a:prstGeom prst="rect">
            <a:avLst/>
          </a:prstGeom>
        </p:spPr>
      </p:pic>
      <p:pic>
        <p:nvPicPr>
          <p:cNvPr id="107" name="Picture 2" descr="https://encrypted-tbn0.gstatic.com/images?q=tbn:ANd9GcRgWtweeNVNot_dJ1JZ4fATg5X0qxTniN17Zry9UylCHUwXFy8KJQ"/>
          <p:cNvPicPr>
            <a:picLocks noChangeAspect="1" noChangeArrowheads="1"/>
          </p:cNvPicPr>
          <p:nvPr/>
        </p:nvPicPr>
        <p:blipFill>
          <a:blip r:embed="rId13" cstate="print"/>
          <a:srcRect/>
          <a:stretch>
            <a:fillRect/>
          </a:stretch>
        </p:blipFill>
        <p:spPr bwMode="auto">
          <a:xfrm>
            <a:off x="7802565" y="4043099"/>
            <a:ext cx="602611" cy="243555"/>
          </a:xfrm>
          <a:prstGeom prst="rect">
            <a:avLst/>
          </a:prstGeom>
          <a:noFill/>
        </p:spPr>
      </p:pic>
      <p:pic>
        <p:nvPicPr>
          <p:cNvPr id="94" name="Picture 93" descr="openstack_logo.jpg"/>
          <p:cNvPicPr>
            <a:picLocks noChangeAspect="1"/>
          </p:cNvPicPr>
          <p:nvPr/>
        </p:nvPicPr>
        <p:blipFill rotWithShape="1">
          <a:blip r:embed="rId14" cstate="print">
            <a:extLst>
              <a:ext uri="{28A0092B-C50C-407E-A947-70E740481C1C}">
                <a14:useLocalDpi xmlns:a14="http://schemas.microsoft.com/office/drawing/2010/main" val="0"/>
              </a:ext>
            </a:extLst>
          </a:blip>
          <a:srcRect l="4286"/>
          <a:stretch/>
        </p:blipFill>
        <p:spPr>
          <a:xfrm>
            <a:off x="6652005" y="4052392"/>
            <a:ext cx="662190" cy="219402"/>
          </a:xfrm>
          <a:prstGeom prst="rect">
            <a:avLst/>
          </a:prstGeom>
        </p:spPr>
      </p:pic>
      <p:cxnSp>
        <p:nvCxnSpPr>
          <p:cNvPr id="32" name="Elbow Connector 31"/>
          <p:cNvCxnSpPr>
            <a:stCxn id="23" idx="2"/>
            <a:endCxn id="60" idx="2"/>
          </p:cNvCxnSpPr>
          <p:nvPr/>
        </p:nvCxnSpPr>
        <p:spPr>
          <a:xfrm rot="5400000" flipH="1" flipV="1">
            <a:off x="7022348" y="-1090845"/>
            <a:ext cx="3" cy="2946500"/>
          </a:xfrm>
          <a:prstGeom prst="bentConnector3">
            <a:avLst>
              <a:gd name="adj1" fmla="val -7620000000"/>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58" idx="2"/>
            <a:endCxn id="49" idx="2"/>
          </p:cNvCxnSpPr>
          <p:nvPr/>
        </p:nvCxnSpPr>
        <p:spPr>
          <a:xfrm rot="16200000" flipH="1">
            <a:off x="7022351" y="-669917"/>
            <a:ext cx="12700" cy="2104645"/>
          </a:xfrm>
          <a:prstGeom prst="bentConnector3">
            <a:avLst>
              <a:gd name="adj1" fmla="val 1839890"/>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51" idx="2"/>
            <a:endCxn id="24" idx="2"/>
          </p:cNvCxnSpPr>
          <p:nvPr/>
        </p:nvCxnSpPr>
        <p:spPr>
          <a:xfrm rot="16200000" flipH="1">
            <a:off x="7022351" y="-248988"/>
            <a:ext cx="12700" cy="1262787"/>
          </a:xfrm>
          <a:prstGeom prst="bentConnector3">
            <a:avLst>
              <a:gd name="adj1" fmla="val 1859819"/>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27" idx="2"/>
            <a:endCxn id="61" idx="2"/>
          </p:cNvCxnSpPr>
          <p:nvPr/>
        </p:nvCxnSpPr>
        <p:spPr>
          <a:xfrm rot="16200000" flipH="1">
            <a:off x="7022351" y="171941"/>
            <a:ext cx="12700" cy="420929"/>
          </a:xfrm>
          <a:prstGeom prst="bentConnector3">
            <a:avLst>
              <a:gd name="adj1" fmla="val 1839874"/>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381000" y="3017044"/>
            <a:ext cx="3839721" cy="1231106"/>
          </a:xfrm>
          <a:prstGeom prst="rect">
            <a:avLst/>
          </a:prstGeom>
          <a:noFill/>
        </p:spPr>
        <p:txBody>
          <a:bodyPr wrap="square" lIns="0" tIns="0" rIns="0" bIns="0" rtlCol="0">
            <a:spAutoFit/>
          </a:bodyPr>
          <a:lstStyle/>
          <a:p>
            <a:pPr defTabSz="457200"/>
            <a:r>
              <a:rPr lang="en-US" sz="1600" dirty="0" smtClean="0">
                <a:solidFill>
                  <a:schemeClr val="accent5"/>
                </a:solidFill>
              </a:rPr>
              <a:t>Components </a:t>
            </a:r>
            <a:r>
              <a:rPr lang="en-US" sz="1600" dirty="0">
                <a:solidFill>
                  <a:schemeClr val="accent5"/>
                </a:solidFill>
              </a:rPr>
              <a:t>are dynamically discoverable and loosely coupled, exposing health through HTTP endpoints so agents can collect state </a:t>
            </a:r>
            <a:r>
              <a:rPr lang="en-US" sz="1600" dirty="0" smtClean="0">
                <a:solidFill>
                  <a:schemeClr val="accent5"/>
                </a:solidFill>
              </a:rPr>
              <a:t>information (app state &amp; system state) and </a:t>
            </a:r>
            <a:r>
              <a:rPr lang="en-US" sz="1600" dirty="0">
                <a:solidFill>
                  <a:schemeClr val="accent5"/>
                </a:solidFill>
              </a:rPr>
              <a:t>act on </a:t>
            </a:r>
            <a:r>
              <a:rPr lang="en-US" sz="1600" dirty="0" smtClean="0">
                <a:solidFill>
                  <a:schemeClr val="accent5"/>
                </a:solidFill>
              </a:rPr>
              <a:t>it.</a:t>
            </a:r>
            <a:endParaRPr lang="en-US" sz="1600" dirty="0">
              <a:solidFill>
                <a:schemeClr val="accent5"/>
              </a:solidFill>
            </a:endParaRPr>
          </a:p>
        </p:txBody>
      </p:sp>
    </p:spTree>
    <p:extLst>
      <p:ext uri="{BB962C8B-B14F-4D97-AF65-F5344CB8AC3E}">
        <p14:creationId xmlns:p14="http://schemas.microsoft.com/office/powerpoint/2010/main" val="64143654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150813" y="109538"/>
            <a:ext cx="8410575" cy="460375"/>
          </a:xfrm>
        </p:spPr>
        <p:txBody>
          <a:bodyPr/>
          <a:lstStyle/>
          <a:p>
            <a:r>
              <a:rPr lang="en-US" sz="2200" dirty="0" smtClean="0"/>
              <a:t>Pivotal CF Elastic Runtime Architecture</a:t>
            </a:r>
            <a:endParaRPr lang="en-US" sz="2200" dirty="0"/>
          </a:p>
        </p:txBody>
      </p:sp>
      <p:pic>
        <p:nvPicPr>
          <p:cNvPr id="2" name="Picture 1" descr="cf_architecture_block.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00" y="514350"/>
            <a:ext cx="7340600" cy="4113413"/>
          </a:xfrm>
          <a:prstGeom prst="rect">
            <a:avLst/>
          </a:prstGeom>
        </p:spPr>
      </p:pic>
    </p:spTree>
    <p:extLst>
      <p:ext uri="{BB962C8B-B14F-4D97-AF65-F5344CB8AC3E}">
        <p14:creationId xmlns:p14="http://schemas.microsoft.com/office/powerpoint/2010/main" val="89567330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Arrow 6"/>
          <p:cNvSpPr/>
          <p:nvPr/>
        </p:nvSpPr>
        <p:spPr>
          <a:xfrm>
            <a:off x="2329181" y="1541559"/>
            <a:ext cx="1303645" cy="776287"/>
          </a:xfrm>
          <a:prstGeom prst="rightArrow">
            <a:avLst>
              <a:gd name="adj1" fmla="val 72086"/>
              <a:gd name="adj2" fmla="val 41820"/>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66713" y="325438"/>
            <a:ext cx="8410575" cy="722312"/>
          </a:xfrm>
        </p:spPr>
        <p:txBody>
          <a:bodyPr/>
          <a:lstStyle/>
          <a:p>
            <a:r>
              <a:rPr lang="en-US" sz="2800" dirty="0"/>
              <a:t>Overview: Deploying </a:t>
            </a:r>
            <a:r>
              <a:rPr lang="en-US" sz="2800" i="1" dirty="0"/>
              <a:t>App</a:t>
            </a:r>
            <a:r>
              <a:rPr lang="en-US" sz="2800" dirty="0"/>
              <a:t> to </a:t>
            </a:r>
            <a:r>
              <a:rPr lang="en-US" sz="2800" dirty="0" smtClean="0"/>
              <a:t/>
            </a:r>
            <a:br>
              <a:rPr lang="en-US" sz="2800" dirty="0" smtClean="0"/>
            </a:br>
            <a:r>
              <a:rPr lang="en-US" sz="2800" dirty="0" smtClean="0"/>
              <a:t>Pivotal CF Elastic </a:t>
            </a:r>
            <a:r>
              <a:rPr lang="en-US" sz="2800" i="1" dirty="0"/>
              <a:t>Runtime</a:t>
            </a:r>
            <a:endParaRPr lang="en-US" sz="2800" dirty="0"/>
          </a:p>
        </p:txBody>
      </p:sp>
      <p:pic>
        <p:nvPicPr>
          <p:cNvPr id="4" name="Picture 210" descr="ICON_Person_Q30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02877" y="1541559"/>
            <a:ext cx="438150" cy="7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ounded Rectangle 4"/>
          <p:cNvSpPr/>
          <p:nvPr/>
        </p:nvSpPr>
        <p:spPr>
          <a:xfrm>
            <a:off x="3630706" y="1276349"/>
            <a:ext cx="5169845" cy="3124200"/>
          </a:xfrm>
          <a:prstGeom prst="roundRect">
            <a:avLst>
              <a:gd name="adj" fmla="val 8224"/>
            </a:avLst>
          </a:prstGeom>
          <a:gradFill flip="none" rotWithShape="1">
            <a:gsLst>
              <a:gs pos="0">
                <a:schemeClr val="bg1">
                  <a:lumMod val="85000"/>
                </a:schemeClr>
              </a:gs>
              <a:gs pos="100000">
                <a:schemeClr val="bg1">
                  <a:lumMod val="95000"/>
                </a:schemeClr>
              </a:gs>
            </a:gsLst>
            <a:lin ang="5400000" scaled="0"/>
            <a:tileRect/>
          </a:gradFill>
          <a:ln w="9525" cmpd="sng">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anchor="b"/>
          <a:lstStyle/>
          <a:p>
            <a:pPr algn="ctr" fontAlgn="auto">
              <a:spcBef>
                <a:spcPts val="0"/>
              </a:spcBef>
              <a:spcAft>
                <a:spcPts val="0"/>
              </a:spcAft>
              <a:defRPr/>
            </a:pPr>
            <a:endParaRPr lang="en-US" sz="1600" dirty="0">
              <a:solidFill>
                <a:srgbClr val="008881"/>
              </a:solidFill>
            </a:endParaRPr>
          </a:p>
        </p:txBody>
      </p:sp>
      <p:sp>
        <p:nvSpPr>
          <p:cNvPr id="6" name="TextBox 5"/>
          <p:cNvSpPr txBox="1"/>
          <p:nvPr/>
        </p:nvSpPr>
        <p:spPr>
          <a:xfrm>
            <a:off x="238203" y="1581150"/>
            <a:ext cx="1745703" cy="830997"/>
          </a:xfrm>
          <a:prstGeom prst="rect">
            <a:avLst/>
          </a:prstGeom>
          <a:noFill/>
        </p:spPr>
        <p:txBody>
          <a:bodyPr wrap="square" lIns="0" tIns="0" rIns="0" bIns="0" rtlCol="0">
            <a:spAutoFit/>
          </a:bodyPr>
          <a:lstStyle/>
          <a:p>
            <a:pPr marL="342900" indent="-342900">
              <a:buFont typeface="+mj-ea"/>
              <a:buAutoNum type="circleNumDbPlain"/>
            </a:pPr>
            <a:r>
              <a:rPr lang="en-US" dirty="0" smtClean="0">
                <a:solidFill>
                  <a:schemeClr val="bg2"/>
                </a:solidFill>
              </a:rPr>
              <a:t>Upload app bits and metadata</a:t>
            </a:r>
          </a:p>
        </p:txBody>
      </p:sp>
      <p:sp>
        <p:nvSpPr>
          <p:cNvPr id="8" name="TextBox 7"/>
          <p:cNvSpPr txBox="1"/>
          <p:nvPr/>
        </p:nvSpPr>
        <p:spPr>
          <a:xfrm>
            <a:off x="2362200" y="1639050"/>
            <a:ext cx="920445" cy="307777"/>
          </a:xfrm>
          <a:prstGeom prst="rect">
            <a:avLst/>
          </a:prstGeom>
          <a:noFill/>
          <a:effectLst>
            <a:outerShdw dist="12700" sx="1000" sy="1000" algn="ctr" rotWithShape="0">
              <a:schemeClr val="tx2"/>
            </a:outerShdw>
          </a:effectLst>
        </p:spPr>
        <p:txBody>
          <a:bodyPr wrap="none" rtlCol="0">
            <a:spAutoFit/>
          </a:bodyPr>
          <a:lstStyle/>
          <a:p>
            <a:r>
              <a:rPr lang="en-US" sz="1400" dirty="0" smtClean="0">
                <a:solidFill>
                  <a:schemeClr val="bg1"/>
                </a:solidFill>
              </a:rPr>
              <a:t>push app</a:t>
            </a:r>
            <a:endParaRPr lang="en-US" sz="1400" i="1" dirty="0" smtClean="0">
              <a:solidFill>
                <a:schemeClr val="bg1"/>
              </a:solidFill>
            </a:endParaRPr>
          </a:p>
        </p:txBody>
      </p:sp>
      <p:sp>
        <p:nvSpPr>
          <p:cNvPr id="34" name="Rounded Rectangle 33"/>
          <p:cNvSpPr/>
          <p:nvPr/>
        </p:nvSpPr>
        <p:spPr bwMode="auto">
          <a:xfrm rot="16200000">
            <a:off x="2318310" y="2651435"/>
            <a:ext cx="3276600" cy="374030"/>
          </a:xfrm>
          <a:prstGeom prst="roundRect">
            <a:avLst>
              <a:gd name="adj" fmla="val 8685"/>
            </a:avLst>
          </a:prstGeom>
          <a:solidFill>
            <a:srgbClr val="0A1831">
              <a:alpha val="25000"/>
            </a:srgbClr>
          </a:solidFill>
          <a:ln w="41275">
            <a:noFill/>
            <a:round/>
            <a:headEnd/>
            <a:tailEnd/>
          </a:ln>
        </p:spPr>
        <p:txBody>
          <a:bodyPr wrap="none" lIns="0" tIns="0" rIns="0" bIns="0" rtlCol="0" anchor="ctr"/>
          <a:lstStyle/>
          <a:p>
            <a:pPr algn="ctr" fontAlgn="auto">
              <a:spcBef>
                <a:spcPts val="0"/>
              </a:spcBef>
              <a:spcAft>
                <a:spcPts val="0"/>
              </a:spcAft>
            </a:pPr>
            <a:r>
              <a:rPr lang="en-US" sz="1600" dirty="0" smtClean="0">
                <a:solidFill>
                  <a:prstClr val="white">
                    <a:lumMod val="95000"/>
                  </a:prstClr>
                </a:solidFill>
                <a:latin typeface="Calibri"/>
                <a:ea typeface="+mn-ea"/>
              </a:rPr>
              <a:t>Router</a:t>
            </a:r>
          </a:p>
        </p:txBody>
      </p:sp>
      <p:sp>
        <p:nvSpPr>
          <p:cNvPr id="39" name="TextBox 38"/>
          <p:cNvSpPr txBox="1"/>
          <p:nvPr/>
        </p:nvSpPr>
        <p:spPr>
          <a:xfrm>
            <a:off x="238203" y="2454354"/>
            <a:ext cx="3039294" cy="1661993"/>
          </a:xfrm>
          <a:prstGeom prst="rect">
            <a:avLst/>
          </a:prstGeom>
          <a:noFill/>
        </p:spPr>
        <p:txBody>
          <a:bodyPr wrap="none" lIns="0" tIns="0" rIns="0" bIns="0" rtlCol="0">
            <a:spAutoFit/>
          </a:bodyPr>
          <a:lstStyle/>
          <a:p>
            <a:pPr marL="342900" indent="-342900">
              <a:lnSpc>
                <a:spcPct val="150000"/>
              </a:lnSpc>
              <a:buFont typeface="+mj-ea"/>
              <a:buAutoNum type="circleNumDbPlain" startAt="2"/>
            </a:pPr>
            <a:r>
              <a:rPr lang="en-US" dirty="0" smtClean="0">
                <a:solidFill>
                  <a:schemeClr val="bg2"/>
                </a:solidFill>
              </a:rPr>
              <a:t>Create and bind services</a:t>
            </a:r>
          </a:p>
          <a:p>
            <a:pPr marL="342900" indent="-342900">
              <a:lnSpc>
                <a:spcPct val="150000"/>
              </a:lnSpc>
              <a:buFont typeface="+mj-ea"/>
              <a:buAutoNum type="circleNumDbPlain" startAt="2"/>
            </a:pPr>
            <a:r>
              <a:rPr lang="en-US" dirty="0" smtClean="0">
                <a:solidFill>
                  <a:schemeClr val="bg2"/>
                </a:solidFill>
              </a:rPr>
              <a:t>Stage application</a:t>
            </a:r>
          </a:p>
          <a:p>
            <a:pPr marL="342900" indent="-342900">
              <a:lnSpc>
                <a:spcPct val="150000"/>
              </a:lnSpc>
              <a:buFont typeface="+mj-ea"/>
              <a:buAutoNum type="circleNumDbPlain" startAt="2"/>
            </a:pPr>
            <a:r>
              <a:rPr lang="en-US" dirty="0" smtClean="0">
                <a:solidFill>
                  <a:schemeClr val="bg2"/>
                </a:solidFill>
              </a:rPr>
              <a:t>Deploy application</a:t>
            </a:r>
          </a:p>
          <a:p>
            <a:pPr marL="342900" indent="-342900">
              <a:lnSpc>
                <a:spcPct val="150000"/>
              </a:lnSpc>
              <a:buFont typeface="+mj-ea"/>
              <a:buAutoNum type="circleNumDbPlain" startAt="2"/>
            </a:pPr>
            <a:r>
              <a:rPr lang="en-US" dirty="0" smtClean="0">
                <a:solidFill>
                  <a:schemeClr val="bg2"/>
                </a:solidFill>
              </a:rPr>
              <a:t>Manage application health</a:t>
            </a:r>
          </a:p>
        </p:txBody>
      </p:sp>
      <p:sp>
        <p:nvSpPr>
          <p:cNvPr id="27" name="Oval 42"/>
          <p:cNvSpPr/>
          <p:nvPr/>
        </p:nvSpPr>
        <p:spPr>
          <a:xfrm>
            <a:off x="3841318" y="2175427"/>
            <a:ext cx="230584" cy="230584"/>
          </a:xfrm>
          <a:custGeom>
            <a:avLst/>
            <a:gdLst/>
            <a:ahLst/>
            <a:cxnLst/>
            <a:rect l="l" t="t" r="r" b="b"/>
            <a:pathLst>
              <a:path w="763984" h="763984">
                <a:moveTo>
                  <a:pt x="335323" y="444979"/>
                </a:moveTo>
                <a:lnTo>
                  <a:pt x="335323" y="590998"/>
                </a:lnTo>
                <a:lnTo>
                  <a:pt x="261293" y="590998"/>
                </a:lnTo>
                <a:lnTo>
                  <a:pt x="381992" y="747629"/>
                </a:lnTo>
                <a:lnTo>
                  <a:pt x="502691" y="590998"/>
                </a:lnTo>
                <a:lnTo>
                  <a:pt x="428661" y="590998"/>
                </a:lnTo>
                <a:lnTo>
                  <a:pt x="428661" y="444979"/>
                </a:lnTo>
                <a:close/>
                <a:moveTo>
                  <a:pt x="578572" y="261293"/>
                </a:moveTo>
                <a:lnTo>
                  <a:pt x="421941" y="381992"/>
                </a:lnTo>
                <a:lnTo>
                  <a:pt x="578572" y="502691"/>
                </a:lnTo>
                <a:lnTo>
                  <a:pt x="578572" y="428661"/>
                </a:lnTo>
                <a:lnTo>
                  <a:pt x="724591" y="428661"/>
                </a:lnTo>
                <a:lnTo>
                  <a:pt x="724591" y="335323"/>
                </a:lnTo>
                <a:lnTo>
                  <a:pt x="578572" y="335323"/>
                </a:lnTo>
                <a:close/>
                <a:moveTo>
                  <a:pt x="185411" y="261293"/>
                </a:moveTo>
                <a:lnTo>
                  <a:pt x="185411" y="335323"/>
                </a:lnTo>
                <a:lnTo>
                  <a:pt x="39392" y="335323"/>
                </a:lnTo>
                <a:lnTo>
                  <a:pt x="39392" y="428661"/>
                </a:lnTo>
                <a:lnTo>
                  <a:pt x="185411" y="428661"/>
                </a:lnTo>
                <a:lnTo>
                  <a:pt x="185411" y="502691"/>
                </a:lnTo>
                <a:lnTo>
                  <a:pt x="342042" y="381992"/>
                </a:lnTo>
                <a:close/>
                <a:moveTo>
                  <a:pt x="381992" y="16356"/>
                </a:moveTo>
                <a:lnTo>
                  <a:pt x="261293" y="172987"/>
                </a:lnTo>
                <a:lnTo>
                  <a:pt x="335323" y="172987"/>
                </a:lnTo>
                <a:lnTo>
                  <a:pt x="335323" y="319006"/>
                </a:lnTo>
                <a:lnTo>
                  <a:pt x="428661" y="319006"/>
                </a:lnTo>
                <a:lnTo>
                  <a:pt x="428661" y="172987"/>
                </a:lnTo>
                <a:lnTo>
                  <a:pt x="502691" y="172987"/>
                </a:lnTo>
                <a:close/>
                <a:moveTo>
                  <a:pt x="381992" y="0"/>
                </a:moveTo>
                <a:cubicBezTo>
                  <a:pt x="592960" y="0"/>
                  <a:pt x="763984" y="171024"/>
                  <a:pt x="763984" y="381992"/>
                </a:cubicBezTo>
                <a:cubicBezTo>
                  <a:pt x="763984" y="592960"/>
                  <a:pt x="592960" y="763984"/>
                  <a:pt x="381992" y="763984"/>
                </a:cubicBezTo>
                <a:cubicBezTo>
                  <a:pt x="171024" y="763984"/>
                  <a:pt x="0" y="592960"/>
                  <a:pt x="0" y="381992"/>
                </a:cubicBezTo>
                <a:cubicBezTo>
                  <a:pt x="0" y="171024"/>
                  <a:pt x="171024" y="0"/>
                  <a:pt x="381992"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a:spLocks noChangeArrowheads="1"/>
          </p:cNvSpPr>
          <p:nvPr/>
        </p:nvSpPr>
        <p:spPr bwMode="auto">
          <a:xfrm>
            <a:off x="4293642" y="1498378"/>
            <a:ext cx="1533402" cy="443726"/>
          </a:xfrm>
          <a:prstGeom prst="roundRect">
            <a:avLst>
              <a:gd name="adj" fmla="val 4579"/>
            </a:avLst>
          </a:prstGeom>
          <a:solidFill>
            <a:schemeClr val="bg1">
              <a:lumMod val="65000"/>
            </a:schemeClr>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err="1" smtClean="0">
                <a:solidFill>
                  <a:schemeClr val="bg1"/>
                </a:solidFill>
                <a:latin typeface="+mn-lt"/>
                <a:ea typeface="+mn-ea"/>
              </a:rPr>
              <a:t>Blobstore</a:t>
            </a:r>
            <a:endParaRPr lang="en-US" sz="1200" b="1" dirty="0">
              <a:solidFill>
                <a:schemeClr val="bg1"/>
              </a:solidFill>
              <a:latin typeface="+mn-lt"/>
              <a:ea typeface="+mn-ea"/>
            </a:endParaRPr>
          </a:p>
        </p:txBody>
      </p:sp>
      <p:sp>
        <p:nvSpPr>
          <p:cNvPr id="26" name="Oval 194"/>
          <p:cNvSpPr/>
          <p:nvPr/>
        </p:nvSpPr>
        <p:spPr>
          <a:xfrm>
            <a:off x="4357147" y="1612382"/>
            <a:ext cx="206829" cy="215718"/>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a:spLocks noChangeArrowheads="1"/>
          </p:cNvSpPr>
          <p:nvPr/>
        </p:nvSpPr>
        <p:spPr bwMode="auto">
          <a:xfrm>
            <a:off x="6095999" y="1498378"/>
            <a:ext cx="2590799" cy="443726"/>
          </a:xfrm>
          <a:prstGeom prst="roundRect">
            <a:avLst>
              <a:gd name="adj" fmla="val 4579"/>
            </a:avLst>
          </a:prstGeom>
          <a:solidFill>
            <a:schemeClr val="bg1">
              <a:lumMod val="65000"/>
            </a:schemeClr>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DB</a:t>
            </a:r>
            <a:endParaRPr lang="en-US" sz="1200" b="1" dirty="0">
              <a:solidFill>
                <a:schemeClr val="bg1"/>
              </a:solidFill>
              <a:latin typeface="+mn-lt"/>
              <a:ea typeface="+mn-ea"/>
            </a:endParaRPr>
          </a:p>
        </p:txBody>
      </p:sp>
      <p:sp>
        <p:nvSpPr>
          <p:cNvPr id="46" name="Oval 194"/>
          <p:cNvSpPr/>
          <p:nvPr/>
        </p:nvSpPr>
        <p:spPr>
          <a:xfrm>
            <a:off x="6159505" y="1612382"/>
            <a:ext cx="206829" cy="215718"/>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flipH="1">
            <a:off x="6159505" y="1946827"/>
            <a:ext cx="698495" cy="459184"/>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43" idx="2"/>
          </p:cNvCxnSpPr>
          <p:nvPr/>
        </p:nvCxnSpPr>
        <p:spPr>
          <a:xfrm>
            <a:off x="5060343" y="1942104"/>
            <a:ext cx="654657" cy="463907"/>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
        <p:nvSpPr>
          <p:cNvPr id="56" name="Right Arrow 55"/>
          <p:cNvSpPr/>
          <p:nvPr/>
        </p:nvSpPr>
        <p:spPr>
          <a:xfrm>
            <a:off x="6707141" y="2344648"/>
            <a:ext cx="438395" cy="202203"/>
          </a:xfrm>
          <a:prstGeom prst="rightArrow">
            <a:avLst>
              <a:gd name="adj1" fmla="val 58851"/>
              <a:gd name="adj2" fmla="val 74907"/>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ight Arrow 56"/>
          <p:cNvSpPr/>
          <p:nvPr/>
        </p:nvSpPr>
        <p:spPr>
          <a:xfrm rot="10800000">
            <a:off x="6721768" y="2548827"/>
            <a:ext cx="438395" cy="202203"/>
          </a:xfrm>
          <a:prstGeom prst="rightArrow">
            <a:avLst>
              <a:gd name="adj1" fmla="val 58851"/>
              <a:gd name="adj2" fmla="val 74907"/>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p:cNvGrpSpPr/>
          <p:nvPr/>
        </p:nvGrpSpPr>
        <p:grpSpPr>
          <a:xfrm>
            <a:off x="5181600" y="2326964"/>
            <a:ext cx="1533402" cy="443726"/>
            <a:chOff x="5181600" y="2326964"/>
            <a:chExt cx="1533402" cy="443726"/>
          </a:xfrm>
        </p:grpSpPr>
        <p:sp>
          <p:nvSpPr>
            <p:cNvPr id="47" name="Rounded Rectangle 46"/>
            <p:cNvSpPr>
              <a:spLocks noChangeArrowheads="1"/>
            </p:cNvSpPr>
            <p:nvPr/>
          </p:nvSpPr>
          <p:spPr bwMode="auto">
            <a:xfrm>
              <a:off x="5181600" y="2326964"/>
              <a:ext cx="1533402" cy="44372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Cloud Controller</a:t>
              </a:r>
              <a:endParaRPr lang="en-US" sz="1200" b="1" dirty="0">
                <a:solidFill>
                  <a:schemeClr val="bg1"/>
                </a:solidFill>
                <a:latin typeface="+mn-lt"/>
                <a:ea typeface="+mn-ea"/>
              </a:endParaRPr>
            </a:p>
          </p:txBody>
        </p:sp>
        <p:sp>
          <p:nvSpPr>
            <p:cNvPr id="51" name="Rectangle 76"/>
            <p:cNvSpPr/>
            <p:nvPr/>
          </p:nvSpPr>
          <p:spPr>
            <a:xfrm>
              <a:off x="5257800" y="2430983"/>
              <a:ext cx="199082" cy="265671"/>
            </a:xfrm>
            <a:custGeom>
              <a:avLst/>
              <a:gdLst/>
              <a:ahLst/>
              <a:cxnLst/>
              <a:rect l="l" t="t" r="r" b="b"/>
              <a:pathLst>
                <a:path w="661988" h="883413">
                  <a:moveTo>
                    <a:pt x="330994" y="679669"/>
                  </a:moveTo>
                  <a:lnTo>
                    <a:pt x="212885" y="769898"/>
                  </a:lnTo>
                  <a:cubicBezTo>
                    <a:pt x="244883" y="796653"/>
                    <a:pt x="286332" y="810415"/>
                    <a:pt x="330994" y="810415"/>
                  </a:cubicBezTo>
                  <a:cubicBezTo>
                    <a:pt x="375657" y="810415"/>
                    <a:pt x="417105" y="796653"/>
                    <a:pt x="449103" y="769899"/>
                  </a:cubicBezTo>
                  <a:close/>
                  <a:moveTo>
                    <a:pt x="131181" y="527028"/>
                  </a:moveTo>
                  <a:cubicBezTo>
                    <a:pt x="122509" y="548919"/>
                    <a:pt x="118242" y="572793"/>
                    <a:pt x="118242" y="597663"/>
                  </a:cubicBezTo>
                  <a:cubicBezTo>
                    <a:pt x="118242" y="668352"/>
                    <a:pt x="152717" y="730988"/>
                    <a:pt x="208006" y="766609"/>
                  </a:cubicBezTo>
                  <a:lnTo>
                    <a:pt x="253230" y="620264"/>
                  </a:lnTo>
                  <a:close/>
                  <a:moveTo>
                    <a:pt x="530807" y="527027"/>
                  </a:moveTo>
                  <a:lnTo>
                    <a:pt x="408757" y="620264"/>
                  </a:lnTo>
                  <a:lnTo>
                    <a:pt x="453981" y="766610"/>
                  </a:lnTo>
                  <a:cubicBezTo>
                    <a:pt x="509272" y="730989"/>
                    <a:pt x="543746" y="668352"/>
                    <a:pt x="543746" y="597663"/>
                  </a:cubicBezTo>
                  <a:cubicBezTo>
                    <a:pt x="543746" y="572793"/>
                    <a:pt x="539479" y="548919"/>
                    <a:pt x="530807" y="527027"/>
                  </a:cubicBezTo>
                  <a:close/>
                  <a:moveTo>
                    <a:pt x="336192" y="385435"/>
                  </a:moveTo>
                  <a:lnTo>
                    <a:pt x="379054" y="524143"/>
                  </a:lnTo>
                  <a:lnTo>
                    <a:pt x="529912" y="524142"/>
                  </a:lnTo>
                  <a:cubicBezTo>
                    <a:pt x="501178" y="444293"/>
                    <a:pt x="425507" y="387120"/>
                    <a:pt x="336192" y="385435"/>
                  </a:cubicBezTo>
                  <a:close/>
                  <a:moveTo>
                    <a:pt x="325796" y="385435"/>
                  </a:moveTo>
                  <a:cubicBezTo>
                    <a:pt x="236481" y="387120"/>
                    <a:pt x="160810" y="444294"/>
                    <a:pt x="132077" y="524142"/>
                  </a:cubicBezTo>
                  <a:lnTo>
                    <a:pt x="282933" y="524143"/>
                  </a:lnTo>
                  <a:close/>
                  <a:moveTo>
                    <a:pt x="388144" y="107849"/>
                  </a:moveTo>
                  <a:lnTo>
                    <a:pt x="616744" y="107849"/>
                  </a:lnTo>
                  <a:lnTo>
                    <a:pt x="616744" y="214664"/>
                  </a:lnTo>
                  <a:lnTo>
                    <a:pt x="486412" y="358355"/>
                  </a:lnTo>
                  <a:cubicBezTo>
                    <a:pt x="564963" y="408954"/>
                    <a:pt x="616744" y="497262"/>
                    <a:pt x="616744" y="597663"/>
                  </a:cubicBezTo>
                  <a:cubicBezTo>
                    <a:pt x="616744" y="755478"/>
                    <a:pt x="488809" y="883413"/>
                    <a:pt x="330994" y="883413"/>
                  </a:cubicBezTo>
                  <a:cubicBezTo>
                    <a:pt x="173179" y="883413"/>
                    <a:pt x="45244" y="755478"/>
                    <a:pt x="45244" y="597663"/>
                  </a:cubicBezTo>
                  <a:cubicBezTo>
                    <a:pt x="45244" y="497384"/>
                    <a:pt x="96899" y="409170"/>
                    <a:pt x="175275" y="358519"/>
                  </a:cubicBezTo>
                  <a:lnTo>
                    <a:pt x="45244" y="215161"/>
                  </a:lnTo>
                  <a:lnTo>
                    <a:pt x="45244" y="108346"/>
                  </a:lnTo>
                  <a:lnTo>
                    <a:pt x="273844" y="108346"/>
                  </a:lnTo>
                  <a:lnTo>
                    <a:pt x="273844" y="215161"/>
                  </a:lnTo>
                  <a:lnTo>
                    <a:pt x="273844" y="317674"/>
                  </a:lnTo>
                  <a:cubicBezTo>
                    <a:pt x="292304" y="313881"/>
                    <a:pt x="311419" y="311913"/>
                    <a:pt x="330994" y="311913"/>
                  </a:cubicBezTo>
                  <a:lnTo>
                    <a:pt x="388144" y="317674"/>
                  </a:lnTo>
                  <a:lnTo>
                    <a:pt x="388144" y="214664"/>
                  </a:lnTo>
                  <a:close/>
                  <a:moveTo>
                    <a:pt x="0" y="0"/>
                  </a:moveTo>
                  <a:lnTo>
                    <a:pt x="661988" y="0"/>
                  </a:lnTo>
                  <a:lnTo>
                    <a:pt x="661988" y="69056"/>
                  </a:lnTo>
                  <a:lnTo>
                    <a:pt x="0" y="69056"/>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p:nvGrpSpPr>
        <p:grpSpPr>
          <a:xfrm>
            <a:off x="7153397" y="2326964"/>
            <a:ext cx="1533402" cy="443726"/>
            <a:chOff x="7153397" y="2326964"/>
            <a:chExt cx="1533402" cy="443726"/>
          </a:xfrm>
        </p:grpSpPr>
        <p:sp>
          <p:nvSpPr>
            <p:cNvPr id="49" name="Rounded Rectangle 48"/>
            <p:cNvSpPr>
              <a:spLocks noChangeArrowheads="1"/>
            </p:cNvSpPr>
            <p:nvPr/>
          </p:nvSpPr>
          <p:spPr bwMode="auto">
            <a:xfrm>
              <a:off x="7153397" y="2326964"/>
              <a:ext cx="1533402" cy="44372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Service Broker Node(s)</a:t>
              </a:r>
              <a:endParaRPr lang="en-US" sz="1200" b="1" dirty="0">
                <a:solidFill>
                  <a:schemeClr val="bg1"/>
                </a:solidFill>
                <a:latin typeface="+mn-lt"/>
                <a:ea typeface="+mn-ea"/>
              </a:endParaRPr>
            </a:p>
          </p:txBody>
        </p:sp>
        <p:sp>
          <p:nvSpPr>
            <p:cNvPr id="53" name="Rectangle 175"/>
            <p:cNvSpPr/>
            <p:nvPr/>
          </p:nvSpPr>
          <p:spPr>
            <a:xfrm>
              <a:off x="7215230" y="2435054"/>
              <a:ext cx="227549" cy="227546"/>
            </a:xfrm>
            <a:custGeom>
              <a:avLst/>
              <a:gdLst/>
              <a:ahLst/>
              <a:cxnLst/>
              <a:rect l="l" t="t" r="r" b="b"/>
              <a:pathLst>
                <a:path w="3195025" h="3194985">
                  <a:moveTo>
                    <a:pt x="683252" y="2245091"/>
                  </a:moveTo>
                  <a:cubicBezTo>
                    <a:pt x="526024" y="2245091"/>
                    <a:pt x="398566" y="2372549"/>
                    <a:pt x="398566" y="2529777"/>
                  </a:cubicBezTo>
                  <a:lnTo>
                    <a:pt x="398563" y="2529777"/>
                  </a:lnTo>
                  <a:cubicBezTo>
                    <a:pt x="398563" y="2687004"/>
                    <a:pt x="526021" y="2814463"/>
                    <a:pt x="683249" y="2814463"/>
                  </a:cubicBezTo>
                  <a:cubicBezTo>
                    <a:pt x="840476" y="2814463"/>
                    <a:pt x="967935" y="2687004"/>
                    <a:pt x="967935" y="2529777"/>
                  </a:cubicBezTo>
                  <a:lnTo>
                    <a:pt x="967935" y="2245091"/>
                  </a:lnTo>
                  <a:close/>
                  <a:moveTo>
                    <a:pt x="2244948" y="2226032"/>
                  </a:moveTo>
                  <a:lnTo>
                    <a:pt x="2244948" y="2510715"/>
                  </a:lnTo>
                  <a:cubicBezTo>
                    <a:pt x="2244948" y="2667943"/>
                    <a:pt x="2372406" y="2795401"/>
                    <a:pt x="2529634" y="2795401"/>
                  </a:cubicBezTo>
                  <a:lnTo>
                    <a:pt x="2529634" y="2795404"/>
                  </a:lnTo>
                  <a:cubicBezTo>
                    <a:pt x="2686861" y="2795404"/>
                    <a:pt x="2814320" y="2667945"/>
                    <a:pt x="2814320" y="2510718"/>
                  </a:cubicBezTo>
                  <a:cubicBezTo>
                    <a:pt x="2814320" y="2353491"/>
                    <a:pt x="2686861" y="2226032"/>
                    <a:pt x="2529634" y="2226032"/>
                  </a:cubicBezTo>
                  <a:close/>
                  <a:moveTo>
                    <a:pt x="1324215" y="1318407"/>
                  </a:moveTo>
                  <a:lnTo>
                    <a:pt x="1324215" y="1321813"/>
                  </a:lnTo>
                  <a:lnTo>
                    <a:pt x="1321332" y="1321813"/>
                  </a:lnTo>
                  <a:lnTo>
                    <a:pt x="1321332" y="1873653"/>
                  </a:lnTo>
                  <a:lnTo>
                    <a:pt x="1873510" y="1873653"/>
                  </a:lnTo>
                  <a:lnTo>
                    <a:pt x="1873510" y="1872635"/>
                  </a:lnTo>
                  <a:lnTo>
                    <a:pt x="1876578" y="1872635"/>
                  </a:lnTo>
                  <a:lnTo>
                    <a:pt x="1876578" y="1321332"/>
                  </a:lnTo>
                  <a:lnTo>
                    <a:pt x="1873693" y="1321332"/>
                  </a:lnTo>
                  <a:lnTo>
                    <a:pt x="1873693" y="1318407"/>
                  </a:lnTo>
                  <a:close/>
                  <a:moveTo>
                    <a:pt x="668091" y="399044"/>
                  </a:moveTo>
                  <a:cubicBezTo>
                    <a:pt x="510864" y="399044"/>
                    <a:pt x="383405" y="526503"/>
                    <a:pt x="383405" y="683730"/>
                  </a:cubicBezTo>
                  <a:cubicBezTo>
                    <a:pt x="383405" y="840957"/>
                    <a:pt x="510864" y="968416"/>
                    <a:pt x="668091" y="968416"/>
                  </a:cubicBezTo>
                  <a:lnTo>
                    <a:pt x="952777" y="968416"/>
                  </a:lnTo>
                  <a:lnTo>
                    <a:pt x="952777" y="683733"/>
                  </a:lnTo>
                  <a:cubicBezTo>
                    <a:pt x="952777" y="526505"/>
                    <a:pt x="825319" y="399047"/>
                    <a:pt x="668091" y="399047"/>
                  </a:cubicBezTo>
                  <a:close/>
                  <a:moveTo>
                    <a:pt x="2511776" y="380522"/>
                  </a:moveTo>
                  <a:cubicBezTo>
                    <a:pt x="2354549" y="380522"/>
                    <a:pt x="2227090" y="507981"/>
                    <a:pt x="2227090" y="665208"/>
                  </a:cubicBezTo>
                  <a:lnTo>
                    <a:pt x="2227090" y="949894"/>
                  </a:lnTo>
                  <a:lnTo>
                    <a:pt x="2511773" y="949894"/>
                  </a:lnTo>
                  <a:cubicBezTo>
                    <a:pt x="2669001" y="949894"/>
                    <a:pt x="2796459" y="822436"/>
                    <a:pt x="2796459" y="665208"/>
                  </a:cubicBezTo>
                  <a:lnTo>
                    <a:pt x="2796462" y="665208"/>
                  </a:lnTo>
                  <a:cubicBezTo>
                    <a:pt x="2796462" y="507981"/>
                    <a:pt x="2669003" y="380522"/>
                    <a:pt x="2511776" y="380522"/>
                  </a:cubicBezTo>
                  <a:close/>
                  <a:moveTo>
                    <a:pt x="2534359" y="0"/>
                  </a:moveTo>
                  <a:cubicBezTo>
                    <a:pt x="2899234" y="0"/>
                    <a:pt x="3195025" y="295791"/>
                    <a:pt x="3195025" y="660666"/>
                  </a:cubicBezTo>
                  <a:lnTo>
                    <a:pt x="3195022" y="660666"/>
                  </a:lnTo>
                  <a:cubicBezTo>
                    <a:pt x="3195022" y="1025541"/>
                    <a:pt x="2899231" y="1321332"/>
                    <a:pt x="2534356" y="1321332"/>
                  </a:cubicBezTo>
                  <a:lnTo>
                    <a:pt x="2227340" y="1321332"/>
                  </a:lnTo>
                  <a:lnTo>
                    <a:pt x="2227340" y="1872635"/>
                  </a:lnTo>
                  <a:lnTo>
                    <a:pt x="2534176" y="1872635"/>
                  </a:lnTo>
                  <a:cubicBezTo>
                    <a:pt x="2899051" y="1872635"/>
                    <a:pt x="3194842" y="2168426"/>
                    <a:pt x="3194842" y="2533301"/>
                  </a:cubicBezTo>
                  <a:cubicBezTo>
                    <a:pt x="3194842" y="2898176"/>
                    <a:pt x="2899051" y="3193967"/>
                    <a:pt x="2534176" y="3193967"/>
                  </a:cubicBezTo>
                  <a:lnTo>
                    <a:pt x="2534176" y="3193964"/>
                  </a:lnTo>
                  <a:cubicBezTo>
                    <a:pt x="2169301" y="3193964"/>
                    <a:pt x="1873510" y="2898174"/>
                    <a:pt x="1873510" y="2533298"/>
                  </a:cubicBezTo>
                  <a:lnTo>
                    <a:pt x="1873510" y="2245313"/>
                  </a:lnTo>
                  <a:lnTo>
                    <a:pt x="1321332" y="2245313"/>
                  </a:lnTo>
                  <a:lnTo>
                    <a:pt x="1321332" y="2534319"/>
                  </a:lnTo>
                  <a:cubicBezTo>
                    <a:pt x="1321332" y="2899194"/>
                    <a:pt x="1025541" y="3194985"/>
                    <a:pt x="660666" y="3194985"/>
                  </a:cubicBezTo>
                  <a:cubicBezTo>
                    <a:pt x="295791" y="3194985"/>
                    <a:pt x="0" y="2899194"/>
                    <a:pt x="0" y="2534319"/>
                  </a:cubicBezTo>
                  <a:lnTo>
                    <a:pt x="2" y="2534319"/>
                  </a:lnTo>
                  <a:cubicBezTo>
                    <a:pt x="2" y="2169444"/>
                    <a:pt x="295793" y="1873653"/>
                    <a:pt x="660668" y="1873653"/>
                  </a:cubicBezTo>
                  <a:lnTo>
                    <a:pt x="969070" y="1873653"/>
                  </a:lnTo>
                  <a:lnTo>
                    <a:pt x="969070" y="1321813"/>
                  </a:lnTo>
                  <a:lnTo>
                    <a:pt x="663549" y="1321813"/>
                  </a:lnTo>
                  <a:cubicBezTo>
                    <a:pt x="298674" y="1321813"/>
                    <a:pt x="2883" y="1026022"/>
                    <a:pt x="2883" y="661147"/>
                  </a:cubicBezTo>
                  <a:cubicBezTo>
                    <a:pt x="2883" y="296272"/>
                    <a:pt x="298674" y="481"/>
                    <a:pt x="663549" y="481"/>
                  </a:cubicBezTo>
                  <a:lnTo>
                    <a:pt x="663549" y="484"/>
                  </a:lnTo>
                  <a:cubicBezTo>
                    <a:pt x="1028424" y="484"/>
                    <a:pt x="1324215" y="296274"/>
                    <a:pt x="1324215" y="661150"/>
                  </a:cubicBezTo>
                  <a:lnTo>
                    <a:pt x="1324215" y="987043"/>
                  </a:lnTo>
                  <a:lnTo>
                    <a:pt x="1873693" y="987043"/>
                  </a:lnTo>
                  <a:lnTo>
                    <a:pt x="1873693" y="660666"/>
                  </a:lnTo>
                  <a:cubicBezTo>
                    <a:pt x="1873693" y="295791"/>
                    <a:pt x="2169484" y="0"/>
                    <a:pt x="2534359"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2" name="Group 81"/>
          <p:cNvGrpSpPr/>
          <p:nvPr/>
        </p:nvGrpSpPr>
        <p:grpSpPr>
          <a:xfrm>
            <a:off x="4463165" y="3467101"/>
            <a:ext cx="1099435" cy="781049"/>
            <a:chOff x="5412945" y="3105151"/>
            <a:chExt cx="1099435" cy="781049"/>
          </a:xfrm>
        </p:grpSpPr>
        <p:sp>
          <p:nvSpPr>
            <p:cNvPr id="83" name="Rounded Rectangle 82"/>
            <p:cNvSpPr>
              <a:spLocks noChangeArrowheads="1"/>
            </p:cNvSpPr>
            <p:nvPr/>
          </p:nvSpPr>
          <p:spPr bwMode="auto">
            <a:xfrm>
              <a:off x="5412945" y="3105151"/>
              <a:ext cx="1099435" cy="781049"/>
            </a:xfrm>
            <a:prstGeom prst="roundRect">
              <a:avLst>
                <a:gd name="adj" fmla="val 4579"/>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fontAlgn="auto">
                <a:spcBef>
                  <a:spcPts val="0"/>
                </a:spcBef>
                <a:spcAft>
                  <a:spcPts val="0"/>
                </a:spcAft>
                <a:defRPr/>
              </a:pPr>
              <a:r>
                <a:rPr lang="en-US" sz="1200" b="1" dirty="0" smtClean="0">
                  <a:solidFill>
                    <a:schemeClr val="bg1"/>
                  </a:solidFill>
                  <a:latin typeface="+mn-lt"/>
                  <a:ea typeface="+mn-ea"/>
                </a:rPr>
                <a:t>DEA</a:t>
              </a:r>
              <a:endParaRPr lang="en-US" sz="1200" b="1" dirty="0">
                <a:solidFill>
                  <a:schemeClr val="bg1"/>
                </a:solidFill>
                <a:latin typeface="+mn-lt"/>
                <a:ea typeface="+mn-ea"/>
              </a:endParaRPr>
            </a:p>
          </p:txBody>
        </p:sp>
        <p:sp>
          <p:nvSpPr>
            <p:cNvPr id="84" name="Oval 170"/>
            <p:cNvSpPr/>
            <p:nvPr/>
          </p:nvSpPr>
          <p:spPr>
            <a:xfrm>
              <a:off x="5477047" y="3213241"/>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p:cNvGrpSpPr/>
          <p:nvPr/>
        </p:nvGrpSpPr>
        <p:grpSpPr>
          <a:xfrm>
            <a:off x="4767965" y="3346451"/>
            <a:ext cx="1099435" cy="781049"/>
            <a:chOff x="5412945" y="3105151"/>
            <a:chExt cx="1099435" cy="781049"/>
          </a:xfrm>
        </p:grpSpPr>
        <p:sp>
          <p:nvSpPr>
            <p:cNvPr id="86" name="Rounded Rectangle 85"/>
            <p:cNvSpPr>
              <a:spLocks noChangeArrowheads="1"/>
            </p:cNvSpPr>
            <p:nvPr/>
          </p:nvSpPr>
          <p:spPr bwMode="auto">
            <a:xfrm>
              <a:off x="5412945" y="3105151"/>
              <a:ext cx="1099435" cy="781049"/>
            </a:xfrm>
            <a:prstGeom prst="roundRect">
              <a:avLst>
                <a:gd name="adj" fmla="val 4579"/>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fontAlgn="auto">
                <a:spcBef>
                  <a:spcPts val="0"/>
                </a:spcBef>
                <a:spcAft>
                  <a:spcPts val="0"/>
                </a:spcAft>
                <a:defRPr/>
              </a:pPr>
              <a:r>
                <a:rPr lang="en-US" sz="1200" b="1" dirty="0" smtClean="0">
                  <a:solidFill>
                    <a:schemeClr val="bg1"/>
                  </a:solidFill>
                  <a:latin typeface="+mn-lt"/>
                  <a:ea typeface="+mn-ea"/>
                </a:rPr>
                <a:t>DEA</a:t>
              </a:r>
              <a:endParaRPr lang="en-US" sz="1200" b="1" dirty="0">
                <a:solidFill>
                  <a:schemeClr val="bg1"/>
                </a:solidFill>
                <a:latin typeface="+mn-lt"/>
                <a:ea typeface="+mn-ea"/>
              </a:endParaRPr>
            </a:p>
          </p:txBody>
        </p:sp>
        <p:sp>
          <p:nvSpPr>
            <p:cNvPr id="87" name="Oval 170"/>
            <p:cNvSpPr/>
            <p:nvPr/>
          </p:nvSpPr>
          <p:spPr>
            <a:xfrm>
              <a:off x="5477047" y="3213241"/>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8" name="Group 87"/>
          <p:cNvGrpSpPr/>
          <p:nvPr/>
        </p:nvGrpSpPr>
        <p:grpSpPr>
          <a:xfrm>
            <a:off x="5072765" y="3225801"/>
            <a:ext cx="1099435" cy="781049"/>
            <a:chOff x="5412945" y="3105151"/>
            <a:chExt cx="1099435" cy="781049"/>
          </a:xfrm>
        </p:grpSpPr>
        <p:sp>
          <p:nvSpPr>
            <p:cNvPr id="89" name="Rounded Rectangle 88"/>
            <p:cNvSpPr>
              <a:spLocks noChangeArrowheads="1"/>
            </p:cNvSpPr>
            <p:nvPr/>
          </p:nvSpPr>
          <p:spPr bwMode="auto">
            <a:xfrm>
              <a:off x="5412945" y="3105151"/>
              <a:ext cx="1099435" cy="781049"/>
            </a:xfrm>
            <a:prstGeom prst="roundRect">
              <a:avLst>
                <a:gd name="adj" fmla="val 4579"/>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fontAlgn="auto">
                <a:spcBef>
                  <a:spcPts val="0"/>
                </a:spcBef>
                <a:spcAft>
                  <a:spcPts val="0"/>
                </a:spcAft>
                <a:defRPr/>
              </a:pPr>
              <a:r>
                <a:rPr lang="en-US" sz="1200" b="1" dirty="0" smtClean="0">
                  <a:solidFill>
                    <a:schemeClr val="bg1"/>
                  </a:solidFill>
                  <a:latin typeface="+mn-lt"/>
                  <a:ea typeface="+mn-ea"/>
                </a:rPr>
                <a:t>DEA</a:t>
              </a:r>
              <a:endParaRPr lang="en-US" sz="1200" b="1" dirty="0">
                <a:solidFill>
                  <a:schemeClr val="bg1"/>
                </a:solidFill>
                <a:latin typeface="+mn-lt"/>
                <a:ea typeface="+mn-ea"/>
              </a:endParaRPr>
            </a:p>
          </p:txBody>
        </p:sp>
        <p:sp>
          <p:nvSpPr>
            <p:cNvPr id="90" name="Oval 170"/>
            <p:cNvSpPr/>
            <p:nvPr/>
          </p:nvSpPr>
          <p:spPr>
            <a:xfrm>
              <a:off x="5477047" y="3213241"/>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p:cNvGrpSpPr/>
          <p:nvPr/>
        </p:nvGrpSpPr>
        <p:grpSpPr>
          <a:xfrm>
            <a:off x="5412945" y="3105151"/>
            <a:ext cx="1099435" cy="781049"/>
            <a:chOff x="5412945" y="3105151"/>
            <a:chExt cx="1099435" cy="781049"/>
          </a:xfrm>
        </p:grpSpPr>
        <p:sp>
          <p:nvSpPr>
            <p:cNvPr id="59" name="Rounded Rectangle 58"/>
            <p:cNvSpPr>
              <a:spLocks noChangeArrowheads="1"/>
            </p:cNvSpPr>
            <p:nvPr/>
          </p:nvSpPr>
          <p:spPr bwMode="auto">
            <a:xfrm>
              <a:off x="5412945" y="3105151"/>
              <a:ext cx="1099435" cy="781049"/>
            </a:xfrm>
            <a:prstGeom prst="roundRect">
              <a:avLst>
                <a:gd name="adj" fmla="val 4579"/>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fontAlgn="auto">
                <a:spcBef>
                  <a:spcPts val="0"/>
                </a:spcBef>
                <a:spcAft>
                  <a:spcPts val="0"/>
                </a:spcAft>
                <a:defRPr/>
              </a:pPr>
              <a:r>
                <a:rPr lang="en-US" sz="1200" b="1" dirty="0" smtClean="0">
                  <a:solidFill>
                    <a:schemeClr val="bg1"/>
                  </a:solidFill>
                  <a:latin typeface="+mn-lt"/>
                  <a:ea typeface="+mn-ea"/>
                </a:rPr>
                <a:t>DEA</a:t>
              </a:r>
              <a:endParaRPr lang="en-US" sz="1200" b="1" dirty="0">
                <a:solidFill>
                  <a:schemeClr val="bg1"/>
                </a:solidFill>
                <a:latin typeface="+mn-lt"/>
                <a:ea typeface="+mn-ea"/>
              </a:endParaRPr>
            </a:p>
          </p:txBody>
        </p:sp>
        <p:sp>
          <p:nvSpPr>
            <p:cNvPr id="75" name="Oval 170"/>
            <p:cNvSpPr/>
            <p:nvPr/>
          </p:nvSpPr>
          <p:spPr>
            <a:xfrm>
              <a:off x="5477047" y="3213241"/>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p:cNvSpPr txBox="1"/>
          <p:nvPr/>
        </p:nvSpPr>
        <p:spPr>
          <a:xfrm>
            <a:off x="2572904" y="1898428"/>
            <a:ext cx="854721" cy="276999"/>
          </a:xfrm>
          <a:prstGeom prst="rect">
            <a:avLst/>
          </a:prstGeom>
          <a:noFill/>
          <a:effectLst>
            <a:outerShdw dist="12700" sx="1000" sy="1000" algn="ctr" rotWithShape="0">
              <a:schemeClr val="tx2"/>
            </a:outerShdw>
          </a:effectLst>
        </p:spPr>
        <p:txBody>
          <a:bodyPr wrap="none" rtlCol="0">
            <a:spAutoFit/>
          </a:bodyPr>
          <a:lstStyle/>
          <a:p>
            <a:pPr algn="ctr"/>
            <a:r>
              <a:rPr lang="en-US" sz="1200" dirty="0" smtClean="0">
                <a:solidFill>
                  <a:schemeClr val="bg1"/>
                </a:solidFill>
              </a:rPr>
              <a:t>+ app MD</a:t>
            </a:r>
          </a:p>
        </p:txBody>
      </p:sp>
      <p:sp>
        <p:nvSpPr>
          <p:cNvPr id="91" name="Diamond 87"/>
          <p:cNvSpPr/>
          <p:nvPr/>
        </p:nvSpPr>
        <p:spPr>
          <a:xfrm>
            <a:off x="2464594" y="1951133"/>
            <a:ext cx="170214" cy="192038"/>
          </a:xfrm>
          <a:custGeom>
            <a:avLst/>
            <a:gdLst/>
            <a:ahLst/>
            <a:cxnLst/>
            <a:rect l="l" t="t" r="r" b="b"/>
            <a:pathLst>
              <a:path w="1218612" h="1374854">
                <a:moveTo>
                  <a:pt x="0" y="387409"/>
                </a:moveTo>
                <a:lnTo>
                  <a:pt x="572777" y="715013"/>
                </a:lnTo>
                <a:lnTo>
                  <a:pt x="575677" y="1374854"/>
                </a:lnTo>
                <a:lnTo>
                  <a:pt x="2898" y="1047249"/>
                </a:lnTo>
                <a:close/>
                <a:moveTo>
                  <a:pt x="1218612" y="377883"/>
                </a:moveTo>
                <a:lnTo>
                  <a:pt x="1215714" y="1037723"/>
                </a:lnTo>
                <a:lnTo>
                  <a:pt x="642936" y="1365328"/>
                </a:lnTo>
                <a:lnTo>
                  <a:pt x="645836" y="705487"/>
                </a:lnTo>
                <a:close/>
                <a:moveTo>
                  <a:pt x="608027" y="0"/>
                </a:moveTo>
                <a:lnTo>
                  <a:pt x="1179527" y="329827"/>
                </a:lnTo>
                <a:lnTo>
                  <a:pt x="608027" y="659653"/>
                </a:lnTo>
                <a:lnTo>
                  <a:pt x="36526" y="329827"/>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Diamond 87"/>
          <p:cNvSpPr/>
          <p:nvPr/>
        </p:nvSpPr>
        <p:spPr>
          <a:xfrm>
            <a:off x="5360852" y="1639479"/>
            <a:ext cx="170214" cy="192038"/>
          </a:xfrm>
          <a:custGeom>
            <a:avLst/>
            <a:gdLst/>
            <a:ahLst/>
            <a:cxnLst/>
            <a:rect l="l" t="t" r="r" b="b"/>
            <a:pathLst>
              <a:path w="1218612" h="1374854">
                <a:moveTo>
                  <a:pt x="0" y="387409"/>
                </a:moveTo>
                <a:lnTo>
                  <a:pt x="572777" y="715013"/>
                </a:lnTo>
                <a:lnTo>
                  <a:pt x="575677" y="1374854"/>
                </a:lnTo>
                <a:lnTo>
                  <a:pt x="2898" y="1047249"/>
                </a:lnTo>
                <a:close/>
                <a:moveTo>
                  <a:pt x="1218612" y="377883"/>
                </a:moveTo>
                <a:lnTo>
                  <a:pt x="1215714" y="1037723"/>
                </a:lnTo>
                <a:lnTo>
                  <a:pt x="642936" y="1365328"/>
                </a:lnTo>
                <a:lnTo>
                  <a:pt x="645836" y="705487"/>
                </a:lnTo>
                <a:close/>
                <a:moveTo>
                  <a:pt x="608027" y="0"/>
                </a:moveTo>
                <a:lnTo>
                  <a:pt x="1179527" y="329827"/>
                </a:lnTo>
                <a:lnTo>
                  <a:pt x="608027" y="659653"/>
                </a:lnTo>
                <a:lnTo>
                  <a:pt x="36526" y="329827"/>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p:cNvGrpSpPr/>
          <p:nvPr/>
        </p:nvGrpSpPr>
        <p:grpSpPr>
          <a:xfrm>
            <a:off x="5598972" y="3459283"/>
            <a:ext cx="679853" cy="307777"/>
            <a:chOff x="5588669" y="3459283"/>
            <a:chExt cx="679853" cy="307777"/>
          </a:xfrm>
        </p:grpSpPr>
        <p:sp>
          <p:nvSpPr>
            <p:cNvPr id="93" name="Rectangle 102"/>
            <p:cNvSpPr/>
            <p:nvPr/>
          </p:nvSpPr>
          <p:spPr>
            <a:xfrm>
              <a:off x="5824996" y="3469013"/>
              <a:ext cx="201273" cy="245737"/>
            </a:xfrm>
            <a:custGeom>
              <a:avLst/>
              <a:gdLst/>
              <a:ahLst/>
              <a:cxnLst/>
              <a:rect l="l" t="t" r="r" b="b"/>
              <a:pathLst>
                <a:path w="611982" h="657475">
                  <a:moveTo>
                    <a:pt x="333375" y="406262"/>
                  </a:moveTo>
                  <a:lnTo>
                    <a:pt x="561975" y="406262"/>
                  </a:lnTo>
                  <a:lnTo>
                    <a:pt x="561975" y="657475"/>
                  </a:lnTo>
                  <a:lnTo>
                    <a:pt x="333375" y="657475"/>
                  </a:lnTo>
                  <a:close/>
                  <a:moveTo>
                    <a:pt x="45244" y="406262"/>
                  </a:moveTo>
                  <a:lnTo>
                    <a:pt x="273844" y="406262"/>
                  </a:lnTo>
                  <a:lnTo>
                    <a:pt x="273844" y="657475"/>
                  </a:lnTo>
                  <a:lnTo>
                    <a:pt x="45244" y="657475"/>
                  </a:lnTo>
                  <a:close/>
                  <a:moveTo>
                    <a:pt x="171419" y="48695"/>
                  </a:moveTo>
                  <a:cubicBezTo>
                    <a:pt x="155741" y="47045"/>
                    <a:pt x="140358" y="52540"/>
                    <a:pt x="127064" y="68094"/>
                  </a:cubicBezTo>
                  <a:cubicBezTo>
                    <a:pt x="82391" y="123816"/>
                    <a:pt x="155802" y="169538"/>
                    <a:pt x="237066" y="176978"/>
                  </a:cubicBezTo>
                  <a:cubicBezTo>
                    <a:pt x="248675" y="178041"/>
                    <a:pt x="260444" y="178322"/>
                    <a:pt x="272053" y="177740"/>
                  </a:cubicBezTo>
                  <a:cubicBezTo>
                    <a:pt x="268136" y="122896"/>
                    <a:pt x="218451" y="53645"/>
                    <a:pt x="171419" y="48695"/>
                  </a:cubicBezTo>
                  <a:close/>
                  <a:moveTo>
                    <a:pt x="440565" y="48694"/>
                  </a:moveTo>
                  <a:cubicBezTo>
                    <a:pt x="393532" y="53644"/>
                    <a:pt x="343847" y="122895"/>
                    <a:pt x="339931" y="177739"/>
                  </a:cubicBezTo>
                  <a:cubicBezTo>
                    <a:pt x="351539" y="178321"/>
                    <a:pt x="363308" y="178040"/>
                    <a:pt x="374917" y="176977"/>
                  </a:cubicBezTo>
                  <a:cubicBezTo>
                    <a:pt x="456181" y="169537"/>
                    <a:pt x="529593" y="123815"/>
                    <a:pt x="484920" y="68093"/>
                  </a:cubicBezTo>
                  <a:cubicBezTo>
                    <a:pt x="471625" y="52539"/>
                    <a:pt x="456242" y="47044"/>
                    <a:pt x="440565" y="48694"/>
                  </a:cubicBezTo>
                  <a:close/>
                  <a:moveTo>
                    <a:pt x="448567" y="477"/>
                  </a:moveTo>
                  <a:cubicBezTo>
                    <a:pt x="475777" y="-2373"/>
                    <a:pt x="502500" y="7341"/>
                    <a:pt x="525630" y="34740"/>
                  </a:cubicBezTo>
                  <a:cubicBezTo>
                    <a:pt x="601817" y="130930"/>
                    <a:pt x="481063" y="209852"/>
                    <a:pt x="343333" y="224089"/>
                  </a:cubicBezTo>
                  <a:lnTo>
                    <a:pt x="580964" y="224089"/>
                  </a:lnTo>
                  <a:cubicBezTo>
                    <a:pt x="598095" y="224089"/>
                    <a:pt x="611982" y="241448"/>
                    <a:pt x="611982" y="262862"/>
                  </a:cubicBezTo>
                  <a:lnTo>
                    <a:pt x="611982" y="355059"/>
                  </a:lnTo>
                  <a:lnTo>
                    <a:pt x="338138" y="355059"/>
                  </a:lnTo>
                  <a:lnTo>
                    <a:pt x="338138" y="225202"/>
                  </a:lnTo>
                  <a:lnTo>
                    <a:pt x="337357" y="225369"/>
                  </a:lnTo>
                  <a:lnTo>
                    <a:pt x="337688" y="227094"/>
                  </a:lnTo>
                  <a:cubicBezTo>
                    <a:pt x="327155" y="227649"/>
                    <a:pt x="316546" y="227789"/>
                    <a:pt x="305967" y="226454"/>
                  </a:cubicBezTo>
                  <a:cubicBezTo>
                    <a:pt x="295404" y="227788"/>
                    <a:pt x="284812" y="227647"/>
                    <a:pt x="274296" y="227093"/>
                  </a:cubicBezTo>
                  <a:lnTo>
                    <a:pt x="274717" y="225390"/>
                  </a:lnTo>
                  <a:lnTo>
                    <a:pt x="273844" y="225202"/>
                  </a:lnTo>
                  <a:lnTo>
                    <a:pt x="273844" y="355059"/>
                  </a:lnTo>
                  <a:lnTo>
                    <a:pt x="0" y="355059"/>
                  </a:lnTo>
                  <a:lnTo>
                    <a:pt x="0" y="262862"/>
                  </a:lnTo>
                  <a:cubicBezTo>
                    <a:pt x="0" y="241448"/>
                    <a:pt x="13887" y="224089"/>
                    <a:pt x="31018" y="224089"/>
                  </a:cubicBezTo>
                  <a:lnTo>
                    <a:pt x="268646" y="224089"/>
                  </a:lnTo>
                  <a:cubicBezTo>
                    <a:pt x="130918" y="209852"/>
                    <a:pt x="10167" y="130930"/>
                    <a:pt x="86353" y="34741"/>
                  </a:cubicBezTo>
                  <a:cubicBezTo>
                    <a:pt x="155580" y="-47261"/>
                    <a:pt x="256978" y="29146"/>
                    <a:pt x="307289" y="126712"/>
                  </a:cubicBezTo>
                  <a:cubicBezTo>
                    <a:pt x="338790" y="61129"/>
                    <a:pt x="394637" y="6125"/>
                    <a:pt x="448567" y="477"/>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5588669" y="3459283"/>
              <a:ext cx="288862" cy="307777"/>
            </a:xfrm>
            <a:prstGeom prst="rect">
              <a:avLst/>
            </a:prstGeom>
            <a:noFill/>
          </p:spPr>
          <p:txBody>
            <a:bodyPr wrap="none" rtlCol="0">
              <a:spAutoFit/>
            </a:bodyPr>
            <a:lstStyle/>
            <a:p>
              <a:pPr algn="ctr"/>
              <a:r>
                <a:rPr lang="en-US" sz="1400" dirty="0" smtClean="0">
                  <a:solidFill>
                    <a:schemeClr val="bg1"/>
                  </a:solidFill>
                </a:rPr>
                <a:t>+</a:t>
              </a:r>
            </a:p>
          </p:txBody>
        </p:sp>
        <p:sp>
          <p:nvSpPr>
            <p:cNvPr id="94" name="TextBox 93"/>
            <p:cNvSpPr txBox="1"/>
            <p:nvPr/>
          </p:nvSpPr>
          <p:spPr>
            <a:xfrm>
              <a:off x="5979660" y="3459283"/>
              <a:ext cx="288862" cy="307777"/>
            </a:xfrm>
            <a:prstGeom prst="rect">
              <a:avLst/>
            </a:prstGeom>
            <a:noFill/>
          </p:spPr>
          <p:txBody>
            <a:bodyPr wrap="none" rtlCol="0">
              <a:spAutoFit/>
            </a:bodyPr>
            <a:lstStyle/>
            <a:p>
              <a:pPr algn="ctr"/>
              <a:r>
                <a:rPr lang="en-US" sz="1400" dirty="0">
                  <a:solidFill>
                    <a:schemeClr val="bg1"/>
                  </a:solidFill>
                </a:rPr>
                <a:t>=</a:t>
              </a:r>
              <a:endParaRPr lang="en-US" sz="1400" dirty="0" smtClean="0">
                <a:solidFill>
                  <a:schemeClr val="bg1"/>
                </a:solidFill>
              </a:endParaRPr>
            </a:p>
          </p:txBody>
        </p:sp>
      </p:grpSp>
      <p:sp>
        <p:nvSpPr>
          <p:cNvPr id="96" name="Teardrop 95"/>
          <p:cNvSpPr/>
          <p:nvPr/>
        </p:nvSpPr>
        <p:spPr>
          <a:xfrm rot="18900000">
            <a:off x="6240748" y="3569346"/>
            <a:ext cx="153021" cy="153021"/>
          </a:xfrm>
          <a:prstGeom prst="teardrop">
            <a:avLst>
              <a:gd name="adj" fmla="val 149574"/>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ardrop 97"/>
          <p:cNvSpPr/>
          <p:nvPr/>
        </p:nvSpPr>
        <p:spPr>
          <a:xfrm rot="18900000">
            <a:off x="5603450" y="1699419"/>
            <a:ext cx="153021" cy="153021"/>
          </a:xfrm>
          <a:prstGeom prst="teardrop">
            <a:avLst>
              <a:gd name="adj" fmla="val 149574"/>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TextBox 96"/>
          <p:cNvSpPr txBox="1"/>
          <p:nvPr/>
        </p:nvSpPr>
        <p:spPr>
          <a:xfrm>
            <a:off x="7620000" y="1489468"/>
            <a:ext cx="925253" cy="461665"/>
          </a:xfrm>
          <a:prstGeom prst="rect">
            <a:avLst/>
          </a:prstGeom>
          <a:noFill/>
        </p:spPr>
        <p:txBody>
          <a:bodyPr wrap="none" rtlCol="0">
            <a:spAutoFit/>
          </a:bodyPr>
          <a:lstStyle/>
          <a:p>
            <a:r>
              <a:rPr lang="en-US" sz="1200" dirty="0" smtClean="0">
                <a:solidFill>
                  <a:schemeClr val="bg1"/>
                </a:solidFill>
              </a:rPr>
              <a:t>Service</a:t>
            </a:r>
          </a:p>
          <a:p>
            <a:r>
              <a:rPr lang="en-US" sz="1200" dirty="0" smtClean="0">
                <a:solidFill>
                  <a:schemeClr val="bg1"/>
                </a:solidFill>
              </a:rPr>
              <a:t>credentials</a:t>
            </a:r>
          </a:p>
        </p:txBody>
      </p:sp>
      <p:sp>
        <p:nvSpPr>
          <p:cNvPr id="50" name="Rectangle 49"/>
          <p:cNvSpPr/>
          <p:nvPr/>
        </p:nvSpPr>
        <p:spPr>
          <a:xfrm>
            <a:off x="6815668" y="3678019"/>
            <a:ext cx="1891414" cy="646331"/>
          </a:xfrm>
          <a:prstGeom prst="rect">
            <a:avLst/>
          </a:prstGeom>
        </p:spPr>
        <p:txBody>
          <a:bodyPr wrap="square">
            <a:spAutoFit/>
          </a:bodyPr>
          <a:lstStyle/>
          <a:p>
            <a:pPr algn="r" fontAlgn="auto">
              <a:spcBef>
                <a:spcPts val="0"/>
              </a:spcBef>
              <a:spcAft>
                <a:spcPts val="0"/>
              </a:spcAft>
            </a:pPr>
            <a:r>
              <a:rPr lang="en-US" dirty="0" smtClean="0">
                <a:solidFill>
                  <a:prstClr val="black"/>
                </a:solidFill>
                <a:latin typeface="Calibri"/>
              </a:rPr>
              <a:t>Pivotal CF Elastic </a:t>
            </a:r>
          </a:p>
          <a:p>
            <a:pPr algn="r" fontAlgn="auto">
              <a:spcBef>
                <a:spcPts val="0"/>
              </a:spcBef>
              <a:spcAft>
                <a:spcPts val="0"/>
              </a:spcAft>
            </a:pPr>
            <a:r>
              <a:rPr lang="en-US" dirty="0" smtClean="0">
                <a:solidFill>
                  <a:prstClr val="black"/>
                </a:solidFill>
                <a:latin typeface="Calibri"/>
              </a:rPr>
              <a:t>Runtime (</a:t>
            </a:r>
            <a:r>
              <a:rPr lang="en-US" dirty="0" err="1" smtClean="0">
                <a:solidFill>
                  <a:prstClr val="black"/>
                </a:solidFill>
                <a:latin typeface="Calibri"/>
              </a:rPr>
              <a:t>PaaS</a:t>
            </a:r>
            <a:r>
              <a:rPr lang="en-US" dirty="0">
                <a:solidFill>
                  <a:prstClr val="black"/>
                </a:solidFill>
                <a:latin typeface="Calibri"/>
              </a:rPr>
              <a:t>)</a:t>
            </a:r>
          </a:p>
        </p:txBody>
      </p:sp>
    </p:spTree>
    <p:extLst>
      <p:ext uri="{BB962C8B-B14F-4D97-AF65-F5344CB8AC3E}">
        <p14:creationId xmlns:p14="http://schemas.microsoft.com/office/powerpoint/2010/main" val="1128156700"/>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par>
                                <p:cTn id="13" presetID="0" presetClass="path" presetSubtype="0" accel="50000" decel="50000" fill="hold" grpId="0" nodeType="withEffect">
                                  <p:stCondLst>
                                    <p:cond delay="0"/>
                                  </p:stCondLst>
                                  <p:childTnLst>
                                    <p:animMotion origin="layout" path="M 5.55556E-7 3.24591E-6 C 0.10712 0.07744 0.21858 0.10799 0.30712 0.10058 C 0.39566 0.09318 0.2651 0.00339 0.31684 -0.06048 " pathEditMode="relative" rAng="0" ptsTypes="fsf">
                                      <p:cBhvr>
                                        <p:cTn id="14" dur="2000" fill="hold"/>
                                        <p:tgtEl>
                                          <p:spTgt spid="91"/>
                                        </p:tgtEl>
                                        <p:attrNameLst>
                                          <p:attrName>ppt_x</p:attrName>
                                          <p:attrName>ppt_y</p:attrName>
                                        </p:attrNameLst>
                                      </p:cBhvr>
                                      <p:rCtr x="19774" y="2376"/>
                                    </p:animMotion>
                                  </p:childTnLst>
                                </p:cTn>
                              </p:par>
                              <p:par>
                                <p:cTn id="15" presetID="0" presetClass="path" presetSubtype="0" accel="50000" decel="50000" fill="hold" grpId="0" nodeType="withEffect">
                                  <p:stCondLst>
                                    <p:cond delay="0"/>
                                  </p:stCondLst>
                                  <p:childTnLst>
                                    <p:animMotion origin="layout" path="M 0.00174 0.00124 C 0.05035 0.01882 0.22032 0.11937 0.29323 0.10889 C 0.36615 0.0984 0.40851 -0.0256 0.43889 -0.06107 " pathEditMode="relative" rAng="0" ptsTypes="aaa">
                                      <p:cBhvr>
                                        <p:cTn id="16" dur="2000" fill="hold"/>
                                        <p:tgtEl>
                                          <p:spTgt spid="13"/>
                                        </p:tgtEl>
                                        <p:attrNameLst>
                                          <p:attrName>ppt_x</p:attrName>
                                          <p:attrName>ppt_y</p:attrName>
                                        </p:attrNameLst>
                                      </p:cBhvr>
                                      <p:rCtr x="21858" y="2776"/>
                                    </p:animMotion>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39">
                                            <p:txEl>
                                              <p:pRg st="0" end="0"/>
                                            </p:txEl>
                                          </p:spTgt>
                                        </p:tgtEl>
                                        <p:attrNameLst>
                                          <p:attrName>style.visibility</p:attrName>
                                        </p:attrNameLst>
                                      </p:cBhvr>
                                      <p:to>
                                        <p:strVal val="visible"/>
                                      </p:to>
                                    </p:set>
                                    <p:animEffect transition="in" filter="dissolve">
                                      <p:cBhvr>
                                        <p:cTn id="21" dur="500"/>
                                        <p:tgtEl>
                                          <p:spTgt spid="39">
                                            <p:txEl>
                                              <p:pRg st="0" end="0"/>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56"/>
                                        </p:tgtEl>
                                        <p:attrNameLst>
                                          <p:attrName>style.visibility</p:attrName>
                                        </p:attrNameLst>
                                      </p:cBhvr>
                                      <p:to>
                                        <p:strVal val="visible"/>
                                      </p:to>
                                    </p:set>
                                    <p:animEffect transition="in" filter="wipe(left)">
                                      <p:cBhvr>
                                        <p:cTn id="24" dur="500"/>
                                        <p:tgtEl>
                                          <p:spTgt spid="56"/>
                                        </p:tgtEl>
                                      </p:cBhvr>
                                    </p:animEffect>
                                  </p:childTnLst>
                                </p:cTn>
                              </p:par>
                            </p:childTnLst>
                          </p:cTn>
                        </p:par>
                        <p:par>
                          <p:cTn id="25" fill="hold">
                            <p:stCondLst>
                              <p:cond delay="500"/>
                            </p:stCondLst>
                            <p:childTnLst>
                              <p:par>
                                <p:cTn id="26" presetID="22" presetClass="entr" presetSubtype="2" fill="hold" grpId="0" nodeType="afterEffect">
                                  <p:stCondLst>
                                    <p:cond delay="0"/>
                                  </p:stCondLst>
                                  <p:childTnLst>
                                    <p:set>
                                      <p:cBhvr>
                                        <p:cTn id="27" dur="1" fill="hold">
                                          <p:stCondLst>
                                            <p:cond delay="0"/>
                                          </p:stCondLst>
                                        </p:cTn>
                                        <p:tgtEl>
                                          <p:spTgt spid="57"/>
                                        </p:tgtEl>
                                        <p:attrNameLst>
                                          <p:attrName>style.visibility</p:attrName>
                                        </p:attrNameLst>
                                      </p:cBhvr>
                                      <p:to>
                                        <p:strVal val="visible"/>
                                      </p:to>
                                    </p:set>
                                    <p:animEffect transition="in" filter="wipe(right)">
                                      <p:cBhvr>
                                        <p:cTn id="28" dur="500"/>
                                        <p:tgtEl>
                                          <p:spTgt spid="57"/>
                                        </p:tgtEl>
                                      </p:cBhvr>
                                    </p:animEffect>
                                  </p:childTnLst>
                                </p:cTn>
                              </p:par>
                            </p:childTnLst>
                          </p:cTn>
                        </p:par>
                        <p:par>
                          <p:cTn id="29" fill="hold">
                            <p:stCondLst>
                              <p:cond delay="1000"/>
                            </p:stCondLst>
                            <p:childTnLst>
                              <p:par>
                                <p:cTn id="30" presetID="10" presetClass="entr" presetSubtype="0" fill="hold" grpId="0" nodeType="afterEffect">
                                  <p:stCondLst>
                                    <p:cond delay="0"/>
                                  </p:stCondLst>
                                  <p:childTnLst>
                                    <p:set>
                                      <p:cBhvr>
                                        <p:cTn id="31" dur="1" fill="hold">
                                          <p:stCondLst>
                                            <p:cond delay="0"/>
                                          </p:stCondLst>
                                        </p:cTn>
                                        <p:tgtEl>
                                          <p:spTgt spid="97"/>
                                        </p:tgtEl>
                                        <p:attrNameLst>
                                          <p:attrName>style.visibility</p:attrName>
                                        </p:attrNameLst>
                                      </p:cBhvr>
                                      <p:to>
                                        <p:strVal val="visible"/>
                                      </p:to>
                                    </p:set>
                                    <p:animEffect transition="in" filter="fade">
                                      <p:cBhvr>
                                        <p:cTn id="32" dur="500"/>
                                        <p:tgtEl>
                                          <p:spTgt spid="97"/>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9">
                                            <p:txEl>
                                              <p:pRg st="1" end="1"/>
                                            </p:txEl>
                                          </p:spTgt>
                                        </p:tgtEl>
                                        <p:attrNameLst>
                                          <p:attrName>style.visibility</p:attrName>
                                        </p:attrNameLst>
                                      </p:cBhvr>
                                      <p:to>
                                        <p:strVal val="visible"/>
                                      </p:to>
                                    </p:set>
                                    <p:animEffect transition="in" filter="dissolve">
                                      <p:cBhvr>
                                        <p:cTn id="37" dur="500"/>
                                        <p:tgtEl>
                                          <p:spTgt spid="39">
                                            <p:txEl>
                                              <p:pRg st="1" end="1"/>
                                            </p:txEl>
                                          </p:spTgt>
                                        </p:tgtEl>
                                      </p:cBhvr>
                                    </p:animEffect>
                                  </p:childTnLst>
                                </p:cTn>
                              </p:par>
                              <p:par>
                                <p:cTn id="38" presetID="1" presetClass="entr" presetSubtype="0" fill="hold" grpId="0" nodeType="withEffect">
                                  <p:stCondLst>
                                    <p:cond delay="0"/>
                                  </p:stCondLst>
                                  <p:childTnLst>
                                    <p:set>
                                      <p:cBhvr>
                                        <p:cTn id="39" dur="1" fill="hold">
                                          <p:stCondLst>
                                            <p:cond delay="0"/>
                                          </p:stCondLst>
                                        </p:cTn>
                                        <p:tgtEl>
                                          <p:spTgt spid="92"/>
                                        </p:tgtEl>
                                        <p:attrNameLst>
                                          <p:attrName>style.visibility</p:attrName>
                                        </p:attrNameLst>
                                      </p:cBhvr>
                                      <p:to>
                                        <p:strVal val="visible"/>
                                      </p:to>
                                    </p:set>
                                  </p:childTnLst>
                                </p:cTn>
                              </p:par>
                              <p:par>
                                <p:cTn id="40" presetID="37" presetClass="path" presetSubtype="0" accel="50000" decel="50000" fill="hold" grpId="1" nodeType="withEffect">
                                  <p:stCondLst>
                                    <p:cond delay="0"/>
                                  </p:stCondLst>
                                  <p:childTnLst>
                                    <p:animMotion origin="layout" path="M 3.88889E-6 4.32099E-6 C 3.88889E-6 0.0003 0.02743 0.03117 0.04097 0.1145 C 0.05451 0.19784 0.04097 0.2645 0.01493 0.36821 " pathEditMode="relative" rAng="0" ptsTypes="fsf">
                                      <p:cBhvr>
                                        <p:cTn id="41" dur="2000" fill="hold"/>
                                        <p:tgtEl>
                                          <p:spTgt spid="92"/>
                                        </p:tgtEl>
                                        <p:attrNameLst>
                                          <p:attrName>ppt_x</p:attrName>
                                          <p:attrName>ppt_y</p:attrName>
                                        </p:attrNameLst>
                                      </p:cBhvr>
                                      <p:rCtr x="2726" y="18395"/>
                                    </p:animMotion>
                                  </p:childTnLst>
                                </p:cTn>
                              </p:par>
                            </p:childTnLst>
                          </p:cTn>
                        </p:par>
                        <p:par>
                          <p:cTn id="42" fill="hold">
                            <p:stCondLst>
                              <p:cond delay="2000"/>
                            </p:stCondLst>
                            <p:childTnLst>
                              <p:par>
                                <p:cTn id="43" presetID="22" presetClass="entr" presetSubtype="8" fill="hold" nodeType="afterEffect">
                                  <p:stCondLst>
                                    <p:cond delay="0"/>
                                  </p:stCondLst>
                                  <p:childTnLst>
                                    <p:set>
                                      <p:cBhvr>
                                        <p:cTn id="44" dur="1" fill="hold">
                                          <p:stCondLst>
                                            <p:cond delay="0"/>
                                          </p:stCondLst>
                                        </p:cTn>
                                        <p:tgtEl>
                                          <p:spTgt spid="95"/>
                                        </p:tgtEl>
                                        <p:attrNameLst>
                                          <p:attrName>style.visibility</p:attrName>
                                        </p:attrNameLst>
                                      </p:cBhvr>
                                      <p:to>
                                        <p:strVal val="visible"/>
                                      </p:to>
                                    </p:set>
                                    <p:animEffect transition="in" filter="wipe(left)">
                                      <p:cBhvr>
                                        <p:cTn id="45" dur="500"/>
                                        <p:tgtEl>
                                          <p:spTgt spid="95"/>
                                        </p:tgtEl>
                                      </p:cBhvr>
                                    </p:animEffect>
                                  </p:childTnLst>
                                </p:cTn>
                              </p:par>
                            </p:childTnLst>
                          </p:cTn>
                        </p:par>
                        <p:par>
                          <p:cTn id="46" fill="hold">
                            <p:stCondLst>
                              <p:cond delay="2500"/>
                            </p:stCondLst>
                            <p:childTnLst>
                              <p:par>
                                <p:cTn id="47" presetID="1" presetClass="entr" presetSubtype="0" fill="hold" grpId="0" nodeType="afterEffect">
                                  <p:stCondLst>
                                    <p:cond delay="0"/>
                                  </p:stCondLst>
                                  <p:childTnLst>
                                    <p:set>
                                      <p:cBhvr>
                                        <p:cTn id="48" dur="1" fill="hold">
                                          <p:stCondLst>
                                            <p:cond delay="0"/>
                                          </p:stCondLst>
                                        </p:cTn>
                                        <p:tgtEl>
                                          <p:spTgt spid="96"/>
                                        </p:tgtEl>
                                        <p:attrNameLst>
                                          <p:attrName>style.visibility</p:attrName>
                                        </p:attrNameLst>
                                      </p:cBhvr>
                                      <p:to>
                                        <p:strVal val="visible"/>
                                      </p:to>
                                    </p:set>
                                  </p:childTnLst>
                                </p:cTn>
                              </p:par>
                            </p:childTnLst>
                          </p:cTn>
                        </p:par>
                        <p:par>
                          <p:cTn id="49" fill="hold">
                            <p:stCondLst>
                              <p:cond delay="2500"/>
                            </p:stCondLst>
                            <p:childTnLst>
                              <p:par>
                                <p:cTn id="50" presetID="37" presetClass="path" presetSubtype="0" accel="50000" decel="50000" fill="hold" grpId="1" nodeType="afterEffect">
                                  <p:stCondLst>
                                    <p:cond delay="0"/>
                                  </p:stCondLst>
                                  <p:childTnLst>
                                    <p:animMotion origin="layout" path="M 1.38889E-6 -4.81184E-6 C 0.00035 -0.03547 0.01337 -0.15144 0.00173 -0.21314 C -0.0099 -0.27483 -0.05469 -0.33713 -0.06945 -0.36983 " pathEditMode="relative" rAng="0" ptsTypes="fsF">
                                      <p:cBhvr>
                                        <p:cTn id="51" dur="2000" fill="hold"/>
                                        <p:tgtEl>
                                          <p:spTgt spid="96"/>
                                        </p:tgtEl>
                                        <p:attrNameLst>
                                          <p:attrName>ppt_x</p:attrName>
                                          <p:attrName>ppt_y</p:attrName>
                                        </p:attrNameLst>
                                      </p:cBhvr>
                                      <p:rCtr x="-2812" y="-18507"/>
                                    </p:animMotion>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39">
                                            <p:txEl>
                                              <p:pRg st="2" end="2"/>
                                            </p:txEl>
                                          </p:spTgt>
                                        </p:tgtEl>
                                        <p:attrNameLst>
                                          <p:attrName>style.visibility</p:attrName>
                                        </p:attrNameLst>
                                      </p:cBhvr>
                                      <p:to>
                                        <p:strVal val="visible"/>
                                      </p:to>
                                    </p:set>
                                    <p:animEffect transition="in" filter="dissolve">
                                      <p:cBhvr>
                                        <p:cTn id="56" dur="500"/>
                                        <p:tgtEl>
                                          <p:spTgt spid="39">
                                            <p:txEl>
                                              <p:pRg st="2" end="2"/>
                                            </p:txEl>
                                          </p:spTgt>
                                        </p:tgtEl>
                                      </p:cBhvr>
                                    </p:animEffect>
                                  </p:childTnLst>
                                </p:cTn>
                              </p:par>
                              <p:par>
                                <p:cTn id="57" presetID="1" presetClass="entr" presetSubtype="0" fill="hold" grpId="0" nodeType="withEffect">
                                  <p:stCondLst>
                                    <p:cond delay="0"/>
                                  </p:stCondLst>
                                  <p:childTnLst>
                                    <p:set>
                                      <p:cBhvr>
                                        <p:cTn id="58" dur="1" fill="hold">
                                          <p:stCondLst>
                                            <p:cond delay="0"/>
                                          </p:stCondLst>
                                        </p:cTn>
                                        <p:tgtEl>
                                          <p:spTgt spid="98"/>
                                        </p:tgtEl>
                                        <p:attrNameLst>
                                          <p:attrName>style.visibility</p:attrName>
                                        </p:attrNameLst>
                                      </p:cBhvr>
                                      <p:to>
                                        <p:strVal val="visible"/>
                                      </p:to>
                                    </p:set>
                                  </p:childTnLst>
                                </p:cTn>
                              </p:par>
                              <p:par>
                                <p:cTn id="59" presetID="50" presetClass="path" presetSubtype="0" accel="50000" decel="50000" fill="hold" grpId="1" nodeType="withEffect">
                                  <p:stCondLst>
                                    <p:cond delay="0"/>
                                  </p:stCondLst>
                                  <p:childTnLst>
                                    <p:animMotion origin="layout" path="M -5.55556E-7 -3.7037E-7 C -5.55556E-7 0.00031 -0.08055 0.06204 -0.1066 0.16944 C -0.13264 0.27685 -0.10139 0.37037 -0.08055 0.41204 " pathEditMode="relative" rAng="0" ptsTypes="fsf">
                                      <p:cBhvr>
                                        <p:cTn id="60" dur="2000" fill="hold"/>
                                        <p:tgtEl>
                                          <p:spTgt spid="98"/>
                                        </p:tgtEl>
                                        <p:attrNameLst>
                                          <p:attrName>ppt_x</p:attrName>
                                          <p:attrName>ppt_y</p:attrName>
                                        </p:attrNameLst>
                                      </p:cBhvr>
                                      <p:rCtr x="-6632" y="20586"/>
                                    </p:animMotion>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39">
                                            <p:txEl>
                                              <p:pRg st="3" end="3"/>
                                            </p:txEl>
                                          </p:spTgt>
                                        </p:tgtEl>
                                        <p:attrNameLst>
                                          <p:attrName>style.visibility</p:attrName>
                                        </p:attrNameLst>
                                      </p:cBhvr>
                                      <p:to>
                                        <p:strVal val="visible"/>
                                      </p:to>
                                    </p:set>
                                    <p:animEffect transition="in" filter="dissolve">
                                      <p:cBhvr>
                                        <p:cTn id="65" dur="500"/>
                                        <p:tgtEl>
                                          <p:spTgt spid="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p:bldP spid="39" grpId="0" build="p"/>
      <p:bldP spid="56" grpId="0" animBg="1"/>
      <p:bldP spid="57" grpId="0" animBg="1"/>
      <p:bldP spid="13" grpId="0"/>
      <p:bldP spid="91" grpId="0" animBg="1"/>
      <p:bldP spid="92" grpId="0" animBg="1"/>
      <p:bldP spid="92" grpId="1" animBg="1"/>
      <p:bldP spid="96" grpId="0" animBg="1"/>
      <p:bldP spid="96" grpId="1" animBg="1"/>
      <p:bldP spid="98" grpId="0" animBg="1"/>
      <p:bldP spid="98" grpId="1" animBg="1"/>
      <p:bldP spid="9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The </a:t>
            </a:r>
            <a:r>
              <a:rPr lang="en-US" sz="2800" dirty="0" err="1" smtClean="0"/>
              <a:t>Buildpack</a:t>
            </a:r>
            <a:r>
              <a:rPr lang="en-US" sz="2800" smtClean="0"/>
              <a:t> Approach</a:t>
            </a:r>
            <a:endParaRPr lang="en-US" sz="2800" i="1" dirty="0"/>
          </a:p>
        </p:txBody>
      </p:sp>
      <p:sp>
        <p:nvSpPr>
          <p:cNvPr id="4" name="Rounded Rectangle 3"/>
          <p:cNvSpPr/>
          <p:nvPr/>
        </p:nvSpPr>
        <p:spPr>
          <a:xfrm>
            <a:off x="384023" y="971548"/>
            <a:ext cx="8416528" cy="3429001"/>
          </a:xfrm>
          <a:prstGeom prst="roundRect">
            <a:avLst>
              <a:gd name="adj" fmla="val 8224"/>
            </a:avLst>
          </a:prstGeom>
          <a:gradFill flip="none" rotWithShape="1">
            <a:gsLst>
              <a:gs pos="0">
                <a:schemeClr val="bg1">
                  <a:lumMod val="85000"/>
                </a:schemeClr>
              </a:gs>
              <a:gs pos="100000">
                <a:schemeClr val="bg1">
                  <a:lumMod val="95000"/>
                </a:schemeClr>
              </a:gs>
            </a:gsLst>
            <a:lin ang="5400000" scaled="0"/>
            <a:tileRect/>
          </a:gradFill>
          <a:ln w="9525" cmpd="sng">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anchor="b"/>
          <a:lstStyle/>
          <a:p>
            <a:pPr algn="ctr" fontAlgn="auto">
              <a:spcBef>
                <a:spcPts val="0"/>
              </a:spcBef>
              <a:spcAft>
                <a:spcPts val="0"/>
              </a:spcAft>
              <a:defRPr/>
            </a:pPr>
            <a:endParaRPr lang="en-US" sz="1600" dirty="0">
              <a:solidFill>
                <a:srgbClr val="008881"/>
              </a:solidFill>
            </a:endParaRPr>
          </a:p>
        </p:txBody>
      </p:sp>
      <p:sp>
        <p:nvSpPr>
          <p:cNvPr id="5" name="Rounded Rectangle 4"/>
          <p:cNvSpPr/>
          <p:nvPr/>
        </p:nvSpPr>
        <p:spPr bwMode="auto">
          <a:xfrm rot="16200000">
            <a:off x="-1093611" y="2511873"/>
            <a:ext cx="3607076" cy="374030"/>
          </a:xfrm>
          <a:prstGeom prst="roundRect">
            <a:avLst>
              <a:gd name="adj" fmla="val 8685"/>
            </a:avLst>
          </a:prstGeom>
          <a:solidFill>
            <a:srgbClr val="0A1831">
              <a:alpha val="25000"/>
            </a:srgbClr>
          </a:solidFill>
          <a:ln w="41275">
            <a:noFill/>
            <a:round/>
            <a:headEnd/>
            <a:tailEnd/>
          </a:ln>
        </p:spPr>
        <p:txBody>
          <a:bodyPr wrap="none" lIns="0" tIns="0" rIns="0" bIns="0" rtlCol="0" anchor="ctr"/>
          <a:lstStyle/>
          <a:p>
            <a:pPr algn="ctr" fontAlgn="auto">
              <a:spcBef>
                <a:spcPts val="0"/>
              </a:spcBef>
              <a:spcAft>
                <a:spcPts val="0"/>
              </a:spcAft>
            </a:pPr>
            <a:r>
              <a:rPr lang="en-US" sz="1600" dirty="0" smtClean="0">
                <a:solidFill>
                  <a:prstClr val="white">
                    <a:lumMod val="95000"/>
                  </a:prstClr>
                </a:solidFill>
                <a:latin typeface="Calibri"/>
                <a:ea typeface="+mn-ea"/>
              </a:rPr>
              <a:t>Router</a:t>
            </a:r>
          </a:p>
        </p:txBody>
      </p:sp>
      <p:sp>
        <p:nvSpPr>
          <p:cNvPr id="7" name="Oval 42"/>
          <p:cNvSpPr/>
          <p:nvPr/>
        </p:nvSpPr>
        <p:spPr>
          <a:xfrm>
            <a:off x="594635" y="2101211"/>
            <a:ext cx="230584" cy="230584"/>
          </a:xfrm>
          <a:custGeom>
            <a:avLst/>
            <a:gdLst/>
            <a:ahLst/>
            <a:cxnLst/>
            <a:rect l="l" t="t" r="r" b="b"/>
            <a:pathLst>
              <a:path w="763984" h="763984">
                <a:moveTo>
                  <a:pt x="335323" y="444979"/>
                </a:moveTo>
                <a:lnTo>
                  <a:pt x="335323" y="590998"/>
                </a:lnTo>
                <a:lnTo>
                  <a:pt x="261293" y="590998"/>
                </a:lnTo>
                <a:lnTo>
                  <a:pt x="381992" y="747629"/>
                </a:lnTo>
                <a:lnTo>
                  <a:pt x="502691" y="590998"/>
                </a:lnTo>
                <a:lnTo>
                  <a:pt x="428661" y="590998"/>
                </a:lnTo>
                <a:lnTo>
                  <a:pt x="428661" y="444979"/>
                </a:lnTo>
                <a:close/>
                <a:moveTo>
                  <a:pt x="578572" y="261293"/>
                </a:moveTo>
                <a:lnTo>
                  <a:pt x="421941" y="381992"/>
                </a:lnTo>
                <a:lnTo>
                  <a:pt x="578572" y="502691"/>
                </a:lnTo>
                <a:lnTo>
                  <a:pt x="578572" y="428661"/>
                </a:lnTo>
                <a:lnTo>
                  <a:pt x="724591" y="428661"/>
                </a:lnTo>
                <a:lnTo>
                  <a:pt x="724591" y="335323"/>
                </a:lnTo>
                <a:lnTo>
                  <a:pt x="578572" y="335323"/>
                </a:lnTo>
                <a:close/>
                <a:moveTo>
                  <a:pt x="185411" y="261293"/>
                </a:moveTo>
                <a:lnTo>
                  <a:pt x="185411" y="335323"/>
                </a:lnTo>
                <a:lnTo>
                  <a:pt x="39392" y="335323"/>
                </a:lnTo>
                <a:lnTo>
                  <a:pt x="39392" y="428661"/>
                </a:lnTo>
                <a:lnTo>
                  <a:pt x="185411" y="428661"/>
                </a:lnTo>
                <a:lnTo>
                  <a:pt x="185411" y="502691"/>
                </a:lnTo>
                <a:lnTo>
                  <a:pt x="342042" y="381992"/>
                </a:lnTo>
                <a:close/>
                <a:moveTo>
                  <a:pt x="381992" y="16356"/>
                </a:moveTo>
                <a:lnTo>
                  <a:pt x="261293" y="172987"/>
                </a:lnTo>
                <a:lnTo>
                  <a:pt x="335323" y="172987"/>
                </a:lnTo>
                <a:lnTo>
                  <a:pt x="335323" y="319006"/>
                </a:lnTo>
                <a:lnTo>
                  <a:pt x="428661" y="319006"/>
                </a:lnTo>
                <a:lnTo>
                  <a:pt x="428661" y="172987"/>
                </a:lnTo>
                <a:lnTo>
                  <a:pt x="502691" y="172987"/>
                </a:lnTo>
                <a:close/>
                <a:moveTo>
                  <a:pt x="381992" y="0"/>
                </a:moveTo>
                <a:cubicBezTo>
                  <a:pt x="592960" y="0"/>
                  <a:pt x="763984" y="171024"/>
                  <a:pt x="763984" y="381992"/>
                </a:cubicBezTo>
                <a:cubicBezTo>
                  <a:pt x="763984" y="592960"/>
                  <a:pt x="592960" y="763984"/>
                  <a:pt x="381992" y="763984"/>
                </a:cubicBezTo>
                <a:cubicBezTo>
                  <a:pt x="171024" y="763984"/>
                  <a:pt x="0" y="592960"/>
                  <a:pt x="0" y="381992"/>
                </a:cubicBezTo>
                <a:cubicBezTo>
                  <a:pt x="0" y="171024"/>
                  <a:pt x="171024" y="0"/>
                  <a:pt x="381992"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a:spLocks noChangeArrowheads="1"/>
          </p:cNvSpPr>
          <p:nvPr/>
        </p:nvSpPr>
        <p:spPr bwMode="auto">
          <a:xfrm>
            <a:off x="1046958" y="1193578"/>
            <a:ext cx="1865863" cy="443726"/>
          </a:xfrm>
          <a:prstGeom prst="roundRect">
            <a:avLst>
              <a:gd name="adj" fmla="val 4579"/>
            </a:avLst>
          </a:prstGeom>
          <a:solidFill>
            <a:schemeClr val="bg1">
              <a:lumMod val="65000"/>
            </a:schemeClr>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err="1" smtClean="0">
                <a:solidFill>
                  <a:schemeClr val="bg1"/>
                </a:solidFill>
                <a:latin typeface="+mn-lt"/>
                <a:ea typeface="+mn-ea"/>
              </a:rPr>
              <a:t>Blobstore</a:t>
            </a:r>
            <a:endParaRPr lang="en-US" sz="1200" b="1" dirty="0">
              <a:solidFill>
                <a:schemeClr val="bg1"/>
              </a:solidFill>
              <a:latin typeface="+mn-lt"/>
              <a:ea typeface="+mn-ea"/>
            </a:endParaRPr>
          </a:p>
        </p:txBody>
      </p:sp>
      <p:sp>
        <p:nvSpPr>
          <p:cNvPr id="9" name="Oval 194"/>
          <p:cNvSpPr/>
          <p:nvPr/>
        </p:nvSpPr>
        <p:spPr>
          <a:xfrm>
            <a:off x="1110464" y="1307582"/>
            <a:ext cx="206829" cy="215718"/>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a:spLocks noChangeArrowheads="1"/>
          </p:cNvSpPr>
          <p:nvPr/>
        </p:nvSpPr>
        <p:spPr bwMode="auto">
          <a:xfrm>
            <a:off x="3222062" y="1193578"/>
            <a:ext cx="1494084" cy="443726"/>
          </a:xfrm>
          <a:prstGeom prst="roundRect">
            <a:avLst>
              <a:gd name="adj" fmla="val 4579"/>
            </a:avLst>
          </a:prstGeom>
          <a:solidFill>
            <a:schemeClr val="bg1">
              <a:lumMod val="65000"/>
            </a:schemeClr>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DB</a:t>
            </a:r>
            <a:endParaRPr lang="en-US" sz="1200" b="1" dirty="0">
              <a:solidFill>
                <a:schemeClr val="bg1"/>
              </a:solidFill>
              <a:latin typeface="+mn-lt"/>
              <a:ea typeface="+mn-ea"/>
            </a:endParaRPr>
          </a:p>
        </p:txBody>
      </p:sp>
      <p:sp>
        <p:nvSpPr>
          <p:cNvPr id="11" name="Oval 194"/>
          <p:cNvSpPr/>
          <p:nvPr/>
        </p:nvSpPr>
        <p:spPr>
          <a:xfrm>
            <a:off x="3285567" y="1307582"/>
            <a:ext cx="206829" cy="215718"/>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a:stCxn id="8" idx="2"/>
          </p:cNvCxnSpPr>
          <p:nvPr/>
        </p:nvCxnSpPr>
        <p:spPr>
          <a:xfrm>
            <a:off x="1979890" y="1637304"/>
            <a:ext cx="488427" cy="463907"/>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
        <p:nvSpPr>
          <p:cNvPr id="43" name="Rounded Rectangle 42"/>
          <p:cNvSpPr>
            <a:spLocks noChangeArrowheads="1"/>
          </p:cNvSpPr>
          <p:nvPr/>
        </p:nvSpPr>
        <p:spPr bwMode="auto">
          <a:xfrm>
            <a:off x="1046959" y="2629000"/>
            <a:ext cx="5887241" cy="1619150"/>
          </a:xfrm>
          <a:prstGeom prst="roundRect">
            <a:avLst>
              <a:gd name="adj" fmla="val 2124"/>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fontAlgn="auto">
              <a:spcBef>
                <a:spcPts val="0"/>
              </a:spcBef>
              <a:spcAft>
                <a:spcPts val="0"/>
              </a:spcAft>
              <a:defRPr/>
            </a:pPr>
            <a:r>
              <a:rPr lang="en-US" sz="1200" b="1" dirty="0" smtClean="0">
                <a:solidFill>
                  <a:schemeClr val="bg1"/>
                </a:solidFill>
                <a:latin typeface="+mn-lt"/>
                <a:ea typeface="+mn-ea"/>
              </a:rPr>
              <a:t>DEA</a:t>
            </a:r>
            <a:endParaRPr lang="en-US" sz="1200" b="1" dirty="0">
              <a:solidFill>
                <a:schemeClr val="bg1"/>
              </a:solidFill>
              <a:latin typeface="+mn-lt"/>
              <a:ea typeface="+mn-ea"/>
            </a:endParaRPr>
          </a:p>
        </p:txBody>
      </p:sp>
      <p:sp>
        <p:nvSpPr>
          <p:cNvPr id="44" name="Oval 170"/>
          <p:cNvSpPr/>
          <p:nvPr/>
        </p:nvSpPr>
        <p:spPr>
          <a:xfrm>
            <a:off x="1111061" y="2737090"/>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102"/>
          <p:cNvSpPr/>
          <p:nvPr/>
        </p:nvSpPr>
        <p:spPr>
          <a:xfrm>
            <a:off x="2303320" y="3168602"/>
            <a:ext cx="201273" cy="245737"/>
          </a:xfrm>
          <a:custGeom>
            <a:avLst/>
            <a:gdLst/>
            <a:ahLst/>
            <a:cxnLst/>
            <a:rect l="l" t="t" r="r" b="b"/>
            <a:pathLst>
              <a:path w="611982" h="657475">
                <a:moveTo>
                  <a:pt x="333375" y="406262"/>
                </a:moveTo>
                <a:lnTo>
                  <a:pt x="561975" y="406262"/>
                </a:lnTo>
                <a:lnTo>
                  <a:pt x="561975" y="657475"/>
                </a:lnTo>
                <a:lnTo>
                  <a:pt x="333375" y="657475"/>
                </a:lnTo>
                <a:close/>
                <a:moveTo>
                  <a:pt x="45244" y="406262"/>
                </a:moveTo>
                <a:lnTo>
                  <a:pt x="273844" y="406262"/>
                </a:lnTo>
                <a:lnTo>
                  <a:pt x="273844" y="657475"/>
                </a:lnTo>
                <a:lnTo>
                  <a:pt x="45244" y="657475"/>
                </a:lnTo>
                <a:close/>
                <a:moveTo>
                  <a:pt x="171419" y="48695"/>
                </a:moveTo>
                <a:cubicBezTo>
                  <a:pt x="155741" y="47045"/>
                  <a:pt x="140358" y="52540"/>
                  <a:pt x="127064" y="68094"/>
                </a:cubicBezTo>
                <a:cubicBezTo>
                  <a:pt x="82391" y="123816"/>
                  <a:pt x="155802" y="169538"/>
                  <a:pt x="237066" y="176978"/>
                </a:cubicBezTo>
                <a:cubicBezTo>
                  <a:pt x="248675" y="178041"/>
                  <a:pt x="260444" y="178322"/>
                  <a:pt x="272053" y="177740"/>
                </a:cubicBezTo>
                <a:cubicBezTo>
                  <a:pt x="268136" y="122896"/>
                  <a:pt x="218451" y="53645"/>
                  <a:pt x="171419" y="48695"/>
                </a:cubicBezTo>
                <a:close/>
                <a:moveTo>
                  <a:pt x="440565" y="48694"/>
                </a:moveTo>
                <a:cubicBezTo>
                  <a:pt x="393532" y="53644"/>
                  <a:pt x="343847" y="122895"/>
                  <a:pt x="339931" y="177739"/>
                </a:cubicBezTo>
                <a:cubicBezTo>
                  <a:pt x="351539" y="178321"/>
                  <a:pt x="363308" y="178040"/>
                  <a:pt x="374917" y="176977"/>
                </a:cubicBezTo>
                <a:cubicBezTo>
                  <a:pt x="456181" y="169537"/>
                  <a:pt x="529593" y="123815"/>
                  <a:pt x="484920" y="68093"/>
                </a:cubicBezTo>
                <a:cubicBezTo>
                  <a:pt x="471625" y="52539"/>
                  <a:pt x="456242" y="47044"/>
                  <a:pt x="440565" y="48694"/>
                </a:cubicBezTo>
                <a:close/>
                <a:moveTo>
                  <a:pt x="448567" y="477"/>
                </a:moveTo>
                <a:cubicBezTo>
                  <a:pt x="475777" y="-2373"/>
                  <a:pt x="502500" y="7341"/>
                  <a:pt x="525630" y="34740"/>
                </a:cubicBezTo>
                <a:cubicBezTo>
                  <a:pt x="601817" y="130930"/>
                  <a:pt x="481063" y="209852"/>
                  <a:pt x="343333" y="224089"/>
                </a:cubicBezTo>
                <a:lnTo>
                  <a:pt x="580964" y="224089"/>
                </a:lnTo>
                <a:cubicBezTo>
                  <a:pt x="598095" y="224089"/>
                  <a:pt x="611982" y="241448"/>
                  <a:pt x="611982" y="262862"/>
                </a:cubicBezTo>
                <a:lnTo>
                  <a:pt x="611982" y="355059"/>
                </a:lnTo>
                <a:lnTo>
                  <a:pt x="338138" y="355059"/>
                </a:lnTo>
                <a:lnTo>
                  <a:pt x="338138" y="225202"/>
                </a:lnTo>
                <a:lnTo>
                  <a:pt x="337357" y="225369"/>
                </a:lnTo>
                <a:lnTo>
                  <a:pt x="337688" y="227094"/>
                </a:lnTo>
                <a:cubicBezTo>
                  <a:pt x="327155" y="227649"/>
                  <a:pt x="316546" y="227789"/>
                  <a:pt x="305967" y="226454"/>
                </a:cubicBezTo>
                <a:cubicBezTo>
                  <a:pt x="295404" y="227788"/>
                  <a:pt x="284812" y="227647"/>
                  <a:pt x="274296" y="227093"/>
                </a:cubicBezTo>
                <a:lnTo>
                  <a:pt x="274717" y="225390"/>
                </a:lnTo>
                <a:lnTo>
                  <a:pt x="273844" y="225202"/>
                </a:lnTo>
                <a:lnTo>
                  <a:pt x="273844" y="355059"/>
                </a:lnTo>
                <a:lnTo>
                  <a:pt x="0" y="355059"/>
                </a:lnTo>
                <a:lnTo>
                  <a:pt x="0" y="262862"/>
                </a:lnTo>
                <a:cubicBezTo>
                  <a:pt x="0" y="241448"/>
                  <a:pt x="13887" y="224089"/>
                  <a:pt x="31018" y="224089"/>
                </a:cubicBezTo>
                <a:lnTo>
                  <a:pt x="268646" y="224089"/>
                </a:lnTo>
                <a:cubicBezTo>
                  <a:pt x="130918" y="209852"/>
                  <a:pt x="10167" y="130930"/>
                  <a:pt x="86353" y="34741"/>
                </a:cubicBezTo>
                <a:cubicBezTo>
                  <a:pt x="155580" y="-47261"/>
                  <a:pt x="256978" y="29146"/>
                  <a:pt x="307289" y="126712"/>
                </a:cubicBezTo>
                <a:cubicBezTo>
                  <a:pt x="338790" y="61129"/>
                  <a:pt x="394637" y="6125"/>
                  <a:pt x="448567" y="477"/>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102"/>
          <p:cNvSpPr/>
          <p:nvPr/>
        </p:nvSpPr>
        <p:spPr>
          <a:xfrm>
            <a:off x="2303320" y="3523459"/>
            <a:ext cx="201273" cy="245737"/>
          </a:xfrm>
          <a:custGeom>
            <a:avLst/>
            <a:gdLst/>
            <a:ahLst/>
            <a:cxnLst/>
            <a:rect l="l" t="t" r="r" b="b"/>
            <a:pathLst>
              <a:path w="611982" h="657475">
                <a:moveTo>
                  <a:pt x="333375" y="406262"/>
                </a:moveTo>
                <a:lnTo>
                  <a:pt x="561975" y="406262"/>
                </a:lnTo>
                <a:lnTo>
                  <a:pt x="561975" y="657475"/>
                </a:lnTo>
                <a:lnTo>
                  <a:pt x="333375" y="657475"/>
                </a:lnTo>
                <a:close/>
                <a:moveTo>
                  <a:pt x="45244" y="406262"/>
                </a:moveTo>
                <a:lnTo>
                  <a:pt x="273844" y="406262"/>
                </a:lnTo>
                <a:lnTo>
                  <a:pt x="273844" y="657475"/>
                </a:lnTo>
                <a:lnTo>
                  <a:pt x="45244" y="657475"/>
                </a:lnTo>
                <a:close/>
                <a:moveTo>
                  <a:pt x="171419" y="48695"/>
                </a:moveTo>
                <a:cubicBezTo>
                  <a:pt x="155741" y="47045"/>
                  <a:pt x="140358" y="52540"/>
                  <a:pt x="127064" y="68094"/>
                </a:cubicBezTo>
                <a:cubicBezTo>
                  <a:pt x="82391" y="123816"/>
                  <a:pt x="155802" y="169538"/>
                  <a:pt x="237066" y="176978"/>
                </a:cubicBezTo>
                <a:cubicBezTo>
                  <a:pt x="248675" y="178041"/>
                  <a:pt x="260444" y="178322"/>
                  <a:pt x="272053" y="177740"/>
                </a:cubicBezTo>
                <a:cubicBezTo>
                  <a:pt x="268136" y="122896"/>
                  <a:pt x="218451" y="53645"/>
                  <a:pt x="171419" y="48695"/>
                </a:cubicBezTo>
                <a:close/>
                <a:moveTo>
                  <a:pt x="440565" y="48694"/>
                </a:moveTo>
                <a:cubicBezTo>
                  <a:pt x="393532" y="53644"/>
                  <a:pt x="343847" y="122895"/>
                  <a:pt x="339931" y="177739"/>
                </a:cubicBezTo>
                <a:cubicBezTo>
                  <a:pt x="351539" y="178321"/>
                  <a:pt x="363308" y="178040"/>
                  <a:pt x="374917" y="176977"/>
                </a:cubicBezTo>
                <a:cubicBezTo>
                  <a:pt x="456181" y="169537"/>
                  <a:pt x="529593" y="123815"/>
                  <a:pt x="484920" y="68093"/>
                </a:cubicBezTo>
                <a:cubicBezTo>
                  <a:pt x="471625" y="52539"/>
                  <a:pt x="456242" y="47044"/>
                  <a:pt x="440565" y="48694"/>
                </a:cubicBezTo>
                <a:close/>
                <a:moveTo>
                  <a:pt x="448567" y="477"/>
                </a:moveTo>
                <a:cubicBezTo>
                  <a:pt x="475777" y="-2373"/>
                  <a:pt x="502500" y="7341"/>
                  <a:pt x="525630" y="34740"/>
                </a:cubicBezTo>
                <a:cubicBezTo>
                  <a:pt x="601817" y="130930"/>
                  <a:pt x="481063" y="209852"/>
                  <a:pt x="343333" y="224089"/>
                </a:cubicBezTo>
                <a:lnTo>
                  <a:pt x="580964" y="224089"/>
                </a:lnTo>
                <a:cubicBezTo>
                  <a:pt x="598095" y="224089"/>
                  <a:pt x="611982" y="241448"/>
                  <a:pt x="611982" y="262862"/>
                </a:cubicBezTo>
                <a:lnTo>
                  <a:pt x="611982" y="355059"/>
                </a:lnTo>
                <a:lnTo>
                  <a:pt x="338138" y="355059"/>
                </a:lnTo>
                <a:lnTo>
                  <a:pt x="338138" y="225202"/>
                </a:lnTo>
                <a:lnTo>
                  <a:pt x="337357" y="225369"/>
                </a:lnTo>
                <a:lnTo>
                  <a:pt x="337688" y="227094"/>
                </a:lnTo>
                <a:cubicBezTo>
                  <a:pt x="327155" y="227649"/>
                  <a:pt x="316546" y="227789"/>
                  <a:pt x="305967" y="226454"/>
                </a:cubicBezTo>
                <a:cubicBezTo>
                  <a:pt x="295404" y="227788"/>
                  <a:pt x="284812" y="227647"/>
                  <a:pt x="274296" y="227093"/>
                </a:cubicBezTo>
                <a:lnTo>
                  <a:pt x="274717" y="225390"/>
                </a:lnTo>
                <a:lnTo>
                  <a:pt x="273844" y="225202"/>
                </a:lnTo>
                <a:lnTo>
                  <a:pt x="273844" y="355059"/>
                </a:lnTo>
                <a:lnTo>
                  <a:pt x="0" y="355059"/>
                </a:lnTo>
                <a:lnTo>
                  <a:pt x="0" y="262862"/>
                </a:lnTo>
                <a:cubicBezTo>
                  <a:pt x="0" y="241448"/>
                  <a:pt x="13887" y="224089"/>
                  <a:pt x="31018" y="224089"/>
                </a:cubicBezTo>
                <a:lnTo>
                  <a:pt x="268646" y="224089"/>
                </a:lnTo>
                <a:cubicBezTo>
                  <a:pt x="130918" y="209852"/>
                  <a:pt x="10167" y="130930"/>
                  <a:pt x="86353" y="34741"/>
                </a:cubicBezTo>
                <a:cubicBezTo>
                  <a:pt x="155580" y="-47261"/>
                  <a:pt x="256978" y="29146"/>
                  <a:pt x="307289" y="126712"/>
                </a:cubicBezTo>
                <a:cubicBezTo>
                  <a:pt x="338790" y="61129"/>
                  <a:pt x="394637" y="6125"/>
                  <a:pt x="448567" y="477"/>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102"/>
          <p:cNvSpPr/>
          <p:nvPr/>
        </p:nvSpPr>
        <p:spPr>
          <a:xfrm>
            <a:off x="2303320" y="3878315"/>
            <a:ext cx="201273" cy="245737"/>
          </a:xfrm>
          <a:custGeom>
            <a:avLst/>
            <a:gdLst/>
            <a:ahLst/>
            <a:cxnLst/>
            <a:rect l="l" t="t" r="r" b="b"/>
            <a:pathLst>
              <a:path w="611982" h="657475">
                <a:moveTo>
                  <a:pt x="333375" y="406262"/>
                </a:moveTo>
                <a:lnTo>
                  <a:pt x="561975" y="406262"/>
                </a:lnTo>
                <a:lnTo>
                  <a:pt x="561975" y="657475"/>
                </a:lnTo>
                <a:lnTo>
                  <a:pt x="333375" y="657475"/>
                </a:lnTo>
                <a:close/>
                <a:moveTo>
                  <a:pt x="45244" y="406262"/>
                </a:moveTo>
                <a:lnTo>
                  <a:pt x="273844" y="406262"/>
                </a:lnTo>
                <a:lnTo>
                  <a:pt x="273844" y="657475"/>
                </a:lnTo>
                <a:lnTo>
                  <a:pt x="45244" y="657475"/>
                </a:lnTo>
                <a:close/>
                <a:moveTo>
                  <a:pt x="171419" y="48695"/>
                </a:moveTo>
                <a:cubicBezTo>
                  <a:pt x="155741" y="47045"/>
                  <a:pt x="140358" y="52540"/>
                  <a:pt x="127064" y="68094"/>
                </a:cubicBezTo>
                <a:cubicBezTo>
                  <a:pt x="82391" y="123816"/>
                  <a:pt x="155802" y="169538"/>
                  <a:pt x="237066" y="176978"/>
                </a:cubicBezTo>
                <a:cubicBezTo>
                  <a:pt x="248675" y="178041"/>
                  <a:pt x="260444" y="178322"/>
                  <a:pt x="272053" y="177740"/>
                </a:cubicBezTo>
                <a:cubicBezTo>
                  <a:pt x="268136" y="122896"/>
                  <a:pt x="218451" y="53645"/>
                  <a:pt x="171419" y="48695"/>
                </a:cubicBezTo>
                <a:close/>
                <a:moveTo>
                  <a:pt x="440565" y="48694"/>
                </a:moveTo>
                <a:cubicBezTo>
                  <a:pt x="393532" y="53644"/>
                  <a:pt x="343847" y="122895"/>
                  <a:pt x="339931" y="177739"/>
                </a:cubicBezTo>
                <a:cubicBezTo>
                  <a:pt x="351539" y="178321"/>
                  <a:pt x="363308" y="178040"/>
                  <a:pt x="374917" y="176977"/>
                </a:cubicBezTo>
                <a:cubicBezTo>
                  <a:pt x="456181" y="169537"/>
                  <a:pt x="529593" y="123815"/>
                  <a:pt x="484920" y="68093"/>
                </a:cubicBezTo>
                <a:cubicBezTo>
                  <a:pt x="471625" y="52539"/>
                  <a:pt x="456242" y="47044"/>
                  <a:pt x="440565" y="48694"/>
                </a:cubicBezTo>
                <a:close/>
                <a:moveTo>
                  <a:pt x="448567" y="477"/>
                </a:moveTo>
                <a:cubicBezTo>
                  <a:pt x="475777" y="-2373"/>
                  <a:pt x="502500" y="7341"/>
                  <a:pt x="525630" y="34740"/>
                </a:cubicBezTo>
                <a:cubicBezTo>
                  <a:pt x="601817" y="130930"/>
                  <a:pt x="481063" y="209852"/>
                  <a:pt x="343333" y="224089"/>
                </a:cubicBezTo>
                <a:lnTo>
                  <a:pt x="580964" y="224089"/>
                </a:lnTo>
                <a:cubicBezTo>
                  <a:pt x="598095" y="224089"/>
                  <a:pt x="611982" y="241448"/>
                  <a:pt x="611982" y="262862"/>
                </a:cubicBezTo>
                <a:lnTo>
                  <a:pt x="611982" y="355059"/>
                </a:lnTo>
                <a:lnTo>
                  <a:pt x="338138" y="355059"/>
                </a:lnTo>
                <a:lnTo>
                  <a:pt x="338138" y="225202"/>
                </a:lnTo>
                <a:lnTo>
                  <a:pt x="337357" y="225369"/>
                </a:lnTo>
                <a:lnTo>
                  <a:pt x="337688" y="227094"/>
                </a:lnTo>
                <a:cubicBezTo>
                  <a:pt x="327155" y="227649"/>
                  <a:pt x="316546" y="227789"/>
                  <a:pt x="305967" y="226454"/>
                </a:cubicBezTo>
                <a:cubicBezTo>
                  <a:pt x="295404" y="227788"/>
                  <a:pt x="284812" y="227647"/>
                  <a:pt x="274296" y="227093"/>
                </a:cubicBezTo>
                <a:lnTo>
                  <a:pt x="274717" y="225390"/>
                </a:lnTo>
                <a:lnTo>
                  <a:pt x="273844" y="225202"/>
                </a:lnTo>
                <a:lnTo>
                  <a:pt x="273844" y="355059"/>
                </a:lnTo>
                <a:lnTo>
                  <a:pt x="0" y="355059"/>
                </a:lnTo>
                <a:lnTo>
                  <a:pt x="0" y="262862"/>
                </a:lnTo>
                <a:cubicBezTo>
                  <a:pt x="0" y="241448"/>
                  <a:pt x="13887" y="224089"/>
                  <a:pt x="31018" y="224089"/>
                </a:cubicBezTo>
                <a:lnTo>
                  <a:pt x="268646" y="224089"/>
                </a:lnTo>
                <a:cubicBezTo>
                  <a:pt x="130918" y="209852"/>
                  <a:pt x="10167" y="130930"/>
                  <a:pt x="86353" y="34741"/>
                </a:cubicBezTo>
                <a:cubicBezTo>
                  <a:pt x="155580" y="-47261"/>
                  <a:pt x="256978" y="29146"/>
                  <a:pt x="307289" y="126712"/>
                </a:cubicBezTo>
                <a:cubicBezTo>
                  <a:pt x="338790" y="61129"/>
                  <a:pt x="394637" y="6125"/>
                  <a:pt x="448567" y="477"/>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3388982" y="2647950"/>
            <a:ext cx="615874" cy="261610"/>
          </a:xfrm>
          <a:prstGeom prst="rect">
            <a:avLst/>
          </a:prstGeom>
          <a:noFill/>
        </p:spPr>
        <p:txBody>
          <a:bodyPr wrap="none" rtlCol="0" anchor="t">
            <a:spAutoFit/>
          </a:bodyPr>
          <a:lstStyle/>
          <a:p>
            <a:pPr algn="ctr"/>
            <a:r>
              <a:rPr lang="en-US" sz="1100" b="1" dirty="0" smtClean="0">
                <a:solidFill>
                  <a:schemeClr val="bg1"/>
                </a:solidFill>
              </a:rPr>
              <a:t>Detect</a:t>
            </a:r>
          </a:p>
        </p:txBody>
      </p:sp>
      <p:sp>
        <p:nvSpPr>
          <p:cNvPr id="50" name="TextBox 49"/>
          <p:cNvSpPr txBox="1"/>
          <p:nvPr/>
        </p:nvSpPr>
        <p:spPr>
          <a:xfrm>
            <a:off x="4655160" y="2647950"/>
            <a:ext cx="740908" cy="261610"/>
          </a:xfrm>
          <a:prstGeom prst="rect">
            <a:avLst/>
          </a:prstGeom>
          <a:noFill/>
          <a:ln>
            <a:noFill/>
          </a:ln>
        </p:spPr>
        <p:txBody>
          <a:bodyPr wrap="none" rtlCol="0" anchor="b">
            <a:spAutoFit/>
          </a:bodyPr>
          <a:lstStyle/>
          <a:p>
            <a:pPr algn="ctr"/>
            <a:r>
              <a:rPr lang="en-US" sz="1100" b="1" dirty="0" smtClean="0">
                <a:solidFill>
                  <a:schemeClr val="bg1"/>
                </a:solidFill>
              </a:rPr>
              <a:t>Compile</a:t>
            </a:r>
          </a:p>
        </p:txBody>
      </p:sp>
      <p:sp>
        <p:nvSpPr>
          <p:cNvPr id="51" name="TextBox 50"/>
          <p:cNvSpPr txBox="1"/>
          <p:nvPr/>
        </p:nvSpPr>
        <p:spPr>
          <a:xfrm>
            <a:off x="6004460" y="2647950"/>
            <a:ext cx="663964" cy="261610"/>
          </a:xfrm>
          <a:prstGeom prst="rect">
            <a:avLst/>
          </a:prstGeom>
          <a:noFill/>
          <a:ln>
            <a:noFill/>
          </a:ln>
        </p:spPr>
        <p:txBody>
          <a:bodyPr wrap="none" rtlCol="0" anchor="b">
            <a:spAutoFit/>
          </a:bodyPr>
          <a:lstStyle/>
          <a:p>
            <a:pPr algn="ctr"/>
            <a:r>
              <a:rPr lang="en-US" sz="1100" b="1" dirty="0" smtClean="0">
                <a:solidFill>
                  <a:schemeClr val="bg1"/>
                </a:solidFill>
              </a:rPr>
              <a:t>Upload</a:t>
            </a:r>
          </a:p>
        </p:txBody>
      </p:sp>
      <p:sp>
        <p:nvSpPr>
          <p:cNvPr id="52" name="Bent Arrow 51"/>
          <p:cNvSpPr/>
          <p:nvPr/>
        </p:nvSpPr>
        <p:spPr>
          <a:xfrm rot="10800000">
            <a:off x="2559376" y="3073138"/>
            <a:ext cx="1155407" cy="301656"/>
          </a:xfrm>
          <a:prstGeom prst="bentArrow">
            <a:avLst>
              <a:gd name="adj1" fmla="val 15625"/>
              <a:gd name="adj2" fmla="val 25000"/>
              <a:gd name="adj3" fmla="val 25000"/>
              <a:gd name="adj4" fmla="val 43750"/>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3" name="Bent Arrow 52"/>
          <p:cNvSpPr/>
          <p:nvPr/>
        </p:nvSpPr>
        <p:spPr>
          <a:xfrm rot="10800000">
            <a:off x="2559375" y="3073137"/>
            <a:ext cx="1157756" cy="651137"/>
          </a:xfrm>
          <a:prstGeom prst="bentArrow">
            <a:avLst>
              <a:gd name="adj1" fmla="val 7928"/>
              <a:gd name="adj2" fmla="val 10605"/>
              <a:gd name="adj3" fmla="val 10535"/>
              <a:gd name="adj4" fmla="val 43750"/>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6" name="TextBox 55"/>
          <p:cNvSpPr txBox="1"/>
          <p:nvPr/>
        </p:nvSpPr>
        <p:spPr>
          <a:xfrm>
            <a:off x="3468319" y="2832049"/>
            <a:ext cx="457200" cy="239887"/>
          </a:xfrm>
          <a:prstGeom prst="roundRect">
            <a:avLst>
              <a:gd name="adj" fmla="val 11734"/>
            </a:avLst>
          </a:prstGeom>
          <a:solidFill>
            <a:srgbClr val="C00000"/>
          </a:solidFill>
          <a:ln>
            <a:noFill/>
          </a:ln>
        </p:spPr>
        <p:txBody>
          <a:bodyPr wrap="none" lIns="45720" tIns="27432" rIns="45720" bIns="27432" rtlCol="0" anchor="t">
            <a:spAutoFit/>
          </a:bodyPr>
          <a:lstStyle/>
          <a:p>
            <a:pPr algn="ctr"/>
            <a:r>
              <a:rPr lang="en-US" sz="1100" b="1" dirty="0" smtClean="0">
                <a:solidFill>
                  <a:schemeClr val="bg1"/>
                </a:solidFill>
              </a:rPr>
              <a:t>No</a:t>
            </a:r>
          </a:p>
        </p:txBody>
      </p:sp>
      <p:sp>
        <p:nvSpPr>
          <p:cNvPr id="55" name="TextBox 54"/>
          <p:cNvSpPr txBox="1"/>
          <p:nvPr/>
        </p:nvSpPr>
        <p:spPr>
          <a:xfrm>
            <a:off x="3468319" y="2828452"/>
            <a:ext cx="457200" cy="239887"/>
          </a:xfrm>
          <a:prstGeom prst="roundRect">
            <a:avLst>
              <a:gd name="adj" fmla="val 11734"/>
            </a:avLst>
          </a:prstGeom>
          <a:solidFill>
            <a:srgbClr val="00B050"/>
          </a:solidFill>
          <a:ln>
            <a:noFill/>
          </a:ln>
        </p:spPr>
        <p:txBody>
          <a:bodyPr wrap="none" lIns="45720" tIns="27432" rIns="45720" bIns="27432" rtlCol="0" anchor="t">
            <a:spAutoFit/>
          </a:bodyPr>
          <a:lstStyle/>
          <a:p>
            <a:pPr algn="ctr"/>
            <a:r>
              <a:rPr lang="en-US" sz="1100" b="1" dirty="0" smtClean="0">
                <a:solidFill>
                  <a:schemeClr val="bg1"/>
                </a:solidFill>
              </a:rPr>
              <a:t>Yes</a:t>
            </a:r>
          </a:p>
        </p:txBody>
      </p:sp>
      <p:sp>
        <p:nvSpPr>
          <p:cNvPr id="45" name="TextBox 44"/>
          <p:cNvSpPr txBox="1"/>
          <p:nvPr/>
        </p:nvSpPr>
        <p:spPr>
          <a:xfrm>
            <a:off x="1934917" y="2647950"/>
            <a:ext cx="938078" cy="430887"/>
          </a:xfrm>
          <a:prstGeom prst="rect">
            <a:avLst/>
          </a:prstGeom>
          <a:noFill/>
        </p:spPr>
        <p:txBody>
          <a:bodyPr wrap="none" rtlCol="0" anchor="b">
            <a:spAutoFit/>
          </a:bodyPr>
          <a:lstStyle/>
          <a:p>
            <a:pPr algn="ctr"/>
            <a:r>
              <a:rPr lang="en-US" sz="1100" b="1" dirty="0" smtClean="0">
                <a:solidFill>
                  <a:schemeClr val="bg1"/>
                </a:solidFill>
              </a:rPr>
              <a:t>System</a:t>
            </a:r>
          </a:p>
          <a:p>
            <a:pPr algn="ctr"/>
            <a:r>
              <a:rPr lang="en-US" sz="1100" b="1" dirty="0" err="1" smtClean="0">
                <a:solidFill>
                  <a:schemeClr val="bg1"/>
                </a:solidFill>
              </a:rPr>
              <a:t>Buildpacks</a:t>
            </a:r>
            <a:endParaRPr lang="en-US" sz="1100" b="1" dirty="0" smtClean="0">
              <a:solidFill>
                <a:schemeClr val="bg1"/>
              </a:solidFill>
            </a:endParaRPr>
          </a:p>
        </p:txBody>
      </p:sp>
      <p:sp>
        <p:nvSpPr>
          <p:cNvPr id="40" name="Teardrop 39"/>
          <p:cNvSpPr/>
          <p:nvPr/>
        </p:nvSpPr>
        <p:spPr>
          <a:xfrm rot="18900000">
            <a:off x="5521915" y="3507488"/>
            <a:ext cx="153021" cy="153021"/>
          </a:xfrm>
          <a:prstGeom prst="teardrop">
            <a:avLst>
              <a:gd name="adj" fmla="val 149574"/>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4648200" y="3399332"/>
            <a:ext cx="319319" cy="369332"/>
          </a:xfrm>
          <a:prstGeom prst="rect">
            <a:avLst/>
          </a:prstGeom>
          <a:noFill/>
        </p:spPr>
        <p:txBody>
          <a:bodyPr wrap="none" rtlCol="0">
            <a:spAutoFit/>
          </a:bodyPr>
          <a:lstStyle/>
          <a:p>
            <a:pPr algn="ctr"/>
            <a:r>
              <a:rPr lang="en-US" dirty="0" smtClean="0">
                <a:solidFill>
                  <a:schemeClr val="bg1"/>
                </a:solidFill>
              </a:rPr>
              <a:t>+</a:t>
            </a:r>
          </a:p>
        </p:txBody>
      </p:sp>
      <p:sp>
        <p:nvSpPr>
          <p:cNvPr id="59" name="TextBox 58"/>
          <p:cNvSpPr txBox="1"/>
          <p:nvPr/>
        </p:nvSpPr>
        <p:spPr>
          <a:xfrm>
            <a:off x="5183101" y="3399332"/>
            <a:ext cx="319319" cy="369332"/>
          </a:xfrm>
          <a:prstGeom prst="rect">
            <a:avLst/>
          </a:prstGeom>
          <a:noFill/>
        </p:spPr>
        <p:txBody>
          <a:bodyPr wrap="none" rtlCol="0">
            <a:spAutoFit/>
          </a:bodyPr>
          <a:lstStyle/>
          <a:p>
            <a:pPr algn="ctr"/>
            <a:r>
              <a:rPr lang="en-US" dirty="0" smtClean="0">
                <a:solidFill>
                  <a:schemeClr val="bg1"/>
                </a:solidFill>
              </a:rPr>
              <a:t>=</a:t>
            </a:r>
          </a:p>
        </p:txBody>
      </p:sp>
      <p:cxnSp>
        <p:nvCxnSpPr>
          <p:cNvPr id="65" name="Straight Connector 64"/>
          <p:cNvCxnSpPr/>
          <p:nvPr/>
        </p:nvCxnSpPr>
        <p:spPr>
          <a:xfrm flipH="1">
            <a:off x="2971537" y="1637303"/>
            <a:ext cx="488427" cy="463907"/>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a:off x="1934917" y="2022164"/>
            <a:ext cx="1533402" cy="443726"/>
            <a:chOff x="5181600" y="2326964"/>
            <a:chExt cx="1533402" cy="443726"/>
          </a:xfrm>
        </p:grpSpPr>
        <p:sp>
          <p:nvSpPr>
            <p:cNvPr id="17" name="Rounded Rectangle 16"/>
            <p:cNvSpPr>
              <a:spLocks noChangeArrowheads="1"/>
            </p:cNvSpPr>
            <p:nvPr/>
          </p:nvSpPr>
          <p:spPr bwMode="auto">
            <a:xfrm>
              <a:off x="5181600" y="2326964"/>
              <a:ext cx="1533402" cy="44372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Cloud Controller</a:t>
              </a:r>
              <a:endParaRPr lang="en-US" sz="1200" b="1" dirty="0">
                <a:solidFill>
                  <a:schemeClr val="bg1"/>
                </a:solidFill>
                <a:latin typeface="+mn-lt"/>
                <a:ea typeface="+mn-ea"/>
              </a:endParaRPr>
            </a:p>
          </p:txBody>
        </p:sp>
        <p:sp>
          <p:nvSpPr>
            <p:cNvPr id="18" name="Rectangle 76"/>
            <p:cNvSpPr/>
            <p:nvPr/>
          </p:nvSpPr>
          <p:spPr>
            <a:xfrm>
              <a:off x="5257800" y="2430983"/>
              <a:ext cx="199082" cy="265671"/>
            </a:xfrm>
            <a:custGeom>
              <a:avLst/>
              <a:gdLst/>
              <a:ahLst/>
              <a:cxnLst/>
              <a:rect l="l" t="t" r="r" b="b"/>
              <a:pathLst>
                <a:path w="661988" h="883413">
                  <a:moveTo>
                    <a:pt x="330994" y="679669"/>
                  </a:moveTo>
                  <a:lnTo>
                    <a:pt x="212885" y="769898"/>
                  </a:lnTo>
                  <a:cubicBezTo>
                    <a:pt x="244883" y="796653"/>
                    <a:pt x="286332" y="810415"/>
                    <a:pt x="330994" y="810415"/>
                  </a:cubicBezTo>
                  <a:cubicBezTo>
                    <a:pt x="375657" y="810415"/>
                    <a:pt x="417105" y="796653"/>
                    <a:pt x="449103" y="769899"/>
                  </a:cubicBezTo>
                  <a:close/>
                  <a:moveTo>
                    <a:pt x="131181" y="527028"/>
                  </a:moveTo>
                  <a:cubicBezTo>
                    <a:pt x="122509" y="548919"/>
                    <a:pt x="118242" y="572793"/>
                    <a:pt x="118242" y="597663"/>
                  </a:cubicBezTo>
                  <a:cubicBezTo>
                    <a:pt x="118242" y="668352"/>
                    <a:pt x="152717" y="730988"/>
                    <a:pt x="208006" y="766609"/>
                  </a:cubicBezTo>
                  <a:lnTo>
                    <a:pt x="253230" y="620264"/>
                  </a:lnTo>
                  <a:close/>
                  <a:moveTo>
                    <a:pt x="530807" y="527027"/>
                  </a:moveTo>
                  <a:lnTo>
                    <a:pt x="408757" y="620264"/>
                  </a:lnTo>
                  <a:lnTo>
                    <a:pt x="453981" y="766610"/>
                  </a:lnTo>
                  <a:cubicBezTo>
                    <a:pt x="509272" y="730989"/>
                    <a:pt x="543746" y="668352"/>
                    <a:pt x="543746" y="597663"/>
                  </a:cubicBezTo>
                  <a:cubicBezTo>
                    <a:pt x="543746" y="572793"/>
                    <a:pt x="539479" y="548919"/>
                    <a:pt x="530807" y="527027"/>
                  </a:cubicBezTo>
                  <a:close/>
                  <a:moveTo>
                    <a:pt x="336192" y="385435"/>
                  </a:moveTo>
                  <a:lnTo>
                    <a:pt x="379054" y="524143"/>
                  </a:lnTo>
                  <a:lnTo>
                    <a:pt x="529912" y="524142"/>
                  </a:lnTo>
                  <a:cubicBezTo>
                    <a:pt x="501178" y="444293"/>
                    <a:pt x="425507" y="387120"/>
                    <a:pt x="336192" y="385435"/>
                  </a:cubicBezTo>
                  <a:close/>
                  <a:moveTo>
                    <a:pt x="325796" y="385435"/>
                  </a:moveTo>
                  <a:cubicBezTo>
                    <a:pt x="236481" y="387120"/>
                    <a:pt x="160810" y="444294"/>
                    <a:pt x="132077" y="524142"/>
                  </a:cubicBezTo>
                  <a:lnTo>
                    <a:pt x="282933" y="524143"/>
                  </a:lnTo>
                  <a:close/>
                  <a:moveTo>
                    <a:pt x="388144" y="107849"/>
                  </a:moveTo>
                  <a:lnTo>
                    <a:pt x="616744" y="107849"/>
                  </a:lnTo>
                  <a:lnTo>
                    <a:pt x="616744" y="214664"/>
                  </a:lnTo>
                  <a:lnTo>
                    <a:pt x="486412" y="358355"/>
                  </a:lnTo>
                  <a:cubicBezTo>
                    <a:pt x="564963" y="408954"/>
                    <a:pt x="616744" y="497262"/>
                    <a:pt x="616744" y="597663"/>
                  </a:cubicBezTo>
                  <a:cubicBezTo>
                    <a:pt x="616744" y="755478"/>
                    <a:pt x="488809" y="883413"/>
                    <a:pt x="330994" y="883413"/>
                  </a:cubicBezTo>
                  <a:cubicBezTo>
                    <a:pt x="173179" y="883413"/>
                    <a:pt x="45244" y="755478"/>
                    <a:pt x="45244" y="597663"/>
                  </a:cubicBezTo>
                  <a:cubicBezTo>
                    <a:pt x="45244" y="497384"/>
                    <a:pt x="96899" y="409170"/>
                    <a:pt x="175275" y="358519"/>
                  </a:cubicBezTo>
                  <a:lnTo>
                    <a:pt x="45244" y="215161"/>
                  </a:lnTo>
                  <a:lnTo>
                    <a:pt x="45244" y="108346"/>
                  </a:lnTo>
                  <a:lnTo>
                    <a:pt x="273844" y="108346"/>
                  </a:lnTo>
                  <a:lnTo>
                    <a:pt x="273844" y="215161"/>
                  </a:lnTo>
                  <a:lnTo>
                    <a:pt x="273844" y="317674"/>
                  </a:lnTo>
                  <a:cubicBezTo>
                    <a:pt x="292304" y="313881"/>
                    <a:pt x="311419" y="311913"/>
                    <a:pt x="330994" y="311913"/>
                  </a:cubicBezTo>
                  <a:lnTo>
                    <a:pt x="388144" y="317674"/>
                  </a:lnTo>
                  <a:lnTo>
                    <a:pt x="388144" y="214664"/>
                  </a:lnTo>
                  <a:close/>
                  <a:moveTo>
                    <a:pt x="0" y="0"/>
                  </a:moveTo>
                  <a:lnTo>
                    <a:pt x="661988" y="0"/>
                  </a:lnTo>
                  <a:lnTo>
                    <a:pt x="661988" y="69056"/>
                  </a:lnTo>
                  <a:lnTo>
                    <a:pt x="0" y="69056"/>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Diamond 87"/>
          <p:cNvSpPr/>
          <p:nvPr/>
        </p:nvSpPr>
        <p:spPr>
          <a:xfrm>
            <a:off x="2191986" y="1334679"/>
            <a:ext cx="170214" cy="192038"/>
          </a:xfrm>
          <a:custGeom>
            <a:avLst/>
            <a:gdLst/>
            <a:ahLst/>
            <a:cxnLst/>
            <a:rect l="l" t="t" r="r" b="b"/>
            <a:pathLst>
              <a:path w="1218612" h="1374854">
                <a:moveTo>
                  <a:pt x="0" y="387409"/>
                </a:moveTo>
                <a:lnTo>
                  <a:pt x="572777" y="715013"/>
                </a:lnTo>
                <a:lnTo>
                  <a:pt x="575677" y="1374854"/>
                </a:lnTo>
                <a:lnTo>
                  <a:pt x="2898" y="1047249"/>
                </a:lnTo>
                <a:close/>
                <a:moveTo>
                  <a:pt x="1218612" y="377883"/>
                </a:moveTo>
                <a:lnTo>
                  <a:pt x="1215714" y="1037723"/>
                </a:lnTo>
                <a:lnTo>
                  <a:pt x="642936" y="1365328"/>
                </a:lnTo>
                <a:lnTo>
                  <a:pt x="645836" y="705487"/>
                </a:lnTo>
                <a:close/>
                <a:moveTo>
                  <a:pt x="608027" y="0"/>
                </a:moveTo>
                <a:lnTo>
                  <a:pt x="1179527" y="329827"/>
                </a:lnTo>
                <a:lnTo>
                  <a:pt x="608027" y="659653"/>
                </a:lnTo>
                <a:lnTo>
                  <a:pt x="36526" y="329827"/>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6815668" y="3678019"/>
            <a:ext cx="1891414" cy="646331"/>
          </a:xfrm>
          <a:prstGeom prst="rect">
            <a:avLst/>
          </a:prstGeom>
        </p:spPr>
        <p:txBody>
          <a:bodyPr wrap="square">
            <a:spAutoFit/>
          </a:bodyPr>
          <a:lstStyle/>
          <a:p>
            <a:pPr algn="r" fontAlgn="auto">
              <a:spcBef>
                <a:spcPts val="0"/>
              </a:spcBef>
              <a:spcAft>
                <a:spcPts val="0"/>
              </a:spcAft>
            </a:pPr>
            <a:r>
              <a:rPr lang="en-US" dirty="0" smtClean="0">
                <a:solidFill>
                  <a:prstClr val="black"/>
                </a:solidFill>
                <a:latin typeface="Calibri"/>
              </a:rPr>
              <a:t>Pivotal CF Elastic </a:t>
            </a:r>
          </a:p>
          <a:p>
            <a:pPr algn="r" fontAlgn="auto">
              <a:spcBef>
                <a:spcPts val="0"/>
              </a:spcBef>
              <a:spcAft>
                <a:spcPts val="0"/>
              </a:spcAft>
            </a:pPr>
            <a:r>
              <a:rPr lang="en-US" dirty="0" smtClean="0">
                <a:solidFill>
                  <a:prstClr val="black"/>
                </a:solidFill>
                <a:latin typeface="Calibri"/>
              </a:rPr>
              <a:t>Runtime (</a:t>
            </a:r>
            <a:r>
              <a:rPr lang="en-US" dirty="0" err="1" smtClean="0">
                <a:solidFill>
                  <a:prstClr val="black"/>
                </a:solidFill>
                <a:latin typeface="Calibri"/>
              </a:rPr>
              <a:t>PaaS</a:t>
            </a:r>
            <a:r>
              <a:rPr lang="en-US" dirty="0">
                <a:solidFill>
                  <a:prstClr val="black"/>
                </a:solidFill>
                <a:latin typeface="Calibri"/>
              </a:rPr>
              <a:t>)</a:t>
            </a:r>
          </a:p>
        </p:txBody>
      </p:sp>
    </p:spTree>
    <p:extLst>
      <p:ext uri="{BB962C8B-B14F-4D97-AF65-F5344CB8AC3E}">
        <p14:creationId xmlns:p14="http://schemas.microsoft.com/office/powerpoint/2010/main" val="1693035682"/>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fade">
                                      <p:cBhvr>
                                        <p:cTn id="11" dur="500"/>
                                        <p:tgtEl>
                                          <p:spTgt spid="4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fade">
                                      <p:cBhvr>
                                        <p:cTn id="15" dur="500"/>
                                        <p:tgtEl>
                                          <p:spTgt spid="4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8"/>
                                        </p:tgtEl>
                                        <p:attrNameLst>
                                          <p:attrName>style.visibility</p:attrName>
                                        </p:attrNameLst>
                                      </p:cBhvr>
                                      <p:to>
                                        <p:strVal val="visible"/>
                                      </p:to>
                                    </p:set>
                                    <p:animEffect transition="in" filter="fade">
                                      <p:cBhvr>
                                        <p:cTn id="19" dur="500"/>
                                        <p:tgtEl>
                                          <p:spTgt spid="4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9"/>
                                        </p:tgtEl>
                                        <p:attrNameLst>
                                          <p:attrName>style.visibility</p:attrName>
                                        </p:attrNameLst>
                                      </p:cBhvr>
                                      <p:to>
                                        <p:strVal val="visible"/>
                                      </p:to>
                                    </p:set>
                                    <p:animEffect transition="in" filter="fade">
                                      <p:cBhvr>
                                        <p:cTn id="24" dur="500"/>
                                        <p:tgtEl>
                                          <p:spTgt spid="49"/>
                                        </p:tgtEl>
                                      </p:cBhvr>
                                    </p:animEffect>
                                  </p:childTnLst>
                                </p:cTn>
                              </p:par>
                            </p:childTnLst>
                          </p:cTn>
                        </p:par>
                        <p:par>
                          <p:cTn id="25" fill="hold">
                            <p:stCondLst>
                              <p:cond delay="500"/>
                            </p:stCondLst>
                            <p:childTnLst>
                              <p:par>
                                <p:cTn id="26" presetID="22" presetClass="entr" presetSubtype="2" fill="hold" grpId="0" nodeType="afterEffect">
                                  <p:stCondLst>
                                    <p:cond delay="0"/>
                                  </p:stCondLst>
                                  <p:childTnLst>
                                    <p:set>
                                      <p:cBhvr>
                                        <p:cTn id="27" dur="1" fill="hold">
                                          <p:stCondLst>
                                            <p:cond delay="0"/>
                                          </p:stCondLst>
                                        </p:cTn>
                                        <p:tgtEl>
                                          <p:spTgt spid="52"/>
                                        </p:tgtEl>
                                        <p:attrNameLst>
                                          <p:attrName>style.visibility</p:attrName>
                                        </p:attrNameLst>
                                      </p:cBhvr>
                                      <p:to>
                                        <p:strVal val="visible"/>
                                      </p:to>
                                    </p:set>
                                    <p:animEffect transition="in" filter="wipe(right)">
                                      <p:cBhvr>
                                        <p:cTn id="28" dur="500"/>
                                        <p:tgtEl>
                                          <p:spTgt spid="52"/>
                                        </p:tgtEl>
                                      </p:cBhvr>
                                    </p:animEffect>
                                  </p:childTnLst>
                                </p:cTn>
                              </p:par>
                            </p:childTnLst>
                          </p:cTn>
                        </p:par>
                        <p:par>
                          <p:cTn id="29" fill="hold">
                            <p:stCondLst>
                              <p:cond delay="1000"/>
                            </p:stCondLst>
                            <p:childTnLst>
                              <p:par>
                                <p:cTn id="30" presetID="10" presetClass="entr" presetSubtype="0" fill="hold" grpId="0" nodeType="afterEffect">
                                  <p:stCondLst>
                                    <p:cond delay="0"/>
                                  </p:stCondLst>
                                  <p:childTnLst>
                                    <p:set>
                                      <p:cBhvr>
                                        <p:cTn id="31" dur="1" fill="hold">
                                          <p:stCondLst>
                                            <p:cond delay="0"/>
                                          </p:stCondLst>
                                        </p:cTn>
                                        <p:tgtEl>
                                          <p:spTgt spid="56"/>
                                        </p:tgtEl>
                                        <p:attrNameLst>
                                          <p:attrName>style.visibility</p:attrName>
                                        </p:attrNameLst>
                                      </p:cBhvr>
                                      <p:to>
                                        <p:strVal val="visible"/>
                                      </p:to>
                                    </p:set>
                                    <p:animEffect transition="in" filter="fade">
                                      <p:cBhvr>
                                        <p:cTn id="32" dur="500"/>
                                        <p:tgtEl>
                                          <p:spTgt spid="56"/>
                                        </p:tgtEl>
                                      </p:cBhvr>
                                    </p:animEffect>
                                  </p:childTnLst>
                                </p:cTn>
                              </p:par>
                            </p:childTnLst>
                          </p:cTn>
                        </p:par>
                        <p:par>
                          <p:cTn id="33" fill="hold">
                            <p:stCondLst>
                              <p:cond delay="1500"/>
                            </p:stCondLst>
                            <p:childTnLst>
                              <p:par>
                                <p:cTn id="34" presetID="1" presetClass="exit" presetSubtype="0" fill="hold" grpId="1" nodeType="afterEffect">
                                  <p:stCondLst>
                                    <p:cond delay="750"/>
                                  </p:stCondLst>
                                  <p:childTnLst>
                                    <p:set>
                                      <p:cBhvr>
                                        <p:cTn id="35" dur="1" fill="hold">
                                          <p:stCondLst>
                                            <p:cond delay="0"/>
                                          </p:stCondLst>
                                        </p:cTn>
                                        <p:tgtEl>
                                          <p:spTgt spid="56"/>
                                        </p:tgtEl>
                                        <p:attrNameLst>
                                          <p:attrName>style.visibility</p:attrName>
                                        </p:attrNameLst>
                                      </p:cBhvr>
                                      <p:to>
                                        <p:strVal val="hidden"/>
                                      </p:to>
                                    </p:set>
                                  </p:childTnLst>
                                </p:cTn>
                              </p:par>
                            </p:childTnLst>
                          </p:cTn>
                        </p:par>
                        <p:par>
                          <p:cTn id="36" fill="hold">
                            <p:stCondLst>
                              <p:cond delay="2250"/>
                            </p:stCondLst>
                            <p:childTnLst>
                              <p:par>
                                <p:cTn id="37" presetID="22" presetClass="entr" presetSubtype="1" fill="hold" grpId="0" nodeType="afterEffect">
                                  <p:stCondLst>
                                    <p:cond delay="0"/>
                                  </p:stCondLst>
                                  <p:childTnLst>
                                    <p:set>
                                      <p:cBhvr>
                                        <p:cTn id="38" dur="1" fill="hold">
                                          <p:stCondLst>
                                            <p:cond delay="0"/>
                                          </p:stCondLst>
                                        </p:cTn>
                                        <p:tgtEl>
                                          <p:spTgt spid="53"/>
                                        </p:tgtEl>
                                        <p:attrNameLst>
                                          <p:attrName>style.visibility</p:attrName>
                                        </p:attrNameLst>
                                      </p:cBhvr>
                                      <p:to>
                                        <p:strVal val="visible"/>
                                      </p:to>
                                    </p:set>
                                    <p:animEffect transition="in" filter="wipe(up)">
                                      <p:cBhvr>
                                        <p:cTn id="39" dur="500"/>
                                        <p:tgtEl>
                                          <p:spTgt spid="53"/>
                                        </p:tgtEl>
                                      </p:cBhvr>
                                    </p:animEffect>
                                  </p:childTnLst>
                                </p:cTn>
                              </p:par>
                            </p:childTnLst>
                          </p:cTn>
                        </p:par>
                        <p:par>
                          <p:cTn id="40" fill="hold">
                            <p:stCondLst>
                              <p:cond delay="2750"/>
                            </p:stCondLst>
                            <p:childTnLst>
                              <p:par>
                                <p:cTn id="41" presetID="10" presetClass="entr" presetSubtype="0" fill="hold" grpId="0" nodeType="afterEffect">
                                  <p:stCondLst>
                                    <p:cond delay="0"/>
                                  </p:stCondLst>
                                  <p:childTnLst>
                                    <p:set>
                                      <p:cBhvr>
                                        <p:cTn id="42" dur="1" fill="hold">
                                          <p:stCondLst>
                                            <p:cond delay="0"/>
                                          </p:stCondLst>
                                        </p:cTn>
                                        <p:tgtEl>
                                          <p:spTgt spid="55"/>
                                        </p:tgtEl>
                                        <p:attrNameLst>
                                          <p:attrName>style.visibility</p:attrName>
                                        </p:attrNameLst>
                                      </p:cBhvr>
                                      <p:to>
                                        <p:strVal val="visible"/>
                                      </p:to>
                                    </p:set>
                                    <p:animEffect transition="in" filter="fade">
                                      <p:cBhvr>
                                        <p:cTn id="43" dur="500"/>
                                        <p:tgtEl>
                                          <p:spTgt spid="55"/>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50"/>
                                        </p:tgtEl>
                                        <p:attrNameLst>
                                          <p:attrName>style.visibility</p:attrName>
                                        </p:attrNameLst>
                                      </p:cBhvr>
                                      <p:to>
                                        <p:strVal val="visible"/>
                                      </p:to>
                                    </p:set>
                                    <p:animEffect transition="in" filter="fade">
                                      <p:cBhvr>
                                        <p:cTn id="48" dur="500"/>
                                        <p:tgtEl>
                                          <p:spTgt spid="50"/>
                                        </p:tgtEl>
                                      </p:cBhvr>
                                    </p:animEffect>
                                  </p:childTnLst>
                                </p:cTn>
                              </p:par>
                            </p:childTnLst>
                          </p:cTn>
                        </p:par>
                        <p:par>
                          <p:cTn id="49" fill="hold">
                            <p:stCondLst>
                              <p:cond delay="500"/>
                            </p:stCondLst>
                            <p:childTnLst>
                              <p:par>
                                <p:cTn id="50" presetID="50" presetClass="path" presetSubtype="0" accel="50000" decel="50000" fill="hold" grpId="0" nodeType="afterEffect">
                                  <p:stCondLst>
                                    <p:cond delay="0"/>
                                  </p:stCondLst>
                                  <p:childTnLst>
                                    <p:animMotion origin="layout" path="M 1.66667E-6 3.58025E-6 C 1.66667E-6 0.00031 0.09479 0.05154 0.15625 0.16635 C 0.21771 0.28117 0.23021 0.34722 0.25104 0.41635 " pathEditMode="relative" rAng="0" ptsTypes="fsf">
                                      <p:cBhvr>
                                        <p:cTn id="51" dur="2000" fill="hold"/>
                                        <p:tgtEl>
                                          <p:spTgt spid="34"/>
                                        </p:tgtEl>
                                        <p:attrNameLst>
                                          <p:attrName>ppt_x</p:attrName>
                                          <p:attrName>ppt_y</p:attrName>
                                        </p:attrNameLst>
                                      </p:cBhvr>
                                      <p:rCtr x="12552" y="20802"/>
                                    </p:animMotion>
                                  </p:childTnLst>
                                </p:cTn>
                              </p:par>
                            </p:childTnLst>
                          </p:cTn>
                        </p:par>
                        <p:par>
                          <p:cTn id="52" fill="hold">
                            <p:stCondLst>
                              <p:cond delay="2500"/>
                            </p:stCondLst>
                            <p:childTnLst>
                              <p:par>
                                <p:cTn id="53" presetID="1" presetClass="entr" presetSubtype="0" fill="hold" grpId="0" nodeType="afterEffect">
                                  <p:stCondLst>
                                    <p:cond delay="0"/>
                                  </p:stCondLst>
                                  <p:childTnLst>
                                    <p:set>
                                      <p:cBhvr>
                                        <p:cTn id="54" dur="1" fill="hold">
                                          <p:stCondLst>
                                            <p:cond delay="0"/>
                                          </p:stCondLst>
                                        </p:cTn>
                                        <p:tgtEl>
                                          <p:spTgt spid="58"/>
                                        </p:tgtEl>
                                        <p:attrNameLst>
                                          <p:attrName>style.visibility</p:attrName>
                                        </p:attrNameLst>
                                      </p:cBhvr>
                                      <p:to>
                                        <p:strVal val="visible"/>
                                      </p:to>
                                    </p:set>
                                  </p:childTnLst>
                                </p:cTn>
                              </p:par>
                            </p:childTnLst>
                          </p:cTn>
                        </p:par>
                        <p:par>
                          <p:cTn id="55" fill="hold">
                            <p:stCondLst>
                              <p:cond delay="2500"/>
                            </p:stCondLst>
                            <p:childTnLst>
                              <p:par>
                                <p:cTn id="56" presetID="42" presetClass="path" presetSubtype="0" accel="50000" decel="50000" fill="hold" grpId="1" nodeType="afterEffect">
                                  <p:stCondLst>
                                    <p:cond delay="0"/>
                                  </p:stCondLst>
                                  <p:childTnLst>
                                    <p:animMotion origin="layout" path="M 2.77778E-6 -6.17284E-7 L 0.28941 -0.02037 " pathEditMode="relative" rAng="0" ptsTypes="AA">
                                      <p:cBhvr>
                                        <p:cTn id="57" dur="2000" fill="hold"/>
                                        <p:tgtEl>
                                          <p:spTgt spid="47"/>
                                        </p:tgtEl>
                                        <p:attrNameLst>
                                          <p:attrName>ppt_x</p:attrName>
                                          <p:attrName>ppt_y</p:attrName>
                                        </p:attrNameLst>
                                      </p:cBhvr>
                                      <p:rCtr x="14462" y="-1019"/>
                                    </p:animMotion>
                                  </p:childTnLst>
                                </p:cTn>
                              </p:par>
                            </p:childTnLst>
                          </p:cTn>
                        </p:par>
                        <p:par>
                          <p:cTn id="58" fill="hold">
                            <p:stCondLst>
                              <p:cond delay="4500"/>
                            </p:stCondLst>
                            <p:childTnLst>
                              <p:par>
                                <p:cTn id="59" presetID="1" presetClass="entr" presetSubtype="0" fill="hold" grpId="0" nodeType="afterEffect">
                                  <p:stCondLst>
                                    <p:cond delay="0"/>
                                  </p:stCondLst>
                                  <p:childTnLst>
                                    <p:set>
                                      <p:cBhvr>
                                        <p:cTn id="60" dur="1" fill="hold">
                                          <p:stCondLst>
                                            <p:cond delay="0"/>
                                          </p:stCondLst>
                                        </p:cTn>
                                        <p:tgtEl>
                                          <p:spTgt spid="59"/>
                                        </p:tgtEl>
                                        <p:attrNameLst>
                                          <p:attrName>style.visibility</p:attrName>
                                        </p:attrNameLst>
                                      </p:cBhvr>
                                      <p:to>
                                        <p:strVal val="visible"/>
                                      </p:to>
                                    </p:set>
                                  </p:childTnLst>
                                </p:cTn>
                              </p:par>
                            </p:childTnLst>
                          </p:cTn>
                        </p:par>
                        <p:par>
                          <p:cTn id="61" fill="hold">
                            <p:stCondLst>
                              <p:cond delay="4500"/>
                            </p:stCondLst>
                            <p:childTnLst>
                              <p:par>
                                <p:cTn id="62" presetID="10" presetClass="entr" presetSubtype="0" fill="hold" grpId="0" nodeType="afterEffect">
                                  <p:stCondLst>
                                    <p:cond delay="0"/>
                                  </p:stCondLst>
                                  <p:childTnLst>
                                    <p:set>
                                      <p:cBhvr>
                                        <p:cTn id="63" dur="1" fill="hold">
                                          <p:stCondLst>
                                            <p:cond delay="0"/>
                                          </p:stCondLst>
                                        </p:cTn>
                                        <p:tgtEl>
                                          <p:spTgt spid="40"/>
                                        </p:tgtEl>
                                        <p:attrNameLst>
                                          <p:attrName>style.visibility</p:attrName>
                                        </p:attrNameLst>
                                      </p:cBhvr>
                                      <p:to>
                                        <p:strVal val="visible"/>
                                      </p:to>
                                    </p:set>
                                    <p:animEffect transition="in" filter="fade">
                                      <p:cBhvr>
                                        <p:cTn id="64" dur="500"/>
                                        <p:tgtEl>
                                          <p:spTgt spid="40"/>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51"/>
                                        </p:tgtEl>
                                        <p:attrNameLst>
                                          <p:attrName>style.visibility</p:attrName>
                                        </p:attrNameLst>
                                      </p:cBhvr>
                                      <p:to>
                                        <p:strVal val="visible"/>
                                      </p:to>
                                    </p:set>
                                    <p:animEffect transition="in" filter="fade">
                                      <p:cBhvr>
                                        <p:cTn id="69" dur="500"/>
                                        <p:tgtEl>
                                          <p:spTgt spid="51"/>
                                        </p:tgtEl>
                                      </p:cBhvr>
                                    </p:animEffect>
                                  </p:childTnLst>
                                </p:cTn>
                              </p:par>
                            </p:childTnLst>
                          </p:cTn>
                        </p:par>
                        <p:par>
                          <p:cTn id="70" fill="hold">
                            <p:stCondLst>
                              <p:cond delay="500"/>
                            </p:stCondLst>
                            <p:childTnLst>
                              <p:par>
                                <p:cTn id="71" presetID="42" presetClass="path" presetSubtype="0" accel="50000" decel="50000" fill="hold" grpId="1" nodeType="afterEffect">
                                  <p:stCondLst>
                                    <p:cond delay="0"/>
                                  </p:stCondLst>
                                  <p:childTnLst>
                                    <p:animMotion origin="layout" path="M -2.77778E-6 -3.08547E-9 L 0.08108 -3.08547E-9 " pathEditMode="relative" rAng="0" ptsTypes="AA">
                                      <p:cBhvr>
                                        <p:cTn id="72" dur="500" fill="hold"/>
                                        <p:tgtEl>
                                          <p:spTgt spid="40"/>
                                        </p:tgtEl>
                                        <p:attrNameLst>
                                          <p:attrName>ppt_x</p:attrName>
                                          <p:attrName>ppt_y</p:attrName>
                                        </p:attrNameLst>
                                      </p:cBhvr>
                                      <p:rCtr x="4045" y="0"/>
                                    </p:animMotion>
                                  </p:childTnLst>
                                </p:cTn>
                              </p:par>
                            </p:childTnLst>
                          </p:cTn>
                        </p:par>
                        <p:par>
                          <p:cTn id="73" fill="hold">
                            <p:stCondLst>
                              <p:cond delay="1000"/>
                            </p:stCondLst>
                            <p:childTnLst>
                              <p:par>
                                <p:cTn id="74" presetID="50" presetClass="path" presetSubtype="0" accel="50000" decel="50000" fill="hold" grpId="2" nodeType="afterEffect">
                                  <p:stCondLst>
                                    <p:cond delay="250"/>
                                  </p:stCondLst>
                                  <p:childTnLst>
                                    <p:animMotion origin="layout" path="M 0.08108 -0.00062 C 0.08108 -0.00031 0.11337 -0.09717 0.09532 -0.14035 C 0.07726 -0.18353 -0.0684 -0.26527 -0.15573 -0.29365 C -0.24305 -0.32203 -0.28229 -0.36367 -0.32812 -0.41456 " pathEditMode="relative" rAng="0" ptsTypes="fssf">
                                      <p:cBhvr>
                                        <p:cTn id="75" dur="2000" fill="hold"/>
                                        <p:tgtEl>
                                          <p:spTgt spid="40"/>
                                        </p:tgtEl>
                                        <p:attrNameLst>
                                          <p:attrName>ppt_x</p:attrName>
                                          <p:attrName>ppt_y</p:attrName>
                                        </p:attrNameLst>
                                      </p:cBhvr>
                                      <p:rCtr x="-18854" y="-2069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P spid="47" grpId="1" animBg="1"/>
      <p:bldP spid="48" grpId="0" animBg="1"/>
      <p:bldP spid="49" grpId="0"/>
      <p:bldP spid="50" grpId="0"/>
      <p:bldP spid="51" grpId="0"/>
      <p:bldP spid="52" grpId="0" animBg="1"/>
      <p:bldP spid="53" grpId="0" animBg="1"/>
      <p:bldP spid="56" grpId="0" animBg="1"/>
      <p:bldP spid="56" grpId="1" animBg="1"/>
      <p:bldP spid="55" grpId="0" animBg="1"/>
      <p:bldP spid="45" grpId="0"/>
      <p:bldP spid="40" grpId="0" animBg="1"/>
      <p:bldP spid="40" grpId="1" animBg="1"/>
      <p:bldP spid="40" grpId="2" animBg="1"/>
      <p:bldP spid="58" grpId="0"/>
      <p:bldP spid="59" grpId="0"/>
      <p:bldP spid="3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366713" y="325438"/>
            <a:ext cx="8410575" cy="460375"/>
          </a:xfrm>
        </p:spPr>
        <p:txBody>
          <a:bodyPr/>
          <a:lstStyle/>
          <a:p>
            <a:r>
              <a:rPr lang="en-US" sz="2800" dirty="0" smtClean="0"/>
              <a:t>The App-Container Approach</a:t>
            </a:r>
            <a:endParaRPr lang="en-US" sz="2800" i="1" dirty="0"/>
          </a:p>
        </p:txBody>
      </p:sp>
      <p:sp>
        <p:nvSpPr>
          <p:cNvPr id="5" name="Rounded Rectangle 4"/>
          <p:cNvSpPr/>
          <p:nvPr/>
        </p:nvSpPr>
        <p:spPr>
          <a:xfrm>
            <a:off x="1637752" y="971548"/>
            <a:ext cx="7162799" cy="3429001"/>
          </a:xfrm>
          <a:prstGeom prst="roundRect">
            <a:avLst>
              <a:gd name="adj" fmla="val 8224"/>
            </a:avLst>
          </a:prstGeom>
          <a:gradFill flip="none" rotWithShape="1">
            <a:gsLst>
              <a:gs pos="0">
                <a:schemeClr val="bg1">
                  <a:lumMod val="85000"/>
                </a:schemeClr>
              </a:gs>
              <a:gs pos="100000">
                <a:schemeClr val="bg1">
                  <a:lumMod val="95000"/>
                </a:schemeClr>
              </a:gs>
            </a:gsLst>
            <a:lin ang="5400000" scaled="0"/>
            <a:tileRect/>
          </a:gradFill>
          <a:ln w="9525" cmpd="sng">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anchor="b"/>
          <a:lstStyle/>
          <a:p>
            <a:pPr algn="ctr" fontAlgn="auto">
              <a:spcBef>
                <a:spcPts val="0"/>
              </a:spcBef>
              <a:spcAft>
                <a:spcPts val="0"/>
              </a:spcAft>
              <a:defRPr/>
            </a:pPr>
            <a:endParaRPr lang="en-US" sz="1600" dirty="0">
              <a:solidFill>
                <a:srgbClr val="008881"/>
              </a:solidFill>
            </a:endParaRPr>
          </a:p>
        </p:txBody>
      </p:sp>
      <p:sp>
        <p:nvSpPr>
          <p:cNvPr id="6" name="Rounded Rectangle 5"/>
          <p:cNvSpPr/>
          <p:nvPr/>
        </p:nvSpPr>
        <p:spPr bwMode="auto">
          <a:xfrm rot="16200000">
            <a:off x="214097" y="2499035"/>
            <a:ext cx="3581399" cy="374030"/>
          </a:xfrm>
          <a:prstGeom prst="roundRect">
            <a:avLst>
              <a:gd name="adj" fmla="val 8685"/>
            </a:avLst>
          </a:prstGeom>
          <a:solidFill>
            <a:srgbClr val="0A1831">
              <a:alpha val="25000"/>
            </a:srgbClr>
          </a:solidFill>
          <a:ln w="41275">
            <a:noFill/>
            <a:round/>
            <a:headEnd/>
            <a:tailEnd/>
          </a:ln>
        </p:spPr>
        <p:txBody>
          <a:bodyPr wrap="none" lIns="182880" tIns="0" rIns="0" bIns="0" rtlCol="0" anchor="ctr"/>
          <a:lstStyle/>
          <a:p>
            <a:pPr fontAlgn="auto">
              <a:spcBef>
                <a:spcPts val="0"/>
              </a:spcBef>
              <a:spcAft>
                <a:spcPts val="0"/>
              </a:spcAft>
            </a:pPr>
            <a:r>
              <a:rPr lang="en-US" sz="1600" dirty="0" smtClean="0">
                <a:solidFill>
                  <a:prstClr val="white">
                    <a:lumMod val="95000"/>
                  </a:prstClr>
                </a:solidFill>
                <a:latin typeface="Calibri"/>
                <a:ea typeface="+mn-ea"/>
              </a:rPr>
              <a:t>Router</a:t>
            </a:r>
          </a:p>
        </p:txBody>
      </p:sp>
      <p:sp>
        <p:nvSpPr>
          <p:cNvPr id="7" name="Rounded Rectangle 6"/>
          <p:cNvSpPr>
            <a:spLocks noChangeArrowheads="1"/>
          </p:cNvSpPr>
          <p:nvPr/>
        </p:nvSpPr>
        <p:spPr bwMode="auto">
          <a:xfrm>
            <a:off x="2286000" y="1538732"/>
            <a:ext cx="1533402" cy="443726"/>
          </a:xfrm>
          <a:prstGeom prst="roundRect">
            <a:avLst>
              <a:gd name="adj" fmla="val 4579"/>
            </a:avLst>
          </a:prstGeom>
          <a:solidFill>
            <a:schemeClr val="bg1">
              <a:lumMod val="65000"/>
            </a:schemeClr>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err="1" smtClean="0">
                <a:solidFill>
                  <a:schemeClr val="bg1"/>
                </a:solidFill>
                <a:latin typeface="+mn-lt"/>
                <a:ea typeface="+mn-ea"/>
              </a:rPr>
              <a:t>Blobstore</a:t>
            </a:r>
            <a:endParaRPr lang="en-US" sz="1200" b="1" dirty="0">
              <a:solidFill>
                <a:schemeClr val="bg1"/>
              </a:solidFill>
              <a:latin typeface="+mn-lt"/>
              <a:ea typeface="+mn-ea"/>
            </a:endParaRPr>
          </a:p>
        </p:txBody>
      </p:sp>
      <p:sp>
        <p:nvSpPr>
          <p:cNvPr id="8" name="Oval 194"/>
          <p:cNvSpPr/>
          <p:nvPr/>
        </p:nvSpPr>
        <p:spPr>
          <a:xfrm>
            <a:off x="2349505" y="1652736"/>
            <a:ext cx="206829" cy="215718"/>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p:nvGrpSpPr>
        <p:grpSpPr>
          <a:xfrm>
            <a:off x="4038600" y="1538732"/>
            <a:ext cx="1533402" cy="443726"/>
            <a:chOff x="5181600" y="2326964"/>
            <a:chExt cx="1533402" cy="443726"/>
          </a:xfrm>
        </p:grpSpPr>
        <p:sp>
          <p:nvSpPr>
            <p:cNvPr id="10" name="Rounded Rectangle 9"/>
            <p:cNvSpPr>
              <a:spLocks noChangeArrowheads="1"/>
            </p:cNvSpPr>
            <p:nvPr/>
          </p:nvSpPr>
          <p:spPr bwMode="auto">
            <a:xfrm>
              <a:off x="5181600" y="2326964"/>
              <a:ext cx="1533402" cy="44372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Cloud Controller</a:t>
              </a:r>
              <a:endParaRPr lang="en-US" sz="1200" b="1" dirty="0">
                <a:solidFill>
                  <a:schemeClr val="bg1"/>
                </a:solidFill>
                <a:latin typeface="+mn-lt"/>
                <a:ea typeface="+mn-ea"/>
              </a:endParaRPr>
            </a:p>
          </p:txBody>
        </p:sp>
        <p:sp>
          <p:nvSpPr>
            <p:cNvPr id="11" name="Rectangle 76"/>
            <p:cNvSpPr/>
            <p:nvPr/>
          </p:nvSpPr>
          <p:spPr>
            <a:xfrm>
              <a:off x="5257800" y="2430983"/>
              <a:ext cx="199082" cy="265671"/>
            </a:xfrm>
            <a:custGeom>
              <a:avLst/>
              <a:gdLst/>
              <a:ahLst/>
              <a:cxnLst/>
              <a:rect l="l" t="t" r="r" b="b"/>
              <a:pathLst>
                <a:path w="661988" h="883413">
                  <a:moveTo>
                    <a:pt x="330994" y="679669"/>
                  </a:moveTo>
                  <a:lnTo>
                    <a:pt x="212885" y="769898"/>
                  </a:lnTo>
                  <a:cubicBezTo>
                    <a:pt x="244883" y="796653"/>
                    <a:pt x="286332" y="810415"/>
                    <a:pt x="330994" y="810415"/>
                  </a:cubicBezTo>
                  <a:cubicBezTo>
                    <a:pt x="375657" y="810415"/>
                    <a:pt x="417105" y="796653"/>
                    <a:pt x="449103" y="769899"/>
                  </a:cubicBezTo>
                  <a:close/>
                  <a:moveTo>
                    <a:pt x="131181" y="527028"/>
                  </a:moveTo>
                  <a:cubicBezTo>
                    <a:pt x="122509" y="548919"/>
                    <a:pt x="118242" y="572793"/>
                    <a:pt x="118242" y="597663"/>
                  </a:cubicBezTo>
                  <a:cubicBezTo>
                    <a:pt x="118242" y="668352"/>
                    <a:pt x="152717" y="730988"/>
                    <a:pt x="208006" y="766609"/>
                  </a:cubicBezTo>
                  <a:lnTo>
                    <a:pt x="253230" y="620264"/>
                  </a:lnTo>
                  <a:close/>
                  <a:moveTo>
                    <a:pt x="530807" y="527027"/>
                  </a:moveTo>
                  <a:lnTo>
                    <a:pt x="408757" y="620264"/>
                  </a:lnTo>
                  <a:lnTo>
                    <a:pt x="453981" y="766610"/>
                  </a:lnTo>
                  <a:cubicBezTo>
                    <a:pt x="509272" y="730989"/>
                    <a:pt x="543746" y="668352"/>
                    <a:pt x="543746" y="597663"/>
                  </a:cubicBezTo>
                  <a:cubicBezTo>
                    <a:pt x="543746" y="572793"/>
                    <a:pt x="539479" y="548919"/>
                    <a:pt x="530807" y="527027"/>
                  </a:cubicBezTo>
                  <a:close/>
                  <a:moveTo>
                    <a:pt x="336192" y="385435"/>
                  </a:moveTo>
                  <a:lnTo>
                    <a:pt x="379054" y="524143"/>
                  </a:lnTo>
                  <a:lnTo>
                    <a:pt x="529912" y="524142"/>
                  </a:lnTo>
                  <a:cubicBezTo>
                    <a:pt x="501178" y="444293"/>
                    <a:pt x="425507" y="387120"/>
                    <a:pt x="336192" y="385435"/>
                  </a:cubicBezTo>
                  <a:close/>
                  <a:moveTo>
                    <a:pt x="325796" y="385435"/>
                  </a:moveTo>
                  <a:cubicBezTo>
                    <a:pt x="236481" y="387120"/>
                    <a:pt x="160810" y="444294"/>
                    <a:pt x="132077" y="524142"/>
                  </a:cubicBezTo>
                  <a:lnTo>
                    <a:pt x="282933" y="524143"/>
                  </a:lnTo>
                  <a:close/>
                  <a:moveTo>
                    <a:pt x="388144" y="107849"/>
                  </a:moveTo>
                  <a:lnTo>
                    <a:pt x="616744" y="107849"/>
                  </a:lnTo>
                  <a:lnTo>
                    <a:pt x="616744" y="214664"/>
                  </a:lnTo>
                  <a:lnTo>
                    <a:pt x="486412" y="358355"/>
                  </a:lnTo>
                  <a:cubicBezTo>
                    <a:pt x="564963" y="408954"/>
                    <a:pt x="616744" y="497262"/>
                    <a:pt x="616744" y="597663"/>
                  </a:cubicBezTo>
                  <a:cubicBezTo>
                    <a:pt x="616744" y="755478"/>
                    <a:pt x="488809" y="883413"/>
                    <a:pt x="330994" y="883413"/>
                  </a:cubicBezTo>
                  <a:cubicBezTo>
                    <a:pt x="173179" y="883413"/>
                    <a:pt x="45244" y="755478"/>
                    <a:pt x="45244" y="597663"/>
                  </a:cubicBezTo>
                  <a:cubicBezTo>
                    <a:pt x="45244" y="497384"/>
                    <a:pt x="96899" y="409170"/>
                    <a:pt x="175275" y="358519"/>
                  </a:cubicBezTo>
                  <a:lnTo>
                    <a:pt x="45244" y="215161"/>
                  </a:lnTo>
                  <a:lnTo>
                    <a:pt x="45244" y="108346"/>
                  </a:lnTo>
                  <a:lnTo>
                    <a:pt x="273844" y="108346"/>
                  </a:lnTo>
                  <a:lnTo>
                    <a:pt x="273844" y="215161"/>
                  </a:lnTo>
                  <a:lnTo>
                    <a:pt x="273844" y="317674"/>
                  </a:lnTo>
                  <a:cubicBezTo>
                    <a:pt x="292304" y="313881"/>
                    <a:pt x="311419" y="311913"/>
                    <a:pt x="330994" y="311913"/>
                  </a:cubicBezTo>
                  <a:lnTo>
                    <a:pt x="388144" y="317674"/>
                  </a:lnTo>
                  <a:lnTo>
                    <a:pt x="388144" y="214664"/>
                  </a:lnTo>
                  <a:close/>
                  <a:moveTo>
                    <a:pt x="0" y="0"/>
                  </a:moveTo>
                  <a:lnTo>
                    <a:pt x="661988" y="0"/>
                  </a:lnTo>
                  <a:lnTo>
                    <a:pt x="661988" y="69056"/>
                  </a:lnTo>
                  <a:lnTo>
                    <a:pt x="0" y="69056"/>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Rounded Rectangle 11"/>
          <p:cNvSpPr>
            <a:spLocks noChangeArrowheads="1"/>
          </p:cNvSpPr>
          <p:nvPr/>
        </p:nvSpPr>
        <p:spPr bwMode="auto">
          <a:xfrm>
            <a:off x="4038600" y="2305109"/>
            <a:ext cx="1533402" cy="44372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Messaging</a:t>
            </a:r>
            <a:br>
              <a:rPr lang="en-US" sz="1200" b="1" dirty="0" smtClean="0">
                <a:solidFill>
                  <a:schemeClr val="bg1"/>
                </a:solidFill>
                <a:latin typeface="+mn-lt"/>
                <a:ea typeface="+mn-ea"/>
              </a:rPr>
            </a:br>
            <a:r>
              <a:rPr lang="en-US" sz="1200" b="1" dirty="0" smtClean="0">
                <a:solidFill>
                  <a:schemeClr val="bg1"/>
                </a:solidFill>
                <a:latin typeface="+mn-lt"/>
                <a:ea typeface="+mn-ea"/>
              </a:rPr>
              <a:t>(NATS)</a:t>
            </a:r>
            <a:endParaRPr lang="en-US" sz="1200" b="1" dirty="0">
              <a:solidFill>
                <a:schemeClr val="bg1"/>
              </a:solidFill>
              <a:latin typeface="+mn-lt"/>
              <a:ea typeface="+mn-ea"/>
            </a:endParaRPr>
          </a:p>
        </p:txBody>
      </p:sp>
      <p:sp>
        <p:nvSpPr>
          <p:cNvPr id="13" name="Teardrop 133"/>
          <p:cNvSpPr/>
          <p:nvPr/>
        </p:nvSpPr>
        <p:spPr>
          <a:xfrm rot="11254553">
            <a:off x="4094829" y="2426120"/>
            <a:ext cx="239023" cy="210913"/>
          </a:xfrm>
          <a:custGeom>
            <a:avLst/>
            <a:gdLst/>
            <a:ahLst/>
            <a:cxnLst/>
            <a:rect l="l" t="t" r="r" b="b"/>
            <a:pathLst>
              <a:path w="977409" h="862463">
                <a:moveTo>
                  <a:pt x="259894" y="587617"/>
                </a:moveTo>
                <a:cubicBezTo>
                  <a:pt x="303121" y="581868"/>
                  <a:pt x="333503" y="542165"/>
                  <a:pt x="327754" y="498938"/>
                </a:cubicBezTo>
                <a:cubicBezTo>
                  <a:pt x="322005" y="455710"/>
                  <a:pt x="282301" y="425328"/>
                  <a:pt x="239074" y="431078"/>
                </a:cubicBezTo>
                <a:cubicBezTo>
                  <a:pt x="195846" y="436827"/>
                  <a:pt x="165465" y="476530"/>
                  <a:pt x="171214" y="519757"/>
                </a:cubicBezTo>
                <a:cubicBezTo>
                  <a:pt x="176963" y="562985"/>
                  <a:pt x="216666" y="593367"/>
                  <a:pt x="259894" y="587617"/>
                </a:cubicBezTo>
                <a:close/>
                <a:moveTo>
                  <a:pt x="496117" y="556200"/>
                </a:moveTo>
                <a:cubicBezTo>
                  <a:pt x="539344" y="550450"/>
                  <a:pt x="569726" y="510747"/>
                  <a:pt x="563976" y="467520"/>
                </a:cubicBezTo>
                <a:cubicBezTo>
                  <a:pt x="558227" y="424293"/>
                  <a:pt x="518524" y="393911"/>
                  <a:pt x="475297" y="399660"/>
                </a:cubicBezTo>
                <a:cubicBezTo>
                  <a:pt x="432069" y="405409"/>
                  <a:pt x="401688" y="445112"/>
                  <a:pt x="407437" y="488340"/>
                </a:cubicBezTo>
                <a:cubicBezTo>
                  <a:pt x="413186" y="531567"/>
                  <a:pt x="452889" y="561949"/>
                  <a:pt x="496117" y="556200"/>
                </a:cubicBezTo>
                <a:close/>
                <a:moveTo>
                  <a:pt x="732341" y="524782"/>
                </a:moveTo>
                <a:cubicBezTo>
                  <a:pt x="775568" y="519033"/>
                  <a:pt x="805950" y="479329"/>
                  <a:pt x="800200" y="436102"/>
                </a:cubicBezTo>
                <a:cubicBezTo>
                  <a:pt x="794451" y="392875"/>
                  <a:pt x="754748" y="362493"/>
                  <a:pt x="711521" y="368242"/>
                </a:cubicBezTo>
                <a:cubicBezTo>
                  <a:pt x="668293" y="373991"/>
                  <a:pt x="637912" y="413695"/>
                  <a:pt x="643661" y="456922"/>
                </a:cubicBezTo>
                <a:cubicBezTo>
                  <a:pt x="649410" y="500149"/>
                  <a:pt x="689113" y="530531"/>
                  <a:pt x="732341" y="524782"/>
                </a:cubicBezTo>
                <a:close/>
                <a:moveTo>
                  <a:pt x="539319" y="856951"/>
                </a:moveTo>
                <a:cubicBezTo>
                  <a:pt x="270888" y="892653"/>
                  <a:pt x="30621" y="751209"/>
                  <a:pt x="2667" y="541027"/>
                </a:cubicBezTo>
                <a:cubicBezTo>
                  <a:pt x="-25288" y="330846"/>
                  <a:pt x="169657" y="131519"/>
                  <a:pt x="438089" y="95817"/>
                </a:cubicBezTo>
                <a:cubicBezTo>
                  <a:pt x="491646" y="88694"/>
                  <a:pt x="544084" y="88623"/>
                  <a:pt x="593712" y="96560"/>
                </a:cubicBezTo>
                <a:cubicBezTo>
                  <a:pt x="709420" y="94638"/>
                  <a:pt x="825104" y="62149"/>
                  <a:pt x="940790" y="0"/>
                </a:cubicBezTo>
                <a:cubicBezTo>
                  <a:pt x="908291" y="72634"/>
                  <a:pt x="884680" y="145268"/>
                  <a:pt x="870775" y="218069"/>
                </a:cubicBezTo>
                <a:cubicBezTo>
                  <a:pt x="927482" y="270002"/>
                  <a:pt x="964730" y="336463"/>
                  <a:pt x="974742" y="411741"/>
                </a:cubicBezTo>
                <a:cubicBezTo>
                  <a:pt x="1002697" y="621923"/>
                  <a:pt x="807751" y="821250"/>
                  <a:pt x="539319" y="856951"/>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p:cNvGrpSpPr/>
          <p:nvPr/>
        </p:nvGrpSpPr>
        <p:grpSpPr>
          <a:xfrm>
            <a:off x="3057291" y="3441840"/>
            <a:ext cx="1099435" cy="781049"/>
            <a:chOff x="5412945" y="3105151"/>
            <a:chExt cx="1099435" cy="781049"/>
          </a:xfrm>
        </p:grpSpPr>
        <p:sp>
          <p:nvSpPr>
            <p:cNvPr id="15" name="Rounded Rectangle 14"/>
            <p:cNvSpPr>
              <a:spLocks noChangeArrowheads="1"/>
            </p:cNvSpPr>
            <p:nvPr/>
          </p:nvSpPr>
          <p:spPr bwMode="auto">
            <a:xfrm>
              <a:off x="5412945" y="3105151"/>
              <a:ext cx="1099435" cy="781049"/>
            </a:xfrm>
            <a:prstGeom prst="roundRect">
              <a:avLst>
                <a:gd name="adj" fmla="val 4579"/>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fontAlgn="auto">
                <a:spcBef>
                  <a:spcPts val="0"/>
                </a:spcBef>
                <a:spcAft>
                  <a:spcPts val="0"/>
                </a:spcAft>
                <a:defRPr/>
              </a:pPr>
              <a:r>
                <a:rPr lang="en-US" sz="1200" b="1" dirty="0" smtClean="0">
                  <a:solidFill>
                    <a:schemeClr val="bg1"/>
                  </a:solidFill>
                  <a:latin typeface="+mn-lt"/>
                  <a:ea typeface="+mn-ea"/>
                </a:rPr>
                <a:t>DEA</a:t>
              </a:r>
              <a:endParaRPr lang="en-US" sz="1200" b="1" dirty="0">
                <a:solidFill>
                  <a:schemeClr val="bg1"/>
                </a:solidFill>
                <a:latin typeface="+mn-lt"/>
                <a:ea typeface="+mn-ea"/>
              </a:endParaRPr>
            </a:p>
          </p:txBody>
        </p:sp>
        <p:sp>
          <p:nvSpPr>
            <p:cNvPr id="16" name="Oval 170"/>
            <p:cNvSpPr/>
            <p:nvPr/>
          </p:nvSpPr>
          <p:spPr>
            <a:xfrm>
              <a:off x="5477047" y="3213241"/>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p:nvGrpSpPr>
        <p:grpSpPr>
          <a:xfrm>
            <a:off x="4249005" y="3441840"/>
            <a:ext cx="1099435" cy="781049"/>
            <a:chOff x="5412945" y="3105151"/>
            <a:chExt cx="1099435" cy="781049"/>
          </a:xfrm>
        </p:grpSpPr>
        <p:sp>
          <p:nvSpPr>
            <p:cNvPr id="18" name="Rounded Rectangle 17"/>
            <p:cNvSpPr>
              <a:spLocks noChangeArrowheads="1"/>
            </p:cNvSpPr>
            <p:nvPr/>
          </p:nvSpPr>
          <p:spPr bwMode="auto">
            <a:xfrm>
              <a:off x="5412945" y="3105151"/>
              <a:ext cx="1099435" cy="781049"/>
            </a:xfrm>
            <a:prstGeom prst="roundRect">
              <a:avLst>
                <a:gd name="adj" fmla="val 4579"/>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fontAlgn="auto">
                <a:spcBef>
                  <a:spcPts val="0"/>
                </a:spcBef>
                <a:spcAft>
                  <a:spcPts val="0"/>
                </a:spcAft>
                <a:defRPr/>
              </a:pPr>
              <a:r>
                <a:rPr lang="en-US" sz="1200" b="1" dirty="0" smtClean="0">
                  <a:solidFill>
                    <a:schemeClr val="bg1"/>
                  </a:solidFill>
                  <a:latin typeface="+mn-lt"/>
                  <a:ea typeface="+mn-ea"/>
                </a:rPr>
                <a:t>DEA</a:t>
              </a:r>
              <a:endParaRPr lang="en-US" sz="1200" b="1" dirty="0">
                <a:solidFill>
                  <a:schemeClr val="bg1"/>
                </a:solidFill>
                <a:latin typeface="+mn-lt"/>
                <a:ea typeface="+mn-ea"/>
              </a:endParaRPr>
            </a:p>
          </p:txBody>
        </p:sp>
        <p:sp>
          <p:nvSpPr>
            <p:cNvPr id="19" name="Oval 170"/>
            <p:cNvSpPr/>
            <p:nvPr/>
          </p:nvSpPr>
          <p:spPr>
            <a:xfrm>
              <a:off x="5477047" y="3213241"/>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p:cNvGrpSpPr/>
          <p:nvPr/>
        </p:nvGrpSpPr>
        <p:grpSpPr>
          <a:xfrm>
            <a:off x="5440719" y="3441840"/>
            <a:ext cx="1099435" cy="781049"/>
            <a:chOff x="5412945" y="3105151"/>
            <a:chExt cx="1099435" cy="781049"/>
          </a:xfrm>
        </p:grpSpPr>
        <p:sp>
          <p:nvSpPr>
            <p:cNvPr id="21" name="Rounded Rectangle 20"/>
            <p:cNvSpPr>
              <a:spLocks noChangeArrowheads="1"/>
            </p:cNvSpPr>
            <p:nvPr/>
          </p:nvSpPr>
          <p:spPr bwMode="auto">
            <a:xfrm>
              <a:off x="5412945" y="3105151"/>
              <a:ext cx="1099435" cy="781049"/>
            </a:xfrm>
            <a:prstGeom prst="roundRect">
              <a:avLst>
                <a:gd name="adj" fmla="val 4579"/>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fontAlgn="auto">
                <a:spcBef>
                  <a:spcPts val="0"/>
                </a:spcBef>
                <a:spcAft>
                  <a:spcPts val="0"/>
                </a:spcAft>
                <a:defRPr/>
              </a:pPr>
              <a:r>
                <a:rPr lang="en-US" sz="1200" b="1" dirty="0" smtClean="0">
                  <a:solidFill>
                    <a:schemeClr val="bg1"/>
                  </a:solidFill>
                  <a:latin typeface="+mn-lt"/>
                  <a:ea typeface="+mn-ea"/>
                </a:rPr>
                <a:t>DEA</a:t>
              </a:r>
              <a:endParaRPr lang="en-US" sz="1200" b="1" dirty="0">
                <a:solidFill>
                  <a:schemeClr val="bg1"/>
                </a:solidFill>
                <a:latin typeface="+mn-lt"/>
                <a:ea typeface="+mn-ea"/>
              </a:endParaRPr>
            </a:p>
          </p:txBody>
        </p:sp>
        <p:sp>
          <p:nvSpPr>
            <p:cNvPr id="22" name="Oval 170"/>
            <p:cNvSpPr/>
            <p:nvPr/>
          </p:nvSpPr>
          <p:spPr>
            <a:xfrm>
              <a:off x="5477047" y="3213241"/>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4" name="Straight Connector 23"/>
          <p:cNvCxnSpPr>
            <a:stCxn id="7" idx="3"/>
            <a:endCxn id="10" idx="1"/>
          </p:cNvCxnSpPr>
          <p:nvPr/>
        </p:nvCxnSpPr>
        <p:spPr>
          <a:xfrm>
            <a:off x="3819402" y="1760595"/>
            <a:ext cx="219198"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
        <p:nvSpPr>
          <p:cNvPr id="26" name="Teardrop 25"/>
          <p:cNvSpPr/>
          <p:nvPr/>
        </p:nvSpPr>
        <p:spPr>
          <a:xfrm rot="18900000">
            <a:off x="3533625" y="1723708"/>
            <a:ext cx="153021" cy="153021"/>
          </a:xfrm>
          <a:prstGeom prst="teardrop">
            <a:avLst>
              <a:gd name="adj" fmla="val 149574"/>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p:cNvCxnSpPr>
            <a:stCxn id="10" idx="2"/>
            <a:endCxn id="12" idx="0"/>
          </p:cNvCxnSpPr>
          <p:nvPr/>
        </p:nvCxnSpPr>
        <p:spPr>
          <a:xfrm>
            <a:off x="4805301" y="1982458"/>
            <a:ext cx="0" cy="322651"/>
          </a:xfrm>
          <a:prstGeom prst="straightConnector1">
            <a:avLst/>
          </a:prstGeom>
          <a:ln w="19050">
            <a:solidFill>
              <a:srgbClr val="7F7F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1" name="Teardrop 40"/>
          <p:cNvSpPr/>
          <p:nvPr/>
        </p:nvSpPr>
        <p:spPr>
          <a:xfrm rot="18900000">
            <a:off x="3533625" y="1723708"/>
            <a:ext cx="153021" cy="153021"/>
          </a:xfrm>
          <a:prstGeom prst="teardrop">
            <a:avLst>
              <a:gd name="adj" fmla="val 149574"/>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6" name="Straight Arrow Connector 45"/>
          <p:cNvCxnSpPr/>
          <p:nvPr/>
        </p:nvCxnSpPr>
        <p:spPr>
          <a:xfrm flipH="1">
            <a:off x="1962807" y="2390785"/>
            <a:ext cx="2076450" cy="0"/>
          </a:xfrm>
          <a:prstGeom prst="straightConnector1">
            <a:avLst/>
          </a:prstGeom>
          <a:ln w="19050">
            <a:solidFill>
              <a:srgbClr val="7F7F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7" name="Oval 42"/>
          <p:cNvSpPr/>
          <p:nvPr/>
        </p:nvSpPr>
        <p:spPr>
          <a:xfrm>
            <a:off x="1889505" y="3409950"/>
            <a:ext cx="230584" cy="230584"/>
          </a:xfrm>
          <a:custGeom>
            <a:avLst/>
            <a:gdLst/>
            <a:ahLst/>
            <a:cxnLst/>
            <a:rect l="l" t="t" r="r" b="b"/>
            <a:pathLst>
              <a:path w="763984" h="763984">
                <a:moveTo>
                  <a:pt x="335323" y="444979"/>
                </a:moveTo>
                <a:lnTo>
                  <a:pt x="335323" y="590998"/>
                </a:lnTo>
                <a:lnTo>
                  <a:pt x="261293" y="590998"/>
                </a:lnTo>
                <a:lnTo>
                  <a:pt x="381992" y="747629"/>
                </a:lnTo>
                <a:lnTo>
                  <a:pt x="502691" y="590998"/>
                </a:lnTo>
                <a:lnTo>
                  <a:pt x="428661" y="590998"/>
                </a:lnTo>
                <a:lnTo>
                  <a:pt x="428661" y="444979"/>
                </a:lnTo>
                <a:close/>
                <a:moveTo>
                  <a:pt x="578572" y="261293"/>
                </a:moveTo>
                <a:lnTo>
                  <a:pt x="421941" y="381992"/>
                </a:lnTo>
                <a:lnTo>
                  <a:pt x="578572" y="502691"/>
                </a:lnTo>
                <a:lnTo>
                  <a:pt x="578572" y="428661"/>
                </a:lnTo>
                <a:lnTo>
                  <a:pt x="724591" y="428661"/>
                </a:lnTo>
                <a:lnTo>
                  <a:pt x="724591" y="335323"/>
                </a:lnTo>
                <a:lnTo>
                  <a:pt x="578572" y="335323"/>
                </a:lnTo>
                <a:close/>
                <a:moveTo>
                  <a:pt x="185411" y="261293"/>
                </a:moveTo>
                <a:lnTo>
                  <a:pt x="185411" y="335323"/>
                </a:lnTo>
                <a:lnTo>
                  <a:pt x="39392" y="335323"/>
                </a:lnTo>
                <a:lnTo>
                  <a:pt x="39392" y="428661"/>
                </a:lnTo>
                <a:lnTo>
                  <a:pt x="185411" y="428661"/>
                </a:lnTo>
                <a:lnTo>
                  <a:pt x="185411" y="502691"/>
                </a:lnTo>
                <a:lnTo>
                  <a:pt x="342042" y="381992"/>
                </a:lnTo>
                <a:close/>
                <a:moveTo>
                  <a:pt x="381992" y="16356"/>
                </a:moveTo>
                <a:lnTo>
                  <a:pt x="261293" y="172987"/>
                </a:lnTo>
                <a:lnTo>
                  <a:pt x="335323" y="172987"/>
                </a:lnTo>
                <a:lnTo>
                  <a:pt x="335323" y="319006"/>
                </a:lnTo>
                <a:lnTo>
                  <a:pt x="428661" y="319006"/>
                </a:lnTo>
                <a:lnTo>
                  <a:pt x="428661" y="172987"/>
                </a:lnTo>
                <a:lnTo>
                  <a:pt x="502691" y="172987"/>
                </a:lnTo>
                <a:close/>
                <a:moveTo>
                  <a:pt x="381992" y="0"/>
                </a:moveTo>
                <a:cubicBezTo>
                  <a:pt x="592960" y="0"/>
                  <a:pt x="763984" y="171024"/>
                  <a:pt x="763984" y="381992"/>
                </a:cubicBezTo>
                <a:cubicBezTo>
                  <a:pt x="763984" y="592960"/>
                  <a:pt x="592960" y="763984"/>
                  <a:pt x="381992" y="763984"/>
                </a:cubicBezTo>
                <a:cubicBezTo>
                  <a:pt x="171024" y="763984"/>
                  <a:pt x="0" y="592960"/>
                  <a:pt x="0" y="381992"/>
                </a:cubicBezTo>
                <a:cubicBezTo>
                  <a:pt x="0" y="171024"/>
                  <a:pt x="171024" y="0"/>
                  <a:pt x="381992"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ight Arrow 47"/>
          <p:cNvSpPr/>
          <p:nvPr/>
        </p:nvSpPr>
        <p:spPr>
          <a:xfrm>
            <a:off x="599090" y="2531576"/>
            <a:ext cx="1038662" cy="776287"/>
          </a:xfrm>
          <a:prstGeom prst="rightArrow">
            <a:avLst>
              <a:gd name="adj1" fmla="val 72086"/>
              <a:gd name="adj2" fmla="val 41820"/>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Access App</a:t>
            </a:r>
            <a:endParaRPr lang="en-US" sz="1400" dirty="0"/>
          </a:p>
        </p:txBody>
      </p:sp>
      <p:cxnSp>
        <p:nvCxnSpPr>
          <p:cNvPr id="50" name="Straight Arrow Connector 49"/>
          <p:cNvCxnSpPr/>
          <p:nvPr/>
        </p:nvCxnSpPr>
        <p:spPr>
          <a:xfrm flipH="1">
            <a:off x="3398078" y="2748835"/>
            <a:ext cx="640523" cy="693005"/>
          </a:xfrm>
          <a:prstGeom prst="straightConnector1">
            <a:avLst/>
          </a:prstGeom>
          <a:ln w="19050">
            <a:solidFill>
              <a:srgbClr val="7F7F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Rectangle 41"/>
          <p:cNvSpPr/>
          <p:nvPr/>
        </p:nvSpPr>
        <p:spPr>
          <a:xfrm rot="5400000">
            <a:off x="3427170" y="3511508"/>
            <a:ext cx="382603" cy="978671"/>
          </a:xfrm>
          <a:custGeom>
            <a:avLst/>
            <a:gdLst/>
            <a:ahLst/>
            <a:cxnLst/>
            <a:rect l="l" t="t" r="r" b="b"/>
            <a:pathLst>
              <a:path w="888043" h="1708283">
                <a:moveTo>
                  <a:pt x="56723" y="183505"/>
                </a:moveTo>
                <a:lnTo>
                  <a:pt x="831320" y="183505"/>
                </a:lnTo>
                <a:lnTo>
                  <a:pt x="831320" y="56722"/>
                </a:lnTo>
                <a:lnTo>
                  <a:pt x="56723" y="56722"/>
                </a:lnTo>
                <a:close/>
                <a:moveTo>
                  <a:pt x="56723" y="367012"/>
                </a:moveTo>
                <a:lnTo>
                  <a:pt x="831320" y="367012"/>
                </a:lnTo>
                <a:lnTo>
                  <a:pt x="831320" y="240227"/>
                </a:lnTo>
                <a:lnTo>
                  <a:pt x="56723" y="240227"/>
                </a:lnTo>
                <a:close/>
                <a:moveTo>
                  <a:pt x="56723" y="550519"/>
                </a:moveTo>
                <a:lnTo>
                  <a:pt x="831320" y="550519"/>
                </a:lnTo>
                <a:lnTo>
                  <a:pt x="831320" y="423734"/>
                </a:lnTo>
                <a:lnTo>
                  <a:pt x="56723" y="423734"/>
                </a:lnTo>
                <a:close/>
                <a:moveTo>
                  <a:pt x="56723" y="734026"/>
                </a:moveTo>
                <a:lnTo>
                  <a:pt x="831320" y="734026"/>
                </a:lnTo>
                <a:lnTo>
                  <a:pt x="831320" y="607241"/>
                </a:lnTo>
                <a:lnTo>
                  <a:pt x="56723" y="607241"/>
                </a:lnTo>
                <a:close/>
                <a:moveTo>
                  <a:pt x="56723" y="917533"/>
                </a:moveTo>
                <a:lnTo>
                  <a:pt x="831320" y="917533"/>
                </a:lnTo>
                <a:lnTo>
                  <a:pt x="831320" y="790748"/>
                </a:lnTo>
                <a:lnTo>
                  <a:pt x="56723" y="790748"/>
                </a:lnTo>
                <a:close/>
                <a:moveTo>
                  <a:pt x="56723" y="1101040"/>
                </a:moveTo>
                <a:lnTo>
                  <a:pt x="831320" y="1101040"/>
                </a:lnTo>
                <a:lnTo>
                  <a:pt x="831320" y="974255"/>
                </a:lnTo>
                <a:lnTo>
                  <a:pt x="56723" y="974255"/>
                </a:lnTo>
                <a:close/>
                <a:moveTo>
                  <a:pt x="56723" y="1284547"/>
                </a:moveTo>
                <a:lnTo>
                  <a:pt x="831320" y="1284547"/>
                </a:lnTo>
                <a:lnTo>
                  <a:pt x="831320" y="1157762"/>
                </a:lnTo>
                <a:lnTo>
                  <a:pt x="56723" y="1157762"/>
                </a:lnTo>
                <a:close/>
                <a:moveTo>
                  <a:pt x="56723" y="1468054"/>
                </a:moveTo>
                <a:lnTo>
                  <a:pt x="831320" y="1468054"/>
                </a:lnTo>
                <a:lnTo>
                  <a:pt x="831320" y="1341269"/>
                </a:lnTo>
                <a:lnTo>
                  <a:pt x="56723" y="1341269"/>
                </a:lnTo>
                <a:close/>
                <a:moveTo>
                  <a:pt x="56723" y="1651561"/>
                </a:moveTo>
                <a:lnTo>
                  <a:pt x="831320" y="1651561"/>
                </a:lnTo>
                <a:lnTo>
                  <a:pt x="831320" y="1524776"/>
                </a:lnTo>
                <a:lnTo>
                  <a:pt x="56723" y="1524776"/>
                </a:lnTo>
                <a:close/>
                <a:moveTo>
                  <a:pt x="0" y="1708282"/>
                </a:moveTo>
                <a:lnTo>
                  <a:pt x="0" y="0"/>
                </a:lnTo>
                <a:lnTo>
                  <a:pt x="14180" y="0"/>
                </a:lnTo>
                <a:lnTo>
                  <a:pt x="56723" y="0"/>
                </a:lnTo>
                <a:lnTo>
                  <a:pt x="831320" y="0"/>
                </a:lnTo>
                <a:lnTo>
                  <a:pt x="845502" y="0"/>
                </a:lnTo>
                <a:lnTo>
                  <a:pt x="888043" y="0"/>
                </a:lnTo>
                <a:lnTo>
                  <a:pt x="888043" y="1708282"/>
                </a:lnTo>
                <a:lnTo>
                  <a:pt x="845502" y="1708282"/>
                </a:lnTo>
                <a:lnTo>
                  <a:pt x="845502" y="1708283"/>
                </a:lnTo>
                <a:lnTo>
                  <a:pt x="14180" y="1708283"/>
                </a:lnTo>
                <a:lnTo>
                  <a:pt x="14180" y="1708282"/>
                </a:lnTo>
                <a:close/>
              </a:path>
            </a:pathLst>
          </a:custGeom>
          <a:solidFill>
            <a:schemeClr val="tx2">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8" name="Rounded Rectangle 9"/>
          <p:cNvSpPr/>
          <p:nvPr/>
        </p:nvSpPr>
        <p:spPr>
          <a:xfrm>
            <a:off x="3951726" y="3880525"/>
            <a:ext cx="177448" cy="226652"/>
          </a:xfrm>
          <a:custGeom>
            <a:avLst/>
            <a:gdLst/>
            <a:ahLst/>
            <a:cxnLst/>
            <a:rect l="l" t="t" r="r" b="b"/>
            <a:pathLst>
              <a:path w="990600" h="1265275">
                <a:moveTo>
                  <a:pt x="495299" y="621778"/>
                </a:moveTo>
                <a:cubicBezTo>
                  <a:pt x="426912" y="621778"/>
                  <a:pt x="371473" y="677217"/>
                  <a:pt x="371473" y="745604"/>
                </a:cubicBezTo>
                <a:cubicBezTo>
                  <a:pt x="371473" y="800510"/>
                  <a:pt x="407209" y="847069"/>
                  <a:pt x="457199" y="861738"/>
                </a:cubicBezTo>
                <a:lnTo>
                  <a:pt x="457199" y="1103911"/>
                </a:lnTo>
                <a:cubicBezTo>
                  <a:pt x="457199" y="1124953"/>
                  <a:pt x="474257" y="1142011"/>
                  <a:pt x="495299" y="1142011"/>
                </a:cubicBezTo>
                <a:cubicBezTo>
                  <a:pt x="516341" y="1142011"/>
                  <a:pt x="533399" y="1124953"/>
                  <a:pt x="533399" y="1103911"/>
                </a:cubicBezTo>
                <a:lnTo>
                  <a:pt x="533399" y="861738"/>
                </a:lnTo>
                <a:cubicBezTo>
                  <a:pt x="583390" y="847069"/>
                  <a:pt x="619125" y="800510"/>
                  <a:pt x="619125" y="745604"/>
                </a:cubicBezTo>
                <a:cubicBezTo>
                  <a:pt x="619125" y="677217"/>
                  <a:pt x="563686" y="621778"/>
                  <a:pt x="495299" y="621778"/>
                </a:cubicBezTo>
                <a:close/>
                <a:moveTo>
                  <a:pt x="495297" y="170493"/>
                </a:moveTo>
                <a:cubicBezTo>
                  <a:pt x="391746" y="170493"/>
                  <a:pt x="307802" y="254436"/>
                  <a:pt x="307802" y="357987"/>
                </a:cubicBezTo>
                <a:lnTo>
                  <a:pt x="307804" y="357991"/>
                </a:lnTo>
                <a:lnTo>
                  <a:pt x="307544" y="357991"/>
                </a:lnTo>
                <a:lnTo>
                  <a:pt x="307544" y="538211"/>
                </a:lnTo>
                <a:lnTo>
                  <a:pt x="683058" y="538211"/>
                </a:lnTo>
                <a:lnTo>
                  <a:pt x="683058" y="357991"/>
                </a:lnTo>
                <a:lnTo>
                  <a:pt x="682792" y="357991"/>
                </a:lnTo>
                <a:cubicBezTo>
                  <a:pt x="682792" y="357988"/>
                  <a:pt x="682792" y="357988"/>
                  <a:pt x="682792" y="357987"/>
                </a:cubicBezTo>
                <a:cubicBezTo>
                  <a:pt x="682792" y="254436"/>
                  <a:pt x="598848" y="170493"/>
                  <a:pt x="495297" y="170493"/>
                </a:cubicBezTo>
                <a:close/>
                <a:moveTo>
                  <a:pt x="495300" y="0"/>
                </a:moveTo>
                <a:cubicBezTo>
                  <a:pt x="686657" y="0"/>
                  <a:pt x="841781" y="155124"/>
                  <a:pt x="841781" y="346479"/>
                </a:cubicBezTo>
                <a:lnTo>
                  <a:pt x="841781" y="346481"/>
                </a:lnTo>
                <a:lnTo>
                  <a:pt x="841781" y="538211"/>
                </a:lnTo>
                <a:lnTo>
                  <a:pt x="869420" y="538211"/>
                </a:lnTo>
                <a:cubicBezTo>
                  <a:pt x="936346" y="538211"/>
                  <a:pt x="990600" y="592465"/>
                  <a:pt x="990600" y="659391"/>
                </a:cubicBezTo>
                <a:lnTo>
                  <a:pt x="990600" y="1144095"/>
                </a:lnTo>
                <a:cubicBezTo>
                  <a:pt x="990600" y="1211021"/>
                  <a:pt x="936346" y="1265275"/>
                  <a:pt x="869420" y="1265275"/>
                </a:cubicBezTo>
                <a:lnTo>
                  <a:pt x="121180" y="1265275"/>
                </a:lnTo>
                <a:cubicBezTo>
                  <a:pt x="54254" y="1265275"/>
                  <a:pt x="0" y="1211021"/>
                  <a:pt x="0" y="1144095"/>
                </a:cubicBezTo>
                <a:lnTo>
                  <a:pt x="0" y="659391"/>
                </a:lnTo>
                <a:cubicBezTo>
                  <a:pt x="0" y="592465"/>
                  <a:pt x="54254" y="538211"/>
                  <a:pt x="121180" y="538211"/>
                </a:cubicBezTo>
                <a:lnTo>
                  <a:pt x="148819" y="538211"/>
                </a:lnTo>
                <a:lnTo>
                  <a:pt x="148819" y="346481"/>
                </a:lnTo>
                <a:cubicBezTo>
                  <a:pt x="148819" y="155124"/>
                  <a:pt x="303944" y="0"/>
                  <a:pt x="4953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Curved Connector 52"/>
          <p:cNvCxnSpPr>
            <a:stCxn id="48" idx="3"/>
            <a:endCxn id="15" idx="1"/>
          </p:cNvCxnSpPr>
          <p:nvPr/>
        </p:nvCxnSpPr>
        <p:spPr>
          <a:xfrm>
            <a:off x="1637752" y="2919720"/>
            <a:ext cx="1419539" cy="912645"/>
          </a:xfrm>
          <a:prstGeom prst="curvedConnector3">
            <a:avLst/>
          </a:prstGeom>
          <a:ln w="19050">
            <a:solidFill>
              <a:srgbClr val="7F7F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H="1">
            <a:off x="1962807" y="2531576"/>
            <a:ext cx="2076450" cy="0"/>
          </a:xfrm>
          <a:prstGeom prst="straightConnector1">
            <a:avLst/>
          </a:prstGeom>
          <a:ln w="19050">
            <a:solidFill>
              <a:srgbClr val="7F7F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15" idx="0"/>
          </p:cNvCxnSpPr>
          <p:nvPr/>
        </p:nvCxnSpPr>
        <p:spPr>
          <a:xfrm flipV="1">
            <a:off x="3607009" y="2748835"/>
            <a:ext cx="641996" cy="693005"/>
          </a:xfrm>
          <a:prstGeom prst="straightConnector1">
            <a:avLst/>
          </a:prstGeom>
          <a:ln w="19050">
            <a:solidFill>
              <a:srgbClr val="7F7F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18" idx="0"/>
            <a:endCxn id="12" idx="2"/>
          </p:cNvCxnSpPr>
          <p:nvPr/>
        </p:nvCxnSpPr>
        <p:spPr>
          <a:xfrm flipV="1">
            <a:off x="4798723" y="2748835"/>
            <a:ext cx="6578" cy="693005"/>
          </a:xfrm>
          <a:prstGeom prst="straightConnector1">
            <a:avLst/>
          </a:prstGeom>
          <a:ln w="19050">
            <a:solidFill>
              <a:srgbClr val="7F7F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9" name="Teardrop 58"/>
          <p:cNvSpPr/>
          <p:nvPr/>
        </p:nvSpPr>
        <p:spPr>
          <a:xfrm rot="18900000">
            <a:off x="3533625" y="1723708"/>
            <a:ext cx="153021" cy="153021"/>
          </a:xfrm>
          <a:prstGeom prst="teardrop">
            <a:avLst>
              <a:gd name="adj" fmla="val 149574"/>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41"/>
          <p:cNvSpPr/>
          <p:nvPr/>
        </p:nvSpPr>
        <p:spPr>
          <a:xfrm rot="5400000">
            <a:off x="4607421" y="3511508"/>
            <a:ext cx="382603" cy="978671"/>
          </a:xfrm>
          <a:custGeom>
            <a:avLst/>
            <a:gdLst/>
            <a:ahLst/>
            <a:cxnLst/>
            <a:rect l="l" t="t" r="r" b="b"/>
            <a:pathLst>
              <a:path w="888043" h="1708283">
                <a:moveTo>
                  <a:pt x="56723" y="183505"/>
                </a:moveTo>
                <a:lnTo>
                  <a:pt x="831320" y="183505"/>
                </a:lnTo>
                <a:lnTo>
                  <a:pt x="831320" y="56722"/>
                </a:lnTo>
                <a:lnTo>
                  <a:pt x="56723" y="56722"/>
                </a:lnTo>
                <a:close/>
                <a:moveTo>
                  <a:pt x="56723" y="367012"/>
                </a:moveTo>
                <a:lnTo>
                  <a:pt x="831320" y="367012"/>
                </a:lnTo>
                <a:lnTo>
                  <a:pt x="831320" y="240227"/>
                </a:lnTo>
                <a:lnTo>
                  <a:pt x="56723" y="240227"/>
                </a:lnTo>
                <a:close/>
                <a:moveTo>
                  <a:pt x="56723" y="550519"/>
                </a:moveTo>
                <a:lnTo>
                  <a:pt x="831320" y="550519"/>
                </a:lnTo>
                <a:lnTo>
                  <a:pt x="831320" y="423734"/>
                </a:lnTo>
                <a:lnTo>
                  <a:pt x="56723" y="423734"/>
                </a:lnTo>
                <a:close/>
                <a:moveTo>
                  <a:pt x="56723" y="734026"/>
                </a:moveTo>
                <a:lnTo>
                  <a:pt x="831320" y="734026"/>
                </a:lnTo>
                <a:lnTo>
                  <a:pt x="831320" y="607241"/>
                </a:lnTo>
                <a:lnTo>
                  <a:pt x="56723" y="607241"/>
                </a:lnTo>
                <a:close/>
                <a:moveTo>
                  <a:pt x="56723" y="917533"/>
                </a:moveTo>
                <a:lnTo>
                  <a:pt x="831320" y="917533"/>
                </a:lnTo>
                <a:lnTo>
                  <a:pt x="831320" y="790748"/>
                </a:lnTo>
                <a:lnTo>
                  <a:pt x="56723" y="790748"/>
                </a:lnTo>
                <a:close/>
                <a:moveTo>
                  <a:pt x="56723" y="1101040"/>
                </a:moveTo>
                <a:lnTo>
                  <a:pt x="831320" y="1101040"/>
                </a:lnTo>
                <a:lnTo>
                  <a:pt x="831320" y="974255"/>
                </a:lnTo>
                <a:lnTo>
                  <a:pt x="56723" y="974255"/>
                </a:lnTo>
                <a:close/>
                <a:moveTo>
                  <a:pt x="56723" y="1284547"/>
                </a:moveTo>
                <a:lnTo>
                  <a:pt x="831320" y="1284547"/>
                </a:lnTo>
                <a:lnTo>
                  <a:pt x="831320" y="1157762"/>
                </a:lnTo>
                <a:lnTo>
                  <a:pt x="56723" y="1157762"/>
                </a:lnTo>
                <a:close/>
                <a:moveTo>
                  <a:pt x="56723" y="1468054"/>
                </a:moveTo>
                <a:lnTo>
                  <a:pt x="831320" y="1468054"/>
                </a:lnTo>
                <a:lnTo>
                  <a:pt x="831320" y="1341269"/>
                </a:lnTo>
                <a:lnTo>
                  <a:pt x="56723" y="1341269"/>
                </a:lnTo>
                <a:close/>
                <a:moveTo>
                  <a:pt x="56723" y="1651561"/>
                </a:moveTo>
                <a:lnTo>
                  <a:pt x="831320" y="1651561"/>
                </a:lnTo>
                <a:lnTo>
                  <a:pt x="831320" y="1524776"/>
                </a:lnTo>
                <a:lnTo>
                  <a:pt x="56723" y="1524776"/>
                </a:lnTo>
                <a:close/>
                <a:moveTo>
                  <a:pt x="0" y="1708282"/>
                </a:moveTo>
                <a:lnTo>
                  <a:pt x="0" y="0"/>
                </a:lnTo>
                <a:lnTo>
                  <a:pt x="14180" y="0"/>
                </a:lnTo>
                <a:lnTo>
                  <a:pt x="56723" y="0"/>
                </a:lnTo>
                <a:lnTo>
                  <a:pt x="831320" y="0"/>
                </a:lnTo>
                <a:lnTo>
                  <a:pt x="845502" y="0"/>
                </a:lnTo>
                <a:lnTo>
                  <a:pt x="888043" y="0"/>
                </a:lnTo>
                <a:lnTo>
                  <a:pt x="888043" y="1708282"/>
                </a:lnTo>
                <a:lnTo>
                  <a:pt x="845502" y="1708282"/>
                </a:lnTo>
                <a:lnTo>
                  <a:pt x="845502" y="1708283"/>
                </a:lnTo>
                <a:lnTo>
                  <a:pt x="14180" y="1708283"/>
                </a:lnTo>
                <a:lnTo>
                  <a:pt x="14180" y="1708282"/>
                </a:lnTo>
                <a:close/>
              </a:path>
            </a:pathLst>
          </a:custGeom>
          <a:solidFill>
            <a:schemeClr val="tx2">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1" name="Rounded Rectangle 9"/>
          <p:cNvSpPr/>
          <p:nvPr/>
        </p:nvSpPr>
        <p:spPr>
          <a:xfrm>
            <a:off x="5131977" y="3880525"/>
            <a:ext cx="177448" cy="226652"/>
          </a:xfrm>
          <a:custGeom>
            <a:avLst/>
            <a:gdLst/>
            <a:ahLst/>
            <a:cxnLst/>
            <a:rect l="l" t="t" r="r" b="b"/>
            <a:pathLst>
              <a:path w="990600" h="1265275">
                <a:moveTo>
                  <a:pt x="495299" y="621778"/>
                </a:moveTo>
                <a:cubicBezTo>
                  <a:pt x="426912" y="621778"/>
                  <a:pt x="371473" y="677217"/>
                  <a:pt x="371473" y="745604"/>
                </a:cubicBezTo>
                <a:cubicBezTo>
                  <a:pt x="371473" y="800510"/>
                  <a:pt x="407209" y="847069"/>
                  <a:pt x="457199" y="861738"/>
                </a:cubicBezTo>
                <a:lnTo>
                  <a:pt x="457199" y="1103911"/>
                </a:lnTo>
                <a:cubicBezTo>
                  <a:pt x="457199" y="1124953"/>
                  <a:pt x="474257" y="1142011"/>
                  <a:pt x="495299" y="1142011"/>
                </a:cubicBezTo>
                <a:cubicBezTo>
                  <a:pt x="516341" y="1142011"/>
                  <a:pt x="533399" y="1124953"/>
                  <a:pt x="533399" y="1103911"/>
                </a:cubicBezTo>
                <a:lnTo>
                  <a:pt x="533399" y="861738"/>
                </a:lnTo>
                <a:cubicBezTo>
                  <a:pt x="583390" y="847069"/>
                  <a:pt x="619125" y="800510"/>
                  <a:pt x="619125" y="745604"/>
                </a:cubicBezTo>
                <a:cubicBezTo>
                  <a:pt x="619125" y="677217"/>
                  <a:pt x="563686" y="621778"/>
                  <a:pt x="495299" y="621778"/>
                </a:cubicBezTo>
                <a:close/>
                <a:moveTo>
                  <a:pt x="495297" y="170493"/>
                </a:moveTo>
                <a:cubicBezTo>
                  <a:pt x="391746" y="170493"/>
                  <a:pt x="307802" y="254436"/>
                  <a:pt x="307802" y="357987"/>
                </a:cubicBezTo>
                <a:lnTo>
                  <a:pt x="307804" y="357991"/>
                </a:lnTo>
                <a:lnTo>
                  <a:pt x="307544" y="357991"/>
                </a:lnTo>
                <a:lnTo>
                  <a:pt x="307544" y="538211"/>
                </a:lnTo>
                <a:lnTo>
                  <a:pt x="683058" y="538211"/>
                </a:lnTo>
                <a:lnTo>
                  <a:pt x="683058" y="357991"/>
                </a:lnTo>
                <a:lnTo>
                  <a:pt x="682792" y="357991"/>
                </a:lnTo>
                <a:cubicBezTo>
                  <a:pt x="682792" y="357988"/>
                  <a:pt x="682792" y="357988"/>
                  <a:pt x="682792" y="357987"/>
                </a:cubicBezTo>
                <a:cubicBezTo>
                  <a:pt x="682792" y="254436"/>
                  <a:pt x="598848" y="170493"/>
                  <a:pt x="495297" y="170493"/>
                </a:cubicBezTo>
                <a:close/>
                <a:moveTo>
                  <a:pt x="495300" y="0"/>
                </a:moveTo>
                <a:cubicBezTo>
                  <a:pt x="686657" y="0"/>
                  <a:pt x="841781" y="155124"/>
                  <a:pt x="841781" y="346479"/>
                </a:cubicBezTo>
                <a:lnTo>
                  <a:pt x="841781" y="346481"/>
                </a:lnTo>
                <a:lnTo>
                  <a:pt x="841781" y="538211"/>
                </a:lnTo>
                <a:lnTo>
                  <a:pt x="869420" y="538211"/>
                </a:lnTo>
                <a:cubicBezTo>
                  <a:pt x="936346" y="538211"/>
                  <a:pt x="990600" y="592465"/>
                  <a:pt x="990600" y="659391"/>
                </a:cubicBezTo>
                <a:lnTo>
                  <a:pt x="990600" y="1144095"/>
                </a:lnTo>
                <a:cubicBezTo>
                  <a:pt x="990600" y="1211021"/>
                  <a:pt x="936346" y="1265275"/>
                  <a:pt x="869420" y="1265275"/>
                </a:cubicBezTo>
                <a:lnTo>
                  <a:pt x="121180" y="1265275"/>
                </a:lnTo>
                <a:cubicBezTo>
                  <a:pt x="54254" y="1265275"/>
                  <a:pt x="0" y="1211021"/>
                  <a:pt x="0" y="1144095"/>
                </a:cubicBezTo>
                <a:lnTo>
                  <a:pt x="0" y="659391"/>
                </a:lnTo>
                <a:cubicBezTo>
                  <a:pt x="0" y="592465"/>
                  <a:pt x="54254" y="538211"/>
                  <a:pt x="121180" y="538211"/>
                </a:cubicBezTo>
                <a:lnTo>
                  <a:pt x="148819" y="538211"/>
                </a:lnTo>
                <a:lnTo>
                  <a:pt x="148819" y="346481"/>
                </a:lnTo>
                <a:cubicBezTo>
                  <a:pt x="148819" y="155124"/>
                  <a:pt x="303944" y="0"/>
                  <a:pt x="4953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6815668" y="3669552"/>
            <a:ext cx="1891414" cy="646331"/>
          </a:xfrm>
          <a:prstGeom prst="rect">
            <a:avLst/>
          </a:prstGeom>
        </p:spPr>
        <p:txBody>
          <a:bodyPr wrap="square">
            <a:spAutoFit/>
          </a:bodyPr>
          <a:lstStyle/>
          <a:p>
            <a:pPr algn="r" fontAlgn="auto">
              <a:spcBef>
                <a:spcPts val="0"/>
              </a:spcBef>
              <a:spcAft>
                <a:spcPts val="0"/>
              </a:spcAft>
            </a:pPr>
            <a:r>
              <a:rPr lang="en-US" dirty="0" smtClean="0">
                <a:solidFill>
                  <a:prstClr val="black"/>
                </a:solidFill>
                <a:latin typeface="Calibri"/>
              </a:rPr>
              <a:t>Pivotal CF Elastic </a:t>
            </a:r>
          </a:p>
          <a:p>
            <a:pPr algn="r" fontAlgn="auto">
              <a:spcBef>
                <a:spcPts val="0"/>
              </a:spcBef>
              <a:spcAft>
                <a:spcPts val="0"/>
              </a:spcAft>
            </a:pPr>
            <a:r>
              <a:rPr lang="en-US" dirty="0" smtClean="0">
                <a:solidFill>
                  <a:prstClr val="black"/>
                </a:solidFill>
                <a:latin typeface="Calibri"/>
              </a:rPr>
              <a:t>Runtime (</a:t>
            </a:r>
            <a:r>
              <a:rPr lang="en-US" dirty="0" err="1" smtClean="0">
                <a:solidFill>
                  <a:prstClr val="black"/>
                </a:solidFill>
                <a:latin typeface="Calibri"/>
              </a:rPr>
              <a:t>PaaS</a:t>
            </a:r>
            <a:r>
              <a:rPr lang="en-US" dirty="0">
                <a:solidFill>
                  <a:prstClr val="black"/>
                </a:solidFill>
                <a:latin typeface="Calibri"/>
              </a:rPr>
              <a:t>)</a:t>
            </a:r>
          </a:p>
        </p:txBody>
      </p:sp>
    </p:spTree>
    <p:extLst>
      <p:ext uri="{BB962C8B-B14F-4D97-AF65-F5344CB8AC3E}">
        <p14:creationId xmlns:p14="http://schemas.microsoft.com/office/powerpoint/2010/main" val="1011053424"/>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up)">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wipe(up)">
                                      <p:cBhvr>
                                        <p:cTn id="12" dur="500"/>
                                        <p:tgtEl>
                                          <p:spTgt spid="50"/>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childTnLst>
                                </p:cTn>
                              </p:par>
                            </p:childTnLst>
                          </p:cTn>
                        </p:par>
                        <p:par>
                          <p:cTn id="17" fill="hold">
                            <p:stCondLst>
                              <p:cond delay="1000"/>
                            </p:stCondLst>
                            <p:childTnLst>
                              <p:par>
                                <p:cTn id="18" presetID="42" presetClass="path" presetSubtype="0" accel="50000" decel="50000" fill="hold" grpId="0" nodeType="afterEffect">
                                  <p:stCondLst>
                                    <p:cond delay="0"/>
                                  </p:stCondLst>
                                  <p:childTnLst>
                                    <p:animMotion origin="layout" path="M -1.66667E-6 -2.00864E-6 L -0.00087 0.43413 " pathEditMode="relative" rAng="0" ptsTypes="AA">
                                      <p:cBhvr>
                                        <p:cTn id="19" dur="2000" fill="hold"/>
                                        <p:tgtEl>
                                          <p:spTgt spid="26"/>
                                        </p:tgtEl>
                                        <p:attrNameLst>
                                          <p:attrName>ppt_x</p:attrName>
                                          <p:attrName>ppt_y</p:attrName>
                                        </p:attrNameLst>
                                      </p:cBhvr>
                                      <p:rCtr x="-52" y="21691"/>
                                    </p:animMotion>
                                  </p:childTnLst>
                                </p:cTn>
                              </p:par>
                            </p:childTnLst>
                          </p:cTn>
                        </p:par>
                        <p:par>
                          <p:cTn id="20" fill="hold">
                            <p:stCondLst>
                              <p:cond delay="3000"/>
                            </p:stCondLst>
                            <p:childTnLst>
                              <p:par>
                                <p:cTn id="21" presetID="16" presetClass="entr" presetSubtype="21" fill="hold" grpId="0" nodeType="after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barn(inVertical)">
                                      <p:cBhvr>
                                        <p:cTn id="23" dur="500"/>
                                        <p:tgtEl>
                                          <p:spTgt spid="2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56"/>
                                        </p:tgtEl>
                                        <p:attrNameLst>
                                          <p:attrName>style.visibility</p:attrName>
                                        </p:attrNameLst>
                                      </p:cBhvr>
                                      <p:to>
                                        <p:strVal val="visible"/>
                                      </p:to>
                                    </p:set>
                                    <p:animEffect transition="in" filter="wipe(down)">
                                      <p:cBhvr>
                                        <p:cTn id="28" dur="500"/>
                                        <p:tgtEl>
                                          <p:spTgt spid="56"/>
                                        </p:tgtEl>
                                      </p:cBhvr>
                                    </p:animEffect>
                                  </p:childTnLst>
                                </p:cTn>
                              </p:par>
                            </p:childTnLst>
                          </p:cTn>
                        </p:par>
                        <p:par>
                          <p:cTn id="29" fill="hold">
                            <p:stCondLst>
                              <p:cond delay="500"/>
                            </p:stCondLst>
                            <p:childTnLst>
                              <p:par>
                                <p:cTn id="30" presetID="22" presetClass="entr" presetSubtype="2" fill="hold" nodeType="afterEffect">
                                  <p:stCondLst>
                                    <p:cond delay="0"/>
                                  </p:stCondLst>
                                  <p:childTnLst>
                                    <p:set>
                                      <p:cBhvr>
                                        <p:cTn id="31" dur="1" fill="hold">
                                          <p:stCondLst>
                                            <p:cond delay="0"/>
                                          </p:stCondLst>
                                        </p:cTn>
                                        <p:tgtEl>
                                          <p:spTgt spid="54"/>
                                        </p:tgtEl>
                                        <p:attrNameLst>
                                          <p:attrName>style.visibility</p:attrName>
                                        </p:attrNameLst>
                                      </p:cBhvr>
                                      <p:to>
                                        <p:strVal val="visible"/>
                                      </p:to>
                                    </p:set>
                                    <p:animEffect transition="in" filter="wipe(right)">
                                      <p:cBhvr>
                                        <p:cTn id="32" dur="500"/>
                                        <p:tgtEl>
                                          <p:spTgt spid="5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8"/>
                                        </p:tgtEl>
                                        <p:attrNameLst>
                                          <p:attrName>style.visibility</p:attrName>
                                        </p:attrNameLst>
                                      </p:cBhvr>
                                      <p:to>
                                        <p:strVal val="visible"/>
                                      </p:to>
                                    </p:set>
                                    <p:animEffect transition="in" filter="wipe(left)">
                                      <p:cBhvr>
                                        <p:cTn id="37" dur="500"/>
                                        <p:tgtEl>
                                          <p:spTgt spid="48"/>
                                        </p:tgtEl>
                                      </p:cBhvr>
                                    </p:animEffect>
                                  </p:childTnLst>
                                </p:cTn>
                              </p:par>
                            </p:childTnLst>
                          </p:cTn>
                        </p:par>
                        <p:par>
                          <p:cTn id="38" fill="hold">
                            <p:stCondLst>
                              <p:cond delay="500"/>
                            </p:stCondLst>
                            <p:childTnLst>
                              <p:par>
                                <p:cTn id="39" presetID="22" presetClass="entr" presetSubtype="8" fill="hold" nodeType="afterEffect">
                                  <p:stCondLst>
                                    <p:cond delay="0"/>
                                  </p:stCondLst>
                                  <p:childTnLst>
                                    <p:set>
                                      <p:cBhvr>
                                        <p:cTn id="40" dur="1" fill="hold">
                                          <p:stCondLst>
                                            <p:cond delay="0"/>
                                          </p:stCondLst>
                                        </p:cTn>
                                        <p:tgtEl>
                                          <p:spTgt spid="53"/>
                                        </p:tgtEl>
                                        <p:attrNameLst>
                                          <p:attrName>style.visibility</p:attrName>
                                        </p:attrNameLst>
                                      </p:cBhvr>
                                      <p:to>
                                        <p:strVal val="visible"/>
                                      </p:to>
                                    </p:set>
                                    <p:animEffect transition="in" filter="wipe(left)">
                                      <p:cBhvr>
                                        <p:cTn id="41" dur="500"/>
                                        <p:tgtEl>
                                          <p:spTgt spid="53"/>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nodeType="clickEffect">
                                  <p:stCondLst>
                                    <p:cond delay="0"/>
                                  </p:stCondLst>
                                  <p:childTnLst>
                                    <p:animEffect transition="out" filter="fade">
                                      <p:cBhvr>
                                        <p:cTn id="45" dur="500"/>
                                        <p:tgtEl>
                                          <p:spTgt spid="53"/>
                                        </p:tgtEl>
                                      </p:cBhvr>
                                    </p:animEffect>
                                    <p:set>
                                      <p:cBhvr>
                                        <p:cTn id="46" dur="1" fill="hold">
                                          <p:stCondLst>
                                            <p:cond delay="499"/>
                                          </p:stCondLst>
                                        </p:cTn>
                                        <p:tgtEl>
                                          <p:spTgt spid="53"/>
                                        </p:tgtEl>
                                        <p:attrNameLst>
                                          <p:attrName>style.visibility</p:attrName>
                                        </p:attrNameLst>
                                      </p:cBhvr>
                                      <p:to>
                                        <p:strVal val="hidden"/>
                                      </p:to>
                                    </p:set>
                                  </p:childTnLst>
                                </p:cTn>
                              </p:par>
                            </p:childTnLst>
                          </p:cTn>
                        </p:par>
                        <p:par>
                          <p:cTn id="47" fill="hold">
                            <p:stCondLst>
                              <p:cond delay="500"/>
                            </p:stCondLst>
                            <p:childTnLst>
                              <p:par>
                                <p:cTn id="48" presetID="10" presetClass="entr" presetSubtype="0" fill="hold" grpId="0" nodeType="afterEffect">
                                  <p:stCondLst>
                                    <p:cond delay="0"/>
                                  </p:stCondLst>
                                  <p:childTnLst>
                                    <p:set>
                                      <p:cBhvr>
                                        <p:cTn id="49" dur="1" fill="hold">
                                          <p:stCondLst>
                                            <p:cond delay="0"/>
                                          </p:stCondLst>
                                        </p:cTn>
                                        <p:tgtEl>
                                          <p:spTgt spid="60"/>
                                        </p:tgtEl>
                                        <p:attrNameLst>
                                          <p:attrName>style.visibility</p:attrName>
                                        </p:attrNameLst>
                                      </p:cBhvr>
                                      <p:to>
                                        <p:strVal val="visible"/>
                                      </p:to>
                                    </p:set>
                                    <p:animEffect transition="in" filter="fade">
                                      <p:cBhvr>
                                        <p:cTn id="50" dur="500"/>
                                        <p:tgtEl>
                                          <p:spTgt spid="60"/>
                                        </p:tgtEl>
                                      </p:cBhvr>
                                    </p:animEffect>
                                  </p:childTnLst>
                                </p:cTn>
                              </p:par>
                            </p:childTnLst>
                          </p:cTn>
                        </p:par>
                        <p:par>
                          <p:cTn id="51" fill="hold">
                            <p:stCondLst>
                              <p:cond delay="1000"/>
                            </p:stCondLst>
                            <p:childTnLst>
                              <p:par>
                                <p:cTn id="52" presetID="42" presetClass="path" presetSubtype="0" accel="50000" decel="50000" fill="hold" grpId="0" nodeType="afterEffect">
                                  <p:stCondLst>
                                    <p:cond delay="0"/>
                                  </p:stCondLst>
                                  <p:childTnLst>
                                    <p:animMotion origin="layout" path="M -1.66667E-6 -2.00864E-6 L 0.12674 0.43228 " pathEditMode="relative" rAng="0" ptsTypes="AA">
                                      <p:cBhvr>
                                        <p:cTn id="53" dur="2000" fill="hold"/>
                                        <p:tgtEl>
                                          <p:spTgt spid="59"/>
                                        </p:tgtEl>
                                        <p:attrNameLst>
                                          <p:attrName>ppt_x</p:attrName>
                                          <p:attrName>ppt_y</p:attrName>
                                        </p:attrNameLst>
                                      </p:cBhvr>
                                      <p:rCtr x="6337" y="21598"/>
                                    </p:animMotion>
                                  </p:childTnLst>
                                </p:cTn>
                              </p:par>
                            </p:childTnLst>
                          </p:cTn>
                        </p:par>
                        <p:par>
                          <p:cTn id="54" fill="hold">
                            <p:stCondLst>
                              <p:cond delay="3000"/>
                            </p:stCondLst>
                            <p:childTnLst>
                              <p:par>
                                <p:cTn id="55" presetID="16" presetClass="entr" presetSubtype="21" fill="hold" grpId="0" nodeType="afterEffect">
                                  <p:stCondLst>
                                    <p:cond delay="0"/>
                                  </p:stCondLst>
                                  <p:childTnLst>
                                    <p:set>
                                      <p:cBhvr>
                                        <p:cTn id="56" dur="1" fill="hold">
                                          <p:stCondLst>
                                            <p:cond delay="0"/>
                                          </p:stCondLst>
                                        </p:cTn>
                                        <p:tgtEl>
                                          <p:spTgt spid="61"/>
                                        </p:tgtEl>
                                        <p:attrNameLst>
                                          <p:attrName>style.visibility</p:attrName>
                                        </p:attrNameLst>
                                      </p:cBhvr>
                                      <p:to>
                                        <p:strVal val="visible"/>
                                      </p:to>
                                    </p:set>
                                    <p:animEffect transition="in" filter="barn(inVertical)">
                                      <p:cBhvr>
                                        <p:cTn id="57" dur="500"/>
                                        <p:tgtEl>
                                          <p:spTgt spid="61"/>
                                        </p:tgtEl>
                                      </p:cBhvr>
                                    </p:animEffect>
                                  </p:childTnLst>
                                </p:cTn>
                              </p:par>
                            </p:childTnLst>
                          </p:cTn>
                        </p:par>
                        <p:par>
                          <p:cTn id="58" fill="hold">
                            <p:stCondLst>
                              <p:cond delay="3500"/>
                            </p:stCondLst>
                            <p:childTnLst>
                              <p:par>
                                <p:cTn id="59" presetID="22" presetClass="entr" presetSubtype="4" fill="hold" nodeType="afterEffect">
                                  <p:stCondLst>
                                    <p:cond delay="0"/>
                                  </p:stCondLst>
                                  <p:childTnLst>
                                    <p:set>
                                      <p:cBhvr>
                                        <p:cTn id="60" dur="1" fill="hold">
                                          <p:stCondLst>
                                            <p:cond delay="0"/>
                                          </p:stCondLst>
                                        </p:cTn>
                                        <p:tgtEl>
                                          <p:spTgt spid="58"/>
                                        </p:tgtEl>
                                        <p:attrNameLst>
                                          <p:attrName>style.visibility</p:attrName>
                                        </p:attrNameLst>
                                      </p:cBhvr>
                                      <p:to>
                                        <p:strVal val="visible"/>
                                      </p:to>
                                    </p:set>
                                    <p:animEffect transition="in" filter="wipe(down)">
                                      <p:cBhvr>
                                        <p:cTn id="61" dur="500"/>
                                        <p:tgtEl>
                                          <p:spTgt spid="58"/>
                                        </p:tgtEl>
                                      </p:cBhvr>
                                    </p:animEffect>
                                  </p:childTnLst>
                                </p:cTn>
                              </p:par>
                            </p:childTnLst>
                          </p:cTn>
                        </p:par>
                        <p:par>
                          <p:cTn id="62" fill="hold">
                            <p:stCondLst>
                              <p:cond delay="4000"/>
                            </p:stCondLst>
                            <p:childTnLst>
                              <p:par>
                                <p:cTn id="63" presetID="22" presetClass="entr" presetSubtype="2" fill="hold" nodeType="afterEffect">
                                  <p:stCondLst>
                                    <p:cond delay="0"/>
                                  </p:stCondLst>
                                  <p:childTnLst>
                                    <p:set>
                                      <p:cBhvr>
                                        <p:cTn id="64" dur="1" fill="hold">
                                          <p:stCondLst>
                                            <p:cond delay="0"/>
                                          </p:stCondLst>
                                        </p:cTn>
                                        <p:tgtEl>
                                          <p:spTgt spid="46"/>
                                        </p:tgtEl>
                                        <p:attrNameLst>
                                          <p:attrName>style.visibility</p:attrName>
                                        </p:attrNameLst>
                                      </p:cBhvr>
                                      <p:to>
                                        <p:strVal val="visible"/>
                                      </p:to>
                                    </p:set>
                                    <p:animEffect transition="in" filter="wipe(right)">
                                      <p:cBhvr>
                                        <p:cTn id="65"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48" grpId="0" animBg="1"/>
      <p:bldP spid="27" grpId="0" animBg="1"/>
      <p:bldP spid="28" grpId="0" animBg="1"/>
      <p:bldP spid="59" grpId="0" animBg="1"/>
      <p:bldP spid="60" grpId="0" animBg="1"/>
      <p:bldP spid="6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10309" y="1055081"/>
            <a:ext cx="4073770" cy="2159000"/>
          </a:xfrm>
          <a:prstGeom prst="roundRect">
            <a:avLst>
              <a:gd name="adj" fmla="val 9625"/>
            </a:avLst>
          </a:prstGeom>
          <a:noFill/>
          <a:ln w="285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a:solidFill>
                  <a:schemeClr val="tx2">
                    <a:lumMod val="75000"/>
                    <a:lumOff val="25000"/>
                  </a:schemeClr>
                </a:solidFill>
              </a:rPr>
              <a:t>The router shapes and routes all external system traffic (HTTP/API) and application traffic from the internet/intranet. It maintains a dynamic routing table for each load-balanced app instance with IP addresses and ports.</a:t>
            </a:r>
          </a:p>
        </p:txBody>
      </p:sp>
      <p:sp>
        <p:nvSpPr>
          <p:cNvPr id="11" name="Rectangle 10"/>
          <p:cNvSpPr/>
          <p:nvPr/>
        </p:nvSpPr>
        <p:spPr>
          <a:xfrm>
            <a:off x="710529" y="843551"/>
            <a:ext cx="1554219" cy="369332"/>
          </a:xfrm>
          <a:prstGeom prst="rect">
            <a:avLst/>
          </a:prstGeom>
          <a:solidFill>
            <a:schemeClr val="accent6"/>
          </a:solidFill>
        </p:spPr>
        <p:txBody>
          <a:bodyPr wrap="none">
            <a:spAutoFit/>
          </a:bodyPr>
          <a:lstStyle/>
          <a:p>
            <a:r>
              <a:rPr lang="en-US" b="1" dirty="0" smtClean="0">
                <a:solidFill>
                  <a:schemeClr val="tx2">
                    <a:lumMod val="85000"/>
                    <a:lumOff val="15000"/>
                  </a:schemeClr>
                </a:solidFill>
                <a:latin typeface="Calibri"/>
              </a:rPr>
              <a:t>How It Works:</a:t>
            </a:r>
            <a:endParaRPr lang="en-US" b="1" dirty="0">
              <a:solidFill>
                <a:schemeClr val="tx2">
                  <a:lumMod val="85000"/>
                  <a:lumOff val="15000"/>
                </a:schemeClr>
              </a:solidFill>
            </a:endParaRPr>
          </a:p>
        </p:txBody>
      </p:sp>
      <p:sp>
        <p:nvSpPr>
          <p:cNvPr id="12" name="Rounded Rectangle 11"/>
          <p:cNvSpPr/>
          <p:nvPr/>
        </p:nvSpPr>
        <p:spPr>
          <a:xfrm>
            <a:off x="4675555" y="1051173"/>
            <a:ext cx="4073770" cy="2159000"/>
          </a:xfrm>
          <a:prstGeom prst="roundRect">
            <a:avLst>
              <a:gd name="adj" fmla="val 9625"/>
            </a:avLst>
          </a:prstGeom>
          <a:noFill/>
          <a:ln w="285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a:buChar char="•"/>
            </a:pPr>
            <a:r>
              <a:rPr lang="en-US" sz="1600" dirty="0">
                <a:solidFill>
                  <a:schemeClr val="tx2">
                    <a:lumMod val="75000"/>
                    <a:lumOff val="25000"/>
                  </a:schemeClr>
                </a:solidFill>
              </a:rPr>
              <a:t>Load balancing</a:t>
            </a:r>
          </a:p>
          <a:p>
            <a:pPr marL="285750" indent="-285750">
              <a:buFont typeface="Arial"/>
              <a:buChar char="•"/>
            </a:pPr>
            <a:r>
              <a:rPr lang="en-US" sz="1600" dirty="0">
                <a:solidFill>
                  <a:schemeClr val="tx2">
                    <a:lumMod val="75000"/>
                    <a:lumOff val="25000"/>
                  </a:schemeClr>
                </a:solidFill>
              </a:rPr>
              <a:t>Maintaining an active routing table</a:t>
            </a:r>
          </a:p>
          <a:p>
            <a:pPr marL="285750" indent="-285750">
              <a:buFont typeface="Arial"/>
              <a:buChar char="•"/>
            </a:pPr>
            <a:r>
              <a:rPr lang="en-US" sz="1600" dirty="0">
                <a:solidFill>
                  <a:schemeClr val="tx2">
                    <a:lumMod val="75000"/>
                    <a:lumOff val="25000"/>
                  </a:schemeClr>
                </a:solidFill>
              </a:rPr>
              <a:t>Access </a:t>
            </a:r>
            <a:r>
              <a:rPr lang="en-US" sz="1600" dirty="0" smtClean="0">
                <a:solidFill>
                  <a:schemeClr val="tx2">
                    <a:lumMod val="75000"/>
                    <a:lumOff val="25000"/>
                  </a:schemeClr>
                </a:solidFill>
              </a:rPr>
              <a:t>logs</a:t>
            </a:r>
          </a:p>
          <a:p>
            <a:pPr marL="285750" indent="-285750">
              <a:buFont typeface="Arial"/>
              <a:buChar char="•"/>
            </a:pPr>
            <a:r>
              <a:rPr lang="en-US" sz="1600" dirty="0" smtClean="0">
                <a:solidFill>
                  <a:schemeClr val="tx2">
                    <a:lumMod val="75000"/>
                    <a:lumOff val="25000"/>
                  </a:schemeClr>
                </a:solidFill>
              </a:rPr>
              <a:t>Supports web-sockets</a:t>
            </a:r>
            <a:endParaRPr lang="en-US" sz="1600" dirty="0">
              <a:solidFill>
                <a:schemeClr val="tx2">
                  <a:lumMod val="75000"/>
                  <a:lumOff val="25000"/>
                </a:schemeClr>
              </a:solidFill>
            </a:endParaRPr>
          </a:p>
        </p:txBody>
      </p:sp>
      <p:sp>
        <p:nvSpPr>
          <p:cNvPr id="13" name="Rectangle 12"/>
          <p:cNvSpPr/>
          <p:nvPr/>
        </p:nvSpPr>
        <p:spPr>
          <a:xfrm>
            <a:off x="4975775" y="839643"/>
            <a:ext cx="1768258" cy="369332"/>
          </a:xfrm>
          <a:prstGeom prst="rect">
            <a:avLst/>
          </a:prstGeom>
          <a:solidFill>
            <a:schemeClr val="accent6"/>
          </a:solidFill>
        </p:spPr>
        <p:txBody>
          <a:bodyPr wrap="none">
            <a:spAutoFit/>
          </a:bodyPr>
          <a:lstStyle/>
          <a:p>
            <a:r>
              <a:rPr lang="en-US" b="1" dirty="0" smtClean="0">
                <a:solidFill>
                  <a:srgbClr val="262626"/>
                </a:solidFill>
                <a:latin typeface="Calibri"/>
              </a:rPr>
              <a:t>Responsible For:</a:t>
            </a:r>
            <a:endParaRPr lang="en-US" b="1" dirty="0">
              <a:solidFill>
                <a:srgbClr val="262626"/>
              </a:solidFill>
            </a:endParaRPr>
          </a:p>
        </p:txBody>
      </p:sp>
      <p:sp>
        <p:nvSpPr>
          <p:cNvPr id="21" name="Oval 42"/>
          <p:cNvSpPr/>
          <p:nvPr/>
        </p:nvSpPr>
        <p:spPr>
          <a:xfrm>
            <a:off x="379124" y="257626"/>
            <a:ext cx="516334" cy="516334"/>
          </a:xfrm>
          <a:custGeom>
            <a:avLst/>
            <a:gdLst/>
            <a:ahLst/>
            <a:cxnLst/>
            <a:rect l="l" t="t" r="r" b="b"/>
            <a:pathLst>
              <a:path w="763984" h="763984">
                <a:moveTo>
                  <a:pt x="335323" y="444979"/>
                </a:moveTo>
                <a:lnTo>
                  <a:pt x="335323" y="590998"/>
                </a:lnTo>
                <a:lnTo>
                  <a:pt x="261293" y="590998"/>
                </a:lnTo>
                <a:lnTo>
                  <a:pt x="381992" y="747629"/>
                </a:lnTo>
                <a:lnTo>
                  <a:pt x="502691" y="590998"/>
                </a:lnTo>
                <a:lnTo>
                  <a:pt x="428661" y="590998"/>
                </a:lnTo>
                <a:lnTo>
                  <a:pt x="428661" y="444979"/>
                </a:lnTo>
                <a:close/>
                <a:moveTo>
                  <a:pt x="578572" y="261293"/>
                </a:moveTo>
                <a:lnTo>
                  <a:pt x="421941" y="381992"/>
                </a:lnTo>
                <a:lnTo>
                  <a:pt x="578572" y="502691"/>
                </a:lnTo>
                <a:lnTo>
                  <a:pt x="578572" y="428661"/>
                </a:lnTo>
                <a:lnTo>
                  <a:pt x="724591" y="428661"/>
                </a:lnTo>
                <a:lnTo>
                  <a:pt x="724591" y="335323"/>
                </a:lnTo>
                <a:lnTo>
                  <a:pt x="578572" y="335323"/>
                </a:lnTo>
                <a:close/>
                <a:moveTo>
                  <a:pt x="185411" y="261293"/>
                </a:moveTo>
                <a:lnTo>
                  <a:pt x="185411" y="335323"/>
                </a:lnTo>
                <a:lnTo>
                  <a:pt x="39392" y="335323"/>
                </a:lnTo>
                <a:lnTo>
                  <a:pt x="39392" y="428661"/>
                </a:lnTo>
                <a:lnTo>
                  <a:pt x="185411" y="428661"/>
                </a:lnTo>
                <a:lnTo>
                  <a:pt x="185411" y="502691"/>
                </a:lnTo>
                <a:lnTo>
                  <a:pt x="342042" y="381992"/>
                </a:lnTo>
                <a:close/>
                <a:moveTo>
                  <a:pt x="381992" y="16356"/>
                </a:moveTo>
                <a:lnTo>
                  <a:pt x="261293" y="172987"/>
                </a:lnTo>
                <a:lnTo>
                  <a:pt x="335323" y="172987"/>
                </a:lnTo>
                <a:lnTo>
                  <a:pt x="335323" y="319006"/>
                </a:lnTo>
                <a:lnTo>
                  <a:pt x="428661" y="319006"/>
                </a:lnTo>
                <a:lnTo>
                  <a:pt x="428661" y="172987"/>
                </a:lnTo>
                <a:lnTo>
                  <a:pt x="502691" y="172987"/>
                </a:lnTo>
                <a:close/>
                <a:moveTo>
                  <a:pt x="381992" y="0"/>
                </a:moveTo>
                <a:cubicBezTo>
                  <a:pt x="592960" y="0"/>
                  <a:pt x="763984" y="171024"/>
                  <a:pt x="763984" y="381992"/>
                </a:cubicBezTo>
                <a:cubicBezTo>
                  <a:pt x="763984" y="592960"/>
                  <a:pt x="592960" y="763984"/>
                  <a:pt x="381992" y="763984"/>
                </a:cubicBezTo>
                <a:cubicBezTo>
                  <a:pt x="171024" y="763984"/>
                  <a:pt x="0" y="592960"/>
                  <a:pt x="0" y="381992"/>
                </a:cubicBezTo>
                <a:cubicBezTo>
                  <a:pt x="0" y="171024"/>
                  <a:pt x="171024" y="0"/>
                  <a:pt x="381992" y="0"/>
                </a:cubicBezTo>
                <a:close/>
              </a:path>
            </a:pathLst>
          </a:custGeom>
          <a:solidFill>
            <a:srgbClr val="00685D"/>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p:cNvSpPr>
            <a:spLocks noGrp="1"/>
          </p:cNvSpPr>
          <p:nvPr>
            <p:ph type="title"/>
          </p:nvPr>
        </p:nvSpPr>
        <p:spPr>
          <a:xfrm>
            <a:off x="1027203" y="325438"/>
            <a:ext cx="7750085" cy="460375"/>
          </a:xfrm>
        </p:spPr>
        <p:txBody>
          <a:bodyPr/>
          <a:lstStyle/>
          <a:p>
            <a:r>
              <a:rPr lang="en-US" dirty="0" smtClean="0"/>
              <a:t>Router</a:t>
            </a:r>
            <a:endParaRPr lang="en-US" dirty="0"/>
          </a:p>
        </p:txBody>
      </p:sp>
    </p:spTree>
    <p:extLst>
      <p:ext uri="{BB962C8B-B14F-4D97-AF65-F5344CB8AC3E}">
        <p14:creationId xmlns:p14="http://schemas.microsoft.com/office/powerpoint/2010/main" val="127255311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Pivotal_interim_16x9_external_040113 (3)">
  <a:themeElements>
    <a:clrScheme name="Pivotal 2">
      <a:dk1>
        <a:srgbClr val="00685D"/>
      </a:dk1>
      <a:lt1>
        <a:srgbClr val="FFFFFF"/>
      </a:lt1>
      <a:dk2>
        <a:srgbClr val="000000"/>
      </a:dk2>
      <a:lt2>
        <a:srgbClr val="4D4D4D"/>
      </a:lt2>
      <a:accent1>
        <a:srgbClr val="AEBF2F"/>
      </a:accent1>
      <a:accent2>
        <a:srgbClr val="3EA7BC"/>
      </a:accent2>
      <a:accent3>
        <a:srgbClr val="F16F3B"/>
      </a:accent3>
      <a:accent4>
        <a:srgbClr val="007CA2"/>
      </a:accent4>
      <a:accent5>
        <a:srgbClr val="000000"/>
      </a:accent5>
      <a:accent6>
        <a:srgbClr val="FFFFFF"/>
      </a:accent6>
      <a:hlink>
        <a:srgbClr val="3EA7BC"/>
      </a:hlink>
      <a:folHlink>
        <a:srgbClr val="4D4D4D"/>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bg2"/>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ctr">
          <a:defRPr dirty="0" err="1" smtClean="0">
            <a:solidFill>
              <a:schemeClr val="bg2"/>
            </a:solidFill>
          </a:defRPr>
        </a:defPPr>
      </a:lstStyle>
    </a:txDef>
  </a:objectDefaults>
  <a:extraClrSchemeLst/>
</a:theme>
</file>

<file path=ppt/theme/theme2.xml><?xml version="1.0" encoding="utf-8"?>
<a:theme xmlns:a="http://schemas.openxmlformats.org/drawingml/2006/main" name="Pivotal_PPT_Template_16x9_internal_091713">
  <a:themeElements>
    <a:clrScheme name="custom 19">
      <a:dk1>
        <a:srgbClr val="4D4D4D"/>
      </a:dk1>
      <a:lt1>
        <a:srgbClr val="FFFFFF"/>
      </a:lt1>
      <a:dk2>
        <a:srgbClr val="008881"/>
      </a:dk2>
      <a:lt2>
        <a:srgbClr val="000000"/>
      </a:lt2>
      <a:accent1>
        <a:srgbClr val="33928A"/>
      </a:accent1>
      <a:accent2>
        <a:srgbClr val="3EA7BC"/>
      </a:accent2>
      <a:accent3>
        <a:srgbClr val="F27C3A"/>
      </a:accent3>
      <a:accent4>
        <a:srgbClr val="AEBF2F"/>
      </a:accent4>
      <a:accent5>
        <a:srgbClr val="007CA2"/>
      </a:accent5>
      <a:accent6>
        <a:srgbClr val="705D8B"/>
      </a:accent6>
      <a:hlink>
        <a:srgbClr val="3EA7BC"/>
      </a:hlink>
      <a:folHlink>
        <a:srgbClr val="4D4D4D"/>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bg2"/>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ctr">
          <a:defRPr dirty="0" err="1" smtClean="0">
            <a:solidFill>
              <a:schemeClr val="bg2"/>
            </a:solidFill>
          </a:defRPr>
        </a:defPPr>
      </a:lstStyle>
    </a:txDef>
  </a:objectDefaults>
  <a:extraClrSchemeLst/>
</a:theme>
</file>

<file path=ppt/theme/theme3.xml><?xml version="1.0" encoding="utf-8"?>
<a:theme xmlns:a="http://schemas.openxmlformats.org/drawingml/2006/main" name="Office Theme">
  <a:themeElements>
    <a:clrScheme name="*Revised Palette">
      <a:dk1>
        <a:srgbClr val="000000"/>
      </a:dk1>
      <a:lt1>
        <a:srgbClr val="FFFFFF"/>
      </a:lt1>
      <a:dk2>
        <a:srgbClr val="3892D0"/>
      </a:dk2>
      <a:lt2>
        <a:srgbClr val="4D4D4D"/>
      </a:lt2>
      <a:accent1>
        <a:srgbClr val="3892D0"/>
      </a:accent1>
      <a:accent2>
        <a:srgbClr val="49A942"/>
      </a:accent2>
      <a:accent3>
        <a:srgbClr val="93C5FF"/>
      </a:accent3>
      <a:accent4>
        <a:srgbClr val="FFC425"/>
      </a:accent4>
      <a:accent5>
        <a:srgbClr val="E36F1E"/>
      </a:accent5>
      <a:accent6>
        <a:srgbClr val="B5121B"/>
      </a:accent6>
      <a:hlink>
        <a:srgbClr val="3892D0"/>
      </a:hlink>
      <a:folHlink>
        <a:srgbClr val="4D4D4D"/>
      </a:folHlink>
    </a:clrScheme>
    <a:fontScheme name="Verdana-EMC New PPTX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Revised Palette">
      <a:dk1>
        <a:srgbClr val="000000"/>
      </a:dk1>
      <a:lt1>
        <a:srgbClr val="FFFFFF"/>
      </a:lt1>
      <a:dk2>
        <a:srgbClr val="3892D0"/>
      </a:dk2>
      <a:lt2>
        <a:srgbClr val="4D4D4D"/>
      </a:lt2>
      <a:accent1>
        <a:srgbClr val="3892D0"/>
      </a:accent1>
      <a:accent2>
        <a:srgbClr val="49A942"/>
      </a:accent2>
      <a:accent3>
        <a:srgbClr val="93C5FF"/>
      </a:accent3>
      <a:accent4>
        <a:srgbClr val="FFC425"/>
      </a:accent4>
      <a:accent5>
        <a:srgbClr val="E36F1E"/>
      </a:accent5>
      <a:accent6>
        <a:srgbClr val="B5121B"/>
      </a:accent6>
      <a:hlink>
        <a:srgbClr val="3892D0"/>
      </a:hlink>
      <a:folHlink>
        <a:srgbClr val="4D4D4D"/>
      </a:folHlink>
    </a:clrScheme>
    <a:fontScheme name="Verdana-EMC New PPTX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Pivotal_interim_16x9_external_040113 (3)</Template>
  <TotalTime>4964</TotalTime>
  <Words>2020</Words>
  <Application>Microsoft Macintosh PowerPoint</Application>
  <PresentationFormat>On-screen Show (16:9)</PresentationFormat>
  <Paragraphs>325</Paragraphs>
  <Slides>27</Slides>
  <Notes>13</Notes>
  <HiddenSlides>6</HiddenSlides>
  <MMClips>0</MMClips>
  <ScaleCrop>false</ScaleCrop>
  <HeadingPairs>
    <vt:vector size="4" baseType="variant">
      <vt:variant>
        <vt:lpstr>Theme</vt:lpstr>
      </vt:variant>
      <vt:variant>
        <vt:i4>2</vt:i4>
      </vt:variant>
      <vt:variant>
        <vt:lpstr>Slide Titles</vt:lpstr>
      </vt:variant>
      <vt:variant>
        <vt:i4>27</vt:i4>
      </vt:variant>
    </vt:vector>
  </HeadingPairs>
  <TitlesOfParts>
    <vt:vector size="29" baseType="lpstr">
      <vt:lpstr>Pivotal_interim_16x9_external_040113 (3)</vt:lpstr>
      <vt:lpstr>Pivotal_PPT_Template_16x9_internal_091713</vt:lpstr>
      <vt:lpstr>PowerPoint Presentation</vt:lpstr>
      <vt:lpstr>Pivotal CF Architecture</vt:lpstr>
      <vt:lpstr>Architectural Components</vt:lpstr>
      <vt:lpstr>Cloud Foundry  Architecture</vt:lpstr>
      <vt:lpstr>Pivotal CF Elastic Runtime Architecture</vt:lpstr>
      <vt:lpstr>Overview: Deploying App to  Pivotal CF Elastic Runtime</vt:lpstr>
      <vt:lpstr>The Buildpack Approach</vt:lpstr>
      <vt:lpstr>The App-Container Approach</vt:lpstr>
      <vt:lpstr>Router</vt:lpstr>
      <vt:lpstr>HA Proxy / External Load Balancer</vt:lpstr>
      <vt:lpstr>HA Proxy</vt:lpstr>
      <vt:lpstr>External Load Balancer</vt:lpstr>
      <vt:lpstr>PowerPoint Presentation</vt:lpstr>
      <vt:lpstr>Cloud Controller</vt:lpstr>
      <vt:lpstr>UAA and Login Servers</vt:lpstr>
      <vt:lpstr>Health Manager</vt:lpstr>
      <vt:lpstr>DEA</vt:lpstr>
      <vt:lpstr>Messaging (NATS)</vt:lpstr>
      <vt:lpstr>Service Broker</vt:lpstr>
      <vt:lpstr>User Provided Service Instances</vt:lpstr>
      <vt:lpstr>User Provided Service Instances and Service Brokers </vt:lpstr>
      <vt:lpstr>Creating and Binding a Service</vt:lpstr>
      <vt:lpstr>PowerPoint Presentation</vt:lpstr>
      <vt:lpstr>To: Pushing apps to the cloud with a few easy verbs</vt:lpstr>
      <vt:lpstr>Operations Manager: Behind the Scenes (BOSH)</vt:lpstr>
      <vt:lpstr>PowerPoint Presentation</vt:lpstr>
      <vt:lpstr>PowerPoint Presentation</vt:lpstr>
    </vt:vector>
  </TitlesOfParts>
  <Company>EMC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EMC</dc:creator>
  <cp:lastModifiedBy>Frederico Melo</cp:lastModifiedBy>
  <cp:revision>324</cp:revision>
  <dcterms:created xsi:type="dcterms:W3CDTF">2013-04-01T23:03:32Z</dcterms:created>
  <dcterms:modified xsi:type="dcterms:W3CDTF">2014-06-27T19:19:35Z</dcterms:modified>
</cp:coreProperties>
</file>