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24384000" cy="13716000"/>
  <p:notesSz cx="6858000" cy="9144000"/>
  <p:defaultTextStyle>
    <a:lvl1pPr algn="ctr" defTabSz="825500">
      <a:defRPr sz="5000">
        <a:latin typeface="+mn-lt"/>
        <a:ea typeface="+mn-ea"/>
        <a:cs typeface="+mn-cs"/>
        <a:sym typeface="Helvetica Light"/>
      </a:defRPr>
    </a:lvl1pPr>
    <a:lvl2pPr indent="228600" algn="ctr" defTabSz="825500">
      <a:defRPr sz="5000">
        <a:latin typeface="+mn-lt"/>
        <a:ea typeface="+mn-ea"/>
        <a:cs typeface="+mn-cs"/>
        <a:sym typeface="Helvetica Light"/>
      </a:defRPr>
    </a:lvl2pPr>
    <a:lvl3pPr indent="457200" algn="ctr" defTabSz="825500">
      <a:defRPr sz="5000">
        <a:latin typeface="+mn-lt"/>
        <a:ea typeface="+mn-ea"/>
        <a:cs typeface="+mn-cs"/>
        <a:sym typeface="Helvetica Light"/>
      </a:defRPr>
    </a:lvl3pPr>
    <a:lvl4pPr indent="685800" algn="ctr" defTabSz="825500">
      <a:defRPr sz="5000">
        <a:latin typeface="+mn-lt"/>
        <a:ea typeface="+mn-ea"/>
        <a:cs typeface="+mn-cs"/>
        <a:sym typeface="Helvetica Light"/>
      </a:defRPr>
    </a:lvl4pPr>
    <a:lvl5pPr indent="914400" algn="ctr" defTabSz="825500">
      <a:defRPr sz="5000">
        <a:latin typeface="+mn-lt"/>
        <a:ea typeface="+mn-ea"/>
        <a:cs typeface="+mn-cs"/>
        <a:sym typeface="Helvetica Light"/>
      </a:defRPr>
    </a:lvl5pPr>
    <a:lvl6pPr indent="1143000" algn="ctr" defTabSz="825500">
      <a:defRPr sz="5000">
        <a:latin typeface="+mn-lt"/>
        <a:ea typeface="+mn-ea"/>
        <a:cs typeface="+mn-cs"/>
        <a:sym typeface="Helvetica Light"/>
      </a:defRPr>
    </a:lvl6pPr>
    <a:lvl7pPr indent="1371600" algn="ctr" defTabSz="825500">
      <a:defRPr sz="5000">
        <a:latin typeface="+mn-lt"/>
        <a:ea typeface="+mn-ea"/>
        <a:cs typeface="+mn-cs"/>
        <a:sym typeface="Helvetica Light"/>
      </a:defRPr>
    </a:lvl7pPr>
    <a:lvl8pPr indent="1600200" algn="ctr" defTabSz="825500">
      <a:defRPr sz="5000">
        <a:latin typeface="+mn-lt"/>
        <a:ea typeface="+mn-ea"/>
        <a:cs typeface="+mn-cs"/>
        <a:sym typeface="Helvetica Light"/>
      </a:defRPr>
    </a:lvl8pPr>
    <a:lvl9pPr indent="1828800" algn="ctr" defTabSz="825500">
      <a:defRPr sz="50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p:nvPr>
            <p:ph type="sldImg"/>
          </p:nvPr>
        </p:nvSpPr>
        <p:spPr>
          <a:xfrm>
            <a:off x="1143000" y="685800"/>
            <a:ext cx="4572000" cy="3429000"/>
          </a:xfrm>
          <a:prstGeom prst="rect">
            <a:avLst/>
          </a:prstGeom>
        </p:spPr>
        <p:txBody>
          <a:bodyPr/>
          <a:lstStyle/>
          <a:p>
            <a:pPr lvl="0"/>
          </a:p>
        </p:txBody>
      </p:sp>
      <p:sp>
        <p:nvSpPr>
          <p:cNvPr id="42" name="Shape 42"/>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 Id="rId3" Type="http://schemas.openxmlformats.org/officeDocument/2006/relationships/hyperlink" Target="http://cbonte.github.io/haproxy-dconv/configuration-1.5.html#9" TargetMode="Externa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lvl="0"/>
          </a:p>
        </p:txBody>
      </p:sp>
      <p:sp>
        <p:nvSpPr>
          <p:cNvPr id="82" name="Shape 82"/>
          <p:cNvSpPr/>
          <p:nvPr>
            <p:ph type="body" sz="quarter" idx="1"/>
          </p:nvPr>
        </p:nvSpPr>
        <p:spPr>
          <a:prstGeom prst="rect">
            <a:avLst/>
          </a:prstGeom>
        </p:spPr>
        <p:txBody>
          <a:bodyPr/>
          <a:lstStyle/>
          <a:p>
            <a:pPr lvl="0">
              <a:defRPr sz="1800"/>
            </a:pPr>
            <a:r>
              <a:rPr sz="2400"/>
              <a:t>A Pivotal CF Foundation is a physical deployment of Cloud Foundry onto IaaS infrastructure. The installation process creates virtual machines, disks and  persistent stores to install the required packaging and applications (Dev Console, Usage, etc) for cloud foundry. One of the first components created is the Ops Manager Director, microBOSH, which is the component responsible for creating Cloud Foundry and its services. Each foundation is configured to have its own Orgs, Spaces, Users, Routes, DNS entries, Services and Quotas.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lvl="0"/>
          </a:p>
        </p:txBody>
      </p:sp>
      <p:sp>
        <p:nvSpPr>
          <p:cNvPr id="129" name="Shape 129"/>
          <p:cNvSpPr/>
          <p:nvPr>
            <p:ph type="body" sz="quarter" idx="1"/>
          </p:nvPr>
        </p:nvSpPr>
        <p:spPr>
          <a:prstGeom prst="rect">
            <a:avLst/>
          </a:prstGeom>
        </p:spPr>
        <p:txBody>
          <a:bodyPr/>
          <a:lstStyle/>
          <a:p>
            <a:pPr lvl="0">
              <a:defRPr sz="1800"/>
            </a:pPr>
            <a:r>
              <a:rPr sz="2400"/>
              <a:t>The basic deployment covers the simple deployment use case. The typical use cases for a basic deployment are Dev/Test environment or POC/evaluation. The basic deployment can be configured to support more robust enterprise requirements by integrating an external load balancer, multiple networks and availability zones.</a:t>
            </a:r>
            <a:endParaRPr sz="2400"/>
          </a:p>
          <a:p>
            <a:pPr lvl="0">
              <a:defRPr sz="1800"/>
            </a:pPr>
            <a:endParaRPr sz="2400"/>
          </a:p>
          <a:p>
            <a:pPr lvl="0">
              <a:defRPr sz="1800"/>
            </a:pPr>
            <a:r>
              <a:rPr sz="2400"/>
              <a:t>The infrastructure contains:</a:t>
            </a:r>
            <a:endParaRPr sz="2400"/>
          </a:p>
          <a:p>
            <a:pPr lvl="0">
              <a:defRPr sz="1800"/>
            </a:pPr>
            <a:r>
              <a:rPr sz="2400"/>
              <a:t>A single data store for all virtual machine storage.</a:t>
            </a:r>
            <a:endParaRPr sz="2400"/>
          </a:p>
          <a:p>
            <a:pPr lvl="0">
              <a:defRPr sz="1800"/>
            </a:pPr>
            <a:r>
              <a:rPr sz="2400"/>
              <a:t>A single network for all PCF traffic.</a:t>
            </a:r>
            <a:endParaRPr sz="2400"/>
          </a:p>
          <a:p>
            <a:pPr lvl="0">
              <a:defRPr sz="1800"/>
            </a:pPr>
            <a:r>
              <a:rPr sz="2400"/>
              <a:t>A cluster of compute. The cluster can be a single host or a cluster of hosts.</a:t>
            </a:r>
            <a:endParaRPr sz="2400"/>
          </a:p>
          <a:p>
            <a:pPr lvl="0">
              <a:defRPr sz="1800"/>
            </a:pPr>
            <a:endParaRPr sz="2400"/>
          </a:p>
          <a:p>
            <a:pPr lvl="0">
              <a:defRPr sz="1800"/>
            </a:pPr>
            <a:r>
              <a:rPr sz="2400"/>
              <a:t>The pre-provisioned HA Proxy is used to provide load balancing across the routers and Droplet Execution Agents (DEAs).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lvl="0"/>
          </a:p>
        </p:txBody>
      </p:sp>
      <p:sp>
        <p:nvSpPr>
          <p:cNvPr id="165" name="Shape 165"/>
          <p:cNvSpPr/>
          <p:nvPr>
            <p:ph type="body" sz="quarter" idx="1"/>
          </p:nvPr>
        </p:nvSpPr>
        <p:spPr>
          <a:prstGeom prst="rect">
            <a:avLst/>
          </a:prstGeom>
        </p:spPr>
        <p:txBody>
          <a:bodyPr/>
          <a:lstStyle/>
          <a:p>
            <a:pPr lvl="0">
              <a:defRPr sz="1800"/>
            </a:pPr>
            <a:r>
              <a:rPr sz="2400"/>
              <a:t>External Load Balancers</a:t>
            </a:r>
            <a:endParaRPr sz="2400"/>
          </a:p>
          <a:p>
            <a:pPr lvl="0">
              <a:defRPr sz="1800"/>
            </a:pPr>
            <a:r>
              <a:rPr sz="2400"/>
              <a:t>Enterprise load balancers perform a number of out of the box value added features. The four most common features are SSL certifications and off-load, SSL termination, HTTP rewrite rules and endpoint monitoring and health checking.  </a:t>
            </a:r>
            <a:endParaRPr sz="2400"/>
          </a:p>
          <a:p>
            <a:pPr lvl="0">
              <a:defRPr sz="1800"/>
            </a:pPr>
            <a:endParaRPr sz="2400"/>
          </a:p>
          <a:p>
            <a:pPr lvl="0">
              <a:defRPr sz="1800"/>
            </a:pPr>
            <a:r>
              <a:rPr sz="2400"/>
              <a:t>SSL Certifications</a:t>
            </a:r>
            <a:endParaRPr sz="2400"/>
          </a:p>
          <a:p>
            <a:pPr lvl="0">
              <a:defRPr sz="1800"/>
            </a:pPr>
            <a:r>
              <a:rPr sz="2400"/>
              <a:t>SSL certificates are loaded into the load balancer and are managed by the operations group. SSL processing can be off-loaded to the load balancer to perform the necessary handshaking, decrypt incoming client request and encrypt outgoing server responses. </a:t>
            </a:r>
            <a:endParaRPr sz="2400"/>
          </a:p>
          <a:p>
            <a:pPr lvl="0">
              <a:defRPr sz="1800"/>
            </a:pPr>
            <a:r>
              <a:rPr sz="2400"/>
              <a:t> </a:t>
            </a:r>
            <a:endParaRPr sz="2400"/>
          </a:p>
          <a:p>
            <a:pPr lvl="0">
              <a:defRPr sz="1800"/>
            </a:pPr>
            <a:r>
              <a:rPr sz="2400"/>
              <a:t>SSL Termination</a:t>
            </a:r>
            <a:endParaRPr sz="2400"/>
          </a:p>
          <a:p>
            <a:pPr lvl="0">
              <a:defRPr sz="1800"/>
            </a:pPr>
            <a:r>
              <a:rPr sz="2400"/>
              <a:t>SSL termination is a common discussion during Pivotal CF operator workshop. Most customer use cases can terminate the SSL connection at the external load balancer. In some use cases, like PCI in the credit card industry, SSL termination is required to the application endpoint.</a:t>
            </a:r>
            <a:endParaRPr sz="2400"/>
          </a:p>
          <a:p>
            <a:pPr lvl="0">
              <a:defRPr sz="1800"/>
            </a:pPr>
            <a:endParaRPr sz="2400"/>
          </a:p>
          <a:p>
            <a:pPr lvl="0">
              <a:defRPr sz="1800"/>
            </a:pPr>
            <a:r>
              <a:rPr sz="2400"/>
              <a:t>HTTP Rewrite Rules</a:t>
            </a:r>
            <a:endParaRPr sz="2400"/>
          </a:p>
          <a:p>
            <a:pPr lvl="0">
              <a:defRPr sz="1800"/>
            </a:pPr>
            <a:r>
              <a:rPr sz="2400"/>
              <a:t>Common enterprise use cases involving the load balancer include,</a:t>
            </a:r>
            <a:endParaRPr sz="2400"/>
          </a:p>
          <a:p>
            <a:pPr lvl="0">
              <a:defRPr sz="1800"/>
            </a:pPr>
            <a:r>
              <a:rPr sz="2400"/>
              <a:t>Inspect the incoming client HTTP request.</a:t>
            </a:r>
            <a:endParaRPr sz="2400"/>
          </a:p>
          <a:p>
            <a:pPr lvl="0">
              <a:defRPr sz="1800"/>
            </a:pPr>
            <a:r>
              <a:rPr sz="2400"/>
              <a:t>Evaluating the HTTP request and applying logic to the request.</a:t>
            </a:r>
            <a:endParaRPr sz="2400"/>
          </a:p>
          <a:p>
            <a:pPr lvl="0">
              <a:defRPr sz="1800"/>
            </a:pPr>
            <a:r>
              <a:rPr sz="2400"/>
              <a:t>Enriching the client request before sending it to the application.</a:t>
            </a:r>
            <a:endParaRPr sz="2400"/>
          </a:p>
          <a:p>
            <a:pPr lvl="0">
              <a:defRPr sz="1800"/>
            </a:pPr>
            <a:r>
              <a:rPr sz="2400"/>
              <a:t>Performing any changes to result or redirecting the client on error.</a:t>
            </a:r>
            <a:endParaRPr sz="2400"/>
          </a:p>
          <a:p>
            <a:pPr lvl="0">
              <a:defRPr sz="1800"/>
            </a:pPr>
            <a:endParaRPr sz="2400"/>
          </a:p>
          <a:p>
            <a:pPr lvl="0">
              <a:defRPr sz="1800"/>
            </a:pPr>
            <a:r>
              <a:rPr sz="2400"/>
              <a:t>During a workshop or a design session customer might ask about these use cases or offer additional specialization use cases. The PS@E PCF team implemented a few custom solutions for existing customers. Please see the following Github repository for a sample implementation of iRules for an F5 load balancer.</a:t>
            </a:r>
            <a:endParaRPr sz="2400"/>
          </a:p>
          <a:p>
            <a:pPr lvl="0">
              <a:defRPr sz="1800"/>
            </a:pPr>
            <a:r>
              <a:rPr sz="2400"/>
              <a:t>https://github.com/pivotalservices/pivotal-cf-irules</a:t>
            </a:r>
            <a:endParaRPr sz="2400"/>
          </a:p>
          <a:p>
            <a:pPr lvl="0">
              <a:defRPr sz="1800"/>
            </a:pPr>
            <a:endParaRPr sz="2400"/>
          </a:p>
          <a:p>
            <a:pPr lvl="0">
              <a:defRPr sz="1800"/>
            </a:pPr>
            <a:r>
              <a:rPr sz="2400"/>
              <a:t>Load Balance Health Check/Monitoring</a:t>
            </a:r>
            <a:endParaRPr sz="2400"/>
          </a:p>
          <a:p>
            <a:pPr lvl="0">
              <a:defRPr sz="1800"/>
            </a:pPr>
            <a:r>
              <a:rPr sz="2400"/>
              <a:t>Pivotal CF routers offer 3 different built in techniques to verify the health and status. All 3 of the techniques use the curl command to authenticate and ask for information regarding the routers. The user credentials and IP address of the routers can be found using the Elastic Runtime tile and the status and credentials tabs.</a:t>
            </a:r>
            <a:endParaRPr sz="2400"/>
          </a:p>
          <a:p>
            <a:pPr lvl="0">
              <a:defRPr sz="1800"/>
            </a:pPr>
            <a:endParaRPr sz="2400"/>
          </a:p>
          <a:p>
            <a:pPr lvl="0">
              <a:defRPr sz="1800"/>
            </a:pPr>
            <a:r>
              <a:rPr sz="2400"/>
              <a:t>This command queries the router endpoint for the available routes. The command curl -vvv "http://router_status:password@10.68.1.1:8080/routes" returns a list of the known routes.</a:t>
            </a:r>
            <a:endParaRPr sz="2400"/>
          </a:p>
          <a:p>
            <a:pPr lvl="0">
              <a:defRPr sz="1800"/>
            </a:pPr>
            <a:r>
              <a:rPr sz="2400"/>
              <a:t>This command queries the router endpoint for health. The command curl -vvv "http://router_status:password@10.68.1.1:8080/healthz" returns a HTTP 200 response if the router is healthy.</a:t>
            </a:r>
            <a:endParaRPr sz="2400"/>
          </a:p>
          <a:p>
            <a:pPr lvl="0">
              <a:defRPr sz="1800"/>
            </a:pPr>
            <a:r>
              <a:rPr sz="2400"/>
              <a:t>This command queries the router endpoint for metrics. The command curl -vvv "http://router_status:password@10.68.1.1:8080/varz" returns a list of router metrics.</a:t>
            </a:r>
            <a:endParaRPr sz="2400"/>
          </a:p>
          <a:p>
            <a:pPr lvl="0">
              <a:defRPr sz="1800"/>
            </a:pPr>
            <a:endParaRPr sz="2400"/>
          </a:p>
          <a:p>
            <a:pPr lvl="0">
              <a:defRPr sz="1800"/>
            </a:pPr>
            <a:r>
              <a:rPr sz="2400"/>
              <a:t>The results of these endpoints help operators integrate with their existing management tools.</a:t>
            </a:r>
            <a:endParaRPr sz="2400"/>
          </a:p>
          <a:p>
            <a:pPr lvl="0">
              <a:defRPr sz="1800"/>
            </a:pPr>
            <a:endParaRPr sz="2400"/>
          </a:p>
          <a:p>
            <a:pPr lvl="0">
              <a:defRPr sz="1800"/>
            </a:pPr>
            <a:r>
              <a:rPr sz="2400"/>
              <a:t>Many enterprise load balancers (F5, HAProxy, etc) offer built in monitoring capabilities to verify the endpoints are operational. Pivotal CF routers can support most enterprise techniques. The most common techniques are to send network traffic, ICMP traffic or TCP ECHO to the endpoint. More passive techniques, adding content to the HTTP header, can also be supported.</a:t>
            </a:r>
            <a:endParaRPr sz="2400"/>
          </a:p>
          <a:p>
            <a:pPr lvl="0">
              <a:defRPr sz="1800"/>
            </a:pPr>
            <a:endParaRPr sz="2400"/>
          </a:p>
          <a:p>
            <a:pPr lvl="0">
              <a:defRPr sz="1800"/>
            </a:pPr>
            <a:r>
              <a:rPr sz="2400"/>
              <a:t>Additional reference material for F5 and HA Proxy can be found at </a:t>
            </a:r>
            <a:endParaRPr sz="2400"/>
          </a:p>
          <a:p>
            <a:pPr lvl="0">
              <a:defRPr sz="1800"/>
            </a:pPr>
            <a:endParaRPr sz="2400"/>
          </a:p>
          <a:p>
            <a:pPr lvl="0">
              <a:defRPr sz="1800"/>
            </a:pPr>
            <a:r>
              <a:rPr sz="2400"/>
              <a:t>https://support.f5.com/kb/en-us/products/big-ip_ltm/manuals/product/ltm-monitors-reference-11-6-0/1.html#referenceid</a:t>
            </a:r>
            <a:endParaRPr sz="2400"/>
          </a:p>
          <a:p>
            <a:pPr lvl="0">
              <a:defRPr sz="1800"/>
            </a:pPr>
            <a:endParaRPr sz="2400"/>
          </a:p>
          <a:p>
            <a:pPr lvl="0">
              <a:defRPr sz="1800"/>
            </a:pPr>
            <a:r>
              <a:rPr sz="2400"/>
              <a:t> </a:t>
            </a:r>
            <a:r>
              <a:rPr sz="2400" u="sng">
                <a:hlinkClick r:id="rId3" invalidUrl="" action="" tgtFrame="" tooltip="" history="1" highlightClick="0" endSnd="0"/>
              </a:rPr>
              <a:t>http://cbonte.github.io/haproxy-dconv/configuration-1.5.html#9</a:t>
            </a:r>
            <a:endParaRPr sz="2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sldImg"/>
          </p:nvPr>
        </p:nvSpPr>
        <p:spPr>
          <a:prstGeom prst="rect">
            <a:avLst/>
          </a:prstGeom>
        </p:spPr>
        <p:txBody>
          <a:bodyPr/>
          <a:lstStyle/>
          <a:p>
            <a:pPr lvl="0"/>
          </a:p>
        </p:txBody>
      </p:sp>
      <p:sp>
        <p:nvSpPr>
          <p:cNvPr id="323" name="Shape 323"/>
          <p:cNvSpPr/>
          <p:nvPr>
            <p:ph type="body" sz="quarter" idx="1"/>
          </p:nvPr>
        </p:nvSpPr>
        <p:spPr>
          <a:prstGeom prst="rect">
            <a:avLst/>
          </a:prstGeom>
        </p:spPr>
        <p:txBody>
          <a:bodyPr/>
          <a:lstStyle/>
          <a:p>
            <a:pPr lvl="0">
              <a:defRPr sz="1800"/>
            </a:pPr>
            <a:r>
              <a:rPr sz="2400"/>
              <a:t>A common practice in today’s Datacenter includes creating multiple zones to place applications. Usually a non-trusted zone, known as the DMZ, is the entry point for application request. Applications in the DMZ can make request to internal applications on behalf of the caller. These request are processed thru a firewall to isolate any unknown traffic request. </a:t>
            </a:r>
            <a:endParaRPr sz="2400"/>
          </a:p>
          <a:p>
            <a:pPr lvl="0">
              <a:defRPr sz="1800"/>
            </a:pPr>
            <a:r>
              <a:rPr sz="2400"/>
              <a:t>The internal applications service the request and return the result to the calling application who can enrich, modify or return the response to the caller. The back up slides at the end of the deck show a production deployment and the number of foundations used to achieve different use cases.</a:t>
            </a:r>
            <a:endParaRPr sz="2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3" name="Shape 523"/>
          <p:cNvSpPr/>
          <p:nvPr>
            <p:ph type="sldImg"/>
          </p:nvPr>
        </p:nvSpPr>
        <p:spPr>
          <a:prstGeom prst="rect">
            <a:avLst/>
          </a:prstGeom>
        </p:spPr>
        <p:txBody>
          <a:bodyPr/>
          <a:lstStyle/>
          <a:p>
            <a:pPr lvl="0"/>
          </a:p>
        </p:txBody>
      </p:sp>
      <p:sp>
        <p:nvSpPr>
          <p:cNvPr id="524" name="Shape 524"/>
          <p:cNvSpPr/>
          <p:nvPr>
            <p:ph type="body" sz="quarter" idx="1"/>
          </p:nvPr>
        </p:nvSpPr>
        <p:spPr>
          <a:prstGeom prst="rect">
            <a:avLst/>
          </a:prstGeom>
        </p:spPr>
        <p:txBody>
          <a:bodyPr/>
          <a:lstStyle/>
          <a:p>
            <a:pPr lvl="0">
              <a:defRPr sz="1800"/>
            </a:pPr>
            <a:r>
              <a:rPr sz="2400"/>
              <a:t>Placement pools introduce the capability to segment application workloads into zones. Each zone supports either mixed workloads or single workloads as determined by the operation policy. </a:t>
            </a:r>
            <a:endParaRPr sz="2400"/>
          </a:p>
          <a:p>
            <a:pPr lvl="0">
              <a:defRPr sz="1800"/>
            </a:pPr>
            <a:endParaRPr sz="2400"/>
          </a:p>
          <a:p>
            <a:pPr lvl="0">
              <a:defRPr sz="1800"/>
            </a:pPr>
            <a:r>
              <a:rPr b="1" sz="2400"/>
              <a:t>Single Tenant:</a:t>
            </a:r>
            <a:endParaRPr b="1" sz="2400"/>
          </a:p>
          <a:p>
            <a:pPr lvl="0">
              <a:defRPr sz="1800"/>
            </a:pPr>
            <a:r>
              <a:rPr sz="2400"/>
              <a:t>When applications are deployed in a single tenant zone the applications all share the same policy and have access to the same resources, such as CPU, RAM and networking resources. The DEA provides shared resources to each running container and in a single tenant zone each application is entitled to those shared resource based on policy  </a:t>
            </a:r>
            <a:endParaRPr sz="2400"/>
          </a:p>
          <a:p>
            <a:pPr lvl="0">
              <a:defRPr sz="1800"/>
            </a:pPr>
            <a:endParaRPr sz="2400"/>
          </a:p>
          <a:p>
            <a:pPr lvl="0">
              <a:defRPr sz="1800"/>
            </a:pPr>
            <a:r>
              <a:rPr sz="2400"/>
              <a:t>In a mixed workload zone applications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1" name="Shape 681"/>
          <p:cNvSpPr/>
          <p:nvPr>
            <p:ph type="sldImg"/>
          </p:nvPr>
        </p:nvSpPr>
        <p:spPr>
          <a:prstGeom prst="rect">
            <a:avLst/>
          </a:prstGeom>
        </p:spPr>
        <p:txBody>
          <a:bodyPr/>
          <a:lstStyle/>
          <a:p>
            <a:pPr lvl="0"/>
          </a:p>
        </p:txBody>
      </p:sp>
      <p:sp>
        <p:nvSpPr>
          <p:cNvPr id="682" name="Shape 682"/>
          <p:cNvSpPr/>
          <p:nvPr>
            <p:ph type="body" sz="quarter" idx="1"/>
          </p:nvPr>
        </p:nvSpPr>
        <p:spPr>
          <a:prstGeom prst="rect">
            <a:avLst/>
          </a:prstGeom>
        </p:spPr>
        <p:txBody>
          <a:bodyPr/>
          <a:lstStyle/>
          <a:p>
            <a:pPr lvl="0">
              <a:defRPr sz="1800"/>
            </a:pPr>
            <a:r>
              <a:rPr sz="2400"/>
              <a:t>In the Software Define DataCenter applications can easily be deployed to zones, each with there own Software Defined Networking and Services (Firewalls, Load Balancers, etc). This approach delivers a high level of isolation and security that is easily adapted and changed as compliance and security rules change. It also provides multiple layers of defense in case of intrusion. </a:t>
            </a:r>
            <a:endParaRPr sz="2400"/>
          </a:p>
          <a:p>
            <a:pPr lvl="0">
              <a:defRPr sz="1800"/>
            </a:pPr>
            <a:r>
              <a:rPr sz="2400"/>
              <a:t>Applications can be deployed into zones with specific governance and policy from the networking to the running workloads. In the example above zones are defined that can accept multi-tenant or Single tenant workloads based on the policies of the zone.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778000" y="2298700"/>
            <a:ext cx="20828000" cy="4648200"/>
          </a:xfrm>
          <a:prstGeom prst="rect">
            <a:avLst/>
          </a:prstGeom>
        </p:spPr>
        <p:txBody>
          <a:bodyPr anchor="b"/>
          <a:lstStyle/>
          <a:p>
            <a:pPr lvl="0">
              <a:defRPr sz="1800"/>
            </a:pPr>
            <a:r>
              <a:rPr sz="11200"/>
              <a:t>Title Text</a:t>
            </a:r>
          </a:p>
        </p:txBody>
      </p:sp>
      <p:sp>
        <p:nvSpPr>
          <p:cNvPr id="6" name="Shape 6"/>
          <p:cNvSpPr/>
          <p:nvPr>
            <p:ph type="body"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Only, no circles">
    <p:spTree>
      <p:nvGrpSpPr>
        <p:cNvPr id="1" name=""/>
        <p:cNvGrpSpPr/>
        <p:nvPr/>
      </p:nvGrpSpPr>
      <p:grpSpPr>
        <a:xfrm>
          <a:off x="0" y="0"/>
          <a:ext cx="0" cy="0"/>
          <a:chOff x="0" y="0"/>
          <a:chExt cx="0" cy="0"/>
        </a:xfrm>
      </p:grpSpPr>
      <p:sp>
        <p:nvSpPr>
          <p:cNvPr id="31" name="Shape 31"/>
          <p:cNvSpPr/>
          <p:nvPr/>
        </p:nvSpPr>
        <p:spPr>
          <a:xfrm>
            <a:off x="-1" y="12344400"/>
            <a:ext cx="24384001" cy="1028702"/>
          </a:xfrm>
          <a:prstGeom prst="rect">
            <a:avLst/>
          </a:prstGeom>
          <a:solidFill>
            <a:srgbClr val="00685D"/>
          </a:solidFill>
          <a:ln w="12700">
            <a:miter lim="400000"/>
          </a:ln>
        </p:spPr>
        <p:txBody>
          <a:bodyPr lIns="121919" tIns="121919" rIns="121919" bIns="121919" anchor="ctr"/>
          <a:lstStyle/>
          <a:p>
            <a:pPr lvl="0" algn="l" defTabSz="914400">
              <a:defRPr sz="4800">
                <a:solidFill>
                  <a:srgbClr val="FFFFFF"/>
                </a:solidFill>
                <a:latin typeface="Arial"/>
                <a:ea typeface="Arial"/>
                <a:cs typeface="Arial"/>
                <a:sym typeface="Arial"/>
              </a:defRPr>
            </a:pPr>
          </a:p>
        </p:txBody>
      </p:sp>
      <p:sp>
        <p:nvSpPr>
          <p:cNvPr id="32" name="Shape 32"/>
          <p:cNvSpPr/>
          <p:nvPr/>
        </p:nvSpPr>
        <p:spPr>
          <a:xfrm>
            <a:off x="22809200" y="13390655"/>
            <a:ext cx="1422400" cy="28379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defTabSz="914400">
              <a:defRPr sz="2000">
                <a:solidFill>
                  <a:srgbClr val="808080"/>
                </a:solidFill>
                <a:latin typeface="Arial"/>
                <a:ea typeface="Arial"/>
                <a:cs typeface="Arial"/>
                <a:sym typeface="Arial"/>
              </a:defRPr>
            </a:lvl1pPr>
          </a:lstStyle>
          <a:p>
            <a:pPr lvl="0">
              <a:defRPr sz="1800">
                <a:solidFill>
                  <a:srgbClr val="000000"/>
                </a:solidFill>
              </a:defRPr>
            </a:pPr>
            <a:r>
              <a:rPr sz="2000">
                <a:solidFill>
                  <a:srgbClr val="808080"/>
                </a:solidFill>
              </a:rPr>
              <a:t>‹#›</a:t>
            </a:r>
          </a:p>
        </p:txBody>
      </p:sp>
      <p:pic>
        <p:nvPicPr>
          <p:cNvPr id="33" name="image1.png" descr="EMC logo white-lg.png"/>
          <p:cNvPicPr/>
          <p:nvPr/>
        </p:nvPicPr>
        <p:blipFill>
          <a:blip/>
          <a:stretch>
            <a:fillRect/>
          </a:stretch>
        </p:blipFill>
        <p:spPr>
          <a:xfrm>
            <a:off x="21203760" y="12496699"/>
            <a:ext cx="2398872" cy="680969"/>
          </a:xfrm>
          <a:prstGeom prst="rect">
            <a:avLst/>
          </a:prstGeom>
          <a:ln w="12700">
            <a:miter lim="400000"/>
          </a:ln>
        </p:spPr>
      </p:pic>
      <p:sp>
        <p:nvSpPr>
          <p:cNvPr id="34" name="Shape 34"/>
          <p:cNvSpPr/>
          <p:nvPr/>
        </p:nvSpPr>
        <p:spPr>
          <a:xfrm>
            <a:off x="977901" y="13382530"/>
            <a:ext cx="6066366" cy="2219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914400">
              <a:defRPr sz="1600">
                <a:solidFill>
                  <a:srgbClr val="808080"/>
                </a:solidFill>
                <a:latin typeface="Arial"/>
                <a:ea typeface="Arial"/>
                <a:cs typeface="Arial"/>
                <a:sym typeface="Arial"/>
              </a:defRPr>
            </a:lvl1pPr>
          </a:lstStyle>
          <a:p>
            <a:pPr lvl="0">
              <a:defRPr sz="1800">
                <a:solidFill>
                  <a:srgbClr val="000000"/>
                </a:solidFill>
              </a:defRPr>
            </a:pPr>
            <a:r>
              <a:rPr sz="1600">
                <a:solidFill>
                  <a:srgbClr val="808080"/>
                </a:solidFill>
              </a:rPr>
              <a:t>© Copyright 2013 Pivotal. All rights reserved.</a:t>
            </a:r>
          </a:p>
        </p:txBody>
      </p:sp>
      <p:sp>
        <p:nvSpPr>
          <p:cNvPr id="35" name="Shape 35"/>
          <p:cNvSpPr/>
          <p:nvPr>
            <p:ph type="title"/>
          </p:nvPr>
        </p:nvSpPr>
        <p:spPr>
          <a:xfrm>
            <a:off x="977901" y="867834"/>
            <a:ext cx="22428201" cy="2332566"/>
          </a:xfrm>
          <a:prstGeom prst="rect">
            <a:avLst/>
          </a:prstGeom>
        </p:spPr>
        <p:txBody>
          <a:bodyPr anchor="t">
            <a:noAutofit/>
          </a:bodyPr>
          <a:lstStyle>
            <a:lvl1pPr algn="l" defTabSz="914400">
              <a:lnSpc>
                <a:spcPct val="90000"/>
              </a:lnSpc>
              <a:defRPr sz="8400">
                <a:solidFill>
                  <a:srgbClr val="00685D"/>
                </a:solidFill>
                <a:latin typeface="Arial"/>
                <a:ea typeface="Arial"/>
                <a:cs typeface="Arial"/>
                <a:sym typeface="Arial"/>
              </a:defRPr>
            </a:lvl1pPr>
          </a:lstStyle>
          <a:p>
            <a:pPr lvl="0">
              <a:defRPr sz="1800">
                <a:solidFill>
                  <a:srgbClr val="000000"/>
                </a:solidFill>
              </a:defRPr>
            </a:pPr>
            <a:r>
              <a:rPr sz="8400">
                <a:solidFill>
                  <a:srgbClr val="00685D"/>
                </a:solidFill>
              </a:rPr>
              <a:t>Title Text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37" name="Shape 37"/>
          <p:cNvSpPr/>
          <p:nvPr/>
        </p:nvSpPr>
        <p:spPr>
          <a:xfrm>
            <a:off x="-1" y="12344403"/>
            <a:ext cx="24384001" cy="1028702"/>
          </a:xfrm>
          <a:prstGeom prst="rect">
            <a:avLst/>
          </a:prstGeom>
          <a:solidFill>
            <a:srgbClr val="00786E"/>
          </a:solidFill>
          <a:ln w="12700">
            <a:miter lim="400000"/>
          </a:ln>
        </p:spPr>
        <p:txBody>
          <a:bodyPr lIns="121919" tIns="121919" rIns="121919" bIns="121919" anchor="ctr"/>
          <a:lstStyle/>
          <a:p>
            <a:pPr lvl="0" algn="l" defTabSz="914400">
              <a:defRPr sz="4800">
                <a:solidFill>
                  <a:srgbClr val="FFFFFF"/>
                </a:solidFill>
                <a:latin typeface="Arial"/>
                <a:ea typeface="Arial"/>
                <a:cs typeface="Arial"/>
                <a:sym typeface="Arial"/>
              </a:defRPr>
            </a:pPr>
          </a:p>
        </p:txBody>
      </p:sp>
      <p:sp>
        <p:nvSpPr>
          <p:cNvPr id="38" name="Shape 38"/>
          <p:cNvSpPr/>
          <p:nvPr/>
        </p:nvSpPr>
        <p:spPr>
          <a:xfrm>
            <a:off x="977906" y="13381567"/>
            <a:ext cx="6066366" cy="2219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914400">
              <a:defRPr sz="1600">
                <a:solidFill>
                  <a:srgbClr val="7F7F7F"/>
                </a:solidFill>
                <a:latin typeface="Arial"/>
                <a:ea typeface="Arial"/>
                <a:cs typeface="Arial"/>
                <a:sym typeface="Arial"/>
              </a:defRPr>
            </a:lvl1pPr>
          </a:lstStyle>
          <a:p>
            <a:pPr lvl="0">
              <a:defRPr sz="1800">
                <a:solidFill>
                  <a:srgbClr val="000000"/>
                </a:solidFill>
              </a:defRPr>
            </a:pPr>
            <a:r>
              <a:rPr sz="1600">
                <a:solidFill>
                  <a:srgbClr val="7F7F7F"/>
                </a:solidFill>
              </a:rPr>
              <a:t>© Copyright 2014 Pivotal. All rights reserved.</a:t>
            </a:r>
          </a:p>
        </p:txBody>
      </p:sp>
      <p:pic>
        <p:nvPicPr>
          <p:cNvPr id="39" name="image1.png" descr="Pivotal_Logo_white.png"/>
          <p:cNvPicPr/>
          <p:nvPr/>
        </p:nvPicPr>
        <p:blipFill>
          <a:blip r:embed="rId2">
            <a:extLst/>
          </a:blip>
          <a:stretch>
            <a:fillRect/>
          </a:stretch>
        </p:blipFill>
        <p:spPr>
          <a:xfrm>
            <a:off x="21179369" y="12568767"/>
            <a:ext cx="2552700" cy="588433"/>
          </a:xfrm>
          <a:prstGeom prst="rect">
            <a:avLst/>
          </a:prstGeom>
          <a:ln w="12700">
            <a:miter lim="400000"/>
          </a:ln>
        </p:spPr>
      </p:pic>
      <p:sp>
        <p:nvSpPr>
          <p:cNvPr id="40" name="Shape 40"/>
          <p:cNvSpPr/>
          <p:nvPr>
            <p:ph type="title"/>
          </p:nvPr>
        </p:nvSpPr>
        <p:spPr>
          <a:xfrm>
            <a:off x="977906" y="867837"/>
            <a:ext cx="22428201" cy="2332563"/>
          </a:xfrm>
          <a:prstGeom prst="rect">
            <a:avLst/>
          </a:prstGeom>
        </p:spPr>
        <p:txBody>
          <a:bodyPr anchor="t">
            <a:noAutofit/>
          </a:bodyPr>
          <a:lstStyle>
            <a:lvl1pPr algn="l" defTabSz="914400">
              <a:lnSpc>
                <a:spcPct val="90000"/>
              </a:lnSpc>
              <a:defRPr sz="8400">
                <a:solidFill>
                  <a:srgbClr val="008881"/>
                </a:solidFill>
                <a:latin typeface="Arial"/>
                <a:ea typeface="Arial"/>
                <a:cs typeface="Arial"/>
                <a:sym typeface="Arial"/>
              </a:defRPr>
            </a:lvl1pPr>
          </a:lstStyle>
          <a:p>
            <a:pPr lvl="0">
              <a:defRPr sz="1800">
                <a:solidFill>
                  <a:srgbClr val="000000"/>
                </a:solidFill>
              </a:defRPr>
            </a:pPr>
            <a:r>
              <a:rPr sz="8400">
                <a:solidFill>
                  <a:srgbClr val="008881"/>
                </a:solidFill>
              </a:rPr>
              <a:t>Title Text</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635000" y="9448800"/>
            <a:ext cx="23114000" cy="2006600"/>
          </a:xfrm>
          <a:prstGeom prst="rect">
            <a:avLst/>
          </a:prstGeom>
        </p:spPr>
        <p:txBody>
          <a:bodyPr anchor="b"/>
          <a:lstStyle/>
          <a:p>
            <a:pPr lvl="0">
              <a:defRPr sz="1800"/>
            </a:pPr>
            <a:r>
              <a:rPr sz="11200"/>
              <a:t>Title Text</a:t>
            </a:r>
          </a:p>
        </p:txBody>
      </p:sp>
      <p:sp>
        <p:nvSpPr>
          <p:cNvPr id="9" name="Shape 9"/>
          <p:cNvSpPr/>
          <p:nvPr>
            <p:ph type="body"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778000" y="4533900"/>
            <a:ext cx="20828000" cy="4648200"/>
          </a:xfrm>
          <a:prstGeom prst="rect">
            <a:avLst/>
          </a:prstGeom>
        </p:spPr>
        <p:txBody>
          <a:bodyPr/>
          <a:lstStyle/>
          <a:p>
            <a:pPr lvl="0">
              <a:defRPr sz="1800"/>
            </a:pPr>
            <a:r>
              <a:rPr sz="112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1651000" y="1104900"/>
            <a:ext cx="10223500" cy="5613400"/>
          </a:xfrm>
          <a:prstGeom prst="rect">
            <a:avLst/>
          </a:prstGeom>
        </p:spPr>
        <p:txBody>
          <a:bodyPr anchor="b"/>
          <a:lstStyle>
            <a:lvl1pPr>
              <a:defRPr sz="8400"/>
            </a:lvl1pPr>
          </a:lstStyle>
          <a:p>
            <a:pPr lvl="0">
              <a:defRPr sz="1800"/>
            </a:pPr>
            <a:r>
              <a:rPr sz="8400"/>
              <a:t>Title Text</a:t>
            </a:r>
          </a:p>
        </p:txBody>
      </p:sp>
      <p:sp>
        <p:nvSpPr>
          <p:cNvPr id="14" name="Shape 14"/>
          <p:cNvSpPr/>
          <p:nvPr>
            <p:ph type="body"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11200"/>
              <a:t>Title Text</a:t>
            </a:r>
          </a:p>
        </p:txBody>
      </p:sp>
      <p:pic>
        <p:nvPicPr>
          <p:cNvPr id="17" name="Pivotal_Teal.png"/>
          <p:cNvPicPr/>
          <p:nvPr/>
        </p:nvPicPr>
        <p:blipFill>
          <a:blip/>
          <a:stretch>
            <a:fillRect/>
          </a:stretch>
        </p:blipFill>
        <p:spPr>
          <a:xfrm>
            <a:off x="22142487" y="12836621"/>
            <a:ext cx="2540001" cy="994611"/>
          </a:xfrm>
          <a:prstGeom prst="rect">
            <a:avLst/>
          </a:prstGeom>
          <a:ln w="12700">
            <a:miter lim="400000"/>
          </a:ln>
        </p:spPr>
      </p:pic>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lvl="0">
              <a:defRPr sz="1800"/>
            </a:pPr>
            <a:r>
              <a:rPr sz="11200"/>
              <a:t>Title Text</a:t>
            </a:r>
          </a:p>
        </p:txBody>
      </p:sp>
      <p:sp>
        <p:nvSpPr>
          <p:cNvPr id="20" name="Shape 20"/>
          <p:cNvSpPr/>
          <p:nvPr>
            <p:ph type="body" idx="1"/>
          </p:nvPr>
        </p:nvSpPr>
        <p:spPr>
          <a:prstGeom prst="rect">
            <a:avLst/>
          </a:prstGeom>
        </p:spPr>
        <p:txBody>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p>
            <a:pPr lvl="0">
              <a:defRPr sz="1800"/>
            </a:pPr>
            <a:r>
              <a:rPr sz="11200"/>
              <a:t>Title Text</a:t>
            </a:r>
          </a:p>
        </p:txBody>
      </p:sp>
      <p:sp>
        <p:nvSpPr>
          <p:cNvPr id="23" name="Shape 23"/>
          <p:cNvSpPr/>
          <p:nvPr>
            <p:ph type="body"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lvl="0">
              <a:defRPr sz="1800"/>
            </a:pPr>
            <a:r>
              <a:rPr sz="4500"/>
              <a:t>Body Level One</a:t>
            </a:r>
            <a:endParaRPr sz="4500"/>
          </a:p>
          <a:p>
            <a:pPr lvl="1">
              <a:defRPr sz="1800"/>
            </a:pPr>
            <a:r>
              <a:rPr sz="4500"/>
              <a:t>Body Level Two</a:t>
            </a:r>
            <a:endParaRPr sz="4500"/>
          </a:p>
          <a:p>
            <a:pPr lvl="2">
              <a:defRPr sz="1800"/>
            </a:pPr>
            <a:r>
              <a:rPr sz="4500"/>
              <a:t>Body Level Three</a:t>
            </a:r>
            <a:endParaRPr sz="4500"/>
          </a:p>
          <a:p>
            <a:pPr lvl="3">
              <a:defRPr sz="1800"/>
            </a:pPr>
            <a:r>
              <a:rPr sz="4500"/>
              <a:t>Body Level Four</a:t>
            </a:r>
            <a:endParaRPr sz="4500"/>
          </a:p>
          <a:p>
            <a:pPr lvl="4">
              <a:defRPr sz="1800"/>
            </a:pPr>
            <a:r>
              <a:rPr sz="45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5" name="Shape 25"/>
          <p:cNvSpPr/>
          <p:nvPr>
            <p:ph type="body" idx="1"/>
          </p:nvPr>
        </p:nvSpPr>
        <p:spPr>
          <a:xfrm>
            <a:off x="1689100" y="1778000"/>
            <a:ext cx="21005800" cy="10147300"/>
          </a:xfrm>
          <a:prstGeom prst="rect">
            <a:avLst/>
          </a:prstGeom>
        </p:spPr>
        <p:txBody>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11200"/>
              <a:t>Title Text</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5200"/>
              <a:t>Body Level One</a:t>
            </a:r>
            <a:endParaRPr sz="5200"/>
          </a:p>
          <a:p>
            <a:pPr lvl="1">
              <a:defRPr sz="1800"/>
            </a:pPr>
            <a:r>
              <a:rPr sz="5200"/>
              <a:t>Body Level Two</a:t>
            </a:r>
            <a:endParaRPr sz="5200"/>
          </a:p>
          <a:p>
            <a:pPr lvl="2">
              <a:defRPr sz="1800"/>
            </a:pPr>
            <a:r>
              <a:rPr sz="5200"/>
              <a:t>Body Level Three</a:t>
            </a:r>
            <a:endParaRPr sz="5200"/>
          </a:p>
          <a:p>
            <a:pPr lvl="3">
              <a:defRPr sz="1800"/>
            </a:pPr>
            <a:r>
              <a:rPr sz="5200"/>
              <a:t>Body Level Four</a:t>
            </a:r>
            <a:endParaRPr sz="5200"/>
          </a:p>
          <a:p>
            <a:pPr lvl="4">
              <a:defRPr sz="1800"/>
            </a:pPr>
            <a:r>
              <a:rPr sz="52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spd="med" advClick="1"/>
  <p:txStyles>
    <p:titleStyle>
      <a:lvl1pPr algn="ctr" defTabSz="825500">
        <a:defRPr sz="11200">
          <a:latin typeface="+mn-lt"/>
          <a:ea typeface="+mn-ea"/>
          <a:cs typeface="+mn-cs"/>
          <a:sym typeface="Helvetica Light"/>
        </a:defRPr>
      </a:lvl1pPr>
      <a:lvl2pPr indent="228600" algn="ctr" defTabSz="825500">
        <a:defRPr sz="11200">
          <a:latin typeface="+mn-lt"/>
          <a:ea typeface="+mn-ea"/>
          <a:cs typeface="+mn-cs"/>
          <a:sym typeface="Helvetica Light"/>
        </a:defRPr>
      </a:lvl2pPr>
      <a:lvl3pPr indent="457200" algn="ctr" defTabSz="825500">
        <a:defRPr sz="11200">
          <a:latin typeface="+mn-lt"/>
          <a:ea typeface="+mn-ea"/>
          <a:cs typeface="+mn-cs"/>
          <a:sym typeface="Helvetica Light"/>
        </a:defRPr>
      </a:lvl3pPr>
      <a:lvl4pPr indent="685800" algn="ctr" defTabSz="825500">
        <a:defRPr sz="11200">
          <a:latin typeface="+mn-lt"/>
          <a:ea typeface="+mn-ea"/>
          <a:cs typeface="+mn-cs"/>
          <a:sym typeface="Helvetica Light"/>
        </a:defRPr>
      </a:lvl4pPr>
      <a:lvl5pPr indent="914400" algn="ctr" defTabSz="825500">
        <a:defRPr sz="11200">
          <a:latin typeface="+mn-lt"/>
          <a:ea typeface="+mn-ea"/>
          <a:cs typeface="+mn-cs"/>
          <a:sym typeface="Helvetica Light"/>
        </a:defRPr>
      </a:lvl5pPr>
      <a:lvl6pPr indent="1143000" algn="ctr" defTabSz="825500">
        <a:defRPr sz="11200">
          <a:latin typeface="+mn-lt"/>
          <a:ea typeface="+mn-ea"/>
          <a:cs typeface="+mn-cs"/>
          <a:sym typeface="Helvetica Light"/>
        </a:defRPr>
      </a:lvl6pPr>
      <a:lvl7pPr indent="1371600" algn="ctr" defTabSz="825500">
        <a:defRPr sz="11200">
          <a:latin typeface="+mn-lt"/>
          <a:ea typeface="+mn-ea"/>
          <a:cs typeface="+mn-cs"/>
          <a:sym typeface="Helvetica Light"/>
        </a:defRPr>
      </a:lvl7pPr>
      <a:lvl8pPr indent="1600200" algn="ctr" defTabSz="825500">
        <a:defRPr sz="11200">
          <a:latin typeface="+mn-lt"/>
          <a:ea typeface="+mn-ea"/>
          <a:cs typeface="+mn-cs"/>
          <a:sym typeface="Helvetica Light"/>
        </a:defRPr>
      </a:lvl8pPr>
      <a:lvl9pPr indent="1828800" algn="ctr" defTabSz="825500">
        <a:defRPr sz="11200">
          <a:latin typeface="+mn-lt"/>
          <a:ea typeface="+mn-ea"/>
          <a:cs typeface="+mn-cs"/>
          <a:sym typeface="Helvetica Light"/>
        </a:defRPr>
      </a:lvl9pPr>
    </p:titleStyle>
    <p:bodyStyle>
      <a:lvl1pPr marL="635000" indent="-635000" defTabSz="825500">
        <a:spcBef>
          <a:spcPts val="5900"/>
        </a:spcBef>
        <a:buSzPct val="75000"/>
        <a:buChar char="•"/>
        <a:defRPr sz="5200">
          <a:latin typeface="+mn-lt"/>
          <a:ea typeface="+mn-ea"/>
          <a:cs typeface="+mn-cs"/>
          <a:sym typeface="Helvetica Light"/>
        </a:defRPr>
      </a:lvl1pPr>
      <a:lvl2pPr marL="1270000" indent="-635000" defTabSz="825500">
        <a:spcBef>
          <a:spcPts val="5900"/>
        </a:spcBef>
        <a:buSzPct val="75000"/>
        <a:buChar char="•"/>
        <a:defRPr sz="5200">
          <a:latin typeface="+mn-lt"/>
          <a:ea typeface="+mn-ea"/>
          <a:cs typeface="+mn-cs"/>
          <a:sym typeface="Helvetica Light"/>
        </a:defRPr>
      </a:lvl2pPr>
      <a:lvl3pPr marL="1905000" indent="-635000" defTabSz="825500">
        <a:spcBef>
          <a:spcPts val="5900"/>
        </a:spcBef>
        <a:buSzPct val="75000"/>
        <a:buChar char="•"/>
        <a:defRPr sz="5200">
          <a:latin typeface="+mn-lt"/>
          <a:ea typeface="+mn-ea"/>
          <a:cs typeface="+mn-cs"/>
          <a:sym typeface="Helvetica Light"/>
        </a:defRPr>
      </a:lvl3pPr>
      <a:lvl4pPr marL="2540000" indent="-635000" defTabSz="825500">
        <a:spcBef>
          <a:spcPts val="5900"/>
        </a:spcBef>
        <a:buSzPct val="75000"/>
        <a:buChar char="•"/>
        <a:defRPr sz="5200">
          <a:latin typeface="+mn-lt"/>
          <a:ea typeface="+mn-ea"/>
          <a:cs typeface="+mn-cs"/>
          <a:sym typeface="Helvetica Light"/>
        </a:defRPr>
      </a:lvl4pPr>
      <a:lvl5pPr marL="3175000" indent="-635000" defTabSz="825500">
        <a:spcBef>
          <a:spcPts val="5900"/>
        </a:spcBef>
        <a:buSzPct val="75000"/>
        <a:buChar char="•"/>
        <a:defRPr sz="5200">
          <a:latin typeface="+mn-lt"/>
          <a:ea typeface="+mn-ea"/>
          <a:cs typeface="+mn-cs"/>
          <a:sym typeface="Helvetica Light"/>
        </a:defRPr>
      </a:lvl5pPr>
      <a:lvl6pPr marL="3810000" indent="-635000" defTabSz="825500">
        <a:spcBef>
          <a:spcPts val="5900"/>
        </a:spcBef>
        <a:buSzPct val="75000"/>
        <a:buChar char="•"/>
        <a:defRPr sz="5200">
          <a:latin typeface="+mn-lt"/>
          <a:ea typeface="+mn-ea"/>
          <a:cs typeface="+mn-cs"/>
          <a:sym typeface="Helvetica Light"/>
        </a:defRPr>
      </a:lvl6pPr>
      <a:lvl7pPr marL="4445000" indent="-635000" defTabSz="825500">
        <a:spcBef>
          <a:spcPts val="5900"/>
        </a:spcBef>
        <a:buSzPct val="75000"/>
        <a:buChar char="•"/>
        <a:defRPr sz="5200">
          <a:latin typeface="+mn-lt"/>
          <a:ea typeface="+mn-ea"/>
          <a:cs typeface="+mn-cs"/>
          <a:sym typeface="Helvetica Light"/>
        </a:defRPr>
      </a:lvl7pPr>
      <a:lvl8pPr marL="5080000" indent="-635000" defTabSz="825500">
        <a:spcBef>
          <a:spcPts val="5900"/>
        </a:spcBef>
        <a:buSzPct val="75000"/>
        <a:buChar char="•"/>
        <a:defRPr sz="5200">
          <a:latin typeface="+mn-lt"/>
          <a:ea typeface="+mn-ea"/>
          <a:cs typeface="+mn-cs"/>
          <a:sym typeface="Helvetica Light"/>
        </a:defRPr>
      </a:lvl8pPr>
      <a:lvl9pPr marL="5715000" indent="-635000" defTabSz="825500">
        <a:spcBef>
          <a:spcPts val="5900"/>
        </a:spcBef>
        <a:buSzPct val="75000"/>
        <a:buChar char="•"/>
        <a:defRPr sz="5200">
          <a:latin typeface="+mn-lt"/>
          <a:ea typeface="+mn-ea"/>
          <a:cs typeface="+mn-cs"/>
          <a:sym typeface="Helvetica Light"/>
        </a:defRPr>
      </a:lvl9pPr>
    </p:bodyStyle>
    <p:otherStyle>
      <a:lvl1pPr algn="ctr" defTabSz="825500">
        <a:defRPr sz="2400">
          <a:solidFill>
            <a:schemeClr val="tx1"/>
          </a:solidFill>
          <a:latin typeface="+mn-lt"/>
          <a:ea typeface="+mn-ea"/>
          <a:cs typeface="+mn-cs"/>
          <a:sym typeface="Helvetica Light"/>
        </a:defRPr>
      </a:lvl1pPr>
      <a:lvl2pPr indent="228600" algn="ctr" defTabSz="825500">
        <a:defRPr sz="2400">
          <a:solidFill>
            <a:schemeClr val="tx1"/>
          </a:solidFill>
          <a:latin typeface="+mn-lt"/>
          <a:ea typeface="+mn-ea"/>
          <a:cs typeface="+mn-cs"/>
          <a:sym typeface="Helvetica Light"/>
        </a:defRPr>
      </a:lvl2pPr>
      <a:lvl3pPr indent="457200" algn="ctr" defTabSz="825500">
        <a:defRPr sz="2400">
          <a:solidFill>
            <a:schemeClr val="tx1"/>
          </a:solidFill>
          <a:latin typeface="+mn-lt"/>
          <a:ea typeface="+mn-ea"/>
          <a:cs typeface="+mn-cs"/>
          <a:sym typeface="Helvetica Light"/>
        </a:defRPr>
      </a:lvl3pPr>
      <a:lvl4pPr indent="685800" algn="ctr" defTabSz="825500">
        <a:defRPr sz="2400">
          <a:solidFill>
            <a:schemeClr val="tx1"/>
          </a:solidFill>
          <a:latin typeface="+mn-lt"/>
          <a:ea typeface="+mn-ea"/>
          <a:cs typeface="+mn-cs"/>
          <a:sym typeface="Helvetica Light"/>
        </a:defRPr>
      </a:lvl4pPr>
      <a:lvl5pPr indent="914400" algn="ctr" defTabSz="825500">
        <a:defRPr sz="2400">
          <a:solidFill>
            <a:schemeClr val="tx1"/>
          </a:solidFill>
          <a:latin typeface="+mn-lt"/>
          <a:ea typeface="+mn-ea"/>
          <a:cs typeface="+mn-cs"/>
          <a:sym typeface="Helvetica Light"/>
        </a:defRPr>
      </a:lvl5pPr>
      <a:lvl6pPr indent="1143000" algn="ctr" defTabSz="825500">
        <a:defRPr sz="2400">
          <a:solidFill>
            <a:schemeClr val="tx1"/>
          </a:solidFill>
          <a:latin typeface="+mn-lt"/>
          <a:ea typeface="+mn-ea"/>
          <a:cs typeface="+mn-cs"/>
          <a:sym typeface="Helvetica Light"/>
        </a:defRPr>
      </a:lvl6pPr>
      <a:lvl7pPr indent="1371600" algn="ctr" defTabSz="825500">
        <a:defRPr sz="2400">
          <a:solidFill>
            <a:schemeClr val="tx1"/>
          </a:solidFill>
          <a:latin typeface="+mn-lt"/>
          <a:ea typeface="+mn-ea"/>
          <a:cs typeface="+mn-cs"/>
          <a:sym typeface="Helvetica Light"/>
        </a:defRPr>
      </a:lvl7pPr>
      <a:lvl8pPr indent="1600200" algn="ctr" defTabSz="825500">
        <a:defRPr sz="2400">
          <a:solidFill>
            <a:schemeClr val="tx1"/>
          </a:solidFill>
          <a:latin typeface="+mn-lt"/>
          <a:ea typeface="+mn-ea"/>
          <a:cs typeface="+mn-cs"/>
          <a:sym typeface="Helvetica Light"/>
        </a:defRPr>
      </a:lvl8pPr>
      <a:lvl9pPr indent="1828800" algn="ctr" defTabSz="825500">
        <a:defRPr sz="2400">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10.png"/><Relationship Id="rId11" Type="http://schemas.openxmlformats.org/officeDocument/2006/relationships/image" Target="../media/image1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10.png"/><Relationship Id="rId11" Type="http://schemas.openxmlformats.org/officeDocument/2006/relationships/image" Target="../media/image1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0.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10.png"/><Relationship Id="rId10"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10.png"/><Relationship Id="rId10" Type="http://schemas.openxmlformats.org/officeDocument/2006/relationships/image" Target="../media/image9.png"/><Relationship Id="rId11" Type="http://schemas.openxmlformats.org/officeDocument/2006/relationships/image" Target="../media/image21.png"/><Relationship Id="rId12" Type="http://schemas.openxmlformats.org/officeDocument/2006/relationships/image" Target="../media/image2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24.png"/><Relationship Id="rId9" Type="http://schemas.openxmlformats.org/officeDocument/2006/relationships/image" Target="../media/image23.png"/><Relationship Id="rId10" Type="http://schemas.openxmlformats.org/officeDocument/2006/relationships/image" Target="../media/image25.png"/><Relationship Id="rId11" Type="http://schemas.openxmlformats.org/officeDocument/2006/relationships/image" Target="../media/image1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0.png"/><Relationship Id="rId9" Type="http://schemas.openxmlformats.org/officeDocument/2006/relationships/image" Target="../media/image9.png"/><Relationship Id="rId10" Type="http://schemas.openxmlformats.org/officeDocument/2006/relationships/image" Target="../media/image21.png"/><Relationship Id="rId11" Type="http://schemas.openxmlformats.org/officeDocument/2006/relationships/image" Target="../media/image2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7.png"/><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21.png"/><Relationship Id="rId6" Type="http://schemas.openxmlformats.org/officeDocument/2006/relationships/image" Target="../media/image1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1.png"/><Relationship Id="rId3" Type="http://schemas.openxmlformats.org/officeDocument/2006/relationships/image" Target="../media/image26.png"/><Relationship Id="rId4" Type="http://schemas.openxmlformats.org/officeDocument/2006/relationships/image" Target="../media/image30.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6.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24.png"/><Relationship Id="rId8" Type="http://schemas.openxmlformats.org/officeDocument/2006/relationships/image" Target="../media/image23.png"/><Relationship Id="rId9" Type="http://schemas.openxmlformats.org/officeDocument/2006/relationships/image" Target="../media/image27.png"/><Relationship Id="rId10" Type="http://schemas.openxmlformats.org/officeDocument/2006/relationships/image" Target="../media/image28.png"/><Relationship Id="rId11" Type="http://schemas.openxmlformats.org/officeDocument/2006/relationships/image" Target="../media/image2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3.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4.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5.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6.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hyperlink" Target="http://api.pivotalcf.com" TargetMode="External"/><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The Basic Deployment</a:t>
            </a:r>
          </a:p>
        </p:txBody>
      </p:sp>
      <p:pic>
        <p:nvPicPr>
          <p:cNvPr id="95" name="pasted-image.pdf"/>
          <p:cNvPicPr/>
          <p:nvPr/>
        </p:nvPicPr>
        <p:blipFill>
          <a:blip r:embed="rId3">
            <a:extLst/>
          </a:blip>
          <a:stretch>
            <a:fillRect/>
          </a:stretch>
        </p:blipFill>
        <p:spPr>
          <a:xfrm>
            <a:off x="20773708" y="9151687"/>
            <a:ext cx="3258976" cy="2585634"/>
          </a:xfrm>
          <a:prstGeom prst="rect">
            <a:avLst/>
          </a:prstGeom>
          <a:ln w="12700">
            <a:miter lim="400000"/>
          </a:ln>
        </p:spPr>
      </p:pic>
      <p:pic>
        <p:nvPicPr>
          <p:cNvPr id="96" name="pasted-image.pdf"/>
          <p:cNvPicPr/>
          <p:nvPr/>
        </p:nvPicPr>
        <p:blipFill>
          <a:blip r:embed="rId3">
            <a:extLst/>
          </a:blip>
          <a:stretch>
            <a:fillRect/>
          </a:stretch>
        </p:blipFill>
        <p:spPr>
          <a:xfrm>
            <a:off x="17250064" y="9151687"/>
            <a:ext cx="3258976" cy="2585634"/>
          </a:xfrm>
          <a:prstGeom prst="rect">
            <a:avLst/>
          </a:prstGeom>
          <a:ln w="12700">
            <a:miter lim="400000"/>
          </a:ln>
        </p:spPr>
      </p:pic>
      <p:pic>
        <p:nvPicPr>
          <p:cNvPr id="97" name="pasted-image.pdf"/>
          <p:cNvPicPr/>
          <p:nvPr/>
        </p:nvPicPr>
        <p:blipFill>
          <a:blip r:embed="rId3">
            <a:extLst/>
          </a:blip>
          <a:stretch>
            <a:fillRect/>
          </a:stretch>
        </p:blipFill>
        <p:spPr>
          <a:xfrm>
            <a:off x="13726421" y="9151687"/>
            <a:ext cx="3258975" cy="2585634"/>
          </a:xfrm>
          <a:prstGeom prst="rect">
            <a:avLst/>
          </a:prstGeom>
          <a:ln w="12700">
            <a:miter lim="400000"/>
          </a:ln>
        </p:spPr>
      </p:pic>
      <p:pic>
        <p:nvPicPr>
          <p:cNvPr id="98" name="pasted-image.pdf"/>
          <p:cNvPicPr/>
          <p:nvPr/>
        </p:nvPicPr>
        <p:blipFill>
          <a:blip r:embed="rId4">
            <a:extLst/>
          </a:blip>
          <a:stretch>
            <a:fillRect/>
          </a:stretch>
        </p:blipFill>
        <p:spPr>
          <a:xfrm>
            <a:off x="13726421" y="8552497"/>
            <a:ext cx="3258975" cy="2332566"/>
          </a:xfrm>
          <a:prstGeom prst="rect">
            <a:avLst/>
          </a:prstGeom>
          <a:ln w="12700">
            <a:miter lim="400000"/>
          </a:ln>
        </p:spPr>
      </p:pic>
      <p:pic>
        <p:nvPicPr>
          <p:cNvPr id="99" name="pasted-image.pdf"/>
          <p:cNvPicPr/>
          <p:nvPr/>
        </p:nvPicPr>
        <p:blipFill>
          <a:blip r:embed="rId5">
            <a:extLst/>
          </a:blip>
          <a:stretch>
            <a:fillRect/>
          </a:stretch>
        </p:blipFill>
        <p:spPr>
          <a:xfrm>
            <a:off x="13785098" y="8690290"/>
            <a:ext cx="1648197" cy="1205998"/>
          </a:xfrm>
          <a:prstGeom prst="rect">
            <a:avLst/>
          </a:prstGeom>
          <a:ln w="12700">
            <a:miter lim="400000"/>
          </a:ln>
        </p:spPr>
      </p:pic>
      <p:pic>
        <p:nvPicPr>
          <p:cNvPr id="100" name="pasted-image.pdf"/>
          <p:cNvPicPr/>
          <p:nvPr/>
        </p:nvPicPr>
        <p:blipFill>
          <a:blip r:embed="rId6">
            <a:extLst/>
          </a:blip>
          <a:stretch>
            <a:fillRect/>
          </a:stretch>
        </p:blipFill>
        <p:spPr>
          <a:xfrm>
            <a:off x="15442427" y="8728788"/>
            <a:ext cx="1542970" cy="1129003"/>
          </a:xfrm>
          <a:prstGeom prst="rect">
            <a:avLst/>
          </a:prstGeom>
          <a:ln w="12700">
            <a:miter lim="400000"/>
          </a:ln>
        </p:spPr>
      </p:pic>
      <p:pic>
        <p:nvPicPr>
          <p:cNvPr id="101" name="pasted-image.pdf"/>
          <p:cNvPicPr/>
          <p:nvPr/>
        </p:nvPicPr>
        <p:blipFill>
          <a:blip r:embed="rId4">
            <a:extLst/>
          </a:blip>
          <a:stretch>
            <a:fillRect/>
          </a:stretch>
        </p:blipFill>
        <p:spPr>
          <a:xfrm>
            <a:off x="17250064" y="8552497"/>
            <a:ext cx="3258976" cy="2332566"/>
          </a:xfrm>
          <a:prstGeom prst="rect">
            <a:avLst/>
          </a:prstGeom>
          <a:ln w="12700">
            <a:miter lim="400000"/>
          </a:ln>
        </p:spPr>
      </p:pic>
      <p:pic>
        <p:nvPicPr>
          <p:cNvPr id="102" name="pasted-image.pdf"/>
          <p:cNvPicPr/>
          <p:nvPr/>
        </p:nvPicPr>
        <p:blipFill>
          <a:blip r:embed="rId4">
            <a:extLst/>
          </a:blip>
          <a:stretch>
            <a:fillRect/>
          </a:stretch>
        </p:blipFill>
        <p:spPr>
          <a:xfrm>
            <a:off x="20773708" y="8552497"/>
            <a:ext cx="3258976" cy="2332566"/>
          </a:xfrm>
          <a:prstGeom prst="rect">
            <a:avLst/>
          </a:prstGeom>
          <a:ln w="12700">
            <a:miter lim="400000"/>
          </a:ln>
        </p:spPr>
      </p:pic>
      <p:pic>
        <p:nvPicPr>
          <p:cNvPr id="103" name="pasted-image.pdf"/>
          <p:cNvPicPr/>
          <p:nvPr/>
        </p:nvPicPr>
        <p:blipFill>
          <a:blip r:embed="rId7">
            <a:extLst/>
          </a:blip>
          <a:stretch>
            <a:fillRect/>
          </a:stretch>
        </p:blipFill>
        <p:spPr>
          <a:xfrm>
            <a:off x="15663763" y="3942096"/>
            <a:ext cx="1542969" cy="1129002"/>
          </a:xfrm>
          <a:prstGeom prst="rect">
            <a:avLst/>
          </a:prstGeom>
          <a:ln w="12700">
            <a:miter lim="400000"/>
          </a:ln>
        </p:spPr>
      </p:pic>
      <p:pic>
        <p:nvPicPr>
          <p:cNvPr id="104" name="pasted-image.pdf"/>
          <p:cNvPicPr/>
          <p:nvPr/>
        </p:nvPicPr>
        <p:blipFill>
          <a:blip r:embed="rId3">
            <a:extLst/>
          </a:blip>
          <a:stretch>
            <a:fillRect/>
          </a:stretch>
        </p:blipFill>
        <p:spPr>
          <a:xfrm>
            <a:off x="10202777" y="9151687"/>
            <a:ext cx="3258975" cy="2585634"/>
          </a:xfrm>
          <a:prstGeom prst="rect">
            <a:avLst/>
          </a:prstGeom>
          <a:ln w="12700">
            <a:miter lim="400000"/>
          </a:ln>
        </p:spPr>
      </p:pic>
      <p:pic>
        <p:nvPicPr>
          <p:cNvPr id="105" name="pasted-image.pdf"/>
          <p:cNvPicPr/>
          <p:nvPr/>
        </p:nvPicPr>
        <p:blipFill>
          <a:blip r:embed="rId4">
            <a:extLst/>
          </a:blip>
          <a:stretch>
            <a:fillRect/>
          </a:stretch>
        </p:blipFill>
        <p:spPr>
          <a:xfrm>
            <a:off x="10202777" y="8552497"/>
            <a:ext cx="3258975" cy="2332566"/>
          </a:xfrm>
          <a:prstGeom prst="rect">
            <a:avLst/>
          </a:prstGeom>
          <a:ln w="12700">
            <a:miter lim="400000"/>
          </a:ln>
        </p:spPr>
      </p:pic>
      <p:pic>
        <p:nvPicPr>
          <p:cNvPr id="106" name="pasted-image.pdf"/>
          <p:cNvPicPr/>
          <p:nvPr/>
        </p:nvPicPr>
        <p:blipFill>
          <a:blip r:embed="rId6">
            <a:extLst/>
          </a:blip>
          <a:stretch>
            <a:fillRect/>
          </a:stretch>
        </p:blipFill>
        <p:spPr>
          <a:xfrm>
            <a:off x="10343407" y="8728788"/>
            <a:ext cx="1542969" cy="1129003"/>
          </a:xfrm>
          <a:prstGeom prst="rect">
            <a:avLst/>
          </a:prstGeom>
          <a:ln w="12700">
            <a:miter lim="400000"/>
          </a:ln>
        </p:spPr>
      </p:pic>
      <p:pic>
        <p:nvPicPr>
          <p:cNvPr id="107" name="pasted-image.pdf"/>
          <p:cNvPicPr/>
          <p:nvPr/>
        </p:nvPicPr>
        <p:blipFill>
          <a:blip r:embed="rId8">
            <a:extLst/>
          </a:blip>
          <a:stretch>
            <a:fillRect/>
          </a:stretch>
        </p:blipFill>
        <p:spPr>
          <a:xfrm>
            <a:off x="11060779" y="9154279"/>
            <a:ext cx="1542970" cy="1129003"/>
          </a:xfrm>
          <a:prstGeom prst="rect">
            <a:avLst/>
          </a:prstGeom>
          <a:ln w="12700">
            <a:miter lim="400000"/>
          </a:ln>
        </p:spPr>
      </p:pic>
      <p:pic>
        <p:nvPicPr>
          <p:cNvPr id="108" name="pasted-image.pdf"/>
          <p:cNvPicPr/>
          <p:nvPr/>
        </p:nvPicPr>
        <p:blipFill>
          <a:blip r:embed="rId8">
            <a:extLst/>
          </a:blip>
          <a:stretch>
            <a:fillRect/>
          </a:stretch>
        </p:blipFill>
        <p:spPr>
          <a:xfrm>
            <a:off x="21631712" y="8225583"/>
            <a:ext cx="1542969" cy="1129003"/>
          </a:xfrm>
          <a:prstGeom prst="rect">
            <a:avLst/>
          </a:prstGeom>
          <a:ln w="12700">
            <a:miter lim="400000"/>
          </a:ln>
        </p:spPr>
      </p:pic>
      <p:pic>
        <p:nvPicPr>
          <p:cNvPr id="109" name="pasted-image.pdf"/>
          <p:cNvPicPr/>
          <p:nvPr/>
        </p:nvPicPr>
        <p:blipFill>
          <a:blip r:embed="rId9">
            <a:extLst/>
          </a:blip>
          <a:stretch>
            <a:fillRect/>
          </a:stretch>
        </p:blipFill>
        <p:spPr>
          <a:xfrm>
            <a:off x="20773708" y="8728788"/>
            <a:ext cx="1542969" cy="1129003"/>
          </a:xfrm>
          <a:prstGeom prst="rect">
            <a:avLst/>
          </a:prstGeom>
          <a:ln w="12700">
            <a:miter lim="400000"/>
          </a:ln>
        </p:spPr>
      </p:pic>
      <p:pic>
        <p:nvPicPr>
          <p:cNvPr id="110" name="pasted-image.pdf"/>
          <p:cNvPicPr/>
          <p:nvPr/>
        </p:nvPicPr>
        <p:blipFill>
          <a:blip r:embed="rId10">
            <a:extLst/>
          </a:blip>
          <a:stretch>
            <a:fillRect/>
          </a:stretch>
        </p:blipFill>
        <p:spPr>
          <a:xfrm>
            <a:off x="22489715" y="8728788"/>
            <a:ext cx="1542969" cy="1129003"/>
          </a:xfrm>
          <a:prstGeom prst="rect">
            <a:avLst/>
          </a:prstGeom>
          <a:ln w="12700">
            <a:miter lim="400000"/>
          </a:ln>
        </p:spPr>
      </p:pic>
      <p:pic>
        <p:nvPicPr>
          <p:cNvPr id="111" name="pasted-image.pdf"/>
          <p:cNvPicPr/>
          <p:nvPr/>
        </p:nvPicPr>
        <p:blipFill>
          <a:blip r:embed="rId6">
            <a:extLst/>
          </a:blip>
          <a:stretch>
            <a:fillRect/>
          </a:stretch>
        </p:blipFill>
        <p:spPr>
          <a:xfrm>
            <a:off x="21631712" y="9154279"/>
            <a:ext cx="1542969" cy="1129003"/>
          </a:xfrm>
          <a:prstGeom prst="rect">
            <a:avLst/>
          </a:prstGeom>
          <a:ln w="12700">
            <a:miter lim="400000"/>
          </a:ln>
        </p:spPr>
      </p:pic>
      <p:pic>
        <p:nvPicPr>
          <p:cNvPr id="112" name="pasted-image.pdf"/>
          <p:cNvPicPr/>
          <p:nvPr/>
        </p:nvPicPr>
        <p:blipFill>
          <a:blip r:embed="rId5">
            <a:extLst/>
          </a:blip>
          <a:stretch>
            <a:fillRect/>
          </a:stretch>
        </p:blipFill>
        <p:spPr>
          <a:xfrm>
            <a:off x="18137406" y="8187086"/>
            <a:ext cx="1648197" cy="1205998"/>
          </a:xfrm>
          <a:prstGeom prst="rect">
            <a:avLst/>
          </a:prstGeom>
          <a:ln w="12700">
            <a:miter lim="400000"/>
          </a:ln>
        </p:spPr>
      </p:pic>
      <p:pic>
        <p:nvPicPr>
          <p:cNvPr id="113" name="pasted-image.pdf"/>
          <p:cNvPicPr/>
          <p:nvPr/>
        </p:nvPicPr>
        <p:blipFill>
          <a:blip r:embed="rId8">
            <a:extLst/>
          </a:blip>
          <a:stretch>
            <a:fillRect/>
          </a:stretch>
        </p:blipFill>
        <p:spPr>
          <a:xfrm>
            <a:off x="17332018" y="8728788"/>
            <a:ext cx="1542969" cy="1129003"/>
          </a:xfrm>
          <a:prstGeom prst="rect">
            <a:avLst/>
          </a:prstGeom>
          <a:ln w="12700">
            <a:miter lim="400000"/>
          </a:ln>
        </p:spPr>
      </p:pic>
      <p:pic>
        <p:nvPicPr>
          <p:cNvPr id="114" name="pasted-image.pdf"/>
          <p:cNvPicPr/>
          <p:nvPr/>
        </p:nvPicPr>
        <p:blipFill>
          <a:blip r:embed="rId8">
            <a:extLst/>
          </a:blip>
          <a:stretch>
            <a:fillRect/>
          </a:stretch>
        </p:blipFill>
        <p:spPr>
          <a:xfrm>
            <a:off x="18108068" y="9154279"/>
            <a:ext cx="1542969" cy="1129003"/>
          </a:xfrm>
          <a:prstGeom prst="rect">
            <a:avLst/>
          </a:prstGeom>
          <a:ln w="12700">
            <a:miter lim="400000"/>
          </a:ln>
        </p:spPr>
      </p:pic>
      <p:sp>
        <p:nvSpPr>
          <p:cNvPr id="115" name="Shape 115"/>
          <p:cNvSpPr/>
          <p:nvPr/>
        </p:nvSpPr>
        <p:spPr>
          <a:xfrm flipV="1">
            <a:off x="14562757" y="4847372"/>
            <a:ext cx="1519215" cy="4157037"/>
          </a:xfrm>
          <a:prstGeom prst="line">
            <a:avLst/>
          </a:prstGeom>
          <a:ln w="25400">
            <a:solidFill/>
            <a:miter lim="400000"/>
          </a:ln>
        </p:spPr>
        <p:txBody>
          <a:bodyPr lIns="50800" tIns="50800" rIns="50800" bIns="50800" anchor="ctr"/>
          <a:lstStyle/>
          <a:p>
            <a:pPr lvl="0">
              <a:defRPr sz="3200"/>
            </a:pPr>
          </a:p>
        </p:txBody>
      </p:sp>
      <p:grpSp>
        <p:nvGrpSpPr>
          <p:cNvPr id="118" name="Group 118"/>
          <p:cNvGrpSpPr/>
          <p:nvPr/>
        </p:nvGrpSpPr>
        <p:grpSpPr>
          <a:xfrm>
            <a:off x="12616115" y="6389564"/>
            <a:ext cx="1265632" cy="2155044"/>
            <a:chOff x="323811" y="139699"/>
            <a:chExt cx="1265631" cy="2155042"/>
          </a:xfrm>
        </p:grpSpPr>
        <p:pic>
          <p:nvPicPr>
            <p:cNvPr id="116" name="pasted-image.pdf"/>
            <p:cNvPicPr/>
            <p:nvPr/>
          </p:nvPicPr>
          <p:blipFill>
            <a:blip r:embed="rId11">
              <a:extLst/>
            </a:blip>
            <a:stretch>
              <a:fillRect/>
            </a:stretch>
          </p:blipFill>
          <p:spPr>
            <a:xfrm>
              <a:off x="493471" y="1165741"/>
              <a:ext cx="921028" cy="1129002"/>
            </a:xfrm>
            <a:prstGeom prst="rect">
              <a:avLst/>
            </a:prstGeom>
            <a:ln w="12700" cap="flat">
              <a:noFill/>
              <a:miter lim="400000"/>
            </a:ln>
            <a:effectLst/>
          </p:spPr>
        </p:pic>
        <p:sp>
          <p:nvSpPr>
            <p:cNvPr id="117" name="Shape 117"/>
            <p:cNvSpPr/>
            <p:nvPr/>
          </p:nvSpPr>
          <p:spPr>
            <a:xfrm>
              <a:off x="323811" y="139699"/>
              <a:ext cx="1265633"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CCDB</a:t>
              </a:r>
            </a:p>
          </p:txBody>
        </p:sp>
      </p:grpSp>
      <p:grpSp>
        <p:nvGrpSpPr>
          <p:cNvPr id="121" name="Group 121"/>
          <p:cNvGrpSpPr/>
          <p:nvPr/>
        </p:nvGrpSpPr>
        <p:grpSpPr>
          <a:xfrm>
            <a:off x="15970400" y="6458114"/>
            <a:ext cx="1514349" cy="2086494"/>
            <a:chOff x="393763" y="139699"/>
            <a:chExt cx="1514347" cy="2086492"/>
          </a:xfrm>
        </p:grpSpPr>
        <p:pic>
          <p:nvPicPr>
            <p:cNvPr id="119" name="pasted-image.pdf"/>
            <p:cNvPicPr/>
            <p:nvPr/>
          </p:nvPicPr>
          <p:blipFill>
            <a:blip r:embed="rId11">
              <a:extLst/>
            </a:blip>
            <a:stretch>
              <a:fillRect/>
            </a:stretch>
          </p:blipFill>
          <p:spPr>
            <a:xfrm>
              <a:off x="690423" y="1097191"/>
              <a:ext cx="921029" cy="1129002"/>
            </a:xfrm>
            <a:prstGeom prst="rect">
              <a:avLst/>
            </a:prstGeom>
            <a:ln w="12700" cap="flat">
              <a:noFill/>
              <a:miter lim="400000"/>
            </a:ln>
            <a:effectLst/>
          </p:spPr>
        </p:pic>
        <p:sp>
          <p:nvSpPr>
            <p:cNvPr id="120" name="Shape 120"/>
            <p:cNvSpPr/>
            <p:nvPr/>
          </p:nvSpPr>
          <p:spPr>
            <a:xfrm>
              <a:off x="393763" y="139699"/>
              <a:ext cx="151434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UAADB</a:t>
              </a:r>
            </a:p>
          </p:txBody>
        </p:sp>
      </p:grpSp>
      <p:grpSp>
        <p:nvGrpSpPr>
          <p:cNvPr id="124" name="Group 124"/>
          <p:cNvGrpSpPr/>
          <p:nvPr/>
        </p:nvGrpSpPr>
        <p:grpSpPr>
          <a:xfrm>
            <a:off x="19940542" y="6303400"/>
            <a:ext cx="921028" cy="2088908"/>
            <a:chOff x="196393" y="139699"/>
            <a:chExt cx="921027" cy="2088907"/>
          </a:xfrm>
        </p:grpSpPr>
        <p:pic>
          <p:nvPicPr>
            <p:cNvPr id="122" name="pasted-image.pdf"/>
            <p:cNvPicPr/>
            <p:nvPr/>
          </p:nvPicPr>
          <p:blipFill>
            <a:blip r:embed="rId11">
              <a:extLst/>
            </a:blip>
            <a:stretch>
              <a:fillRect/>
            </a:stretch>
          </p:blipFill>
          <p:spPr>
            <a:xfrm>
              <a:off x="196393" y="1099606"/>
              <a:ext cx="921029" cy="1129002"/>
            </a:xfrm>
            <a:prstGeom prst="rect">
              <a:avLst/>
            </a:prstGeom>
            <a:ln w="12700" cap="flat">
              <a:noFill/>
              <a:miter lim="400000"/>
            </a:ln>
            <a:effectLst/>
          </p:spPr>
        </p:pic>
        <p:sp>
          <p:nvSpPr>
            <p:cNvPr id="123" name="Shape 123"/>
            <p:cNvSpPr/>
            <p:nvPr/>
          </p:nvSpPr>
          <p:spPr>
            <a:xfrm>
              <a:off x="215912" y="139699"/>
              <a:ext cx="8819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NFS</a:t>
              </a:r>
            </a:p>
          </p:txBody>
        </p:sp>
      </p:grpSp>
      <p:sp>
        <p:nvSpPr>
          <p:cNvPr id="125" name="Shape 125"/>
          <p:cNvSpPr/>
          <p:nvPr/>
        </p:nvSpPr>
        <p:spPr>
          <a:xfrm>
            <a:off x="18058474" y="4074797"/>
            <a:ext cx="370205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HA Proxy LB</a:t>
            </a:r>
          </a:p>
        </p:txBody>
      </p:sp>
      <p:sp>
        <p:nvSpPr>
          <p:cNvPr id="126" name="Shape 126"/>
          <p:cNvSpPr/>
          <p:nvPr/>
        </p:nvSpPr>
        <p:spPr>
          <a:xfrm flipH="1" flipV="1">
            <a:off x="16973466" y="4779481"/>
            <a:ext cx="1891114" cy="3513219"/>
          </a:xfrm>
          <a:prstGeom prst="line">
            <a:avLst/>
          </a:prstGeom>
          <a:ln w="25400">
            <a:solidFill/>
            <a:miter lim="400000"/>
          </a:ln>
        </p:spPr>
        <p:txBody>
          <a:bodyPr lIns="50800" tIns="50800" rIns="50800" bIns="50800" anchor="ctr"/>
          <a:lstStyle/>
          <a:p>
            <a:pPr lvl="0">
              <a:defRPr sz="3200"/>
            </a:pPr>
          </a:p>
        </p:txBody>
      </p:sp>
      <p:sp>
        <p:nvSpPr>
          <p:cNvPr id="127" name="Shape 127"/>
          <p:cNvSpPr/>
          <p:nvPr/>
        </p:nvSpPr>
        <p:spPr>
          <a:xfrm>
            <a:off x="919934" y="2924809"/>
            <a:ext cx="8955242" cy="850932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900"/>
              <a:t>A single foundation deployment</a:t>
            </a:r>
            <a:endParaRPr sz="4900"/>
          </a:p>
          <a:p>
            <a:pPr lvl="0" marL="549519" indent="-549519" algn="l">
              <a:spcBef>
                <a:spcPts val="4500"/>
              </a:spcBef>
              <a:buSzPct val="75000"/>
              <a:buChar char="•"/>
              <a:defRPr sz="1800"/>
            </a:pPr>
            <a:r>
              <a:rPr sz="4900"/>
              <a:t>Single cluster of compute</a:t>
            </a:r>
            <a:endParaRPr sz="4900"/>
          </a:p>
          <a:p>
            <a:pPr lvl="0" marL="549519" indent="-549519" algn="l">
              <a:spcBef>
                <a:spcPts val="4500"/>
              </a:spcBef>
              <a:buSzPct val="75000"/>
              <a:buChar char="•"/>
              <a:defRPr sz="1800"/>
            </a:pPr>
            <a:r>
              <a:rPr sz="4900"/>
              <a:t>Simple network requirements.</a:t>
            </a:r>
            <a:endParaRPr sz="4900"/>
          </a:p>
          <a:p>
            <a:pPr lvl="0" marL="549519" indent="-549519" algn="l">
              <a:spcBef>
                <a:spcPts val="4500"/>
              </a:spcBef>
              <a:buSzPct val="75000"/>
              <a:buChar char="•"/>
              <a:defRPr sz="1800"/>
            </a:pPr>
            <a:r>
              <a:rPr sz="4900"/>
              <a:t>Internal Load Balancing</a:t>
            </a:r>
            <a:endParaRPr sz="4900"/>
          </a:p>
          <a:p>
            <a:pPr lvl="0" marL="549519" indent="-549519" algn="l">
              <a:spcBef>
                <a:spcPts val="4500"/>
              </a:spcBef>
              <a:buSzPct val="75000"/>
              <a:buChar char="•"/>
              <a:defRPr sz="1800"/>
            </a:pPr>
            <a:r>
              <a:rPr sz="4900"/>
              <a:t>Used for simple deployments (Dev/Test, POC/Eval)</a:t>
            </a:r>
            <a:endParaRPr sz="4900"/>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1" name="pasted-image.pdf"/>
          <p:cNvPicPr/>
          <p:nvPr/>
        </p:nvPicPr>
        <p:blipFill>
          <a:blip r:embed="rId3">
            <a:extLst/>
          </a:blip>
          <a:stretch>
            <a:fillRect/>
          </a:stretch>
        </p:blipFill>
        <p:spPr>
          <a:xfrm>
            <a:off x="11014501" y="3437672"/>
            <a:ext cx="11401893" cy="1987779"/>
          </a:xfrm>
          <a:prstGeom prst="rect">
            <a:avLst/>
          </a:prstGeom>
          <a:ln w="12700">
            <a:miter lim="400000"/>
          </a:ln>
        </p:spPr>
      </p:pic>
      <p:sp>
        <p:nvSpPr>
          <p:cNvPr id="132" name="Shape 132"/>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External Load Balancing</a:t>
            </a:r>
          </a:p>
        </p:txBody>
      </p:sp>
      <p:pic>
        <p:nvPicPr>
          <p:cNvPr id="133" name="pasted-image.pdf"/>
          <p:cNvPicPr/>
          <p:nvPr/>
        </p:nvPicPr>
        <p:blipFill>
          <a:blip r:embed="rId4">
            <a:extLst/>
          </a:blip>
          <a:stretch>
            <a:fillRect/>
          </a:stretch>
        </p:blipFill>
        <p:spPr>
          <a:xfrm>
            <a:off x="20773708" y="9151687"/>
            <a:ext cx="3258976" cy="2585634"/>
          </a:xfrm>
          <a:prstGeom prst="rect">
            <a:avLst/>
          </a:prstGeom>
          <a:ln w="12700">
            <a:miter lim="400000"/>
          </a:ln>
        </p:spPr>
      </p:pic>
      <p:pic>
        <p:nvPicPr>
          <p:cNvPr id="134" name="pasted-image.pdf"/>
          <p:cNvPicPr/>
          <p:nvPr/>
        </p:nvPicPr>
        <p:blipFill>
          <a:blip r:embed="rId4">
            <a:extLst/>
          </a:blip>
          <a:stretch>
            <a:fillRect/>
          </a:stretch>
        </p:blipFill>
        <p:spPr>
          <a:xfrm>
            <a:off x="17250064" y="9151687"/>
            <a:ext cx="3258976" cy="2585634"/>
          </a:xfrm>
          <a:prstGeom prst="rect">
            <a:avLst/>
          </a:prstGeom>
          <a:ln w="12700">
            <a:miter lim="400000"/>
          </a:ln>
        </p:spPr>
      </p:pic>
      <p:pic>
        <p:nvPicPr>
          <p:cNvPr id="135" name="pasted-image.pdf"/>
          <p:cNvPicPr/>
          <p:nvPr/>
        </p:nvPicPr>
        <p:blipFill>
          <a:blip r:embed="rId4">
            <a:extLst/>
          </a:blip>
          <a:stretch>
            <a:fillRect/>
          </a:stretch>
        </p:blipFill>
        <p:spPr>
          <a:xfrm>
            <a:off x="13726421" y="9151687"/>
            <a:ext cx="3258975" cy="2585634"/>
          </a:xfrm>
          <a:prstGeom prst="rect">
            <a:avLst/>
          </a:prstGeom>
          <a:ln w="12700">
            <a:miter lim="400000"/>
          </a:ln>
        </p:spPr>
      </p:pic>
      <p:pic>
        <p:nvPicPr>
          <p:cNvPr id="136" name="pasted-image.pdf"/>
          <p:cNvPicPr/>
          <p:nvPr/>
        </p:nvPicPr>
        <p:blipFill>
          <a:blip r:embed="rId5">
            <a:extLst/>
          </a:blip>
          <a:stretch>
            <a:fillRect/>
          </a:stretch>
        </p:blipFill>
        <p:spPr>
          <a:xfrm>
            <a:off x="13726421" y="8552497"/>
            <a:ext cx="3258975" cy="2332566"/>
          </a:xfrm>
          <a:prstGeom prst="rect">
            <a:avLst/>
          </a:prstGeom>
          <a:ln w="12700">
            <a:miter lim="400000"/>
          </a:ln>
        </p:spPr>
      </p:pic>
      <p:pic>
        <p:nvPicPr>
          <p:cNvPr id="137" name="pasted-image.pdf"/>
          <p:cNvPicPr/>
          <p:nvPr/>
        </p:nvPicPr>
        <p:blipFill>
          <a:blip r:embed="rId6">
            <a:extLst/>
          </a:blip>
          <a:stretch>
            <a:fillRect/>
          </a:stretch>
        </p:blipFill>
        <p:spPr>
          <a:xfrm>
            <a:off x="13785099" y="8690291"/>
            <a:ext cx="1648197" cy="1205998"/>
          </a:xfrm>
          <a:prstGeom prst="rect">
            <a:avLst/>
          </a:prstGeom>
          <a:ln w="12700">
            <a:miter lim="400000"/>
          </a:ln>
        </p:spPr>
      </p:pic>
      <p:pic>
        <p:nvPicPr>
          <p:cNvPr id="138" name="pasted-image.pdf"/>
          <p:cNvPicPr/>
          <p:nvPr/>
        </p:nvPicPr>
        <p:blipFill>
          <a:blip r:embed="rId7">
            <a:extLst/>
          </a:blip>
          <a:stretch>
            <a:fillRect/>
          </a:stretch>
        </p:blipFill>
        <p:spPr>
          <a:xfrm>
            <a:off x="15442427" y="8728788"/>
            <a:ext cx="1542970" cy="1129003"/>
          </a:xfrm>
          <a:prstGeom prst="rect">
            <a:avLst/>
          </a:prstGeom>
          <a:ln w="12700">
            <a:miter lim="400000"/>
          </a:ln>
        </p:spPr>
      </p:pic>
      <p:pic>
        <p:nvPicPr>
          <p:cNvPr id="139" name="pasted-image.pdf"/>
          <p:cNvPicPr/>
          <p:nvPr/>
        </p:nvPicPr>
        <p:blipFill>
          <a:blip r:embed="rId5">
            <a:extLst/>
          </a:blip>
          <a:stretch>
            <a:fillRect/>
          </a:stretch>
        </p:blipFill>
        <p:spPr>
          <a:xfrm>
            <a:off x="17250066" y="8552497"/>
            <a:ext cx="3258975" cy="2332566"/>
          </a:xfrm>
          <a:prstGeom prst="rect">
            <a:avLst/>
          </a:prstGeom>
          <a:ln w="12700">
            <a:miter lim="400000"/>
          </a:ln>
        </p:spPr>
      </p:pic>
      <p:pic>
        <p:nvPicPr>
          <p:cNvPr id="140" name="pasted-image.pdf"/>
          <p:cNvPicPr/>
          <p:nvPr/>
        </p:nvPicPr>
        <p:blipFill>
          <a:blip r:embed="rId5">
            <a:extLst/>
          </a:blip>
          <a:stretch>
            <a:fillRect/>
          </a:stretch>
        </p:blipFill>
        <p:spPr>
          <a:xfrm>
            <a:off x="20773708" y="8552497"/>
            <a:ext cx="3258976" cy="2332566"/>
          </a:xfrm>
          <a:prstGeom prst="rect">
            <a:avLst/>
          </a:prstGeom>
          <a:ln w="12700">
            <a:miter lim="400000"/>
          </a:ln>
        </p:spPr>
      </p:pic>
      <p:pic>
        <p:nvPicPr>
          <p:cNvPr id="141" name="pasted-image.pdf"/>
          <p:cNvPicPr/>
          <p:nvPr/>
        </p:nvPicPr>
        <p:blipFill>
          <a:blip r:embed="rId4">
            <a:extLst/>
          </a:blip>
          <a:stretch>
            <a:fillRect/>
          </a:stretch>
        </p:blipFill>
        <p:spPr>
          <a:xfrm>
            <a:off x="10202777" y="9151687"/>
            <a:ext cx="3258975" cy="2585634"/>
          </a:xfrm>
          <a:prstGeom prst="rect">
            <a:avLst/>
          </a:prstGeom>
          <a:ln w="12700">
            <a:miter lim="400000"/>
          </a:ln>
        </p:spPr>
      </p:pic>
      <p:pic>
        <p:nvPicPr>
          <p:cNvPr id="142" name="pasted-image.pdf"/>
          <p:cNvPicPr/>
          <p:nvPr/>
        </p:nvPicPr>
        <p:blipFill>
          <a:blip r:embed="rId5">
            <a:extLst/>
          </a:blip>
          <a:stretch>
            <a:fillRect/>
          </a:stretch>
        </p:blipFill>
        <p:spPr>
          <a:xfrm>
            <a:off x="10202778" y="8552497"/>
            <a:ext cx="3258975" cy="2332566"/>
          </a:xfrm>
          <a:prstGeom prst="rect">
            <a:avLst/>
          </a:prstGeom>
          <a:ln w="12700">
            <a:miter lim="400000"/>
          </a:ln>
        </p:spPr>
      </p:pic>
      <p:pic>
        <p:nvPicPr>
          <p:cNvPr id="143" name="pasted-image.pdf"/>
          <p:cNvPicPr/>
          <p:nvPr/>
        </p:nvPicPr>
        <p:blipFill>
          <a:blip r:embed="rId7">
            <a:extLst/>
          </a:blip>
          <a:stretch>
            <a:fillRect/>
          </a:stretch>
        </p:blipFill>
        <p:spPr>
          <a:xfrm>
            <a:off x="10343407" y="8728788"/>
            <a:ext cx="1542969" cy="1129003"/>
          </a:xfrm>
          <a:prstGeom prst="rect">
            <a:avLst/>
          </a:prstGeom>
          <a:ln w="12700">
            <a:miter lim="400000"/>
          </a:ln>
        </p:spPr>
      </p:pic>
      <p:pic>
        <p:nvPicPr>
          <p:cNvPr id="144" name="pasted-image.pdf"/>
          <p:cNvPicPr/>
          <p:nvPr/>
        </p:nvPicPr>
        <p:blipFill>
          <a:blip r:embed="rId8">
            <a:extLst/>
          </a:blip>
          <a:stretch>
            <a:fillRect/>
          </a:stretch>
        </p:blipFill>
        <p:spPr>
          <a:xfrm>
            <a:off x="11060780" y="9154279"/>
            <a:ext cx="1542969" cy="1129003"/>
          </a:xfrm>
          <a:prstGeom prst="rect">
            <a:avLst/>
          </a:prstGeom>
          <a:ln w="12700">
            <a:miter lim="400000"/>
          </a:ln>
        </p:spPr>
      </p:pic>
      <p:pic>
        <p:nvPicPr>
          <p:cNvPr id="145" name="pasted-image.pdf"/>
          <p:cNvPicPr/>
          <p:nvPr/>
        </p:nvPicPr>
        <p:blipFill>
          <a:blip r:embed="rId8">
            <a:extLst/>
          </a:blip>
          <a:stretch>
            <a:fillRect/>
          </a:stretch>
        </p:blipFill>
        <p:spPr>
          <a:xfrm>
            <a:off x="21631712" y="8225583"/>
            <a:ext cx="1542969" cy="1129003"/>
          </a:xfrm>
          <a:prstGeom prst="rect">
            <a:avLst/>
          </a:prstGeom>
          <a:ln w="12700">
            <a:miter lim="400000"/>
          </a:ln>
        </p:spPr>
      </p:pic>
      <p:pic>
        <p:nvPicPr>
          <p:cNvPr id="146" name="pasted-image.pdf"/>
          <p:cNvPicPr/>
          <p:nvPr/>
        </p:nvPicPr>
        <p:blipFill>
          <a:blip r:embed="rId9">
            <a:extLst/>
          </a:blip>
          <a:stretch>
            <a:fillRect/>
          </a:stretch>
        </p:blipFill>
        <p:spPr>
          <a:xfrm>
            <a:off x="20773708" y="8728788"/>
            <a:ext cx="1542969" cy="1129003"/>
          </a:xfrm>
          <a:prstGeom prst="rect">
            <a:avLst/>
          </a:prstGeom>
          <a:ln w="12700">
            <a:miter lim="400000"/>
          </a:ln>
        </p:spPr>
      </p:pic>
      <p:pic>
        <p:nvPicPr>
          <p:cNvPr id="147" name="pasted-image.pdf"/>
          <p:cNvPicPr/>
          <p:nvPr/>
        </p:nvPicPr>
        <p:blipFill>
          <a:blip r:embed="rId10">
            <a:extLst/>
          </a:blip>
          <a:stretch>
            <a:fillRect/>
          </a:stretch>
        </p:blipFill>
        <p:spPr>
          <a:xfrm>
            <a:off x="22489715" y="8728788"/>
            <a:ext cx="1542969" cy="1129003"/>
          </a:xfrm>
          <a:prstGeom prst="rect">
            <a:avLst/>
          </a:prstGeom>
          <a:ln w="12700">
            <a:miter lim="400000"/>
          </a:ln>
        </p:spPr>
      </p:pic>
      <p:pic>
        <p:nvPicPr>
          <p:cNvPr id="148" name="pasted-image.pdf"/>
          <p:cNvPicPr/>
          <p:nvPr/>
        </p:nvPicPr>
        <p:blipFill>
          <a:blip r:embed="rId7">
            <a:extLst/>
          </a:blip>
          <a:stretch>
            <a:fillRect/>
          </a:stretch>
        </p:blipFill>
        <p:spPr>
          <a:xfrm>
            <a:off x="21631712" y="9154279"/>
            <a:ext cx="1542969" cy="1129003"/>
          </a:xfrm>
          <a:prstGeom prst="rect">
            <a:avLst/>
          </a:prstGeom>
          <a:ln w="12700">
            <a:miter lim="400000"/>
          </a:ln>
        </p:spPr>
      </p:pic>
      <p:pic>
        <p:nvPicPr>
          <p:cNvPr id="149" name="pasted-image.pdf"/>
          <p:cNvPicPr/>
          <p:nvPr/>
        </p:nvPicPr>
        <p:blipFill>
          <a:blip r:embed="rId6">
            <a:extLst/>
          </a:blip>
          <a:stretch>
            <a:fillRect/>
          </a:stretch>
        </p:blipFill>
        <p:spPr>
          <a:xfrm>
            <a:off x="18137407" y="8187086"/>
            <a:ext cx="1648197" cy="1205998"/>
          </a:xfrm>
          <a:prstGeom prst="rect">
            <a:avLst/>
          </a:prstGeom>
          <a:ln w="12700">
            <a:miter lim="400000"/>
          </a:ln>
        </p:spPr>
      </p:pic>
      <p:pic>
        <p:nvPicPr>
          <p:cNvPr id="150" name="pasted-image.pdf"/>
          <p:cNvPicPr/>
          <p:nvPr/>
        </p:nvPicPr>
        <p:blipFill>
          <a:blip r:embed="rId8">
            <a:extLst/>
          </a:blip>
          <a:stretch>
            <a:fillRect/>
          </a:stretch>
        </p:blipFill>
        <p:spPr>
          <a:xfrm>
            <a:off x="17332018" y="8728788"/>
            <a:ext cx="1542969" cy="1129003"/>
          </a:xfrm>
          <a:prstGeom prst="rect">
            <a:avLst/>
          </a:prstGeom>
          <a:ln w="12700">
            <a:miter lim="400000"/>
          </a:ln>
        </p:spPr>
      </p:pic>
      <p:pic>
        <p:nvPicPr>
          <p:cNvPr id="151" name="pasted-image.pdf"/>
          <p:cNvPicPr/>
          <p:nvPr/>
        </p:nvPicPr>
        <p:blipFill>
          <a:blip r:embed="rId8">
            <a:extLst/>
          </a:blip>
          <a:stretch>
            <a:fillRect/>
          </a:stretch>
        </p:blipFill>
        <p:spPr>
          <a:xfrm>
            <a:off x="18108068" y="9154279"/>
            <a:ext cx="1542969" cy="1129003"/>
          </a:xfrm>
          <a:prstGeom prst="rect">
            <a:avLst/>
          </a:prstGeom>
          <a:ln w="12700">
            <a:miter lim="400000"/>
          </a:ln>
        </p:spPr>
      </p:pic>
      <p:sp>
        <p:nvSpPr>
          <p:cNvPr id="152" name="Shape 152"/>
          <p:cNvSpPr/>
          <p:nvPr/>
        </p:nvSpPr>
        <p:spPr>
          <a:xfrm flipV="1">
            <a:off x="14783180" y="4205864"/>
            <a:ext cx="1490101" cy="4760583"/>
          </a:xfrm>
          <a:prstGeom prst="line">
            <a:avLst/>
          </a:prstGeom>
          <a:ln w="25400">
            <a:solidFill/>
            <a:miter lim="400000"/>
          </a:ln>
        </p:spPr>
        <p:txBody>
          <a:bodyPr lIns="50800" tIns="50800" rIns="50800" bIns="50800" anchor="ctr"/>
          <a:lstStyle/>
          <a:p>
            <a:pPr lvl="0">
              <a:defRPr sz="3200"/>
            </a:pPr>
          </a:p>
        </p:txBody>
      </p:sp>
      <p:grpSp>
        <p:nvGrpSpPr>
          <p:cNvPr id="155" name="Group 155"/>
          <p:cNvGrpSpPr/>
          <p:nvPr/>
        </p:nvGrpSpPr>
        <p:grpSpPr>
          <a:xfrm>
            <a:off x="12641372" y="6425047"/>
            <a:ext cx="1265632" cy="2155044"/>
            <a:chOff x="323811" y="139699"/>
            <a:chExt cx="1265631" cy="2155042"/>
          </a:xfrm>
        </p:grpSpPr>
        <p:pic>
          <p:nvPicPr>
            <p:cNvPr id="153" name="pasted-image.pdf"/>
            <p:cNvPicPr/>
            <p:nvPr/>
          </p:nvPicPr>
          <p:blipFill>
            <a:blip r:embed="rId11">
              <a:extLst/>
            </a:blip>
            <a:stretch>
              <a:fillRect/>
            </a:stretch>
          </p:blipFill>
          <p:spPr>
            <a:xfrm>
              <a:off x="493471" y="1165741"/>
              <a:ext cx="921028" cy="1129002"/>
            </a:xfrm>
            <a:prstGeom prst="rect">
              <a:avLst/>
            </a:prstGeom>
            <a:ln w="12700" cap="flat">
              <a:noFill/>
              <a:miter lim="400000"/>
            </a:ln>
            <a:effectLst/>
          </p:spPr>
        </p:pic>
        <p:sp>
          <p:nvSpPr>
            <p:cNvPr id="154" name="Shape 154"/>
            <p:cNvSpPr/>
            <p:nvPr/>
          </p:nvSpPr>
          <p:spPr>
            <a:xfrm>
              <a:off x="323811" y="139699"/>
              <a:ext cx="1265633"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CCDB</a:t>
              </a:r>
            </a:p>
          </p:txBody>
        </p:sp>
      </p:grpSp>
      <p:grpSp>
        <p:nvGrpSpPr>
          <p:cNvPr id="158" name="Group 158"/>
          <p:cNvGrpSpPr/>
          <p:nvPr/>
        </p:nvGrpSpPr>
        <p:grpSpPr>
          <a:xfrm>
            <a:off x="15958273" y="6459322"/>
            <a:ext cx="1514349" cy="2086493"/>
            <a:chOff x="393763" y="139699"/>
            <a:chExt cx="1514347" cy="2086492"/>
          </a:xfrm>
        </p:grpSpPr>
        <p:pic>
          <p:nvPicPr>
            <p:cNvPr id="156" name="pasted-image.pdf"/>
            <p:cNvPicPr/>
            <p:nvPr/>
          </p:nvPicPr>
          <p:blipFill>
            <a:blip r:embed="rId11">
              <a:extLst/>
            </a:blip>
            <a:stretch>
              <a:fillRect/>
            </a:stretch>
          </p:blipFill>
          <p:spPr>
            <a:xfrm>
              <a:off x="690423" y="1097191"/>
              <a:ext cx="921029" cy="1129002"/>
            </a:xfrm>
            <a:prstGeom prst="rect">
              <a:avLst/>
            </a:prstGeom>
            <a:ln w="12700" cap="flat">
              <a:noFill/>
              <a:miter lim="400000"/>
            </a:ln>
            <a:effectLst/>
          </p:spPr>
        </p:pic>
        <p:sp>
          <p:nvSpPr>
            <p:cNvPr id="157" name="Shape 157"/>
            <p:cNvSpPr/>
            <p:nvPr/>
          </p:nvSpPr>
          <p:spPr>
            <a:xfrm>
              <a:off x="393763" y="139699"/>
              <a:ext cx="151434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UAADB</a:t>
              </a:r>
            </a:p>
          </p:txBody>
        </p:sp>
      </p:grpSp>
      <p:grpSp>
        <p:nvGrpSpPr>
          <p:cNvPr id="161" name="Group 161"/>
          <p:cNvGrpSpPr/>
          <p:nvPr/>
        </p:nvGrpSpPr>
        <p:grpSpPr>
          <a:xfrm>
            <a:off x="20450388" y="6425047"/>
            <a:ext cx="921028" cy="2088908"/>
            <a:chOff x="196393" y="139699"/>
            <a:chExt cx="921027" cy="2088907"/>
          </a:xfrm>
        </p:grpSpPr>
        <p:pic>
          <p:nvPicPr>
            <p:cNvPr id="159" name="pasted-image.pdf"/>
            <p:cNvPicPr/>
            <p:nvPr/>
          </p:nvPicPr>
          <p:blipFill>
            <a:blip r:embed="rId11">
              <a:extLst/>
            </a:blip>
            <a:stretch>
              <a:fillRect/>
            </a:stretch>
          </p:blipFill>
          <p:spPr>
            <a:xfrm>
              <a:off x="196393" y="1099606"/>
              <a:ext cx="921029" cy="1129002"/>
            </a:xfrm>
            <a:prstGeom prst="rect">
              <a:avLst/>
            </a:prstGeom>
            <a:ln w="12700" cap="flat">
              <a:noFill/>
              <a:miter lim="400000"/>
            </a:ln>
            <a:effectLst/>
          </p:spPr>
        </p:pic>
        <p:sp>
          <p:nvSpPr>
            <p:cNvPr id="160" name="Shape 160"/>
            <p:cNvSpPr/>
            <p:nvPr/>
          </p:nvSpPr>
          <p:spPr>
            <a:xfrm>
              <a:off x="215912" y="139699"/>
              <a:ext cx="8819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NFS</a:t>
              </a:r>
            </a:p>
          </p:txBody>
        </p:sp>
      </p:grpSp>
      <p:sp>
        <p:nvSpPr>
          <p:cNvPr id="162" name="Shape 162"/>
          <p:cNvSpPr/>
          <p:nvPr/>
        </p:nvSpPr>
        <p:spPr>
          <a:xfrm flipH="1" flipV="1">
            <a:off x="16675065" y="4212698"/>
            <a:ext cx="2189041" cy="4333251"/>
          </a:xfrm>
          <a:prstGeom prst="line">
            <a:avLst/>
          </a:prstGeom>
          <a:ln w="25400">
            <a:solidFill/>
            <a:miter lim="400000"/>
          </a:ln>
        </p:spPr>
        <p:txBody>
          <a:bodyPr lIns="50800" tIns="50800" rIns="50800" bIns="50800" anchor="ctr"/>
          <a:lstStyle/>
          <a:p>
            <a:pPr lvl="0">
              <a:defRPr sz="3200"/>
            </a:pPr>
          </a:p>
        </p:txBody>
      </p:sp>
      <p:sp>
        <p:nvSpPr>
          <p:cNvPr id="163" name="Shape 163"/>
          <p:cNvSpPr/>
          <p:nvPr/>
        </p:nvSpPr>
        <p:spPr>
          <a:xfrm>
            <a:off x="623418" y="3141092"/>
            <a:ext cx="9248900"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Integrate Enterprise Load Balancer to leverage,</a:t>
            </a:r>
            <a:endParaRPr sz="4500"/>
          </a:p>
          <a:p>
            <a:pPr lvl="1" marL="1184519" indent="-549519" algn="l">
              <a:spcBef>
                <a:spcPts val="4500"/>
              </a:spcBef>
              <a:buSzPct val="75000"/>
              <a:buChar char="•"/>
              <a:defRPr sz="1800"/>
            </a:pPr>
            <a:r>
              <a:rPr sz="4500"/>
              <a:t>SSL termination</a:t>
            </a:r>
            <a:endParaRPr sz="4500"/>
          </a:p>
          <a:p>
            <a:pPr lvl="1" marL="1184519" indent="-549519" algn="l">
              <a:spcBef>
                <a:spcPts val="4500"/>
              </a:spcBef>
              <a:buSzPct val="75000"/>
              <a:buChar char="•"/>
              <a:defRPr sz="1800"/>
            </a:pPr>
            <a:r>
              <a:rPr sz="4500"/>
              <a:t>SSL certificate management </a:t>
            </a:r>
            <a:endParaRPr sz="4500"/>
          </a:p>
          <a:p>
            <a:pPr lvl="1" marL="1184519" indent="-549519" algn="l">
              <a:spcBef>
                <a:spcPts val="4500"/>
              </a:spcBef>
              <a:buSzPct val="75000"/>
              <a:buChar char="•"/>
              <a:defRPr sz="1800"/>
            </a:pPr>
            <a:r>
              <a:rPr sz="4500"/>
              <a:t>HTTP Rewrite rules</a:t>
            </a:r>
            <a:endParaRPr sz="4500"/>
          </a:p>
          <a:p>
            <a:pPr lvl="1" marL="1184519" indent="-549519" algn="l">
              <a:spcBef>
                <a:spcPts val="4500"/>
              </a:spcBef>
              <a:buSzPct val="75000"/>
              <a:buChar char="•"/>
              <a:defRPr sz="1800"/>
            </a:pPr>
            <a:r>
              <a:rPr sz="4500"/>
              <a:t>Load Balancing Health Checks</a:t>
            </a:r>
            <a:endParaRPr sz="4500"/>
          </a:p>
          <a:p>
            <a:pPr lvl="0" algn="l">
              <a:spcBef>
                <a:spcPts val="4500"/>
              </a:spcBef>
              <a:defRPr sz="1800"/>
            </a:pPr>
            <a:endParaRPr sz="4500"/>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lvl="0">
              <a:defRPr sz="1800">
                <a:solidFill>
                  <a:srgbClr val="000000"/>
                </a:solidFill>
              </a:defRPr>
            </a:pPr>
            <a:r>
              <a:rPr sz="8400">
                <a:solidFill>
                  <a:srgbClr val="008881"/>
                </a:solidFill>
              </a:rPr>
              <a:t>Availability Zones</a:t>
            </a:r>
          </a:p>
        </p:txBody>
      </p:sp>
      <p:sp>
        <p:nvSpPr>
          <p:cNvPr id="168" name="Shape 168"/>
          <p:cNvSpPr/>
          <p:nvPr/>
        </p:nvSpPr>
        <p:spPr>
          <a:xfrm>
            <a:off x="646729" y="2989406"/>
            <a:ext cx="9248900"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Distribute Pivotal CF Foundation across physical hardware racks to increase HA</a:t>
            </a:r>
            <a:endParaRPr sz="4500"/>
          </a:p>
          <a:p>
            <a:pPr lvl="0" marL="549519" indent="-549519" algn="l">
              <a:spcBef>
                <a:spcPts val="4500"/>
              </a:spcBef>
              <a:buSzPct val="75000"/>
              <a:buChar char="•"/>
              <a:defRPr sz="1800"/>
            </a:pPr>
            <a:r>
              <a:rPr sz="4500"/>
              <a:t>Operators define Availability Zones in the Ops Manager UI and Ops Managers installs Cloud Foundry and its Services into the correct zones.</a:t>
            </a:r>
            <a:endParaRPr sz="4500"/>
          </a:p>
          <a:p>
            <a:pPr lvl="0" marL="549519" indent="-549519" algn="l">
              <a:spcBef>
                <a:spcPts val="4500"/>
              </a:spcBef>
              <a:buSzPct val="75000"/>
              <a:buChar char="•"/>
              <a:defRPr sz="1800"/>
            </a:pPr>
            <a:r>
              <a:rPr sz="4500"/>
              <a:t>Zones should be isolated to a physical hardware rack.</a:t>
            </a:r>
            <a:endParaRPr sz="4500"/>
          </a:p>
        </p:txBody>
      </p:sp>
      <p:grpSp>
        <p:nvGrpSpPr>
          <p:cNvPr id="190" name="Group 190"/>
          <p:cNvGrpSpPr/>
          <p:nvPr/>
        </p:nvGrpSpPr>
        <p:grpSpPr>
          <a:xfrm>
            <a:off x="12884072" y="2972915"/>
            <a:ext cx="8661867" cy="7770170"/>
            <a:chOff x="0" y="0"/>
            <a:chExt cx="8661865" cy="7770169"/>
          </a:xfrm>
        </p:grpSpPr>
        <p:pic>
          <p:nvPicPr>
            <p:cNvPr id="169" name="pasted-image.pdf"/>
            <p:cNvPicPr/>
            <p:nvPr/>
          </p:nvPicPr>
          <p:blipFill>
            <a:blip r:embed="rId2">
              <a:extLst/>
            </a:blip>
            <a:stretch>
              <a:fillRect/>
            </a:stretch>
          </p:blipFill>
          <p:spPr>
            <a:xfrm>
              <a:off x="1259937" y="1546259"/>
              <a:ext cx="5038651" cy="6059999"/>
            </a:xfrm>
            <a:prstGeom prst="rect">
              <a:avLst/>
            </a:prstGeom>
            <a:ln w="12700" cap="flat">
              <a:noFill/>
              <a:miter lim="400000"/>
            </a:ln>
            <a:effectLst/>
          </p:spPr>
        </p:pic>
        <p:grpSp>
          <p:nvGrpSpPr>
            <p:cNvPr id="189" name="Group 189"/>
            <p:cNvGrpSpPr/>
            <p:nvPr/>
          </p:nvGrpSpPr>
          <p:grpSpPr>
            <a:xfrm>
              <a:off x="0" y="0"/>
              <a:ext cx="8661866" cy="7770170"/>
              <a:chOff x="0" y="0"/>
              <a:chExt cx="8661865" cy="7770169"/>
            </a:xfrm>
          </p:grpSpPr>
          <p:pic>
            <p:nvPicPr>
              <p:cNvPr id="170" name="pasted-image.pdf"/>
              <p:cNvPicPr/>
              <p:nvPr/>
            </p:nvPicPr>
            <p:blipFill>
              <a:blip r:embed="rId3">
                <a:extLst/>
              </a:blip>
              <a:stretch>
                <a:fillRect/>
              </a:stretch>
            </p:blipFill>
            <p:spPr>
              <a:xfrm>
                <a:off x="2225342" y="4303321"/>
                <a:ext cx="1041401" cy="762001"/>
              </a:xfrm>
              <a:prstGeom prst="rect">
                <a:avLst/>
              </a:prstGeom>
              <a:ln w="12700" cap="flat">
                <a:noFill/>
                <a:miter lim="400000"/>
              </a:ln>
              <a:effectLst/>
            </p:spPr>
          </p:pic>
          <p:pic>
            <p:nvPicPr>
              <p:cNvPr id="171" name="pasted-image.pdf"/>
              <p:cNvPicPr/>
              <p:nvPr/>
            </p:nvPicPr>
            <p:blipFill>
              <a:blip r:embed="rId3">
                <a:extLst/>
              </a:blip>
              <a:stretch>
                <a:fillRect/>
              </a:stretch>
            </p:blipFill>
            <p:spPr>
              <a:xfrm>
                <a:off x="959647" y="4936192"/>
                <a:ext cx="1041401" cy="762001"/>
              </a:xfrm>
              <a:prstGeom prst="rect">
                <a:avLst/>
              </a:prstGeom>
              <a:ln w="12700" cap="flat">
                <a:noFill/>
                <a:miter lim="400000"/>
              </a:ln>
              <a:effectLst/>
            </p:spPr>
          </p:pic>
          <p:pic>
            <p:nvPicPr>
              <p:cNvPr id="172" name="pasted-image.pdf"/>
              <p:cNvPicPr/>
              <p:nvPr/>
            </p:nvPicPr>
            <p:blipFill>
              <a:blip r:embed="rId3">
                <a:extLst/>
              </a:blip>
              <a:stretch>
                <a:fillRect/>
              </a:stretch>
            </p:blipFill>
            <p:spPr>
              <a:xfrm>
                <a:off x="3955986" y="4639117"/>
                <a:ext cx="1041401" cy="762001"/>
              </a:xfrm>
              <a:prstGeom prst="rect">
                <a:avLst/>
              </a:prstGeom>
              <a:ln w="12700" cap="flat">
                <a:noFill/>
                <a:miter lim="400000"/>
              </a:ln>
              <a:effectLst/>
            </p:spPr>
          </p:pic>
          <p:pic>
            <p:nvPicPr>
              <p:cNvPr id="173" name="pasted-image.pdf"/>
              <p:cNvPicPr/>
              <p:nvPr/>
            </p:nvPicPr>
            <p:blipFill>
              <a:blip r:embed="rId4">
                <a:extLst/>
              </a:blip>
              <a:stretch>
                <a:fillRect/>
              </a:stretch>
            </p:blipFill>
            <p:spPr>
              <a:xfrm>
                <a:off x="959647" y="2886692"/>
                <a:ext cx="1041401" cy="762001"/>
              </a:xfrm>
              <a:prstGeom prst="rect">
                <a:avLst/>
              </a:prstGeom>
              <a:ln w="12700" cap="flat">
                <a:noFill/>
                <a:miter lim="400000"/>
              </a:ln>
              <a:effectLst/>
            </p:spPr>
          </p:pic>
          <p:pic>
            <p:nvPicPr>
              <p:cNvPr id="174" name="pasted-image.pdf"/>
              <p:cNvPicPr/>
              <p:nvPr/>
            </p:nvPicPr>
            <p:blipFill>
              <a:blip r:embed="rId5">
                <a:extLst/>
              </a:blip>
              <a:stretch>
                <a:fillRect/>
              </a:stretch>
            </p:blipFill>
            <p:spPr>
              <a:xfrm>
                <a:off x="959647" y="3604285"/>
                <a:ext cx="1041401" cy="762001"/>
              </a:xfrm>
              <a:prstGeom prst="rect">
                <a:avLst/>
              </a:prstGeom>
              <a:ln w="12700" cap="flat">
                <a:noFill/>
                <a:miter lim="400000"/>
              </a:ln>
              <a:effectLst/>
            </p:spPr>
          </p:pic>
          <p:pic>
            <p:nvPicPr>
              <p:cNvPr id="175" name="pasted-image.pdf"/>
              <p:cNvPicPr/>
              <p:nvPr/>
            </p:nvPicPr>
            <p:blipFill>
              <a:blip r:embed="rId6">
                <a:extLst/>
              </a:blip>
              <a:stretch>
                <a:fillRect/>
              </a:stretch>
            </p:blipFill>
            <p:spPr>
              <a:xfrm>
                <a:off x="959647" y="4303321"/>
                <a:ext cx="1041401" cy="762001"/>
              </a:xfrm>
              <a:prstGeom prst="rect">
                <a:avLst/>
              </a:prstGeom>
              <a:ln w="12700" cap="flat">
                <a:noFill/>
                <a:miter lim="400000"/>
              </a:ln>
              <a:effectLst/>
            </p:spPr>
          </p:pic>
          <p:pic>
            <p:nvPicPr>
              <p:cNvPr id="176" name="pasted-image.pdf"/>
              <p:cNvPicPr/>
              <p:nvPr/>
            </p:nvPicPr>
            <p:blipFill>
              <a:blip r:embed="rId3">
                <a:extLst/>
              </a:blip>
              <a:stretch>
                <a:fillRect/>
              </a:stretch>
            </p:blipFill>
            <p:spPr>
              <a:xfrm>
                <a:off x="3955986" y="5523914"/>
                <a:ext cx="1041401" cy="762001"/>
              </a:xfrm>
              <a:prstGeom prst="rect">
                <a:avLst/>
              </a:prstGeom>
              <a:ln w="12700" cap="flat">
                <a:noFill/>
                <a:miter lim="400000"/>
              </a:ln>
              <a:effectLst/>
            </p:spPr>
          </p:pic>
          <p:pic>
            <p:nvPicPr>
              <p:cNvPr id="177" name="pasted-image.pdf"/>
              <p:cNvPicPr/>
              <p:nvPr/>
            </p:nvPicPr>
            <p:blipFill>
              <a:blip r:embed="rId6">
                <a:extLst/>
              </a:blip>
              <a:stretch>
                <a:fillRect/>
              </a:stretch>
            </p:blipFill>
            <p:spPr>
              <a:xfrm>
                <a:off x="2664460" y="5525311"/>
                <a:ext cx="1041401" cy="762001"/>
              </a:xfrm>
              <a:prstGeom prst="rect">
                <a:avLst/>
              </a:prstGeom>
              <a:ln w="12700" cap="flat">
                <a:noFill/>
                <a:miter lim="400000"/>
              </a:ln>
              <a:effectLst/>
            </p:spPr>
          </p:pic>
          <p:sp>
            <p:nvSpPr>
              <p:cNvPr id="178" name="Shape 178"/>
              <p:cNvSpPr/>
              <p:nvPr/>
            </p:nvSpPr>
            <p:spPr>
              <a:xfrm>
                <a:off x="0" y="0"/>
                <a:ext cx="8661866" cy="7770170"/>
              </a:xfrm>
              <a:prstGeom prst="rect">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179" name="Shape 179"/>
              <p:cNvSpPr/>
              <p:nvPr/>
            </p:nvSpPr>
            <p:spPr>
              <a:xfrm>
                <a:off x="2796827" y="581318"/>
                <a:ext cx="2091056"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5000"/>
                  <a:t>Zone 1</a:t>
                </a:r>
              </a:p>
            </p:txBody>
          </p:sp>
          <p:sp>
            <p:nvSpPr>
              <p:cNvPr id="180" name="Shape 180"/>
              <p:cNvSpPr/>
              <p:nvPr/>
            </p:nvSpPr>
            <p:spPr>
              <a:xfrm>
                <a:off x="4438430" y="1491851"/>
                <a:ext cx="2091056"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5000"/>
                  <a:t>Zone 2</a:t>
                </a:r>
              </a:p>
            </p:txBody>
          </p:sp>
          <p:sp>
            <p:nvSpPr>
              <p:cNvPr id="181" name="Shape 181"/>
              <p:cNvSpPr/>
              <p:nvPr/>
            </p:nvSpPr>
            <p:spPr>
              <a:xfrm>
                <a:off x="6084433" y="2402383"/>
                <a:ext cx="2091056"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5000"/>
                  <a:t>Zone 3</a:t>
                </a:r>
              </a:p>
            </p:txBody>
          </p:sp>
          <p:pic>
            <p:nvPicPr>
              <p:cNvPr id="182" name="pasted-image.pdf"/>
              <p:cNvPicPr/>
              <p:nvPr/>
            </p:nvPicPr>
            <p:blipFill>
              <a:blip r:embed="rId4">
                <a:extLst/>
              </a:blip>
              <a:stretch>
                <a:fillRect/>
              </a:stretch>
            </p:blipFill>
            <p:spPr>
              <a:xfrm>
                <a:off x="2664460" y="3504084"/>
                <a:ext cx="1041401" cy="762001"/>
              </a:xfrm>
              <a:prstGeom prst="rect">
                <a:avLst/>
              </a:prstGeom>
              <a:ln w="12700" cap="flat">
                <a:noFill/>
                <a:miter lim="400000"/>
              </a:ln>
              <a:effectLst/>
            </p:spPr>
          </p:pic>
          <p:pic>
            <p:nvPicPr>
              <p:cNvPr id="183" name="pasted-image.pdf"/>
              <p:cNvPicPr/>
              <p:nvPr/>
            </p:nvPicPr>
            <p:blipFill>
              <a:blip r:embed="rId7">
                <a:extLst/>
              </a:blip>
              <a:stretch>
                <a:fillRect/>
              </a:stretch>
            </p:blipFill>
            <p:spPr>
              <a:xfrm>
                <a:off x="3956099" y="6835300"/>
                <a:ext cx="1041401" cy="762001"/>
              </a:xfrm>
              <a:prstGeom prst="rect">
                <a:avLst/>
              </a:prstGeom>
              <a:ln w="12700" cap="flat">
                <a:noFill/>
                <a:miter lim="400000"/>
              </a:ln>
              <a:effectLst/>
            </p:spPr>
          </p:pic>
          <p:pic>
            <p:nvPicPr>
              <p:cNvPr id="184" name="pasted-image.pdf"/>
              <p:cNvPicPr/>
              <p:nvPr/>
            </p:nvPicPr>
            <p:blipFill>
              <a:blip r:embed="rId6">
                <a:extLst/>
              </a:blip>
              <a:stretch>
                <a:fillRect/>
              </a:stretch>
            </p:blipFill>
            <p:spPr>
              <a:xfrm>
                <a:off x="3491037" y="3905267"/>
                <a:ext cx="1041401" cy="762001"/>
              </a:xfrm>
              <a:prstGeom prst="rect">
                <a:avLst/>
              </a:prstGeom>
              <a:ln w="12700" cap="flat">
                <a:noFill/>
                <a:miter lim="400000"/>
              </a:ln>
              <a:effectLst/>
            </p:spPr>
          </p:pic>
          <p:pic>
            <p:nvPicPr>
              <p:cNvPr id="185" name="pasted-image.pdf"/>
              <p:cNvPicPr/>
              <p:nvPr/>
            </p:nvPicPr>
            <p:blipFill>
              <a:blip r:embed="rId3">
                <a:extLst/>
              </a:blip>
              <a:stretch>
                <a:fillRect/>
              </a:stretch>
            </p:blipFill>
            <p:spPr>
              <a:xfrm>
                <a:off x="1476139" y="3328451"/>
                <a:ext cx="1041401" cy="762001"/>
              </a:xfrm>
              <a:prstGeom prst="rect">
                <a:avLst/>
              </a:prstGeom>
              <a:ln w="12700" cap="flat">
                <a:noFill/>
                <a:miter lim="400000"/>
              </a:ln>
              <a:effectLst/>
            </p:spPr>
          </p:pic>
          <p:pic>
            <p:nvPicPr>
              <p:cNvPr id="186" name="pasted-image.pdf"/>
              <p:cNvPicPr/>
              <p:nvPr/>
            </p:nvPicPr>
            <p:blipFill>
              <a:blip r:embed="rId5">
                <a:extLst/>
              </a:blip>
              <a:stretch>
                <a:fillRect/>
              </a:stretch>
            </p:blipFill>
            <p:spPr>
              <a:xfrm>
                <a:off x="2664460" y="4936192"/>
                <a:ext cx="1041401" cy="762001"/>
              </a:xfrm>
              <a:prstGeom prst="rect">
                <a:avLst/>
              </a:prstGeom>
              <a:ln w="12700" cap="flat">
                <a:noFill/>
                <a:miter lim="400000"/>
              </a:ln>
              <a:effectLst/>
            </p:spPr>
          </p:pic>
          <p:pic>
            <p:nvPicPr>
              <p:cNvPr id="187" name="pasted-image.pdf"/>
              <p:cNvPicPr/>
              <p:nvPr/>
            </p:nvPicPr>
            <p:blipFill>
              <a:blip r:embed="rId3">
                <a:extLst/>
              </a:blip>
              <a:stretch>
                <a:fillRect/>
              </a:stretch>
            </p:blipFill>
            <p:spPr>
              <a:xfrm>
                <a:off x="3491037" y="6089089"/>
                <a:ext cx="1041401" cy="762001"/>
              </a:xfrm>
              <a:prstGeom prst="rect">
                <a:avLst/>
              </a:prstGeom>
              <a:ln w="12700" cap="flat">
                <a:noFill/>
                <a:miter lim="400000"/>
              </a:ln>
              <a:effectLst/>
            </p:spPr>
          </p:pic>
          <p:pic>
            <p:nvPicPr>
              <p:cNvPr id="188" name="pasted-image.pdf"/>
              <p:cNvPicPr/>
              <p:nvPr/>
            </p:nvPicPr>
            <p:blipFill>
              <a:blip r:embed="rId3">
                <a:extLst/>
              </a:blip>
              <a:stretch>
                <a:fillRect/>
              </a:stretch>
            </p:blipFill>
            <p:spPr>
              <a:xfrm>
                <a:off x="955439" y="2353581"/>
                <a:ext cx="1041401" cy="762001"/>
              </a:xfrm>
              <a:prstGeom prst="rect">
                <a:avLst/>
              </a:prstGeom>
              <a:ln w="12700" cap="flat">
                <a:noFill/>
                <a:miter lim="400000"/>
              </a:ln>
              <a:effectLst/>
            </p:spPr>
          </p:pic>
        </p:grpSp>
      </p:gr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nvSpPr>
        <p:spPr>
          <a:xfrm>
            <a:off x="977899" y="687193"/>
            <a:ext cx="22428201" cy="23325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defTabSz="914400">
              <a:lnSpc>
                <a:spcPct val="90000"/>
              </a:lnSpc>
              <a:defRPr sz="8400">
                <a:solidFill>
                  <a:srgbClr val="01786E"/>
                </a:solidFill>
                <a:latin typeface="Arial"/>
                <a:ea typeface="Arial"/>
                <a:cs typeface="Arial"/>
                <a:sym typeface="Arial"/>
              </a:defRPr>
            </a:lvl1pPr>
          </a:lstStyle>
          <a:p>
            <a:pPr lvl="0">
              <a:defRPr sz="1800">
                <a:solidFill>
                  <a:srgbClr val="000000"/>
                </a:solidFill>
              </a:defRPr>
            </a:pPr>
            <a:r>
              <a:rPr sz="8400">
                <a:solidFill>
                  <a:srgbClr val="01786E"/>
                </a:solidFill>
              </a:rPr>
              <a:t>Multiple Networks</a:t>
            </a:r>
          </a:p>
        </p:txBody>
      </p:sp>
      <p:sp>
        <p:nvSpPr>
          <p:cNvPr id="193" name="Shape 193"/>
          <p:cNvSpPr/>
          <p:nvPr/>
        </p:nvSpPr>
        <p:spPr>
          <a:xfrm>
            <a:off x="339283" y="2559886"/>
            <a:ext cx="9248900"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Use multiple networks to isolate and segregate network traffic for ER (elastic runtime) and Pivotal CF services.</a:t>
            </a:r>
            <a:endParaRPr sz="4500"/>
          </a:p>
          <a:p>
            <a:pPr lvl="0" marL="549519" indent="-549519" algn="l">
              <a:spcBef>
                <a:spcPts val="4500"/>
              </a:spcBef>
              <a:buSzPct val="75000"/>
              <a:buChar char="•"/>
              <a:defRPr sz="1800"/>
            </a:pPr>
            <a:r>
              <a:rPr sz="4500"/>
              <a:t>Operators define networks in the Ops Manager and assign a network during installation of each Pivotal CF tile.</a:t>
            </a:r>
            <a:endParaRPr sz="4500"/>
          </a:p>
        </p:txBody>
      </p:sp>
      <p:grpSp>
        <p:nvGrpSpPr>
          <p:cNvPr id="240" name="Group 240"/>
          <p:cNvGrpSpPr/>
          <p:nvPr/>
        </p:nvGrpSpPr>
        <p:grpSpPr>
          <a:xfrm>
            <a:off x="9866980" y="2130597"/>
            <a:ext cx="13829908" cy="9454806"/>
            <a:chOff x="0" y="0"/>
            <a:chExt cx="13829906" cy="9454804"/>
          </a:xfrm>
        </p:grpSpPr>
        <p:grpSp>
          <p:nvGrpSpPr>
            <p:cNvPr id="237" name="Group 237"/>
            <p:cNvGrpSpPr/>
            <p:nvPr/>
          </p:nvGrpSpPr>
          <p:grpSpPr>
            <a:xfrm>
              <a:off x="0" y="0"/>
              <a:ext cx="13829907" cy="9454805"/>
              <a:chOff x="0" y="0"/>
              <a:chExt cx="13829906" cy="9454804"/>
            </a:xfrm>
          </p:grpSpPr>
          <p:pic>
            <p:nvPicPr>
              <p:cNvPr id="194" name="pasted-image.pdf"/>
              <p:cNvPicPr/>
              <p:nvPr/>
            </p:nvPicPr>
            <p:blipFill>
              <a:blip r:embed="rId2">
                <a:extLst/>
              </a:blip>
              <a:stretch>
                <a:fillRect/>
              </a:stretch>
            </p:blipFill>
            <p:spPr>
              <a:xfrm>
                <a:off x="10570931" y="6869171"/>
                <a:ext cx="3258976" cy="2585634"/>
              </a:xfrm>
              <a:prstGeom prst="rect">
                <a:avLst/>
              </a:prstGeom>
              <a:ln w="12700" cap="flat">
                <a:noFill/>
                <a:miter lim="400000"/>
              </a:ln>
              <a:effectLst/>
            </p:spPr>
          </p:pic>
          <p:pic>
            <p:nvPicPr>
              <p:cNvPr id="195" name="pasted-image.pdf"/>
              <p:cNvPicPr/>
              <p:nvPr/>
            </p:nvPicPr>
            <p:blipFill>
              <a:blip r:embed="rId2">
                <a:extLst/>
              </a:blip>
              <a:stretch>
                <a:fillRect/>
              </a:stretch>
            </p:blipFill>
            <p:spPr>
              <a:xfrm>
                <a:off x="7047287" y="6869171"/>
                <a:ext cx="3258976" cy="2585634"/>
              </a:xfrm>
              <a:prstGeom prst="rect">
                <a:avLst/>
              </a:prstGeom>
              <a:ln w="12700" cap="flat">
                <a:noFill/>
                <a:miter lim="400000"/>
              </a:ln>
              <a:effectLst/>
            </p:spPr>
          </p:pic>
          <p:pic>
            <p:nvPicPr>
              <p:cNvPr id="196" name="pasted-image.pdf"/>
              <p:cNvPicPr/>
              <p:nvPr/>
            </p:nvPicPr>
            <p:blipFill>
              <a:blip r:embed="rId2">
                <a:extLst/>
              </a:blip>
              <a:stretch>
                <a:fillRect/>
              </a:stretch>
            </p:blipFill>
            <p:spPr>
              <a:xfrm>
                <a:off x="3523643" y="6869171"/>
                <a:ext cx="3258976" cy="2585634"/>
              </a:xfrm>
              <a:prstGeom prst="rect">
                <a:avLst/>
              </a:prstGeom>
              <a:ln w="12700" cap="flat">
                <a:noFill/>
                <a:miter lim="400000"/>
              </a:ln>
              <a:effectLst/>
            </p:spPr>
          </p:pic>
          <p:pic>
            <p:nvPicPr>
              <p:cNvPr id="197" name="pasted-image.pdf"/>
              <p:cNvPicPr/>
              <p:nvPr/>
            </p:nvPicPr>
            <p:blipFill>
              <a:blip r:embed="rId3">
                <a:extLst/>
              </a:blip>
              <a:stretch>
                <a:fillRect/>
              </a:stretch>
            </p:blipFill>
            <p:spPr>
              <a:xfrm>
                <a:off x="3523644" y="6269981"/>
                <a:ext cx="3258975" cy="2332567"/>
              </a:xfrm>
              <a:prstGeom prst="rect">
                <a:avLst/>
              </a:prstGeom>
              <a:ln w="12700" cap="flat">
                <a:noFill/>
                <a:miter lim="400000"/>
              </a:ln>
              <a:effectLst/>
            </p:spPr>
          </p:pic>
          <p:pic>
            <p:nvPicPr>
              <p:cNvPr id="198" name="pasted-image.pdf"/>
              <p:cNvPicPr/>
              <p:nvPr/>
            </p:nvPicPr>
            <p:blipFill>
              <a:blip r:embed="rId3">
                <a:extLst/>
              </a:blip>
              <a:stretch>
                <a:fillRect/>
              </a:stretch>
            </p:blipFill>
            <p:spPr>
              <a:xfrm>
                <a:off x="7047288" y="6269981"/>
                <a:ext cx="3258975" cy="2332567"/>
              </a:xfrm>
              <a:prstGeom prst="rect">
                <a:avLst/>
              </a:prstGeom>
              <a:ln w="12700" cap="flat">
                <a:noFill/>
                <a:miter lim="400000"/>
              </a:ln>
              <a:effectLst/>
            </p:spPr>
          </p:pic>
          <p:pic>
            <p:nvPicPr>
              <p:cNvPr id="199" name="pasted-image.pdf"/>
              <p:cNvPicPr/>
              <p:nvPr/>
            </p:nvPicPr>
            <p:blipFill>
              <a:blip r:embed="rId3">
                <a:extLst/>
              </a:blip>
              <a:stretch>
                <a:fillRect/>
              </a:stretch>
            </p:blipFill>
            <p:spPr>
              <a:xfrm>
                <a:off x="10570932" y="6269981"/>
                <a:ext cx="3258975" cy="2332567"/>
              </a:xfrm>
              <a:prstGeom prst="rect">
                <a:avLst/>
              </a:prstGeom>
              <a:ln w="12700" cap="flat">
                <a:noFill/>
                <a:miter lim="400000"/>
              </a:ln>
              <a:effectLst/>
            </p:spPr>
          </p:pic>
          <p:pic>
            <p:nvPicPr>
              <p:cNvPr id="200" name="pasted-image.pdf"/>
              <p:cNvPicPr/>
              <p:nvPr/>
            </p:nvPicPr>
            <p:blipFill>
              <a:blip r:embed="rId2">
                <a:extLst/>
              </a:blip>
              <a:stretch>
                <a:fillRect/>
              </a:stretch>
            </p:blipFill>
            <p:spPr>
              <a:xfrm>
                <a:off x="0" y="6869171"/>
                <a:ext cx="3258975" cy="2585634"/>
              </a:xfrm>
              <a:prstGeom prst="rect">
                <a:avLst/>
              </a:prstGeom>
              <a:ln w="12700" cap="flat">
                <a:noFill/>
                <a:miter lim="400000"/>
              </a:ln>
              <a:effectLst/>
            </p:spPr>
          </p:pic>
          <p:pic>
            <p:nvPicPr>
              <p:cNvPr id="201" name="pasted-image.pdf"/>
              <p:cNvPicPr/>
              <p:nvPr/>
            </p:nvPicPr>
            <p:blipFill>
              <a:blip r:embed="rId3">
                <a:extLst/>
              </a:blip>
              <a:stretch>
                <a:fillRect/>
              </a:stretch>
            </p:blipFill>
            <p:spPr>
              <a:xfrm>
                <a:off x="0" y="6269981"/>
                <a:ext cx="3258975" cy="2332567"/>
              </a:xfrm>
              <a:prstGeom prst="rect">
                <a:avLst/>
              </a:prstGeom>
              <a:ln w="12700" cap="flat">
                <a:noFill/>
                <a:miter lim="400000"/>
              </a:ln>
              <a:effectLst/>
            </p:spPr>
          </p:pic>
          <p:pic>
            <p:nvPicPr>
              <p:cNvPr id="202" name="pasted-image.pdf"/>
              <p:cNvPicPr/>
              <p:nvPr/>
            </p:nvPicPr>
            <p:blipFill>
              <a:blip r:embed="rId4">
                <a:extLst/>
              </a:blip>
              <a:stretch>
                <a:fillRect/>
              </a:stretch>
            </p:blipFill>
            <p:spPr>
              <a:xfrm>
                <a:off x="140630" y="6446273"/>
                <a:ext cx="1542969" cy="1129002"/>
              </a:xfrm>
              <a:prstGeom prst="rect">
                <a:avLst/>
              </a:prstGeom>
              <a:ln w="12700" cap="flat">
                <a:noFill/>
                <a:miter lim="400000"/>
              </a:ln>
              <a:effectLst/>
            </p:spPr>
          </p:pic>
          <p:pic>
            <p:nvPicPr>
              <p:cNvPr id="203" name="pasted-image.pdf"/>
              <p:cNvPicPr/>
              <p:nvPr/>
            </p:nvPicPr>
            <p:blipFill>
              <a:blip r:embed="rId5">
                <a:extLst/>
              </a:blip>
              <a:stretch>
                <a:fillRect/>
              </a:stretch>
            </p:blipFill>
            <p:spPr>
              <a:xfrm>
                <a:off x="858003" y="6871764"/>
                <a:ext cx="1542969" cy="1129002"/>
              </a:xfrm>
              <a:prstGeom prst="rect">
                <a:avLst/>
              </a:prstGeom>
              <a:ln w="12700" cap="flat">
                <a:noFill/>
                <a:miter lim="400000"/>
              </a:ln>
              <a:effectLst/>
            </p:spPr>
          </p:pic>
          <p:pic>
            <p:nvPicPr>
              <p:cNvPr id="204" name="pasted-image.pdf"/>
              <p:cNvPicPr/>
              <p:nvPr/>
            </p:nvPicPr>
            <p:blipFill>
              <a:blip r:embed="rId6">
                <a:extLst/>
              </a:blip>
              <a:stretch>
                <a:fillRect/>
              </a:stretch>
            </p:blipFill>
            <p:spPr>
              <a:xfrm>
                <a:off x="8658066" y="6407775"/>
                <a:ext cx="1648198" cy="1205998"/>
              </a:xfrm>
              <a:prstGeom prst="rect">
                <a:avLst/>
              </a:prstGeom>
              <a:ln w="12700" cap="flat">
                <a:noFill/>
                <a:miter lim="400000"/>
              </a:ln>
              <a:effectLst/>
            </p:spPr>
          </p:pic>
          <p:pic>
            <p:nvPicPr>
              <p:cNvPr id="205" name="pasted-image.pdf"/>
              <p:cNvPicPr/>
              <p:nvPr/>
            </p:nvPicPr>
            <p:blipFill>
              <a:blip r:embed="rId7">
                <a:extLst/>
              </a:blip>
              <a:stretch>
                <a:fillRect/>
              </a:stretch>
            </p:blipFill>
            <p:spPr>
              <a:xfrm>
                <a:off x="5858750" y="0"/>
                <a:ext cx="1771317" cy="1270000"/>
              </a:xfrm>
              <a:prstGeom prst="rect">
                <a:avLst/>
              </a:prstGeom>
              <a:ln w="12700" cap="flat">
                <a:noFill/>
                <a:miter lim="400000"/>
              </a:ln>
              <a:effectLst/>
            </p:spPr>
          </p:pic>
          <p:pic>
            <p:nvPicPr>
              <p:cNvPr id="206" name="pasted-image.pdf"/>
              <p:cNvPicPr/>
              <p:nvPr/>
            </p:nvPicPr>
            <p:blipFill>
              <a:blip r:embed="rId7">
                <a:extLst/>
              </a:blip>
              <a:stretch>
                <a:fillRect/>
              </a:stretch>
            </p:blipFill>
            <p:spPr>
              <a:xfrm>
                <a:off x="2604068" y="2550172"/>
                <a:ext cx="1771316" cy="1270001"/>
              </a:xfrm>
              <a:prstGeom prst="rect">
                <a:avLst/>
              </a:prstGeom>
              <a:ln w="12700" cap="flat">
                <a:noFill/>
                <a:miter lim="400000"/>
              </a:ln>
              <a:effectLst/>
            </p:spPr>
          </p:pic>
          <p:pic>
            <p:nvPicPr>
              <p:cNvPr id="207" name="pasted-image.pdf"/>
              <p:cNvPicPr/>
              <p:nvPr/>
            </p:nvPicPr>
            <p:blipFill>
              <a:blip r:embed="rId7">
                <a:extLst/>
              </a:blip>
              <a:stretch>
                <a:fillRect/>
              </a:stretch>
            </p:blipFill>
            <p:spPr>
              <a:xfrm>
                <a:off x="9879414" y="3388345"/>
                <a:ext cx="1771316" cy="1270001"/>
              </a:xfrm>
              <a:prstGeom prst="rect">
                <a:avLst/>
              </a:prstGeom>
              <a:ln w="12700" cap="flat">
                <a:noFill/>
                <a:miter lim="400000"/>
              </a:ln>
              <a:effectLst/>
            </p:spPr>
          </p:pic>
          <p:sp>
            <p:nvSpPr>
              <p:cNvPr id="208" name="Shape 208"/>
              <p:cNvSpPr/>
              <p:nvPr/>
            </p:nvSpPr>
            <p:spPr>
              <a:xfrm flipH="1">
                <a:off x="1476221" y="5665943"/>
                <a:ext cx="2821836" cy="1"/>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09" name="Shape 209"/>
              <p:cNvSpPr/>
              <p:nvPr/>
            </p:nvSpPr>
            <p:spPr>
              <a:xfrm flipV="1">
                <a:off x="1472624" y="5646231"/>
                <a:ext cx="1" cy="1129002"/>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pic>
            <p:nvPicPr>
              <p:cNvPr id="210" name="pasted-image.pdf"/>
              <p:cNvPicPr/>
              <p:nvPr/>
            </p:nvPicPr>
            <p:blipFill>
              <a:blip r:embed="rId8">
                <a:extLst/>
              </a:blip>
              <a:stretch>
                <a:fillRect/>
              </a:stretch>
            </p:blipFill>
            <p:spPr>
              <a:xfrm>
                <a:off x="4419280" y="5943068"/>
                <a:ext cx="1505336" cy="1129002"/>
              </a:xfrm>
              <a:prstGeom prst="rect">
                <a:avLst/>
              </a:prstGeom>
              <a:ln w="12700" cap="flat">
                <a:noFill/>
                <a:miter lim="400000"/>
              </a:ln>
              <a:effectLst/>
            </p:spPr>
          </p:pic>
          <p:pic>
            <p:nvPicPr>
              <p:cNvPr id="211" name="pasted-image.pdf"/>
              <p:cNvPicPr/>
              <p:nvPr/>
            </p:nvPicPr>
            <p:blipFill>
              <a:blip r:embed="rId6">
                <a:extLst/>
              </a:blip>
              <a:stretch>
                <a:fillRect/>
              </a:stretch>
            </p:blipFill>
            <p:spPr>
              <a:xfrm>
                <a:off x="3582321" y="6407775"/>
                <a:ext cx="1648197" cy="1205998"/>
              </a:xfrm>
              <a:prstGeom prst="rect">
                <a:avLst/>
              </a:prstGeom>
              <a:ln w="12700" cap="flat">
                <a:noFill/>
                <a:miter lim="400000"/>
              </a:ln>
              <a:effectLst/>
            </p:spPr>
          </p:pic>
          <p:pic>
            <p:nvPicPr>
              <p:cNvPr id="212" name="pasted-image.pdf"/>
              <p:cNvPicPr/>
              <p:nvPr/>
            </p:nvPicPr>
            <p:blipFill>
              <a:blip r:embed="rId4">
                <a:extLst/>
              </a:blip>
              <a:stretch>
                <a:fillRect/>
              </a:stretch>
            </p:blipFill>
            <p:spPr>
              <a:xfrm>
                <a:off x="4370009" y="6833265"/>
                <a:ext cx="1648197" cy="1205999"/>
              </a:xfrm>
              <a:prstGeom prst="rect">
                <a:avLst/>
              </a:prstGeom>
              <a:ln w="12700" cap="flat">
                <a:noFill/>
                <a:miter lim="400000"/>
              </a:ln>
              <a:effectLst/>
            </p:spPr>
          </p:pic>
          <p:pic>
            <p:nvPicPr>
              <p:cNvPr id="213" name="pasted-image.pdf"/>
              <p:cNvPicPr/>
              <p:nvPr/>
            </p:nvPicPr>
            <p:blipFill>
              <a:blip r:embed="rId8">
                <a:extLst/>
              </a:blip>
              <a:stretch>
                <a:fillRect/>
              </a:stretch>
            </p:blipFill>
            <p:spPr>
              <a:xfrm>
                <a:off x="7148056" y="6407775"/>
                <a:ext cx="1505336" cy="1129002"/>
              </a:xfrm>
              <a:prstGeom prst="rect">
                <a:avLst/>
              </a:prstGeom>
              <a:ln w="12700" cap="flat">
                <a:noFill/>
                <a:miter lim="400000"/>
              </a:ln>
              <a:effectLst/>
            </p:spPr>
          </p:pic>
          <p:pic>
            <p:nvPicPr>
              <p:cNvPr id="214" name="pasted-image.pdf"/>
              <p:cNvPicPr/>
              <p:nvPr/>
            </p:nvPicPr>
            <p:blipFill>
              <a:blip r:embed="rId5">
                <a:extLst/>
              </a:blip>
              <a:stretch>
                <a:fillRect/>
              </a:stretch>
            </p:blipFill>
            <p:spPr>
              <a:xfrm>
                <a:off x="7905291" y="6871764"/>
                <a:ext cx="1542969" cy="1129002"/>
              </a:xfrm>
              <a:prstGeom prst="rect">
                <a:avLst/>
              </a:prstGeom>
              <a:ln w="12700" cap="flat">
                <a:noFill/>
                <a:miter lim="400000"/>
              </a:ln>
              <a:effectLst/>
            </p:spPr>
          </p:pic>
          <p:pic>
            <p:nvPicPr>
              <p:cNvPr id="215" name="pasted-image.pdf"/>
              <p:cNvPicPr/>
              <p:nvPr/>
            </p:nvPicPr>
            <p:blipFill>
              <a:blip r:embed="rId8">
                <a:extLst/>
              </a:blip>
              <a:stretch>
                <a:fillRect/>
              </a:stretch>
            </p:blipFill>
            <p:spPr>
              <a:xfrm>
                <a:off x="11428934" y="5933352"/>
                <a:ext cx="1505336" cy="1129002"/>
              </a:xfrm>
              <a:prstGeom prst="rect">
                <a:avLst/>
              </a:prstGeom>
              <a:ln w="12700" cap="flat">
                <a:noFill/>
                <a:miter lim="400000"/>
              </a:ln>
              <a:effectLst/>
            </p:spPr>
          </p:pic>
          <p:pic>
            <p:nvPicPr>
              <p:cNvPr id="216" name="pasted-image.pdf"/>
              <p:cNvPicPr/>
              <p:nvPr/>
            </p:nvPicPr>
            <p:blipFill>
              <a:blip r:embed="rId9">
                <a:extLst/>
              </a:blip>
              <a:stretch>
                <a:fillRect/>
              </a:stretch>
            </p:blipFill>
            <p:spPr>
              <a:xfrm>
                <a:off x="12286938" y="6446273"/>
                <a:ext cx="1542969" cy="1129002"/>
              </a:xfrm>
              <a:prstGeom prst="rect">
                <a:avLst/>
              </a:prstGeom>
              <a:ln w="12700" cap="flat">
                <a:noFill/>
                <a:miter lim="400000"/>
              </a:ln>
              <a:effectLst/>
            </p:spPr>
          </p:pic>
          <p:pic>
            <p:nvPicPr>
              <p:cNvPr id="217" name="pasted-image.pdf"/>
              <p:cNvPicPr/>
              <p:nvPr/>
            </p:nvPicPr>
            <p:blipFill>
              <a:blip r:embed="rId10">
                <a:extLst/>
              </a:blip>
              <a:stretch>
                <a:fillRect/>
              </a:stretch>
            </p:blipFill>
            <p:spPr>
              <a:xfrm>
                <a:off x="10570931" y="6446273"/>
                <a:ext cx="1542969" cy="1129002"/>
              </a:xfrm>
              <a:prstGeom prst="rect">
                <a:avLst/>
              </a:prstGeom>
              <a:ln w="12700" cap="flat">
                <a:noFill/>
                <a:miter lim="400000"/>
              </a:ln>
              <a:effectLst/>
            </p:spPr>
          </p:pic>
          <p:pic>
            <p:nvPicPr>
              <p:cNvPr id="218" name="pasted-image.pdf"/>
              <p:cNvPicPr/>
              <p:nvPr/>
            </p:nvPicPr>
            <p:blipFill>
              <a:blip r:embed="rId4">
                <a:extLst/>
              </a:blip>
              <a:stretch>
                <a:fillRect/>
              </a:stretch>
            </p:blipFill>
            <p:spPr>
              <a:xfrm>
                <a:off x="11428934" y="6871764"/>
                <a:ext cx="1542970" cy="1129002"/>
              </a:xfrm>
              <a:prstGeom prst="rect">
                <a:avLst/>
              </a:prstGeom>
              <a:ln w="12700" cap="flat">
                <a:noFill/>
                <a:miter lim="400000"/>
              </a:ln>
              <a:effectLst/>
            </p:spPr>
          </p:pic>
          <p:sp>
            <p:nvSpPr>
              <p:cNvPr id="219" name="Shape 219"/>
              <p:cNvSpPr/>
              <p:nvPr/>
            </p:nvSpPr>
            <p:spPr>
              <a:xfrm flipV="1">
                <a:off x="1958398" y="5622225"/>
                <a:ext cx="1" cy="1440129"/>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20" name="Shape 220"/>
              <p:cNvSpPr/>
              <p:nvPr/>
            </p:nvSpPr>
            <p:spPr>
              <a:xfrm flipH="1">
                <a:off x="3438862" y="5044859"/>
                <a:ext cx="1935115" cy="1"/>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21" name="Shape 221"/>
              <p:cNvSpPr/>
              <p:nvPr/>
            </p:nvSpPr>
            <p:spPr>
              <a:xfrm>
                <a:off x="5355294" y="5019894"/>
                <a:ext cx="1" cy="1028703"/>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22" name="Shape 222"/>
              <p:cNvSpPr/>
              <p:nvPr/>
            </p:nvSpPr>
            <p:spPr>
              <a:xfrm flipV="1">
                <a:off x="3046133" y="3429777"/>
                <a:ext cx="1" cy="2291414"/>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23" name="Shape 223"/>
              <p:cNvSpPr/>
              <p:nvPr/>
            </p:nvSpPr>
            <p:spPr>
              <a:xfrm>
                <a:off x="3489726" y="3649707"/>
                <a:ext cx="1" cy="1440129"/>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24" name="Shape 224"/>
              <p:cNvSpPr/>
              <p:nvPr/>
            </p:nvSpPr>
            <p:spPr>
              <a:xfrm flipV="1">
                <a:off x="4272656" y="5661186"/>
                <a:ext cx="1" cy="1028703"/>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25" name="Shape 225"/>
              <p:cNvSpPr/>
              <p:nvPr/>
            </p:nvSpPr>
            <p:spPr>
              <a:xfrm flipV="1">
                <a:off x="3950356" y="806297"/>
                <a:ext cx="2405551" cy="2127899"/>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26" name="Shape 226"/>
              <p:cNvSpPr/>
              <p:nvPr/>
            </p:nvSpPr>
            <p:spPr>
              <a:xfrm flipH="1">
                <a:off x="4140141" y="948536"/>
                <a:ext cx="2519368" cy="2253079"/>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27" name="Shape 227"/>
              <p:cNvSpPr/>
              <p:nvPr/>
            </p:nvSpPr>
            <p:spPr>
              <a:xfrm flipH="1" flipV="1">
                <a:off x="7326226" y="970224"/>
                <a:ext cx="3038742" cy="2546396"/>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28" name="Shape 228"/>
              <p:cNvSpPr/>
              <p:nvPr/>
            </p:nvSpPr>
            <p:spPr>
              <a:xfrm>
                <a:off x="7130539" y="1116882"/>
                <a:ext cx="3092471" cy="2548152"/>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29" name="Shape 229"/>
              <p:cNvSpPr/>
              <p:nvPr/>
            </p:nvSpPr>
            <p:spPr>
              <a:xfrm flipH="1">
                <a:off x="7737089" y="5276903"/>
                <a:ext cx="2730003" cy="1"/>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30" name="Shape 230"/>
              <p:cNvSpPr/>
              <p:nvPr/>
            </p:nvSpPr>
            <p:spPr>
              <a:xfrm flipH="1">
                <a:off x="9447172" y="5665943"/>
                <a:ext cx="1300494" cy="1"/>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31" name="Shape 231"/>
              <p:cNvSpPr/>
              <p:nvPr/>
            </p:nvSpPr>
            <p:spPr>
              <a:xfrm>
                <a:off x="10492560" y="4259030"/>
                <a:ext cx="1" cy="1023030"/>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32" name="Shape 232"/>
              <p:cNvSpPr/>
              <p:nvPr/>
            </p:nvSpPr>
            <p:spPr>
              <a:xfrm flipV="1">
                <a:off x="9482165" y="5661186"/>
                <a:ext cx="1" cy="1028703"/>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33" name="Shape 233"/>
              <p:cNvSpPr/>
              <p:nvPr/>
            </p:nvSpPr>
            <p:spPr>
              <a:xfrm flipV="1">
                <a:off x="10765071" y="4530509"/>
                <a:ext cx="1" cy="1129002"/>
              </a:xfrm>
              <a:prstGeom prst="line">
                <a:avLst/>
              </a:prstGeom>
              <a:noFill/>
              <a:ln w="50800" cap="flat">
                <a:solidFill>
                  <a:srgbClr val="01786E"/>
                </a:solidFill>
                <a:prstDash val="solid"/>
                <a:miter lim="400000"/>
              </a:ln>
              <a:effectLst/>
            </p:spPr>
            <p:txBody>
              <a:bodyPr wrap="square" lIns="0" tIns="0" rIns="0" bIns="0" numCol="1" anchor="ctr">
                <a:noAutofit/>
              </a:bodyPr>
              <a:lstStyle/>
              <a:p>
                <a:pPr lvl="0">
                  <a:defRPr sz="3200"/>
                </a:pPr>
              </a:p>
            </p:txBody>
          </p:sp>
          <p:sp>
            <p:nvSpPr>
              <p:cNvPr id="234" name="Shape 234"/>
              <p:cNvSpPr/>
              <p:nvPr/>
            </p:nvSpPr>
            <p:spPr>
              <a:xfrm>
                <a:off x="7762489" y="5244582"/>
                <a:ext cx="1" cy="1270001"/>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35" name="Shape 235"/>
              <p:cNvSpPr/>
              <p:nvPr/>
            </p:nvSpPr>
            <p:spPr>
              <a:xfrm>
                <a:off x="12200418" y="5219182"/>
                <a:ext cx="1" cy="830378"/>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sp>
            <p:nvSpPr>
              <p:cNvPr id="236" name="Shape 236"/>
              <p:cNvSpPr/>
              <p:nvPr/>
            </p:nvSpPr>
            <p:spPr>
              <a:xfrm flipH="1">
                <a:off x="10470164" y="5244582"/>
                <a:ext cx="1730359" cy="1"/>
              </a:xfrm>
              <a:prstGeom prst="line">
                <a:avLst/>
              </a:prstGeom>
              <a:noFill/>
              <a:ln w="50800" cap="flat">
                <a:solidFill>
                  <a:srgbClr val="75787B"/>
                </a:solidFill>
                <a:prstDash val="solid"/>
                <a:miter lim="400000"/>
              </a:ln>
              <a:effectLst/>
            </p:spPr>
            <p:txBody>
              <a:bodyPr wrap="square" lIns="0" tIns="0" rIns="0" bIns="0" numCol="1" anchor="ctr">
                <a:noAutofit/>
              </a:bodyPr>
              <a:lstStyle/>
              <a:p>
                <a:pPr lvl="0">
                  <a:defRPr sz="3200"/>
                </a:pPr>
              </a:p>
            </p:txBody>
          </p:sp>
        </p:grpSp>
        <p:sp>
          <p:nvSpPr>
            <p:cNvPr id="238" name="Shape 238"/>
            <p:cNvSpPr/>
            <p:nvPr/>
          </p:nvSpPr>
          <p:spPr>
            <a:xfrm>
              <a:off x="4814262" y="2750399"/>
              <a:ext cx="344226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75787B"/>
                  </a:solidFill>
                </a:defRPr>
              </a:lvl1pPr>
            </a:lstStyle>
            <a:p>
              <a:pPr lvl="0">
                <a:defRPr sz="1800">
                  <a:solidFill>
                    <a:srgbClr val="000000"/>
                  </a:solidFill>
                </a:defRPr>
              </a:pPr>
              <a:r>
                <a:rPr sz="3600">
                  <a:solidFill>
                    <a:srgbClr val="75787B"/>
                  </a:solidFill>
                </a:rPr>
                <a:t>Service Network</a:t>
              </a:r>
            </a:p>
          </p:txBody>
        </p:sp>
        <p:sp>
          <p:nvSpPr>
            <p:cNvPr id="239" name="Shape 239"/>
            <p:cNvSpPr/>
            <p:nvPr/>
          </p:nvSpPr>
          <p:spPr>
            <a:xfrm>
              <a:off x="8725962" y="1275908"/>
              <a:ext cx="506852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01786E"/>
                  </a:solidFill>
                </a:defRPr>
              </a:lvl1pPr>
            </a:lstStyle>
            <a:p>
              <a:pPr lvl="0">
                <a:defRPr sz="1800">
                  <a:solidFill>
                    <a:srgbClr val="000000"/>
                  </a:solidFill>
                </a:defRPr>
              </a:pPr>
              <a:r>
                <a:rPr sz="3600">
                  <a:solidFill>
                    <a:srgbClr val="01786E"/>
                  </a:solidFill>
                </a:rPr>
                <a:t>Elastic Runtime Network</a:t>
              </a:r>
            </a:p>
          </p:txBody>
        </p:sp>
      </p:gr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DMZs</a:t>
            </a:r>
          </a:p>
        </p:txBody>
      </p:sp>
      <p:sp>
        <p:nvSpPr>
          <p:cNvPr id="243" name="Shape 243"/>
          <p:cNvSpPr/>
          <p:nvPr/>
        </p:nvSpPr>
        <p:spPr>
          <a:xfrm>
            <a:off x="326810" y="3142095"/>
            <a:ext cx="9248900"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Operators uses DMZs to physically isolate Application, Compute, Networking and Storage workloads</a:t>
            </a:r>
            <a:endParaRPr sz="4500"/>
          </a:p>
          <a:p>
            <a:pPr lvl="0" marL="549519" indent="-549519" algn="l">
              <a:spcBef>
                <a:spcPts val="4500"/>
              </a:spcBef>
              <a:buSzPct val="75000"/>
              <a:buChar char="•"/>
              <a:defRPr sz="1800"/>
            </a:pPr>
            <a:r>
              <a:rPr sz="4500"/>
              <a:t>Multiple Pivotal Foundations are used to provide the physical isolation. </a:t>
            </a:r>
            <a:endParaRPr sz="4500"/>
          </a:p>
        </p:txBody>
      </p:sp>
      <p:grpSp>
        <p:nvGrpSpPr>
          <p:cNvPr id="321" name="Group 321"/>
          <p:cNvGrpSpPr/>
          <p:nvPr/>
        </p:nvGrpSpPr>
        <p:grpSpPr>
          <a:xfrm>
            <a:off x="9481632" y="2282515"/>
            <a:ext cx="14766697" cy="9670168"/>
            <a:chOff x="0" y="0"/>
            <a:chExt cx="14766695" cy="9670167"/>
          </a:xfrm>
        </p:grpSpPr>
        <p:grpSp>
          <p:nvGrpSpPr>
            <p:cNvPr id="316" name="Group 316"/>
            <p:cNvGrpSpPr/>
            <p:nvPr/>
          </p:nvGrpSpPr>
          <p:grpSpPr>
            <a:xfrm>
              <a:off x="385049" y="-1"/>
              <a:ext cx="14381648" cy="9670168"/>
              <a:chOff x="0" y="0"/>
              <a:chExt cx="14381646" cy="9670167"/>
            </a:xfrm>
          </p:grpSpPr>
          <p:sp>
            <p:nvSpPr>
              <p:cNvPr id="244" name="Shape 244"/>
              <p:cNvSpPr/>
              <p:nvPr/>
            </p:nvSpPr>
            <p:spPr>
              <a:xfrm>
                <a:off x="7304725" y="1461901"/>
                <a:ext cx="7047864" cy="8208266"/>
              </a:xfrm>
              <a:prstGeom prst="rect">
                <a:avLst/>
              </a:prstGeom>
              <a:noFill/>
              <a:ln w="76200" cap="flat">
                <a:solidFill>
                  <a:srgbClr val="85888D"/>
                </a:solidFill>
                <a:prstDash val="sysDot"/>
                <a:miter lim="400000"/>
              </a:ln>
              <a:effectLst/>
            </p:spPr>
            <p:txBody>
              <a:bodyPr wrap="square" lIns="0" tIns="0" rIns="0" bIns="0" numCol="1" anchor="ctr">
                <a:noAutofit/>
              </a:bodyPr>
              <a:lstStyle/>
              <a:p>
                <a:pPr lvl="0">
                  <a:defRPr sz="3200"/>
                </a:pPr>
              </a:p>
            </p:txBody>
          </p:sp>
          <p:sp>
            <p:nvSpPr>
              <p:cNvPr id="245" name="Shape 245"/>
              <p:cNvSpPr/>
              <p:nvPr/>
            </p:nvSpPr>
            <p:spPr>
              <a:xfrm>
                <a:off x="12048774" y="1524964"/>
                <a:ext cx="2243456"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5000"/>
                  <a:t>Internal</a:t>
                </a:r>
              </a:p>
            </p:txBody>
          </p:sp>
          <p:grpSp>
            <p:nvGrpSpPr>
              <p:cNvPr id="256" name="Group 256"/>
              <p:cNvGrpSpPr/>
              <p:nvPr/>
            </p:nvGrpSpPr>
            <p:grpSpPr>
              <a:xfrm>
                <a:off x="7292025" y="3700052"/>
                <a:ext cx="7089623" cy="1875686"/>
                <a:chOff x="0" y="0"/>
                <a:chExt cx="7089621" cy="1875684"/>
              </a:xfrm>
            </p:grpSpPr>
            <p:grpSp>
              <p:nvGrpSpPr>
                <p:cNvPr id="248" name="Group 248"/>
                <p:cNvGrpSpPr/>
                <p:nvPr/>
              </p:nvGrpSpPr>
              <p:grpSpPr>
                <a:xfrm>
                  <a:off x="5575273" y="72427"/>
                  <a:ext cx="1514349" cy="1803258"/>
                  <a:chOff x="393763" y="422935"/>
                  <a:chExt cx="1514347" cy="1803256"/>
                </a:xfrm>
              </p:grpSpPr>
              <p:pic>
                <p:nvPicPr>
                  <p:cNvPr id="246" name="pasted-image.pdf"/>
                  <p:cNvPicPr/>
                  <p:nvPr/>
                </p:nvPicPr>
                <p:blipFill>
                  <a:blip r:embed="rId3">
                    <a:extLst/>
                  </a:blip>
                  <a:stretch>
                    <a:fillRect/>
                  </a:stretch>
                </p:blipFill>
                <p:spPr>
                  <a:xfrm>
                    <a:off x="690423" y="1097191"/>
                    <a:ext cx="921029" cy="1129002"/>
                  </a:xfrm>
                  <a:prstGeom prst="rect">
                    <a:avLst/>
                  </a:prstGeom>
                  <a:ln w="12700" cap="flat">
                    <a:noFill/>
                    <a:miter lim="400000"/>
                  </a:ln>
                  <a:effectLst/>
                </p:spPr>
              </p:pic>
              <p:sp>
                <p:nvSpPr>
                  <p:cNvPr id="247" name="Shape 247"/>
                  <p:cNvSpPr/>
                  <p:nvPr/>
                </p:nvSpPr>
                <p:spPr>
                  <a:xfrm>
                    <a:off x="393763" y="422935"/>
                    <a:ext cx="151434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UAADB</a:t>
                    </a:r>
                  </a:p>
                </p:txBody>
              </p:sp>
            </p:grpSp>
            <p:grpSp>
              <p:nvGrpSpPr>
                <p:cNvPr id="255" name="Group 255"/>
                <p:cNvGrpSpPr/>
                <p:nvPr/>
              </p:nvGrpSpPr>
              <p:grpSpPr>
                <a:xfrm>
                  <a:off x="0" y="-1"/>
                  <a:ext cx="2232394" cy="1790505"/>
                  <a:chOff x="0" y="0"/>
                  <a:chExt cx="2232393" cy="1790503"/>
                </a:xfrm>
              </p:grpSpPr>
              <p:grpSp>
                <p:nvGrpSpPr>
                  <p:cNvPr id="251" name="Group 251"/>
                  <p:cNvGrpSpPr/>
                  <p:nvPr/>
                </p:nvGrpSpPr>
                <p:grpSpPr>
                  <a:xfrm>
                    <a:off x="0" y="0"/>
                    <a:ext cx="1265632" cy="1790504"/>
                    <a:chOff x="0" y="0"/>
                    <a:chExt cx="1265631" cy="1790503"/>
                  </a:xfrm>
                </p:grpSpPr>
                <p:pic>
                  <p:nvPicPr>
                    <p:cNvPr id="249" name="pasted-image.pdf"/>
                    <p:cNvPicPr/>
                    <p:nvPr/>
                  </p:nvPicPr>
                  <p:blipFill>
                    <a:blip r:embed="rId3">
                      <a:extLst/>
                    </a:blip>
                    <a:stretch>
                      <a:fillRect/>
                    </a:stretch>
                  </p:blipFill>
                  <p:spPr>
                    <a:xfrm>
                      <a:off x="172301" y="661502"/>
                      <a:ext cx="921029" cy="1129002"/>
                    </a:xfrm>
                    <a:prstGeom prst="rect">
                      <a:avLst/>
                    </a:prstGeom>
                    <a:ln w="12700" cap="flat">
                      <a:noFill/>
                      <a:miter lim="400000"/>
                    </a:ln>
                    <a:effectLst/>
                  </p:spPr>
                </p:pic>
                <p:sp>
                  <p:nvSpPr>
                    <p:cNvPr id="250" name="Shape 250"/>
                    <p:cNvSpPr/>
                    <p:nvPr/>
                  </p:nvSpPr>
                  <p:spPr>
                    <a:xfrm>
                      <a:off x="0" y="-1"/>
                      <a:ext cx="126563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CCDB</a:t>
                      </a:r>
                    </a:p>
                  </p:txBody>
                </p:sp>
              </p:grpSp>
              <p:grpSp>
                <p:nvGrpSpPr>
                  <p:cNvPr id="254" name="Group 254"/>
                  <p:cNvGrpSpPr/>
                  <p:nvPr/>
                </p:nvGrpSpPr>
                <p:grpSpPr>
                  <a:xfrm>
                    <a:off x="1311366" y="0"/>
                    <a:ext cx="921028" cy="1789496"/>
                    <a:chOff x="0" y="0"/>
                    <a:chExt cx="921027" cy="1789495"/>
                  </a:xfrm>
                </p:grpSpPr>
                <p:pic>
                  <p:nvPicPr>
                    <p:cNvPr id="252" name="pasted-image.pdf"/>
                    <p:cNvPicPr/>
                    <p:nvPr/>
                  </p:nvPicPr>
                  <p:blipFill>
                    <a:blip r:embed="rId3">
                      <a:extLst/>
                    </a:blip>
                    <a:stretch>
                      <a:fillRect/>
                    </a:stretch>
                  </p:blipFill>
                  <p:spPr>
                    <a:xfrm>
                      <a:off x="0" y="660494"/>
                      <a:ext cx="921028" cy="1129002"/>
                    </a:xfrm>
                    <a:prstGeom prst="rect">
                      <a:avLst/>
                    </a:prstGeom>
                    <a:ln w="12700" cap="flat">
                      <a:noFill/>
                      <a:miter lim="400000"/>
                    </a:ln>
                    <a:effectLst/>
                  </p:spPr>
                </p:pic>
                <p:sp>
                  <p:nvSpPr>
                    <p:cNvPr id="253" name="Shape 253"/>
                    <p:cNvSpPr/>
                    <p:nvPr/>
                  </p:nvSpPr>
                  <p:spPr>
                    <a:xfrm>
                      <a:off x="39037" y="-1"/>
                      <a:ext cx="8819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NFS</a:t>
                      </a:r>
                    </a:p>
                  </p:txBody>
                </p:sp>
              </p:grpSp>
            </p:grpSp>
          </p:grpSp>
          <p:grpSp>
            <p:nvGrpSpPr>
              <p:cNvPr id="271" name="Group 271"/>
              <p:cNvGrpSpPr/>
              <p:nvPr/>
            </p:nvGrpSpPr>
            <p:grpSpPr>
              <a:xfrm>
                <a:off x="7383382" y="5904570"/>
                <a:ext cx="6782620" cy="3550235"/>
                <a:chOff x="0" y="0"/>
                <a:chExt cx="6782618" cy="3550233"/>
              </a:xfrm>
            </p:grpSpPr>
            <p:grpSp>
              <p:nvGrpSpPr>
                <p:cNvPr id="263" name="Group 263"/>
                <p:cNvGrpSpPr/>
                <p:nvPr/>
              </p:nvGrpSpPr>
              <p:grpSpPr>
                <a:xfrm>
                  <a:off x="0" y="0"/>
                  <a:ext cx="3258976" cy="3550234"/>
                  <a:chOff x="0" y="0"/>
                  <a:chExt cx="3258975" cy="3550233"/>
                </a:xfrm>
              </p:grpSpPr>
              <p:pic>
                <p:nvPicPr>
                  <p:cNvPr id="257" name="pasted-image.pdf"/>
                  <p:cNvPicPr/>
                  <p:nvPr/>
                </p:nvPicPr>
                <p:blipFill>
                  <a:blip r:embed="rId4">
                    <a:extLst/>
                  </a:blip>
                  <a:stretch>
                    <a:fillRect/>
                  </a:stretch>
                </p:blipFill>
                <p:spPr>
                  <a:xfrm>
                    <a:off x="0" y="964600"/>
                    <a:ext cx="3258975" cy="2585634"/>
                  </a:xfrm>
                  <a:prstGeom prst="rect">
                    <a:avLst/>
                  </a:prstGeom>
                  <a:ln w="12700" cap="flat">
                    <a:noFill/>
                    <a:miter lim="400000"/>
                  </a:ln>
                  <a:effectLst/>
                </p:spPr>
              </p:pic>
              <p:pic>
                <p:nvPicPr>
                  <p:cNvPr id="258" name="pasted-image.pdf"/>
                  <p:cNvPicPr/>
                  <p:nvPr/>
                </p:nvPicPr>
                <p:blipFill>
                  <a:blip r:embed="rId5">
                    <a:extLst/>
                  </a:blip>
                  <a:stretch>
                    <a:fillRect/>
                  </a:stretch>
                </p:blipFill>
                <p:spPr>
                  <a:xfrm>
                    <a:off x="1" y="365411"/>
                    <a:ext cx="3258975" cy="2332566"/>
                  </a:xfrm>
                  <a:prstGeom prst="rect">
                    <a:avLst/>
                  </a:prstGeom>
                  <a:ln w="12700" cap="flat">
                    <a:noFill/>
                    <a:miter lim="400000"/>
                  </a:ln>
                  <a:effectLst/>
                </p:spPr>
              </p:pic>
              <p:pic>
                <p:nvPicPr>
                  <p:cNvPr id="259" name="pasted-image.pdf"/>
                  <p:cNvPicPr/>
                  <p:nvPr/>
                </p:nvPicPr>
                <p:blipFill>
                  <a:blip r:embed="rId6">
                    <a:extLst/>
                  </a:blip>
                  <a:stretch>
                    <a:fillRect/>
                  </a:stretch>
                </p:blipFill>
                <p:spPr>
                  <a:xfrm>
                    <a:off x="887342" y="0"/>
                    <a:ext cx="1648198" cy="1205998"/>
                  </a:xfrm>
                  <a:prstGeom prst="rect">
                    <a:avLst/>
                  </a:prstGeom>
                  <a:ln w="12700" cap="flat">
                    <a:noFill/>
                    <a:miter lim="400000"/>
                  </a:ln>
                  <a:effectLst/>
                </p:spPr>
              </p:pic>
              <p:pic>
                <p:nvPicPr>
                  <p:cNvPr id="260" name="pasted-image.pdf"/>
                  <p:cNvPicPr/>
                  <p:nvPr/>
                </p:nvPicPr>
                <p:blipFill>
                  <a:blip r:embed="rId7">
                    <a:extLst/>
                  </a:blip>
                  <a:stretch>
                    <a:fillRect/>
                  </a:stretch>
                </p:blipFill>
                <p:spPr>
                  <a:xfrm>
                    <a:off x="81953" y="541702"/>
                    <a:ext cx="1542969" cy="1129002"/>
                  </a:xfrm>
                  <a:prstGeom prst="rect">
                    <a:avLst/>
                  </a:prstGeom>
                  <a:ln w="12700" cap="flat">
                    <a:noFill/>
                    <a:miter lim="400000"/>
                  </a:ln>
                  <a:effectLst/>
                </p:spPr>
              </p:pic>
              <p:pic>
                <p:nvPicPr>
                  <p:cNvPr id="261" name="pasted-image.pdf"/>
                  <p:cNvPicPr/>
                  <p:nvPr/>
                </p:nvPicPr>
                <p:blipFill>
                  <a:blip r:embed="rId7">
                    <a:extLst/>
                  </a:blip>
                  <a:stretch>
                    <a:fillRect/>
                  </a:stretch>
                </p:blipFill>
                <p:spPr>
                  <a:xfrm>
                    <a:off x="1707443" y="541702"/>
                    <a:ext cx="1542969" cy="1129002"/>
                  </a:xfrm>
                  <a:prstGeom prst="rect">
                    <a:avLst/>
                  </a:prstGeom>
                  <a:ln w="12700" cap="flat">
                    <a:noFill/>
                    <a:miter lim="400000"/>
                  </a:ln>
                  <a:effectLst/>
                </p:spPr>
              </p:pic>
              <p:pic>
                <p:nvPicPr>
                  <p:cNvPr id="262" name="pasted-image.pdf"/>
                  <p:cNvPicPr/>
                  <p:nvPr/>
                </p:nvPicPr>
                <p:blipFill>
                  <a:blip r:embed="rId7">
                    <a:extLst/>
                  </a:blip>
                  <a:stretch>
                    <a:fillRect/>
                  </a:stretch>
                </p:blipFill>
                <p:spPr>
                  <a:xfrm>
                    <a:off x="858003" y="967193"/>
                    <a:ext cx="1542969" cy="1129002"/>
                  </a:xfrm>
                  <a:prstGeom prst="rect">
                    <a:avLst/>
                  </a:prstGeom>
                  <a:ln w="12700" cap="flat">
                    <a:noFill/>
                    <a:miter lim="400000"/>
                  </a:ln>
                  <a:effectLst/>
                </p:spPr>
              </p:pic>
            </p:grpSp>
            <p:grpSp>
              <p:nvGrpSpPr>
                <p:cNvPr id="270" name="Group 270"/>
                <p:cNvGrpSpPr/>
                <p:nvPr/>
              </p:nvGrpSpPr>
              <p:grpSpPr>
                <a:xfrm>
                  <a:off x="3523643" y="76996"/>
                  <a:ext cx="3258976" cy="3473238"/>
                  <a:chOff x="0" y="0"/>
                  <a:chExt cx="3258975" cy="3473237"/>
                </a:xfrm>
              </p:grpSpPr>
              <p:pic>
                <p:nvPicPr>
                  <p:cNvPr id="264" name="pasted-image.pdf"/>
                  <p:cNvPicPr/>
                  <p:nvPr/>
                </p:nvPicPr>
                <p:blipFill>
                  <a:blip r:embed="rId4">
                    <a:extLst/>
                  </a:blip>
                  <a:stretch>
                    <a:fillRect/>
                  </a:stretch>
                </p:blipFill>
                <p:spPr>
                  <a:xfrm>
                    <a:off x="0" y="887604"/>
                    <a:ext cx="3258975" cy="2585634"/>
                  </a:xfrm>
                  <a:prstGeom prst="rect">
                    <a:avLst/>
                  </a:prstGeom>
                  <a:ln w="12700" cap="flat">
                    <a:noFill/>
                    <a:miter lim="400000"/>
                  </a:ln>
                  <a:effectLst/>
                </p:spPr>
              </p:pic>
              <p:pic>
                <p:nvPicPr>
                  <p:cNvPr id="265" name="pasted-image.pdf"/>
                  <p:cNvPicPr/>
                  <p:nvPr/>
                </p:nvPicPr>
                <p:blipFill>
                  <a:blip r:embed="rId5">
                    <a:extLst/>
                  </a:blip>
                  <a:stretch>
                    <a:fillRect/>
                  </a:stretch>
                </p:blipFill>
                <p:spPr>
                  <a:xfrm>
                    <a:off x="0" y="288414"/>
                    <a:ext cx="3258975" cy="2332567"/>
                  </a:xfrm>
                  <a:prstGeom prst="rect">
                    <a:avLst/>
                  </a:prstGeom>
                  <a:ln w="12700" cap="flat">
                    <a:noFill/>
                    <a:miter lim="400000"/>
                  </a:ln>
                  <a:effectLst/>
                </p:spPr>
              </p:pic>
              <p:pic>
                <p:nvPicPr>
                  <p:cNvPr id="266" name="pasted-image.pdf"/>
                  <p:cNvPicPr/>
                  <p:nvPr/>
                </p:nvPicPr>
                <p:blipFill>
                  <a:blip r:embed="rId8">
                    <a:extLst/>
                  </a:blip>
                  <a:stretch>
                    <a:fillRect/>
                  </a:stretch>
                </p:blipFill>
                <p:spPr>
                  <a:xfrm>
                    <a:off x="0" y="464706"/>
                    <a:ext cx="1542969" cy="1129002"/>
                  </a:xfrm>
                  <a:prstGeom prst="rect">
                    <a:avLst/>
                  </a:prstGeom>
                  <a:ln w="12700" cap="flat">
                    <a:noFill/>
                    <a:miter lim="400000"/>
                  </a:ln>
                  <a:effectLst/>
                </p:spPr>
              </p:pic>
              <p:pic>
                <p:nvPicPr>
                  <p:cNvPr id="267" name="pasted-image.pdf"/>
                  <p:cNvPicPr/>
                  <p:nvPr/>
                </p:nvPicPr>
                <p:blipFill>
                  <a:blip r:embed="rId9">
                    <a:extLst/>
                  </a:blip>
                  <a:stretch>
                    <a:fillRect/>
                  </a:stretch>
                </p:blipFill>
                <p:spPr>
                  <a:xfrm>
                    <a:off x="1716006" y="464706"/>
                    <a:ext cx="1542970" cy="1129002"/>
                  </a:xfrm>
                  <a:prstGeom prst="rect">
                    <a:avLst/>
                  </a:prstGeom>
                  <a:ln w="12700" cap="flat">
                    <a:noFill/>
                    <a:miter lim="400000"/>
                  </a:ln>
                  <a:effectLst/>
                </p:spPr>
              </p:pic>
              <p:pic>
                <p:nvPicPr>
                  <p:cNvPr id="268" name="pasted-image.pdf"/>
                  <p:cNvPicPr/>
                  <p:nvPr/>
                </p:nvPicPr>
                <p:blipFill>
                  <a:blip r:embed="rId10">
                    <a:extLst/>
                  </a:blip>
                  <a:stretch>
                    <a:fillRect/>
                  </a:stretch>
                </p:blipFill>
                <p:spPr>
                  <a:xfrm>
                    <a:off x="858003" y="890197"/>
                    <a:ext cx="1542969" cy="1129002"/>
                  </a:xfrm>
                  <a:prstGeom prst="rect">
                    <a:avLst/>
                  </a:prstGeom>
                  <a:ln w="12700" cap="flat">
                    <a:noFill/>
                    <a:miter lim="400000"/>
                  </a:ln>
                  <a:effectLst/>
                </p:spPr>
              </p:pic>
              <p:pic>
                <p:nvPicPr>
                  <p:cNvPr id="269" name="pasted-image.pdf"/>
                  <p:cNvPicPr/>
                  <p:nvPr/>
                </p:nvPicPr>
                <p:blipFill>
                  <a:blip r:embed="rId6">
                    <a:extLst/>
                  </a:blip>
                  <a:stretch>
                    <a:fillRect/>
                  </a:stretch>
                </p:blipFill>
                <p:spPr>
                  <a:xfrm>
                    <a:off x="942465" y="0"/>
                    <a:ext cx="1405893" cy="1028702"/>
                  </a:xfrm>
                  <a:prstGeom prst="rect">
                    <a:avLst/>
                  </a:prstGeom>
                  <a:ln w="12700" cap="flat">
                    <a:noFill/>
                    <a:miter lim="400000"/>
                  </a:ln>
                  <a:effectLst/>
                </p:spPr>
              </p:pic>
            </p:grpSp>
          </p:grpSp>
          <p:grpSp>
            <p:nvGrpSpPr>
              <p:cNvPr id="315" name="Group 315"/>
              <p:cNvGrpSpPr/>
              <p:nvPr/>
            </p:nvGrpSpPr>
            <p:grpSpPr>
              <a:xfrm>
                <a:off x="0" y="-1"/>
                <a:ext cx="12386860" cy="9644370"/>
                <a:chOff x="0" y="0"/>
                <a:chExt cx="12386859" cy="9644368"/>
              </a:xfrm>
            </p:grpSpPr>
            <p:sp>
              <p:nvSpPr>
                <p:cNvPr id="272" name="Shape 272"/>
                <p:cNvSpPr/>
                <p:nvPr/>
              </p:nvSpPr>
              <p:spPr>
                <a:xfrm>
                  <a:off x="20359" y="1436102"/>
                  <a:ext cx="7047864" cy="8208267"/>
                </a:xfrm>
                <a:prstGeom prst="rect">
                  <a:avLst/>
                </a:prstGeom>
                <a:noFill/>
                <a:ln w="76200" cap="flat">
                  <a:solidFill>
                    <a:srgbClr val="85888D"/>
                  </a:solidFill>
                  <a:prstDash val="sysDot"/>
                  <a:miter lim="400000"/>
                </a:ln>
                <a:effectLst/>
              </p:spPr>
              <p:txBody>
                <a:bodyPr wrap="square" lIns="0" tIns="0" rIns="0" bIns="0" numCol="1" anchor="ctr">
                  <a:noAutofit/>
                </a:bodyPr>
                <a:lstStyle/>
                <a:p>
                  <a:pPr lvl="0">
                    <a:defRPr sz="3200"/>
                  </a:pPr>
                </a:p>
              </p:txBody>
            </p:sp>
            <p:sp>
              <p:nvSpPr>
                <p:cNvPr id="273" name="Shape 273"/>
                <p:cNvSpPr/>
                <p:nvPr/>
              </p:nvSpPr>
              <p:spPr>
                <a:xfrm>
                  <a:off x="5665" y="1423402"/>
                  <a:ext cx="2419351"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5000"/>
                    <a:t>External</a:t>
                  </a:r>
                </a:p>
              </p:txBody>
            </p:sp>
            <p:grpSp>
              <p:nvGrpSpPr>
                <p:cNvPr id="284" name="Group 284"/>
                <p:cNvGrpSpPr/>
                <p:nvPr/>
              </p:nvGrpSpPr>
              <p:grpSpPr>
                <a:xfrm>
                  <a:off x="0" y="3575629"/>
                  <a:ext cx="7089623" cy="1875686"/>
                  <a:chOff x="0" y="0"/>
                  <a:chExt cx="7089622" cy="1875685"/>
                </a:xfrm>
              </p:grpSpPr>
              <p:grpSp>
                <p:nvGrpSpPr>
                  <p:cNvPr id="276" name="Group 276"/>
                  <p:cNvGrpSpPr/>
                  <p:nvPr/>
                </p:nvGrpSpPr>
                <p:grpSpPr>
                  <a:xfrm>
                    <a:off x="5575274" y="72428"/>
                    <a:ext cx="1514349" cy="1803258"/>
                    <a:chOff x="393763" y="422935"/>
                    <a:chExt cx="1514347" cy="1803256"/>
                  </a:xfrm>
                </p:grpSpPr>
                <p:pic>
                  <p:nvPicPr>
                    <p:cNvPr id="274" name="pasted-image.pdf"/>
                    <p:cNvPicPr/>
                    <p:nvPr/>
                  </p:nvPicPr>
                  <p:blipFill>
                    <a:blip r:embed="rId3">
                      <a:extLst/>
                    </a:blip>
                    <a:stretch>
                      <a:fillRect/>
                    </a:stretch>
                  </p:blipFill>
                  <p:spPr>
                    <a:xfrm>
                      <a:off x="690423" y="1097191"/>
                      <a:ext cx="921029" cy="1129002"/>
                    </a:xfrm>
                    <a:prstGeom prst="rect">
                      <a:avLst/>
                    </a:prstGeom>
                    <a:ln w="12700" cap="flat">
                      <a:noFill/>
                      <a:miter lim="400000"/>
                    </a:ln>
                    <a:effectLst/>
                  </p:spPr>
                </p:pic>
                <p:sp>
                  <p:nvSpPr>
                    <p:cNvPr id="275" name="Shape 275"/>
                    <p:cNvSpPr/>
                    <p:nvPr/>
                  </p:nvSpPr>
                  <p:spPr>
                    <a:xfrm>
                      <a:off x="393763" y="422935"/>
                      <a:ext cx="151434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UAADB</a:t>
                      </a:r>
                    </a:p>
                  </p:txBody>
                </p:sp>
              </p:grpSp>
              <p:grpSp>
                <p:nvGrpSpPr>
                  <p:cNvPr id="283" name="Group 283"/>
                  <p:cNvGrpSpPr/>
                  <p:nvPr/>
                </p:nvGrpSpPr>
                <p:grpSpPr>
                  <a:xfrm>
                    <a:off x="0" y="-1"/>
                    <a:ext cx="2232393" cy="1790505"/>
                    <a:chOff x="0" y="0"/>
                    <a:chExt cx="2232392" cy="1790503"/>
                  </a:xfrm>
                </p:grpSpPr>
                <p:grpSp>
                  <p:nvGrpSpPr>
                    <p:cNvPr id="279" name="Group 279"/>
                    <p:cNvGrpSpPr/>
                    <p:nvPr/>
                  </p:nvGrpSpPr>
                  <p:grpSpPr>
                    <a:xfrm>
                      <a:off x="0" y="0"/>
                      <a:ext cx="1265632" cy="1790504"/>
                      <a:chOff x="0" y="0"/>
                      <a:chExt cx="1265631" cy="1790503"/>
                    </a:xfrm>
                  </p:grpSpPr>
                  <p:pic>
                    <p:nvPicPr>
                      <p:cNvPr id="277" name="pasted-image.pdf"/>
                      <p:cNvPicPr/>
                      <p:nvPr/>
                    </p:nvPicPr>
                    <p:blipFill>
                      <a:blip r:embed="rId3">
                        <a:extLst/>
                      </a:blip>
                      <a:stretch>
                        <a:fillRect/>
                      </a:stretch>
                    </p:blipFill>
                    <p:spPr>
                      <a:xfrm>
                        <a:off x="172301" y="661502"/>
                        <a:ext cx="921029" cy="1129002"/>
                      </a:xfrm>
                      <a:prstGeom prst="rect">
                        <a:avLst/>
                      </a:prstGeom>
                      <a:ln w="12700" cap="flat">
                        <a:noFill/>
                        <a:miter lim="400000"/>
                      </a:ln>
                      <a:effectLst/>
                    </p:spPr>
                  </p:pic>
                  <p:sp>
                    <p:nvSpPr>
                      <p:cNvPr id="278" name="Shape 278"/>
                      <p:cNvSpPr/>
                      <p:nvPr/>
                    </p:nvSpPr>
                    <p:spPr>
                      <a:xfrm>
                        <a:off x="0" y="-1"/>
                        <a:ext cx="126563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CCDB</a:t>
                        </a:r>
                      </a:p>
                    </p:txBody>
                  </p:sp>
                </p:grpSp>
                <p:grpSp>
                  <p:nvGrpSpPr>
                    <p:cNvPr id="282" name="Group 282"/>
                    <p:cNvGrpSpPr/>
                    <p:nvPr/>
                  </p:nvGrpSpPr>
                  <p:grpSpPr>
                    <a:xfrm>
                      <a:off x="1311365" y="0"/>
                      <a:ext cx="921028" cy="1789496"/>
                      <a:chOff x="0" y="0"/>
                      <a:chExt cx="921027" cy="1789495"/>
                    </a:xfrm>
                  </p:grpSpPr>
                  <p:pic>
                    <p:nvPicPr>
                      <p:cNvPr id="280" name="pasted-image.pdf"/>
                      <p:cNvPicPr/>
                      <p:nvPr/>
                    </p:nvPicPr>
                    <p:blipFill>
                      <a:blip r:embed="rId3">
                        <a:extLst/>
                      </a:blip>
                      <a:stretch>
                        <a:fillRect/>
                      </a:stretch>
                    </p:blipFill>
                    <p:spPr>
                      <a:xfrm>
                        <a:off x="0" y="660494"/>
                        <a:ext cx="921028" cy="1129002"/>
                      </a:xfrm>
                      <a:prstGeom prst="rect">
                        <a:avLst/>
                      </a:prstGeom>
                      <a:ln w="12700" cap="flat">
                        <a:noFill/>
                        <a:miter lim="400000"/>
                      </a:ln>
                      <a:effectLst/>
                    </p:spPr>
                  </p:pic>
                  <p:sp>
                    <p:nvSpPr>
                      <p:cNvPr id="281" name="Shape 281"/>
                      <p:cNvSpPr/>
                      <p:nvPr/>
                    </p:nvSpPr>
                    <p:spPr>
                      <a:xfrm>
                        <a:off x="39037" y="-1"/>
                        <a:ext cx="8819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NFS</a:t>
                        </a:r>
                      </a:p>
                    </p:txBody>
                  </p:sp>
                </p:grpSp>
              </p:grpSp>
            </p:grpSp>
            <p:grpSp>
              <p:nvGrpSpPr>
                <p:cNvPr id="299" name="Group 299"/>
                <p:cNvGrpSpPr/>
                <p:nvPr/>
              </p:nvGrpSpPr>
              <p:grpSpPr>
                <a:xfrm>
                  <a:off x="142392" y="5917269"/>
                  <a:ext cx="6782620" cy="3511737"/>
                  <a:chOff x="0" y="0"/>
                  <a:chExt cx="6782618" cy="3511736"/>
                </a:xfrm>
              </p:grpSpPr>
              <p:grpSp>
                <p:nvGrpSpPr>
                  <p:cNvPr id="291" name="Group 291"/>
                  <p:cNvGrpSpPr/>
                  <p:nvPr/>
                </p:nvGrpSpPr>
                <p:grpSpPr>
                  <a:xfrm>
                    <a:off x="3523643" y="0"/>
                    <a:ext cx="3258977" cy="3511737"/>
                    <a:chOff x="0" y="0"/>
                    <a:chExt cx="3258975" cy="3511736"/>
                  </a:xfrm>
                </p:grpSpPr>
                <p:pic>
                  <p:nvPicPr>
                    <p:cNvPr id="285" name="pasted-image.pdf"/>
                    <p:cNvPicPr/>
                    <p:nvPr/>
                  </p:nvPicPr>
                  <p:blipFill>
                    <a:blip r:embed="rId4">
                      <a:extLst/>
                    </a:blip>
                    <a:stretch>
                      <a:fillRect/>
                    </a:stretch>
                  </p:blipFill>
                  <p:spPr>
                    <a:xfrm>
                      <a:off x="0" y="926103"/>
                      <a:ext cx="3258975" cy="2585634"/>
                    </a:xfrm>
                    <a:prstGeom prst="rect">
                      <a:avLst/>
                    </a:prstGeom>
                    <a:ln w="12700" cap="flat">
                      <a:noFill/>
                      <a:miter lim="400000"/>
                    </a:ln>
                    <a:effectLst/>
                  </p:spPr>
                </p:pic>
                <p:pic>
                  <p:nvPicPr>
                    <p:cNvPr id="286" name="pasted-image.pdf"/>
                    <p:cNvPicPr/>
                    <p:nvPr/>
                  </p:nvPicPr>
                  <p:blipFill>
                    <a:blip r:embed="rId5">
                      <a:extLst/>
                    </a:blip>
                    <a:stretch>
                      <a:fillRect/>
                    </a:stretch>
                  </p:blipFill>
                  <p:spPr>
                    <a:xfrm>
                      <a:off x="0" y="326913"/>
                      <a:ext cx="3258975" cy="2332566"/>
                    </a:xfrm>
                    <a:prstGeom prst="rect">
                      <a:avLst/>
                    </a:prstGeom>
                    <a:ln w="12700" cap="flat">
                      <a:noFill/>
                      <a:miter lim="400000"/>
                    </a:ln>
                    <a:effectLst/>
                  </p:spPr>
                </p:pic>
                <p:pic>
                  <p:nvPicPr>
                    <p:cNvPr id="287" name="pasted-image.pdf"/>
                    <p:cNvPicPr/>
                    <p:nvPr/>
                  </p:nvPicPr>
                  <p:blipFill>
                    <a:blip r:embed="rId7">
                      <a:extLst/>
                    </a:blip>
                    <a:stretch>
                      <a:fillRect/>
                    </a:stretch>
                  </p:blipFill>
                  <p:spPr>
                    <a:xfrm>
                      <a:off x="847534" y="0"/>
                      <a:ext cx="1542969" cy="1129002"/>
                    </a:xfrm>
                    <a:prstGeom prst="rect">
                      <a:avLst/>
                    </a:prstGeom>
                    <a:ln w="12700" cap="flat">
                      <a:noFill/>
                      <a:miter lim="400000"/>
                    </a:ln>
                    <a:effectLst/>
                  </p:spPr>
                </p:pic>
                <p:pic>
                  <p:nvPicPr>
                    <p:cNvPr id="288" name="pasted-image.pdf"/>
                    <p:cNvPicPr/>
                    <p:nvPr/>
                  </p:nvPicPr>
                  <p:blipFill>
                    <a:blip r:embed="rId6">
                      <a:extLst/>
                    </a:blip>
                    <a:stretch>
                      <a:fillRect/>
                    </a:stretch>
                  </p:blipFill>
                  <p:spPr>
                    <a:xfrm>
                      <a:off x="118405" y="541703"/>
                      <a:ext cx="1437741" cy="1052006"/>
                    </a:xfrm>
                    <a:prstGeom prst="rect">
                      <a:avLst/>
                    </a:prstGeom>
                    <a:ln w="12700" cap="flat">
                      <a:noFill/>
                      <a:miter lim="400000"/>
                    </a:ln>
                    <a:effectLst/>
                  </p:spPr>
                </p:pic>
                <p:pic>
                  <p:nvPicPr>
                    <p:cNvPr id="289" name="pasted-image.pdf"/>
                    <p:cNvPicPr/>
                    <p:nvPr/>
                  </p:nvPicPr>
                  <p:blipFill>
                    <a:blip r:embed="rId10">
                      <a:extLst/>
                    </a:blip>
                    <a:stretch>
                      <a:fillRect/>
                    </a:stretch>
                  </p:blipFill>
                  <p:spPr>
                    <a:xfrm>
                      <a:off x="1716006" y="503204"/>
                      <a:ext cx="1542970" cy="1129003"/>
                    </a:xfrm>
                    <a:prstGeom prst="rect">
                      <a:avLst/>
                    </a:prstGeom>
                    <a:ln w="12700" cap="flat">
                      <a:noFill/>
                      <a:miter lim="400000"/>
                    </a:ln>
                    <a:effectLst/>
                  </p:spPr>
                </p:pic>
                <p:pic>
                  <p:nvPicPr>
                    <p:cNvPr id="290" name="pasted-image.pdf"/>
                    <p:cNvPicPr/>
                    <p:nvPr/>
                  </p:nvPicPr>
                  <p:blipFill>
                    <a:blip r:embed="rId8">
                      <a:extLst/>
                    </a:blip>
                    <a:stretch>
                      <a:fillRect/>
                    </a:stretch>
                  </p:blipFill>
                  <p:spPr>
                    <a:xfrm>
                      <a:off x="858003" y="928696"/>
                      <a:ext cx="1542969" cy="1129002"/>
                    </a:xfrm>
                    <a:prstGeom prst="rect">
                      <a:avLst/>
                    </a:prstGeom>
                    <a:ln w="12700" cap="flat">
                      <a:noFill/>
                      <a:miter lim="400000"/>
                    </a:ln>
                    <a:effectLst/>
                  </p:spPr>
                </p:pic>
              </p:grpSp>
              <p:grpSp>
                <p:nvGrpSpPr>
                  <p:cNvPr id="298" name="Group 298"/>
                  <p:cNvGrpSpPr/>
                  <p:nvPr/>
                </p:nvGrpSpPr>
                <p:grpSpPr>
                  <a:xfrm>
                    <a:off x="0" y="38498"/>
                    <a:ext cx="3258975" cy="3473239"/>
                    <a:chOff x="0" y="0"/>
                    <a:chExt cx="3258974" cy="3473237"/>
                  </a:xfrm>
                </p:grpSpPr>
                <p:pic>
                  <p:nvPicPr>
                    <p:cNvPr id="292" name="pasted-image.pdf"/>
                    <p:cNvPicPr/>
                    <p:nvPr/>
                  </p:nvPicPr>
                  <p:blipFill>
                    <a:blip r:embed="rId4">
                      <a:extLst/>
                    </a:blip>
                    <a:stretch>
                      <a:fillRect/>
                    </a:stretch>
                  </p:blipFill>
                  <p:spPr>
                    <a:xfrm>
                      <a:off x="0" y="887604"/>
                      <a:ext cx="3258975" cy="2585634"/>
                    </a:xfrm>
                    <a:prstGeom prst="rect">
                      <a:avLst/>
                    </a:prstGeom>
                    <a:ln w="12700" cap="flat">
                      <a:noFill/>
                      <a:miter lim="400000"/>
                    </a:ln>
                    <a:effectLst/>
                  </p:spPr>
                </p:pic>
                <p:pic>
                  <p:nvPicPr>
                    <p:cNvPr id="293" name="pasted-image.pdf"/>
                    <p:cNvPicPr/>
                    <p:nvPr/>
                  </p:nvPicPr>
                  <p:blipFill>
                    <a:blip r:embed="rId5">
                      <a:extLst/>
                    </a:blip>
                    <a:stretch>
                      <a:fillRect/>
                    </a:stretch>
                  </p:blipFill>
                  <p:spPr>
                    <a:xfrm>
                      <a:off x="0" y="288414"/>
                      <a:ext cx="3258975" cy="2332567"/>
                    </a:xfrm>
                    <a:prstGeom prst="rect">
                      <a:avLst/>
                    </a:prstGeom>
                    <a:ln w="12700" cap="flat">
                      <a:noFill/>
                      <a:miter lim="400000"/>
                    </a:ln>
                    <a:effectLst/>
                  </p:spPr>
                </p:pic>
                <p:pic>
                  <p:nvPicPr>
                    <p:cNvPr id="294" name="pasted-image.pdf"/>
                    <p:cNvPicPr/>
                    <p:nvPr/>
                  </p:nvPicPr>
                  <p:blipFill>
                    <a:blip r:embed="rId6">
                      <a:extLst/>
                    </a:blip>
                    <a:stretch>
                      <a:fillRect/>
                    </a:stretch>
                  </p:blipFill>
                  <p:spPr>
                    <a:xfrm>
                      <a:off x="997116" y="0"/>
                      <a:ext cx="1437741" cy="1052005"/>
                    </a:xfrm>
                    <a:prstGeom prst="rect">
                      <a:avLst/>
                    </a:prstGeom>
                    <a:ln w="12700" cap="flat">
                      <a:noFill/>
                      <a:miter lim="400000"/>
                    </a:ln>
                    <a:effectLst/>
                  </p:spPr>
                </p:pic>
                <p:pic>
                  <p:nvPicPr>
                    <p:cNvPr id="295" name="pasted-image.pdf"/>
                    <p:cNvPicPr/>
                    <p:nvPr/>
                  </p:nvPicPr>
                  <p:blipFill>
                    <a:blip r:embed="rId10">
                      <a:extLst/>
                    </a:blip>
                    <a:stretch>
                      <a:fillRect/>
                    </a:stretch>
                  </p:blipFill>
                  <p:spPr>
                    <a:xfrm>
                      <a:off x="140630" y="464706"/>
                      <a:ext cx="1542969" cy="1129002"/>
                    </a:xfrm>
                    <a:prstGeom prst="rect">
                      <a:avLst/>
                    </a:prstGeom>
                    <a:ln w="12700" cap="flat">
                      <a:noFill/>
                      <a:miter lim="400000"/>
                    </a:ln>
                    <a:effectLst/>
                  </p:spPr>
                </p:pic>
                <p:pic>
                  <p:nvPicPr>
                    <p:cNvPr id="296" name="pasted-image.pdf"/>
                    <p:cNvPicPr/>
                    <p:nvPr/>
                  </p:nvPicPr>
                  <p:blipFill>
                    <a:blip r:embed="rId9">
                      <a:extLst/>
                    </a:blip>
                    <a:stretch>
                      <a:fillRect/>
                    </a:stretch>
                  </p:blipFill>
                  <p:spPr>
                    <a:xfrm>
                      <a:off x="1716006" y="464706"/>
                      <a:ext cx="1542969" cy="1129002"/>
                    </a:xfrm>
                    <a:prstGeom prst="rect">
                      <a:avLst/>
                    </a:prstGeom>
                    <a:ln w="12700" cap="flat">
                      <a:noFill/>
                      <a:miter lim="400000"/>
                    </a:ln>
                    <a:effectLst/>
                  </p:spPr>
                </p:pic>
                <p:pic>
                  <p:nvPicPr>
                    <p:cNvPr id="297" name="pasted-image.pdf"/>
                    <p:cNvPicPr/>
                    <p:nvPr/>
                  </p:nvPicPr>
                  <p:blipFill>
                    <a:blip r:embed="rId7">
                      <a:extLst/>
                    </a:blip>
                    <a:stretch>
                      <a:fillRect/>
                    </a:stretch>
                  </p:blipFill>
                  <p:spPr>
                    <a:xfrm>
                      <a:off x="858003" y="890197"/>
                      <a:ext cx="1542969" cy="1129002"/>
                    </a:xfrm>
                    <a:prstGeom prst="rect">
                      <a:avLst/>
                    </a:prstGeom>
                    <a:ln w="12700" cap="flat">
                      <a:noFill/>
                      <a:miter lim="400000"/>
                    </a:ln>
                    <a:effectLst/>
                  </p:spPr>
                </p:pic>
              </p:grpSp>
            </p:grpSp>
            <p:grpSp>
              <p:nvGrpSpPr>
                <p:cNvPr id="314" name="Group 314"/>
                <p:cNvGrpSpPr/>
                <p:nvPr/>
              </p:nvGrpSpPr>
              <p:grpSpPr>
                <a:xfrm>
                  <a:off x="1872990" y="0"/>
                  <a:ext cx="10513870" cy="6565775"/>
                  <a:chOff x="0" y="0"/>
                  <a:chExt cx="10513868" cy="6565774"/>
                </a:xfrm>
              </p:grpSpPr>
              <p:sp>
                <p:nvSpPr>
                  <p:cNvPr id="300" name="Shape 300"/>
                  <p:cNvSpPr/>
                  <p:nvPr/>
                </p:nvSpPr>
                <p:spPr>
                  <a:xfrm flipH="1" flipV="1">
                    <a:off x="5781478" y="999407"/>
                    <a:ext cx="2411095" cy="83958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pic>
                <p:nvPicPr>
                  <p:cNvPr id="301" name="pasted-image.pdf"/>
                  <p:cNvPicPr/>
                  <p:nvPr/>
                </p:nvPicPr>
                <p:blipFill>
                  <a:blip r:embed="rId11">
                    <a:extLst/>
                  </a:blip>
                  <a:stretch>
                    <a:fillRect/>
                  </a:stretch>
                </p:blipFill>
                <p:spPr>
                  <a:xfrm>
                    <a:off x="4321855" y="0"/>
                    <a:ext cx="1771316" cy="1270000"/>
                  </a:xfrm>
                  <a:prstGeom prst="rect">
                    <a:avLst/>
                  </a:prstGeom>
                  <a:ln w="12700" cap="flat">
                    <a:noFill/>
                    <a:miter lim="400000"/>
                  </a:ln>
                  <a:effectLst/>
                </p:spPr>
              </p:pic>
              <p:pic>
                <p:nvPicPr>
                  <p:cNvPr id="302" name="pasted-image.pdf"/>
                  <p:cNvPicPr/>
                  <p:nvPr/>
                </p:nvPicPr>
                <p:blipFill>
                  <a:blip r:embed="rId11">
                    <a:extLst/>
                  </a:blip>
                  <a:stretch>
                    <a:fillRect/>
                  </a:stretch>
                </p:blipFill>
                <p:spPr>
                  <a:xfrm>
                    <a:off x="8073055" y="1530954"/>
                    <a:ext cx="1771317" cy="1270001"/>
                  </a:xfrm>
                  <a:prstGeom prst="rect">
                    <a:avLst/>
                  </a:prstGeom>
                  <a:ln w="12700" cap="flat">
                    <a:noFill/>
                    <a:miter lim="400000"/>
                  </a:ln>
                  <a:effectLst/>
                </p:spPr>
              </p:pic>
              <p:sp>
                <p:nvSpPr>
                  <p:cNvPr id="303" name="Shape 303"/>
                  <p:cNvSpPr/>
                  <p:nvPr/>
                </p:nvSpPr>
                <p:spPr>
                  <a:xfrm flipV="1">
                    <a:off x="7425216" y="2700895"/>
                    <a:ext cx="1360506" cy="331836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pic>
                <p:nvPicPr>
                  <p:cNvPr id="304" name="pasted-image.pdf"/>
                  <p:cNvPicPr/>
                  <p:nvPr/>
                </p:nvPicPr>
                <p:blipFill>
                  <a:blip r:embed="rId12">
                    <a:extLst/>
                  </a:blip>
                  <a:stretch>
                    <a:fillRect/>
                  </a:stretch>
                </p:blipFill>
                <p:spPr>
                  <a:xfrm>
                    <a:off x="6614273" y="694810"/>
                    <a:ext cx="1384301" cy="1282701"/>
                  </a:xfrm>
                  <a:prstGeom prst="rect">
                    <a:avLst/>
                  </a:prstGeom>
                  <a:ln w="12700" cap="flat">
                    <a:noFill/>
                    <a:miter lim="400000"/>
                  </a:ln>
                  <a:effectLst/>
                </p:spPr>
              </p:pic>
              <p:sp>
                <p:nvSpPr>
                  <p:cNvPr id="305" name="Shape 305"/>
                  <p:cNvSpPr/>
                  <p:nvPr/>
                </p:nvSpPr>
                <p:spPr>
                  <a:xfrm flipH="1" flipV="1">
                    <a:off x="9097168" y="2720356"/>
                    <a:ext cx="1416702" cy="355264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06" name="Shape 306"/>
                  <p:cNvSpPr/>
                  <p:nvPr/>
                </p:nvSpPr>
                <p:spPr>
                  <a:xfrm flipV="1">
                    <a:off x="2291868" y="834227"/>
                    <a:ext cx="2582943" cy="110582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pic>
                <p:nvPicPr>
                  <p:cNvPr id="307" name="pasted-image.pdf"/>
                  <p:cNvPicPr/>
                  <p:nvPr/>
                </p:nvPicPr>
                <p:blipFill>
                  <a:blip r:embed="rId12">
                    <a:extLst/>
                  </a:blip>
                  <a:stretch>
                    <a:fillRect/>
                  </a:stretch>
                </p:blipFill>
                <p:spPr>
                  <a:xfrm>
                    <a:off x="2719912" y="669012"/>
                    <a:ext cx="1384301" cy="1282701"/>
                  </a:xfrm>
                  <a:prstGeom prst="rect">
                    <a:avLst/>
                  </a:prstGeom>
                  <a:ln w="12700" cap="flat">
                    <a:noFill/>
                    <a:miter lim="400000"/>
                  </a:ln>
                  <a:effectLst/>
                </p:spPr>
              </p:pic>
              <p:grpSp>
                <p:nvGrpSpPr>
                  <p:cNvPr id="311" name="Group 311"/>
                  <p:cNvGrpSpPr/>
                  <p:nvPr/>
                </p:nvGrpSpPr>
                <p:grpSpPr>
                  <a:xfrm>
                    <a:off x="0" y="1564262"/>
                    <a:ext cx="2643662" cy="5001513"/>
                    <a:chOff x="0" y="0"/>
                    <a:chExt cx="2643661" cy="5001512"/>
                  </a:xfrm>
                </p:grpSpPr>
                <p:pic>
                  <p:nvPicPr>
                    <p:cNvPr id="308" name="pasted-image.pdf"/>
                    <p:cNvPicPr/>
                    <p:nvPr/>
                  </p:nvPicPr>
                  <p:blipFill>
                    <a:blip r:embed="rId11">
                      <a:extLst/>
                    </a:blip>
                    <a:stretch>
                      <a:fillRect/>
                    </a:stretch>
                  </p:blipFill>
                  <p:spPr>
                    <a:xfrm>
                      <a:off x="872345" y="0"/>
                      <a:ext cx="1771317" cy="1270000"/>
                    </a:xfrm>
                    <a:prstGeom prst="rect">
                      <a:avLst/>
                    </a:prstGeom>
                    <a:ln w="12700" cap="flat">
                      <a:noFill/>
                      <a:miter lim="400000"/>
                    </a:ln>
                    <a:effectLst/>
                  </p:spPr>
                </p:pic>
                <p:sp>
                  <p:nvSpPr>
                    <p:cNvPr id="309" name="Shape 309"/>
                    <p:cNvSpPr/>
                    <p:nvPr/>
                  </p:nvSpPr>
                  <p:spPr>
                    <a:xfrm flipH="1" flipV="1">
                      <a:off x="1768704" y="1094156"/>
                      <a:ext cx="605564" cy="390735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10" name="Shape 310"/>
                    <p:cNvSpPr/>
                    <p:nvPr/>
                  </p:nvSpPr>
                  <p:spPr>
                    <a:xfrm flipV="1">
                      <a:off x="-1" y="904505"/>
                      <a:ext cx="1414062" cy="376994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grpSp>
              <p:sp>
                <p:nvSpPr>
                  <p:cNvPr id="312" name="Shape 312"/>
                  <p:cNvSpPr/>
                  <p:nvPr/>
                </p:nvSpPr>
                <p:spPr>
                  <a:xfrm>
                    <a:off x="2782047" y="2035121"/>
                    <a:ext cx="2304898"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lvl1pPr>
                  </a:lstStyle>
                  <a:p>
                    <a:pPr lvl="0">
                      <a:defRPr sz="1800"/>
                    </a:pPr>
                    <a:r>
                      <a:rPr sz="2400"/>
                      <a:t>SSL Termination</a:t>
                    </a:r>
                  </a:p>
                </p:txBody>
              </p:sp>
              <p:sp>
                <p:nvSpPr>
                  <p:cNvPr id="313" name="Shape 313"/>
                  <p:cNvSpPr/>
                  <p:nvPr/>
                </p:nvSpPr>
                <p:spPr>
                  <a:xfrm>
                    <a:off x="5773705" y="2038579"/>
                    <a:ext cx="2304899"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lvl1pPr>
                  </a:lstStyle>
                  <a:p>
                    <a:pPr lvl="0">
                      <a:defRPr sz="1800"/>
                    </a:pPr>
                    <a:r>
                      <a:rPr sz="2400"/>
                      <a:t>SSL Termination</a:t>
                    </a:r>
                  </a:p>
                </p:txBody>
              </p:sp>
            </p:grpSp>
          </p:grpSp>
        </p:grpSp>
        <p:pic>
          <p:nvPicPr>
            <p:cNvPr id="317" name="pasted-image.pdf"/>
            <p:cNvPicPr/>
            <p:nvPr/>
          </p:nvPicPr>
          <p:blipFill>
            <a:blip r:embed="rId12">
              <a:extLst/>
            </a:blip>
            <a:stretch>
              <a:fillRect/>
            </a:stretch>
          </p:blipFill>
          <p:spPr>
            <a:xfrm>
              <a:off x="2399891" y="497143"/>
              <a:ext cx="1384301" cy="1282701"/>
            </a:xfrm>
            <a:prstGeom prst="rect">
              <a:avLst/>
            </a:prstGeom>
            <a:ln w="12700" cap="flat">
              <a:noFill/>
              <a:miter lim="400000"/>
            </a:ln>
            <a:effectLst/>
          </p:spPr>
        </p:pic>
        <p:sp>
          <p:nvSpPr>
            <p:cNvPr id="318" name="Shape 318"/>
            <p:cNvSpPr/>
            <p:nvPr/>
          </p:nvSpPr>
          <p:spPr>
            <a:xfrm>
              <a:off x="3211909" y="1471482"/>
              <a:ext cx="378339" cy="37834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19" name="Shape 319"/>
            <p:cNvSpPr/>
            <p:nvPr/>
          </p:nvSpPr>
          <p:spPr>
            <a:xfrm>
              <a:off x="1924285" y="746076"/>
              <a:ext cx="733912" cy="37833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20" name="Shape 320"/>
            <p:cNvSpPr/>
            <p:nvPr/>
          </p:nvSpPr>
          <p:spPr>
            <a:xfrm>
              <a:off x="-1" y="124672"/>
              <a:ext cx="273436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HTTP Request</a:t>
              </a:r>
            </a:p>
          </p:txBody>
        </p:sp>
      </p:gr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vCloud Air Deployment</a:t>
            </a:r>
          </a:p>
        </p:txBody>
      </p:sp>
      <p:sp>
        <p:nvSpPr>
          <p:cNvPr id="326" name="Shape 326"/>
          <p:cNvSpPr/>
          <p:nvPr/>
        </p:nvSpPr>
        <p:spPr>
          <a:xfrm>
            <a:off x="326810" y="3142095"/>
            <a:ext cx="8750322"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A vCloud Air installation can support 1 or more Foundations in a single Virtual Data Center. </a:t>
            </a:r>
            <a:endParaRPr sz="4500"/>
          </a:p>
          <a:p>
            <a:pPr lvl="0" marL="549519" indent="-549519" algn="l">
              <a:spcBef>
                <a:spcPts val="4500"/>
              </a:spcBef>
              <a:buSzPct val="75000"/>
              <a:buChar char="•"/>
              <a:defRPr sz="1800"/>
            </a:pPr>
            <a:r>
              <a:rPr sz="4500"/>
              <a:t>Operators can create multiple networks for isolation of Pivotal elastic runtime and services.</a:t>
            </a:r>
            <a:endParaRPr sz="4500"/>
          </a:p>
          <a:p>
            <a:pPr lvl="0" marL="549519" indent="-549519" algn="l">
              <a:spcBef>
                <a:spcPts val="4500"/>
              </a:spcBef>
              <a:buSzPct val="75000"/>
              <a:buChar char="•"/>
              <a:defRPr sz="1800"/>
            </a:pPr>
            <a:r>
              <a:rPr sz="4500"/>
              <a:t>Edge gateway (NAT, Firewall and Load Balancing) are configured in vCloud Air.</a:t>
            </a:r>
            <a:endParaRPr sz="4500"/>
          </a:p>
        </p:txBody>
      </p:sp>
      <p:grpSp>
        <p:nvGrpSpPr>
          <p:cNvPr id="386" name="Group 386"/>
          <p:cNvGrpSpPr/>
          <p:nvPr/>
        </p:nvGrpSpPr>
        <p:grpSpPr>
          <a:xfrm>
            <a:off x="9213870" y="2254913"/>
            <a:ext cx="15205367" cy="10028799"/>
            <a:chOff x="0" y="0"/>
            <a:chExt cx="15205366" cy="10028797"/>
          </a:xfrm>
        </p:grpSpPr>
        <p:grpSp>
          <p:nvGrpSpPr>
            <p:cNvPr id="384" name="Group 384"/>
            <p:cNvGrpSpPr/>
            <p:nvPr/>
          </p:nvGrpSpPr>
          <p:grpSpPr>
            <a:xfrm>
              <a:off x="0" y="-1"/>
              <a:ext cx="15205367" cy="10028799"/>
              <a:chOff x="0" y="0"/>
              <a:chExt cx="15205366" cy="10028797"/>
            </a:xfrm>
          </p:grpSpPr>
          <p:sp>
            <p:nvSpPr>
              <p:cNvPr id="327" name="Shape 327"/>
              <p:cNvSpPr/>
              <p:nvPr/>
            </p:nvSpPr>
            <p:spPr>
              <a:xfrm>
                <a:off x="0" y="15545"/>
                <a:ext cx="15205367" cy="10013253"/>
              </a:xfrm>
              <a:prstGeom prst="roundRect">
                <a:avLst>
                  <a:gd name="adj" fmla="val 2946"/>
                </a:avLst>
              </a:prstGeom>
              <a:gradFill flip="none" rotWithShape="1">
                <a:gsLst>
                  <a:gs pos="0">
                    <a:srgbClr val="FBFBFB"/>
                  </a:gs>
                  <a:gs pos="100000">
                    <a:srgbClr val="0093C9"/>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sp>
            <p:nvSpPr>
              <p:cNvPr id="328" name="Shape 328"/>
              <p:cNvSpPr/>
              <p:nvPr/>
            </p:nvSpPr>
            <p:spPr>
              <a:xfrm>
                <a:off x="173803" y="3040015"/>
                <a:ext cx="14857761" cy="5377821"/>
              </a:xfrm>
              <a:prstGeom prst="roundRect">
                <a:avLst>
                  <a:gd name="adj" fmla="val 15000"/>
                </a:avLst>
              </a:prstGeom>
              <a:gradFill flip="none" rotWithShape="1">
                <a:gsLst>
                  <a:gs pos="0">
                    <a:srgbClr val="FBFBFB"/>
                  </a:gs>
                  <a:gs pos="100000">
                    <a:srgbClr val="01786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0" tIns="0" rIns="0" bIns="0" numCol="1" anchor="ctr">
                <a:noAutofit/>
              </a:bodyPr>
              <a:lstStyle/>
              <a:p>
                <a:pPr lvl="0">
                  <a:defRPr sz="3200"/>
                </a:pPr>
              </a:p>
            </p:txBody>
          </p:sp>
          <p:sp>
            <p:nvSpPr>
              <p:cNvPr id="329" name="Shape 329"/>
              <p:cNvSpPr/>
              <p:nvPr/>
            </p:nvSpPr>
            <p:spPr>
              <a:xfrm>
                <a:off x="128743" y="8435389"/>
                <a:ext cx="14947881" cy="1455487"/>
              </a:xfrm>
              <a:prstGeom prst="roundRect">
                <a:avLst>
                  <a:gd name="adj" fmla="val 13088"/>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3200"/>
                </a:pPr>
              </a:p>
            </p:txBody>
          </p:sp>
          <p:grpSp>
            <p:nvGrpSpPr>
              <p:cNvPr id="369" name="Group 369"/>
              <p:cNvGrpSpPr/>
              <p:nvPr/>
            </p:nvGrpSpPr>
            <p:grpSpPr>
              <a:xfrm>
                <a:off x="1317652" y="1710861"/>
                <a:ext cx="11602639" cy="6711403"/>
                <a:chOff x="0" y="926952"/>
                <a:chExt cx="11602638" cy="6711402"/>
              </a:xfrm>
            </p:grpSpPr>
            <p:grpSp>
              <p:nvGrpSpPr>
                <p:cNvPr id="339" name="Group 339"/>
                <p:cNvGrpSpPr/>
                <p:nvPr/>
              </p:nvGrpSpPr>
              <p:grpSpPr>
                <a:xfrm>
                  <a:off x="7309823" y="2237887"/>
                  <a:ext cx="4292816" cy="2155044"/>
                  <a:chOff x="0" y="0"/>
                  <a:chExt cx="4292814" cy="2155042"/>
                </a:xfrm>
              </p:grpSpPr>
              <p:grpSp>
                <p:nvGrpSpPr>
                  <p:cNvPr id="332" name="Group 332"/>
                  <p:cNvGrpSpPr/>
                  <p:nvPr/>
                </p:nvGrpSpPr>
                <p:grpSpPr>
                  <a:xfrm>
                    <a:off x="1658288" y="-1"/>
                    <a:ext cx="1265632" cy="2155044"/>
                    <a:chOff x="323811" y="139699"/>
                    <a:chExt cx="1265631" cy="2155042"/>
                  </a:xfrm>
                </p:grpSpPr>
                <p:pic>
                  <p:nvPicPr>
                    <p:cNvPr id="330" name="pasted-image.pdf"/>
                    <p:cNvPicPr/>
                    <p:nvPr/>
                  </p:nvPicPr>
                  <p:blipFill>
                    <a:blip r:embed="rId2">
                      <a:extLst/>
                    </a:blip>
                    <a:stretch>
                      <a:fillRect/>
                    </a:stretch>
                  </p:blipFill>
                  <p:spPr>
                    <a:xfrm>
                      <a:off x="493471" y="1165741"/>
                      <a:ext cx="921028" cy="1129002"/>
                    </a:xfrm>
                    <a:prstGeom prst="rect">
                      <a:avLst/>
                    </a:prstGeom>
                    <a:ln w="12700" cap="flat">
                      <a:noFill/>
                      <a:miter lim="400000"/>
                    </a:ln>
                    <a:effectLst/>
                  </p:spPr>
                </p:pic>
                <p:sp>
                  <p:nvSpPr>
                    <p:cNvPr id="331" name="Shape 331"/>
                    <p:cNvSpPr/>
                    <p:nvPr/>
                  </p:nvSpPr>
                  <p:spPr>
                    <a:xfrm>
                      <a:off x="323811" y="139699"/>
                      <a:ext cx="1265633"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CCDB</a:t>
                      </a:r>
                    </a:p>
                  </p:txBody>
                </p:sp>
              </p:grpSp>
              <p:grpSp>
                <p:nvGrpSpPr>
                  <p:cNvPr id="335" name="Group 335"/>
                  <p:cNvGrpSpPr/>
                  <p:nvPr/>
                </p:nvGrpSpPr>
                <p:grpSpPr>
                  <a:xfrm>
                    <a:off x="0" y="34275"/>
                    <a:ext cx="1514348" cy="2086493"/>
                    <a:chOff x="393763" y="139699"/>
                    <a:chExt cx="1514347" cy="2086492"/>
                  </a:xfrm>
                </p:grpSpPr>
                <p:pic>
                  <p:nvPicPr>
                    <p:cNvPr id="333" name="pasted-image.pdf"/>
                    <p:cNvPicPr/>
                    <p:nvPr/>
                  </p:nvPicPr>
                  <p:blipFill>
                    <a:blip r:embed="rId2">
                      <a:extLst/>
                    </a:blip>
                    <a:stretch>
                      <a:fillRect/>
                    </a:stretch>
                  </p:blipFill>
                  <p:spPr>
                    <a:xfrm>
                      <a:off x="690423" y="1097191"/>
                      <a:ext cx="921029" cy="1129002"/>
                    </a:xfrm>
                    <a:prstGeom prst="rect">
                      <a:avLst/>
                    </a:prstGeom>
                    <a:ln w="12700" cap="flat">
                      <a:noFill/>
                      <a:miter lim="400000"/>
                    </a:ln>
                    <a:effectLst/>
                  </p:spPr>
                </p:pic>
                <p:sp>
                  <p:nvSpPr>
                    <p:cNvPr id="334" name="Shape 334"/>
                    <p:cNvSpPr/>
                    <p:nvPr/>
                  </p:nvSpPr>
                  <p:spPr>
                    <a:xfrm>
                      <a:off x="393763" y="139699"/>
                      <a:ext cx="151434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UAADB</a:t>
                      </a:r>
                    </a:p>
                  </p:txBody>
                </p:sp>
              </p:grpSp>
              <p:grpSp>
                <p:nvGrpSpPr>
                  <p:cNvPr id="338" name="Group 338"/>
                  <p:cNvGrpSpPr/>
                  <p:nvPr/>
                </p:nvGrpSpPr>
                <p:grpSpPr>
                  <a:xfrm>
                    <a:off x="3371787" y="33067"/>
                    <a:ext cx="921028" cy="2088909"/>
                    <a:chOff x="196393" y="139699"/>
                    <a:chExt cx="921027" cy="2088907"/>
                  </a:xfrm>
                </p:grpSpPr>
                <p:pic>
                  <p:nvPicPr>
                    <p:cNvPr id="336" name="pasted-image.pdf"/>
                    <p:cNvPicPr/>
                    <p:nvPr/>
                  </p:nvPicPr>
                  <p:blipFill>
                    <a:blip r:embed="rId2">
                      <a:extLst/>
                    </a:blip>
                    <a:stretch>
                      <a:fillRect/>
                    </a:stretch>
                  </p:blipFill>
                  <p:spPr>
                    <a:xfrm>
                      <a:off x="196393" y="1099606"/>
                      <a:ext cx="921029" cy="1129002"/>
                    </a:xfrm>
                    <a:prstGeom prst="rect">
                      <a:avLst/>
                    </a:prstGeom>
                    <a:ln w="12700" cap="flat">
                      <a:noFill/>
                      <a:miter lim="400000"/>
                    </a:ln>
                    <a:effectLst/>
                  </p:spPr>
                </p:pic>
                <p:sp>
                  <p:nvSpPr>
                    <p:cNvPr id="337" name="Shape 337"/>
                    <p:cNvSpPr/>
                    <p:nvPr/>
                  </p:nvSpPr>
                  <p:spPr>
                    <a:xfrm>
                      <a:off x="215912" y="139699"/>
                      <a:ext cx="8819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NFS</a:t>
                      </a:r>
                    </a:p>
                  </p:txBody>
                </p:sp>
              </p:grpSp>
            </p:grpSp>
            <p:grpSp>
              <p:nvGrpSpPr>
                <p:cNvPr id="368" name="Group 368"/>
                <p:cNvGrpSpPr/>
                <p:nvPr/>
              </p:nvGrpSpPr>
              <p:grpSpPr>
                <a:xfrm>
                  <a:off x="-1" y="926952"/>
                  <a:ext cx="8717878" cy="6711404"/>
                  <a:chOff x="0" y="926952"/>
                  <a:chExt cx="8717876" cy="6711402"/>
                </a:xfrm>
              </p:grpSpPr>
              <p:sp>
                <p:nvSpPr>
                  <p:cNvPr id="340" name="Shape 340"/>
                  <p:cNvSpPr/>
                  <p:nvPr/>
                </p:nvSpPr>
                <p:spPr>
                  <a:xfrm flipH="1">
                    <a:off x="3558238" y="2100226"/>
                    <a:ext cx="1620868" cy="107649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grpSp>
                <p:nvGrpSpPr>
                  <p:cNvPr id="359" name="Group 359"/>
                  <p:cNvGrpSpPr/>
                  <p:nvPr/>
                </p:nvGrpSpPr>
                <p:grpSpPr>
                  <a:xfrm>
                    <a:off x="-1" y="3205266"/>
                    <a:ext cx="7312625" cy="4433090"/>
                    <a:chOff x="0" y="0"/>
                    <a:chExt cx="7312623" cy="4433088"/>
                  </a:xfrm>
                </p:grpSpPr>
                <p:grpSp>
                  <p:nvGrpSpPr>
                    <p:cNvPr id="353" name="Group 353"/>
                    <p:cNvGrpSpPr/>
                    <p:nvPr/>
                  </p:nvGrpSpPr>
                  <p:grpSpPr>
                    <a:xfrm>
                      <a:off x="-1" y="0"/>
                      <a:ext cx="5174861" cy="3392072"/>
                      <a:chOff x="0" y="0"/>
                      <a:chExt cx="5174859" cy="3392071"/>
                    </a:xfrm>
                  </p:grpSpPr>
                  <p:grpSp>
                    <p:nvGrpSpPr>
                      <p:cNvPr id="343" name="Group 343"/>
                      <p:cNvGrpSpPr/>
                      <p:nvPr/>
                    </p:nvGrpSpPr>
                    <p:grpSpPr>
                      <a:xfrm>
                        <a:off x="1124553" y="0"/>
                        <a:ext cx="2342295" cy="1592991"/>
                        <a:chOff x="0" y="0"/>
                        <a:chExt cx="2342293" cy="1592990"/>
                      </a:xfrm>
                    </p:grpSpPr>
                    <p:pic>
                      <p:nvPicPr>
                        <p:cNvPr id="341" name="pasted-image.pdf"/>
                        <p:cNvPicPr/>
                        <p:nvPr/>
                      </p:nvPicPr>
                      <p:blipFill>
                        <a:blip r:embed="rId3">
                          <a:extLst/>
                        </a:blip>
                        <a:stretch>
                          <a:fillRect/>
                        </a:stretch>
                      </p:blipFill>
                      <p:spPr>
                        <a:xfrm>
                          <a:off x="0" y="0"/>
                          <a:ext cx="1542969" cy="1129002"/>
                        </a:xfrm>
                        <a:prstGeom prst="rect">
                          <a:avLst/>
                        </a:prstGeom>
                        <a:ln w="12700" cap="flat">
                          <a:noFill/>
                          <a:miter lim="400000"/>
                        </a:ln>
                        <a:effectLst/>
                      </p:spPr>
                    </p:pic>
                    <p:pic>
                      <p:nvPicPr>
                        <p:cNvPr id="342" name="pasted-image.pdf"/>
                        <p:cNvPicPr/>
                        <p:nvPr/>
                      </p:nvPicPr>
                      <p:blipFill>
                        <a:blip r:embed="rId4">
                          <a:extLst/>
                        </a:blip>
                        <a:stretch>
                          <a:fillRect/>
                        </a:stretch>
                      </p:blipFill>
                      <p:spPr>
                        <a:xfrm>
                          <a:off x="799325" y="463989"/>
                          <a:ext cx="1542969" cy="1129002"/>
                        </a:xfrm>
                        <a:prstGeom prst="rect">
                          <a:avLst/>
                        </a:prstGeom>
                        <a:ln w="12700" cap="flat">
                          <a:noFill/>
                          <a:miter lim="400000"/>
                        </a:ln>
                        <a:effectLst/>
                      </p:spPr>
                    </p:pic>
                  </p:grpSp>
                  <p:grpSp>
                    <p:nvGrpSpPr>
                      <p:cNvPr id="346" name="Group 346"/>
                      <p:cNvGrpSpPr/>
                      <p:nvPr/>
                    </p:nvGrpSpPr>
                    <p:grpSpPr>
                      <a:xfrm>
                        <a:off x="0" y="607560"/>
                        <a:ext cx="2353308" cy="1635904"/>
                        <a:chOff x="0" y="0"/>
                        <a:chExt cx="2353307" cy="1635902"/>
                      </a:xfrm>
                    </p:grpSpPr>
                    <p:pic>
                      <p:nvPicPr>
                        <p:cNvPr id="344" name="pasted-image.pdf"/>
                        <p:cNvPicPr/>
                        <p:nvPr/>
                      </p:nvPicPr>
                      <p:blipFill>
                        <a:blip r:embed="rId4">
                          <a:extLst/>
                        </a:blip>
                        <a:stretch>
                          <a:fillRect/>
                        </a:stretch>
                      </p:blipFill>
                      <p:spPr>
                        <a:xfrm>
                          <a:off x="0" y="0"/>
                          <a:ext cx="1542969" cy="1129002"/>
                        </a:xfrm>
                        <a:prstGeom prst="rect">
                          <a:avLst/>
                        </a:prstGeom>
                        <a:ln w="12700" cap="flat">
                          <a:noFill/>
                          <a:miter lim="400000"/>
                        </a:ln>
                        <a:effectLst/>
                      </p:spPr>
                    </p:pic>
                    <p:pic>
                      <p:nvPicPr>
                        <p:cNvPr id="345" name="pasted-image.pdf"/>
                        <p:cNvPicPr/>
                        <p:nvPr/>
                      </p:nvPicPr>
                      <p:blipFill>
                        <a:blip r:embed="rId5">
                          <a:extLst/>
                        </a:blip>
                        <a:stretch>
                          <a:fillRect/>
                        </a:stretch>
                      </p:blipFill>
                      <p:spPr>
                        <a:xfrm>
                          <a:off x="810339" y="506901"/>
                          <a:ext cx="1542969" cy="1129002"/>
                        </a:xfrm>
                        <a:prstGeom prst="rect">
                          <a:avLst/>
                        </a:prstGeom>
                        <a:ln w="12700" cap="flat">
                          <a:noFill/>
                          <a:miter lim="400000"/>
                        </a:ln>
                        <a:effectLst/>
                      </p:spPr>
                    </p:pic>
                  </p:grpSp>
                  <p:grpSp>
                    <p:nvGrpSpPr>
                      <p:cNvPr id="349" name="Group 349"/>
                      <p:cNvGrpSpPr/>
                      <p:nvPr/>
                    </p:nvGrpSpPr>
                    <p:grpSpPr>
                      <a:xfrm>
                        <a:off x="1871562" y="1665004"/>
                        <a:ext cx="2418573" cy="1727068"/>
                        <a:chOff x="0" y="0"/>
                        <a:chExt cx="2418571" cy="1727067"/>
                      </a:xfrm>
                    </p:grpSpPr>
                    <p:pic>
                      <p:nvPicPr>
                        <p:cNvPr id="347" name="pasted-image.pdf"/>
                        <p:cNvPicPr/>
                        <p:nvPr/>
                      </p:nvPicPr>
                      <p:blipFill>
                        <a:blip r:embed="rId6">
                          <a:extLst/>
                        </a:blip>
                        <a:stretch>
                          <a:fillRect/>
                        </a:stretch>
                      </p:blipFill>
                      <p:spPr>
                        <a:xfrm>
                          <a:off x="0" y="0"/>
                          <a:ext cx="1542969" cy="1129002"/>
                        </a:xfrm>
                        <a:prstGeom prst="rect">
                          <a:avLst/>
                        </a:prstGeom>
                        <a:ln w="12700" cap="flat">
                          <a:noFill/>
                          <a:miter lim="400000"/>
                        </a:ln>
                        <a:effectLst/>
                      </p:spPr>
                    </p:pic>
                    <p:pic>
                      <p:nvPicPr>
                        <p:cNvPr id="348" name="pasted-image.pdf"/>
                        <p:cNvPicPr/>
                        <p:nvPr/>
                      </p:nvPicPr>
                      <p:blipFill>
                        <a:blip r:embed="rId4">
                          <a:extLst/>
                        </a:blip>
                        <a:stretch>
                          <a:fillRect/>
                        </a:stretch>
                      </p:blipFill>
                      <p:spPr>
                        <a:xfrm>
                          <a:off x="875603" y="598066"/>
                          <a:ext cx="1542969" cy="1129002"/>
                        </a:xfrm>
                        <a:prstGeom prst="rect">
                          <a:avLst/>
                        </a:prstGeom>
                        <a:ln w="12700" cap="flat">
                          <a:noFill/>
                          <a:miter lim="400000"/>
                        </a:ln>
                        <a:effectLst/>
                      </p:spPr>
                    </p:pic>
                  </p:grpSp>
                  <p:grpSp>
                    <p:nvGrpSpPr>
                      <p:cNvPr id="352" name="Group 352"/>
                      <p:cNvGrpSpPr/>
                      <p:nvPr/>
                    </p:nvGrpSpPr>
                    <p:grpSpPr>
                      <a:xfrm>
                        <a:off x="2855841" y="1107261"/>
                        <a:ext cx="2319019" cy="1554494"/>
                        <a:chOff x="0" y="0"/>
                        <a:chExt cx="2319018" cy="1554492"/>
                      </a:xfrm>
                    </p:grpSpPr>
                    <p:pic>
                      <p:nvPicPr>
                        <p:cNvPr id="350" name="pasted-image.pdf"/>
                        <p:cNvPicPr/>
                        <p:nvPr/>
                      </p:nvPicPr>
                      <p:blipFill>
                        <a:blip r:embed="rId5">
                          <a:extLst/>
                        </a:blip>
                        <a:stretch>
                          <a:fillRect/>
                        </a:stretch>
                      </p:blipFill>
                      <p:spPr>
                        <a:xfrm>
                          <a:off x="0" y="0"/>
                          <a:ext cx="1542969" cy="1129002"/>
                        </a:xfrm>
                        <a:prstGeom prst="rect">
                          <a:avLst/>
                        </a:prstGeom>
                        <a:ln w="12700" cap="flat">
                          <a:noFill/>
                          <a:miter lim="400000"/>
                        </a:ln>
                        <a:effectLst/>
                      </p:spPr>
                    </p:pic>
                    <p:pic>
                      <p:nvPicPr>
                        <p:cNvPr id="351" name="pasted-image.pdf"/>
                        <p:cNvPicPr/>
                        <p:nvPr/>
                      </p:nvPicPr>
                      <p:blipFill>
                        <a:blip r:embed="rId5">
                          <a:extLst/>
                        </a:blip>
                        <a:stretch>
                          <a:fillRect/>
                        </a:stretch>
                      </p:blipFill>
                      <p:spPr>
                        <a:xfrm>
                          <a:off x="776050" y="425491"/>
                          <a:ext cx="1542969" cy="1129002"/>
                        </a:xfrm>
                        <a:prstGeom prst="rect">
                          <a:avLst/>
                        </a:prstGeom>
                        <a:ln w="12700" cap="flat">
                          <a:noFill/>
                          <a:miter lim="400000"/>
                        </a:ln>
                        <a:effectLst/>
                      </p:spPr>
                    </p:pic>
                  </p:grpSp>
                </p:grpSp>
                <p:grpSp>
                  <p:nvGrpSpPr>
                    <p:cNvPr id="358" name="Group 358"/>
                    <p:cNvGrpSpPr/>
                    <p:nvPr/>
                  </p:nvGrpSpPr>
                  <p:grpSpPr>
                    <a:xfrm>
                      <a:off x="3917493" y="2248955"/>
                      <a:ext cx="3395131" cy="2184134"/>
                      <a:chOff x="0" y="0"/>
                      <a:chExt cx="3395129" cy="2184132"/>
                    </a:xfrm>
                  </p:grpSpPr>
                  <p:pic>
                    <p:nvPicPr>
                      <p:cNvPr id="354" name="pasted-image.pdf"/>
                      <p:cNvPicPr/>
                      <p:nvPr/>
                    </p:nvPicPr>
                    <p:blipFill>
                      <a:blip r:embed="rId5">
                        <a:extLst/>
                      </a:blip>
                      <a:stretch>
                        <a:fillRect/>
                      </a:stretch>
                    </p:blipFill>
                    <p:spPr>
                      <a:xfrm>
                        <a:off x="0" y="551926"/>
                        <a:ext cx="1542969" cy="1129002"/>
                      </a:xfrm>
                      <a:prstGeom prst="rect">
                        <a:avLst/>
                      </a:prstGeom>
                      <a:ln w="12700" cap="flat">
                        <a:noFill/>
                        <a:miter lim="400000"/>
                      </a:ln>
                      <a:effectLst/>
                    </p:spPr>
                  </p:pic>
                  <p:pic>
                    <p:nvPicPr>
                      <p:cNvPr id="355" name="pasted-image.pdf"/>
                      <p:cNvPicPr/>
                      <p:nvPr/>
                    </p:nvPicPr>
                    <p:blipFill>
                      <a:blip r:embed="rId7">
                        <a:extLst/>
                      </a:blip>
                      <a:stretch>
                        <a:fillRect/>
                      </a:stretch>
                    </p:blipFill>
                    <p:spPr>
                      <a:xfrm>
                        <a:off x="858003" y="1055131"/>
                        <a:ext cx="1542969" cy="1129002"/>
                      </a:xfrm>
                      <a:prstGeom prst="rect">
                        <a:avLst/>
                      </a:prstGeom>
                      <a:ln w="12700" cap="flat">
                        <a:noFill/>
                        <a:miter lim="400000"/>
                      </a:ln>
                      <a:effectLst/>
                    </p:spPr>
                  </p:pic>
                  <p:pic>
                    <p:nvPicPr>
                      <p:cNvPr id="356" name="pasted-image.pdf"/>
                      <p:cNvPicPr/>
                      <p:nvPr/>
                    </p:nvPicPr>
                    <p:blipFill>
                      <a:blip r:embed="rId3">
                        <a:extLst/>
                      </a:blip>
                      <a:stretch>
                        <a:fillRect/>
                      </a:stretch>
                    </p:blipFill>
                    <p:spPr>
                      <a:xfrm>
                        <a:off x="858003" y="0"/>
                        <a:ext cx="1542969" cy="1129002"/>
                      </a:xfrm>
                      <a:prstGeom prst="rect">
                        <a:avLst/>
                      </a:prstGeom>
                      <a:ln w="12700" cap="flat">
                        <a:noFill/>
                        <a:miter lim="400000"/>
                      </a:ln>
                      <a:effectLst/>
                    </p:spPr>
                  </p:pic>
                  <p:pic>
                    <p:nvPicPr>
                      <p:cNvPr id="357" name="pasted-image.pdf"/>
                      <p:cNvPicPr/>
                      <p:nvPr/>
                    </p:nvPicPr>
                    <p:blipFill>
                      <a:blip r:embed="rId5">
                        <a:extLst/>
                      </a:blip>
                      <a:stretch>
                        <a:fillRect/>
                      </a:stretch>
                    </p:blipFill>
                    <p:spPr>
                      <a:xfrm>
                        <a:off x="1852161" y="551926"/>
                        <a:ext cx="1542969" cy="1129002"/>
                      </a:xfrm>
                      <a:prstGeom prst="rect">
                        <a:avLst/>
                      </a:prstGeom>
                      <a:ln w="12700" cap="flat">
                        <a:noFill/>
                        <a:miter lim="400000"/>
                      </a:ln>
                      <a:effectLst/>
                    </p:spPr>
                  </p:pic>
                </p:grpSp>
              </p:grpSp>
              <p:pic>
                <p:nvPicPr>
                  <p:cNvPr id="360" name="pasted-image.pdf"/>
                  <p:cNvPicPr/>
                  <p:nvPr/>
                </p:nvPicPr>
                <p:blipFill>
                  <a:blip r:embed="rId8">
                    <a:extLst/>
                  </a:blip>
                  <a:stretch>
                    <a:fillRect/>
                  </a:stretch>
                </p:blipFill>
                <p:spPr>
                  <a:xfrm>
                    <a:off x="4202851" y="926952"/>
                    <a:ext cx="1955687" cy="1474063"/>
                  </a:xfrm>
                  <a:prstGeom prst="rect">
                    <a:avLst/>
                  </a:prstGeom>
                  <a:ln w="12700" cap="flat">
                    <a:noFill/>
                    <a:miter lim="400000"/>
                  </a:ln>
                  <a:effectLst/>
                </p:spPr>
              </p:pic>
              <p:sp>
                <p:nvSpPr>
                  <p:cNvPr id="361" name="Shape 361"/>
                  <p:cNvSpPr/>
                  <p:nvPr/>
                </p:nvSpPr>
                <p:spPr>
                  <a:xfrm>
                    <a:off x="2663244" y="2743004"/>
                    <a:ext cx="6054633" cy="338687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62" name="Shape 362"/>
                  <p:cNvSpPr/>
                  <p:nvPr/>
                </p:nvSpPr>
                <p:spPr>
                  <a:xfrm flipH="1">
                    <a:off x="2322670" y="2954928"/>
                    <a:ext cx="765730" cy="46713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63" name="Shape 363"/>
                  <p:cNvSpPr/>
                  <p:nvPr/>
                </p:nvSpPr>
                <p:spPr>
                  <a:xfrm flipH="1">
                    <a:off x="3067639" y="3400815"/>
                    <a:ext cx="765730" cy="46713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64" name="Shape 364"/>
                  <p:cNvSpPr/>
                  <p:nvPr/>
                </p:nvSpPr>
                <p:spPr>
                  <a:xfrm flipH="1">
                    <a:off x="3897330" y="3905885"/>
                    <a:ext cx="888740" cy="65976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65" name="Shape 365"/>
                  <p:cNvSpPr/>
                  <p:nvPr/>
                </p:nvSpPr>
                <p:spPr>
                  <a:xfrm flipH="1">
                    <a:off x="4767051" y="4305784"/>
                    <a:ext cx="827286" cy="65946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66" name="Shape 366"/>
                  <p:cNvSpPr/>
                  <p:nvPr/>
                </p:nvSpPr>
                <p:spPr>
                  <a:xfrm flipH="1">
                    <a:off x="5796999" y="4995857"/>
                    <a:ext cx="1012857" cy="6595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67" name="Shape 367"/>
                  <p:cNvSpPr/>
                  <p:nvPr/>
                </p:nvSpPr>
                <p:spPr>
                  <a:xfrm flipH="1">
                    <a:off x="6826946" y="5463747"/>
                    <a:ext cx="763517" cy="66018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grpSp>
          </p:grpSp>
          <p:pic>
            <p:nvPicPr>
              <p:cNvPr id="370" name="pasted-image.pdf"/>
              <p:cNvPicPr/>
              <p:nvPr/>
            </p:nvPicPr>
            <p:blipFill>
              <a:blip r:embed="rId9">
                <a:extLst/>
              </a:blip>
              <a:stretch>
                <a:fillRect/>
              </a:stretch>
            </p:blipFill>
            <p:spPr>
              <a:xfrm>
                <a:off x="10414719" y="554030"/>
                <a:ext cx="1384301" cy="1282701"/>
              </a:xfrm>
              <a:prstGeom prst="rect">
                <a:avLst/>
              </a:prstGeom>
              <a:ln w="12700" cap="flat">
                <a:noFill/>
                <a:miter lim="400000"/>
              </a:ln>
              <a:effectLst/>
            </p:spPr>
          </p:pic>
          <p:pic>
            <p:nvPicPr>
              <p:cNvPr id="371" name="pasted-image.pdf"/>
              <p:cNvPicPr/>
              <p:nvPr/>
            </p:nvPicPr>
            <p:blipFill>
              <a:blip r:embed="rId10">
                <a:extLst/>
              </a:blip>
              <a:stretch>
                <a:fillRect/>
              </a:stretch>
            </p:blipFill>
            <p:spPr>
              <a:xfrm>
                <a:off x="7196283" y="769930"/>
                <a:ext cx="812801" cy="850901"/>
              </a:xfrm>
              <a:prstGeom prst="rect">
                <a:avLst/>
              </a:prstGeom>
              <a:ln w="12700" cap="flat">
                <a:noFill/>
                <a:miter lim="400000"/>
              </a:ln>
              <a:effectLst/>
            </p:spPr>
          </p:pic>
          <p:sp>
            <p:nvSpPr>
              <p:cNvPr id="372" name="Shape 372"/>
              <p:cNvSpPr/>
              <p:nvPr/>
            </p:nvSpPr>
            <p:spPr>
              <a:xfrm rot="10826827">
                <a:off x="8249891" y="862881"/>
                <a:ext cx="1938048" cy="669907"/>
              </a:xfrm>
              <a:prstGeom prst="rightArrow">
                <a:avLst>
                  <a:gd name="adj1" fmla="val 24000"/>
                  <a:gd name="adj2" fmla="val 95826"/>
                </a:avLst>
              </a:prstGeom>
              <a:noFill/>
              <a:ln w="25400" cap="flat">
                <a:solidFill>
                  <a:srgbClr val="85888D"/>
                </a:solidFill>
                <a:prstDash val="solid"/>
                <a:miter lim="400000"/>
              </a:ln>
              <a:effectLst/>
            </p:spPr>
            <p:txBody>
              <a:bodyPr wrap="square" lIns="0" tIns="0" rIns="0" bIns="0" numCol="1" anchor="ctr">
                <a:noAutofit/>
              </a:bodyPr>
              <a:lstStyle/>
              <a:p>
                <a:pPr lvl="0">
                  <a:defRPr sz="3200"/>
                </a:pPr>
              </a:p>
            </p:txBody>
          </p:sp>
          <p:sp>
            <p:nvSpPr>
              <p:cNvPr id="373" name="Shape 373"/>
              <p:cNvSpPr/>
              <p:nvPr/>
            </p:nvSpPr>
            <p:spPr>
              <a:xfrm flipH="1">
                <a:off x="6919048" y="1381538"/>
                <a:ext cx="414617" cy="83947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374" name="Shape 374"/>
              <p:cNvSpPr/>
              <p:nvPr/>
            </p:nvSpPr>
            <p:spPr>
              <a:xfrm>
                <a:off x="316303" y="257486"/>
                <a:ext cx="5478146"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5000"/>
                  <a:t>Virtual Data Center</a:t>
                </a:r>
              </a:p>
            </p:txBody>
          </p:sp>
          <p:pic>
            <p:nvPicPr>
              <p:cNvPr id="375" name="pasted-image.pdf"/>
              <p:cNvPicPr/>
              <p:nvPr/>
            </p:nvPicPr>
            <p:blipFill>
              <a:blip r:embed="rId11">
                <a:extLst/>
              </a:blip>
              <a:stretch>
                <a:fillRect/>
              </a:stretch>
            </p:blipFill>
            <p:spPr>
              <a:xfrm>
                <a:off x="1299277" y="8528132"/>
                <a:ext cx="1282701" cy="1270001"/>
              </a:xfrm>
              <a:prstGeom prst="rect">
                <a:avLst/>
              </a:prstGeom>
              <a:ln w="12700" cap="flat">
                <a:noFill/>
                <a:miter lim="400000"/>
              </a:ln>
              <a:effectLst/>
            </p:spPr>
          </p:pic>
          <p:pic>
            <p:nvPicPr>
              <p:cNvPr id="376" name="pasted-image.pdf"/>
              <p:cNvPicPr/>
              <p:nvPr/>
            </p:nvPicPr>
            <p:blipFill>
              <a:blip r:embed="rId11">
                <a:extLst/>
              </a:blip>
              <a:stretch>
                <a:fillRect/>
              </a:stretch>
            </p:blipFill>
            <p:spPr>
              <a:xfrm>
                <a:off x="5728050" y="8528132"/>
                <a:ext cx="1282701" cy="1270001"/>
              </a:xfrm>
              <a:prstGeom prst="rect">
                <a:avLst/>
              </a:prstGeom>
              <a:ln w="12700" cap="flat">
                <a:noFill/>
                <a:miter lim="400000"/>
              </a:ln>
              <a:effectLst/>
            </p:spPr>
          </p:pic>
          <p:sp>
            <p:nvSpPr>
              <p:cNvPr id="377" name="Shape 377"/>
              <p:cNvSpPr/>
              <p:nvPr/>
            </p:nvSpPr>
            <p:spPr>
              <a:xfrm>
                <a:off x="2810042" y="8871032"/>
                <a:ext cx="177810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Standard</a:t>
                </a:r>
              </a:p>
            </p:txBody>
          </p:sp>
          <p:sp>
            <p:nvSpPr>
              <p:cNvPr id="378" name="Shape 378"/>
              <p:cNvSpPr/>
              <p:nvPr/>
            </p:nvSpPr>
            <p:spPr>
              <a:xfrm>
                <a:off x="7507858" y="8871032"/>
                <a:ext cx="3230983"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SSD Accelerated</a:t>
                </a:r>
              </a:p>
            </p:txBody>
          </p:sp>
          <p:grpSp>
            <p:nvGrpSpPr>
              <p:cNvPr id="381" name="Group 381"/>
              <p:cNvGrpSpPr/>
              <p:nvPr/>
            </p:nvGrpSpPr>
            <p:grpSpPr>
              <a:xfrm>
                <a:off x="12075358" y="-1"/>
                <a:ext cx="2797912" cy="1540340"/>
                <a:chOff x="0" y="0"/>
                <a:chExt cx="2797911" cy="1540338"/>
              </a:xfrm>
            </p:grpSpPr>
            <p:sp>
              <p:nvSpPr>
                <p:cNvPr id="379" name="Shape 379"/>
                <p:cNvSpPr/>
                <p:nvPr/>
              </p:nvSpPr>
              <p:spPr>
                <a:xfrm rot="10826827">
                  <a:off x="53020" y="862881"/>
                  <a:ext cx="1938048" cy="669907"/>
                </a:xfrm>
                <a:prstGeom prst="rightArrow">
                  <a:avLst>
                    <a:gd name="adj1" fmla="val 24000"/>
                    <a:gd name="adj2" fmla="val 95826"/>
                  </a:avLst>
                </a:prstGeom>
                <a:noFill/>
                <a:ln w="25400" cap="flat">
                  <a:solidFill>
                    <a:srgbClr val="85888D"/>
                  </a:solidFill>
                  <a:prstDash val="solid"/>
                  <a:miter lim="400000"/>
                </a:ln>
                <a:effectLst/>
              </p:spPr>
              <p:txBody>
                <a:bodyPr wrap="square" lIns="0" tIns="0" rIns="0" bIns="0" numCol="1" anchor="ctr">
                  <a:noAutofit/>
                </a:bodyPr>
                <a:lstStyle/>
                <a:p>
                  <a:pPr lvl="0">
                    <a:defRPr sz="3200"/>
                  </a:pPr>
                </a:p>
              </p:txBody>
            </p:sp>
            <p:sp>
              <p:nvSpPr>
                <p:cNvPr id="380" name="Shape 380"/>
                <p:cNvSpPr/>
                <p:nvPr/>
              </p:nvSpPr>
              <p:spPr>
                <a:xfrm>
                  <a:off x="0" y="-1"/>
                  <a:ext cx="2797912"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3200"/>
                    <a:t>HTTP</a:t>
                  </a:r>
                  <a:r>
                    <a:rPr sz="5000"/>
                    <a:t> </a:t>
                  </a:r>
                  <a:r>
                    <a:rPr sz="3200"/>
                    <a:t>Request</a:t>
                  </a:r>
                </a:p>
              </p:txBody>
            </p:sp>
          </p:grpSp>
          <p:sp>
            <p:nvSpPr>
              <p:cNvPr id="382" name="Shape 382"/>
              <p:cNvSpPr/>
              <p:nvPr/>
            </p:nvSpPr>
            <p:spPr>
              <a:xfrm>
                <a:off x="6604310" y="139699"/>
                <a:ext cx="1996746"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NAT Rules</a:t>
                </a:r>
              </a:p>
            </p:txBody>
          </p:sp>
          <p:sp>
            <p:nvSpPr>
              <p:cNvPr id="383" name="Shape 383"/>
              <p:cNvSpPr/>
              <p:nvPr/>
            </p:nvSpPr>
            <p:spPr>
              <a:xfrm>
                <a:off x="11235947" y="8794832"/>
                <a:ext cx="3868904" cy="736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200"/>
                </a:lvl1pPr>
              </a:lstStyle>
              <a:p>
                <a:pPr lvl="0">
                  <a:defRPr sz="1800"/>
                </a:pPr>
                <a:r>
                  <a:rPr sz="4200"/>
                  <a:t>Storage Profiles</a:t>
                </a:r>
              </a:p>
            </p:txBody>
          </p:sp>
        </p:grpSp>
        <p:sp>
          <p:nvSpPr>
            <p:cNvPr id="385" name="Shape 385"/>
            <p:cNvSpPr/>
            <p:nvPr/>
          </p:nvSpPr>
          <p:spPr>
            <a:xfrm>
              <a:off x="7529208" y="2244545"/>
              <a:ext cx="2779878"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Load Balancer</a:t>
              </a:r>
            </a:p>
          </p:txBody>
        </p:sp>
      </p:gr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title"/>
          </p:nvPr>
        </p:nvSpPr>
        <p:spPr>
          <a:prstGeom prst="rect">
            <a:avLst/>
          </a:prstGeom>
        </p:spPr>
        <p:txBody>
          <a:bodyPr/>
          <a:lstStyle/>
          <a:p>
            <a:pPr lvl="0">
              <a:defRPr sz="1800">
                <a:solidFill>
                  <a:srgbClr val="000000"/>
                </a:solidFill>
              </a:defRPr>
            </a:pPr>
            <a:r>
              <a:rPr sz="8400">
                <a:solidFill>
                  <a:srgbClr val="008881"/>
                </a:solidFill>
              </a:rPr>
              <a:t>Multi-Site Deployments</a:t>
            </a:r>
          </a:p>
        </p:txBody>
      </p:sp>
      <p:sp>
        <p:nvSpPr>
          <p:cNvPr id="389" name="Shape 389"/>
          <p:cNvSpPr/>
          <p:nvPr/>
        </p:nvSpPr>
        <p:spPr>
          <a:xfrm>
            <a:off x="17171407" y="3744416"/>
            <a:ext cx="7047864" cy="8208267"/>
          </a:xfrm>
          <a:prstGeom prst="rect">
            <a:avLst/>
          </a:prstGeom>
          <a:ln w="76200">
            <a:solidFill>
              <a:srgbClr val="85888D"/>
            </a:solidFill>
            <a:prstDash val="sysDot"/>
            <a:miter lim="400000"/>
          </a:ln>
        </p:spPr>
        <p:txBody>
          <a:bodyPr lIns="0" tIns="0" rIns="0" bIns="0" anchor="ctr"/>
          <a:lstStyle/>
          <a:p>
            <a:pPr lvl="0">
              <a:defRPr sz="3200"/>
            </a:pPr>
          </a:p>
        </p:txBody>
      </p:sp>
      <p:sp>
        <p:nvSpPr>
          <p:cNvPr id="390" name="Shape 390"/>
          <p:cNvSpPr/>
          <p:nvPr/>
        </p:nvSpPr>
        <p:spPr>
          <a:xfrm>
            <a:off x="22150722" y="3807479"/>
            <a:ext cx="17729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Site B</a:t>
            </a:r>
          </a:p>
        </p:txBody>
      </p:sp>
      <p:grpSp>
        <p:nvGrpSpPr>
          <p:cNvPr id="401" name="Group 401"/>
          <p:cNvGrpSpPr/>
          <p:nvPr/>
        </p:nvGrpSpPr>
        <p:grpSpPr>
          <a:xfrm>
            <a:off x="17158707" y="5982568"/>
            <a:ext cx="7089623" cy="1875685"/>
            <a:chOff x="0" y="0"/>
            <a:chExt cx="7089621" cy="1875684"/>
          </a:xfrm>
        </p:grpSpPr>
        <p:grpSp>
          <p:nvGrpSpPr>
            <p:cNvPr id="393" name="Group 393"/>
            <p:cNvGrpSpPr/>
            <p:nvPr/>
          </p:nvGrpSpPr>
          <p:grpSpPr>
            <a:xfrm>
              <a:off x="5575273" y="72427"/>
              <a:ext cx="1514349" cy="1803258"/>
              <a:chOff x="393763" y="422935"/>
              <a:chExt cx="1514347" cy="1803256"/>
            </a:xfrm>
          </p:grpSpPr>
          <p:pic>
            <p:nvPicPr>
              <p:cNvPr id="391" name="pasted-image.pdf"/>
              <p:cNvPicPr/>
              <p:nvPr/>
            </p:nvPicPr>
            <p:blipFill>
              <a:blip r:embed="rId2">
                <a:extLst/>
              </a:blip>
              <a:stretch>
                <a:fillRect/>
              </a:stretch>
            </p:blipFill>
            <p:spPr>
              <a:xfrm>
                <a:off x="690423" y="1097191"/>
                <a:ext cx="921029" cy="1129002"/>
              </a:xfrm>
              <a:prstGeom prst="rect">
                <a:avLst/>
              </a:prstGeom>
              <a:ln w="12700" cap="flat">
                <a:noFill/>
                <a:miter lim="400000"/>
              </a:ln>
              <a:effectLst/>
            </p:spPr>
          </p:pic>
          <p:sp>
            <p:nvSpPr>
              <p:cNvPr id="392" name="Shape 392"/>
              <p:cNvSpPr/>
              <p:nvPr/>
            </p:nvSpPr>
            <p:spPr>
              <a:xfrm>
                <a:off x="393763" y="422935"/>
                <a:ext cx="151434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UAADB</a:t>
                </a:r>
              </a:p>
            </p:txBody>
          </p:sp>
        </p:grpSp>
        <p:grpSp>
          <p:nvGrpSpPr>
            <p:cNvPr id="400" name="Group 400"/>
            <p:cNvGrpSpPr/>
            <p:nvPr/>
          </p:nvGrpSpPr>
          <p:grpSpPr>
            <a:xfrm>
              <a:off x="0" y="-1"/>
              <a:ext cx="2232394" cy="1790505"/>
              <a:chOff x="0" y="0"/>
              <a:chExt cx="2232393" cy="1790503"/>
            </a:xfrm>
          </p:grpSpPr>
          <p:grpSp>
            <p:nvGrpSpPr>
              <p:cNvPr id="396" name="Group 396"/>
              <p:cNvGrpSpPr/>
              <p:nvPr/>
            </p:nvGrpSpPr>
            <p:grpSpPr>
              <a:xfrm>
                <a:off x="0" y="0"/>
                <a:ext cx="1265632" cy="1790504"/>
                <a:chOff x="0" y="0"/>
                <a:chExt cx="1265631" cy="1790503"/>
              </a:xfrm>
            </p:grpSpPr>
            <p:pic>
              <p:nvPicPr>
                <p:cNvPr id="394" name="pasted-image.pdf"/>
                <p:cNvPicPr/>
                <p:nvPr/>
              </p:nvPicPr>
              <p:blipFill>
                <a:blip r:embed="rId2">
                  <a:extLst/>
                </a:blip>
                <a:stretch>
                  <a:fillRect/>
                </a:stretch>
              </p:blipFill>
              <p:spPr>
                <a:xfrm>
                  <a:off x="172301" y="661502"/>
                  <a:ext cx="921029" cy="1129002"/>
                </a:xfrm>
                <a:prstGeom prst="rect">
                  <a:avLst/>
                </a:prstGeom>
                <a:ln w="12700" cap="flat">
                  <a:noFill/>
                  <a:miter lim="400000"/>
                </a:ln>
                <a:effectLst/>
              </p:spPr>
            </p:pic>
            <p:sp>
              <p:nvSpPr>
                <p:cNvPr id="395" name="Shape 395"/>
                <p:cNvSpPr/>
                <p:nvPr/>
              </p:nvSpPr>
              <p:spPr>
                <a:xfrm>
                  <a:off x="0" y="-1"/>
                  <a:ext cx="126563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CCDB</a:t>
                  </a:r>
                </a:p>
              </p:txBody>
            </p:sp>
          </p:grpSp>
          <p:grpSp>
            <p:nvGrpSpPr>
              <p:cNvPr id="399" name="Group 399"/>
              <p:cNvGrpSpPr/>
              <p:nvPr/>
            </p:nvGrpSpPr>
            <p:grpSpPr>
              <a:xfrm>
                <a:off x="1311366" y="0"/>
                <a:ext cx="921028" cy="1789496"/>
                <a:chOff x="0" y="0"/>
                <a:chExt cx="921027" cy="1789495"/>
              </a:xfrm>
            </p:grpSpPr>
            <p:pic>
              <p:nvPicPr>
                <p:cNvPr id="397" name="pasted-image.pdf"/>
                <p:cNvPicPr/>
                <p:nvPr/>
              </p:nvPicPr>
              <p:blipFill>
                <a:blip r:embed="rId2">
                  <a:extLst/>
                </a:blip>
                <a:stretch>
                  <a:fillRect/>
                </a:stretch>
              </p:blipFill>
              <p:spPr>
                <a:xfrm>
                  <a:off x="0" y="660494"/>
                  <a:ext cx="921028" cy="1129002"/>
                </a:xfrm>
                <a:prstGeom prst="rect">
                  <a:avLst/>
                </a:prstGeom>
                <a:ln w="12700" cap="flat">
                  <a:noFill/>
                  <a:miter lim="400000"/>
                </a:ln>
                <a:effectLst/>
              </p:spPr>
            </p:pic>
            <p:sp>
              <p:nvSpPr>
                <p:cNvPr id="398" name="Shape 398"/>
                <p:cNvSpPr/>
                <p:nvPr/>
              </p:nvSpPr>
              <p:spPr>
                <a:xfrm>
                  <a:off x="39037" y="-1"/>
                  <a:ext cx="8819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NFS</a:t>
                  </a:r>
                </a:p>
              </p:txBody>
            </p:sp>
          </p:grpSp>
        </p:grpSp>
      </p:grpSp>
      <p:grpSp>
        <p:nvGrpSpPr>
          <p:cNvPr id="416" name="Group 416"/>
          <p:cNvGrpSpPr/>
          <p:nvPr/>
        </p:nvGrpSpPr>
        <p:grpSpPr>
          <a:xfrm>
            <a:off x="17250064" y="8187086"/>
            <a:ext cx="6782620" cy="3550235"/>
            <a:chOff x="0" y="0"/>
            <a:chExt cx="6782618" cy="3550233"/>
          </a:xfrm>
        </p:grpSpPr>
        <p:grpSp>
          <p:nvGrpSpPr>
            <p:cNvPr id="408" name="Group 408"/>
            <p:cNvGrpSpPr/>
            <p:nvPr/>
          </p:nvGrpSpPr>
          <p:grpSpPr>
            <a:xfrm>
              <a:off x="0" y="0"/>
              <a:ext cx="3258976" cy="3550234"/>
              <a:chOff x="0" y="0"/>
              <a:chExt cx="3258975" cy="3550233"/>
            </a:xfrm>
          </p:grpSpPr>
          <p:pic>
            <p:nvPicPr>
              <p:cNvPr id="402" name="pasted-image.pdf"/>
              <p:cNvPicPr/>
              <p:nvPr/>
            </p:nvPicPr>
            <p:blipFill>
              <a:blip r:embed="rId3">
                <a:extLst/>
              </a:blip>
              <a:stretch>
                <a:fillRect/>
              </a:stretch>
            </p:blipFill>
            <p:spPr>
              <a:xfrm>
                <a:off x="0" y="964600"/>
                <a:ext cx="3258975" cy="2585634"/>
              </a:xfrm>
              <a:prstGeom prst="rect">
                <a:avLst/>
              </a:prstGeom>
              <a:ln w="12700" cap="flat">
                <a:noFill/>
                <a:miter lim="400000"/>
              </a:ln>
              <a:effectLst/>
            </p:spPr>
          </p:pic>
          <p:pic>
            <p:nvPicPr>
              <p:cNvPr id="403" name="pasted-image.pdf"/>
              <p:cNvPicPr/>
              <p:nvPr/>
            </p:nvPicPr>
            <p:blipFill>
              <a:blip r:embed="rId4">
                <a:extLst/>
              </a:blip>
              <a:stretch>
                <a:fillRect/>
              </a:stretch>
            </p:blipFill>
            <p:spPr>
              <a:xfrm>
                <a:off x="1" y="365411"/>
                <a:ext cx="3258975" cy="2332566"/>
              </a:xfrm>
              <a:prstGeom prst="rect">
                <a:avLst/>
              </a:prstGeom>
              <a:ln w="12700" cap="flat">
                <a:noFill/>
                <a:miter lim="400000"/>
              </a:ln>
              <a:effectLst/>
            </p:spPr>
          </p:pic>
          <p:pic>
            <p:nvPicPr>
              <p:cNvPr id="404" name="pasted-image.pdf"/>
              <p:cNvPicPr/>
              <p:nvPr/>
            </p:nvPicPr>
            <p:blipFill>
              <a:blip r:embed="rId5">
                <a:extLst/>
              </a:blip>
              <a:stretch>
                <a:fillRect/>
              </a:stretch>
            </p:blipFill>
            <p:spPr>
              <a:xfrm>
                <a:off x="887342" y="0"/>
                <a:ext cx="1648198" cy="1205998"/>
              </a:xfrm>
              <a:prstGeom prst="rect">
                <a:avLst/>
              </a:prstGeom>
              <a:ln w="12700" cap="flat">
                <a:noFill/>
                <a:miter lim="400000"/>
              </a:ln>
              <a:effectLst/>
            </p:spPr>
          </p:pic>
          <p:pic>
            <p:nvPicPr>
              <p:cNvPr id="405" name="pasted-image.pdf"/>
              <p:cNvPicPr/>
              <p:nvPr/>
            </p:nvPicPr>
            <p:blipFill>
              <a:blip r:embed="rId6">
                <a:extLst/>
              </a:blip>
              <a:stretch>
                <a:fillRect/>
              </a:stretch>
            </p:blipFill>
            <p:spPr>
              <a:xfrm>
                <a:off x="81953" y="541702"/>
                <a:ext cx="1542969" cy="1129002"/>
              </a:xfrm>
              <a:prstGeom prst="rect">
                <a:avLst/>
              </a:prstGeom>
              <a:ln w="12700" cap="flat">
                <a:noFill/>
                <a:miter lim="400000"/>
              </a:ln>
              <a:effectLst/>
            </p:spPr>
          </p:pic>
          <p:pic>
            <p:nvPicPr>
              <p:cNvPr id="406" name="pasted-image.pdf"/>
              <p:cNvPicPr/>
              <p:nvPr/>
            </p:nvPicPr>
            <p:blipFill>
              <a:blip r:embed="rId6">
                <a:extLst/>
              </a:blip>
              <a:stretch>
                <a:fillRect/>
              </a:stretch>
            </p:blipFill>
            <p:spPr>
              <a:xfrm>
                <a:off x="1707443" y="541702"/>
                <a:ext cx="1542969" cy="1129002"/>
              </a:xfrm>
              <a:prstGeom prst="rect">
                <a:avLst/>
              </a:prstGeom>
              <a:ln w="12700" cap="flat">
                <a:noFill/>
                <a:miter lim="400000"/>
              </a:ln>
              <a:effectLst/>
            </p:spPr>
          </p:pic>
          <p:pic>
            <p:nvPicPr>
              <p:cNvPr id="407" name="pasted-image.pdf"/>
              <p:cNvPicPr/>
              <p:nvPr/>
            </p:nvPicPr>
            <p:blipFill>
              <a:blip r:embed="rId6">
                <a:extLst/>
              </a:blip>
              <a:stretch>
                <a:fillRect/>
              </a:stretch>
            </p:blipFill>
            <p:spPr>
              <a:xfrm>
                <a:off x="858003" y="967193"/>
                <a:ext cx="1542969" cy="1129002"/>
              </a:xfrm>
              <a:prstGeom prst="rect">
                <a:avLst/>
              </a:prstGeom>
              <a:ln w="12700" cap="flat">
                <a:noFill/>
                <a:miter lim="400000"/>
              </a:ln>
              <a:effectLst/>
            </p:spPr>
          </p:pic>
        </p:grpSp>
        <p:grpSp>
          <p:nvGrpSpPr>
            <p:cNvPr id="415" name="Group 415"/>
            <p:cNvGrpSpPr/>
            <p:nvPr/>
          </p:nvGrpSpPr>
          <p:grpSpPr>
            <a:xfrm>
              <a:off x="3523643" y="76996"/>
              <a:ext cx="3258976" cy="3473238"/>
              <a:chOff x="0" y="0"/>
              <a:chExt cx="3258975" cy="3473237"/>
            </a:xfrm>
          </p:grpSpPr>
          <p:pic>
            <p:nvPicPr>
              <p:cNvPr id="409" name="pasted-image.pdf"/>
              <p:cNvPicPr/>
              <p:nvPr/>
            </p:nvPicPr>
            <p:blipFill>
              <a:blip r:embed="rId3">
                <a:extLst/>
              </a:blip>
              <a:stretch>
                <a:fillRect/>
              </a:stretch>
            </p:blipFill>
            <p:spPr>
              <a:xfrm>
                <a:off x="0" y="887604"/>
                <a:ext cx="3258975" cy="2585634"/>
              </a:xfrm>
              <a:prstGeom prst="rect">
                <a:avLst/>
              </a:prstGeom>
              <a:ln w="12700" cap="flat">
                <a:noFill/>
                <a:miter lim="400000"/>
              </a:ln>
              <a:effectLst/>
            </p:spPr>
          </p:pic>
          <p:pic>
            <p:nvPicPr>
              <p:cNvPr id="410" name="pasted-image.pdf"/>
              <p:cNvPicPr/>
              <p:nvPr/>
            </p:nvPicPr>
            <p:blipFill>
              <a:blip r:embed="rId4">
                <a:extLst/>
              </a:blip>
              <a:stretch>
                <a:fillRect/>
              </a:stretch>
            </p:blipFill>
            <p:spPr>
              <a:xfrm>
                <a:off x="0" y="288414"/>
                <a:ext cx="3258975" cy="2332567"/>
              </a:xfrm>
              <a:prstGeom prst="rect">
                <a:avLst/>
              </a:prstGeom>
              <a:ln w="12700" cap="flat">
                <a:noFill/>
                <a:miter lim="400000"/>
              </a:ln>
              <a:effectLst/>
            </p:spPr>
          </p:pic>
          <p:pic>
            <p:nvPicPr>
              <p:cNvPr id="411" name="pasted-image.pdf"/>
              <p:cNvPicPr/>
              <p:nvPr/>
            </p:nvPicPr>
            <p:blipFill>
              <a:blip r:embed="rId7">
                <a:extLst/>
              </a:blip>
              <a:stretch>
                <a:fillRect/>
              </a:stretch>
            </p:blipFill>
            <p:spPr>
              <a:xfrm>
                <a:off x="0" y="464706"/>
                <a:ext cx="1542969" cy="1129002"/>
              </a:xfrm>
              <a:prstGeom prst="rect">
                <a:avLst/>
              </a:prstGeom>
              <a:ln w="12700" cap="flat">
                <a:noFill/>
                <a:miter lim="400000"/>
              </a:ln>
              <a:effectLst/>
            </p:spPr>
          </p:pic>
          <p:pic>
            <p:nvPicPr>
              <p:cNvPr id="412" name="pasted-image.pdf"/>
              <p:cNvPicPr/>
              <p:nvPr/>
            </p:nvPicPr>
            <p:blipFill>
              <a:blip r:embed="rId8">
                <a:extLst/>
              </a:blip>
              <a:stretch>
                <a:fillRect/>
              </a:stretch>
            </p:blipFill>
            <p:spPr>
              <a:xfrm>
                <a:off x="1716006" y="464706"/>
                <a:ext cx="1542970" cy="1129002"/>
              </a:xfrm>
              <a:prstGeom prst="rect">
                <a:avLst/>
              </a:prstGeom>
              <a:ln w="12700" cap="flat">
                <a:noFill/>
                <a:miter lim="400000"/>
              </a:ln>
              <a:effectLst/>
            </p:spPr>
          </p:pic>
          <p:pic>
            <p:nvPicPr>
              <p:cNvPr id="413" name="pasted-image.pdf"/>
              <p:cNvPicPr/>
              <p:nvPr/>
            </p:nvPicPr>
            <p:blipFill>
              <a:blip r:embed="rId9">
                <a:extLst/>
              </a:blip>
              <a:stretch>
                <a:fillRect/>
              </a:stretch>
            </p:blipFill>
            <p:spPr>
              <a:xfrm>
                <a:off x="858003" y="890197"/>
                <a:ext cx="1542969" cy="1129002"/>
              </a:xfrm>
              <a:prstGeom prst="rect">
                <a:avLst/>
              </a:prstGeom>
              <a:ln w="12700" cap="flat">
                <a:noFill/>
                <a:miter lim="400000"/>
              </a:ln>
              <a:effectLst/>
            </p:spPr>
          </p:pic>
          <p:pic>
            <p:nvPicPr>
              <p:cNvPr id="414" name="pasted-image.pdf"/>
              <p:cNvPicPr/>
              <p:nvPr/>
            </p:nvPicPr>
            <p:blipFill>
              <a:blip r:embed="rId5">
                <a:extLst/>
              </a:blip>
              <a:stretch>
                <a:fillRect/>
              </a:stretch>
            </p:blipFill>
            <p:spPr>
              <a:xfrm>
                <a:off x="942465" y="0"/>
                <a:ext cx="1405893" cy="1028702"/>
              </a:xfrm>
              <a:prstGeom prst="rect">
                <a:avLst/>
              </a:prstGeom>
              <a:ln w="12700" cap="flat">
                <a:noFill/>
                <a:miter lim="400000"/>
              </a:ln>
              <a:effectLst/>
            </p:spPr>
          </p:pic>
        </p:grpSp>
      </p:grpSp>
      <p:sp>
        <p:nvSpPr>
          <p:cNvPr id="417" name="Shape 417"/>
          <p:cNvSpPr/>
          <p:nvPr/>
        </p:nvSpPr>
        <p:spPr>
          <a:xfrm>
            <a:off x="9887041" y="3718618"/>
            <a:ext cx="7047864" cy="8208267"/>
          </a:xfrm>
          <a:prstGeom prst="rect">
            <a:avLst/>
          </a:prstGeom>
          <a:ln w="76200">
            <a:solidFill>
              <a:srgbClr val="85888D"/>
            </a:solidFill>
            <a:prstDash val="sysDot"/>
            <a:miter lim="400000"/>
          </a:ln>
        </p:spPr>
        <p:txBody>
          <a:bodyPr lIns="0" tIns="0" rIns="0" bIns="0" anchor="ctr"/>
          <a:lstStyle/>
          <a:p>
            <a:pPr lvl="0">
              <a:defRPr sz="3200"/>
            </a:pPr>
          </a:p>
        </p:txBody>
      </p:sp>
      <p:sp>
        <p:nvSpPr>
          <p:cNvPr id="418" name="Shape 418"/>
          <p:cNvSpPr/>
          <p:nvPr/>
        </p:nvSpPr>
        <p:spPr>
          <a:xfrm>
            <a:off x="9937257" y="3807479"/>
            <a:ext cx="17729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Site A</a:t>
            </a:r>
          </a:p>
        </p:txBody>
      </p:sp>
      <p:grpSp>
        <p:nvGrpSpPr>
          <p:cNvPr id="429" name="Group 429"/>
          <p:cNvGrpSpPr/>
          <p:nvPr/>
        </p:nvGrpSpPr>
        <p:grpSpPr>
          <a:xfrm>
            <a:off x="9866682" y="5858145"/>
            <a:ext cx="7089623" cy="1875686"/>
            <a:chOff x="0" y="0"/>
            <a:chExt cx="7089622" cy="1875685"/>
          </a:xfrm>
        </p:grpSpPr>
        <p:grpSp>
          <p:nvGrpSpPr>
            <p:cNvPr id="421" name="Group 421"/>
            <p:cNvGrpSpPr/>
            <p:nvPr/>
          </p:nvGrpSpPr>
          <p:grpSpPr>
            <a:xfrm>
              <a:off x="5575274" y="72428"/>
              <a:ext cx="1514349" cy="1803258"/>
              <a:chOff x="393763" y="422935"/>
              <a:chExt cx="1514347" cy="1803256"/>
            </a:xfrm>
          </p:grpSpPr>
          <p:pic>
            <p:nvPicPr>
              <p:cNvPr id="419" name="pasted-image.pdf"/>
              <p:cNvPicPr/>
              <p:nvPr/>
            </p:nvPicPr>
            <p:blipFill>
              <a:blip r:embed="rId2">
                <a:extLst/>
              </a:blip>
              <a:stretch>
                <a:fillRect/>
              </a:stretch>
            </p:blipFill>
            <p:spPr>
              <a:xfrm>
                <a:off x="690423" y="1097191"/>
                <a:ext cx="921029" cy="1129002"/>
              </a:xfrm>
              <a:prstGeom prst="rect">
                <a:avLst/>
              </a:prstGeom>
              <a:ln w="12700" cap="flat">
                <a:noFill/>
                <a:miter lim="400000"/>
              </a:ln>
              <a:effectLst/>
            </p:spPr>
          </p:pic>
          <p:sp>
            <p:nvSpPr>
              <p:cNvPr id="420" name="Shape 420"/>
              <p:cNvSpPr/>
              <p:nvPr/>
            </p:nvSpPr>
            <p:spPr>
              <a:xfrm>
                <a:off x="393763" y="422935"/>
                <a:ext cx="1514349"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UAADB</a:t>
                </a:r>
              </a:p>
            </p:txBody>
          </p:sp>
        </p:grpSp>
        <p:grpSp>
          <p:nvGrpSpPr>
            <p:cNvPr id="428" name="Group 428"/>
            <p:cNvGrpSpPr/>
            <p:nvPr/>
          </p:nvGrpSpPr>
          <p:grpSpPr>
            <a:xfrm>
              <a:off x="0" y="-1"/>
              <a:ext cx="2232393" cy="1790505"/>
              <a:chOff x="0" y="0"/>
              <a:chExt cx="2232392" cy="1790503"/>
            </a:xfrm>
          </p:grpSpPr>
          <p:grpSp>
            <p:nvGrpSpPr>
              <p:cNvPr id="424" name="Group 424"/>
              <p:cNvGrpSpPr/>
              <p:nvPr/>
            </p:nvGrpSpPr>
            <p:grpSpPr>
              <a:xfrm>
                <a:off x="0" y="0"/>
                <a:ext cx="1265632" cy="1790504"/>
                <a:chOff x="0" y="0"/>
                <a:chExt cx="1265631" cy="1790503"/>
              </a:xfrm>
            </p:grpSpPr>
            <p:pic>
              <p:nvPicPr>
                <p:cNvPr id="422" name="pasted-image.pdf"/>
                <p:cNvPicPr/>
                <p:nvPr/>
              </p:nvPicPr>
              <p:blipFill>
                <a:blip r:embed="rId2">
                  <a:extLst/>
                </a:blip>
                <a:stretch>
                  <a:fillRect/>
                </a:stretch>
              </p:blipFill>
              <p:spPr>
                <a:xfrm>
                  <a:off x="172301" y="661502"/>
                  <a:ext cx="921029" cy="1129002"/>
                </a:xfrm>
                <a:prstGeom prst="rect">
                  <a:avLst/>
                </a:prstGeom>
                <a:ln w="12700" cap="flat">
                  <a:noFill/>
                  <a:miter lim="400000"/>
                </a:ln>
                <a:effectLst/>
              </p:spPr>
            </p:pic>
            <p:sp>
              <p:nvSpPr>
                <p:cNvPr id="423" name="Shape 423"/>
                <p:cNvSpPr/>
                <p:nvPr/>
              </p:nvSpPr>
              <p:spPr>
                <a:xfrm>
                  <a:off x="0" y="-1"/>
                  <a:ext cx="126563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CCDB</a:t>
                  </a:r>
                </a:p>
              </p:txBody>
            </p:sp>
          </p:grpSp>
          <p:grpSp>
            <p:nvGrpSpPr>
              <p:cNvPr id="427" name="Group 427"/>
              <p:cNvGrpSpPr/>
              <p:nvPr/>
            </p:nvGrpSpPr>
            <p:grpSpPr>
              <a:xfrm>
                <a:off x="1311365" y="0"/>
                <a:ext cx="921028" cy="1789496"/>
                <a:chOff x="0" y="0"/>
                <a:chExt cx="921027" cy="1789495"/>
              </a:xfrm>
            </p:grpSpPr>
            <p:pic>
              <p:nvPicPr>
                <p:cNvPr id="425" name="pasted-image.pdf"/>
                <p:cNvPicPr/>
                <p:nvPr/>
              </p:nvPicPr>
              <p:blipFill>
                <a:blip r:embed="rId2">
                  <a:extLst/>
                </a:blip>
                <a:stretch>
                  <a:fillRect/>
                </a:stretch>
              </p:blipFill>
              <p:spPr>
                <a:xfrm>
                  <a:off x="0" y="660494"/>
                  <a:ext cx="921028" cy="1129002"/>
                </a:xfrm>
                <a:prstGeom prst="rect">
                  <a:avLst/>
                </a:prstGeom>
                <a:ln w="12700" cap="flat">
                  <a:noFill/>
                  <a:miter lim="400000"/>
                </a:ln>
                <a:effectLst/>
              </p:spPr>
            </p:pic>
            <p:sp>
              <p:nvSpPr>
                <p:cNvPr id="426" name="Shape 426"/>
                <p:cNvSpPr/>
                <p:nvPr/>
              </p:nvSpPr>
              <p:spPr>
                <a:xfrm>
                  <a:off x="39037" y="-1"/>
                  <a:ext cx="8819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NFS</a:t>
                  </a:r>
                </a:p>
              </p:txBody>
            </p:sp>
          </p:grpSp>
        </p:grpSp>
      </p:grpSp>
      <p:grpSp>
        <p:nvGrpSpPr>
          <p:cNvPr id="444" name="Group 444"/>
          <p:cNvGrpSpPr/>
          <p:nvPr/>
        </p:nvGrpSpPr>
        <p:grpSpPr>
          <a:xfrm>
            <a:off x="10009074" y="8199785"/>
            <a:ext cx="6782620" cy="3511737"/>
            <a:chOff x="0" y="0"/>
            <a:chExt cx="6782618" cy="3511736"/>
          </a:xfrm>
        </p:grpSpPr>
        <p:grpSp>
          <p:nvGrpSpPr>
            <p:cNvPr id="436" name="Group 436"/>
            <p:cNvGrpSpPr/>
            <p:nvPr/>
          </p:nvGrpSpPr>
          <p:grpSpPr>
            <a:xfrm>
              <a:off x="3523643" y="0"/>
              <a:ext cx="3258977" cy="3511737"/>
              <a:chOff x="0" y="0"/>
              <a:chExt cx="3258975" cy="3511736"/>
            </a:xfrm>
          </p:grpSpPr>
          <p:pic>
            <p:nvPicPr>
              <p:cNvPr id="430" name="pasted-image.pdf"/>
              <p:cNvPicPr/>
              <p:nvPr/>
            </p:nvPicPr>
            <p:blipFill>
              <a:blip r:embed="rId3">
                <a:extLst/>
              </a:blip>
              <a:stretch>
                <a:fillRect/>
              </a:stretch>
            </p:blipFill>
            <p:spPr>
              <a:xfrm>
                <a:off x="0" y="926103"/>
                <a:ext cx="3258975" cy="2585634"/>
              </a:xfrm>
              <a:prstGeom prst="rect">
                <a:avLst/>
              </a:prstGeom>
              <a:ln w="12700" cap="flat">
                <a:noFill/>
                <a:miter lim="400000"/>
              </a:ln>
              <a:effectLst/>
            </p:spPr>
          </p:pic>
          <p:pic>
            <p:nvPicPr>
              <p:cNvPr id="431" name="pasted-image.pdf"/>
              <p:cNvPicPr/>
              <p:nvPr/>
            </p:nvPicPr>
            <p:blipFill>
              <a:blip r:embed="rId4">
                <a:extLst/>
              </a:blip>
              <a:stretch>
                <a:fillRect/>
              </a:stretch>
            </p:blipFill>
            <p:spPr>
              <a:xfrm>
                <a:off x="0" y="326913"/>
                <a:ext cx="3258975" cy="2332566"/>
              </a:xfrm>
              <a:prstGeom prst="rect">
                <a:avLst/>
              </a:prstGeom>
              <a:ln w="12700" cap="flat">
                <a:noFill/>
                <a:miter lim="400000"/>
              </a:ln>
              <a:effectLst/>
            </p:spPr>
          </p:pic>
          <p:pic>
            <p:nvPicPr>
              <p:cNvPr id="432" name="pasted-image.pdf"/>
              <p:cNvPicPr/>
              <p:nvPr/>
            </p:nvPicPr>
            <p:blipFill>
              <a:blip r:embed="rId6">
                <a:extLst/>
              </a:blip>
              <a:stretch>
                <a:fillRect/>
              </a:stretch>
            </p:blipFill>
            <p:spPr>
              <a:xfrm>
                <a:off x="847534" y="0"/>
                <a:ext cx="1542969" cy="1129002"/>
              </a:xfrm>
              <a:prstGeom prst="rect">
                <a:avLst/>
              </a:prstGeom>
              <a:ln w="12700" cap="flat">
                <a:noFill/>
                <a:miter lim="400000"/>
              </a:ln>
              <a:effectLst/>
            </p:spPr>
          </p:pic>
          <p:pic>
            <p:nvPicPr>
              <p:cNvPr id="433" name="pasted-image.pdf"/>
              <p:cNvPicPr/>
              <p:nvPr/>
            </p:nvPicPr>
            <p:blipFill>
              <a:blip r:embed="rId5">
                <a:extLst/>
              </a:blip>
              <a:stretch>
                <a:fillRect/>
              </a:stretch>
            </p:blipFill>
            <p:spPr>
              <a:xfrm>
                <a:off x="118405" y="541703"/>
                <a:ext cx="1437741" cy="1052006"/>
              </a:xfrm>
              <a:prstGeom prst="rect">
                <a:avLst/>
              </a:prstGeom>
              <a:ln w="12700" cap="flat">
                <a:noFill/>
                <a:miter lim="400000"/>
              </a:ln>
              <a:effectLst/>
            </p:spPr>
          </p:pic>
          <p:pic>
            <p:nvPicPr>
              <p:cNvPr id="434" name="pasted-image.pdf"/>
              <p:cNvPicPr/>
              <p:nvPr/>
            </p:nvPicPr>
            <p:blipFill>
              <a:blip r:embed="rId9">
                <a:extLst/>
              </a:blip>
              <a:stretch>
                <a:fillRect/>
              </a:stretch>
            </p:blipFill>
            <p:spPr>
              <a:xfrm>
                <a:off x="1716006" y="503204"/>
                <a:ext cx="1542970" cy="1129003"/>
              </a:xfrm>
              <a:prstGeom prst="rect">
                <a:avLst/>
              </a:prstGeom>
              <a:ln w="12700" cap="flat">
                <a:noFill/>
                <a:miter lim="400000"/>
              </a:ln>
              <a:effectLst/>
            </p:spPr>
          </p:pic>
          <p:pic>
            <p:nvPicPr>
              <p:cNvPr id="435" name="pasted-image.pdf"/>
              <p:cNvPicPr/>
              <p:nvPr/>
            </p:nvPicPr>
            <p:blipFill>
              <a:blip r:embed="rId7">
                <a:extLst/>
              </a:blip>
              <a:stretch>
                <a:fillRect/>
              </a:stretch>
            </p:blipFill>
            <p:spPr>
              <a:xfrm>
                <a:off x="858003" y="928696"/>
                <a:ext cx="1542969" cy="1129002"/>
              </a:xfrm>
              <a:prstGeom prst="rect">
                <a:avLst/>
              </a:prstGeom>
              <a:ln w="12700" cap="flat">
                <a:noFill/>
                <a:miter lim="400000"/>
              </a:ln>
              <a:effectLst/>
            </p:spPr>
          </p:pic>
        </p:grpSp>
        <p:grpSp>
          <p:nvGrpSpPr>
            <p:cNvPr id="443" name="Group 443"/>
            <p:cNvGrpSpPr/>
            <p:nvPr/>
          </p:nvGrpSpPr>
          <p:grpSpPr>
            <a:xfrm>
              <a:off x="0" y="38498"/>
              <a:ext cx="3258975" cy="3473239"/>
              <a:chOff x="0" y="0"/>
              <a:chExt cx="3258974" cy="3473237"/>
            </a:xfrm>
          </p:grpSpPr>
          <p:pic>
            <p:nvPicPr>
              <p:cNvPr id="437" name="pasted-image.pdf"/>
              <p:cNvPicPr/>
              <p:nvPr/>
            </p:nvPicPr>
            <p:blipFill>
              <a:blip r:embed="rId3">
                <a:extLst/>
              </a:blip>
              <a:stretch>
                <a:fillRect/>
              </a:stretch>
            </p:blipFill>
            <p:spPr>
              <a:xfrm>
                <a:off x="0" y="887604"/>
                <a:ext cx="3258975" cy="2585634"/>
              </a:xfrm>
              <a:prstGeom prst="rect">
                <a:avLst/>
              </a:prstGeom>
              <a:ln w="12700" cap="flat">
                <a:noFill/>
                <a:miter lim="400000"/>
              </a:ln>
              <a:effectLst/>
            </p:spPr>
          </p:pic>
          <p:pic>
            <p:nvPicPr>
              <p:cNvPr id="438" name="pasted-image.pdf"/>
              <p:cNvPicPr/>
              <p:nvPr/>
            </p:nvPicPr>
            <p:blipFill>
              <a:blip r:embed="rId4">
                <a:extLst/>
              </a:blip>
              <a:stretch>
                <a:fillRect/>
              </a:stretch>
            </p:blipFill>
            <p:spPr>
              <a:xfrm>
                <a:off x="0" y="288414"/>
                <a:ext cx="3258975" cy="2332567"/>
              </a:xfrm>
              <a:prstGeom prst="rect">
                <a:avLst/>
              </a:prstGeom>
              <a:ln w="12700" cap="flat">
                <a:noFill/>
                <a:miter lim="400000"/>
              </a:ln>
              <a:effectLst/>
            </p:spPr>
          </p:pic>
          <p:pic>
            <p:nvPicPr>
              <p:cNvPr id="439" name="pasted-image.pdf"/>
              <p:cNvPicPr/>
              <p:nvPr/>
            </p:nvPicPr>
            <p:blipFill>
              <a:blip r:embed="rId5">
                <a:extLst/>
              </a:blip>
              <a:stretch>
                <a:fillRect/>
              </a:stretch>
            </p:blipFill>
            <p:spPr>
              <a:xfrm>
                <a:off x="997116" y="0"/>
                <a:ext cx="1437741" cy="1052005"/>
              </a:xfrm>
              <a:prstGeom prst="rect">
                <a:avLst/>
              </a:prstGeom>
              <a:ln w="12700" cap="flat">
                <a:noFill/>
                <a:miter lim="400000"/>
              </a:ln>
              <a:effectLst/>
            </p:spPr>
          </p:pic>
          <p:pic>
            <p:nvPicPr>
              <p:cNvPr id="440" name="pasted-image.pdf"/>
              <p:cNvPicPr/>
              <p:nvPr/>
            </p:nvPicPr>
            <p:blipFill>
              <a:blip r:embed="rId9">
                <a:extLst/>
              </a:blip>
              <a:stretch>
                <a:fillRect/>
              </a:stretch>
            </p:blipFill>
            <p:spPr>
              <a:xfrm>
                <a:off x="140630" y="464706"/>
                <a:ext cx="1542969" cy="1129002"/>
              </a:xfrm>
              <a:prstGeom prst="rect">
                <a:avLst/>
              </a:prstGeom>
              <a:ln w="12700" cap="flat">
                <a:noFill/>
                <a:miter lim="400000"/>
              </a:ln>
              <a:effectLst/>
            </p:spPr>
          </p:pic>
          <p:pic>
            <p:nvPicPr>
              <p:cNvPr id="441" name="pasted-image.pdf"/>
              <p:cNvPicPr/>
              <p:nvPr/>
            </p:nvPicPr>
            <p:blipFill>
              <a:blip r:embed="rId8">
                <a:extLst/>
              </a:blip>
              <a:stretch>
                <a:fillRect/>
              </a:stretch>
            </p:blipFill>
            <p:spPr>
              <a:xfrm>
                <a:off x="1716006" y="464706"/>
                <a:ext cx="1542969" cy="1129002"/>
              </a:xfrm>
              <a:prstGeom prst="rect">
                <a:avLst/>
              </a:prstGeom>
              <a:ln w="12700" cap="flat">
                <a:noFill/>
                <a:miter lim="400000"/>
              </a:ln>
              <a:effectLst/>
            </p:spPr>
          </p:pic>
          <p:pic>
            <p:nvPicPr>
              <p:cNvPr id="442" name="pasted-image.pdf"/>
              <p:cNvPicPr/>
              <p:nvPr/>
            </p:nvPicPr>
            <p:blipFill>
              <a:blip r:embed="rId6">
                <a:extLst/>
              </a:blip>
              <a:stretch>
                <a:fillRect/>
              </a:stretch>
            </p:blipFill>
            <p:spPr>
              <a:xfrm>
                <a:off x="858003" y="890197"/>
                <a:ext cx="1542969" cy="1129002"/>
              </a:xfrm>
              <a:prstGeom prst="rect">
                <a:avLst/>
              </a:prstGeom>
              <a:ln w="12700" cap="flat">
                <a:noFill/>
                <a:miter lim="400000"/>
              </a:ln>
              <a:effectLst/>
            </p:spPr>
          </p:pic>
        </p:grpSp>
      </p:grpSp>
      <p:sp>
        <p:nvSpPr>
          <p:cNvPr id="445" name="Shape 445"/>
          <p:cNvSpPr/>
          <p:nvPr/>
        </p:nvSpPr>
        <p:spPr>
          <a:xfrm flipH="1" flipV="1">
            <a:off x="19191482" y="3920540"/>
            <a:ext cx="740764" cy="200963"/>
          </a:xfrm>
          <a:prstGeom prst="line">
            <a:avLst/>
          </a:prstGeom>
          <a:ln w="25400">
            <a:solidFill/>
            <a:miter lim="400000"/>
          </a:ln>
        </p:spPr>
        <p:txBody>
          <a:bodyPr lIns="50800" tIns="50800" rIns="50800" bIns="50800" anchor="ctr"/>
          <a:lstStyle/>
          <a:p>
            <a:pPr lvl="0">
              <a:defRPr sz="3200"/>
            </a:pPr>
          </a:p>
        </p:txBody>
      </p:sp>
      <p:pic>
        <p:nvPicPr>
          <p:cNvPr id="446" name="pasted-image.pdf"/>
          <p:cNvPicPr/>
          <p:nvPr/>
        </p:nvPicPr>
        <p:blipFill>
          <a:blip r:embed="rId10">
            <a:extLst/>
          </a:blip>
          <a:stretch>
            <a:fillRect/>
          </a:stretch>
        </p:blipFill>
        <p:spPr>
          <a:xfrm>
            <a:off x="19812728" y="3813469"/>
            <a:ext cx="1771317" cy="1270001"/>
          </a:xfrm>
          <a:prstGeom prst="rect">
            <a:avLst/>
          </a:prstGeom>
          <a:ln w="12700">
            <a:miter lim="400000"/>
          </a:ln>
        </p:spPr>
      </p:pic>
      <p:sp>
        <p:nvSpPr>
          <p:cNvPr id="447" name="Shape 447"/>
          <p:cNvSpPr/>
          <p:nvPr/>
        </p:nvSpPr>
        <p:spPr>
          <a:xfrm flipV="1">
            <a:off x="19164889" y="4983411"/>
            <a:ext cx="1360506" cy="3318361"/>
          </a:xfrm>
          <a:prstGeom prst="line">
            <a:avLst/>
          </a:prstGeom>
          <a:ln w="25400">
            <a:solidFill/>
            <a:miter lim="400000"/>
          </a:ln>
        </p:spPr>
        <p:txBody>
          <a:bodyPr lIns="50800" tIns="50800" rIns="50800" bIns="50800" anchor="ctr"/>
          <a:lstStyle/>
          <a:p>
            <a:pPr lvl="0">
              <a:defRPr sz="3200"/>
            </a:pPr>
          </a:p>
        </p:txBody>
      </p:sp>
      <p:pic>
        <p:nvPicPr>
          <p:cNvPr id="448" name="pasted-image.pdf"/>
          <p:cNvPicPr/>
          <p:nvPr/>
        </p:nvPicPr>
        <p:blipFill>
          <a:blip r:embed="rId11">
            <a:extLst/>
          </a:blip>
          <a:stretch>
            <a:fillRect/>
          </a:stretch>
        </p:blipFill>
        <p:spPr>
          <a:xfrm>
            <a:off x="18353946" y="2977326"/>
            <a:ext cx="1384301" cy="1282701"/>
          </a:xfrm>
          <a:prstGeom prst="rect">
            <a:avLst/>
          </a:prstGeom>
          <a:ln w="12700">
            <a:miter lim="400000"/>
          </a:ln>
        </p:spPr>
      </p:pic>
      <p:sp>
        <p:nvSpPr>
          <p:cNvPr id="449" name="Shape 449"/>
          <p:cNvSpPr/>
          <p:nvPr/>
        </p:nvSpPr>
        <p:spPr>
          <a:xfrm flipH="1" flipV="1">
            <a:off x="20836841" y="5002872"/>
            <a:ext cx="1416702" cy="3552647"/>
          </a:xfrm>
          <a:prstGeom prst="line">
            <a:avLst/>
          </a:prstGeom>
          <a:ln w="25400">
            <a:solidFill/>
            <a:miter lim="400000"/>
          </a:ln>
        </p:spPr>
        <p:txBody>
          <a:bodyPr lIns="50800" tIns="50800" rIns="50800" bIns="50800" anchor="ctr"/>
          <a:lstStyle/>
          <a:p>
            <a:pPr lvl="0">
              <a:defRPr sz="3200"/>
            </a:pPr>
          </a:p>
        </p:txBody>
      </p:sp>
      <p:sp>
        <p:nvSpPr>
          <p:cNvPr id="450" name="Shape 450"/>
          <p:cNvSpPr/>
          <p:nvPr/>
        </p:nvSpPr>
        <p:spPr>
          <a:xfrm flipV="1">
            <a:off x="14031542" y="3819479"/>
            <a:ext cx="780403" cy="403085"/>
          </a:xfrm>
          <a:prstGeom prst="line">
            <a:avLst/>
          </a:prstGeom>
          <a:ln w="25400">
            <a:solidFill/>
            <a:miter lim="400000"/>
          </a:ln>
        </p:spPr>
        <p:txBody>
          <a:bodyPr lIns="50800" tIns="50800" rIns="50800" bIns="50800" anchor="ctr"/>
          <a:lstStyle/>
          <a:p>
            <a:pPr lvl="0">
              <a:defRPr sz="3200"/>
            </a:pPr>
          </a:p>
        </p:txBody>
      </p:sp>
      <p:pic>
        <p:nvPicPr>
          <p:cNvPr id="451" name="pasted-image.pdf"/>
          <p:cNvPicPr/>
          <p:nvPr/>
        </p:nvPicPr>
        <p:blipFill>
          <a:blip r:embed="rId11">
            <a:extLst/>
          </a:blip>
          <a:stretch>
            <a:fillRect/>
          </a:stretch>
        </p:blipFill>
        <p:spPr>
          <a:xfrm>
            <a:off x="14459585" y="2951527"/>
            <a:ext cx="1384301" cy="1282701"/>
          </a:xfrm>
          <a:prstGeom prst="rect">
            <a:avLst/>
          </a:prstGeom>
          <a:ln w="12700">
            <a:miter lim="400000"/>
          </a:ln>
        </p:spPr>
      </p:pic>
      <p:grpSp>
        <p:nvGrpSpPr>
          <p:cNvPr id="455" name="Group 455"/>
          <p:cNvGrpSpPr/>
          <p:nvPr/>
        </p:nvGrpSpPr>
        <p:grpSpPr>
          <a:xfrm>
            <a:off x="11739672" y="3846778"/>
            <a:ext cx="2643662" cy="5001513"/>
            <a:chOff x="0" y="0"/>
            <a:chExt cx="2643661" cy="5001512"/>
          </a:xfrm>
        </p:grpSpPr>
        <p:pic>
          <p:nvPicPr>
            <p:cNvPr id="452" name="pasted-image.pdf"/>
            <p:cNvPicPr/>
            <p:nvPr/>
          </p:nvPicPr>
          <p:blipFill>
            <a:blip r:embed="rId10">
              <a:extLst/>
            </a:blip>
            <a:stretch>
              <a:fillRect/>
            </a:stretch>
          </p:blipFill>
          <p:spPr>
            <a:xfrm>
              <a:off x="872345" y="0"/>
              <a:ext cx="1771317" cy="1270000"/>
            </a:xfrm>
            <a:prstGeom prst="rect">
              <a:avLst/>
            </a:prstGeom>
            <a:ln w="12700" cap="flat">
              <a:noFill/>
              <a:miter lim="400000"/>
            </a:ln>
            <a:effectLst/>
          </p:spPr>
        </p:pic>
        <p:sp>
          <p:nvSpPr>
            <p:cNvPr id="453" name="Shape 453"/>
            <p:cNvSpPr/>
            <p:nvPr/>
          </p:nvSpPr>
          <p:spPr>
            <a:xfrm flipH="1" flipV="1">
              <a:off x="1768704" y="1094156"/>
              <a:ext cx="605564" cy="390735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454" name="Shape 454"/>
            <p:cNvSpPr/>
            <p:nvPr/>
          </p:nvSpPr>
          <p:spPr>
            <a:xfrm flipV="1">
              <a:off x="-1" y="904505"/>
              <a:ext cx="1414062" cy="376994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grpSp>
      <p:sp>
        <p:nvSpPr>
          <p:cNvPr id="456" name="Shape 456"/>
          <p:cNvSpPr/>
          <p:nvPr/>
        </p:nvSpPr>
        <p:spPr>
          <a:xfrm>
            <a:off x="14521720" y="4317637"/>
            <a:ext cx="230489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SSL Termination</a:t>
            </a:r>
          </a:p>
        </p:txBody>
      </p:sp>
      <p:sp>
        <p:nvSpPr>
          <p:cNvPr id="457" name="Shape 457"/>
          <p:cNvSpPr/>
          <p:nvPr/>
        </p:nvSpPr>
        <p:spPr>
          <a:xfrm>
            <a:off x="17513379" y="4321095"/>
            <a:ext cx="230489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SSL Termination</a:t>
            </a:r>
          </a:p>
        </p:txBody>
      </p:sp>
      <p:sp>
        <p:nvSpPr>
          <p:cNvPr id="458" name="Shape 458"/>
          <p:cNvSpPr/>
          <p:nvPr/>
        </p:nvSpPr>
        <p:spPr>
          <a:xfrm>
            <a:off x="326810" y="3142095"/>
            <a:ext cx="8750322" cy="886210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Multi-site deployments include multiple Pivotal CF Foundations</a:t>
            </a:r>
            <a:endParaRPr sz="4500"/>
          </a:p>
          <a:p>
            <a:pPr lvl="0" marL="549519" indent="-549519" algn="l">
              <a:spcBef>
                <a:spcPts val="4500"/>
              </a:spcBef>
              <a:buSzPct val="75000"/>
              <a:buChar char="•"/>
              <a:defRPr sz="1800"/>
            </a:pPr>
            <a:r>
              <a:rPr sz="4500"/>
              <a:t>Typical use cases for multi-site deployments include</a:t>
            </a:r>
            <a:endParaRPr sz="4500"/>
          </a:p>
          <a:p>
            <a:pPr lvl="1" marL="1184519" indent="-549519" algn="l">
              <a:spcBef>
                <a:spcPts val="4500"/>
              </a:spcBef>
              <a:buSzPct val="75000"/>
              <a:buChar char="•"/>
              <a:defRPr sz="1800"/>
            </a:pPr>
            <a:r>
              <a:rPr sz="4500"/>
              <a:t>Dev/Test Public Cloud</a:t>
            </a:r>
            <a:endParaRPr sz="4500"/>
          </a:p>
          <a:p>
            <a:pPr lvl="1" marL="1184519" indent="-549519" algn="l">
              <a:spcBef>
                <a:spcPts val="4500"/>
              </a:spcBef>
              <a:buSzPct val="75000"/>
              <a:buChar char="•"/>
              <a:defRPr sz="1800"/>
            </a:pPr>
            <a:r>
              <a:rPr sz="4500"/>
              <a:t>DR sites</a:t>
            </a:r>
            <a:endParaRPr sz="4500"/>
          </a:p>
          <a:p>
            <a:pPr lvl="1" marL="1184519" indent="-549519" algn="l">
              <a:spcBef>
                <a:spcPts val="4500"/>
              </a:spcBef>
              <a:buSzPct val="75000"/>
              <a:buChar char="•"/>
              <a:defRPr sz="1800"/>
            </a:pPr>
            <a:r>
              <a:rPr sz="4500"/>
              <a:t>Cloud Bursting</a:t>
            </a:r>
            <a:endParaRPr sz="4500"/>
          </a:p>
          <a:p>
            <a:pPr lvl="1" marL="1184519" indent="-549519" algn="l">
              <a:spcBef>
                <a:spcPts val="4500"/>
              </a:spcBef>
              <a:buSzPct val="75000"/>
              <a:buChar char="•"/>
              <a:defRPr sz="1800"/>
            </a:pPr>
            <a:r>
              <a:rPr sz="4500"/>
              <a:t>Hybrid Cloud</a:t>
            </a:r>
            <a:endParaRPr sz="4500"/>
          </a:p>
          <a:p>
            <a:pPr lvl="0" algn="l">
              <a:spcBef>
                <a:spcPts val="4500"/>
              </a:spcBef>
              <a:defRPr sz="1800"/>
            </a:pPr>
            <a:endParaRPr sz="4500"/>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 name="Shape 460"/>
          <p:cNvSpPr/>
          <p:nvPr>
            <p:ph type="title"/>
          </p:nvPr>
        </p:nvSpPr>
        <p:spPr>
          <a:prstGeom prst="rect">
            <a:avLst/>
          </a:prstGeom>
        </p:spPr>
        <p:txBody>
          <a:bodyPr/>
          <a:lstStyle>
            <a:lvl1pPr>
              <a:defRPr sz="8400"/>
            </a:lvl1pPr>
          </a:lstStyle>
          <a:p>
            <a:pPr lvl="0">
              <a:defRPr sz="1800"/>
            </a:pPr>
            <a:r>
              <a:rPr sz="8400"/>
              <a:t>Future Deployments</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 name="Shape 462"/>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Placement Pools (Single and Multi-tenant Workloads)</a:t>
            </a:r>
          </a:p>
        </p:txBody>
      </p:sp>
      <p:sp>
        <p:nvSpPr>
          <p:cNvPr id="463" name="Shape 463"/>
          <p:cNvSpPr/>
          <p:nvPr/>
        </p:nvSpPr>
        <p:spPr>
          <a:xfrm>
            <a:off x="17171407" y="3268968"/>
            <a:ext cx="7047864" cy="8683715"/>
          </a:xfrm>
          <a:prstGeom prst="rect">
            <a:avLst/>
          </a:prstGeom>
          <a:ln w="25400">
            <a:solidFill>
              <a:srgbClr val="85888D"/>
            </a:solidFill>
            <a:prstDash val="sysDot"/>
            <a:miter lim="400000"/>
          </a:ln>
        </p:spPr>
        <p:txBody>
          <a:bodyPr lIns="0" tIns="0" rIns="0" bIns="0" anchor="ctr"/>
          <a:lstStyle/>
          <a:p>
            <a:pPr lvl="0">
              <a:defRPr sz="3200"/>
            </a:pPr>
          </a:p>
        </p:txBody>
      </p:sp>
      <p:grpSp>
        <p:nvGrpSpPr>
          <p:cNvPr id="473" name="Group 473"/>
          <p:cNvGrpSpPr/>
          <p:nvPr/>
        </p:nvGrpSpPr>
        <p:grpSpPr>
          <a:xfrm>
            <a:off x="17250064" y="8115219"/>
            <a:ext cx="3312117" cy="3622101"/>
            <a:chOff x="0" y="0"/>
            <a:chExt cx="3312116" cy="3622100"/>
          </a:xfrm>
        </p:grpSpPr>
        <p:pic>
          <p:nvPicPr>
            <p:cNvPr id="464" name="pasted-image.pdf"/>
            <p:cNvPicPr/>
            <p:nvPr/>
          </p:nvPicPr>
          <p:blipFill>
            <a:blip r:embed="rId3">
              <a:extLst/>
            </a:blip>
            <a:stretch>
              <a:fillRect/>
            </a:stretch>
          </p:blipFill>
          <p:spPr>
            <a:xfrm>
              <a:off x="0" y="1036467"/>
              <a:ext cx="3258975" cy="2585634"/>
            </a:xfrm>
            <a:prstGeom prst="rect">
              <a:avLst/>
            </a:prstGeom>
            <a:ln w="12700" cap="flat">
              <a:noFill/>
              <a:miter lim="400000"/>
            </a:ln>
            <a:effectLst/>
          </p:spPr>
        </p:pic>
        <p:pic>
          <p:nvPicPr>
            <p:cNvPr id="465" name="pasted-image.pdf"/>
            <p:cNvPicPr/>
            <p:nvPr/>
          </p:nvPicPr>
          <p:blipFill>
            <a:blip r:embed="rId4">
              <a:extLst/>
            </a:blip>
            <a:stretch>
              <a:fillRect/>
            </a:stretch>
          </p:blipFill>
          <p:spPr>
            <a:xfrm>
              <a:off x="102770" y="437278"/>
              <a:ext cx="3209347" cy="2332566"/>
            </a:xfrm>
            <a:prstGeom prst="rect">
              <a:avLst/>
            </a:prstGeom>
            <a:ln w="12700" cap="flat">
              <a:noFill/>
              <a:miter lim="400000"/>
            </a:ln>
            <a:effectLst/>
          </p:spPr>
        </p:pic>
        <p:grpSp>
          <p:nvGrpSpPr>
            <p:cNvPr id="472" name="Group 472"/>
            <p:cNvGrpSpPr/>
            <p:nvPr/>
          </p:nvGrpSpPr>
          <p:grpSpPr>
            <a:xfrm>
              <a:off x="94014" y="0"/>
              <a:ext cx="3214591" cy="2193268"/>
              <a:chOff x="0" y="0"/>
              <a:chExt cx="3214589" cy="2193267"/>
            </a:xfrm>
          </p:grpSpPr>
          <p:grpSp>
            <p:nvGrpSpPr>
              <p:cNvPr id="468" name="Group 468"/>
              <p:cNvGrpSpPr/>
              <p:nvPr/>
            </p:nvGrpSpPr>
            <p:grpSpPr>
              <a:xfrm>
                <a:off x="796465" y="0"/>
                <a:ext cx="2418125" cy="1750786"/>
                <a:chOff x="0" y="0"/>
                <a:chExt cx="2418123" cy="1750785"/>
              </a:xfrm>
            </p:grpSpPr>
            <p:pic>
              <p:nvPicPr>
                <p:cNvPr id="466" name="pasted-image.pdf"/>
                <p:cNvPicPr/>
                <p:nvPr/>
              </p:nvPicPr>
              <p:blipFill>
                <a:blip r:embed="rId5">
                  <a:extLst/>
                </a:blip>
                <a:stretch>
                  <a:fillRect/>
                </a:stretch>
              </p:blipFill>
              <p:spPr>
                <a:xfrm>
                  <a:off x="0" y="0"/>
                  <a:ext cx="1587500" cy="1270000"/>
                </a:xfrm>
                <a:prstGeom prst="rect">
                  <a:avLst/>
                </a:prstGeom>
                <a:ln w="12700" cap="flat">
                  <a:noFill/>
                  <a:miter lim="400000"/>
                </a:ln>
                <a:effectLst/>
              </p:spPr>
            </p:pic>
            <p:pic>
              <p:nvPicPr>
                <p:cNvPr id="467" name="pasted-image.pdf"/>
                <p:cNvPicPr/>
                <p:nvPr/>
              </p:nvPicPr>
              <p:blipFill>
                <a:blip r:embed="rId6">
                  <a:extLst/>
                </a:blip>
                <a:stretch>
                  <a:fillRect/>
                </a:stretch>
              </p:blipFill>
              <p:spPr>
                <a:xfrm>
                  <a:off x="903956" y="531585"/>
                  <a:ext cx="1514168" cy="1219201"/>
                </a:xfrm>
                <a:prstGeom prst="rect">
                  <a:avLst/>
                </a:prstGeom>
                <a:ln w="12700" cap="flat">
                  <a:noFill/>
                  <a:miter lim="400000"/>
                </a:ln>
                <a:effectLst/>
              </p:spPr>
            </p:pic>
          </p:grpSp>
          <p:grpSp>
            <p:nvGrpSpPr>
              <p:cNvPr id="471" name="Group 471"/>
              <p:cNvGrpSpPr/>
              <p:nvPr/>
            </p:nvGrpSpPr>
            <p:grpSpPr>
              <a:xfrm>
                <a:off x="0" y="442481"/>
                <a:ext cx="2418124" cy="1750787"/>
                <a:chOff x="0" y="0"/>
                <a:chExt cx="2418123" cy="1750785"/>
              </a:xfrm>
            </p:grpSpPr>
            <p:pic>
              <p:nvPicPr>
                <p:cNvPr id="469" name="pasted-image.pdf"/>
                <p:cNvPicPr/>
                <p:nvPr/>
              </p:nvPicPr>
              <p:blipFill>
                <a:blip r:embed="rId5">
                  <a:extLst/>
                </a:blip>
                <a:stretch>
                  <a:fillRect/>
                </a:stretch>
              </p:blipFill>
              <p:spPr>
                <a:xfrm>
                  <a:off x="0" y="0"/>
                  <a:ext cx="1587500" cy="1270000"/>
                </a:xfrm>
                <a:prstGeom prst="rect">
                  <a:avLst/>
                </a:prstGeom>
                <a:ln w="12700" cap="flat">
                  <a:noFill/>
                  <a:miter lim="400000"/>
                </a:ln>
                <a:effectLst/>
              </p:spPr>
            </p:pic>
            <p:pic>
              <p:nvPicPr>
                <p:cNvPr id="470" name="pasted-image.pdf"/>
                <p:cNvPicPr/>
                <p:nvPr/>
              </p:nvPicPr>
              <p:blipFill>
                <a:blip r:embed="rId6">
                  <a:extLst/>
                </a:blip>
                <a:stretch>
                  <a:fillRect/>
                </a:stretch>
              </p:blipFill>
              <p:spPr>
                <a:xfrm>
                  <a:off x="903956" y="531585"/>
                  <a:ext cx="1514168" cy="1219201"/>
                </a:xfrm>
                <a:prstGeom prst="rect">
                  <a:avLst/>
                </a:prstGeom>
                <a:ln w="12700" cap="flat">
                  <a:noFill/>
                  <a:miter lim="400000"/>
                </a:ln>
                <a:effectLst/>
              </p:spPr>
            </p:pic>
          </p:grpSp>
        </p:grpSp>
      </p:grpSp>
      <p:grpSp>
        <p:nvGrpSpPr>
          <p:cNvPr id="482" name="Group 482"/>
          <p:cNvGrpSpPr/>
          <p:nvPr/>
        </p:nvGrpSpPr>
        <p:grpSpPr>
          <a:xfrm>
            <a:off x="20773708" y="8115219"/>
            <a:ext cx="3299574" cy="3622101"/>
            <a:chOff x="0" y="0"/>
            <a:chExt cx="3299572" cy="3622100"/>
          </a:xfrm>
        </p:grpSpPr>
        <p:pic>
          <p:nvPicPr>
            <p:cNvPr id="474" name="pasted-image.pdf"/>
            <p:cNvPicPr/>
            <p:nvPr/>
          </p:nvPicPr>
          <p:blipFill>
            <a:blip r:embed="rId3">
              <a:extLst/>
            </a:blip>
            <a:stretch>
              <a:fillRect/>
            </a:stretch>
          </p:blipFill>
          <p:spPr>
            <a:xfrm>
              <a:off x="0" y="1036467"/>
              <a:ext cx="3258975" cy="2585634"/>
            </a:xfrm>
            <a:prstGeom prst="rect">
              <a:avLst/>
            </a:prstGeom>
            <a:ln w="12700" cap="flat">
              <a:noFill/>
              <a:miter lim="400000"/>
            </a:ln>
            <a:effectLst/>
          </p:spPr>
        </p:pic>
        <p:pic>
          <p:nvPicPr>
            <p:cNvPr id="475" name="pasted-image.pdf"/>
            <p:cNvPicPr/>
            <p:nvPr/>
          </p:nvPicPr>
          <p:blipFill>
            <a:blip r:embed="rId4">
              <a:extLst/>
            </a:blip>
            <a:stretch>
              <a:fillRect/>
            </a:stretch>
          </p:blipFill>
          <p:spPr>
            <a:xfrm>
              <a:off x="49628" y="437278"/>
              <a:ext cx="3209347" cy="2332566"/>
            </a:xfrm>
            <a:prstGeom prst="rect">
              <a:avLst/>
            </a:prstGeom>
            <a:ln w="12700" cap="flat">
              <a:noFill/>
              <a:miter lim="400000"/>
            </a:ln>
            <a:effectLst/>
          </p:spPr>
        </p:pic>
        <p:grpSp>
          <p:nvGrpSpPr>
            <p:cNvPr id="481" name="Group 481"/>
            <p:cNvGrpSpPr/>
            <p:nvPr/>
          </p:nvGrpSpPr>
          <p:grpSpPr>
            <a:xfrm>
              <a:off x="49628" y="0"/>
              <a:ext cx="3249945" cy="2193268"/>
              <a:chOff x="0" y="0"/>
              <a:chExt cx="3249943" cy="2193267"/>
            </a:xfrm>
          </p:grpSpPr>
          <p:grpSp>
            <p:nvGrpSpPr>
              <p:cNvPr id="478" name="Group 478"/>
              <p:cNvGrpSpPr/>
              <p:nvPr/>
            </p:nvGrpSpPr>
            <p:grpSpPr>
              <a:xfrm>
                <a:off x="865736" y="0"/>
                <a:ext cx="2384208" cy="1644699"/>
                <a:chOff x="0" y="0"/>
                <a:chExt cx="2384206" cy="1644698"/>
              </a:xfrm>
            </p:grpSpPr>
            <p:pic>
              <p:nvPicPr>
                <p:cNvPr id="476" name="pasted-image.pdf"/>
                <p:cNvPicPr/>
                <p:nvPr/>
              </p:nvPicPr>
              <p:blipFill>
                <a:blip r:embed="rId7">
                  <a:extLst/>
                </a:blip>
                <a:stretch>
                  <a:fillRect/>
                </a:stretch>
              </p:blipFill>
              <p:spPr>
                <a:xfrm>
                  <a:off x="0" y="0"/>
                  <a:ext cx="1514168" cy="1150001"/>
                </a:xfrm>
                <a:prstGeom prst="rect">
                  <a:avLst/>
                </a:prstGeom>
                <a:ln w="12700" cap="flat">
                  <a:noFill/>
                  <a:miter lim="400000"/>
                </a:ln>
                <a:effectLst/>
              </p:spPr>
            </p:pic>
            <p:pic>
              <p:nvPicPr>
                <p:cNvPr id="477" name="pasted-image.pdf"/>
                <p:cNvPicPr/>
                <p:nvPr/>
              </p:nvPicPr>
              <p:blipFill>
                <a:blip r:embed="rId7">
                  <a:extLst/>
                </a:blip>
                <a:stretch>
                  <a:fillRect/>
                </a:stretch>
              </p:blipFill>
              <p:spPr>
                <a:xfrm>
                  <a:off x="870039" y="494697"/>
                  <a:ext cx="1514168" cy="1150002"/>
                </a:xfrm>
                <a:prstGeom prst="rect">
                  <a:avLst/>
                </a:prstGeom>
                <a:ln w="12700" cap="flat">
                  <a:noFill/>
                  <a:miter lim="400000"/>
                </a:ln>
                <a:effectLst/>
              </p:spPr>
            </p:pic>
          </p:grpSp>
          <p:pic>
            <p:nvPicPr>
              <p:cNvPr id="479" name="pasted-image.pdf"/>
              <p:cNvPicPr/>
              <p:nvPr/>
            </p:nvPicPr>
            <p:blipFill>
              <a:blip r:embed="rId5">
                <a:extLst/>
              </a:blip>
              <a:stretch>
                <a:fillRect/>
              </a:stretch>
            </p:blipFill>
            <p:spPr>
              <a:xfrm>
                <a:off x="0" y="442481"/>
                <a:ext cx="1587500" cy="1270001"/>
              </a:xfrm>
              <a:prstGeom prst="rect">
                <a:avLst/>
              </a:prstGeom>
              <a:ln w="12700" cap="flat">
                <a:noFill/>
                <a:miter lim="400000"/>
              </a:ln>
              <a:effectLst/>
            </p:spPr>
          </p:pic>
          <p:pic>
            <p:nvPicPr>
              <p:cNvPr id="480" name="pasted-image.pdf"/>
              <p:cNvPicPr/>
              <p:nvPr/>
            </p:nvPicPr>
            <p:blipFill>
              <a:blip r:embed="rId6">
                <a:extLst/>
              </a:blip>
              <a:stretch>
                <a:fillRect/>
              </a:stretch>
            </p:blipFill>
            <p:spPr>
              <a:xfrm>
                <a:off x="903956" y="974067"/>
                <a:ext cx="1514168" cy="1219201"/>
              </a:xfrm>
              <a:prstGeom prst="rect">
                <a:avLst/>
              </a:prstGeom>
              <a:ln w="12700" cap="flat">
                <a:noFill/>
                <a:miter lim="400000"/>
              </a:ln>
              <a:effectLst/>
            </p:spPr>
          </p:pic>
        </p:grpSp>
      </p:grpSp>
      <p:sp>
        <p:nvSpPr>
          <p:cNvPr id="483" name="Shape 483"/>
          <p:cNvSpPr/>
          <p:nvPr/>
        </p:nvSpPr>
        <p:spPr>
          <a:xfrm>
            <a:off x="17263370" y="3349616"/>
            <a:ext cx="512572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Placement Pool B</a:t>
            </a:r>
          </a:p>
        </p:txBody>
      </p:sp>
      <p:grpSp>
        <p:nvGrpSpPr>
          <p:cNvPr id="510" name="Group 510"/>
          <p:cNvGrpSpPr/>
          <p:nvPr/>
        </p:nvGrpSpPr>
        <p:grpSpPr>
          <a:xfrm>
            <a:off x="10080745" y="3268968"/>
            <a:ext cx="7047863" cy="8683715"/>
            <a:chOff x="0" y="0"/>
            <a:chExt cx="7047862" cy="8683714"/>
          </a:xfrm>
        </p:grpSpPr>
        <p:sp>
          <p:nvSpPr>
            <p:cNvPr id="484" name="Shape 484"/>
            <p:cNvSpPr/>
            <p:nvPr/>
          </p:nvSpPr>
          <p:spPr>
            <a:xfrm>
              <a:off x="0" y="0"/>
              <a:ext cx="7047863" cy="8683715"/>
            </a:xfrm>
            <a:prstGeom prst="rect">
              <a:avLst/>
            </a:prstGeom>
            <a:noFill/>
            <a:ln w="25400" cap="flat">
              <a:solidFill>
                <a:srgbClr val="85888D"/>
              </a:solidFill>
              <a:prstDash val="sysDot"/>
              <a:miter lim="400000"/>
            </a:ln>
            <a:effectLst/>
          </p:spPr>
          <p:txBody>
            <a:bodyPr wrap="square" lIns="0" tIns="0" rIns="0" bIns="0" numCol="1" anchor="ctr">
              <a:noAutofit/>
            </a:bodyPr>
            <a:lstStyle/>
            <a:p>
              <a:pPr lvl="0">
                <a:defRPr sz="3200"/>
              </a:pPr>
            </a:p>
          </p:txBody>
        </p:sp>
        <p:sp>
          <p:nvSpPr>
            <p:cNvPr id="485" name="Shape 485"/>
            <p:cNvSpPr/>
            <p:nvPr/>
          </p:nvSpPr>
          <p:spPr>
            <a:xfrm>
              <a:off x="90433" y="80648"/>
              <a:ext cx="5125721"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5000"/>
                <a:t>Placement Pool A</a:t>
              </a:r>
            </a:p>
          </p:txBody>
        </p:sp>
        <p:grpSp>
          <p:nvGrpSpPr>
            <p:cNvPr id="493" name="Group 493"/>
            <p:cNvGrpSpPr/>
            <p:nvPr/>
          </p:nvGrpSpPr>
          <p:grpSpPr>
            <a:xfrm>
              <a:off x="122032" y="4875308"/>
              <a:ext cx="3258976" cy="3593044"/>
              <a:chOff x="0" y="0"/>
              <a:chExt cx="3258974" cy="3593043"/>
            </a:xfrm>
          </p:grpSpPr>
          <p:pic>
            <p:nvPicPr>
              <p:cNvPr id="486" name="pasted-image.pdf"/>
              <p:cNvPicPr/>
              <p:nvPr/>
            </p:nvPicPr>
            <p:blipFill>
              <a:blip r:embed="rId3">
                <a:extLst/>
              </a:blip>
              <a:stretch>
                <a:fillRect/>
              </a:stretch>
            </p:blipFill>
            <p:spPr>
              <a:xfrm>
                <a:off x="0" y="1007410"/>
                <a:ext cx="3258975" cy="2585634"/>
              </a:xfrm>
              <a:prstGeom prst="rect">
                <a:avLst/>
              </a:prstGeom>
              <a:ln w="12700" cap="flat">
                <a:noFill/>
                <a:miter lim="400000"/>
              </a:ln>
              <a:effectLst/>
            </p:spPr>
          </p:pic>
          <p:pic>
            <p:nvPicPr>
              <p:cNvPr id="487" name="pasted-image.pdf"/>
              <p:cNvPicPr/>
              <p:nvPr/>
            </p:nvPicPr>
            <p:blipFill>
              <a:blip r:embed="rId4">
                <a:extLst/>
              </a:blip>
              <a:stretch>
                <a:fillRect/>
              </a:stretch>
            </p:blipFill>
            <p:spPr>
              <a:xfrm>
                <a:off x="24814" y="408220"/>
                <a:ext cx="3209347" cy="2332567"/>
              </a:xfrm>
              <a:prstGeom prst="rect">
                <a:avLst/>
              </a:prstGeom>
              <a:ln w="12700" cap="flat">
                <a:noFill/>
                <a:miter lim="400000"/>
              </a:ln>
              <a:effectLst/>
            </p:spPr>
          </p:pic>
          <p:grpSp>
            <p:nvGrpSpPr>
              <p:cNvPr id="492" name="Group 492"/>
              <p:cNvGrpSpPr/>
              <p:nvPr/>
            </p:nvGrpSpPr>
            <p:grpSpPr>
              <a:xfrm>
                <a:off x="27980" y="0"/>
                <a:ext cx="3181366" cy="2135153"/>
                <a:chOff x="0" y="0"/>
                <a:chExt cx="3181365" cy="2135152"/>
              </a:xfrm>
            </p:grpSpPr>
            <p:pic>
              <p:nvPicPr>
                <p:cNvPr id="488" name="pasted-image.pdf"/>
                <p:cNvPicPr/>
                <p:nvPr/>
              </p:nvPicPr>
              <p:blipFill>
                <a:blip r:embed="rId8">
                  <a:extLst/>
                </a:blip>
                <a:stretch>
                  <a:fillRect/>
                </a:stretch>
              </p:blipFill>
              <p:spPr>
                <a:xfrm>
                  <a:off x="861625" y="0"/>
                  <a:ext cx="1494689" cy="1154126"/>
                </a:xfrm>
                <a:prstGeom prst="rect">
                  <a:avLst/>
                </a:prstGeom>
                <a:ln w="12700" cap="flat">
                  <a:noFill/>
                  <a:miter lim="400000"/>
                </a:ln>
                <a:effectLst/>
              </p:spPr>
            </p:pic>
            <p:pic>
              <p:nvPicPr>
                <p:cNvPr id="489" name="pasted-image.pdf"/>
                <p:cNvPicPr/>
                <p:nvPr/>
              </p:nvPicPr>
              <p:blipFill>
                <a:blip r:embed="rId8">
                  <a:extLst/>
                </a:blip>
                <a:stretch>
                  <a:fillRect/>
                </a:stretch>
              </p:blipFill>
              <p:spPr>
                <a:xfrm>
                  <a:off x="1686677" y="515254"/>
                  <a:ext cx="1494689" cy="1154127"/>
                </a:xfrm>
                <a:prstGeom prst="rect">
                  <a:avLst/>
                </a:prstGeom>
                <a:ln w="12700" cap="flat">
                  <a:noFill/>
                  <a:miter lim="400000"/>
                </a:ln>
                <a:effectLst/>
              </p:spPr>
            </p:pic>
            <p:pic>
              <p:nvPicPr>
                <p:cNvPr id="490" name="pasted-image.pdf"/>
                <p:cNvPicPr/>
                <p:nvPr/>
              </p:nvPicPr>
              <p:blipFill>
                <a:blip r:embed="rId8">
                  <a:extLst/>
                </a:blip>
                <a:stretch>
                  <a:fillRect/>
                </a:stretch>
              </p:blipFill>
              <p:spPr>
                <a:xfrm>
                  <a:off x="0" y="515254"/>
                  <a:ext cx="1494688" cy="1154127"/>
                </a:xfrm>
                <a:prstGeom prst="rect">
                  <a:avLst/>
                </a:prstGeom>
                <a:ln w="12700" cap="flat">
                  <a:noFill/>
                  <a:miter lim="400000"/>
                </a:ln>
                <a:effectLst/>
              </p:spPr>
            </p:pic>
            <p:pic>
              <p:nvPicPr>
                <p:cNvPr id="491" name="pasted-image.pdf"/>
                <p:cNvPicPr/>
                <p:nvPr/>
              </p:nvPicPr>
              <p:blipFill>
                <a:blip r:embed="rId8">
                  <a:extLst/>
                </a:blip>
                <a:stretch>
                  <a:fillRect/>
                </a:stretch>
              </p:blipFill>
              <p:spPr>
                <a:xfrm>
                  <a:off x="861625" y="981026"/>
                  <a:ext cx="1494689" cy="1154127"/>
                </a:xfrm>
                <a:prstGeom prst="rect">
                  <a:avLst/>
                </a:prstGeom>
                <a:ln w="12700" cap="flat">
                  <a:noFill/>
                  <a:miter lim="400000"/>
                </a:ln>
                <a:effectLst/>
              </p:spPr>
            </p:pic>
          </p:grpSp>
        </p:grpSp>
        <p:grpSp>
          <p:nvGrpSpPr>
            <p:cNvPr id="501" name="Group 501"/>
            <p:cNvGrpSpPr/>
            <p:nvPr/>
          </p:nvGrpSpPr>
          <p:grpSpPr>
            <a:xfrm>
              <a:off x="3645676" y="4809802"/>
              <a:ext cx="3258976" cy="3658550"/>
              <a:chOff x="0" y="0"/>
              <a:chExt cx="3258974" cy="3658549"/>
            </a:xfrm>
          </p:grpSpPr>
          <p:pic>
            <p:nvPicPr>
              <p:cNvPr id="494" name="pasted-image.pdf"/>
              <p:cNvPicPr/>
              <p:nvPr/>
            </p:nvPicPr>
            <p:blipFill>
              <a:blip r:embed="rId3">
                <a:extLst/>
              </a:blip>
              <a:stretch>
                <a:fillRect/>
              </a:stretch>
            </p:blipFill>
            <p:spPr>
              <a:xfrm>
                <a:off x="0" y="1072916"/>
                <a:ext cx="3258975" cy="2585634"/>
              </a:xfrm>
              <a:prstGeom prst="rect">
                <a:avLst/>
              </a:prstGeom>
              <a:ln w="12700" cap="flat">
                <a:noFill/>
                <a:miter lim="400000"/>
              </a:ln>
              <a:effectLst/>
            </p:spPr>
          </p:pic>
          <p:pic>
            <p:nvPicPr>
              <p:cNvPr id="495" name="pasted-image.pdf"/>
              <p:cNvPicPr/>
              <p:nvPr/>
            </p:nvPicPr>
            <p:blipFill>
              <a:blip r:embed="rId4">
                <a:extLst/>
              </a:blip>
              <a:stretch>
                <a:fillRect/>
              </a:stretch>
            </p:blipFill>
            <p:spPr>
              <a:xfrm>
                <a:off x="0" y="473727"/>
                <a:ext cx="3209346" cy="2332566"/>
              </a:xfrm>
              <a:prstGeom prst="rect">
                <a:avLst/>
              </a:prstGeom>
              <a:ln w="12700" cap="flat">
                <a:noFill/>
                <a:miter lim="400000"/>
              </a:ln>
              <a:effectLst/>
            </p:spPr>
          </p:pic>
          <p:grpSp>
            <p:nvGrpSpPr>
              <p:cNvPr id="500" name="Group 500"/>
              <p:cNvGrpSpPr/>
              <p:nvPr/>
            </p:nvGrpSpPr>
            <p:grpSpPr>
              <a:xfrm>
                <a:off x="27980" y="0"/>
                <a:ext cx="3181366" cy="2135153"/>
                <a:chOff x="0" y="0"/>
                <a:chExt cx="3181365" cy="2135152"/>
              </a:xfrm>
            </p:grpSpPr>
            <p:pic>
              <p:nvPicPr>
                <p:cNvPr id="496" name="pasted-image.pdf"/>
                <p:cNvPicPr/>
                <p:nvPr/>
              </p:nvPicPr>
              <p:blipFill>
                <a:blip r:embed="rId8">
                  <a:extLst/>
                </a:blip>
                <a:stretch>
                  <a:fillRect/>
                </a:stretch>
              </p:blipFill>
              <p:spPr>
                <a:xfrm>
                  <a:off x="861625" y="0"/>
                  <a:ext cx="1494689" cy="1154126"/>
                </a:xfrm>
                <a:prstGeom prst="rect">
                  <a:avLst/>
                </a:prstGeom>
                <a:ln w="12700" cap="flat">
                  <a:noFill/>
                  <a:miter lim="400000"/>
                </a:ln>
                <a:effectLst/>
              </p:spPr>
            </p:pic>
            <p:pic>
              <p:nvPicPr>
                <p:cNvPr id="497" name="pasted-image.pdf"/>
                <p:cNvPicPr/>
                <p:nvPr/>
              </p:nvPicPr>
              <p:blipFill>
                <a:blip r:embed="rId8">
                  <a:extLst/>
                </a:blip>
                <a:stretch>
                  <a:fillRect/>
                </a:stretch>
              </p:blipFill>
              <p:spPr>
                <a:xfrm>
                  <a:off x="1686677" y="515254"/>
                  <a:ext cx="1494689" cy="1154127"/>
                </a:xfrm>
                <a:prstGeom prst="rect">
                  <a:avLst/>
                </a:prstGeom>
                <a:ln w="12700" cap="flat">
                  <a:noFill/>
                  <a:miter lim="400000"/>
                </a:ln>
                <a:effectLst/>
              </p:spPr>
            </p:pic>
            <p:pic>
              <p:nvPicPr>
                <p:cNvPr id="498" name="pasted-image.pdf"/>
                <p:cNvPicPr/>
                <p:nvPr/>
              </p:nvPicPr>
              <p:blipFill>
                <a:blip r:embed="rId8">
                  <a:extLst/>
                </a:blip>
                <a:stretch>
                  <a:fillRect/>
                </a:stretch>
              </p:blipFill>
              <p:spPr>
                <a:xfrm>
                  <a:off x="0" y="515254"/>
                  <a:ext cx="1494688" cy="1154127"/>
                </a:xfrm>
                <a:prstGeom prst="rect">
                  <a:avLst/>
                </a:prstGeom>
                <a:ln w="12700" cap="flat">
                  <a:noFill/>
                  <a:miter lim="400000"/>
                </a:ln>
                <a:effectLst/>
              </p:spPr>
            </p:pic>
            <p:pic>
              <p:nvPicPr>
                <p:cNvPr id="499" name="pasted-image.pdf"/>
                <p:cNvPicPr/>
                <p:nvPr/>
              </p:nvPicPr>
              <p:blipFill>
                <a:blip r:embed="rId8">
                  <a:extLst/>
                </a:blip>
                <a:stretch>
                  <a:fillRect/>
                </a:stretch>
              </p:blipFill>
              <p:spPr>
                <a:xfrm>
                  <a:off x="861625" y="981026"/>
                  <a:ext cx="1494689" cy="1154127"/>
                </a:xfrm>
                <a:prstGeom prst="rect">
                  <a:avLst/>
                </a:prstGeom>
                <a:ln w="12700" cap="flat">
                  <a:noFill/>
                  <a:miter lim="400000"/>
                </a:ln>
                <a:effectLst/>
              </p:spPr>
            </p:pic>
          </p:grpSp>
        </p:grpSp>
        <p:grpSp>
          <p:nvGrpSpPr>
            <p:cNvPr id="509" name="Group 509"/>
            <p:cNvGrpSpPr/>
            <p:nvPr/>
          </p:nvGrpSpPr>
          <p:grpSpPr>
            <a:xfrm>
              <a:off x="1894443" y="1759756"/>
              <a:ext cx="3258976" cy="3658551"/>
              <a:chOff x="0" y="0"/>
              <a:chExt cx="3258974" cy="3658549"/>
            </a:xfrm>
          </p:grpSpPr>
          <p:pic>
            <p:nvPicPr>
              <p:cNvPr id="502" name="pasted-image.pdf"/>
              <p:cNvPicPr/>
              <p:nvPr/>
            </p:nvPicPr>
            <p:blipFill>
              <a:blip r:embed="rId3">
                <a:extLst/>
              </a:blip>
              <a:stretch>
                <a:fillRect/>
              </a:stretch>
            </p:blipFill>
            <p:spPr>
              <a:xfrm>
                <a:off x="0" y="1072916"/>
                <a:ext cx="3258975" cy="2585634"/>
              </a:xfrm>
              <a:prstGeom prst="rect">
                <a:avLst/>
              </a:prstGeom>
              <a:ln w="12700" cap="flat">
                <a:noFill/>
                <a:miter lim="400000"/>
              </a:ln>
              <a:effectLst/>
            </p:spPr>
          </p:pic>
          <p:pic>
            <p:nvPicPr>
              <p:cNvPr id="503" name="pasted-image.pdf"/>
              <p:cNvPicPr/>
              <p:nvPr/>
            </p:nvPicPr>
            <p:blipFill>
              <a:blip r:embed="rId4">
                <a:extLst/>
              </a:blip>
              <a:stretch>
                <a:fillRect/>
              </a:stretch>
            </p:blipFill>
            <p:spPr>
              <a:xfrm>
                <a:off x="0" y="473727"/>
                <a:ext cx="3209346" cy="2332566"/>
              </a:xfrm>
              <a:prstGeom prst="rect">
                <a:avLst/>
              </a:prstGeom>
              <a:ln w="12700" cap="flat">
                <a:noFill/>
                <a:miter lim="400000"/>
              </a:ln>
              <a:effectLst/>
            </p:spPr>
          </p:pic>
          <p:grpSp>
            <p:nvGrpSpPr>
              <p:cNvPr id="508" name="Group 508"/>
              <p:cNvGrpSpPr/>
              <p:nvPr/>
            </p:nvGrpSpPr>
            <p:grpSpPr>
              <a:xfrm>
                <a:off x="27980" y="0"/>
                <a:ext cx="3181366" cy="2135153"/>
                <a:chOff x="0" y="0"/>
                <a:chExt cx="3181365" cy="2135152"/>
              </a:xfrm>
            </p:grpSpPr>
            <p:pic>
              <p:nvPicPr>
                <p:cNvPr id="504" name="pasted-image.pdf"/>
                <p:cNvPicPr/>
                <p:nvPr/>
              </p:nvPicPr>
              <p:blipFill>
                <a:blip r:embed="rId8">
                  <a:extLst/>
                </a:blip>
                <a:stretch>
                  <a:fillRect/>
                </a:stretch>
              </p:blipFill>
              <p:spPr>
                <a:xfrm>
                  <a:off x="861625" y="0"/>
                  <a:ext cx="1494689" cy="1154126"/>
                </a:xfrm>
                <a:prstGeom prst="rect">
                  <a:avLst/>
                </a:prstGeom>
                <a:ln w="12700" cap="flat">
                  <a:noFill/>
                  <a:miter lim="400000"/>
                </a:ln>
                <a:effectLst/>
              </p:spPr>
            </p:pic>
            <p:pic>
              <p:nvPicPr>
                <p:cNvPr id="505" name="pasted-image.pdf"/>
                <p:cNvPicPr/>
                <p:nvPr/>
              </p:nvPicPr>
              <p:blipFill>
                <a:blip r:embed="rId8">
                  <a:extLst/>
                </a:blip>
                <a:stretch>
                  <a:fillRect/>
                </a:stretch>
              </p:blipFill>
              <p:spPr>
                <a:xfrm>
                  <a:off x="1686677" y="515254"/>
                  <a:ext cx="1494689" cy="1154127"/>
                </a:xfrm>
                <a:prstGeom prst="rect">
                  <a:avLst/>
                </a:prstGeom>
                <a:ln w="12700" cap="flat">
                  <a:noFill/>
                  <a:miter lim="400000"/>
                </a:ln>
                <a:effectLst/>
              </p:spPr>
            </p:pic>
            <p:pic>
              <p:nvPicPr>
                <p:cNvPr id="506" name="pasted-image.pdf"/>
                <p:cNvPicPr/>
                <p:nvPr/>
              </p:nvPicPr>
              <p:blipFill>
                <a:blip r:embed="rId8">
                  <a:extLst/>
                </a:blip>
                <a:stretch>
                  <a:fillRect/>
                </a:stretch>
              </p:blipFill>
              <p:spPr>
                <a:xfrm>
                  <a:off x="0" y="515254"/>
                  <a:ext cx="1494688" cy="1154127"/>
                </a:xfrm>
                <a:prstGeom prst="rect">
                  <a:avLst/>
                </a:prstGeom>
                <a:ln w="12700" cap="flat">
                  <a:noFill/>
                  <a:miter lim="400000"/>
                </a:ln>
                <a:effectLst/>
              </p:spPr>
            </p:pic>
            <p:pic>
              <p:nvPicPr>
                <p:cNvPr id="507" name="pasted-image.pdf"/>
                <p:cNvPicPr/>
                <p:nvPr/>
              </p:nvPicPr>
              <p:blipFill>
                <a:blip r:embed="rId8">
                  <a:extLst/>
                </a:blip>
                <a:stretch>
                  <a:fillRect/>
                </a:stretch>
              </p:blipFill>
              <p:spPr>
                <a:xfrm>
                  <a:off x="861625" y="981026"/>
                  <a:ext cx="1494689" cy="1154127"/>
                </a:xfrm>
                <a:prstGeom prst="rect">
                  <a:avLst/>
                </a:prstGeom>
                <a:ln w="12700" cap="flat">
                  <a:noFill/>
                  <a:miter lim="400000"/>
                </a:ln>
                <a:effectLst/>
              </p:spPr>
            </p:pic>
          </p:grpSp>
        </p:grpSp>
      </p:grpSp>
      <p:grpSp>
        <p:nvGrpSpPr>
          <p:cNvPr id="519" name="Group 519"/>
          <p:cNvGrpSpPr/>
          <p:nvPr/>
        </p:nvGrpSpPr>
        <p:grpSpPr>
          <a:xfrm>
            <a:off x="19045552" y="5046949"/>
            <a:ext cx="3299573" cy="3622102"/>
            <a:chOff x="0" y="0"/>
            <a:chExt cx="3299572" cy="3622100"/>
          </a:xfrm>
        </p:grpSpPr>
        <p:pic>
          <p:nvPicPr>
            <p:cNvPr id="511" name="pasted-image.pdf"/>
            <p:cNvPicPr/>
            <p:nvPr/>
          </p:nvPicPr>
          <p:blipFill>
            <a:blip r:embed="rId3">
              <a:extLst/>
            </a:blip>
            <a:stretch>
              <a:fillRect/>
            </a:stretch>
          </p:blipFill>
          <p:spPr>
            <a:xfrm>
              <a:off x="0" y="1036467"/>
              <a:ext cx="3258975" cy="2585634"/>
            </a:xfrm>
            <a:prstGeom prst="rect">
              <a:avLst/>
            </a:prstGeom>
            <a:ln w="12700" cap="flat">
              <a:noFill/>
              <a:miter lim="400000"/>
            </a:ln>
            <a:effectLst/>
          </p:spPr>
        </p:pic>
        <p:pic>
          <p:nvPicPr>
            <p:cNvPr id="512" name="pasted-image.pdf"/>
            <p:cNvPicPr/>
            <p:nvPr/>
          </p:nvPicPr>
          <p:blipFill>
            <a:blip r:embed="rId4">
              <a:extLst/>
            </a:blip>
            <a:stretch>
              <a:fillRect/>
            </a:stretch>
          </p:blipFill>
          <p:spPr>
            <a:xfrm>
              <a:off x="49628" y="437278"/>
              <a:ext cx="3209347" cy="2332566"/>
            </a:xfrm>
            <a:prstGeom prst="rect">
              <a:avLst/>
            </a:prstGeom>
            <a:ln w="12700" cap="flat">
              <a:noFill/>
              <a:miter lim="400000"/>
            </a:ln>
            <a:effectLst/>
          </p:spPr>
        </p:pic>
        <p:grpSp>
          <p:nvGrpSpPr>
            <p:cNvPr id="518" name="Group 518"/>
            <p:cNvGrpSpPr/>
            <p:nvPr/>
          </p:nvGrpSpPr>
          <p:grpSpPr>
            <a:xfrm>
              <a:off x="49628" y="0"/>
              <a:ext cx="3249945" cy="2193268"/>
              <a:chOff x="0" y="0"/>
              <a:chExt cx="3249943" cy="2193267"/>
            </a:xfrm>
          </p:grpSpPr>
          <p:grpSp>
            <p:nvGrpSpPr>
              <p:cNvPr id="515" name="Group 515"/>
              <p:cNvGrpSpPr/>
              <p:nvPr/>
            </p:nvGrpSpPr>
            <p:grpSpPr>
              <a:xfrm>
                <a:off x="865736" y="0"/>
                <a:ext cx="2384208" cy="1644699"/>
                <a:chOff x="0" y="0"/>
                <a:chExt cx="2384206" cy="1644698"/>
              </a:xfrm>
            </p:grpSpPr>
            <p:pic>
              <p:nvPicPr>
                <p:cNvPr id="513" name="pasted-image.pdf"/>
                <p:cNvPicPr/>
                <p:nvPr/>
              </p:nvPicPr>
              <p:blipFill>
                <a:blip r:embed="rId7">
                  <a:extLst/>
                </a:blip>
                <a:stretch>
                  <a:fillRect/>
                </a:stretch>
              </p:blipFill>
              <p:spPr>
                <a:xfrm>
                  <a:off x="0" y="0"/>
                  <a:ext cx="1514168" cy="1150001"/>
                </a:xfrm>
                <a:prstGeom prst="rect">
                  <a:avLst/>
                </a:prstGeom>
                <a:ln w="12700" cap="flat">
                  <a:noFill/>
                  <a:miter lim="400000"/>
                </a:ln>
                <a:effectLst/>
              </p:spPr>
            </p:pic>
            <p:pic>
              <p:nvPicPr>
                <p:cNvPr id="514" name="pasted-image.pdf"/>
                <p:cNvPicPr/>
                <p:nvPr/>
              </p:nvPicPr>
              <p:blipFill>
                <a:blip r:embed="rId7">
                  <a:extLst/>
                </a:blip>
                <a:stretch>
                  <a:fillRect/>
                </a:stretch>
              </p:blipFill>
              <p:spPr>
                <a:xfrm>
                  <a:off x="870039" y="494697"/>
                  <a:ext cx="1514168" cy="1150002"/>
                </a:xfrm>
                <a:prstGeom prst="rect">
                  <a:avLst/>
                </a:prstGeom>
                <a:ln w="12700" cap="flat">
                  <a:noFill/>
                  <a:miter lim="400000"/>
                </a:ln>
                <a:effectLst/>
              </p:spPr>
            </p:pic>
          </p:grpSp>
          <p:pic>
            <p:nvPicPr>
              <p:cNvPr id="516" name="pasted-image.pdf"/>
              <p:cNvPicPr/>
              <p:nvPr/>
            </p:nvPicPr>
            <p:blipFill>
              <a:blip r:embed="rId5">
                <a:extLst/>
              </a:blip>
              <a:stretch>
                <a:fillRect/>
              </a:stretch>
            </p:blipFill>
            <p:spPr>
              <a:xfrm>
                <a:off x="0" y="442481"/>
                <a:ext cx="1587500" cy="1270001"/>
              </a:xfrm>
              <a:prstGeom prst="rect">
                <a:avLst/>
              </a:prstGeom>
              <a:ln w="12700" cap="flat">
                <a:noFill/>
                <a:miter lim="400000"/>
              </a:ln>
              <a:effectLst/>
            </p:spPr>
          </p:pic>
          <p:pic>
            <p:nvPicPr>
              <p:cNvPr id="517" name="pasted-image.pdf"/>
              <p:cNvPicPr/>
              <p:nvPr/>
            </p:nvPicPr>
            <p:blipFill>
              <a:blip r:embed="rId6">
                <a:extLst/>
              </a:blip>
              <a:stretch>
                <a:fillRect/>
              </a:stretch>
            </p:blipFill>
            <p:spPr>
              <a:xfrm>
                <a:off x="903956" y="974067"/>
                <a:ext cx="1514168" cy="1219201"/>
              </a:xfrm>
              <a:prstGeom prst="rect">
                <a:avLst/>
              </a:prstGeom>
              <a:ln w="12700" cap="flat">
                <a:noFill/>
                <a:miter lim="400000"/>
              </a:ln>
              <a:effectLst/>
            </p:spPr>
          </p:pic>
        </p:grpSp>
      </p:grpSp>
      <p:sp>
        <p:nvSpPr>
          <p:cNvPr id="520" name="Shape 520"/>
          <p:cNvSpPr/>
          <p:nvPr/>
        </p:nvSpPr>
        <p:spPr>
          <a:xfrm>
            <a:off x="714268" y="3312711"/>
            <a:ext cx="8750321"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Single-Tenant placement pools group applications of certain classification or ownership based on the operators policy</a:t>
            </a:r>
            <a:endParaRPr sz="4500"/>
          </a:p>
          <a:p>
            <a:pPr lvl="0" marL="549519" indent="-549519" algn="l">
              <a:spcBef>
                <a:spcPts val="4500"/>
              </a:spcBef>
              <a:buSzPct val="75000"/>
              <a:buChar char="•"/>
              <a:defRPr sz="1800"/>
            </a:pPr>
            <a:r>
              <a:rPr sz="4500"/>
              <a:t>Multi-Tenant placement pools allow any application workload to be grouped.</a:t>
            </a:r>
            <a:endParaRPr sz="4500"/>
          </a:p>
        </p:txBody>
      </p:sp>
      <p:sp>
        <p:nvSpPr>
          <p:cNvPr id="521" name="Shape 521"/>
          <p:cNvSpPr/>
          <p:nvPr/>
        </p:nvSpPr>
        <p:spPr>
          <a:xfrm>
            <a:off x="10158746" y="4091660"/>
            <a:ext cx="442813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Single-Tenant / Single Workload</a:t>
            </a:r>
          </a:p>
        </p:txBody>
      </p:sp>
      <p:sp>
        <p:nvSpPr>
          <p:cNvPr id="522" name="Shape 522"/>
          <p:cNvSpPr/>
          <p:nvPr/>
        </p:nvSpPr>
        <p:spPr>
          <a:xfrm>
            <a:off x="17266847" y="4091660"/>
            <a:ext cx="420776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Multi-Tenant / Mixed Workload</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6" name="Shape 526"/>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Placement Pools (Network Isolation)</a:t>
            </a:r>
          </a:p>
        </p:txBody>
      </p:sp>
      <p:sp>
        <p:nvSpPr>
          <p:cNvPr id="527" name="Shape 527"/>
          <p:cNvSpPr/>
          <p:nvPr/>
        </p:nvSpPr>
        <p:spPr>
          <a:xfrm>
            <a:off x="1153387" y="3142095"/>
            <a:ext cx="8750321"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549519" indent="-549519" algn="l">
              <a:spcBef>
                <a:spcPts val="4500"/>
              </a:spcBef>
              <a:buSzPct val="75000"/>
              <a:buChar char="•"/>
              <a:defRPr sz="4500"/>
            </a:lvl1pPr>
          </a:lstStyle>
          <a:p>
            <a:pPr lvl="0">
              <a:defRPr sz="1800"/>
            </a:pPr>
            <a:r>
              <a:rPr sz="4500"/>
              <a:t>Applications are placed in a Placement Pool with special Network access based on operator policy</a:t>
            </a:r>
            <a:endParaRPr sz="4500"/>
          </a:p>
        </p:txBody>
      </p:sp>
      <p:grpSp>
        <p:nvGrpSpPr>
          <p:cNvPr id="554" name="Group 554"/>
          <p:cNvGrpSpPr/>
          <p:nvPr/>
        </p:nvGrpSpPr>
        <p:grpSpPr>
          <a:xfrm>
            <a:off x="13297611" y="2862830"/>
            <a:ext cx="9603018" cy="9154758"/>
            <a:chOff x="0" y="0"/>
            <a:chExt cx="9603016" cy="9154757"/>
          </a:xfrm>
        </p:grpSpPr>
        <p:grpSp>
          <p:nvGrpSpPr>
            <p:cNvPr id="535" name="Group 535"/>
            <p:cNvGrpSpPr/>
            <p:nvPr/>
          </p:nvGrpSpPr>
          <p:grpSpPr>
            <a:xfrm>
              <a:off x="890244" y="4847821"/>
              <a:ext cx="3258976" cy="3658550"/>
              <a:chOff x="0" y="0"/>
              <a:chExt cx="3258974" cy="3658549"/>
            </a:xfrm>
          </p:grpSpPr>
          <p:pic>
            <p:nvPicPr>
              <p:cNvPr id="528" name="pasted-image.pdf"/>
              <p:cNvPicPr/>
              <p:nvPr/>
            </p:nvPicPr>
            <p:blipFill>
              <a:blip r:embed="rId2">
                <a:extLst/>
              </a:blip>
              <a:stretch>
                <a:fillRect/>
              </a:stretch>
            </p:blipFill>
            <p:spPr>
              <a:xfrm>
                <a:off x="0" y="1072916"/>
                <a:ext cx="3258975" cy="2585634"/>
              </a:xfrm>
              <a:prstGeom prst="rect">
                <a:avLst/>
              </a:prstGeom>
              <a:ln w="12700" cap="flat">
                <a:noFill/>
                <a:miter lim="400000"/>
              </a:ln>
              <a:effectLst/>
            </p:spPr>
          </p:pic>
          <p:pic>
            <p:nvPicPr>
              <p:cNvPr id="529" name="pasted-image.pdf"/>
              <p:cNvPicPr/>
              <p:nvPr/>
            </p:nvPicPr>
            <p:blipFill>
              <a:blip r:embed="rId3">
                <a:extLst/>
              </a:blip>
              <a:stretch>
                <a:fillRect/>
              </a:stretch>
            </p:blipFill>
            <p:spPr>
              <a:xfrm>
                <a:off x="0" y="473727"/>
                <a:ext cx="3209346" cy="2332566"/>
              </a:xfrm>
              <a:prstGeom prst="rect">
                <a:avLst/>
              </a:prstGeom>
              <a:ln w="12700" cap="flat">
                <a:noFill/>
                <a:miter lim="400000"/>
              </a:ln>
              <a:effectLst/>
            </p:spPr>
          </p:pic>
          <p:grpSp>
            <p:nvGrpSpPr>
              <p:cNvPr id="534" name="Group 534"/>
              <p:cNvGrpSpPr/>
              <p:nvPr/>
            </p:nvGrpSpPr>
            <p:grpSpPr>
              <a:xfrm>
                <a:off x="27980" y="0"/>
                <a:ext cx="3181366" cy="2135153"/>
                <a:chOff x="0" y="0"/>
                <a:chExt cx="3181365" cy="2135152"/>
              </a:xfrm>
            </p:grpSpPr>
            <p:pic>
              <p:nvPicPr>
                <p:cNvPr id="530" name="pasted-image.pdf"/>
                <p:cNvPicPr/>
                <p:nvPr/>
              </p:nvPicPr>
              <p:blipFill>
                <a:blip r:embed="rId4">
                  <a:extLst/>
                </a:blip>
                <a:stretch>
                  <a:fillRect/>
                </a:stretch>
              </p:blipFill>
              <p:spPr>
                <a:xfrm>
                  <a:off x="861625" y="0"/>
                  <a:ext cx="1494689" cy="1154126"/>
                </a:xfrm>
                <a:prstGeom prst="rect">
                  <a:avLst/>
                </a:prstGeom>
                <a:ln w="12700" cap="flat">
                  <a:noFill/>
                  <a:miter lim="400000"/>
                </a:ln>
                <a:effectLst/>
              </p:spPr>
            </p:pic>
            <p:pic>
              <p:nvPicPr>
                <p:cNvPr id="531" name="pasted-image.pdf"/>
                <p:cNvPicPr/>
                <p:nvPr/>
              </p:nvPicPr>
              <p:blipFill>
                <a:blip r:embed="rId4">
                  <a:extLst/>
                </a:blip>
                <a:stretch>
                  <a:fillRect/>
                </a:stretch>
              </p:blipFill>
              <p:spPr>
                <a:xfrm>
                  <a:off x="1686677" y="515254"/>
                  <a:ext cx="1494689" cy="1154127"/>
                </a:xfrm>
                <a:prstGeom prst="rect">
                  <a:avLst/>
                </a:prstGeom>
                <a:ln w="12700" cap="flat">
                  <a:noFill/>
                  <a:miter lim="400000"/>
                </a:ln>
                <a:effectLst/>
              </p:spPr>
            </p:pic>
            <p:pic>
              <p:nvPicPr>
                <p:cNvPr id="532" name="pasted-image.pdf"/>
                <p:cNvPicPr/>
                <p:nvPr/>
              </p:nvPicPr>
              <p:blipFill>
                <a:blip r:embed="rId4">
                  <a:extLst/>
                </a:blip>
                <a:stretch>
                  <a:fillRect/>
                </a:stretch>
              </p:blipFill>
              <p:spPr>
                <a:xfrm>
                  <a:off x="0" y="515254"/>
                  <a:ext cx="1494688" cy="1154127"/>
                </a:xfrm>
                <a:prstGeom prst="rect">
                  <a:avLst/>
                </a:prstGeom>
                <a:ln w="12700" cap="flat">
                  <a:noFill/>
                  <a:miter lim="400000"/>
                </a:ln>
                <a:effectLst/>
              </p:spPr>
            </p:pic>
            <p:pic>
              <p:nvPicPr>
                <p:cNvPr id="533" name="pasted-image.pdf"/>
                <p:cNvPicPr/>
                <p:nvPr/>
              </p:nvPicPr>
              <p:blipFill>
                <a:blip r:embed="rId4">
                  <a:extLst/>
                </a:blip>
                <a:stretch>
                  <a:fillRect/>
                </a:stretch>
              </p:blipFill>
              <p:spPr>
                <a:xfrm>
                  <a:off x="861625" y="981026"/>
                  <a:ext cx="1494689" cy="1154127"/>
                </a:xfrm>
                <a:prstGeom prst="rect">
                  <a:avLst/>
                </a:prstGeom>
                <a:ln w="12700" cap="flat">
                  <a:noFill/>
                  <a:miter lim="400000"/>
                </a:ln>
                <a:effectLst/>
              </p:spPr>
            </p:pic>
          </p:grpSp>
        </p:grpSp>
        <p:sp>
          <p:nvSpPr>
            <p:cNvPr id="536" name="Shape 536"/>
            <p:cNvSpPr/>
            <p:nvPr/>
          </p:nvSpPr>
          <p:spPr>
            <a:xfrm>
              <a:off x="0" y="0"/>
              <a:ext cx="9603017" cy="9154758"/>
            </a:xfrm>
            <a:prstGeom prst="rect">
              <a:avLst/>
            </a:prstGeom>
            <a:noFill/>
            <a:ln w="25400" cap="flat">
              <a:solidFill>
                <a:srgbClr val="85888D"/>
              </a:solidFill>
              <a:prstDash val="sysDot"/>
              <a:miter lim="400000"/>
            </a:ln>
            <a:effectLst/>
          </p:spPr>
          <p:txBody>
            <a:bodyPr wrap="square" lIns="0" tIns="0" rIns="0" bIns="0" numCol="1" anchor="ctr">
              <a:noAutofit/>
            </a:bodyPr>
            <a:lstStyle/>
            <a:p>
              <a:pPr lvl="0">
                <a:defRPr sz="3200"/>
              </a:pPr>
            </a:p>
          </p:txBody>
        </p:sp>
        <p:sp>
          <p:nvSpPr>
            <p:cNvPr id="537" name="Shape 537"/>
            <p:cNvSpPr/>
            <p:nvPr/>
          </p:nvSpPr>
          <p:spPr>
            <a:xfrm>
              <a:off x="30452" y="2215"/>
              <a:ext cx="5403763" cy="910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0">
                <a:defRPr sz="1800"/>
              </a:pPr>
              <a:r>
                <a:rPr sz="5000"/>
                <a:t>Placement Pool A</a:t>
              </a:r>
            </a:p>
          </p:txBody>
        </p:sp>
        <p:grpSp>
          <p:nvGrpSpPr>
            <p:cNvPr id="545" name="Group 545"/>
            <p:cNvGrpSpPr/>
            <p:nvPr/>
          </p:nvGrpSpPr>
          <p:grpSpPr>
            <a:xfrm>
              <a:off x="4287327" y="4847821"/>
              <a:ext cx="3258976" cy="3658550"/>
              <a:chOff x="0" y="0"/>
              <a:chExt cx="3258974" cy="3658549"/>
            </a:xfrm>
          </p:grpSpPr>
          <p:pic>
            <p:nvPicPr>
              <p:cNvPr id="538" name="pasted-image.pdf"/>
              <p:cNvPicPr/>
              <p:nvPr/>
            </p:nvPicPr>
            <p:blipFill>
              <a:blip r:embed="rId2">
                <a:extLst/>
              </a:blip>
              <a:stretch>
                <a:fillRect/>
              </a:stretch>
            </p:blipFill>
            <p:spPr>
              <a:xfrm>
                <a:off x="0" y="1072916"/>
                <a:ext cx="3258975" cy="2585634"/>
              </a:xfrm>
              <a:prstGeom prst="rect">
                <a:avLst/>
              </a:prstGeom>
              <a:ln w="12700" cap="flat">
                <a:noFill/>
                <a:miter lim="400000"/>
              </a:ln>
              <a:effectLst/>
            </p:spPr>
          </p:pic>
          <p:pic>
            <p:nvPicPr>
              <p:cNvPr id="539" name="pasted-image.pdf"/>
              <p:cNvPicPr/>
              <p:nvPr/>
            </p:nvPicPr>
            <p:blipFill>
              <a:blip r:embed="rId3">
                <a:extLst/>
              </a:blip>
              <a:stretch>
                <a:fillRect/>
              </a:stretch>
            </p:blipFill>
            <p:spPr>
              <a:xfrm>
                <a:off x="0" y="473727"/>
                <a:ext cx="3209346" cy="2332566"/>
              </a:xfrm>
              <a:prstGeom prst="rect">
                <a:avLst/>
              </a:prstGeom>
              <a:ln w="12700" cap="flat">
                <a:noFill/>
                <a:miter lim="400000"/>
              </a:ln>
              <a:effectLst/>
            </p:spPr>
          </p:pic>
          <p:grpSp>
            <p:nvGrpSpPr>
              <p:cNvPr id="544" name="Group 544"/>
              <p:cNvGrpSpPr/>
              <p:nvPr/>
            </p:nvGrpSpPr>
            <p:grpSpPr>
              <a:xfrm>
                <a:off x="27980" y="0"/>
                <a:ext cx="3181366" cy="2135153"/>
                <a:chOff x="0" y="0"/>
                <a:chExt cx="3181365" cy="2135152"/>
              </a:xfrm>
            </p:grpSpPr>
            <p:pic>
              <p:nvPicPr>
                <p:cNvPr id="540" name="pasted-image.pdf"/>
                <p:cNvPicPr/>
                <p:nvPr/>
              </p:nvPicPr>
              <p:blipFill>
                <a:blip r:embed="rId4">
                  <a:extLst/>
                </a:blip>
                <a:stretch>
                  <a:fillRect/>
                </a:stretch>
              </p:blipFill>
              <p:spPr>
                <a:xfrm>
                  <a:off x="861625" y="0"/>
                  <a:ext cx="1494689" cy="1154126"/>
                </a:xfrm>
                <a:prstGeom prst="rect">
                  <a:avLst/>
                </a:prstGeom>
                <a:ln w="12700" cap="flat">
                  <a:noFill/>
                  <a:miter lim="400000"/>
                </a:ln>
                <a:effectLst/>
              </p:spPr>
            </p:pic>
            <p:pic>
              <p:nvPicPr>
                <p:cNvPr id="541" name="pasted-image.pdf"/>
                <p:cNvPicPr/>
                <p:nvPr/>
              </p:nvPicPr>
              <p:blipFill>
                <a:blip r:embed="rId4">
                  <a:extLst/>
                </a:blip>
                <a:stretch>
                  <a:fillRect/>
                </a:stretch>
              </p:blipFill>
              <p:spPr>
                <a:xfrm>
                  <a:off x="1686677" y="515254"/>
                  <a:ext cx="1494689" cy="1154127"/>
                </a:xfrm>
                <a:prstGeom prst="rect">
                  <a:avLst/>
                </a:prstGeom>
                <a:ln w="12700" cap="flat">
                  <a:noFill/>
                  <a:miter lim="400000"/>
                </a:ln>
                <a:effectLst/>
              </p:spPr>
            </p:pic>
            <p:pic>
              <p:nvPicPr>
                <p:cNvPr id="542" name="pasted-image.pdf"/>
                <p:cNvPicPr/>
                <p:nvPr/>
              </p:nvPicPr>
              <p:blipFill>
                <a:blip r:embed="rId4">
                  <a:extLst/>
                </a:blip>
                <a:stretch>
                  <a:fillRect/>
                </a:stretch>
              </p:blipFill>
              <p:spPr>
                <a:xfrm>
                  <a:off x="0" y="515254"/>
                  <a:ext cx="1494688" cy="1154127"/>
                </a:xfrm>
                <a:prstGeom prst="rect">
                  <a:avLst/>
                </a:prstGeom>
                <a:ln w="12700" cap="flat">
                  <a:noFill/>
                  <a:miter lim="400000"/>
                </a:ln>
                <a:effectLst/>
              </p:spPr>
            </p:pic>
            <p:pic>
              <p:nvPicPr>
                <p:cNvPr id="543" name="pasted-image.pdf"/>
                <p:cNvPicPr/>
                <p:nvPr/>
              </p:nvPicPr>
              <p:blipFill>
                <a:blip r:embed="rId4">
                  <a:extLst/>
                </a:blip>
                <a:stretch>
                  <a:fillRect/>
                </a:stretch>
              </p:blipFill>
              <p:spPr>
                <a:xfrm>
                  <a:off x="861625" y="981026"/>
                  <a:ext cx="1494689" cy="1154127"/>
                </a:xfrm>
                <a:prstGeom prst="rect">
                  <a:avLst/>
                </a:prstGeom>
                <a:ln w="12700" cap="flat">
                  <a:noFill/>
                  <a:miter lim="400000"/>
                </a:ln>
                <a:effectLst/>
              </p:spPr>
            </p:pic>
          </p:grpSp>
        </p:grpSp>
        <p:sp>
          <p:nvSpPr>
            <p:cNvPr id="546" name="Shape 546"/>
            <p:cNvSpPr/>
            <p:nvPr/>
          </p:nvSpPr>
          <p:spPr>
            <a:xfrm flipH="1" flipV="1">
              <a:off x="4730470" y="2889513"/>
              <a:ext cx="3525465" cy="170446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547" name="Shape 547"/>
            <p:cNvSpPr/>
            <p:nvPr/>
          </p:nvSpPr>
          <p:spPr>
            <a:xfrm flipV="1">
              <a:off x="3307885" y="3242263"/>
              <a:ext cx="2223403" cy="216338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sp>
          <p:nvSpPr>
            <p:cNvPr id="548" name="Shape 548"/>
            <p:cNvSpPr/>
            <p:nvPr/>
          </p:nvSpPr>
          <p:spPr>
            <a:xfrm flipV="1">
              <a:off x="6739594" y="4428906"/>
              <a:ext cx="1174705" cy="100917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pic>
          <p:nvPicPr>
            <p:cNvPr id="549" name="pasted-image.pdf"/>
            <p:cNvPicPr/>
            <p:nvPr/>
          </p:nvPicPr>
          <p:blipFill>
            <a:blip r:embed="rId5">
              <a:extLst/>
            </a:blip>
            <a:stretch>
              <a:fillRect/>
            </a:stretch>
          </p:blipFill>
          <p:spPr>
            <a:xfrm>
              <a:off x="3148427" y="1998616"/>
              <a:ext cx="1771317" cy="1270001"/>
            </a:xfrm>
            <a:prstGeom prst="rect">
              <a:avLst/>
            </a:prstGeom>
            <a:ln w="12700" cap="flat">
              <a:noFill/>
              <a:miter lim="400000"/>
            </a:ln>
            <a:effectLst/>
          </p:spPr>
        </p:pic>
        <p:grpSp>
          <p:nvGrpSpPr>
            <p:cNvPr id="552" name="Group 552"/>
            <p:cNvGrpSpPr/>
            <p:nvPr/>
          </p:nvGrpSpPr>
          <p:grpSpPr>
            <a:xfrm>
              <a:off x="6577969" y="86151"/>
              <a:ext cx="1036053" cy="2015009"/>
              <a:chOff x="0" y="0"/>
              <a:chExt cx="1036052" cy="2015008"/>
            </a:xfrm>
          </p:grpSpPr>
          <p:pic>
            <p:nvPicPr>
              <p:cNvPr id="550" name="pasted-image.pdf"/>
              <p:cNvPicPr/>
              <p:nvPr/>
            </p:nvPicPr>
            <p:blipFill>
              <a:blip r:embed="rId6">
                <a:extLst/>
              </a:blip>
              <a:stretch>
                <a:fillRect/>
              </a:stretch>
            </p:blipFill>
            <p:spPr>
              <a:xfrm>
                <a:off x="0" y="0"/>
                <a:ext cx="1036053" cy="1270000"/>
              </a:xfrm>
              <a:prstGeom prst="rect">
                <a:avLst/>
              </a:prstGeom>
              <a:ln w="12700" cap="flat">
                <a:noFill/>
                <a:miter lim="400000"/>
              </a:ln>
              <a:effectLst/>
            </p:spPr>
          </p:pic>
          <p:sp>
            <p:nvSpPr>
              <p:cNvPr id="551" name="Shape 551"/>
              <p:cNvSpPr/>
              <p:nvPr/>
            </p:nvSpPr>
            <p:spPr>
              <a:xfrm>
                <a:off x="178631" y="1430808"/>
                <a:ext cx="678791"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200"/>
                </a:lvl1pPr>
              </a:lstStyle>
              <a:p>
                <a:pPr lvl="0">
                  <a:defRPr sz="1800"/>
                </a:pPr>
                <a:r>
                  <a:rPr sz="3200"/>
                  <a:t>DB</a:t>
                </a:r>
              </a:p>
            </p:txBody>
          </p:sp>
        </p:grpSp>
        <p:sp>
          <p:nvSpPr>
            <p:cNvPr id="553" name="Shape 553"/>
            <p:cNvSpPr/>
            <p:nvPr/>
          </p:nvSpPr>
          <p:spPr>
            <a:xfrm flipV="1">
              <a:off x="4567678" y="917350"/>
              <a:ext cx="2189360" cy="148260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3200"/>
              </a:pPr>
            </a:p>
          </p:txBody>
        </p:sp>
      </p:gr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prstGeom prst="rect">
            <a:avLst/>
          </a:prstGeom>
        </p:spPr>
        <p:txBody>
          <a:bodyPr/>
          <a:lstStyle>
            <a:lvl1pPr>
              <a:defRPr sz="8400"/>
            </a:lvl1pPr>
          </a:lstStyle>
          <a:p>
            <a:pPr lvl="0">
              <a:defRPr sz="1800"/>
            </a:pPr>
            <a:r>
              <a:rPr sz="8400"/>
              <a:t>Pivotal CF Deployments</a:t>
            </a:r>
          </a:p>
        </p:txBody>
      </p:sp>
      <p:pic>
        <p:nvPicPr>
          <p:cNvPr id="46" name="pasted-image.tif"/>
          <p:cNvPicPr/>
          <p:nvPr/>
        </p:nvPicPr>
        <p:blipFill>
          <a:blip r:embed="rId2">
            <a:extLst/>
          </a:blip>
          <a:stretch>
            <a:fillRect/>
          </a:stretch>
        </p:blipFill>
        <p:spPr>
          <a:xfrm>
            <a:off x="10935412" y="7306885"/>
            <a:ext cx="2513176" cy="2513176"/>
          </a:xfrm>
          <a:prstGeom prst="rect">
            <a:avLst/>
          </a:prstGeom>
          <a:ln w="12700">
            <a:miter lim="400000"/>
          </a:ln>
        </p:spPr>
      </p:pic>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6" name="Shape 556"/>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Placement Pools (Specialized Hardware)</a:t>
            </a:r>
          </a:p>
        </p:txBody>
      </p:sp>
      <p:sp>
        <p:nvSpPr>
          <p:cNvPr id="557" name="Shape 557"/>
          <p:cNvSpPr/>
          <p:nvPr/>
        </p:nvSpPr>
        <p:spPr>
          <a:xfrm>
            <a:off x="1127556" y="2904738"/>
            <a:ext cx="8750321" cy="8596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marL="549519" indent="-549519" algn="l">
              <a:spcBef>
                <a:spcPts val="4500"/>
              </a:spcBef>
              <a:buSzPct val="75000"/>
              <a:buChar char="•"/>
              <a:defRPr sz="4500"/>
            </a:lvl1pPr>
          </a:lstStyle>
          <a:p>
            <a:pPr lvl="0">
              <a:defRPr sz="1800"/>
            </a:pPr>
            <a:r>
              <a:rPr sz="4500"/>
              <a:t>Applications with special hardware requirements are placed in the Placement Pool based on operator policy</a:t>
            </a:r>
            <a:endParaRPr sz="4500"/>
          </a:p>
        </p:txBody>
      </p:sp>
      <p:grpSp>
        <p:nvGrpSpPr>
          <p:cNvPr id="587" name="Group 587"/>
          <p:cNvGrpSpPr/>
          <p:nvPr/>
        </p:nvGrpSpPr>
        <p:grpSpPr>
          <a:xfrm>
            <a:off x="13168459" y="2625473"/>
            <a:ext cx="9603018" cy="9154759"/>
            <a:chOff x="0" y="0"/>
            <a:chExt cx="9603016" cy="9154757"/>
          </a:xfrm>
        </p:grpSpPr>
        <p:sp>
          <p:nvSpPr>
            <p:cNvPr id="558" name="Shape 558"/>
            <p:cNvSpPr/>
            <p:nvPr/>
          </p:nvSpPr>
          <p:spPr>
            <a:xfrm>
              <a:off x="0" y="0"/>
              <a:ext cx="9603017" cy="9154758"/>
            </a:xfrm>
            <a:prstGeom prst="rect">
              <a:avLst/>
            </a:prstGeom>
            <a:noFill/>
            <a:ln w="25400" cap="flat">
              <a:solidFill>
                <a:srgbClr val="85888D"/>
              </a:solidFill>
              <a:prstDash val="sysDot"/>
              <a:miter lim="400000"/>
            </a:ln>
            <a:effectLst/>
          </p:spPr>
          <p:txBody>
            <a:bodyPr wrap="square" lIns="0" tIns="0" rIns="0" bIns="0" numCol="1" anchor="ctr">
              <a:noAutofit/>
            </a:bodyPr>
            <a:lstStyle/>
            <a:p>
              <a:pPr lvl="0">
                <a:defRPr sz="3200"/>
              </a:pPr>
            </a:p>
          </p:txBody>
        </p:sp>
        <p:sp>
          <p:nvSpPr>
            <p:cNvPr id="559" name="Shape 559"/>
            <p:cNvSpPr/>
            <p:nvPr/>
          </p:nvSpPr>
          <p:spPr>
            <a:xfrm>
              <a:off x="30452" y="2215"/>
              <a:ext cx="5403763" cy="910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0">
                <a:defRPr sz="1800"/>
              </a:pPr>
              <a:r>
                <a:rPr sz="5000"/>
                <a:t>Placement Pool A</a:t>
              </a:r>
            </a:p>
          </p:txBody>
        </p:sp>
        <p:grpSp>
          <p:nvGrpSpPr>
            <p:cNvPr id="568" name="Group 568"/>
            <p:cNvGrpSpPr/>
            <p:nvPr/>
          </p:nvGrpSpPr>
          <p:grpSpPr>
            <a:xfrm>
              <a:off x="1108665" y="4740393"/>
              <a:ext cx="3247337" cy="3873407"/>
              <a:chOff x="0" y="0"/>
              <a:chExt cx="3247335" cy="3873406"/>
            </a:xfrm>
          </p:grpSpPr>
          <p:pic>
            <p:nvPicPr>
              <p:cNvPr id="560" name="pasted-image.pdf"/>
              <p:cNvPicPr/>
              <p:nvPr/>
            </p:nvPicPr>
            <p:blipFill>
              <a:blip r:embed="rId2">
                <a:extLst/>
              </a:blip>
              <a:stretch>
                <a:fillRect/>
              </a:stretch>
            </p:blipFill>
            <p:spPr>
              <a:xfrm>
                <a:off x="0" y="1269344"/>
                <a:ext cx="2890951" cy="2604063"/>
              </a:xfrm>
              <a:prstGeom prst="rect">
                <a:avLst/>
              </a:prstGeom>
              <a:ln w="12700" cap="flat">
                <a:noFill/>
                <a:miter lim="400000"/>
              </a:ln>
              <a:effectLst/>
            </p:spPr>
          </p:pic>
          <p:grpSp>
            <p:nvGrpSpPr>
              <p:cNvPr id="567" name="Group 567"/>
              <p:cNvGrpSpPr/>
              <p:nvPr/>
            </p:nvGrpSpPr>
            <p:grpSpPr>
              <a:xfrm>
                <a:off x="37990" y="-1"/>
                <a:ext cx="3209346" cy="2806294"/>
                <a:chOff x="0" y="0"/>
                <a:chExt cx="3209345" cy="2806292"/>
              </a:xfrm>
            </p:grpSpPr>
            <p:pic>
              <p:nvPicPr>
                <p:cNvPr id="561" name="pasted-image.pdf"/>
                <p:cNvPicPr/>
                <p:nvPr/>
              </p:nvPicPr>
              <p:blipFill>
                <a:blip r:embed="rId3">
                  <a:extLst/>
                </a:blip>
                <a:stretch>
                  <a:fillRect/>
                </a:stretch>
              </p:blipFill>
              <p:spPr>
                <a:xfrm>
                  <a:off x="0" y="473727"/>
                  <a:ext cx="3209346" cy="2332566"/>
                </a:xfrm>
                <a:prstGeom prst="rect">
                  <a:avLst/>
                </a:prstGeom>
                <a:ln w="12700" cap="flat">
                  <a:noFill/>
                  <a:miter lim="400000"/>
                </a:ln>
                <a:effectLst/>
              </p:spPr>
            </p:pic>
            <p:grpSp>
              <p:nvGrpSpPr>
                <p:cNvPr id="566" name="Group 566"/>
                <p:cNvGrpSpPr/>
                <p:nvPr/>
              </p:nvGrpSpPr>
              <p:grpSpPr>
                <a:xfrm>
                  <a:off x="27980" y="0"/>
                  <a:ext cx="3181366" cy="2135153"/>
                  <a:chOff x="0" y="0"/>
                  <a:chExt cx="3181365" cy="2135152"/>
                </a:xfrm>
              </p:grpSpPr>
              <p:pic>
                <p:nvPicPr>
                  <p:cNvPr id="562" name="pasted-image.pdf"/>
                  <p:cNvPicPr/>
                  <p:nvPr/>
                </p:nvPicPr>
                <p:blipFill>
                  <a:blip r:embed="rId4">
                    <a:extLst/>
                  </a:blip>
                  <a:stretch>
                    <a:fillRect/>
                  </a:stretch>
                </p:blipFill>
                <p:spPr>
                  <a:xfrm>
                    <a:off x="861625" y="0"/>
                    <a:ext cx="1494689" cy="1154126"/>
                  </a:xfrm>
                  <a:prstGeom prst="rect">
                    <a:avLst/>
                  </a:prstGeom>
                  <a:ln w="12700" cap="flat">
                    <a:noFill/>
                    <a:miter lim="400000"/>
                  </a:ln>
                  <a:effectLst/>
                </p:spPr>
              </p:pic>
              <p:pic>
                <p:nvPicPr>
                  <p:cNvPr id="563" name="pasted-image.pdf"/>
                  <p:cNvPicPr/>
                  <p:nvPr/>
                </p:nvPicPr>
                <p:blipFill>
                  <a:blip r:embed="rId4">
                    <a:extLst/>
                  </a:blip>
                  <a:stretch>
                    <a:fillRect/>
                  </a:stretch>
                </p:blipFill>
                <p:spPr>
                  <a:xfrm>
                    <a:off x="1686677" y="515254"/>
                    <a:ext cx="1494689" cy="1154127"/>
                  </a:xfrm>
                  <a:prstGeom prst="rect">
                    <a:avLst/>
                  </a:prstGeom>
                  <a:ln w="12700" cap="flat">
                    <a:noFill/>
                    <a:miter lim="400000"/>
                  </a:ln>
                  <a:effectLst/>
                </p:spPr>
              </p:pic>
              <p:pic>
                <p:nvPicPr>
                  <p:cNvPr id="564" name="pasted-image.pdf"/>
                  <p:cNvPicPr/>
                  <p:nvPr/>
                </p:nvPicPr>
                <p:blipFill>
                  <a:blip r:embed="rId4">
                    <a:extLst/>
                  </a:blip>
                  <a:stretch>
                    <a:fillRect/>
                  </a:stretch>
                </p:blipFill>
                <p:spPr>
                  <a:xfrm>
                    <a:off x="0" y="515254"/>
                    <a:ext cx="1494688" cy="1154127"/>
                  </a:xfrm>
                  <a:prstGeom prst="rect">
                    <a:avLst/>
                  </a:prstGeom>
                  <a:ln w="12700" cap="flat">
                    <a:noFill/>
                    <a:miter lim="400000"/>
                  </a:ln>
                  <a:effectLst/>
                </p:spPr>
              </p:pic>
              <p:pic>
                <p:nvPicPr>
                  <p:cNvPr id="565" name="pasted-image.pdf"/>
                  <p:cNvPicPr/>
                  <p:nvPr/>
                </p:nvPicPr>
                <p:blipFill>
                  <a:blip r:embed="rId4">
                    <a:extLst/>
                  </a:blip>
                  <a:stretch>
                    <a:fillRect/>
                  </a:stretch>
                </p:blipFill>
                <p:spPr>
                  <a:xfrm>
                    <a:off x="861625" y="981026"/>
                    <a:ext cx="1494689" cy="1154127"/>
                  </a:xfrm>
                  <a:prstGeom prst="rect">
                    <a:avLst/>
                  </a:prstGeom>
                  <a:ln w="12700" cap="flat">
                    <a:noFill/>
                    <a:miter lim="400000"/>
                  </a:ln>
                  <a:effectLst/>
                </p:spPr>
              </p:pic>
            </p:grpSp>
          </p:grpSp>
        </p:grpSp>
        <p:grpSp>
          <p:nvGrpSpPr>
            <p:cNvPr id="577" name="Group 577"/>
            <p:cNvGrpSpPr/>
            <p:nvPr/>
          </p:nvGrpSpPr>
          <p:grpSpPr>
            <a:xfrm>
              <a:off x="4293147" y="4740393"/>
              <a:ext cx="3247336" cy="3873407"/>
              <a:chOff x="0" y="0"/>
              <a:chExt cx="3247335" cy="3873406"/>
            </a:xfrm>
          </p:grpSpPr>
          <p:pic>
            <p:nvPicPr>
              <p:cNvPr id="569" name="pasted-image.pdf"/>
              <p:cNvPicPr/>
              <p:nvPr/>
            </p:nvPicPr>
            <p:blipFill>
              <a:blip r:embed="rId2">
                <a:extLst/>
              </a:blip>
              <a:stretch>
                <a:fillRect/>
              </a:stretch>
            </p:blipFill>
            <p:spPr>
              <a:xfrm>
                <a:off x="0" y="1269344"/>
                <a:ext cx="2890951" cy="2604063"/>
              </a:xfrm>
              <a:prstGeom prst="rect">
                <a:avLst/>
              </a:prstGeom>
              <a:ln w="12700" cap="flat">
                <a:noFill/>
                <a:miter lim="400000"/>
              </a:ln>
              <a:effectLst/>
            </p:spPr>
          </p:pic>
          <p:grpSp>
            <p:nvGrpSpPr>
              <p:cNvPr id="576" name="Group 576"/>
              <p:cNvGrpSpPr/>
              <p:nvPr/>
            </p:nvGrpSpPr>
            <p:grpSpPr>
              <a:xfrm>
                <a:off x="37990" y="-1"/>
                <a:ext cx="3209346" cy="2806294"/>
                <a:chOff x="0" y="0"/>
                <a:chExt cx="3209345" cy="2806292"/>
              </a:xfrm>
            </p:grpSpPr>
            <p:pic>
              <p:nvPicPr>
                <p:cNvPr id="570" name="pasted-image.pdf"/>
                <p:cNvPicPr/>
                <p:nvPr/>
              </p:nvPicPr>
              <p:blipFill>
                <a:blip r:embed="rId3">
                  <a:extLst/>
                </a:blip>
                <a:stretch>
                  <a:fillRect/>
                </a:stretch>
              </p:blipFill>
              <p:spPr>
                <a:xfrm>
                  <a:off x="0" y="473727"/>
                  <a:ext cx="3209346" cy="2332566"/>
                </a:xfrm>
                <a:prstGeom prst="rect">
                  <a:avLst/>
                </a:prstGeom>
                <a:ln w="12700" cap="flat">
                  <a:noFill/>
                  <a:miter lim="400000"/>
                </a:ln>
                <a:effectLst/>
              </p:spPr>
            </p:pic>
            <p:grpSp>
              <p:nvGrpSpPr>
                <p:cNvPr id="575" name="Group 575"/>
                <p:cNvGrpSpPr/>
                <p:nvPr/>
              </p:nvGrpSpPr>
              <p:grpSpPr>
                <a:xfrm>
                  <a:off x="27980" y="0"/>
                  <a:ext cx="3181366" cy="2135153"/>
                  <a:chOff x="0" y="0"/>
                  <a:chExt cx="3181365" cy="2135152"/>
                </a:xfrm>
              </p:grpSpPr>
              <p:pic>
                <p:nvPicPr>
                  <p:cNvPr id="571" name="pasted-image.pdf"/>
                  <p:cNvPicPr/>
                  <p:nvPr/>
                </p:nvPicPr>
                <p:blipFill>
                  <a:blip r:embed="rId4">
                    <a:extLst/>
                  </a:blip>
                  <a:stretch>
                    <a:fillRect/>
                  </a:stretch>
                </p:blipFill>
                <p:spPr>
                  <a:xfrm>
                    <a:off x="861625" y="0"/>
                    <a:ext cx="1494689" cy="1154126"/>
                  </a:xfrm>
                  <a:prstGeom prst="rect">
                    <a:avLst/>
                  </a:prstGeom>
                  <a:ln w="12700" cap="flat">
                    <a:noFill/>
                    <a:miter lim="400000"/>
                  </a:ln>
                  <a:effectLst/>
                </p:spPr>
              </p:pic>
              <p:pic>
                <p:nvPicPr>
                  <p:cNvPr id="572" name="pasted-image.pdf"/>
                  <p:cNvPicPr/>
                  <p:nvPr/>
                </p:nvPicPr>
                <p:blipFill>
                  <a:blip r:embed="rId4">
                    <a:extLst/>
                  </a:blip>
                  <a:stretch>
                    <a:fillRect/>
                  </a:stretch>
                </p:blipFill>
                <p:spPr>
                  <a:xfrm>
                    <a:off x="1686677" y="515254"/>
                    <a:ext cx="1494689" cy="1154127"/>
                  </a:xfrm>
                  <a:prstGeom prst="rect">
                    <a:avLst/>
                  </a:prstGeom>
                  <a:ln w="12700" cap="flat">
                    <a:noFill/>
                    <a:miter lim="400000"/>
                  </a:ln>
                  <a:effectLst/>
                </p:spPr>
              </p:pic>
              <p:pic>
                <p:nvPicPr>
                  <p:cNvPr id="573" name="pasted-image.pdf"/>
                  <p:cNvPicPr/>
                  <p:nvPr/>
                </p:nvPicPr>
                <p:blipFill>
                  <a:blip r:embed="rId4">
                    <a:extLst/>
                  </a:blip>
                  <a:stretch>
                    <a:fillRect/>
                  </a:stretch>
                </p:blipFill>
                <p:spPr>
                  <a:xfrm>
                    <a:off x="0" y="515254"/>
                    <a:ext cx="1494688" cy="1154127"/>
                  </a:xfrm>
                  <a:prstGeom prst="rect">
                    <a:avLst/>
                  </a:prstGeom>
                  <a:ln w="12700" cap="flat">
                    <a:noFill/>
                    <a:miter lim="400000"/>
                  </a:ln>
                  <a:effectLst/>
                </p:spPr>
              </p:pic>
              <p:pic>
                <p:nvPicPr>
                  <p:cNvPr id="574" name="pasted-image.pdf"/>
                  <p:cNvPicPr/>
                  <p:nvPr/>
                </p:nvPicPr>
                <p:blipFill>
                  <a:blip r:embed="rId4">
                    <a:extLst/>
                  </a:blip>
                  <a:stretch>
                    <a:fillRect/>
                  </a:stretch>
                </p:blipFill>
                <p:spPr>
                  <a:xfrm>
                    <a:off x="861625" y="981026"/>
                    <a:ext cx="1494689" cy="1154127"/>
                  </a:xfrm>
                  <a:prstGeom prst="rect">
                    <a:avLst/>
                  </a:prstGeom>
                  <a:ln w="12700" cap="flat">
                    <a:noFill/>
                    <a:miter lim="400000"/>
                  </a:ln>
                  <a:effectLst/>
                </p:spPr>
              </p:pic>
            </p:grpSp>
          </p:grpSp>
        </p:grpSp>
        <p:grpSp>
          <p:nvGrpSpPr>
            <p:cNvPr id="586" name="Group 586"/>
            <p:cNvGrpSpPr/>
            <p:nvPr/>
          </p:nvGrpSpPr>
          <p:grpSpPr>
            <a:xfrm>
              <a:off x="2731907" y="1617637"/>
              <a:ext cx="3247337" cy="3873407"/>
              <a:chOff x="0" y="0"/>
              <a:chExt cx="3247335" cy="3873406"/>
            </a:xfrm>
          </p:grpSpPr>
          <p:pic>
            <p:nvPicPr>
              <p:cNvPr id="578" name="pasted-image.pdf"/>
              <p:cNvPicPr/>
              <p:nvPr/>
            </p:nvPicPr>
            <p:blipFill>
              <a:blip r:embed="rId2">
                <a:extLst/>
              </a:blip>
              <a:stretch>
                <a:fillRect/>
              </a:stretch>
            </p:blipFill>
            <p:spPr>
              <a:xfrm>
                <a:off x="0" y="1269344"/>
                <a:ext cx="2890951" cy="2604063"/>
              </a:xfrm>
              <a:prstGeom prst="rect">
                <a:avLst/>
              </a:prstGeom>
              <a:ln w="12700" cap="flat">
                <a:noFill/>
                <a:miter lim="400000"/>
              </a:ln>
              <a:effectLst/>
            </p:spPr>
          </p:pic>
          <p:grpSp>
            <p:nvGrpSpPr>
              <p:cNvPr id="585" name="Group 585"/>
              <p:cNvGrpSpPr/>
              <p:nvPr/>
            </p:nvGrpSpPr>
            <p:grpSpPr>
              <a:xfrm>
                <a:off x="37990" y="-1"/>
                <a:ext cx="3209346" cy="2806294"/>
                <a:chOff x="0" y="0"/>
                <a:chExt cx="3209345" cy="2806292"/>
              </a:xfrm>
            </p:grpSpPr>
            <p:pic>
              <p:nvPicPr>
                <p:cNvPr id="579" name="pasted-image.pdf"/>
                <p:cNvPicPr/>
                <p:nvPr/>
              </p:nvPicPr>
              <p:blipFill>
                <a:blip r:embed="rId3">
                  <a:extLst/>
                </a:blip>
                <a:stretch>
                  <a:fillRect/>
                </a:stretch>
              </p:blipFill>
              <p:spPr>
                <a:xfrm>
                  <a:off x="0" y="473727"/>
                  <a:ext cx="3209346" cy="2332566"/>
                </a:xfrm>
                <a:prstGeom prst="rect">
                  <a:avLst/>
                </a:prstGeom>
                <a:ln w="12700" cap="flat">
                  <a:noFill/>
                  <a:miter lim="400000"/>
                </a:ln>
                <a:effectLst/>
              </p:spPr>
            </p:pic>
            <p:grpSp>
              <p:nvGrpSpPr>
                <p:cNvPr id="584" name="Group 584"/>
                <p:cNvGrpSpPr/>
                <p:nvPr/>
              </p:nvGrpSpPr>
              <p:grpSpPr>
                <a:xfrm>
                  <a:off x="27980" y="0"/>
                  <a:ext cx="3181366" cy="2135153"/>
                  <a:chOff x="0" y="0"/>
                  <a:chExt cx="3181365" cy="2135152"/>
                </a:xfrm>
              </p:grpSpPr>
              <p:pic>
                <p:nvPicPr>
                  <p:cNvPr id="580" name="pasted-image.pdf"/>
                  <p:cNvPicPr/>
                  <p:nvPr/>
                </p:nvPicPr>
                <p:blipFill>
                  <a:blip r:embed="rId4">
                    <a:extLst/>
                  </a:blip>
                  <a:stretch>
                    <a:fillRect/>
                  </a:stretch>
                </p:blipFill>
                <p:spPr>
                  <a:xfrm>
                    <a:off x="861625" y="0"/>
                    <a:ext cx="1494689" cy="1154126"/>
                  </a:xfrm>
                  <a:prstGeom prst="rect">
                    <a:avLst/>
                  </a:prstGeom>
                  <a:ln w="12700" cap="flat">
                    <a:noFill/>
                    <a:miter lim="400000"/>
                  </a:ln>
                  <a:effectLst/>
                </p:spPr>
              </p:pic>
              <p:pic>
                <p:nvPicPr>
                  <p:cNvPr id="581" name="pasted-image.pdf"/>
                  <p:cNvPicPr/>
                  <p:nvPr/>
                </p:nvPicPr>
                <p:blipFill>
                  <a:blip r:embed="rId4">
                    <a:extLst/>
                  </a:blip>
                  <a:stretch>
                    <a:fillRect/>
                  </a:stretch>
                </p:blipFill>
                <p:spPr>
                  <a:xfrm>
                    <a:off x="1686677" y="515254"/>
                    <a:ext cx="1494689" cy="1154127"/>
                  </a:xfrm>
                  <a:prstGeom prst="rect">
                    <a:avLst/>
                  </a:prstGeom>
                  <a:ln w="12700" cap="flat">
                    <a:noFill/>
                    <a:miter lim="400000"/>
                  </a:ln>
                  <a:effectLst/>
                </p:spPr>
              </p:pic>
              <p:pic>
                <p:nvPicPr>
                  <p:cNvPr id="582" name="pasted-image.pdf"/>
                  <p:cNvPicPr/>
                  <p:nvPr/>
                </p:nvPicPr>
                <p:blipFill>
                  <a:blip r:embed="rId4">
                    <a:extLst/>
                  </a:blip>
                  <a:stretch>
                    <a:fillRect/>
                  </a:stretch>
                </p:blipFill>
                <p:spPr>
                  <a:xfrm>
                    <a:off x="0" y="515254"/>
                    <a:ext cx="1494688" cy="1154127"/>
                  </a:xfrm>
                  <a:prstGeom prst="rect">
                    <a:avLst/>
                  </a:prstGeom>
                  <a:ln w="12700" cap="flat">
                    <a:noFill/>
                    <a:miter lim="400000"/>
                  </a:ln>
                  <a:effectLst/>
                </p:spPr>
              </p:pic>
              <p:pic>
                <p:nvPicPr>
                  <p:cNvPr id="583" name="pasted-image.pdf"/>
                  <p:cNvPicPr/>
                  <p:nvPr/>
                </p:nvPicPr>
                <p:blipFill>
                  <a:blip r:embed="rId4">
                    <a:extLst/>
                  </a:blip>
                  <a:stretch>
                    <a:fillRect/>
                  </a:stretch>
                </p:blipFill>
                <p:spPr>
                  <a:xfrm>
                    <a:off x="861625" y="981026"/>
                    <a:ext cx="1494689" cy="1154127"/>
                  </a:xfrm>
                  <a:prstGeom prst="rect">
                    <a:avLst/>
                  </a:prstGeom>
                  <a:ln w="12700" cap="flat">
                    <a:noFill/>
                    <a:miter lim="400000"/>
                  </a:ln>
                  <a:effectLst/>
                </p:spPr>
              </p:pic>
            </p:grpSp>
          </p:grpSp>
        </p:grpSp>
      </p:gr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9" name="Shape 589"/>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SDDC and Application Placement</a:t>
            </a:r>
          </a:p>
        </p:txBody>
      </p:sp>
      <p:sp>
        <p:nvSpPr>
          <p:cNvPr id="590" name="Shape 590"/>
          <p:cNvSpPr/>
          <p:nvPr/>
        </p:nvSpPr>
        <p:spPr>
          <a:xfrm>
            <a:off x="487152" y="6778432"/>
            <a:ext cx="7047864" cy="5097005"/>
          </a:xfrm>
          <a:prstGeom prst="rect">
            <a:avLst/>
          </a:prstGeom>
          <a:ln w="25400">
            <a:solidFill>
              <a:srgbClr val="85888D"/>
            </a:solidFill>
            <a:prstDash val="sysDot"/>
            <a:miter lim="400000"/>
          </a:ln>
        </p:spPr>
        <p:txBody>
          <a:bodyPr lIns="0" tIns="0" rIns="0" bIns="0" anchor="ctr"/>
          <a:lstStyle/>
          <a:p>
            <a:pPr lvl="0">
              <a:defRPr sz="3200"/>
            </a:pPr>
          </a:p>
        </p:txBody>
      </p:sp>
      <p:sp>
        <p:nvSpPr>
          <p:cNvPr id="591" name="Shape 591"/>
          <p:cNvSpPr/>
          <p:nvPr/>
        </p:nvSpPr>
        <p:spPr>
          <a:xfrm>
            <a:off x="527803" y="6851436"/>
            <a:ext cx="21615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Zone A</a:t>
            </a:r>
          </a:p>
        </p:txBody>
      </p:sp>
      <p:grpSp>
        <p:nvGrpSpPr>
          <p:cNvPr id="599" name="Group 599"/>
          <p:cNvGrpSpPr/>
          <p:nvPr/>
        </p:nvGrpSpPr>
        <p:grpSpPr>
          <a:xfrm>
            <a:off x="609184" y="8067030"/>
            <a:ext cx="3258976" cy="3593044"/>
            <a:chOff x="0" y="0"/>
            <a:chExt cx="3258974" cy="3593043"/>
          </a:xfrm>
        </p:grpSpPr>
        <p:pic>
          <p:nvPicPr>
            <p:cNvPr id="592" name="pasted-image.pdf"/>
            <p:cNvPicPr/>
            <p:nvPr/>
          </p:nvPicPr>
          <p:blipFill>
            <a:blip r:embed="rId3">
              <a:extLst/>
            </a:blip>
            <a:stretch>
              <a:fillRect/>
            </a:stretch>
          </p:blipFill>
          <p:spPr>
            <a:xfrm>
              <a:off x="0" y="1007410"/>
              <a:ext cx="3258975" cy="2585634"/>
            </a:xfrm>
            <a:prstGeom prst="rect">
              <a:avLst/>
            </a:prstGeom>
            <a:ln w="12700" cap="flat">
              <a:noFill/>
              <a:miter lim="400000"/>
            </a:ln>
            <a:effectLst/>
          </p:spPr>
        </p:pic>
        <p:pic>
          <p:nvPicPr>
            <p:cNvPr id="593" name="pasted-image.pdf"/>
            <p:cNvPicPr/>
            <p:nvPr/>
          </p:nvPicPr>
          <p:blipFill>
            <a:blip r:embed="rId4">
              <a:extLst/>
            </a:blip>
            <a:stretch>
              <a:fillRect/>
            </a:stretch>
          </p:blipFill>
          <p:spPr>
            <a:xfrm>
              <a:off x="24814" y="408220"/>
              <a:ext cx="3209347" cy="2332567"/>
            </a:xfrm>
            <a:prstGeom prst="rect">
              <a:avLst/>
            </a:prstGeom>
            <a:ln w="12700" cap="flat">
              <a:noFill/>
              <a:miter lim="400000"/>
            </a:ln>
            <a:effectLst/>
          </p:spPr>
        </p:pic>
        <p:grpSp>
          <p:nvGrpSpPr>
            <p:cNvPr id="598" name="Group 598"/>
            <p:cNvGrpSpPr/>
            <p:nvPr/>
          </p:nvGrpSpPr>
          <p:grpSpPr>
            <a:xfrm>
              <a:off x="27980" y="0"/>
              <a:ext cx="3181366" cy="2135153"/>
              <a:chOff x="0" y="0"/>
              <a:chExt cx="3181365" cy="2135152"/>
            </a:xfrm>
          </p:grpSpPr>
          <p:pic>
            <p:nvPicPr>
              <p:cNvPr id="594" name="pasted-image.pdf"/>
              <p:cNvPicPr/>
              <p:nvPr/>
            </p:nvPicPr>
            <p:blipFill>
              <a:blip r:embed="rId5">
                <a:extLst/>
              </a:blip>
              <a:stretch>
                <a:fillRect/>
              </a:stretch>
            </p:blipFill>
            <p:spPr>
              <a:xfrm>
                <a:off x="861625" y="0"/>
                <a:ext cx="1494689" cy="1154126"/>
              </a:xfrm>
              <a:prstGeom prst="rect">
                <a:avLst/>
              </a:prstGeom>
              <a:ln w="12700" cap="flat">
                <a:noFill/>
                <a:miter lim="400000"/>
              </a:ln>
              <a:effectLst/>
            </p:spPr>
          </p:pic>
          <p:pic>
            <p:nvPicPr>
              <p:cNvPr id="595" name="pasted-image.pdf"/>
              <p:cNvPicPr/>
              <p:nvPr/>
            </p:nvPicPr>
            <p:blipFill>
              <a:blip r:embed="rId5">
                <a:extLst/>
              </a:blip>
              <a:stretch>
                <a:fillRect/>
              </a:stretch>
            </p:blipFill>
            <p:spPr>
              <a:xfrm>
                <a:off x="1686677" y="515254"/>
                <a:ext cx="1494689" cy="1154127"/>
              </a:xfrm>
              <a:prstGeom prst="rect">
                <a:avLst/>
              </a:prstGeom>
              <a:ln w="12700" cap="flat">
                <a:noFill/>
                <a:miter lim="400000"/>
              </a:ln>
              <a:effectLst/>
            </p:spPr>
          </p:pic>
          <p:pic>
            <p:nvPicPr>
              <p:cNvPr id="596" name="pasted-image.pdf"/>
              <p:cNvPicPr/>
              <p:nvPr/>
            </p:nvPicPr>
            <p:blipFill>
              <a:blip r:embed="rId5">
                <a:extLst/>
              </a:blip>
              <a:stretch>
                <a:fillRect/>
              </a:stretch>
            </p:blipFill>
            <p:spPr>
              <a:xfrm>
                <a:off x="0" y="515254"/>
                <a:ext cx="1494688" cy="1154127"/>
              </a:xfrm>
              <a:prstGeom prst="rect">
                <a:avLst/>
              </a:prstGeom>
              <a:ln w="12700" cap="flat">
                <a:noFill/>
                <a:miter lim="400000"/>
              </a:ln>
              <a:effectLst/>
            </p:spPr>
          </p:pic>
          <p:pic>
            <p:nvPicPr>
              <p:cNvPr id="597" name="pasted-image.pdf"/>
              <p:cNvPicPr/>
              <p:nvPr/>
            </p:nvPicPr>
            <p:blipFill>
              <a:blip r:embed="rId5">
                <a:extLst/>
              </a:blip>
              <a:stretch>
                <a:fillRect/>
              </a:stretch>
            </p:blipFill>
            <p:spPr>
              <a:xfrm>
                <a:off x="861625" y="981026"/>
                <a:ext cx="1494689" cy="1154127"/>
              </a:xfrm>
              <a:prstGeom prst="rect">
                <a:avLst/>
              </a:prstGeom>
              <a:ln w="12700" cap="flat">
                <a:noFill/>
                <a:miter lim="400000"/>
              </a:ln>
              <a:effectLst/>
            </p:spPr>
          </p:pic>
        </p:grpSp>
      </p:grpSp>
      <p:pic>
        <p:nvPicPr>
          <p:cNvPr id="600" name="pasted-image.pdf"/>
          <p:cNvPicPr/>
          <p:nvPr/>
        </p:nvPicPr>
        <p:blipFill>
          <a:blip r:embed="rId3">
            <a:extLst/>
          </a:blip>
          <a:stretch>
            <a:fillRect/>
          </a:stretch>
        </p:blipFill>
        <p:spPr>
          <a:xfrm>
            <a:off x="4132828" y="9074440"/>
            <a:ext cx="3258976" cy="2585634"/>
          </a:xfrm>
          <a:prstGeom prst="rect">
            <a:avLst/>
          </a:prstGeom>
          <a:ln w="12700">
            <a:miter lim="400000"/>
          </a:ln>
        </p:spPr>
      </p:pic>
      <p:pic>
        <p:nvPicPr>
          <p:cNvPr id="601" name="pasted-image.pdf"/>
          <p:cNvPicPr/>
          <p:nvPr/>
        </p:nvPicPr>
        <p:blipFill>
          <a:blip r:embed="rId4">
            <a:extLst/>
          </a:blip>
          <a:stretch>
            <a:fillRect/>
          </a:stretch>
        </p:blipFill>
        <p:spPr>
          <a:xfrm>
            <a:off x="4132828" y="8475251"/>
            <a:ext cx="3209347" cy="2332567"/>
          </a:xfrm>
          <a:prstGeom prst="rect">
            <a:avLst/>
          </a:prstGeom>
          <a:ln w="12700">
            <a:miter lim="400000"/>
          </a:ln>
        </p:spPr>
      </p:pic>
      <p:pic>
        <p:nvPicPr>
          <p:cNvPr id="602" name="pasted-image.pdf"/>
          <p:cNvPicPr/>
          <p:nvPr/>
        </p:nvPicPr>
        <p:blipFill>
          <a:blip r:embed="rId5">
            <a:extLst/>
          </a:blip>
          <a:stretch>
            <a:fillRect/>
          </a:stretch>
        </p:blipFill>
        <p:spPr>
          <a:xfrm>
            <a:off x="5022434" y="8001524"/>
            <a:ext cx="1494689" cy="1154127"/>
          </a:xfrm>
          <a:prstGeom prst="rect">
            <a:avLst/>
          </a:prstGeom>
          <a:ln w="12700">
            <a:miter lim="400000"/>
          </a:ln>
        </p:spPr>
      </p:pic>
      <p:pic>
        <p:nvPicPr>
          <p:cNvPr id="603" name="pasted-image.pdf"/>
          <p:cNvPicPr/>
          <p:nvPr/>
        </p:nvPicPr>
        <p:blipFill>
          <a:blip r:embed="rId5">
            <a:extLst/>
          </a:blip>
          <a:stretch>
            <a:fillRect/>
          </a:stretch>
        </p:blipFill>
        <p:spPr>
          <a:xfrm>
            <a:off x="5847486" y="8516778"/>
            <a:ext cx="1494689" cy="1154127"/>
          </a:xfrm>
          <a:prstGeom prst="rect">
            <a:avLst/>
          </a:prstGeom>
          <a:ln w="12700">
            <a:miter lim="400000"/>
          </a:ln>
        </p:spPr>
      </p:pic>
      <p:pic>
        <p:nvPicPr>
          <p:cNvPr id="604" name="pasted-image.pdf"/>
          <p:cNvPicPr/>
          <p:nvPr/>
        </p:nvPicPr>
        <p:blipFill>
          <a:blip r:embed="rId5">
            <a:extLst/>
          </a:blip>
          <a:stretch>
            <a:fillRect/>
          </a:stretch>
        </p:blipFill>
        <p:spPr>
          <a:xfrm>
            <a:off x="4160809" y="8516778"/>
            <a:ext cx="1494688" cy="1154127"/>
          </a:xfrm>
          <a:prstGeom prst="rect">
            <a:avLst/>
          </a:prstGeom>
          <a:ln w="12700">
            <a:miter lim="400000"/>
          </a:ln>
        </p:spPr>
      </p:pic>
      <p:grpSp>
        <p:nvGrpSpPr>
          <p:cNvPr id="625" name="Group 625"/>
          <p:cNvGrpSpPr/>
          <p:nvPr/>
        </p:nvGrpSpPr>
        <p:grpSpPr>
          <a:xfrm>
            <a:off x="8493842" y="6763611"/>
            <a:ext cx="7448202" cy="5097005"/>
            <a:chOff x="0" y="0"/>
            <a:chExt cx="7448201" cy="5097003"/>
          </a:xfrm>
        </p:grpSpPr>
        <p:sp>
          <p:nvSpPr>
            <p:cNvPr id="605" name="Shape 605"/>
            <p:cNvSpPr/>
            <p:nvPr/>
          </p:nvSpPr>
          <p:spPr>
            <a:xfrm>
              <a:off x="12700" y="0"/>
              <a:ext cx="7435502" cy="5097004"/>
            </a:xfrm>
            <a:prstGeom prst="rect">
              <a:avLst/>
            </a:prstGeom>
            <a:noFill/>
            <a:ln w="25400" cap="flat">
              <a:solidFill>
                <a:srgbClr val="85888D"/>
              </a:solidFill>
              <a:prstDash val="sysDot"/>
              <a:miter lim="400000"/>
            </a:ln>
            <a:effectLst/>
          </p:spPr>
          <p:txBody>
            <a:bodyPr wrap="square" lIns="0" tIns="0" rIns="0" bIns="0" numCol="1" anchor="ctr">
              <a:noAutofit/>
            </a:bodyPr>
            <a:lstStyle/>
            <a:p>
              <a:pPr lvl="0">
                <a:defRPr sz="3200"/>
              </a:pPr>
            </a:p>
          </p:txBody>
        </p:sp>
        <p:sp>
          <p:nvSpPr>
            <p:cNvPr id="606" name="Shape 606"/>
            <p:cNvSpPr/>
            <p:nvPr/>
          </p:nvSpPr>
          <p:spPr>
            <a:xfrm>
              <a:off x="0" y="64402"/>
              <a:ext cx="2278416" cy="910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lvl="0">
                <a:defRPr sz="1800"/>
              </a:pPr>
              <a:r>
                <a:rPr sz="5000"/>
                <a:t>Zone C</a:t>
              </a:r>
            </a:p>
          </p:txBody>
        </p:sp>
        <p:grpSp>
          <p:nvGrpSpPr>
            <p:cNvPr id="615" name="Group 615"/>
            <p:cNvGrpSpPr/>
            <p:nvPr/>
          </p:nvGrpSpPr>
          <p:grpSpPr>
            <a:xfrm>
              <a:off x="280019" y="1093034"/>
              <a:ext cx="3247337" cy="3873407"/>
              <a:chOff x="0" y="0"/>
              <a:chExt cx="3247335" cy="3873406"/>
            </a:xfrm>
          </p:grpSpPr>
          <p:pic>
            <p:nvPicPr>
              <p:cNvPr id="607" name="pasted-image.pdf"/>
              <p:cNvPicPr/>
              <p:nvPr/>
            </p:nvPicPr>
            <p:blipFill>
              <a:blip r:embed="rId6">
                <a:extLst/>
              </a:blip>
              <a:stretch>
                <a:fillRect/>
              </a:stretch>
            </p:blipFill>
            <p:spPr>
              <a:xfrm>
                <a:off x="0" y="1269344"/>
                <a:ext cx="2890951" cy="2604063"/>
              </a:xfrm>
              <a:prstGeom prst="rect">
                <a:avLst/>
              </a:prstGeom>
              <a:ln w="12700" cap="flat">
                <a:noFill/>
                <a:miter lim="400000"/>
              </a:ln>
              <a:effectLst/>
            </p:spPr>
          </p:pic>
          <p:grpSp>
            <p:nvGrpSpPr>
              <p:cNvPr id="614" name="Group 614"/>
              <p:cNvGrpSpPr/>
              <p:nvPr/>
            </p:nvGrpSpPr>
            <p:grpSpPr>
              <a:xfrm>
                <a:off x="37990" y="-1"/>
                <a:ext cx="3209346" cy="2806294"/>
                <a:chOff x="0" y="0"/>
                <a:chExt cx="3209345" cy="2806292"/>
              </a:xfrm>
            </p:grpSpPr>
            <p:pic>
              <p:nvPicPr>
                <p:cNvPr id="608" name="pasted-image.pdf"/>
                <p:cNvPicPr/>
                <p:nvPr/>
              </p:nvPicPr>
              <p:blipFill>
                <a:blip r:embed="rId4">
                  <a:extLst/>
                </a:blip>
                <a:stretch>
                  <a:fillRect/>
                </a:stretch>
              </p:blipFill>
              <p:spPr>
                <a:xfrm>
                  <a:off x="0" y="473727"/>
                  <a:ext cx="3209346" cy="2332566"/>
                </a:xfrm>
                <a:prstGeom prst="rect">
                  <a:avLst/>
                </a:prstGeom>
                <a:ln w="12700" cap="flat">
                  <a:noFill/>
                  <a:miter lim="400000"/>
                </a:ln>
                <a:effectLst/>
              </p:spPr>
            </p:pic>
            <p:grpSp>
              <p:nvGrpSpPr>
                <p:cNvPr id="613" name="Group 613"/>
                <p:cNvGrpSpPr/>
                <p:nvPr/>
              </p:nvGrpSpPr>
              <p:grpSpPr>
                <a:xfrm>
                  <a:off x="27980" y="0"/>
                  <a:ext cx="3181366" cy="2135153"/>
                  <a:chOff x="0" y="0"/>
                  <a:chExt cx="3181365" cy="2135152"/>
                </a:xfrm>
              </p:grpSpPr>
              <p:pic>
                <p:nvPicPr>
                  <p:cNvPr id="609" name="pasted-image.pdf"/>
                  <p:cNvPicPr/>
                  <p:nvPr/>
                </p:nvPicPr>
                <p:blipFill>
                  <a:blip r:embed="rId5">
                    <a:extLst/>
                  </a:blip>
                  <a:stretch>
                    <a:fillRect/>
                  </a:stretch>
                </p:blipFill>
                <p:spPr>
                  <a:xfrm>
                    <a:off x="861625" y="0"/>
                    <a:ext cx="1494689" cy="1154126"/>
                  </a:xfrm>
                  <a:prstGeom prst="rect">
                    <a:avLst/>
                  </a:prstGeom>
                  <a:ln w="12700" cap="flat">
                    <a:noFill/>
                    <a:miter lim="400000"/>
                  </a:ln>
                  <a:effectLst/>
                </p:spPr>
              </p:pic>
              <p:pic>
                <p:nvPicPr>
                  <p:cNvPr id="610" name="pasted-image.pdf"/>
                  <p:cNvPicPr/>
                  <p:nvPr/>
                </p:nvPicPr>
                <p:blipFill>
                  <a:blip r:embed="rId5">
                    <a:extLst/>
                  </a:blip>
                  <a:stretch>
                    <a:fillRect/>
                  </a:stretch>
                </p:blipFill>
                <p:spPr>
                  <a:xfrm>
                    <a:off x="1686677" y="515254"/>
                    <a:ext cx="1494689" cy="1154127"/>
                  </a:xfrm>
                  <a:prstGeom prst="rect">
                    <a:avLst/>
                  </a:prstGeom>
                  <a:ln w="12700" cap="flat">
                    <a:noFill/>
                    <a:miter lim="400000"/>
                  </a:ln>
                  <a:effectLst/>
                </p:spPr>
              </p:pic>
              <p:pic>
                <p:nvPicPr>
                  <p:cNvPr id="611" name="pasted-image.pdf"/>
                  <p:cNvPicPr/>
                  <p:nvPr/>
                </p:nvPicPr>
                <p:blipFill>
                  <a:blip r:embed="rId5">
                    <a:extLst/>
                  </a:blip>
                  <a:stretch>
                    <a:fillRect/>
                  </a:stretch>
                </p:blipFill>
                <p:spPr>
                  <a:xfrm>
                    <a:off x="0" y="515254"/>
                    <a:ext cx="1494688" cy="1154127"/>
                  </a:xfrm>
                  <a:prstGeom prst="rect">
                    <a:avLst/>
                  </a:prstGeom>
                  <a:ln w="12700" cap="flat">
                    <a:noFill/>
                    <a:miter lim="400000"/>
                  </a:ln>
                  <a:effectLst/>
                </p:spPr>
              </p:pic>
              <p:pic>
                <p:nvPicPr>
                  <p:cNvPr id="612" name="pasted-image.pdf"/>
                  <p:cNvPicPr/>
                  <p:nvPr/>
                </p:nvPicPr>
                <p:blipFill>
                  <a:blip r:embed="rId5">
                    <a:extLst/>
                  </a:blip>
                  <a:stretch>
                    <a:fillRect/>
                  </a:stretch>
                </p:blipFill>
                <p:spPr>
                  <a:xfrm>
                    <a:off x="861625" y="981026"/>
                    <a:ext cx="1494689" cy="1154127"/>
                  </a:xfrm>
                  <a:prstGeom prst="rect">
                    <a:avLst/>
                  </a:prstGeom>
                  <a:ln w="12700" cap="flat">
                    <a:noFill/>
                    <a:miter lim="400000"/>
                  </a:ln>
                  <a:effectLst/>
                </p:spPr>
              </p:pic>
            </p:grpSp>
          </p:grpSp>
        </p:grpSp>
        <p:grpSp>
          <p:nvGrpSpPr>
            <p:cNvPr id="624" name="Group 624"/>
            <p:cNvGrpSpPr/>
            <p:nvPr/>
          </p:nvGrpSpPr>
          <p:grpSpPr>
            <a:xfrm>
              <a:off x="3696239" y="1130484"/>
              <a:ext cx="3247337" cy="3873407"/>
              <a:chOff x="0" y="0"/>
              <a:chExt cx="3247335" cy="3873406"/>
            </a:xfrm>
          </p:grpSpPr>
          <p:pic>
            <p:nvPicPr>
              <p:cNvPr id="616" name="pasted-image.pdf"/>
              <p:cNvPicPr/>
              <p:nvPr/>
            </p:nvPicPr>
            <p:blipFill>
              <a:blip r:embed="rId6">
                <a:extLst/>
              </a:blip>
              <a:stretch>
                <a:fillRect/>
              </a:stretch>
            </p:blipFill>
            <p:spPr>
              <a:xfrm>
                <a:off x="0" y="1269344"/>
                <a:ext cx="2890951" cy="2604063"/>
              </a:xfrm>
              <a:prstGeom prst="rect">
                <a:avLst/>
              </a:prstGeom>
              <a:ln w="12700" cap="flat">
                <a:noFill/>
                <a:miter lim="400000"/>
              </a:ln>
              <a:effectLst/>
            </p:spPr>
          </p:pic>
          <p:grpSp>
            <p:nvGrpSpPr>
              <p:cNvPr id="623" name="Group 623"/>
              <p:cNvGrpSpPr/>
              <p:nvPr/>
            </p:nvGrpSpPr>
            <p:grpSpPr>
              <a:xfrm>
                <a:off x="37990" y="-1"/>
                <a:ext cx="3209346" cy="2806294"/>
                <a:chOff x="0" y="0"/>
                <a:chExt cx="3209345" cy="2806292"/>
              </a:xfrm>
            </p:grpSpPr>
            <p:pic>
              <p:nvPicPr>
                <p:cNvPr id="617" name="pasted-image.pdf"/>
                <p:cNvPicPr/>
                <p:nvPr/>
              </p:nvPicPr>
              <p:blipFill>
                <a:blip r:embed="rId4">
                  <a:extLst/>
                </a:blip>
                <a:stretch>
                  <a:fillRect/>
                </a:stretch>
              </p:blipFill>
              <p:spPr>
                <a:xfrm>
                  <a:off x="0" y="473727"/>
                  <a:ext cx="3209346" cy="2332566"/>
                </a:xfrm>
                <a:prstGeom prst="rect">
                  <a:avLst/>
                </a:prstGeom>
                <a:ln w="12700" cap="flat">
                  <a:noFill/>
                  <a:miter lim="400000"/>
                </a:ln>
                <a:effectLst/>
              </p:spPr>
            </p:pic>
            <p:grpSp>
              <p:nvGrpSpPr>
                <p:cNvPr id="622" name="Group 622"/>
                <p:cNvGrpSpPr/>
                <p:nvPr/>
              </p:nvGrpSpPr>
              <p:grpSpPr>
                <a:xfrm>
                  <a:off x="27980" y="0"/>
                  <a:ext cx="3181366" cy="2135153"/>
                  <a:chOff x="0" y="0"/>
                  <a:chExt cx="3181365" cy="2135152"/>
                </a:xfrm>
              </p:grpSpPr>
              <p:pic>
                <p:nvPicPr>
                  <p:cNvPr id="618" name="pasted-image.pdf"/>
                  <p:cNvPicPr/>
                  <p:nvPr/>
                </p:nvPicPr>
                <p:blipFill>
                  <a:blip r:embed="rId5">
                    <a:extLst/>
                  </a:blip>
                  <a:stretch>
                    <a:fillRect/>
                  </a:stretch>
                </p:blipFill>
                <p:spPr>
                  <a:xfrm>
                    <a:off x="861625" y="0"/>
                    <a:ext cx="1494689" cy="1154126"/>
                  </a:xfrm>
                  <a:prstGeom prst="rect">
                    <a:avLst/>
                  </a:prstGeom>
                  <a:ln w="12700" cap="flat">
                    <a:noFill/>
                    <a:miter lim="400000"/>
                  </a:ln>
                  <a:effectLst/>
                </p:spPr>
              </p:pic>
              <p:pic>
                <p:nvPicPr>
                  <p:cNvPr id="619" name="pasted-image.pdf"/>
                  <p:cNvPicPr/>
                  <p:nvPr/>
                </p:nvPicPr>
                <p:blipFill>
                  <a:blip r:embed="rId5">
                    <a:extLst/>
                  </a:blip>
                  <a:stretch>
                    <a:fillRect/>
                  </a:stretch>
                </p:blipFill>
                <p:spPr>
                  <a:xfrm>
                    <a:off x="1686677" y="515254"/>
                    <a:ext cx="1494689" cy="1154127"/>
                  </a:xfrm>
                  <a:prstGeom prst="rect">
                    <a:avLst/>
                  </a:prstGeom>
                  <a:ln w="12700" cap="flat">
                    <a:noFill/>
                    <a:miter lim="400000"/>
                  </a:ln>
                  <a:effectLst/>
                </p:spPr>
              </p:pic>
              <p:pic>
                <p:nvPicPr>
                  <p:cNvPr id="620" name="pasted-image.pdf"/>
                  <p:cNvPicPr/>
                  <p:nvPr/>
                </p:nvPicPr>
                <p:blipFill>
                  <a:blip r:embed="rId5">
                    <a:extLst/>
                  </a:blip>
                  <a:stretch>
                    <a:fillRect/>
                  </a:stretch>
                </p:blipFill>
                <p:spPr>
                  <a:xfrm>
                    <a:off x="0" y="515254"/>
                    <a:ext cx="1494688" cy="1154127"/>
                  </a:xfrm>
                  <a:prstGeom prst="rect">
                    <a:avLst/>
                  </a:prstGeom>
                  <a:ln w="12700" cap="flat">
                    <a:noFill/>
                    <a:miter lim="400000"/>
                  </a:ln>
                  <a:effectLst/>
                </p:spPr>
              </p:pic>
              <p:pic>
                <p:nvPicPr>
                  <p:cNvPr id="621" name="pasted-image.pdf"/>
                  <p:cNvPicPr/>
                  <p:nvPr/>
                </p:nvPicPr>
                <p:blipFill>
                  <a:blip r:embed="rId5">
                    <a:extLst/>
                  </a:blip>
                  <a:stretch>
                    <a:fillRect/>
                  </a:stretch>
                </p:blipFill>
                <p:spPr>
                  <a:xfrm>
                    <a:off x="861625" y="981026"/>
                    <a:ext cx="1494689" cy="1154127"/>
                  </a:xfrm>
                  <a:prstGeom prst="rect">
                    <a:avLst/>
                  </a:prstGeom>
                  <a:ln w="12700" cap="flat">
                    <a:noFill/>
                    <a:miter lim="400000"/>
                  </a:ln>
                  <a:effectLst/>
                </p:spPr>
              </p:pic>
            </p:grpSp>
          </p:grpSp>
        </p:grpSp>
      </p:grpSp>
      <p:sp>
        <p:nvSpPr>
          <p:cNvPr id="626" name="Shape 626"/>
          <p:cNvSpPr/>
          <p:nvPr/>
        </p:nvSpPr>
        <p:spPr>
          <a:xfrm flipH="1">
            <a:off x="3069326" y="7772400"/>
            <a:ext cx="4251246" cy="0"/>
          </a:xfrm>
          <a:prstGeom prst="line">
            <a:avLst/>
          </a:prstGeom>
          <a:ln w="25400">
            <a:solidFill/>
            <a:miter lim="400000"/>
          </a:ln>
        </p:spPr>
        <p:txBody>
          <a:bodyPr lIns="50800" tIns="50800" rIns="50800" bIns="50800" anchor="ctr"/>
          <a:lstStyle/>
          <a:p>
            <a:pPr lvl="0">
              <a:defRPr sz="3200"/>
            </a:pPr>
          </a:p>
        </p:txBody>
      </p:sp>
      <p:sp>
        <p:nvSpPr>
          <p:cNvPr id="627" name="Shape 627"/>
          <p:cNvSpPr/>
          <p:nvPr/>
        </p:nvSpPr>
        <p:spPr>
          <a:xfrm flipV="1">
            <a:off x="3196326" y="7759700"/>
            <a:ext cx="1" cy="863600"/>
          </a:xfrm>
          <a:prstGeom prst="line">
            <a:avLst/>
          </a:prstGeom>
          <a:ln w="25400">
            <a:solidFill/>
            <a:miter lim="400000"/>
          </a:ln>
        </p:spPr>
        <p:txBody>
          <a:bodyPr lIns="50800" tIns="50800" rIns="50800" bIns="50800" anchor="ctr"/>
          <a:lstStyle/>
          <a:p>
            <a:pPr lvl="0">
              <a:defRPr sz="3200"/>
            </a:pPr>
          </a:p>
        </p:txBody>
      </p:sp>
      <p:sp>
        <p:nvSpPr>
          <p:cNvPr id="628" name="Shape 628"/>
          <p:cNvSpPr/>
          <p:nvPr/>
        </p:nvSpPr>
        <p:spPr>
          <a:xfrm flipV="1">
            <a:off x="6928141" y="7759700"/>
            <a:ext cx="1" cy="863600"/>
          </a:xfrm>
          <a:prstGeom prst="line">
            <a:avLst/>
          </a:prstGeom>
          <a:ln w="25400">
            <a:solidFill/>
            <a:miter lim="400000"/>
          </a:ln>
        </p:spPr>
        <p:txBody>
          <a:bodyPr lIns="50800" tIns="50800" rIns="50800" bIns="50800" anchor="ctr"/>
          <a:lstStyle/>
          <a:p>
            <a:pPr lvl="0">
              <a:defRPr sz="3200"/>
            </a:pPr>
          </a:p>
        </p:txBody>
      </p:sp>
      <p:pic>
        <p:nvPicPr>
          <p:cNvPr id="629" name="pasted-image.pdf"/>
          <p:cNvPicPr/>
          <p:nvPr/>
        </p:nvPicPr>
        <p:blipFill>
          <a:blip r:embed="rId7">
            <a:extLst/>
          </a:blip>
          <a:stretch>
            <a:fillRect/>
          </a:stretch>
        </p:blipFill>
        <p:spPr>
          <a:xfrm>
            <a:off x="3191827" y="6311040"/>
            <a:ext cx="1955687" cy="1474063"/>
          </a:xfrm>
          <a:prstGeom prst="rect">
            <a:avLst/>
          </a:prstGeom>
          <a:ln w="12700">
            <a:miter lim="400000"/>
          </a:ln>
        </p:spPr>
      </p:pic>
      <p:pic>
        <p:nvPicPr>
          <p:cNvPr id="630" name="pasted-image.pdf"/>
          <p:cNvPicPr/>
          <p:nvPr/>
        </p:nvPicPr>
        <p:blipFill>
          <a:blip r:embed="rId7">
            <a:extLst/>
          </a:blip>
          <a:stretch>
            <a:fillRect/>
          </a:stretch>
        </p:blipFill>
        <p:spPr>
          <a:xfrm>
            <a:off x="12179316" y="6126960"/>
            <a:ext cx="1955687" cy="1474063"/>
          </a:xfrm>
          <a:prstGeom prst="rect">
            <a:avLst/>
          </a:prstGeom>
          <a:ln w="12700">
            <a:miter lim="400000"/>
          </a:ln>
        </p:spPr>
      </p:pic>
      <p:pic>
        <p:nvPicPr>
          <p:cNvPr id="631" name="pasted-image.pdf"/>
          <p:cNvPicPr/>
          <p:nvPr/>
        </p:nvPicPr>
        <p:blipFill>
          <a:blip r:embed="rId8">
            <a:extLst/>
          </a:blip>
          <a:stretch>
            <a:fillRect/>
          </a:stretch>
        </p:blipFill>
        <p:spPr>
          <a:xfrm>
            <a:off x="4305200" y="5368737"/>
            <a:ext cx="902092" cy="835883"/>
          </a:xfrm>
          <a:prstGeom prst="rect">
            <a:avLst/>
          </a:prstGeom>
          <a:ln w="12700">
            <a:miter lim="400000"/>
          </a:ln>
        </p:spPr>
      </p:pic>
      <p:sp>
        <p:nvSpPr>
          <p:cNvPr id="632" name="Shape 632"/>
          <p:cNvSpPr/>
          <p:nvPr/>
        </p:nvSpPr>
        <p:spPr>
          <a:xfrm flipV="1">
            <a:off x="4314398" y="6043711"/>
            <a:ext cx="326754" cy="551362"/>
          </a:xfrm>
          <a:prstGeom prst="line">
            <a:avLst/>
          </a:prstGeom>
          <a:ln w="25400">
            <a:solidFill/>
            <a:miter lim="400000"/>
          </a:ln>
        </p:spPr>
        <p:txBody>
          <a:bodyPr lIns="50800" tIns="50800" rIns="50800" bIns="50800" anchor="ctr"/>
          <a:lstStyle/>
          <a:p>
            <a:pPr lvl="0">
              <a:defRPr sz="3200"/>
            </a:pPr>
          </a:p>
        </p:txBody>
      </p:sp>
      <p:sp>
        <p:nvSpPr>
          <p:cNvPr id="633" name="Shape 633"/>
          <p:cNvSpPr/>
          <p:nvPr/>
        </p:nvSpPr>
        <p:spPr>
          <a:xfrm flipV="1">
            <a:off x="4000494" y="7340600"/>
            <a:ext cx="1" cy="444500"/>
          </a:xfrm>
          <a:prstGeom prst="line">
            <a:avLst/>
          </a:prstGeom>
          <a:ln w="25400">
            <a:solidFill/>
            <a:miter lim="400000"/>
          </a:ln>
        </p:spPr>
        <p:txBody>
          <a:bodyPr lIns="50800" tIns="50800" rIns="50800" bIns="50800" anchor="ctr"/>
          <a:lstStyle/>
          <a:p>
            <a:pPr lvl="0">
              <a:defRPr sz="3200"/>
            </a:pPr>
          </a:p>
        </p:txBody>
      </p:sp>
      <p:pic>
        <p:nvPicPr>
          <p:cNvPr id="634" name="pasted-image.pdf"/>
          <p:cNvPicPr/>
          <p:nvPr/>
        </p:nvPicPr>
        <p:blipFill>
          <a:blip r:embed="rId8">
            <a:extLst/>
          </a:blip>
          <a:stretch>
            <a:fillRect/>
          </a:stretch>
        </p:blipFill>
        <p:spPr>
          <a:xfrm>
            <a:off x="12127576" y="5378662"/>
            <a:ext cx="902092" cy="835883"/>
          </a:xfrm>
          <a:prstGeom prst="rect">
            <a:avLst/>
          </a:prstGeom>
          <a:ln w="12700">
            <a:miter lim="400000"/>
          </a:ln>
        </p:spPr>
      </p:pic>
      <p:sp>
        <p:nvSpPr>
          <p:cNvPr id="635" name="Shape 635"/>
          <p:cNvSpPr/>
          <p:nvPr/>
        </p:nvSpPr>
        <p:spPr>
          <a:xfrm flipH="1">
            <a:off x="11255663" y="7772400"/>
            <a:ext cx="4251246" cy="0"/>
          </a:xfrm>
          <a:prstGeom prst="line">
            <a:avLst/>
          </a:prstGeom>
          <a:ln w="25400">
            <a:solidFill/>
            <a:miter lim="400000"/>
          </a:ln>
        </p:spPr>
        <p:txBody>
          <a:bodyPr lIns="50800" tIns="50800" rIns="50800" bIns="50800" anchor="ctr"/>
          <a:lstStyle/>
          <a:p>
            <a:pPr lvl="0">
              <a:defRPr sz="3200"/>
            </a:pPr>
          </a:p>
        </p:txBody>
      </p:sp>
      <p:sp>
        <p:nvSpPr>
          <p:cNvPr id="636" name="Shape 636"/>
          <p:cNvSpPr/>
          <p:nvPr/>
        </p:nvSpPr>
        <p:spPr>
          <a:xfrm flipV="1">
            <a:off x="15114478" y="7759700"/>
            <a:ext cx="1" cy="863600"/>
          </a:xfrm>
          <a:prstGeom prst="line">
            <a:avLst/>
          </a:prstGeom>
          <a:ln w="25400">
            <a:solidFill/>
            <a:miter lim="400000"/>
          </a:ln>
        </p:spPr>
        <p:txBody>
          <a:bodyPr lIns="50800" tIns="50800" rIns="50800" bIns="50800" anchor="ctr"/>
          <a:lstStyle/>
          <a:p>
            <a:pPr lvl="0">
              <a:defRPr sz="3200"/>
            </a:pPr>
          </a:p>
        </p:txBody>
      </p:sp>
      <p:sp>
        <p:nvSpPr>
          <p:cNvPr id="637" name="Shape 637"/>
          <p:cNvSpPr/>
          <p:nvPr/>
        </p:nvSpPr>
        <p:spPr>
          <a:xfrm flipV="1">
            <a:off x="11622220" y="7759700"/>
            <a:ext cx="1" cy="863600"/>
          </a:xfrm>
          <a:prstGeom prst="line">
            <a:avLst/>
          </a:prstGeom>
          <a:ln w="25400">
            <a:solidFill/>
            <a:miter lim="400000"/>
          </a:ln>
        </p:spPr>
        <p:txBody>
          <a:bodyPr lIns="50800" tIns="50800" rIns="50800" bIns="50800" anchor="ctr"/>
          <a:lstStyle/>
          <a:p>
            <a:pPr lvl="0">
              <a:defRPr sz="3200"/>
            </a:pPr>
          </a:p>
        </p:txBody>
      </p:sp>
      <p:sp>
        <p:nvSpPr>
          <p:cNvPr id="638" name="Shape 638"/>
          <p:cNvSpPr/>
          <p:nvPr/>
        </p:nvSpPr>
        <p:spPr>
          <a:xfrm flipV="1">
            <a:off x="13142326" y="7340600"/>
            <a:ext cx="1" cy="444500"/>
          </a:xfrm>
          <a:prstGeom prst="line">
            <a:avLst/>
          </a:prstGeom>
          <a:ln w="25400">
            <a:solidFill/>
            <a:miter lim="400000"/>
          </a:ln>
        </p:spPr>
        <p:txBody>
          <a:bodyPr lIns="50800" tIns="50800" rIns="50800" bIns="50800" anchor="ctr"/>
          <a:lstStyle/>
          <a:p>
            <a:pPr lvl="0">
              <a:defRPr sz="3200"/>
            </a:pPr>
          </a:p>
        </p:txBody>
      </p:sp>
      <p:sp>
        <p:nvSpPr>
          <p:cNvPr id="639" name="Shape 639"/>
          <p:cNvSpPr/>
          <p:nvPr/>
        </p:nvSpPr>
        <p:spPr>
          <a:xfrm flipH="1" flipV="1">
            <a:off x="12538835" y="6025890"/>
            <a:ext cx="90677" cy="462517"/>
          </a:xfrm>
          <a:prstGeom prst="line">
            <a:avLst/>
          </a:prstGeom>
          <a:ln w="25400">
            <a:solidFill/>
            <a:miter lim="400000"/>
          </a:ln>
        </p:spPr>
        <p:txBody>
          <a:bodyPr lIns="50800" tIns="50800" rIns="50800" bIns="50800" anchor="ctr"/>
          <a:lstStyle/>
          <a:p>
            <a:pPr lvl="0">
              <a:defRPr sz="3200"/>
            </a:pPr>
          </a:p>
        </p:txBody>
      </p:sp>
      <p:sp>
        <p:nvSpPr>
          <p:cNvPr id="640" name="Shape 640"/>
          <p:cNvSpPr/>
          <p:nvPr/>
        </p:nvSpPr>
        <p:spPr>
          <a:xfrm flipV="1">
            <a:off x="20141246" y="6025775"/>
            <a:ext cx="140925" cy="437367"/>
          </a:xfrm>
          <a:prstGeom prst="line">
            <a:avLst/>
          </a:prstGeom>
          <a:ln w="25400">
            <a:solidFill/>
            <a:miter lim="400000"/>
          </a:ln>
        </p:spPr>
        <p:txBody>
          <a:bodyPr lIns="50800" tIns="50800" rIns="50800" bIns="50800" anchor="ctr"/>
          <a:lstStyle/>
          <a:p>
            <a:pPr lvl="0">
              <a:defRPr sz="3200"/>
            </a:pPr>
          </a:p>
        </p:txBody>
      </p:sp>
      <p:sp>
        <p:nvSpPr>
          <p:cNvPr id="641" name="Shape 641"/>
          <p:cNvSpPr/>
          <p:nvPr/>
        </p:nvSpPr>
        <p:spPr>
          <a:xfrm flipH="1" flipV="1">
            <a:off x="3943039" y="4716516"/>
            <a:ext cx="16895195" cy="1"/>
          </a:xfrm>
          <a:prstGeom prst="line">
            <a:avLst/>
          </a:prstGeom>
          <a:ln w="25400">
            <a:solidFill/>
            <a:miter lim="400000"/>
          </a:ln>
        </p:spPr>
        <p:txBody>
          <a:bodyPr lIns="50800" tIns="50800" rIns="50800" bIns="50800" anchor="ctr"/>
          <a:lstStyle/>
          <a:p>
            <a:pPr lvl="0">
              <a:defRPr sz="3200"/>
            </a:pPr>
          </a:p>
        </p:txBody>
      </p:sp>
      <p:sp>
        <p:nvSpPr>
          <p:cNvPr id="642" name="Shape 642"/>
          <p:cNvSpPr/>
          <p:nvPr/>
        </p:nvSpPr>
        <p:spPr>
          <a:xfrm flipV="1">
            <a:off x="4745141" y="4703816"/>
            <a:ext cx="1" cy="863601"/>
          </a:xfrm>
          <a:prstGeom prst="line">
            <a:avLst/>
          </a:prstGeom>
          <a:ln w="25400">
            <a:solidFill/>
            <a:miter lim="400000"/>
          </a:ln>
        </p:spPr>
        <p:txBody>
          <a:bodyPr lIns="50800" tIns="50800" rIns="50800" bIns="50800" anchor="ctr"/>
          <a:lstStyle/>
          <a:p>
            <a:pPr lvl="0">
              <a:defRPr sz="3200"/>
            </a:pPr>
          </a:p>
        </p:txBody>
      </p:sp>
      <p:sp>
        <p:nvSpPr>
          <p:cNvPr id="643" name="Shape 643"/>
          <p:cNvSpPr/>
          <p:nvPr/>
        </p:nvSpPr>
        <p:spPr>
          <a:xfrm flipV="1">
            <a:off x="12539067" y="4703816"/>
            <a:ext cx="1" cy="863601"/>
          </a:xfrm>
          <a:prstGeom prst="line">
            <a:avLst/>
          </a:prstGeom>
          <a:ln w="25400">
            <a:solidFill/>
            <a:miter lim="400000"/>
          </a:ln>
        </p:spPr>
        <p:txBody>
          <a:bodyPr lIns="50800" tIns="50800" rIns="50800" bIns="50800" anchor="ctr"/>
          <a:lstStyle/>
          <a:p>
            <a:pPr lvl="0">
              <a:defRPr sz="3200"/>
            </a:pPr>
          </a:p>
        </p:txBody>
      </p:sp>
      <p:sp>
        <p:nvSpPr>
          <p:cNvPr id="644" name="Shape 644"/>
          <p:cNvSpPr/>
          <p:nvPr/>
        </p:nvSpPr>
        <p:spPr>
          <a:xfrm flipV="1">
            <a:off x="20412102" y="4703816"/>
            <a:ext cx="1" cy="863601"/>
          </a:xfrm>
          <a:prstGeom prst="line">
            <a:avLst/>
          </a:prstGeom>
          <a:ln w="25400">
            <a:solidFill/>
            <a:miter lim="400000"/>
          </a:ln>
        </p:spPr>
        <p:txBody>
          <a:bodyPr lIns="50800" tIns="50800" rIns="50800" bIns="50800" anchor="ctr"/>
          <a:lstStyle/>
          <a:p>
            <a:pPr lvl="0">
              <a:defRPr sz="3200"/>
            </a:pPr>
          </a:p>
        </p:txBody>
      </p:sp>
      <p:sp>
        <p:nvSpPr>
          <p:cNvPr id="645" name="Shape 645"/>
          <p:cNvSpPr/>
          <p:nvPr/>
        </p:nvSpPr>
        <p:spPr>
          <a:xfrm flipV="1">
            <a:off x="9094924" y="3826617"/>
            <a:ext cx="1" cy="863601"/>
          </a:xfrm>
          <a:prstGeom prst="line">
            <a:avLst/>
          </a:prstGeom>
          <a:ln w="25400">
            <a:solidFill/>
            <a:miter lim="400000"/>
          </a:ln>
        </p:spPr>
        <p:txBody>
          <a:bodyPr lIns="50800" tIns="50800" rIns="50800" bIns="50800" anchor="ctr"/>
          <a:lstStyle/>
          <a:p>
            <a:pPr lvl="0">
              <a:defRPr sz="3200"/>
            </a:pPr>
          </a:p>
        </p:txBody>
      </p:sp>
      <p:sp>
        <p:nvSpPr>
          <p:cNvPr id="646" name="Shape 646"/>
          <p:cNvSpPr/>
          <p:nvPr/>
        </p:nvSpPr>
        <p:spPr>
          <a:xfrm>
            <a:off x="358446" y="5522669"/>
            <a:ext cx="309049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lvl="0">
              <a:defRPr sz="1800"/>
            </a:pPr>
            <a:r>
              <a:rPr sz="3800"/>
              <a:t>SDN Services</a:t>
            </a:r>
          </a:p>
        </p:txBody>
      </p:sp>
      <p:pic>
        <p:nvPicPr>
          <p:cNvPr id="647" name="pasted-image.pdf"/>
          <p:cNvPicPr/>
          <p:nvPr/>
        </p:nvPicPr>
        <p:blipFill>
          <a:blip r:embed="rId8">
            <a:extLst/>
          </a:blip>
          <a:stretch>
            <a:fillRect/>
          </a:stretch>
        </p:blipFill>
        <p:spPr>
          <a:xfrm>
            <a:off x="8647207" y="3086825"/>
            <a:ext cx="902091" cy="835883"/>
          </a:xfrm>
          <a:prstGeom prst="rect">
            <a:avLst/>
          </a:prstGeom>
          <a:ln w="12700">
            <a:miter lim="400000"/>
          </a:ln>
        </p:spPr>
      </p:pic>
      <p:sp>
        <p:nvSpPr>
          <p:cNvPr id="648" name="Shape 648"/>
          <p:cNvSpPr/>
          <p:nvPr/>
        </p:nvSpPr>
        <p:spPr>
          <a:xfrm>
            <a:off x="5649996" y="7142322"/>
            <a:ext cx="165598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Net Zone A</a:t>
            </a:r>
          </a:p>
        </p:txBody>
      </p:sp>
      <p:sp>
        <p:nvSpPr>
          <p:cNvPr id="649" name="Shape 649"/>
          <p:cNvSpPr/>
          <p:nvPr/>
        </p:nvSpPr>
        <p:spPr>
          <a:xfrm>
            <a:off x="14008192" y="7142322"/>
            <a:ext cx="167274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Net Zone C</a:t>
            </a:r>
          </a:p>
        </p:txBody>
      </p:sp>
      <p:sp>
        <p:nvSpPr>
          <p:cNvPr id="650" name="Shape 650"/>
          <p:cNvSpPr/>
          <p:nvPr/>
        </p:nvSpPr>
        <p:spPr>
          <a:xfrm>
            <a:off x="16888172" y="6774998"/>
            <a:ext cx="7047864" cy="5103873"/>
          </a:xfrm>
          <a:prstGeom prst="rect">
            <a:avLst/>
          </a:prstGeom>
          <a:ln w="25400">
            <a:solidFill>
              <a:srgbClr val="85888D"/>
            </a:solidFill>
            <a:prstDash val="sysDot"/>
            <a:miter lim="400000"/>
          </a:ln>
        </p:spPr>
        <p:txBody>
          <a:bodyPr lIns="0" tIns="0" rIns="0" bIns="0" anchor="ctr"/>
          <a:lstStyle/>
          <a:p>
            <a:pPr lvl="0">
              <a:defRPr sz="3200"/>
            </a:pPr>
          </a:p>
        </p:txBody>
      </p:sp>
      <p:pic>
        <p:nvPicPr>
          <p:cNvPr id="651" name="pasted-image.pdf"/>
          <p:cNvPicPr/>
          <p:nvPr/>
        </p:nvPicPr>
        <p:blipFill>
          <a:blip r:embed="rId3">
            <a:extLst/>
          </a:blip>
          <a:stretch>
            <a:fillRect/>
          </a:stretch>
        </p:blipFill>
        <p:spPr>
          <a:xfrm>
            <a:off x="16966829" y="9208730"/>
            <a:ext cx="3258976" cy="2585634"/>
          </a:xfrm>
          <a:prstGeom prst="rect">
            <a:avLst/>
          </a:prstGeom>
          <a:ln w="12700">
            <a:miter lim="400000"/>
          </a:ln>
        </p:spPr>
      </p:pic>
      <p:pic>
        <p:nvPicPr>
          <p:cNvPr id="652" name="pasted-image.pdf"/>
          <p:cNvPicPr/>
          <p:nvPr/>
        </p:nvPicPr>
        <p:blipFill>
          <a:blip r:embed="rId4">
            <a:extLst/>
          </a:blip>
          <a:stretch>
            <a:fillRect/>
          </a:stretch>
        </p:blipFill>
        <p:spPr>
          <a:xfrm>
            <a:off x="17069599" y="8609541"/>
            <a:ext cx="3209347" cy="2332566"/>
          </a:xfrm>
          <a:prstGeom prst="rect">
            <a:avLst/>
          </a:prstGeom>
          <a:ln w="12700">
            <a:miter lim="400000"/>
          </a:ln>
        </p:spPr>
      </p:pic>
      <p:grpSp>
        <p:nvGrpSpPr>
          <p:cNvPr id="655" name="Group 655"/>
          <p:cNvGrpSpPr/>
          <p:nvPr/>
        </p:nvGrpSpPr>
        <p:grpSpPr>
          <a:xfrm>
            <a:off x="17857310" y="8172263"/>
            <a:ext cx="2418124" cy="1750786"/>
            <a:chOff x="0" y="0"/>
            <a:chExt cx="2418123" cy="1750785"/>
          </a:xfrm>
        </p:grpSpPr>
        <p:pic>
          <p:nvPicPr>
            <p:cNvPr id="653" name="pasted-image.pdf"/>
            <p:cNvPicPr/>
            <p:nvPr/>
          </p:nvPicPr>
          <p:blipFill>
            <a:blip r:embed="rId9">
              <a:extLst/>
            </a:blip>
            <a:stretch>
              <a:fillRect/>
            </a:stretch>
          </p:blipFill>
          <p:spPr>
            <a:xfrm>
              <a:off x="0" y="0"/>
              <a:ext cx="1587500" cy="1270000"/>
            </a:xfrm>
            <a:prstGeom prst="rect">
              <a:avLst/>
            </a:prstGeom>
            <a:ln w="12700" cap="flat">
              <a:noFill/>
              <a:miter lim="400000"/>
            </a:ln>
            <a:effectLst/>
          </p:spPr>
        </p:pic>
        <p:pic>
          <p:nvPicPr>
            <p:cNvPr id="654" name="pasted-image.pdf"/>
            <p:cNvPicPr/>
            <p:nvPr/>
          </p:nvPicPr>
          <p:blipFill>
            <a:blip r:embed="rId10">
              <a:extLst/>
            </a:blip>
            <a:stretch>
              <a:fillRect/>
            </a:stretch>
          </p:blipFill>
          <p:spPr>
            <a:xfrm>
              <a:off x="903956" y="531585"/>
              <a:ext cx="1514168" cy="1219201"/>
            </a:xfrm>
            <a:prstGeom prst="rect">
              <a:avLst/>
            </a:prstGeom>
            <a:ln w="12700" cap="flat">
              <a:noFill/>
              <a:miter lim="400000"/>
            </a:ln>
            <a:effectLst/>
          </p:spPr>
        </p:pic>
      </p:grpSp>
      <p:grpSp>
        <p:nvGrpSpPr>
          <p:cNvPr id="664" name="Group 664"/>
          <p:cNvGrpSpPr/>
          <p:nvPr/>
        </p:nvGrpSpPr>
        <p:grpSpPr>
          <a:xfrm>
            <a:off x="20490473" y="8172263"/>
            <a:ext cx="3299573" cy="3622101"/>
            <a:chOff x="0" y="0"/>
            <a:chExt cx="3299572" cy="3622100"/>
          </a:xfrm>
        </p:grpSpPr>
        <p:pic>
          <p:nvPicPr>
            <p:cNvPr id="656" name="pasted-image.pdf"/>
            <p:cNvPicPr/>
            <p:nvPr/>
          </p:nvPicPr>
          <p:blipFill>
            <a:blip r:embed="rId3">
              <a:extLst/>
            </a:blip>
            <a:stretch>
              <a:fillRect/>
            </a:stretch>
          </p:blipFill>
          <p:spPr>
            <a:xfrm>
              <a:off x="0" y="1036467"/>
              <a:ext cx="3258975" cy="2585634"/>
            </a:xfrm>
            <a:prstGeom prst="rect">
              <a:avLst/>
            </a:prstGeom>
            <a:ln w="12700" cap="flat">
              <a:noFill/>
              <a:miter lim="400000"/>
            </a:ln>
            <a:effectLst/>
          </p:spPr>
        </p:pic>
        <p:pic>
          <p:nvPicPr>
            <p:cNvPr id="657" name="pasted-image.pdf"/>
            <p:cNvPicPr/>
            <p:nvPr/>
          </p:nvPicPr>
          <p:blipFill>
            <a:blip r:embed="rId4">
              <a:extLst/>
            </a:blip>
            <a:stretch>
              <a:fillRect/>
            </a:stretch>
          </p:blipFill>
          <p:spPr>
            <a:xfrm>
              <a:off x="49628" y="437278"/>
              <a:ext cx="3209347" cy="2332566"/>
            </a:xfrm>
            <a:prstGeom prst="rect">
              <a:avLst/>
            </a:prstGeom>
            <a:ln w="12700" cap="flat">
              <a:noFill/>
              <a:miter lim="400000"/>
            </a:ln>
            <a:effectLst/>
          </p:spPr>
        </p:pic>
        <p:grpSp>
          <p:nvGrpSpPr>
            <p:cNvPr id="663" name="Group 663"/>
            <p:cNvGrpSpPr/>
            <p:nvPr/>
          </p:nvGrpSpPr>
          <p:grpSpPr>
            <a:xfrm>
              <a:off x="49628" y="0"/>
              <a:ext cx="3249945" cy="2193268"/>
              <a:chOff x="0" y="0"/>
              <a:chExt cx="3249943" cy="2193267"/>
            </a:xfrm>
          </p:grpSpPr>
          <p:grpSp>
            <p:nvGrpSpPr>
              <p:cNvPr id="660" name="Group 660"/>
              <p:cNvGrpSpPr/>
              <p:nvPr/>
            </p:nvGrpSpPr>
            <p:grpSpPr>
              <a:xfrm>
                <a:off x="865736" y="0"/>
                <a:ext cx="2384208" cy="1644699"/>
                <a:chOff x="0" y="0"/>
                <a:chExt cx="2384206" cy="1644698"/>
              </a:xfrm>
            </p:grpSpPr>
            <p:pic>
              <p:nvPicPr>
                <p:cNvPr id="658" name="pasted-image.pdf"/>
                <p:cNvPicPr/>
                <p:nvPr/>
              </p:nvPicPr>
              <p:blipFill>
                <a:blip r:embed="rId11">
                  <a:extLst/>
                </a:blip>
                <a:stretch>
                  <a:fillRect/>
                </a:stretch>
              </p:blipFill>
              <p:spPr>
                <a:xfrm>
                  <a:off x="0" y="0"/>
                  <a:ext cx="1514168" cy="1150001"/>
                </a:xfrm>
                <a:prstGeom prst="rect">
                  <a:avLst/>
                </a:prstGeom>
                <a:ln w="12700" cap="flat">
                  <a:noFill/>
                  <a:miter lim="400000"/>
                </a:ln>
                <a:effectLst/>
              </p:spPr>
            </p:pic>
            <p:pic>
              <p:nvPicPr>
                <p:cNvPr id="659" name="pasted-image.pdf"/>
                <p:cNvPicPr/>
                <p:nvPr/>
              </p:nvPicPr>
              <p:blipFill>
                <a:blip r:embed="rId11">
                  <a:extLst/>
                </a:blip>
                <a:stretch>
                  <a:fillRect/>
                </a:stretch>
              </p:blipFill>
              <p:spPr>
                <a:xfrm>
                  <a:off x="870039" y="494697"/>
                  <a:ext cx="1514168" cy="1150002"/>
                </a:xfrm>
                <a:prstGeom prst="rect">
                  <a:avLst/>
                </a:prstGeom>
                <a:ln w="12700" cap="flat">
                  <a:noFill/>
                  <a:miter lim="400000"/>
                </a:ln>
                <a:effectLst/>
              </p:spPr>
            </p:pic>
          </p:grpSp>
          <p:pic>
            <p:nvPicPr>
              <p:cNvPr id="661" name="pasted-image.pdf"/>
              <p:cNvPicPr/>
              <p:nvPr/>
            </p:nvPicPr>
            <p:blipFill>
              <a:blip r:embed="rId9">
                <a:extLst/>
              </a:blip>
              <a:stretch>
                <a:fillRect/>
              </a:stretch>
            </p:blipFill>
            <p:spPr>
              <a:xfrm>
                <a:off x="0" y="442481"/>
                <a:ext cx="1587500" cy="1270001"/>
              </a:xfrm>
              <a:prstGeom prst="rect">
                <a:avLst/>
              </a:prstGeom>
              <a:ln w="12700" cap="flat">
                <a:noFill/>
                <a:miter lim="400000"/>
              </a:ln>
              <a:effectLst/>
            </p:spPr>
          </p:pic>
          <p:pic>
            <p:nvPicPr>
              <p:cNvPr id="662" name="pasted-image.pdf"/>
              <p:cNvPicPr/>
              <p:nvPr/>
            </p:nvPicPr>
            <p:blipFill>
              <a:blip r:embed="rId10">
                <a:extLst/>
              </a:blip>
              <a:stretch>
                <a:fillRect/>
              </a:stretch>
            </p:blipFill>
            <p:spPr>
              <a:xfrm>
                <a:off x="903956" y="974067"/>
                <a:ext cx="1514168" cy="1219201"/>
              </a:xfrm>
              <a:prstGeom prst="rect">
                <a:avLst/>
              </a:prstGeom>
              <a:ln w="12700" cap="flat">
                <a:noFill/>
                <a:miter lim="400000"/>
              </a:ln>
              <a:effectLst/>
            </p:spPr>
          </p:pic>
        </p:grpSp>
      </p:grpSp>
      <p:sp>
        <p:nvSpPr>
          <p:cNvPr id="665" name="Shape 665"/>
          <p:cNvSpPr/>
          <p:nvPr/>
        </p:nvSpPr>
        <p:spPr>
          <a:xfrm>
            <a:off x="17044083" y="6851436"/>
            <a:ext cx="21615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Zone B</a:t>
            </a:r>
          </a:p>
        </p:txBody>
      </p:sp>
      <p:pic>
        <p:nvPicPr>
          <p:cNvPr id="666" name="pasted-image.pdf"/>
          <p:cNvPicPr/>
          <p:nvPr/>
        </p:nvPicPr>
        <p:blipFill>
          <a:blip r:embed="rId8">
            <a:extLst/>
          </a:blip>
          <a:stretch>
            <a:fillRect/>
          </a:stretch>
        </p:blipFill>
        <p:spPr>
          <a:xfrm>
            <a:off x="19961057" y="5375148"/>
            <a:ext cx="902092" cy="835883"/>
          </a:xfrm>
          <a:prstGeom prst="rect">
            <a:avLst/>
          </a:prstGeom>
          <a:ln w="12700">
            <a:miter lim="400000"/>
          </a:ln>
        </p:spPr>
      </p:pic>
      <p:sp>
        <p:nvSpPr>
          <p:cNvPr id="667" name="Shape 667"/>
          <p:cNvSpPr/>
          <p:nvPr/>
        </p:nvSpPr>
        <p:spPr>
          <a:xfrm flipH="1">
            <a:off x="18594036" y="7772400"/>
            <a:ext cx="4251247" cy="0"/>
          </a:xfrm>
          <a:prstGeom prst="line">
            <a:avLst/>
          </a:prstGeom>
          <a:ln w="25400">
            <a:solidFill/>
            <a:miter lim="400000"/>
          </a:ln>
        </p:spPr>
        <p:txBody>
          <a:bodyPr lIns="50800" tIns="50800" rIns="50800" bIns="50800" anchor="ctr"/>
          <a:lstStyle/>
          <a:p>
            <a:pPr lvl="0">
              <a:defRPr sz="3200"/>
            </a:pPr>
          </a:p>
        </p:txBody>
      </p:sp>
      <p:sp>
        <p:nvSpPr>
          <p:cNvPr id="668" name="Shape 668"/>
          <p:cNvSpPr/>
          <p:nvPr/>
        </p:nvSpPr>
        <p:spPr>
          <a:xfrm flipV="1">
            <a:off x="18976780" y="7759699"/>
            <a:ext cx="1" cy="680969"/>
          </a:xfrm>
          <a:prstGeom prst="line">
            <a:avLst/>
          </a:prstGeom>
          <a:ln w="25400">
            <a:solidFill/>
            <a:miter lim="400000"/>
          </a:ln>
        </p:spPr>
        <p:txBody>
          <a:bodyPr lIns="50800" tIns="50800" rIns="50800" bIns="50800" anchor="ctr"/>
          <a:lstStyle/>
          <a:p>
            <a:pPr lvl="0">
              <a:defRPr sz="3200"/>
            </a:pPr>
          </a:p>
        </p:txBody>
      </p:sp>
      <p:sp>
        <p:nvSpPr>
          <p:cNvPr id="669" name="Shape 669"/>
          <p:cNvSpPr/>
          <p:nvPr/>
        </p:nvSpPr>
        <p:spPr>
          <a:xfrm flipV="1">
            <a:off x="21759243" y="7759699"/>
            <a:ext cx="1" cy="680969"/>
          </a:xfrm>
          <a:prstGeom prst="line">
            <a:avLst/>
          </a:prstGeom>
          <a:ln w="25400">
            <a:solidFill/>
            <a:miter lim="400000"/>
          </a:ln>
        </p:spPr>
        <p:txBody>
          <a:bodyPr lIns="50800" tIns="50800" rIns="50800" bIns="50800" anchor="ctr"/>
          <a:lstStyle/>
          <a:p>
            <a:pPr lvl="0">
              <a:defRPr sz="3200"/>
            </a:pPr>
          </a:p>
        </p:txBody>
      </p:sp>
      <p:sp>
        <p:nvSpPr>
          <p:cNvPr id="670" name="Shape 670"/>
          <p:cNvSpPr/>
          <p:nvPr/>
        </p:nvSpPr>
        <p:spPr>
          <a:xfrm flipV="1">
            <a:off x="19986457" y="7340600"/>
            <a:ext cx="1" cy="444500"/>
          </a:xfrm>
          <a:prstGeom prst="line">
            <a:avLst/>
          </a:prstGeom>
          <a:ln w="25400">
            <a:solidFill/>
            <a:miter lim="400000"/>
          </a:ln>
        </p:spPr>
        <p:txBody>
          <a:bodyPr lIns="50800" tIns="50800" rIns="50800" bIns="50800" anchor="ctr"/>
          <a:lstStyle/>
          <a:p>
            <a:pPr lvl="0">
              <a:defRPr sz="3200"/>
            </a:pPr>
          </a:p>
        </p:txBody>
      </p:sp>
      <p:sp>
        <p:nvSpPr>
          <p:cNvPr id="671" name="Shape 671"/>
          <p:cNvSpPr/>
          <p:nvPr/>
        </p:nvSpPr>
        <p:spPr>
          <a:xfrm>
            <a:off x="21159054" y="7142322"/>
            <a:ext cx="165598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Net Zone B</a:t>
            </a:r>
          </a:p>
        </p:txBody>
      </p:sp>
      <p:sp>
        <p:nvSpPr>
          <p:cNvPr id="672" name="Shape 672"/>
          <p:cNvSpPr/>
          <p:nvPr/>
        </p:nvSpPr>
        <p:spPr>
          <a:xfrm>
            <a:off x="3818384" y="4004728"/>
            <a:ext cx="169529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Net Internal</a:t>
            </a:r>
          </a:p>
        </p:txBody>
      </p:sp>
      <p:sp>
        <p:nvSpPr>
          <p:cNvPr id="673" name="Shape 673"/>
          <p:cNvSpPr/>
          <p:nvPr/>
        </p:nvSpPr>
        <p:spPr>
          <a:xfrm>
            <a:off x="421540" y="6345503"/>
            <a:ext cx="196077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Single-Tenant</a:t>
            </a:r>
          </a:p>
        </p:txBody>
      </p:sp>
      <p:sp>
        <p:nvSpPr>
          <p:cNvPr id="674" name="Shape 674"/>
          <p:cNvSpPr/>
          <p:nvPr/>
        </p:nvSpPr>
        <p:spPr>
          <a:xfrm>
            <a:off x="16954732" y="6336873"/>
            <a:ext cx="17574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Multi-Tenant</a:t>
            </a:r>
          </a:p>
        </p:txBody>
      </p:sp>
      <p:sp>
        <p:nvSpPr>
          <p:cNvPr id="675" name="Shape 675"/>
          <p:cNvSpPr/>
          <p:nvPr/>
        </p:nvSpPr>
        <p:spPr>
          <a:xfrm>
            <a:off x="8493842" y="6336873"/>
            <a:ext cx="3117800"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Specialized Hardware</a:t>
            </a:r>
          </a:p>
        </p:txBody>
      </p:sp>
      <p:pic>
        <p:nvPicPr>
          <p:cNvPr id="676" name="pasted-image.pdf"/>
          <p:cNvPicPr/>
          <p:nvPr/>
        </p:nvPicPr>
        <p:blipFill>
          <a:blip r:embed="rId7">
            <a:extLst/>
          </a:blip>
          <a:stretch>
            <a:fillRect/>
          </a:stretch>
        </p:blipFill>
        <p:spPr>
          <a:xfrm>
            <a:off x="19008614" y="6126960"/>
            <a:ext cx="1955688" cy="1474063"/>
          </a:xfrm>
          <a:prstGeom prst="rect">
            <a:avLst/>
          </a:prstGeom>
          <a:ln w="12700">
            <a:miter lim="400000"/>
          </a:ln>
        </p:spPr>
      </p:pic>
      <p:pic>
        <p:nvPicPr>
          <p:cNvPr id="677" name="pasted-image.pdf"/>
          <p:cNvPicPr/>
          <p:nvPr/>
        </p:nvPicPr>
        <p:blipFill>
          <a:blip r:embed="rId9">
            <a:extLst/>
          </a:blip>
          <a:stretch>
            <a:fillRect/>
          </a:stretch>
        </p:blipFill>
        <p:spPr>
          <a:xfrm>
            <a:off x="12587536" y="2149691"/>
            <a:ext cx="1587501" cy="1270001"/>
          </a:xfrm>
          <a:prstGeom prst="rect">
            <a:avLst/>
          </a:prstGeom>
          <a:ln w="12700">
            <a:miter lim="400000"/>
          </a:ln>
        </p:spPr>
      </p:pic>
      <p:pic>
        <p:nvPicPr>
          <p:cNvPr id="678" name="pasted-image.pdf"/>
          <p:cNvPicPr/>
          <p:nvPr/>
        </p:nvPicPr>
        <p:blipFill>
          <a:blip r:embed="rId10">
            <a:extLst/>
          </a:blip>
          <a:stretch>
            <a:fillRect/>
          </a:stretch>
        </p:blipFill>
        <p:spPr>
          <a:xfrm>
            <a:off x="17964799" y="9146330"/>
            <a:ext cx="1514169" cy="1219201"/>
          </a:xfrm>
          <a:prstGeom prst="rect">
            <a:avLst/>
          </a:prstGeom>
          <a:ln w="12700">
            <a:miter lim="400000"/>
          </a:ln>
        </p:spPr>
      </p:pic>
      <p:pic>
        <p:nvPicPr>
          <p:cNvPr id="679" name="pasted-image.pdf"/>
          <p:cNvPicPr/>
          <p:nvPr/>
        </p:nvPicPr>
        <p:blipFill>
          <a:blip r:embed="rId5">
            <a:extLst/>
          </a:blip>
          <a:stretch>
            <a:fillRect/>
          </a:stretch>
        </p:blipFill>
        <p:spPr>
          <a:xfrm>
            <a:off x="12633942" y="2241669"/>
            <a:ext cx="1494688" cy="1154127"/>
          </a:xfrm>
          <a:prstGeom prst="rect">
            <a:avLst/>
          </a:prstGeom>
          <a:ln w="12700">
            <a:miter lim="400000"/>
          </a:ln>
        </p:spPr>
      </p:pic>
      <p:sp>
        <p:nvSpPr>
          <p:cNvPr id="680" name="Shape 680"/>
          <p:cNvSpPr/>
          <p:nvPr/>
        </p:nvSpPr>
        <p:spPr>
          <a:xfrm>
            <a:off x="14296637" y="2258391"/>
            <a:ext cx="223202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cf push</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6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680"/>
                                        </p:tgtEl>
                                        <p:attrNameLst>
                                          <p:attrName>style.visibility</p:attrName>
                                        </p:attrNameLst>
                                      </p:cBhvr>
                                      <p:to>
                                        <p:strVal val="visible"/>
                                      </p:to>
                                    </p:set>
                                  </p:childTnLst>
                                </p:cTn>
                              </p:par>
                            </p:childTnLst>
                          </p:cTn>
                        </p:par>
                        <p:par>
                          <p:cTn id="11" fill="hold">
                            <p:stCondLst>
                              <p:cond delay="0"/>
                            </p:stCondLst>
                            <p:childTnLst>
                              <p:par>
                                <p:cTn id="12" nodeType="afterEffect" presetClass="entr" presetSubtype="0" presetID="1" grpId="3" fill="hold">
                                  <p:stCondLst>
                                    <p:cond delay="0"/>
                                  </p:stCondLst>
                                  <p:iterate type="el" backwards="0">
                                    <p:tmAbs val="0"/>
                                  </p:iterate>
                                  <p:childTnLst>
                                    <p:set>
                                      <p:cBhvr>
                                        <p:cTn id="13" fill="hold"/>
                                        <p:tgtEl>
                                          <p:spTgt spid="679"/>
                                        </p:tgtEl>
                                        <p:attrNameLst>
                                          <p:attrName>style.visibility</p:attrName>
                                        </p:attrNameLst>
                                      </p:cBhvr>
                                      <p:to>
                                        <p:strVal val="visible"/>
                                      </p:to>
                                    </p:set>
                                  </p:childTnLst>
                                </p:cTn>
                              </p:par>
                            </p:childTnLst>
                          </p:cTn>
                        </p:par>
                        <p:par>
                          <p:cTn id="14" fill="hold">
                            <p:stCondLst>
                              <p:cond delay="0"/>
                            </p:stCondLst>
                            <p:childTnLst>
                              <p:par>
                                <p:cTn id="15" nodeType="afterEffect" presetClass="exit" presetSubtype="0" presetID="1" grpId="4" fill="hold">
                                  <p:stCondLst>
                                    <p:cond delay="0"/>
                                  </p:stCondLst>
                                  <p:iterate type="el" backwards="0">
                                    <p:tmAbs val="0"/>
                                  </p:iterate>
                                  <p:childTnLst>
                                    <p:set>
                                      <p:cBhvr>
                                        <p:cTn id="16" fill="hold">
                                          <p:stCondLst>
                                            <p:cond delay="0"/>
                                          </p:stCondLst>
                                        </p:cTn>
                                        <p:tgtEl>
                                          <p:spTgt spid="6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7" grpId="1"/>
      <p:bldP build="whole" bldLvl="1" animBg="1" rev="0" advAuto="0" spid="679" grpId="3"/>
      <p:bldP build="whole" bldLvl="1" animBg="1" rev="0" advAuto="0" spid="680" grpId="2"/>
      <p:bldP build="whole" bldLvl="1" animBg="1" rev="0" advAuto="0" spid="680" grpId="4"/>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5" name="Shape 685"/>
          <p:cNvSpPr/>
          <p:nvPr>
            <p:ph type="title"/>
          </p:nvPr>
        </p:nvSpPr>
        <p:spPr>
          <a:prstGeom prst="rect">
            <a:avLst/>
          </a:prstGeom>
        </p:spPr>
        <p:txBody>
          <a:bodyPr/>
          <a:lstStyle>
            <a:lvl1pPr>
              <a:defRPr sz="8400"/>
            </a:lvl1pPr>
          </a:lstStyle>
          <a:p>
            <a:pPr lvl="0">
              <a:defRPr sz="1800"/>
            </a:pPr>
            <a:r>
              <a:rPr sz="8400"/>
              <a:t>Backup Slides</a:t>
            </a:r>
          </a:p>
        </p:txBody>
      </p:sp>
      <p:sp>
        <p:nvSpPr>
          <p:cNvPr id="686" name="Shape 686"/>
          <p:cNvSpPr/>
          <p:nvPr>
            <p:ph type="body" idx="1"/>
          </p:nvPr>
        </p:nvSpPr>
        <p:spPr>
          <a:prstGeom prst="rect">
            <a:avLst/>
          </a:prstGeom>
        </p:spPr>
        <p:txBody>
          <a:bodyPr/>
          <a:lstStyle/>
          <a:p>
            <a:pPr lvl="0">
              <a:defRPr sz="1800"/>
            </a:pPr>
            <a:r>
              <a:rPr sz="4400"/>
              <a:t>PCF Foundation Deployment Examples </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8" name="Shape 688"/>
          <p:cNvSpPr/>
          <p:nvPr>
            <p:ph type="title"/>
          </p:nvPr>
        </p:nvSpPr>
        <p:spPr>
          <a:xfrm>
            <a:off x="977901" y="404358"/>
            <a:ext cx="22428201" cy="2769590"/>
          </a:xfrm>
          <a:prstGeom prst="rect">
            <a:avLst/>
          </a:prstGeom>
        </p:spPr>
        <p:txBody>
          <a:bodyPr/>
          <a:lstStyle/>
          <a:p>
            <a:pPr lvl="0" algn="ctr" defTabSz="825500">
              <a:lnSpc>
                <a:spcPct val="100000"/>
              </a:lnSpc>
              <a:defRPr sz="1800">
                <a:solidFill>
                  <a:srgbClr val="000000"/>
                </a:solidFill>
              </a:defRPr>
            </a:pPr>
            <a:r>
              <a:rPr sz="8400">
                <a:latin typeface="+mn-lt"/>
                <a:ea typeface="+mn-ea"/>
                <a:cs typeface="+mn-cs"/>
                <a:sym typeface="Helvetica Light"/>
              </a:rPr>
              <a:t>Pivotal CF Deployment </a:t>
            </a:r>
            <a:endParaRPr sz="8400">
              <a:latin typeface="+mn-lt"/>
              <a:ea typeface="+mn-ea"/>
              <a:cs typeface="+mn-cs"/>
              <a:sym typeface="Helvetica Light"/>
            </a:endParaRPr>
          </a:p>
          <a:p>
            <a:pPr lvl="0" algn="ctr" defTabSz="825500">
              <a:lnSpc>
                <a:spcPct val="100000"/>
              </a:lnSpc>
              <a:defRPr sz="1800">
                <a:solidFill>
                  <a:srgbClr val="000000"/>
                </a:solidFill>
              </a:defRPr>
            </a:pPr>
            <a:r>
              <a:rPr sz="8400">
                <a:latin typeface="+mn-lt"/>
                <a:ea typeface="+mn-ea"/>
                <a:cs typeface="+mn-cs"/>
                <a:sym typeface="Helvetica Light"/>
              </a:rPr>
              <a:t>(2 Foundations Internal)</a:t>
            </a:r>
          </a:p>
        </p:txBody>
      </p:sp>
      <p:pic>
        <p:nvPicPr>
          <p:cNvPr id="689" name="pasted-image.pdf"/>
          <p:cNvPicPr/>
          <p:nvPr/>
        </p:nvPicPr>
        <p:blipFill>
          <a:blip r:embed="rId2">
            <a:extLst/>
          </a:blip>
          <a:stretch>
            <a:fillRect/>
          </a:stretch>
        </p:blipFill>
        <p:spPr>
          <a:xfrm>
            <a:off x="1385509" y="4114377"/>
            <a:ext cx="21612982" cy="6362701"/>
          </a:xfrm>
          <a:prstGeom prst="rect">
            <a:avLst/>
          </a:prstGeom>
          <a:ln w="12700">
            <a:miter lim="400000"/>
          </a:ln>
        </p:spPr>
      </p:pic>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1" name="Shape 691"/>
          <p:cNvSpPr/>
          <p:nvPr>
            <p:ph type="title"/>
          </p:nvPr>
        </p:nvSpPr>
        <p:spPr>
          <a:xfrm>
            <a:off x="977899" y="527248"/>
            <a:ext cx="22428201" cy="2590858"/>
          </a:xfrm>
          <a:prstGeom prst="rect">
            <a:avLst/>
          </a:prstGeom>
        </p:spPr>
        <p:txBody>
          <a:bodyPr/>
          <a:lstStyle/>
          <a:p>
            <a:pPr lvl="0" algn="ctr" defTabSz="825500">
              <a:lnSpc>
                <a:spcPct val="100000"/>
              </a:lnSpc>
              <a:defRPr sz="1800">
                <a:solidFill>
                  <a:srgbClr val="000000"/>
                </a:solidFill>
              </a:defRPr>
            </a:pPr>
            <a:r>
              <a:rPr sz="8400">
                <a:latin typeface="+mn-lt"/>
                <a:ea typeface="+mn-ea"/>
                <a:cs typeface="+mn-cs"/>
                <a:sym typeface="Helvetica Light"/>
              </a:rPr>
              <a:t>Pivotal CF Deployment </a:t>
            </a:r>
            <a:endParaRPr sz="8400">
              <a:latin typeface="+mn-lt"/>
              <a:ea typeface="+mn-ea"/>
              <a:cs typeface="+mn-cs"/>
              <a:sym typeface="Helvetica Light"/>
            </a:endParaRPr>
          </a:p>
          <a:p>
            <a:pPr lvl="0" algn="ctr" defTabSz="825500">
              <a:lnSpc>
                <a:spcPct val="100000"/>
              </a:lnSpc>
              <a:defRPr sz="1800">
                <a:solidFill>
                  <a:srgbClr val="000000"/>
                </a:solidFill>
              </a:defRPr>
            </a:pPr>
            <a:r>
              <a:rPr sz="8400">
                <a:latin typeface="+mn-lt"/>
                <a:ea typeface="+mn-ea"/>
                <a:cs typeface="+mn-cs"/>
                <a:sym typeface="Helvetica Light"/>
              </a:rPr>
              <a:t>(2 Foundations External)</a:t>
            </a:r>
          </a:p>
        </p:txBody>
      </p:sp>
      <p:pic>
        <p:nvPicPr>
          <p:cNvPr id="692" name="pasted-image.pdf"/>
          <p:cNvPicPr/>
          <p:nvPr/>
        </p:nvPicPr>
        <p:blipFill>
          <a:blip r:embed="rId2">
            <a:extLst/>
          </a:blip>
          <a:stretch>
            <a:fillRect/>
          </a:stretch>
        </p:blipFill>
        <p:spPr>
          <a:xfrm>
            <a:off x="1187487" y="4122488"/>
            <a:ext cx="22009026" cy="6959241"/>
          </a:xfrm>
          <a:prstGeom prst="rect">
            <a:avLst/>
          </a:prstGeom>
          <a:ln w="12700">
            <a:miter lim="400000"/>
          </a:ln>
        </p:spPr>
      </p:pic>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4" name="Shape 694"/>
          <p:cNvSpPr/>
          <p:nvPr>
            <p:ph type="title"/>
          </p:nvPr>
        </p:nvSpPr>
        <p:spPr>
          <a:xfrm>
            <a:off x="977906" y="278062"/>
            <a:ext cx="22428201" cy="2660155"/>
          </a:xfrm>
          <a:prstGeom prst="rect">
            <a:avLst/>
          </a:prstGeom>
        </p:spPr>
        <p:txBody>
          <a:bodyPr/>
          <a:lstStyle/>
          <a:p>
            <a:pPr lvl="0" algn="ctr" defTabSz="825500">
              <a:lnSpc>
                <a:spcPct val="100000"/>
              </a:lnSpc>
              <a:defRPr sz="1800">
                <a:solidFill>
                  <a:srgbClr val="000000"/>
                </a:solidFill>
              </a:defRPr>
            </a:pPr>
            <a:r>
              <a:rPr sz="8400">
                <a:latin typeface="+mn-lt"/>
                <a:ea typeface="+mn-ea"/>
                <a:cs typeface="+mn-cs"/>
                <a:sym typeface="Helvetica Light"/>
              </a:rPr>
              <a:t>Pivotal CF Deployment </a:t>
            </a:r>
            <a:endParaRPr sz="8400">
              <a:latin typeface="+mn-lt"/>
              <a:ea typeface="+mn-ea"/>
              <a:cs typeface="+mn-cs"/>
              <a:sym typeface="Helvetica Light"/>
            </a:endParaRPr>
          </a:p>
          <a:p>
            <a:pPr lvl="0" algn="ctr" defTabSz="825500">
              <a:lnSpc>
                <a:spcPct val="100000"/>
              </a:lnSpc>
              <a:defRPr sz="1800">
                <a:solidFill>
                  <a:srgbClr val="000000"/>
                </a:solidFill>
              </a:defRPr>
            </a:pPr>
            <a:r>
              <a:rPr sz="8400">
                <a:latin typeface="+mn-lt"/>
                <a:ea typeface="+mn-ea"/>
                <a:cs typeface="+mn-cs"/>
                <a:sym typeface="Helvetica Light"/>
              </a:rPr>
              <a:t>(2 Foundations, Pre-Prod)</a:t>
            </a:r>
          </a:p>
        </p:txBody>
      </p:sp>
      <p:pic>
        <p:nvPicPr>
          <p:cNvPr id="695" name="pasted-image.pdf"/>
          <p:cNvPicPr/>
          <p:nvPr/>
        </p:nvPicPr>
        <p:blipFill>
          <a:blip r:embed="rId2">
            <a:extLst/>
          </a:blip>
          <a:stretch>
            <a:fillRect/>
          </a:stretch>
        </p:blipFill>
        <p:spPr>
          <a:xfrm>
            <a:off x="4807743" y="3041642"/>
            <a:ext cx="14768335" cy="8871723"/>
          </a:xfrm>
          <a:prstGeom prst="rect">
            <a:avLst/>
          </a:prstGeom>
          <a:ln w="12700">
            <a:miter lim="400000"/>
          </a:ln>
        </p:spPr>
      </p:pic>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7" name="Shape 697"/>
          <p:cNvSpPr/>
          <p:nvPr>
            <p:ph type="title"/>
          </p:nvPr>
        </p:nvSpPr>
        <p:spPr>
          <a:xfrm>
            <a:off x="977899" y="359410"/>
            <a:ext cx="22428201" cy="2581903"/>
          </a:xfrm>
          <a:prstGeom prst="rect">
            <a:avLst/>
          </a:prstGeom>
        </p:spPr>
        <p:txBody>
          <a:bodyPr/>
          <a:lstStyle/>
          <a:p>
            <a:pPr lvl="0" algn="ctr" defTabSz="825500">
              <a:lnSpc>
                <a:spcPct val="100000"/>
              </a:lnSpc>
              <a:defRPr sz="1800">
                <a:solidFill>
                  <a:srgbClr val="000000"/>
                </a:solidFill>
              </a:defRPr>
            </a:pPr>
            <a:r>
              <a:rPr sz="8400">
                <a:latin typeface="+mn-lt"/>
                <a:ea typeface="+mn-ea"/>
                <a:cs typeface="+mn-cs"/>
                <a:sym typeface="Helvetica Light"/>
              </a:rPr>
              <a:t>Pivotal CF Deployment </a:t>
            </a:r>
            <a:endParaRPr sz="8400">
              <a:latin typeface="+mn-lt"/>
              <a:ea typeface="+mn-ea"/>
              <a:cs typeface="+mn-cs"/>
              <a:sym typeface="Helvetica Light"/>
            </a:endParaRPr>
          </a:p>
          <a:p>
            <a:pPr lvl="0" algn="ctr" defTabSz="825500">
              <a:lnSpc>
                <a:spcPct val="100000"/>
              </a:lnSpc>
              <a:defRPr sz="1800">
                <a:solidFill>
                  <a:srgbClr val="000000"/>
                </a:solidFill>
              </a:defRPr>
            </a:pPr>
            <a:r>
              <a:rPr sz="8400">
                <a:latin typeface="+mn-lt"/>
                <a:ea typeface="+mn-ea"/>
                <a:cs typeface="+mn-cs"/>
                <a:sym typeface="Helvetica Light"/>
              </a:rPr>
              <a:t>(4 Foundations)</a:t>
            </a:r>
          </a:p>
        </p:txBody>
      </p:sp>
      <p:pic>
        <p:nvPicPr>
          <p:cNvPr id="698" name="pasted-image.pdf"/>
          <p:cNvPicPr/>
          <p:nvPr/>
        </p:nvPicPr>
        <p:blipFill>
          <a:blip r:embed="rId2">
            <a:extLst/>
          </a:blip>
          <a:stretch>
            <a:fillRect/>
          </a:stretch>
        </p:blipFill>
        <p:spPr>
          <a:xfrm>
            <a:off x="3928149" y="3257542"/>
            <a:ext cx="16527702" cy="8521292"/>
          </a:xfrm>
          <a:prstGeom prst="rect">
            <a:avLst/>
          </a:prstGeom>
          <a:ln w="12700">
            <a:miter lim="400000"/>
          </a:ln>
        </p:spPr>
      </p:pic>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0" name="Shape 700"/>
          <p:cNvSpPr/>
          <p:nvPr>
            <p:ph type="title"/>
          </p:nvPr>
        </p:nvSpPr>
        <p:spPr>
          <a:xfrm>
            <a:off x="977906" y="339073"/>
            <a:ext cx="22428201" cy="2741726"/>
          </a:xfrm>
          <a:prstGeom prst="rect">
            <a:avLst/>
          </a:prstGeom>
        </p:spPr>
        <p:txBody>
          <a:bodyPr/>
          <a:lstStyle/>
          <a:p>
            <a:pPr lvl="0" algn="ctr" defTabSz="825500">
              <a:lnSpc>
                <a:spcPct val="100000"/>
              </a:lnSpc>
              <a:defRPr sz="1800">
                <a:solidFill>
                  <a:srgbClr val="000000"/>
                </a:solidFill>
              </a:defRPr>
            </a:pPr>
            <a:r>
              <a:rPr sz="8400">
                <a:latin typeface="+mn-lt"/>
                <a:ea typeface="+mn-ea"/>
                <a:cs typeface="+mn-cs"/>
                <a:sym typeface="Helvetica Light"/>
              </a:rPr>
              <a:t>Pivotal CF Deployments </a:t>
            </a:r>
            <a:endParaRPr sz="8400">
              <a:latin typeface="+mn-lt"/>
              <a:ea typeface="+mn-ea"/>
              <a:cs typeface="+mn-cs"/>
              <a:sym typeface="Helvetica Light"/>
            </a:endParaRPr>
          </a:p>
          <a:p>
            <a:pPr lvl="0" algn="ctr" defTabSz="825500">
              <a:lnSpc>
                <a:spcPct val="100000"/>
              </a:lnSpc>
              <a:defRPr sz="1800">
                <a:solidFill>
                  <a:srgbClr val="000000"/>
                </a:solidFill>
              </a:defRPr>
            </a:pPr>
            <a:r>
              <a:rPr sz="8400">
                <a:latin typeface="+mn-lt"/>
                <a:ea typeface="+mn-ea"/>
                <a:cs typeface="+mn-cs"/>
                <a:sym typeface="Helvetica Light"/>
              </a:rPr>
              <a:t>(6-Foundations, 2 Sites)</a:t>
            </a:r>
          </a:p>
        </p:txBody>
      </p:sp>
      <p:pic>
        <p:nvPicPr>
          <p:cNvPr id="701" name="pasted-image.pdf"/>
          <p:cNvPicPr/>
          <p:nvPr/>
        </p:nvPicPr>
        <p:blipFill>
          <a:blip r:embed="rId2">
            <a:extLst/>
          </a:blip>
          <a:stretch>
            <a:fillRect/>
          </a:stretch>
        </p:blipFill>
        <p:spPr>
          <a:xfrm>
            <a:off x="3208224" y="3173282"/>
            <a:ext cx="17967552" cy="8669475"/>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Pivotal CF Deployments</a:t>
            </a:r>
          </a:p>
        </p:txBody>
      </p:sp>
      <p:sp>
        <p:nvSpPr>
          <p:cNvPr id="49" name="Shape 49"/>
          <p:cNvSpPr/>
          <p:nvPr/>
        </p:nvSpPr>
        <p:spPr>
          <a:xfrm>
            <a:off x="884510" y="1883559"/>
            <a:ext cx="22614979" cy="1036362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4500"/>
              <a:t>Goals of a PaaS Deployment.</a:t>
            </a:r>
            <a:endParaRPr sz="4500"/>
          </a:p>
          <a:p>
            <a:pPr lvl="0" marL="549519" indent="-549519" algn="l">
              <a:spcBef>
                <a:spcPts val="4500"/>
              </a:spcBef>
              <a:buSzPct val="75000"/>
              <a:buChar char="•"/>
              <a:defRPr sz="1800"/>
            </a:pPr>
            <a:r>
              <a:rPr sz="4500"/>
              <a:t>What’s in a Pivotal CF Deployment?</a:t>
            </a:r>
            <a:endParaRPr sz="4500"/>
          </a:p>
          <a:p>
            <a:pPr lvl="1" marL="1172307" indent="-537307" algn="l">
              <a:buSzPct val="75000"/>
              <a:buChar char="•"/>
              <a:defRPr sz="1800"/>
            </a:pPr>
            <a:r>
              <a:rPr sz="3600"/>
              <a:t>Foundations</a:t>
            </a:r>
            <a:endParaRPr sz="3600"/>
          </a:p>
          <a:p>
            <a:pPr lvl="1" marL="1172307" indent="-537307" algn="l">
              <a:buSzPct val="75000"/>
              <a:buChar char="•"/>
              <a:defRPr sz="1800"/>
            </a:pPr>
            <a:r>
              <a:rPr sz="3600"/>
              <a:t>Organizations </a:t>
            </a:r>
            <a:endParaRPr sz="3600"/>
          </a:p>
          <a:p>
            <a:pPr lvl="1" marL="1172307" indent="-537307" algn="l">
              <a:buSzPct val="75000"/>
              <a:buChar char="•"/>
              <a:defRPr sz="1800"/>
            </a:pPr>
            <a:r>
              <a:rPr sz="3600"/>
              <a:t>Spaces</a:t>
            </a:r>
            <a:endParaRPr sz="3600"/>
          </a:p>
          <a:p>
            <a:pPr lvl="0" marL="549519" indent="-549519" algn="l">
              <a:spcBef>
                <a:spcPts val="4500"/>
              </a:spcBef>
              <a:buSzPct val="75000"/>
              <a:buChar char="•"/>
              <a:defRPr sz="1800"/>
            </a:pPr>
            <a:r>
              <a:rPr sz="4500"/>
              <a:t>Common Customer Deployment Topologies. </a:t>
            </a:r>
            <a:endParaRPr sz="4500"/>
          </a:p>
          <a:p>
            <a:pPr lvl="1" marL="1172307" indent="-537307" algn="l">
              <a:buSzPct val="75000"/>
              <a:buChar char="•"/>
              <a:defRPr sz="1800"/>
            </a:pPr>
            <a:r>
              <a:rPr sz="3600"/>
              <a:t>Basic Deployment (vSphere, vCloud Air)</a:t>
            </a:r>
            <a:endParaRPr sz="3600"/>
          </a:p>
          <a:p>
            <a:pPr lvl="1" marL="1172307" indent="-537307" algn="l">
              <a:buSzPct val="75000"/>
              <a:buChar char="•"/>
              <a:defRPr sz="1800"/>
            </a:pPr>
            <a:r>
              <a:rPr sz="3600"/>
              <a:t>Availability Zones </a:t>
            </a:r>
            <a:endParaRPr sz="3600"/>
          </a:p>
          <a:p>
            <a:pPr lvl="1" marL="1172307" indent="-537307" algn="l">
              <a:buSzPct val="75000"/>
              <a:buChar char="•"/>
              <a:defRPr sz="1800"/>
            </a:pPr>
            <a:r>
              <a:rPr sz="3600"/>
              <a:t>Multiple Networks</a:t>
            </a:r>
            <a:endParaRPr sz="3600"/>
          </a:p>
          <a:p>
            <a:pPr lvl="1" marL="1172307" indent="-537307" algn="l">
              <a:buSzPct val="75000"/>
              <a:buChar char="•"/>
              <a:defRPr sz="1800"/>
            </a:pPr>
            <a:r>
              <a:rPr sz="3600"/>
              <a:t>DMZs</a:t>
            </a:r>
            <a:endParaRPr sz="3600"/>
          </a:p>
          <a:p>
            <a:pPr lvl="1" marL="1172307" indent="-537307" algn="l">
              <a:buSzPct val="75000"/>
              <a:buChar char="•"/>
              <a:defRPr sz="1800"/>
            </a:pPr>
            <a:r>
              <a:rPr sz="3600"/>
              <a:t>Hybrid Cloud (vCloud Air)</a:t>
            </a:r>
            <a:endParaRPr sz="3600"/>
          </a:p>
          <a:p>
            <a:pPr lvl="1" marL="1172307" indent="-537307" algn="l">
              <a:buSzPct val="75000"/>
              <a:buChar char="•"/>
              <a:defRPr sz="1800"/>
            </a:pPr>
            <a:r>
              <a:rPr sz="3600"/>
              <a:t>Multi-Site Deployments</a:t>
            </a:r>
            <a:endParaRPr sz="3600"/>
          </a:p>
          <a:p>
            <a:pPr lvl="0" marL="549519" indent="-549519" algn="l">
              <a:spcBef>
                <a:spcPts val="4500"/>
              </a:spcBef>
              <a:buSzPct val="75000"/>
              <a:buChar char="•"/>
              <a:defRPr sz="1800"/>
            </a:pPr>
            <a:r>
              <a:rPr sz="4500"/>
              <a:t>Future Deployment Topologies</a:t>
            </a:r>
            <a:endParaRPr sz="4500"/>
          </a:p>
          <a:p>
            <a:pPr lvl="1" marL="1172307" indent="-537307" algn="l">
              <a:buSzPct val="75000"/>
              <a:buChar char="•"/>
              <a:defRPr sz="1800"/>
            </a:pPr>
            <a:r>
              <a:rPr sz="3600"/>
              <a:t>Placement Pools</a:t>
            </a:r>
            <a:endParaRPr sz="3600"/>
          </a:p>
          <a:p>
            <a:pPr lvl="1" marL="1172307" indent="-537307" algn="l">
              <a:buSzPct val="75000"/>
              <a:buChar char="•"/>
              <a:defRPr sz="1800"/>
            </a:pPr>
            <a:r>
              <a:rPr sz="3600"/>
              <a:t>SDDC and Placement Pools</a:t>
            </a:r>
            <a:endParaRPr sz="3600"/>
          </a:p>
          <a:p>
            <a:pPr lvl="0" algn="l">
              <a:defRPr sz="1800"/>
            </a:pPr>
            <a:endParaRPr sz="8400"/>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Goals of a PaaS</a:t>
            </a:r>
            <a:r>
              <a:rPr sz="8400">
                <a:solidFill>
                  <a:srgbClr val="008881"/>
                </a:solidFill>
              </a:rPr>
              <a:t> Deployments</a:t>
            </a:r>
          </a:p>
        </p:txBody>
      </p:sp>
      <p:sp>
        <p:nvSpPr>
          <p:cNvPr id="52" name="Shape 52"/>
          <p:cNvSpPr/>
          <p:nvPr>
            <p:ph type="body" idx="4294967295"/>
          </p:nvPr>
        </p:nvSpPr>
        <p:spPr>
          <a:xfrm>
            <a:off x="1045382" y="2543285"/>
            <a:ext cx="21674733" cy="9207501"/>
          </a:xfrm>
          <a:prstGeom prst="rect">
            <a:avLst/>
          </a:prstGeom>
        </p:spPr>
        <p:txBody>
          <a:bodyPr/>
          <a:lstStyle/>
          <a:p>
            <a:pPr lvl="0" marL="530859" indent="-530859" defTabSz="784225">
              <a:spcBef>
                <a:spcPts val="4200"/>
              </a:spcBef>
              <a:defRPr sz="1800"/>
            </a:pPr>
            <a:r>
              <a:rPr sz="4275"/>
              <a:t>Physical Isolation of Workloads (</a:t>
            </a:r>
            <a:r>
              <a:rPr sz="4275"/>
              <a:t>Foundation Deployments)</a:t>
            </a:r>
            <a:endParaRPr sz="4275"/>
          </a:p>
          <a:p>
            <a:pPr lvl="0" marL="530859" indent="-530859" defTabSz="784225">
              <a:spcBef>
                <a:spcPts val="4200"/>
              </a:spcBef>
              <a:defRPr sz="1800"/>
            </a:pPr>
            <a:r>
              <a:rPr sz="4275"/>
              <a:t>Network Access, Isolation and Security (Multiple Networks and Placement Pools)</a:t>
            </a:r>
            <a:endParaRPr sz="4275"/>
          </a:p>
          <a:p>
            <a:pPr lvl="0" marL="530859" indent="-530859" defTabSz="784225">
              <a:spcBef>
                <a:spcPts val="4200"/>
              </a:spcBef>
              <a:defRPr sz="1800"/>
            </a:pPr>
            <a:r>
              <a:rPr sz="4275"/>
              <a:t>Logical Isolation of Workloads (Orgs/Space and Placement Pools)</a:t>
            </a:r>
            <a:endParaRPr sz="4275"/>
          </a:p>
          <a:p>
            <a:pPr lvl="0" marL="530859" indent="-530859" defTabSz="784225">
              <a:spcBef>
                <a:spcPts val="4200"/>
              </a:spcBef>
              <a:defRPr sz="1800"/>
            </a:pPr>
            <a:r>
              <a:rPr sz="4275"/>
              <a:t>High Availability (Availability Zones)</a:t>
            </a:r>
            <a:endParaRPr sz="4275"/>
          </a:p>
          <a:p>
            <a:pPr lvl="0" marL="530859" indent="-530859" defTabSz="784225">
              <a:spcBef>
                <a:spcPts val="4200"/>
              </a:spcBef>
              <a:defRPr sz="1800"/>
            </a:pPr>
            <a:r>
              <a:rPr sz="4275"/>
              <a:t>Platform Scalability</a:t>
            </a:r>
            <a:endParaRPr sz="4275"/>
          </a:p>
          <a:p>
            <a:pPr lvl="0" marL="530859" indent="-530859" defTabSz="784225">
              <a:spcBef>
                <a:spcPts val="4200"/>
              </a:spcBef>
              <a:defRPr sz="1800"/>
            </a:pPr>
            <a:r>
              <a:rPr sz="4275"/>
              <a:t>Integration with Networking Services (External Load Balancers)</a:t>
            </a:r>
            <a:endParaRPr sz="4275"/>
          </a:p>
          <a:p>
            <a:pPr lvl="0" marL="530859" indent="-530859" defTabSz="784225">
              <a:spcBef>
                <a:spcPts val="4200"/>
              </a:spcBef>
              <a:defRPr sz="1800"/>
            </a:pPr>
            <a:r>
              <a:rPr sz="4275"/>
              <a:t>Platform Portability (Hybrid Cloud)</a:t>
            </a:r>
            <a:endParaRPr sz="4275"/>
          </a:p>
          <a:p>
            <a:pPr lvl="0" marL="530859" indent="-530859" defTabSz="784225">
              <a:spcBef>
                <a:spcPts val="4200"/>
              </a:spcBef>
              <a:defRPr sz="1800"/>
            </a:pPr>
            <a:r>
              <a:rPr sz="4275"/>
              <a:t>Multi-Site Deployments (Dev/Test, DR, Cloud Burst, Hybrid)</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prstGeom prst="rect">
            <a:avLst/>
          </a:prstGeom>
        </p:spPr>
        <p:txBody>
          <a:bodyPr/>
          <a:lstStyle>
            <a:lvl1pPr>
              <a:defRPr sz="8400"/>
            </a:lvl1pPr>
          </a:lstStyle>
          <a:p>
            <a:pPr lvl="0">
              <a:defRPr sz="1800"/>
            </a:pPr>
            <a:r>
              <a:rPr sz="8400"/>
              <a:t>What’s in a Pivotal CF Deployment?</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Pivotal CF Foundation</a:t>
            </a:r>
          </a:p>
        </p:txBody>
      </p:sp>
      <p:sp>
        <p:nvSpPr>
          <p:cNvPr id="57" name="Shape 57"/>
          <p:cNvSpPr/>
          <p:nvPr/>
        </p:nvSpPr>
        <p:spPr>
          <a:xfrm>
            <a:off x="924660" y="3440958"/>
            <a:ext cx="12994026" cy="81690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635000" indent="-635000" algn="l">
              <a:spcBef>
                <a:spcPts val="5900"/>
              </a:spcBef>
              <a:buSzPct val="75000"/>
              <a:buChar char="•"/>
              <a:defRPr sz="1800"/>
            </a:pPr>
            <a:r>
              <a:rPr sz="5200"/>
              <a:t>A physical deployment of Pivotal CF.</a:t>
            </a:r>
            <a:endParaRPr sz="5200"/>
          </a:p>
          <a:p>
            <a:pPr lvl="0" marL="635000" indent="-635000" algn="l">
              <a:spcBef>
                <a:spcPts val="5900"/>
              </a:spcBef>
              <a:buSzPct val="75000"/>
              <a:buChar char="•"/>
              <a:defRPr sz="1800"/>
            </a:pPr>
            <a:r>
              <a:rPr sz="5200"/>
              <a:t>Access to a Pivotal CF Foundation is via URL endpoint, Developer Console or Ops Manager.</a:t>
            </a:r>
            <a:endParaRPr sz="5200"/>
          </a:p>
          <a:p>
            <a:pPr lvl="0" marL="635000" indent="-635000" algn="l">
              <a:spcBef>
                <a:spcPts val="5900"/>
              </a:spcBef>
              <a:buSzPct val="75000"/>
              <a:buChar char="•"/>
              <a:defRPr sz="1800"/>
            </a:pPr>
            <a:r>
              <a:rPr sz="5200"/>
              <a:t>Targeted to a specific IaaS Infrastructure(vSphere, vCloud Air, AWS, Openstack)</a:t>
            </a:r>
            <a:endParaRPr sz="5200"/>
          </a:p>
          <a:p>
            <a:pPr lvl="0" marL="635000" indent="-635000" algn="l">
              <a:spcBef>
                <a:spcPts val="5900"/>
              </a:spcBef>
              <a:buSzPct val="75000"/>
              <a:buChar char="•"/>
              <a:defRPr sz="1800"/>
            </a:pPr>
            <a:r>
              <a:rPr sz="5200"/>
              <a:t>Production environment should always be a separate Foundation</a:t>
            </a:r>
          </a:p>
        </p:txBody>
      </p:sp>
      <p:sp>
        <p:nvSpPr>
          <p:cNvPr id="58" name="Shape 58"/>
          <p:cNvSpPr/>
          <p:nvPr/>
        </p:nvSpPr>
        <p:spPr>
          <a:xfrm>
            <a:off x="14260611" y="2166477"/>
            <a:ext cx="9730455" cy="9864931"/>
          </a:xfrm>
          <a:prstGeom prst="rect">
            <a:avLst/>
          </a:prstGeom>
          <a:ln w="50800">
            <a:solidFill>
              <a:srgbClr val="0F7A70"/>
            </a:solidFill>
            <a:miter lim="400000"/>
          </a:ln>
        </p:spPr>
        <p:txBody>
          <a:bodyPr lIns="0" tIns="0" rIns="0" bIns="0" anchor="ctr"/>
          <a:lstStyle/>
          <a:p>
            <a:pPr lvl="0">
              <a:defRPr b="1" sz="2100">
                <a:solidFill>
                  <a:srgbClr val="53585F"/>
                </a:solidFill>
                <a:latin typeface="Helvetica"/>
                <a:ea typeface="Helvetica"/>
                <a:cs typeface="Helvetica"/>
                <a:sym typeface="Helvetica"/>
              </a:defRPr>
            </a:pPr>
          </a:p>
        </p:txBody>
      </p:sp>
      <p:pic>
        <p:nvPicPr>
          <p:cNvPr id="59" name="pasted-image.pdf"/>
          <p:cNvPicPr/>
          <p:nvPr/>
        </p:nvPicPr>
        <p:blipFill>
          <a:blip r:embed="rId3">
            <a:extLst/>
          </a:blip>
          <a:stretch>
            <a:fillRect/>
          </a:stretch>
        </p:blipFill>
        <p:spPr>
          <a:xfrm>
            <a:off x="18489265" y="5102676"/>
            <a:ext cx="5359233" cy="3953985"/>
          </a:xfrm>
          <a:prstGeom prst="rect">
            <a:avLst/>
          </a:prstGeom>
          <a:ln w="12700">
            <a:miter lim="400000"/>
          </a:ln>
        </p:spPr>
      </p:pic>
      <p:sp>
        <p:nvSpPr>
          <p:cNvPr id="60" name="Shape 60"/>
          <p:cNvSpPr/>
          <p:nvPr/>
        </p:nvSpPr>
        <p:spPr>
          <a:xfrm>
            <a:off x="15962902" y="2407442"/>
            <a:ext cx="632587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5000"/>
              <a:t>Pivotal CF Foundation</a:t>
            </a:r>
          </a:p>
        </p:txBody>
      </p:sp>
      <p:grpSp>
        <p:nvGrpSpPr>
          <p:cNvPr id="71" name="Group 71"/>
          <p:cNvGrpSpPr/>
          <p:nvPr/>
        </p:nvGrpSpPr>
        <p:grpSpPr>
          <a:xfrm>
            <a:off x="14537686" y="7004953"/>
            <a:ext cx="3712380" cy="3539657"/>
            <a:chOff x="0" y="0"/>
            <a:chExt cx="3712378" cy="3539656"/>
          </a:xfrm>
        </p:grpSpPr>
        <p:grpSp>
          <p:nvGrpSpPr>
            <p:cNvPr id="67" name="Group 67"/>
            <p:cNvGrpSpPr/>
            <p:nvPr/>
          </p:nvGrpSpPr>
          <p:grpSpPr>
            <a:xfrm>
              <a:off x="0" y="0"/>
              <a:ext cx="2111340" cy="1752059"/>
              <a:chOff x="0" y="0"/>
              <a:chExt cx="2111339" cy="1752058"/>
            </a:xfrm>
          </p:grpSpPr>
          <p:pic>
            <p:nvPicPr>
              <p:cNvPr id="61" name="pasted-image.pdf"/>
              <p:cNvPicPr/>
              <p:nvPr/>
            </p:nvPicPr>
            <p:blipFill>
              <a:blip r:embed="rId4">
                <a:extLst/>
              </a:blip>
              <a:stretch>
                <a:fillRect/>
              </a:stretch>
            </p:blipFill>
            <p:spPr>
              <a:xfrm>
                <a:off x="1069939" y="990058"/>
                <a:ext cx="1041401" cy="762001"/>
              </a:xfrm>
              <a:prstGeom prst="rect">
                <a:avLst/>
              </a:prstGeom>
              <a:ln w="12700" cap="flat">
                <a:noFill/>
                <a:miter lim="400000"/>
              </a:ln>
              <a:effectLst/>
            </p:spPr>
          </p:pic>
          <p:pic>
            <p:nvPicPr>
              <p:cNvPr id="62" name="pasted-image.pdf"/>
              <p:cNvPicPr/>
              <p:nvPr/>
            </p:nvPicPr>
            <p:blipFill>
              <a:blip r:embed="rId5">
                <a:extLst/>
              </a:blip>
              <a:stretch>
                <a:fillRect/>
              </a:stretch>
            </p:blipFill>
            <p:spPr>
              <a:xfrm>
                <a:off x="1069939" y="495029"/>
                <a:ext cx="1041401" cy="762001"/>
              </a:xfrm>
              <a:prstGeom prst="rect">
                <a:avLst/>
              </a:prstGeom>
              <a:ln w="12700" cap="flat">
                <a:noFill/>
                <a:miter lim="400000"/>
              </a:ln>
              <a:effectLst/>
            </p:spPr>
          </p:pic>
          <p:pic>
            <p:nvPicPr>
              <p:cNvPr id="63" name="pasted-image.pdf"/>
              <p:cNvPicPr/>
              <p:nvPr/>
            </p:nvPicPr>
            <p:blipFill>
              <a:blip r:embed="rId6">
                <a:extLst/>
              </a:blip>
              <a:stretch>
                <a:fillRect/>
              </a:stretch>
            </p:blipFill>
            <p:spPr>
              <a:xfrm>
                <a:off x="0" y="990058"/>
                <a:ext cx="1041400" cy="762001"/>
              </a:xfrm>
              <a:prstGeom prst="rect">
                <a:avLst/>
              </a:prstGeom>
              <a:ln w="12700" cap="flat">
                <a:noFill/>
                <a:miter lim="400000"/>
              </a:ln>
              <a:effectLst/>
            </p:spPr>
          </p:pic>
          <p:pic>
            <p:nvPicPr>
              <p:cNvPr id="64" name="pasted-image.pdf"/>
              <p:cNvPicPr/>
              <p:nvPr/>
            </p:nvPicPr>
            <p:blipFill>
              <a:blip r:embed="rId7">
                <a:extLst/>
              </a:blip>
              <a:stretch>
                <a:fillRect/>
              </a:stretch>
            </p:blipFill>
            <p:spPr>
              <a:xfrm>
                <a:off x="0" y="495029"/>
                <a:ext cx="1041401" cy="762001"/>
              </a:xfrm>
              <a:prstGeom prst="rect">
                <a:avLst/>
              </a:prstGeom>
              <a:ln w="12700" cap="flat">
                <a:noFill/>
                <a:miter lim="400000"/>
              </a:ln>
              <a:effectLst/>
            </p:spPr>
          </p:pic>
          <p:pic>
            <p:nvPicPr>
              <p:cNvPr id="65" name="pasted-image.pdf"/>
              <p:cNvPicPr/>
              <p:nvPr/>
            </p:nvPicPr>
            <p:blipFill>
              <a:blip r:embed="rId8">
                <a:extLst/>
              </a:blip>
              <a:stretch>
                <a:fillRect/>
              </a:stretch>
            </p:blipFill>
            <p:spPr>
              <a:xfrm>
                <a:off x="0" y="0"/>
                <a:ext cx="1041401" cy="762000"/>
              </a:xfrm>
              <a:prstGeom prst="rect">
                <a:avLst/>
              </a:prstGeom>
              <a:ln w="12700" cap="flat">
                <a:noFill/>
                <a:miter lim="400000"/>
              </a:ln>
              <a:effectLst/>
            </p:spPr>
          </p:pic>
          <p:pic>
            <p:nvPicPr>
              <p:cNvPr id="66" name="pasted-image.pdf"/>
              <p:cNvPicPr/>
              <p:nvPr/>
            </p:nvPicPr>
            <p:blipFill>
              <a:blip r:embed="rId9">
                <a:extLst/>
              </a:blip>
              <a:stretch>
                <a:fillRect/>
              </a:stretch>
            </p:blipFill>
            <p:spPr>
              <a:xfrm>
                <a:off x="1007923" y="0"/>
                <a:ext cx="1041401" cy="762001"/>
              </a:xfrm>
              <a:prstGeom prst="rect">
                <a:avLst/>
              </a:prstGeom>
              <a:ln w="12700" cap="flat">
                <a:noFill/>
                <a:miter lim="400000"/>
              </a:ln>
              <a:effectLst/>
            </p:spPr>
          </p:pic>
        </p:grpSp>
        <p:grpSp>
          <p:nvGrpSpPr>
            <p:cNvPr id="70" name="Group 70"/>
            <p:cNvGrpSpPr/>
            <p:nvPr/>
          </p:nvGrpSpPr>
          <p:grpSpPr>
            <a:xfrm>
              <a:off x="0" y="2269656"/>
              <a:ext cx="3712379" cy="1270001"/>
              <a:chOff x="0" y="0"/>
              <a:chExt cx="3712378" cy="1270000"/>
            </a:xfrm>
          </p:grpSpPr>
          <p:pic>
            <p:nvPicPr>
              <p:cNvPr id="68" name="pasted-image.pdf"/>
              <p:cNvPicPr/>
              <p:nvPr/>
            </p:nvPicPr>
            <p:blipFill>
              <a:blip r:embed="rId10">
                <a:extLst/>
              </a:blip>
              <a:stretch>
                <a:fillRect/>
              </a:stretch>
            </p:blipFill>
            <p:spPr>
              <a:xfrm>
                <a:off x="0" y="0"/>
                <a:ext cx="1282700" cy="1270000"/>
              </a:xfrm>
              <a:prstGeom prst="rect">
                <a:avLst/>
              </a:prstGeom>
              <a:ln w="12700" cap="flat">
                <a:noFill/>
                <a:miter lim="400000"/>
              </a:ln>
              <a:effectLst/>
            </p:spPr>
          </p:pic>
          <p:sp>
            <p:nvSpPr>
              <p:cNvPr id="69" name="Shape 69"/>
              <p:cNvSpPr/>
              <p:nvPr/>
            </p:nvSpPr>
            <p:spPr>
              <a:xfrm>
                <a:off x="1429376" y="88899"/>
                <a:ext cx="2283003" cy="1092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pPr>
                <a:r>
                  <a:rPr sz="2200"/>
                  <a:t>Persistent Stores</a:t>
                </a:r>
                <a:endParaRPr sz="2200"/>
              </a:p>
              <a:p>
                <a:pPr lvl="0">
                  <a:defRPr sz="1800"/>
                </a:pPr>
                <a:r>
                  <a:rPr sz="2200"/>
                  <a:t>CCDB, UAADB,</a:t>
                </a:r>
                <a:endParaRPr sz="2200"/>
              </a:p>
              <a:p>
                <a:pPr lvl="0">
                  <a:defRPr sz="1800"/>
                </a:pPr>
                <a:r>
                  <a:rPr sz="2200"/>
                  <a:t>BLOB Store</a:t>
                </a:r>
              </a:p>
            </p:txBody>
          </p:sp>
        </p:grpSp>
      </p:grpSp>
      <p:sp>
        <p:nvSpPr>
          <p:cNvPr id="72" name="Shape 72"/>
          <p:cNvSpPr/>
          <p:nvPr/>
        </p:nvSpPr>
        <p:spPr>
          <a:xfrm>
            <a:off x="18162318" y="3466384"/>
            <a:ext cx="5568850"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4200"/>
              <a:t>URL access</a:t>
            </a:r>
            <a:endParaRPr sz="4200"/>
          </a:p>
          <a:p>
            <a:pPr lvl="0">
              <a:defRPr sz="1800"/>
            </a:pPr>
            <a:r>
              <a:rPr sz="4200" u="sng">
                <a:hlinkClick r:id="rId11" invalidUrl="" action="" tgtFrame="" tooltip="" history="1" highlightClick="0" endSnd="0"/>
              </a:rPr>
              <a:t>http://api.pivotalcf.com</a:t>
            </a:r>
          </a:p>
        </p:txBody>
      </p:sp>
      <p:pic>
        <p:nvPicPr>
          <p:cNvPr id="73" name="marketplace_e.png"/>
          <p:cNvPicPr/>
          <p:nvPr/>
        </p:nvPicPr>
        <p:blipFill>
          <a:blip r:embed="rId12">
            <a:extLst/>
          </a:blip>
          <a:stretch>
            <a:fillRect/>
          </a:stretch>
        </p:blipFill>
        <p:spPr>
          <a:xfrm>
            <a:off x="14537686" y="3466384"/>
            <a:ext cx="2841799" cy="3272586"/>
          </a:xfrm>
          <a:prstGeom prst="rect">
            <a:avLst/>
          </a:prstGeom>
          <a:ln w="12700">
            <a:miter lim="400000"/>
          </a:ln>
        </p:spPr>
      </p:pic>
      <p:pic>
        <p:nvPicPr>
          <p:cNvPr id="74" name="dev_console.png"/>
          <p:cNvPicPr/>
          <p:nvPr/>
        </p:nvPicPr>
        <p:blipFill>
          <a:blip r:embed="rId13">
            <a:extLst/>
          </a:blip>
          <a:stretch>
            <a:fillRect/>
          </a:stretch>
        </p:blipFill>
        <p:spPr>
          <a:xfrm>
            <a:off x="18468813" y="8500960"/>
            <a:ext cx="3331434" cy="1784079"/>
          </a:xfrm>
          <a:prstGeom prst="rect">
            <a:avLst/>
          </a:prstGeom>
          <a:ln w="12700">
            <a:miter lim="400000"/>
          </a:ln>
        </p:spPr>
      </p:pic>
      <p:pic>
        <p:nvPicPr>
          <p:cNvPr id="75" name="ops_console.png"/>
          <p:cNvPicPr/>
          <p:nvPr/>
        </p:nvPicPr>
        <p:blipFill>
          <a:blip r:embed="rId14">
            <a:extLst/>
          </a:blip>
          <a:stretch>
            <a:fillRect/>
          </a:stretch>
        </p:blipFill>
        <p:spPr>
          <a:xfrm>
            <a:off x="20432123" y="10092767"/>
            <a:ext cx="3331050" cy="1784079"/>
          </a:xfrm>
          <a:prstGeom prst="rect">
            <a:avLst/>
          </a:prstGeom>
          <a:ln w="12700">
            <a:miter lim="400000"/>
          </a:ln>
        </p:spPr>
      </p:pic>
      <p:sp>
        <p:nvSpPr>
          <p:cNvPr id="76" name="Shape 76"/>
          <p:cNvSpPr/>
          <p:nvPr/>
        </p:nvSpPr>
        <p:spPr>
          <a:xfrm>
            <a:off x="18468813" y="8075477"/>
            <a:ext cx="156819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Dev Console</a:t>
            </a:r>
          </a:p>
        </p:txBody>
      </p:sp>
      <p:sp>
        <p:nvSpPr>
          <p:cNvPr id="77" name="Shape 77"/>
          <p:cNvSpPr/>
          <p:nvPr/>
        </p:nvSpPr>
        <p:spPr>
          <a:xfrm>
            <a:off x="22018994" y="9700647"/>
            <a:ext cx="168097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Ops Manager</a:t>
            </a:r>
          </a:p>
        </p:txBody>
      </p:sp>
      <p:grpSp>
        <p:nvGrpSpPr>
          <p:cNvPr id="80" name="Group 80"/>
          <p:cNvGrpSpPr/>
          <p:nvPr/>
        </p:nvGrpSpPr>
        <p:grpSpPr>
          <a:xfrm>
            <a:off x="17482029" y="10502206"/>
            <a:ext cx="923354" cy="1497680"/>
            <a:chOff x="0" y="0"/>
            <a:chExt cx="923353" cy="1497679"/>
          </a:xfrm>
        </p:grpSpPr>
        <p:pic>
          <p:nvPicPr>
            <p:cNvPr id="78" name="pasted-image.pdf"/>
            <p:cNvPicPr/>
            <p:nvPr/>
          </p:nvPicPr>
          <p:blipFill>
            <a:blip r:embed="rId15">
              <a:extLst/>
            </a:blip>
            <a:stretch>
              <a:fillRect/>
            </a:stretch>
          </p:blipFill>
          <p:spPr>
            <a:xfrm>
              <a:off x="67976" y="0"/>
              <a:ext cx="787401" cy="965200"/>
            </a:xfrm>
            <a:prstGeom prst="rect">
              <a:avLst/>
            </a:prstGeom>
            <a:ln w="12700" cap="flat">
              <a:noFill/>
              <a:miter lim="400000"/>
            </a:ln>
            <a:effectLst/>
          </p:spPr>
        </p:pic>
        <p:sp>
          <p:nvSpPr>
            <p:cNvPr id="79" name="Shape 79"/>
            <p:cNvSpPr/>
            <p:nvPr/>
          </p:nvSpPr>
          <p:spPr>
            <a:xfrm>
              <a:off x="0" y="926179"/>
              <a:ext cx="923354" cy="571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100"/>
              </a:lvl1pPr>
            </a:lstStyle>
            <a:p>
              <a:pPr lvl="0">
                <a:defRPr sz="1800"/>
              </a:pPr>
              <a:r>
                <a:rPr sz="3100"/>
                <a:t>DNS</a:t>
              </a:r>
            </a:p>
          </p:txBody>
        </p:sp>
      </p:gr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Pivotal CF Organizations</a:t>
            </a:r>
          </a:p>
        </p:txBody>
      </p:sp>
      <p:pic>
        <p:nvPicPr>
          <p:cNvPr id="85" name="pasted-image.pdf"/>
          <p:cNvPicPr/>
          <p:nvPr/>
        </p:nvPicPr>
        <p:blipFill>
          <a:blip r:embed="rId2">
            <a:extLst/>
          </a:blip>
          <a:stretch>
            <a:fillRect/>
          </a:stretch>
        </p:blipFill>
        <p:spPr>
          <a:xfrm>
            <a:off x="13867387" y="3102176"/>
            <a:ext cx="10181293" cy="7511648"/>
          </a:xfrm>
          <a:prstGeom prst="rect">
            <a:avLst/>
          </a:prstGeom>
          <a:ln w="12700">
            <a:miter lim="400000"/>
          </a:ln>
        </p:spPr>
      </p:pic>
      <p:sp>
        <p:nvSpPr>
          <p:cNvPr id="86" name="Shape 86"/>
          <p:cNvSpPr/>
          <p:nvPr/>
        </p:nvSpPr>
        <p:spPr>
          <a:xfrm>
            <a:off x="1027655" y="3028980"/>
            <a:ext cx="12350609" cy="891950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635000" indent="-635000" algn="l">
              <a:spcBef>
                <a:spcPts val="5900"/>
              </a:spcBef>
              <a:buSzPct val="75000"/>
              <a:buChar char="•"/>
              <a:defRPr sz="1800"/>
            </a:pPr>
            <a:r>
              <a:rPr sz="5200"/>
              <a:t>Pivotal CF organizations provide multi-tenancy to a Pivotal CF Foundation.</a:t>
            </a:r>
            <a:endParaRPr sz="5200"/>
          </a:p>
          <a:p>
            <a:pPr lvl="0" marL="635000" indent="-635000" algn="l">
              <a:spcBef>
                <a:spcPts val="5900"/>
              </a:spcBef>
              <a:buSzPct val="75000"/>
              <a:buChar char="•"/>
              <a:defRPr sz="1800"/>
            </a:pPr>
            <a:r>
              <a:rPr sz="5200"/>
              <a:t>Each tenant can have Users, Spaces and Quota assignment.</a:t>
            </a:r>
            <a:endParaRPr sz="5200"/>
          </a:p>
          <a:p>
            <a:pPr lvl="0" marL="635000" indent="-635000" algn="l">
              <a:spcBef>
                <a:spcPts val="5900"/>
              </a:spcBef>
              <a:buSzPct val="75000"/>
              <a:buChar char="•"/>
              <a:defRPr sz="1800"/>
            </a:pPr>
            <a:r>
              <a:rPr sz="5200"/>
              <a:t>Organizations contain Spaces.</a:t>
            </a:r>
            <a:endParaRPr sz="5200"/>
          </a:p>
          <a:p>
            <a:pPr lvl="0" marL="635000" indent="-635000" algn="l">
              <a:spcBef>
                <a:spcPts val="5900"/>
              </a:spcBef>
              <a:buSzPct val="75000"/>
              <a:buChar char="•"/>
              <a:defRPr sz="1800"/>
            </a:pPr>
            <a:r>
              <a:rPr sz="5200"/>
              <a:t>Organizations contain roles for Org Managers and Org Auditors.</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p:nvPr>
        </p:nvSpPr>
        <p:spPr>
          <a:xfrm>
            <a:off x="977901" y="867834"/>
            <a:ext cx="22428201" cy="2332566"/>
          </a:xfrm>
          <a:prstGeom prst="rect">
            <a:avLst/>
          </a:prstGeom>
        </p:spPr>
        <p:txBody>
          <a:bodyPr/>
          <a:lstStyle/>
          <a:p>
            <a:pPr lvl="0">
              <a:defRPr sz="1800">
                <a:solidFill>
                  <a:srgbClr val="000000"/>
                </a:solidFill>
              </a:defRPr>
            </a:pPr>
            <a:r>
              <a:rPr sz="8400">
                <a:solidFill>
                  <a:srgbClr val="008881"/>
                </a:solidFill>
              </a:rPr>
              <a:t>Pivotal CF Spaces</a:t>
            </a:r>
          </a:p>
        </p:txBody>
      </p:sp>
      <p:pic>
        <p:nvPicPr>
          <p:cNvPr id="89" name="pasted-image.pdf"/>
          <p:cNvPicPr/>
          <p:nvPr/>
        </p:nvPicPr>
        <p:blipFill>
          <a:blip r:embed="rId2">
            <a:extLst/>
          </a:blip>
          <a:stretch>
            <a:fillRect/>
          </a:stretch>
        </p:blipFill>
        <p:spPr>
          <a:xfrm>
            <a:off x="16782439" y="4113901"/>
            <a:ext cx="5419184" cy="6455898"/>
          </a:xfrm>
          <a:prstGeom prst="rect">
            <a:avLst/>
          </a:prstGeom>
          <a:ln w="12700">
            <a:miter lim="400000"/>
          </a:ln>
        </p:spPr>
      </p:pic>
      <p:sp>
        <p:nvSpPr>
          <p:cNvPr id="90" name="Shape 90"/>
          <p:cNvSpPr/>
          <p:nvPr/>
        </p:nvSpPr>
        <p:spPr>
          <a:xfrm>
            <a:off x="757119" y="2779255"/>
            <a:ext cx="14521043" cy="912518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marL="549519" indent="-549519" algn="l">
              <a:spcBef>
                <a:spcPts val="4500"/>
              </a:spcBef>
              <a:buSzPct val="75000"/>
              <a:buChar char="•"/>
              <a:defRPr sz="1800"/>
            </a:pPr>
            <a:r>
              <a:rPr sz="5200"/>
              <a:t>Application and services are scoped to a space. </a:t>
            </a:r>
            <a:endParaRPr sz="5200"/>
          </a:p>
          <a:p>
            <a:pPr lvl="0" marL="549519" indent="-549519" algn="l">
              <a:spcBef>
                <a:spcPts val="4500"/>
              </a:spcBef>
              <a:buSzPct val="75000"/>
              <a:buChar char="•"/>
              <a:defRPr sz="1800"/>
            </a:pPr>
            <a:r>
              <a:rPr sz="5200"/>
              <a:t>A space provides a set of users access to a shared location for application development, deployment, and maintenance. </a:t>
            </a:r>
            <a:endParaRPr sz="5200"/>
          </a:p>
          <a:p>
            <a:pPr lvl="0" marL="549519" indent="-549519" algn="l">
              <a:spcBef>
                <a:spcPts val="4500"/>
              </a:spcBef>
              <a:buSzPct val="75000"/>
              <a:buChar char="•"/>
              <a:defRPr sz="1800"/>
            </a:pPr>
            <a:r>
              <a:rPr sz="5200"/>
              <a:t>Spaces contain roles for Space Manager, Space Developer and Space Auditor.</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lvl1pPr>
              <a:defRPr sz="8400"/>
            </a:lvl1pPr>
          </a:lstStyle>
          <a:p>
            <a:pPr lvl="0">
              <a:defRPr sz="1800"/>
            </a:pPr>
            <a:r>
              <a:rPr sz="8400"/>
              <a:t>Common Deployments</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