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99" r:id="rId2"/>
    <p:sldMasterId id="2147483716" r:id="rId3"/>
  </p:sldMasterIdLst>
  <p:notesMasterIdLst>
    <p:notesMasterId r:id="rId26"/>
  </p:notesMasterIdLst>
  <p:handoutMasterIdLst>
    <p:handoutMasterId r:id="rId27"/>
  </p:handoutMasterIdLst>
  <p:sldIdLst>
    <p:sldId id="307" r:id="rId4"/>
    <p:sldId id="313" r:id="rId5"/>
    <p:sldId id="439" r:id="rId6"/>
    <p:sldId id="436" r:id="rId7"/>
    <p:sldId id="438" r:id="rId8"/>
    <p:sldId id="440" r:id="rId9"/>
    <p:sldId id="371" r:id="rId10"/>
    <p:sldId id="441" r:id="rId11"/>
    <p:sldId id="442" r:id="rId12"/>
    <p:sldId id="443" r:id="rId13"/>
    <p:sldId id="453" r:id="rId14"/>
    <p:sldId id="358" r:id="rId15"/>
    <p:sldId id="450" r:id="rId16"/>
    <p:sldId id="451" r:id="rId17"/>
    <p:sldId id="384" r:id="rId18"/>
    <p:sldId id="385" r:id="rId19"/>
    <p:sldId id="421" r:id="rId20"/>
    <p:sldId id="449" r:id="rId21"/>
    <p:sldId id="422" r:id="rId22"/>
    <p:sldId id="448" r:id="rId23"/>
    <p:sldId id="452" r:id="rId24"/>
    <p:sldId id="435" r:id="rId25"/>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881"/>
    <a:srgbClr val="33928A"/>
    <a:srgbClr val="00786E"/>
    <a:srgbClr val="7F6BE8"/>
    <a:srgbClr val="3C8904"/>
    <a:srgbClr val="860049"/>
    <a:srgbClr val="31FFFE"/>
    <a:srgbClr val="C38912"/>
    <a:srgbClr val="1C7B70"/>
    <a:srgbClr val="8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6" autoAdjust="0"/>
    <p:restoredTop sz="74963" autoAdjust="0"/>
  </p:normalViewPr>
  <p:slideViewPr>
    <p:cSldViewPr snapToGrid="0" showGuides="1">
      <p:cViewPr>
        <p:scale>
          <a:sx n="100" d="100"/>
          <a:sy n="100" d="100"/>
        </p:scale>
        <p:origin x="-1552" y="-80"/>
      </p:cViewPr>
      <p:guideLst>
        <p:guide orient="horz" pos="1044"/>
        <p:guide pos="118"/>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108" d="100"/>
          <a:sy n="108" d="100"/>
        </p:scale>
        <p:origin x="-4192" y="-11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CEF7C6-B707-3945-B130-80C1CEDF3633}" type="doc">
      <dgm:prSet loTypeId="urn:microsoft.com/office/officeart/2005/8/layout/vList4#1" loCatId="" qsTypeId="urn:microsoft.com/office/officeart/2005/8/quickstyle/3D5" qsCatId="3D" csTypeId="urn:microsoft.com/office/officeart/2005/8/colors/accent1_2" csCatId="accent1" phldr="1"/>
      <dgm:spPr/>
      <dgm:t>
        <a:bodyPr/>
        <a:lstStyle/>
        <a:p>
          <a:endParaRPr lang="en-US"/>
        </a:p>
      </dgm:t>
    </dgm:pt>
    <dgm:pt modelId="{15CBFDB3-3488-A343-81C9-FEDDE14E9CA2}">
      <dgm:prSet phldrT="[Text]"/>
      <dgm:spPr>
        <a:solidFill>
          <a:srgbClr val="3EA7BC"/>
        </a:solidFill>
      </dgm:spPr>
      <dgm:t>
        <a:bodyPr/>
        <a:lstStyle/>
        <a:p>
          <a:r>
            <a:rPr lang="en-US" dirty="0" err="1" smtClean="0">
              <a:solidFill>
                <a:srgbClr val="00685D"/>
              </a:solidFill>
            </a:rPr>
            <a:t>PaaS</a:t>
          </a:r>
          <a:endParaRPr lang="en-US" dirty="0">
            <a:solidFill>
              <a:srgbClr val="00685D"/>
            </a:solidFill>
          </a:endParaRPr>
        </a:p>
      </dgm:t>
    </dgm:pt>
    <dgm:pt modelId="{222328AF-7674-4247-A793-5EB7D5D5749C}" type="parTrans" cxnId="{3B0D6781-F989-7640-B6B9-6C1238CE32AC}">
      <dgm:prSet/>
      <dgm:spPr/>
      <dgm:t>
        <a:bodyPr/>
        <a:lstStyle/>
        <a:p>
          <a:endParaRPr lang="en-US"/>
        </a:p>
      </dgm:t>
    </dgm:pt>
    <dgm:pt modelId="{C355D8C7-4F71-9140-9D66-688D3308E2E7}" type="sibTrans" cxnId="{3B0D6781-F989-7640-B6B9-6C1238CE32AC}">
      <dgm:prSet/>
      <dgm:spPr/>
      <dgm:t>
        <a:bodyPr/>
        <a:lstStyle/>
        <a:p>
          <a:endParaRPr lang="en-US"/>
        </a:p>
      </dgm:t>
    </dgm:pt>
    <dgm:pt modelId="{A2B81CA9-C659-A84E-8BD9-12ED97AD9D54}">
      <dgm:prSet phldrT="[Text]"/>
      <dgm:spPr>
        <a:solidFill>
          <a:srgbClr val="A6A6A6"/>
        </a:solidFill>
      </dgm:spPr>
      <dgm:t>
        <a:bodyPr/>
        <a:lstStyle/>
        <a:p>
          <a:r>
            <a:rPr lang="en-US" dirty="0" smtClean="0">
              <a:solidFill>
                <a:schemeClr val="tx1"/>
              </a:solidFill>
            </a:rPr>
            <a:t>Virtual Infrastructure</a:t>
          </a:r>
          <a:endParaRPr lang="en-US" dirty="0">
            <a:solidFill>
              <a:schemeClr val="tx1"/>
            </a:solidFill>
          </a:endParaRPr>
        </a:p>
      </dgm:t>
    </dgm:pt>
    <dgm:pt modelId="{5568449A-CC3F-6641-9BF8-B5800F12FE21}" type="parTrans" cxnId="{F34C9F72-66C7-D04B-B8CF-2F3EFB611929}">
      <dgm:prSet/>
      <dgm:spPr/>
      <dgm:t>
        <a:bodyPr/>
        <a:lstStyle/>
        <a:p>
          <a:endParaRPr lang="en-US"/>
        </a:p>
      </dgm:t>
    </dgm:pt>
    <dgm:pt modelId="{D9642516-BABD-434F-AF90-34634C3F9160}" type="sibTrans" cxnId="{F34C9F72-66C7-D04B-B8CF-2F3EFB611929}">
      <dgm:prSet/>
      <dgm:spPr/>
      <dgm:t>
        <a:bodyPr/>
        <a:lstStyle/>
        <a:p>
          <a:endParaRPr lang="en-US"/>
        </a:p>
      </dgm:t>
    </dgm:pt>
    <dgm:pt modelId="{B44071E7-537F-4242-A903-3069806572D7}">
      <dgm:prSet phldrT="[Text]"/>
      <dgm:spPr>
        <a:solidFill>
          <a:schemeClr val="bg1">
            <a:lumMod val="65000"/>
          </a:schemeClr>
        </a:solidFill>
      </dgm:spPr>
      <dgm:t>
        <a:bodyPr/>
        <a:lstStyle/>
        <a:p>
          <a:r>
            <a:rPr lang="en-US" dirty="0" smtClean="0">
              <a:solidFill>
                <a:srgbClr val="00685D"/>
              </a:solidFill>
            </a:rPr>
            <a:t>Applications</a:t>
          </a:r>
          <a:endParaRPr lang="en-US" dirty="0">
            <a:solidFill>
              <a:srgbClr val="00685D"/>
            </a:solidFill>
          </a:endParaRPr>
        </a:p>
      </dgm:t>
    </dgm:pt>
    <dgm:pt modelId="{094D3C6A-E76B-544A-B420-3330B4667E89}" type="sibTrans" cxnId="{21B931DA-DA8A-0D46-8F6C-683ACFF0719E}">
      <dgm:prSet/>
      <dgm:spPr/>
      <dgm:t>
        <a:bodyPr/>
        <a:lstStyle/>
        <a:p>
          <a:endParaRPr lang="en-US"/>
        </a:p>
      </dgm:t>
    </dgm:pt>
    <dgm:pt modelId="{CB0AF03A-A9EE-754F-A7DF-7F9927973996}" type="parTrans" cxnId="{21B931DA-DA8A-0D46-8F6C-683ACFF0719E}">
      <dgm:prSet/>
      <dgm:spPr/>
      <dgm:t>
        <a:bodyPr/>
        <a:lstStyle/>
        <a:p>
          <a:endParaRPr lang="en-US"/>
        </a:p>
      </dgm:t>
    </dgm:pt>
    <dgm:pt modelId="{9534F2BB-7E77-ED47-A559-76E3D2995565}" type="pres">
      <dgm:prSet presAssocID="{E4CEF7C6-B707-3945-B130-80C1CEDF3633}" presName="linear" presStyleCnt="0">
        <dgm:presLayoutVars>
          <dgm:dir/>
          <dgm:resizeHandles val="exact"/>
        </dgm:presLayoutVars>
      </dgm:prSet>
      <dgm:spPr/>
      <dgm:t>
        <a:bodyPr/>
        <a:lstStyle/>
        <a:p>
          <a:endParaRPr lang="en-US"/>
        </a:p>
      </dgm:t>
    </dgm:pt>
    <dgm:pt modelId="{EA2B8BCB-E479-584D-A50F-E8B0841A3C89}" type="pres">
      <dgm:prSet presAssocID="{B44071E7-537F-4242-A903-3069806572D7}" presName="comp" presStyleCnt="0"/>
      <dgm:spPr/>
    </dgm:pt>
    <dgm:pt modelId="{A24AA6AD-D847-BD4B-9ECA-B88666BDED08}" type="pres">
      <dgm:prSet presAssocID="{B44071E7-537F-4242-A903-3069806572D7}" presName="box" presStyleLbl="node1" presStyleIdx="0" presStyleCnt="3"/>
      <dgm:spPr/>
      <dgm:t>
        <a:bodyPr/>
        <a:lstStyle/>
        <a:p>
          <a:endParaRPr lang="en-US"/>
        </a:p>
      </dgm:t>
    </dgm:pt>
    <dgm:pt modelId="{241A31C7-3E0E-094B-B6EA-C3ABC82A5F6B}" type="pres">
      <dgm:prSet presAssocID="{B44071E7-537F-4242-A903-3069806572D7}"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dgm:spPr>
    </dgm:pt>
    <dgm:pt modelId="{22FA699A-FC9C-7D48-828A-5C650ED15152}" type="pres">
      <dgm:prSet presAssocID="{B44071E7-537F-4242-A903-3069806572D7}" presName="text" presStyleLbl="node1" presStyleIdx="0" presStyleCnt="3">
        <dgm:presLayoutVars>
          <dgm:bulletEnabled val="1"/>
        </dgm:presLayoutVars>
      </dgm:prSet>
      <dgm:spPr/>
      <dgm:t>
        <a:bodyPr/>
        <a:lstStyle/>
        <a:p>
          <a:endParaRPr lang="en-US"/>
        </a:p>
      </dgm:t>
    </dgm:pt>
    <dgm:pt modelId="{262A1E5A-C801-D340-993C-15985B2D2BDA}" type="pres">
      <dgm:prSet presAssocID="{094D3C6A-E76B-544A-B420-3330B4667E89}" presName="spacer" presStyleCnt="0"/>
      <dgm:spPr/>
    </dgm:pt>
    <dgm:pt modelId="{7F13BE45-BAB6-A441-88CB-633BB4A8181F}" type="pres">
      <dgm:prSet presAssocID="{15CBFDB3-3488-A343-81C9-FEDDE14E9CA2}" presName="comp" presStyleCnt="0"/>
      <dgm:spPr/>
    </dgm:pt>
    <dgm:pt modelId="{1CF8B6FC-A766-794E-81A1-EAEC69899CB3}" type="pres">
      <dgm:prSet presAssocID="{15CBFDB3-3488-A343-81C9-FEDDE14E9CA2}" presName="box" presStyleLbl="node1" presStyleIdx="1" presStyleCnt="3" custLinFactNeighborX="-27374" custLinFactNeighborY="-1734"/>
      <dgm:spPr/>
      <dgm:t>
        <a:bodyPr/>
        <a:lstStyle/>
        <a:p>
          <a:endParaRPr lang="en-US"/>
        </a:p>
      </dgm:t>
    </dgm:pt>
    <dgm:pt modelId="{73A8651C-05BC-D644-87F7-A0DDD811A555}" type="pres">
      <dgm:prSet presAssocID="{15CBFDB3-3488-A343-81C9-FEDDE14E9CA2}"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DCE87545-613C-774C-AA4A-F353ACCEB54E}" type="pres">
      <dgm:prSet presAssocID="{15CBFDB3-3488-A343-81C9-FEDDE14E9CA2}" presName="text" presStyleLbl="node1" presStyleIdx="1" presStyleCnt="3">
        <dgm:presLayoutVars>
          <dgm:bulletEnabled val="1"/>
        </dgm:presLayoutVars>
      </dgm:prSet>
      <dgm:spPr/>
      <dgm:t>
        <a:bodyPr/>
        <a:lstStyle/>
        <a:p>
          <a:endParaRPr lang="en-US"/>
        </a:p>
      </dgm:t>
    </dgm:pt>
    <dgm:pt modelId="{E23E9DC7-B7AB-2847-938E-E333AA110E56}" type="pres">
      <dgm:prSet presAssocID="{C355D8C7-4F71-9140-9D66-688D3308E2E7}" presName="spacer" presStyleCnt="0"/>
      <dgm:spPr/>
    </dgm:pt>
    <dgm:pt modelId="{5560444C-6914-EB4B-8A3F-4B9BAB865E55}" type="pres">
      <dgm:prSet presAssocID="{A2B81CA9-C659-A84E-8BD9-12ED97AD9D54}" presName="comp" presStyleCnt="0"/>
      <dgm:spPr/>
    </dgm:pt>
    <dgm:pt modelId="{F26D57C5-8BB8-464D-B436-7D23D308D3C8}" type="pres">
      <dgm:prSet presAssocID="{A2B81CA9-C659-A84E-8BD9-12ED97AD9D54}" presName="box" presStyleLbl="node1" presStyleIdx="2" presStyleCnt="3"/>
      <dgm:spPr/>
      <dgm:t>
        <a:bodyPr/>
        <a:lstStyle/>
        <a:p>
          <a:endParaRPr lang="en-US"/>
        </a:p>
      </dgm:t>
    </dgm:pt>
    <dgm:pt modelId="{2DAB14CC-8243-2645-82AD-B65CCAD5DEA8}" type="pres">
      <dgm:prSet presAssocID="{A2B81CA9-C659-A84E-8BD9-12ED97AD9D54}"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44000" r="-44000"/>
          </a:stretch>
        </a:blipFill>
      </dgm:spPr>
    </dgm:pt>
    <dgm:pt modelId="{DF463A07-24D2-0444-8C73-BCED4B0546BA}" type="pres">
      <dgm:prSet presAssocID="{A2B81CA9-C659-A84E-8BD9-12ED97AD9D54}" presName="text" presStyleLbl="node1" presStyleIdx="2" presStyleCnt="3">
        <dgm:presLayoutVars>
          <dgm:bulletEnabled val="1"/>
        </dgm:presLayoutVars>
      </dgm:prSet>
      <dgm:spPr/>
      <dgm:t>
        <a:bodyPr/>
        <a:lstStyle/>
        <a:p>
          <a:endParaRPr lang="en-US"/>
        </a:p>
      </dgm:t>
    </dgm:pt>
  </dgm:ptLst>
  <dgm:cxnLst>
    <dgm:cxn modelId="{F34C9F72-66C7-D04B-B8CF-2F3EFB611929}" srcId="{E4CEF7C6-B707-3945-B130-80C1CEDF3633}" destId="{A2B81CA9-C659-A84E-8BD9-12ED97AD9D54}" srcOrd="2" destOrd="0" parTransId="{5568449A-CC3F-6641-9BF8-B5800F12FE21}" sibTransId="{D9642516-BABD-434F-AF90-34634C3F9160}"/>
    <dgm:cxn modelId="{0A1FCDCC-101E-204F-856E-0230D67040A5}" type="presOf" srcId="{B44071E7-537F-4242-A903-3069806572D7}" destId="{22FA699A-FC9C-7D48-828A-5C650ED15152}" srcOrd="1" destOrd="0" presId="urn:microsoft.com/office/officeart/2005/8/layout/vList4#1"/>
    <dgm:cxn modelId="{3B0D6781-F989-7640-B6B9-6C1238CE32AC}" srcId="{E4CEF7C6-B707-3945-B130-80C1CEDF3633}" destId="{15CBFDB3-3488-A343-81C9-FEDDE14E9CA2}" srcOrd="1" destOrd="0" parTransId="{222328AF-7674-4247-A793-5EB7D5D5749C}" sibTransId="{C355D8C7-4F71-9140-9D66-688D3308E2E7}"/>
    <dgm:cxn modelId="{50ECAEC1-FCAA-AC45-A24C-513F6F073A28}" type="presOf" srcId="{B44071E7-537F-4242-A903-3069806572D7}" destId="{A24AA6AD-D847-BD4B-9ECA-B88666BDED08}" srcOrd="0" destOrd="0" presId="urn:microsoft.com/office/officeart/2005/8/layout/vList4#1"/>
    <dgm:cxn modelId="{C20651D1-2C89-5D4F-94F1-96D69FB8C856}" type="presOf" srcId="{15CBFDB3-3488-A343-81C9-FEDDE14E9CA2}" destId="{1CF8B6FC-A766-794E-81A1-EAEC69899CB3}" srcOrd="0" destOrd="0" presId="urn:microsoft.com/office/officeart/2005/8/layout/vList4#1"/>
    <dgm:cxn modelId="{A108633C-01C7-F54A-A820-BA72088FBEE4}" type="presOf" srcId="{E4CEF7C6-B707-3945-B130-80C1CEDF3633}" destId="{9534F2BB-7E77-ED47-A559-76E3D2995565}" srcOrd="0" destOrd="0" presId="urn:microsoft.com/office/officeart/2005/8/layout/vList4#1"/>
    <dgm:cxn modelId="{31519206-6087-4142-BCAE-98FEDA505F72}" type="presOf" srcId="{15CBFDB3-3488-A343-81C9-FEDDE14E9CA2}" destId="{DCE87545-613C-774C-AA4A-F353ACCEB54E}" srcOrd="1" destOrd="0" presId="urn:microsoft.com/office/officeart/2005/8/layout/vList4#1"/>
    <dgm:cxn modelId="{7CC30B36-6881-134C-9E2D-5B2A58A1CB0C}" type="presOf" srcId="{A2B81CA9-C659-A84E-8BD9-12ED97AD9D54}" destId="{DF463A07-24D2-0444-8C73-BCED4B0546BA}" srcOrd="1" destOrd="0" presId="urn:microsoft.com/office/officeart/2005/8/layout/vList4#1"/>
    <dgm:cxn modelId="{21B931DA-DA8A-0D46-8F6C-683ACFF0719E}" srcId="{E4CEF7C6-B707-3945-B130-80C1CEDF3633}" destId="{B44071E7-537F-4242-A903-3069806572D7}" srcOrd="0" destOrd="0" parTransId="{CB0AF03A-A9EE-754F-A7DF-7F9927973996}" sibTransId="{094D3C6A-E76B-544A-B420-3330B4667E89}"/>
    <dgm:cxn modelId="{FB7515A1-4810-EA4F-9F42-BECAA007D1A6}" type="presOf" srcId="{A2B81CA9-C659-A84E-8BD9-12ED97AD9D54}" destId="{F26D57C5-8BB8-464D-B436-7D23D308D3C8}" srcOrd="0" destOrd="0" presId="urn:microsoft.com/office/officeart/2005/8/layout/vList4#1"/>
    <dgm:cxn modelId="{5904D97B-8365-FE4C-A77E-63C763DA87C9}" type="presParOf" srcId="{9534F2BB-7E77-ED47-A559-76E3D2995565}" destId="{EA2B8BCB-E479-584D-A50F-E8B0841A3C89}" srcOrd="0" destOrd="0" presId="urn:microsoft.com/office/officeart/2005/8/layout/vList4#1"/>
    <dgm:cxn modelId="{D7CD87CA-7B58-A64D-890C-3CFC456C1D5C}" type="presParOf" srcId="{EA2B8BCB-E479-584D-A50F-E8B0841A3C89}" destId="{A24AA6AD-D847-BD4B-9ECA-B88666BDED08}" srcOrd="0" destOrd="0" presId="urn:microsoft.com/office/officeart/2005/8/layout/vList4#1"/>
    <dgm:cxn modelId="{0A72A4A5-20B6-944C-B05D-745C8C2DF970}" type="presParOf" srcId="{EA2B8BCB-E479-584D-A50F-E8B0841A3C89}" destId="{241A31C7-3E0E-094B-B6EA-C3ABC82A5F6B}" srcOrd="1" destOrd="0" presId="urn:microsoft.com/office/officeart/2005/8/layout/vList4#1"/>
    <dgm:cxn modelId="{A0F016A6-0D86-2E49-AE53-626A8B1C5DD6}" type="presParOf" srcId="{EA2B8BCB-E479-584D-A50F-E8B0841A3C89}" destId="{22FA699A-FC9C-7D48-828A-5C650ED15152}" srcOrd="2" destOrd="0" presId="urn:microsoft.com/office/officeart/2005/8/layout/vList4#1"/>
    <dgm:cxn modelId="{FF556CCF-2583-3D4C-ADE1-7FA7F3D1A04D}" type="presParOf" srcId="{9534F2BB-7E77-ED47-A559-76E3D2995565}" destId="{262A1E5A-C801-D340-993C-15985B2D2BDA}" srcOrd="1" destOrd="0" presId="urn:microsoft.com/office/officeart/2005/8/layout/vList4#1"/>
    <dgm:cxn modelId="{3DB5CEEF-52A2-9842-8313-505B91079537}" type="presParOf" srcId="{9534F2BB-7E77-ED47-A559-76E3D2995565}" destId="{7F13BE45-BAB6-A441-88CB-633BB4A8181F}" srcOrd="2" destOrd="0" presId="urn:microsoft.com/office/officeart/2005/8/layout/vList4#1"/>
    <dgm:cxn modelId="{A05CD186-9B41-FA45-9D01-E23116407B84}" type="presParOf" srcId="{7F13BE45-BAB6-A441-88CB-633BB4A8181F}" destId="{1CF8B6FC-A766-794E-81A1-EAEC69899CB3}" srcOrd="0" destOrd="0" presId="urn:microsoft.com/office/officeart/2005/8/layout/vList4#1"/>
    <dgm:cxn modelId="{5EED0C1C-6B3F-9042-B0CF-99CCDFF6CFD5}" type="presParOf" srcId="{7F13BE45-BAB6-A441-88CB-633BB4A8181F}" destId="{73A8651C-05BC-D644-87F7-A0DDD811A555}" srcOrd="1" destOrd="0" presId="urn:microsoft.com/office/officeart/2005/8/layout/vList4#1"/>
    <dgm:cxn modelId="{E001437A-2938-DE40-BAC9-18109ECA62B2}" type="presParOf" srcId="{7F13BE45-BAB6-A441-88CB-633BB4A8181F}" destId="{DCE87545-613C-774C-AA4A-F353ACCEB54E}" srcOrd="2" destOrd="0" presId="urn:microsoft.com/office/officeart/2005/8/layout/vList4#1"/>
    <dgm:cxn modelId="{B3F9DC09-3371-F041-928E-3DD3462161CF}" type="presParOf" srcId="{9534F2BB-7E77-ED47-A559-76E3D2995565}" destId="{E23E9DC7-B7AB-2847-938E-E333AA110E56}" srcOrd="3" destOrd="0" presId="urn:microsoft.com/office/officeart/2005/8/layout/vList4#1"/>
    <dgm:cxn modelId="{832B9CC7-90FD-9240-9776-E715423CE6DD}" type="presParOf" srcId="{9534F2BB-7E77-ED47-A559-76E3D2995565}" destId="{5560444C-6914-EB4B-8A3F-4B9BAB865E55}" srcOrd="4" destOrd="0" presId="urn:microsoft.com/office/officeart/2005/8/layout/vList4#1"/>
    <dgm:cxn modelId="{08416A31-1536-564B-B603-BC334BF1368C}" type="presParOf" srcId="{5560444C-6914-EB4B-8A3F-4B9BAB865E55}" destId="{F26D57C5-8BB8-464D-B436-7D23D308D3C8}" srcOrd="0" destOrd="0" presId="urn:microsoft.com/office/officeart/2005/8/layout/vList4#1"/>
    <dgm:cxn modelId="{4D5A1151-2C4A-9B4E-9D25-C3DC15664FB9}" type="presParOf" srcId="{5560444C-6914-EB4B-8A3F-4B9BAB865E55}" destId="{2DAB14CC-8243-2645-82AD-B65CCAD5DEA8}" srcOrd="1" destOrd="0" presId="urn:microsoft.com/office/officeart/2005/8/layout/vList4#1"/>
    <dgm:cxn modelId="{8D4D1B8D-B967-7E42-B9EC-0F677D7DD186}" type="presParOf" srcId="{5560444C-6914-EB4B-8A3F-4B9BAB865E55}" destId="{DF463A07-24D2-0444-8C73-BCED4B0546BA}" srcOrd="2" destOrd="0" presId="urn:microsoft.com/office/officeart/2005/8/layout/vList4#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A6AD-D847-BD4B-9ECA-B88666BDED08}">
      <dsp:nvSpPr>
        <dsp:cNvPr id="0" name=""/>
        <dsp:cNvSpPr/>
      </dsp:nvSpPr>
      <dsp:spPr>
        <a:xfrm>
          <a:off x="0" y="0"/>
          <a:ext cx="2273300" cy="732234"/>
        </a:xfrm>
        <a:prstGeom prst="roundRect">
          <a:avLst>
            <a:gd name="adj" fmla="val 10000"/>
          </a:avLst>
        </a:prstGeom>
        <a:solidFill>
          <a:schemeClr val="bg1">
            <a:lumMod val="6500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rgbClr val="00685D"/>
              </a:solidFill>
            </a:rPr>
            <a:t>Applications</a:t>
          </a:r>
          <a:endParaRPr lang="en-US" sz="1900" kern="1200" dirty="0">
            <a:solidFill>
              <a:srgbClr val="00685D"/>
            </a:solidFill>
          </a:endParaRPr>
        </a:p>
      </dsp:txBody>
      <dsp:txXfrm>
        <a:off x="527883" y="0"/>
        <a:ext cx="1745416" cy="732234"/>
      </dsp:txXfrm>
    </dsp:sp>
    <dsp:sp modelId="{241A31C7-3E0E-094B-B6EA-C3ABC82A5F6B}">
      <dsp:nvSpPr>
        <dsp:cNvPr id="0" name=""/>
        <dsp:cNvSpPr/>
      </dsp:nvSpPr>
      <dsp:spPr>
        <a:xfrm>
          <a:off x="73223" y="73223"/>
          <a:ext cx="454660" cy="58578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1CF8B6FC-A766-794E-81A1-EAEC69899CB3}">
      <dsp:nvSpPr>
        <dsp:cNvPr id="0" name=""/>
        <dsp:cNvSpPr/>
      </dsp:nvSpPr>
      <dsp:spPr>
        <a:xfrm>
          <a:off x="0" y="792760"/>
          <a:ext cx="2273300" cy="732234"/>
        </a:xfrm>
        <a:prstGeom prst="roundRect">
          <a:avLst>
            <a:gd name="adj" fmla="val 10000"/>
          </a:avLst>
        </a:prstGeom>
        <a:solidFill>
          <a:srgbClr val="3EA7BC"/>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err="1" smtClean="0">
              <a:solidFill>
                <a:srgbClr val="00685D"/>
              </a:solidFill>
            </a:rPr>
            <a:t>PaaS</a:t>
          </a:r>
          <a:endParaRPr lang="en-US" sz="1900" kern="1200" dirty="0">
            <a:solidFill>
              <a:srgbClr val="00685D"/>
            </a:solidFill>
          </a:endParaRPr>
        </a:p>
      </dsp:txBody>
      <dsp:txXfrm>
        <a:off x="527883" y="792760"/>
        <a:ext cx="1745416" cy="732234"/>
      </dsp:txXfrm>
    </dsp:sp>
    <dsp:sp modelId="{73A8651C-05BC-D644-87F7-A0DDD811A555}">
      <dsp:nvSpPr>
        <dsp:cNvPr id="0" name=""/>
        <dsp:cNvSpPr/>
      </dsp:nvSpPr>
      <dsp:spPr>
        <a:xfrm>
          <a:off x="73223" y="878681"/>
          <a:ext cx="454660" cy="585787"/>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26D57C5-8BB8-464D-B436-7D23D308D3C8}">
      <dsp:nvSpPr>
        <dsp:cNvPr id="0" name=""/>
        <dsp:cNvSpPr/>
      </dsp:nvSpPr>
      <dsp:spPr>
        <a:xfrm>
          <a:off x="0" y="1610915"/>
          <a:ext cx="2273300" cy="732234"/>
        </a:xfrm>
        <a:prstGeom prst="roundRect">
          <a:avLst>
            <a:gd name="adj" fmla="val 10000"/>
          </a:avLst>
        </a:prstGeom>
        <a:solidFill>
          <a:srgbClr val="A6A6A6"/>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Virtual Infrastructure</a:t>
          </a:r>
          <a:endParaRPr lang="en-US" sz="1900" kern="1200" dirty="0">
            <a:solidFill>
              <a:schemeClr val="tx1"/>
            </a:solidFill>
          </a:endParaRPr>
        </a:p>
      </dsp:txBody>
      <dsp:txXfrm>
        <a:off x="527883" y="1610915"/>
        <a:ext cx="1745416" cy="732234"/>
      </dsp:txXfrm>
    </dsp:sp>
    <dsp:sp modelId="{2DAB14CC-8243-2645-82AD-B65CCAD5DEA8}">
      <dsp:nvSpPr>
        <dsp:cNvPr id="0" name=""/>
        <dsp:cNvSpPr/>
      </dsp:nvSpPr>
      <dsp:spPr>
        <a:xfrm>
          <a:off x="73223" y="1684139"/>
          <a:ext cx="454660" cy="58578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4000" r="-44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1218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No need to monitor all aspects in detail.</a:t>
            </a:r>
            <a:r>
              <a:rPr lang="en-US" baseline="0" dirty="0" smtClean="0"/>
              <a:t> Cloud Foundry is to simplify the live of the people in charge of platform and application operations. Cloud Foundry can be seen as a black box that takes care of the availability of itself, the provisioned applications. </a:t>
            </a:r>
            <a:endParaRPr lang="en-US" dirty="0"/>
          </a:p>
        </p:txBody>
      </p:sp>
    </p:spTree>
    <p:extLst>
      <p:ext uri="{BB962C8B-B14F-4D97-AF65-F5344CB8AC3E}">
        <p14:creationId xmlns:p14="http://schemas.microsoft.com/office/powerpoint/2010/main" val="202479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Monitor applications to determine their state (e.g. running, stopped, crashed, etc.), version, and number of instances. The actual state of an application is updated based on heartbeats and </a:t>
            </a:r>
            <a:r>
              <a:rPr lang="en-US" dirty="0" err="1" smtClean="0"/>
              <a:t>droplet.exited</a:t>
            </a:r>
            <a:r>
              <a:rPr lang="en-US" dirty="0" smtClean="0"/>
              <a:t> messages issued by the DEA running the application.</a:t>
            </a:r>
          </a:p>
          <a:p>
            <a:r>
              <a:rPr lang="en-US" dirty="0" smtClean="0"/>
              <a:t>Determine applications' expected state, version, and number of instances. The desired state of an application is obtained from a dump of the Cloud Controller database.</a:t>
            </a:r>
          </a:p>
          <a:p>
            <a:r>
              <a:rPr lang="en-US" dirty="0" smtClean="0"/>
              <a:t>Reconcile the actual state of applications with their expected state. For instance, if fewer than expected instances are running, the Health Manager will instruct the Cloud Controller to start the appropriate number of instances.</a:t>
            </a:r>
          </a:p>
          <a:p>
            <a:r>
              <a:rPr lang="en-US" dirty="0" smtClean="0"/>
              <a:t>Direct Cloud Controller to take action to correct any discrepancies in the state of applications.</a:t>
            </a:r>
          </a:p>
          <a:p>
            <a:r>
              <a:rPr lang="en-US" dirty="0" smtClean="0"/>
              <a:t>The Health Manager is essential to ensuring that apps running on Cloud Foundry remain available. It is needed to restart applications whenever the DEA running an app shuts down for any reason; Warden kills the app because it violated a quota; or the application process exits with a non-zero exit code.</a:t>
            </a:r>
          </a:p>
        </p:txBody>
      </p:sp>
    </p:spTree>
    <p:extLst>
      <p:ext uri="{BB962C8B-B14F-4D97-AF65-F5344CB8AC3E}">
        <p14:creationId xmlns:p14="http://schemas.microsoft.com/office/powerpoint/2010/main" val="3928820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dirty="0" smtClean="0"/>
              <a:t>Monitor applications to determine their state (e.g. running, stopped, crashed, etc.), version, and number of instances. The actual state of an application is updated based on heartbeats and </a:t>
            </a:r>
            <a:r>
              <a:rPr lang="en-US" dirty="0" err="1" smtClean="0"/>
              <a:t>droplet.exited</a:t>
            </a:r>
            <a:r>
              <a:rPr lang="en-US" dirty="0" smtClean="0"/>
              <a:t> messages issued by the DEA running the application.</a:t>
            </a:r>
          </a:p>
          <a:p>
            <a:r>
              <a:rPr lang="en-US" dirty="0" smtClean="0"/>
              <a:t>Determine applications' expected state, version, and number of instances. The desired state of an application is obtained from a dump of the Cloud Controller database.</a:t>
            </a:r>
          </a:p>
          <a:p>
            <a:r>
              <a:rPr lang="en-US" dirty="0" smtClean="0"/>
              <a:t>Reconcile the actual state of applications with their expected state. For instance, if fewer than expected instances are running, the Health Manager will instruct the Cloud Controller to start the appropriate number of instances.</a:t>
            </a:r>
          </a:p>
          <a:p>
            <a:r>
              <a:rPr lang="en-US" dirty="0" smtClean="0"/>
              <a:t>Direct Cloud Controller to take action to correct any discrepancies in the state of applications.</a:t>
            </a:r>
          </a:p>
          <a:p>
            <a:r>
              <a:rPr lang="en-US" dirty="0" smtClean="0"/>
              <a:t>The Health Manager is essential to ensuring that apps running on Cloud Foundry remain available. It is needed to restart applications whenever the DEA running an app shuts down for any reason; Warden kills the app because it violated a quota; or the application process exits with a non-zero exit code.</a:t>
            </a:r>
          </a:p>
        </p:txBody>
      </p:sp>
    </p:spTree>
    <p:extLst>
      <p:ext uri="{BB962C8B-B14F-4D97-AF65-F5344CB8AC3E}">
        <p14:creationId xmlns:p14="http://schemas.microsoft.com/office/powerpoint/2010/main" val="3928820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lstStyle/>
          <a:p>
            <a:r>
              <a:rPr lang="en-US" sz="1400" b="1" dirty="0" smtClean="0"/>
              <a:t>Cloud Foundry </a:t>
            </a:r>
            <a:r>
              <a:rPr lang="en-US" sz="1400" b="1" dirty="0" err="1" smtClean="0"/>
              <a:t>PaaS</a:t>
            </a:r>
            <a:endParaRPr lang="en-US" sz="1400" b="1" dirty="0" smtClean="0"/>
          </a:p>
          <a:p>
            <a:endParaRPr lang="en-US" sz="1100" dirty="0" smtClean="0"/>
          </a:p>
          <a:p>
            <a:r>
              <a:rPr lang="en-US" sz="1100" dirty="0" smtClean="0"/>
              <a:t>An application runs in a </a:t>
            </a:r>
            <a:r>
              <a:rPr lang="en-US" sz="1100" b="1" dirty="0" smtClean="0"/>
              <a:t>DEA, </a:t>
            </a:r>
            <a:r>
              <a:rPr lang="en-US" sz="1100" b="0" dirty="0" smtClean="0"/>
              <a:t>which is a droplet execution agent</a:t>
            </a:r>
            <a:r>
              <a:rPr lang="en-US" sz="1100" b="1" dirty="0" smtClean="0"/>
              <a:t>. </a:t>
            </a:r>
            <a:r>
              <a:rPr lang="en-US" sz="1100" dirty="0" smtClean="0"/>
              <a:t>The</a:t>
            </a:r>
            <a:r>
              <a:rPr lang="en-US" sz="1100" b="1" dirty="0" smtClean="0"/>
              <a:t> Cloud Controller </a:t>
            </a:r>
            <a:r>
              <a:rPr lang="en-US" sz="1100" dirty="0" smtClean="0"/>
              <a:t>orchestrates the routing and lifecycle of all DEAs in the pool. </a:t>
            </a:r>
            <a:r>
              <a:rPr lang="en-US" sz="1100" b="1" dirty="0" smtClean="0"/>
              <a:t>Routers</a:t>
            </a:r>
            <a:r>
              <a:rPr lang="en-US" sz="1100" dirty="0" smtClean="0"/>
              <a:t> manage application traffic. </a:t>
            </a:r>
            <a:r>
              <a:rPr lang="en-US" sz="1100" b="1" dirty="0" smtClean="0"/>
              <a:t>Health Manager </a:t>
            </a:r>
            <a:r>
              <a:rPr lang="en-US" sz="1100" dirty="0" smtClean="0"/>
              <a:t>reports mismatched application states to the CC. A </a:t>
            </a:r>
            <a:r>
              <a:rPr lang="en-US" sz="1100" b="1" dirty="0" smtClean="0"/>
              <a:t>service</a:t>
            </a:r>
            <a:r>
              <a:rPr lang="en-US" sz="1100" dirty="0" smtClean="0"/>
              <a:t> </a:t>
            </a:r>
            <a:r>
              <a:rPr lang="en-US" sz="1100" b="1" dirty="0" smtClean="0"/>
              <a:t>gateway</a:t>
            </a:r>
            <a:r>
              <a:rPr lang="en-US" sz="1100" dirty="0" smtClean="0"/>
              <a:t> provides an interface for services (native or external). A </a:t>
            </a:r>
            <a:r>
              <a:rPr lang="en-US" sz="1100" b="1" dirty="0" smtClean="0"/>
              <a:t>messaging</a:t>
            </a:r>
            <a:r>
              <a:rPr lang="en-US" sz="1100" dirty="0" smtClean="0"/>
              <a:t> bus manages all system communication. Apps are accessed directly through the router while web and CLI clients (e.g., </a:t>
            </a:r>
            <a:r>
              <a:rPr lang="en-US" sz="1100" dirty="0" err="1" smtClean="0"/>
              <a:t>vmc</a:t>
            </a:r>
            <a:r>
              <a:rPr lang="en-US" sz="1100" dirty="0" smtClean="0"/>
              <a:t>, STS) access Cloud Controller via </a:t>
            </a:r>
            <a:r>
              <a:rPr lang="en-US" sz="1100" dirty="0" err="1" smtClean="0"/>
              <a:t>RESTful</a:t>
            </a:r>
            <a:r>
              <a:rPr lang="en-US" sz="1100" dirty="0" smtClean="0"/>
              <a:t> services.</a:t>
            </a:r>
          </a:p>
          <a:p>
            <a:endParaRPr lang="en-US" dirty="0"/>
          </a:p>
        </p:txBody>
      </p:sp>
    </p:spTree>
    <p:extLst>
      <p:ext uri="{BB962C8B-B14F-4D97-AF65-F5344CB8AC3E}">
        <p14:creationId xmlns:p14="http://schemas.microsoft.com/office/powerpoint/2010/main" val="1292392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fontScale="92500" lnSpcReduction="10000"/>
          </a:bodyPr>
          <a:lstStyle/>
          <a:p>
            <a:r>
              <a:rPr lang="en-US" dirty="0" smtClean="0"/>
              <a:t>Live Capacity </a:t>
            </a:r>
            <a:r>
              <a:rPr lang="en-US" dirty="0" err="1" smtClean="0"/>
              <a:t>UpdatesOne</a:t>
            </a:r>
            <a:r>
              <a:rPr lang="en-US" dirty="0" smtClean="0"/>
              <a:t> of the great benefits of BOSH is the ability to update a running system without suffering any downtime. This is accomplished by employing canary-style deployments, where by a subset of each managed component is removed from service, updated, and if the update is successful, returned to service. If the update succeeds, another subset is updated as BOSH “rolls through” the system. If the update fails, the failed components are left in their failure state (for troubleshooting purposes) while the remaining healthy components continue to serve load.</a:t>
            </a:r>
          </a:p>
          <a:p>
            <a:r>
              <a:rPr lang="en-US" dirty="0" smtClean="0"/>
              <a:t>This style of update allows a CF operator to easily add and remove application hosting capacity from a running system. When adding capacity, BOSH simply spins up additional Execution Agent VM’s, which then advertise themselves via NATS as being ready to serve application workloads. When removing (or updating) capacity, BOSH first triggers a “drain” event on the Execution Agent to be removed. This drain event triggers an “evacuation” of all application instances running on that Execution Agent to another Execution Agent. Once this evacuation is complete, the Execution Agent is either removed or updated. In either case, end user applications do not suffer downtime.</a:t>
            </a:r>
          </a:p>
          <a:p>
            <a:r>
              <a:rPr lang="en-US" dirty="0" smtClean="0"/>
              <a:t>The Pivotal CF installer takes this to another level by providing a web form allowing an operator to scale components both vertically (CPU, RAM, Disk) and horizontally (number of instances). Simply update and save the form, and then click “Update” on the home page. This results in the installer application updating the deployment manifest followed by a “bosh deploy.” You can see this in action at the 3:50 mark in the embedded video. Here’s an updated screenshot showing the form as of our latest beta release:</a:t>
            </a:r>
          </a:p>
          <a:p>
            <a:r>
              <a:rPr lang="en-US" dirty="0" smtClean="0"/>
              <a:t>The ease with which platform capacity can be managed enables extreme agility in operations. One can imagine horizontally scaling a </a:t>
            </a:r>
            <a:r>
              <a:rPr lang="en-US" dirty="0" err="1" smtClean="0"/>
              <a:t>vSphere</a:t>
            </a:r>
            <a:r>
              <a:rPr lang="en-US" dirty="0" smtClean="0"/>
              <a:t> cluster by adding additional </a:t>
            </a:r>
            <a:r>
              <a:rPr lang="en-US" dirty="0" err="1" smtClean="0"/>
              <a:t>ESXi</a:t>
            </a:r>
            <a:r>
              <a:rPr lang="en-US" dirty="0" smtClean="0"/>
              <a:t> nodes and storage capacity and then allowing a running CF instance to expand across the newly added resources with a button click!</a:t>
            </a:r>
          </a:p>
          <a:p>
            <a:r>
              <a:rPr lang="en-US" dirty="0" smtClean="0"/>
              <a:t>To put this agility into perspective, we decided “on the fly” during a demo session with the customer to demo scaling up the capacity. We visited the web form, increased the number of Execution Agent’s to 2, clicked “Save” and then “Update.” We were greeted with a “friendly” red error message:</a:t>
            </a:r>
          </a:p>
          <a:p>
            <a:r>
              <a:rPr lang="en-US" i="1" dirty="0" smtClean="0"/>
              <a:t>Unable to allocate enough IPs to complete deployment</a:t>
            </a:r>
          </a:p>
          <a:p>
            <a:r>
              <a:rPr lang="en-US" dirty="0" smtClean="0"/>
              <a:t>The Pivotal CF Installer was kind enough to validate that we had enough IP addresses left in the allocation we provided to it. An administrator in the room allocated another IP address for us. We updated the reserved ranges in our network configuration, and again clicked “Save” and then “Update.” A couple of minutes later we had a new Execution Agent running. Adding to the excitement in the room, one administrator happened to be watching the </a:t>
            </a:r>
            <a:r>
              <a:rPr lang="en-US" dirty="0" err="1" smtClean="0"/>
              <a:t>vCenter</a:t>
            </a:r>
            <a:r>
              <a:rPr lang="en-US" dirty="0" smtClean="0"/>
              <a:t> console on his laptop during the update and exclaimed “Look! There it is spinning up the VM!”</a:t>
            </a:r>
          </a:p>
          <a:p>
            <a:endParaRPr lang="en-US" dirty="0"/>
          </a:p>
        </p:txBody>
      </p:sp>
    </p:spTree>
    <p:extLst>
      <p:ext uri="{BB962C8B-B14F-4D97-AF65-F5344CB8AC3E}">
        <p14:creationId xmlns:p14="http://schemas.microsoft.com/office/powerpoint/2010/main" val="275707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8775" y="692150"/>
            <a:ext cx="3733800" cy="2100263"/>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bwMode="gray">
          <a:xfrm>
            <a:off x="890589" y="1312909"/>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2"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3"/>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9" name="TextBox 8"/>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12" name="Picture 11"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10" name="TextBox 9"/>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419227"/>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8"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7"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6" name="Picture 5"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7" name="TextBox 6"/>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1701801" y="3094571"/>
            <a:ext cx="5689600" cy="438582"/>
          </a:xfrm>
          <a:prstGeom prst="rect">
            <a:avLst/>
          </a:prstGeom>
          <a:noFill/>
        </p:spPr>
        <p:txBody>
          <a:bodyPr wrap="square" rtlCol="0">
            <a:spAutoFit/>
          </a:bodyPr>
          <a:lstStyle/>
          <a:p>
            <a:pPr algn="ctr"/>
            <a:r>
              <a:rPr lang="en-US" sz="2250" cap="none" dirty="0" smtClean="0">
                <a:solidFill>
                  <a:schemeClr val="accent3"/>
                </a:solidFill>
                <a:latin typeface="Arial"/>
                <a:cs typeface="Arial"/>
              </a:rPr>
              <a:t>BUILT FOR THE</a:t>
            </a:r>
            <a:r>
              <a:rPr lang="en-US" sz="2250" cap="all" baseline="0" dirty="0" smtClean="0">
                <a:solidFill>
                  <a:schemeClr val="accent3"/>
                </a:solidFill>
                <a:latin typeface="Arial"/>
                <a:cs typeface="Arial"/>
              </a:rPr>
              <a:t> </a:t>
            </a:r>
            <a:r>
              <a:rPr lang="en-US" sz="2250" cap="none" baseline="0" dirty="0" smtClean="0">
                <a:solidFill>
                  <a:srgbClr val="3EA7BC"/>
                </a:solidFill>
                <a:latin typeface="Arial"/>
                <a:cs typeface="Arial"/>
              </a:rPr>
              <a:t>SPEED OF BUSINESS</a:t>
            </a:r>
            <a:endParaRPr lang="en-US" sz="2250" cap="none" dirty="0" smtClean="0">
              <a:solidFill>
                <a:srgbClr val="3EA7BC"/>
              </a:solidFill>
              <a:latin typeface="Arial"/>
              <a:cs typeface="Arial"/>
            </a:endParaRPr>
          </a:p>
        </p:txBody>
      </p:sp>
      <p:pic>
        <p:nvPicPr>
          <p:cNvPr id="7" name="Picture 6" descr="Pivotal_Logo_white.png"/>
          <p:cNvPicPr>
            <a:picLocks noChangeAspect="1"/>
          </p:cNvPicPr>
          <p:nvPr userDrawn="1"/>
        </p:nvPicPr>
        <p:blipFill>
          <a:blip r:embed="rId2" cstate="print"/>
          <a:srcRect r="5548"/>
          <a:stretch>
            <a:fillRect/>
          </a:stretch>
        </p:blipFill>
        <p:spPr>
          <a:xfrm>
            <a:off x="1973538" y="1659710"/>
            <a:ext cx="5189267" cy="1259181"/>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1036008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bwMode="gray">
          <a:xfrm>
            <a:off x="890589" y="1312909"/>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2"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3"/>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4" y="4686263"/>
            <a:ext cx="899577" cy="255363"/>
          </a:xfrm>
          <a:prstGeom prst="rect">
            <a:avLst/>
          </a:prstGeom>
        </p:spPr>
      </p:pic>
      <p:sp>
        <p:nvSpPr>
          <p:cNvPr id="11" name="TextBox 10"/>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18057130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2"/>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7" y="244713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4" y="4686263"/>
            <a:ext cx="899577" cy="255363"/>
          </a:xfrm>
          <a:prstGeom prst="rect">
            <a:avLst/>
          </a:prstGeom>
        </p:spPr>
      </p:pic>
    </p:spTree>
    <p:extLst>
      <p:ext uri="{BB962C8B-B14F-4D97-AF65-F5344CB8AC3E}">
        <p14:creationId xmlns:p14="http://schemas.microsoft.com/office/powerpoint/2010/main" val="13021655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2"/>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00685D"/>
              </a:solidFill>
              <a:latin typeface="Arial"/>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7"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572220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7" name="Title 1"/>
          <p:cNvSpPr>
            <a:spLocks noGrp="1"/>
          </p:cNvSpPr>
          <p:nvPr>
            <p:ph type="ctrTitle" hasCustomPrompt="1"/>
          </p:nvPr>
        </p:nvSpPr>
        <p:spPr bwMode="gray">
          <a:xfrm>
            <a:off x="1017588" y="1739932"/>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7" y="244713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10" name="TextBox 9"/>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7"/>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4" y="4686263"/>
            <a:ext cx="899577" cy="255363"/>
          </a:xfrm>
          <a:prstGeom prst="rect">
            <a:avLst/>
          </a:prstGeom>
        </p:spPr>
      </p:pic>
    </p:spTree>
    <p:extLst>
      <p:ext uri="{BB962C8B-B14F-4D97-AF65-F5344CB8AC3E}">
        <p14:creationId xmlns:p14="http://schemas.microsoft.com/office/powerpoint/2010/main" val="4427120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41840609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5879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pic>
        <p:nvPicPr>
          <p:cNvPr id="3" name="Picture 2"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42164985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748293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pic>
        <p:nvPicPr>
          <p:cNvPr id="4" name="Picture 3"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283962813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293663990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16992781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419227"/>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15588179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8"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7"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333670241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2"/>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j-lt"/>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7"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10302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2029651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3" name="Picture 2" descr="EMC-no-tag_white_RGB-150dpi.png"/>
          <p:cNvPicPr>
            <a:picLocks noChangeAspect="1"/>
          </p:cNvPicPr>
          <p:nvPr userDrawn="1"/>
        </p:nvPicPr>
        <p:blipFill>
          <a:blip r:embed="rId2" cstate="print">
            <a:alphaModFix amt="31000"/>
          </a:blip>
          <a:stretch>
            <a:fillRect/>
          </a:stretch>
        </p:blipFill>
        <p:spPr>
          <a:xfrm>
            <a:off x="1934110" y="1452328"/>
            <a:ext cx="5152490" cy="1362548"/>
          </a:xfrm>
          <a:prstGeom prst="rect">
            <a:avLst/>
          </a:prstGeom>
        </p:spPr>
      </p:pic>
      <p:sp>
        <p:nvSpPr>
          <p:cNvPr id="4" name="TextBox 3"/>
          <p:cNvSpPr txBox="1"/>
          <p:nvPr userDrawn="1"/>
        </p:nvSpPr>
        <p:spPr>
          <a:xfrm>
            <a:off x="1701800" y="2984501"/>
            <a:ext cx="5689600" cy="461665"/>
          </a:xfrm>
          <a:prstGeom prst="rect">
            <a:avLst/>
          </a:prstGeom>
          <a:noFill/>
        </p:spPr>
        <p:txBody>
          <a:bodyPr wrap="square" rtlCol="0">
            <a:spAutoFit/>
          </a:bodyPr>
          <a:lstStyle/>
          <a:p>
            <a:pPr algn="ctr"/>
            <a:r>
              <a:rPr lang="en-US" sz="2400" cap="all" dirty="0" smtClean="0">
                <a:solidFill>
                  <a:srgbClr val="F16F3B"/>
                </a:solidFill>
                <a:latin typeface="Arial"/>
                <a:cs typeface="Arial"/>
              </a:rPr>
              <a:t>A new</a:t>
            </a:r>
            <a:r>
              <a:rPr lang="en-US" sz="2400" cap="all" dirty="0" smtClean="0">
                <a:solidFill>
                  <a:srgbClr val="E96C42"/>
                </a:solidFill>
                <a:latin typeface="Arial"/>
                <a:cs typeface="Arial"/>
              </a:rPr>
              <a:t> </a:t>
            </a:r>
            <a:r>
              <a:rPr lang="en-US" sz="2300" cap="all" dirty="0" smtClean="0">
                <a:solidFill>
                  <a:srgbClr val="AEBF2F"/>
                </a:solidFill>
                <a:latin typeface="Arial"/>
                <a:cs typeface="Arial"/>
              </a:rPr>
              <a:t>Platform</a:t>
            </a:r>
            <a:r>
              <a:rPr lang="en-US" sz="2400" cap="all" dirty="0" smtClean="0">
                <a:solidFill>
                  <a:srgbClr val="4D4D4D"/>
                </a:solidFill>
                <a:latin typeface="Arial"/>
                <a:cs typeface="Arial"/>
              </a:rPr>
              <a:t> </a:t>
            </a:r>
            <a:r>
              <a:rPr lang="en-US" sz="2400" cap="all" dirty="0" smtClean="0">
                <a:solidFill>
                  <a:srgbClr val="3EA7BC"/>
                </a:solidFill>
                <a:latin typeface="Arial"/>
                <a:cs typeface="Arial"/>
              </a:rPr>
              <a:t>for a new Era</a:t>
            </a:r>
          </a:p>
        </p:txBody>
      </p:sp>
    </p:spTree>
    <p:extLst>
      <p:ext uri="{BB962C8B-B14F-4D97-AF65-F5344CB8AC3E}">
        <p14:creationId xmlns:p14="http://schemas.microsoft.com/office/powerpoint/2010/main" val="1863010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tx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bwMode="gray">
          <a:xfrm>
            <a:off x="890589" y="1312909"/>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92"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3"/>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10" name="Picture 9" descr="EMC logo white-lg.png"/>
          <p:cNvPicPr>
            <a:picLocks noChangeAspect="1"/>
          </p:cNvPicPr>
          <p:nvPr userDrawn="1"/>
        </p:nvPicPr>
        <p:blipFill>
          <a:blip r:embed="rId2" cstate="print"/>
          <a:stretch>
            <a:fillRect/>
          </a:stretch>
        </p:blipFill>
        <p:spPr bwMode="gray">
          <a:xfrm>
            <a:off x="7951414" y="4686263"/>
            <a:ext cx="899577" cy="255363"/>
          </a:xfrm>
          <a:prstGeom prst="rect">
            <a:avLst/>
          </a:prstGeom>
        </p:spPr>
      </p:pic>
      <p:sp>
        <p:nvSpPr>
          <p:cNvPr id="11" name="TextBox 10"/>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7231724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2"/>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7" y="2447130"/>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19" name="Picture 18" descr="EMC logo white-lg.png"/>
          <p:cNvPicPr>
            <a:picLocks noChangeAspect="1"/>
          </p:cNvPicPr>
          <p:nvPr userDrawn="1"/>
        </p:nvPicPr>
        <p:blipFill>
          <a:blip r:embed="rId2" cstate="print"/>
          <a:stretch>
            <a:fillRect/>
          </a:stretch>
        </p:blipFill>
        <p:spPr bwMode="gray">
          <a:xfrm>
            <a:off x="7951414" y="4686263"/>
            <a:ext cx="899577" cy="255363"/>
          </a:xfrm>
          <a:prstGeom prst="rect">
            <a:avLst/>
          </a:prstGeom>
        </p:spPr>
      </p:pic>
    </p:spTree>
    <p:extLst>
      <p:ext uri="{BB962C8B-B14F-4D97-AF65-F5344CB8AC3E}">
        <p14:creationId xmlns:p14="http://schemas.microsoft.com/office/powerpoint/2010/main" val="14064652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2"/>
            <a:ext cx="9144000" cy="2168501"/>
          </a:xfrm>
          <a:prstGeom prst="rect">
            <a:avLst/>
          </a:prstGeom>
          <a:gradFill flip="none" rotWithShape="1">
            <a:gsLst>
              <a:gs pos="0">
                <a:schemeClr val="bg1"/>
              </a:gs>
              <a:gs pos="100000">
                <a:schemeClr val="bg2">
                  <a:lumMod val="60000"/>
                  <a:lumOff val="40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00685D"/>
              </a:solidFill>
              <a:latin typeface="Arial"/>
            </a:endParaRPr>
          </a:p>
        </p:txBody>
      </p:sp>
      <p:sp>
        <p:nvSpPr>
          <p:cNvPr id="2" name="Title 1"/>
          <p:cNvSpPr>
            <a:spLocks noGrp="1"/>
          </p:cNvSpPr>
          <p:nvPr>
            <p:ph type="ctrTitle" hasCustomPrompt="1"/>
          </p:nvPr>
        </p:nvSpPr>
        <p:spPr bwMode="gray">
          <a:xfrm>
            <a:off x="2728912" y="995595"/>
            <a:ext cx="6048376" cy="1230080"/>
          </a:xfrm>
          <a:prstGeom prst="rect">
            <a:avLst/>
          </a:prstGeom>
          <a:noFill/>
        </p:spPr>
        <p:txBody>
          <a:bodyPr lIns="0" tIns="0" rIns="0" bIns="0" anchor="b" anchorCtr="0">
            <a:spAutoFit/>
          </a:bodyPr>
          <a:lstStyle>
            <a:lvl1pPr>
              <a:lnSpc>
                <a:spcPct val="90000"/>
              </a:lnSpc>
              <a:defRPr sz="4400">
                <a:solidFill>
                  <a:srgbClr val="1C7B70"/>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7" y="2455863"/>
            <a:ext cx="6048375" cy="1901704"/>
          </a:xfrm>
          <a:prstGeom prst="rect">
            <a:avLst/>
          </a:prstGeom>
          <a:noFill/>
        </p:spPr>
        <p:txBody>
          <a:bodyPr wrap="square" lIns="0" tIns="0" rIns="0" bIns="0">
            <a:noAutofit/>
          </a:bodyPr>
          <a:lstStyle>
            <a:lvl1pPr marL="0" indent="0" algn="l">
              <a:spcBef>
                <a:spcPts val="600"/>
              </a:spcBef>
              <a:buNone/>
              <a:defRPr sz="2800">
                <a:solidFill>
                  <a:schemeClr val="bg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404039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7"/>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rgbClr val="00685D"/>
                </a:solidFill>
                <a:latin typeface="Arial"/>
                <a:ea typeface="+mj-ea"/>
                <a:cs typeface="Arial"/>
              </a:defRPr>
            </a:lvl1pPr>
          </a:lstStyle>
          <a:p>
            <a:r>
              <a:rPr lang="en-US" dirty="0" smtClean="0"/>
              <a:t>Divider3</a:t>
            </a:r>
            <a:endParaRPr lang="en-US" dirty="0"/>
          </a:p>
        </p:txBody>
      </p:sp>
      <p:pic>
        <p:nvPicPr>
          <p:cNvPr id="18" name="Picture 17" descr="EMC logo white-lg.png"/>
          <p:cNvPicPr>
            <a:picLocks noChangeAspect="1"/>
          </p:cNvPicPr>
          <p:nvPr userDrawn="1"/>
        </p:nvPicPr>
        <p:blipFill>
          <a:blip r:embed="rId2" cstate="print"/>
          <a:stretch>
            <a:fillRect/>
          </a:stretch>
        </p:blipFill>
        <p:spPr bwMode="gray">
          <a:xfrm>
            <a:off x="7951414" y="4686263"/>
            <a:ext cx="899577" cy="255363"/>
          </a:xfrm>
          <a:prstGeom prst="rect">
            <a:avLst/>
          </a:prstGeom>
        </p:spPr>
      </p:pic>
    </p:spTree>
    <p:extLst>
      <p:ext uri="{BB962C8B-B14F-4D97-AF65-F5344CB8AC3E}">
        <p14:creationId xmlns:p14="http://schemas.microsoft.com/office/powerpoint/2010/main" val="14203551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40188611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rgbClr val="ADC339"/>
              </a:buClr>
              <a:buFont typeface="Wingdings" pitchFamily="2" charset="2"/>
              <a:buChar char=""/>
              <a:defRPr sz="2400">
                <a:solidFill>
                  <a:schemeClr val="bg2"/>
                </a:solidFill>
                <a:latin typeface="Arial"/>
                <a:cs typeface="Arial"/>
              </a:defRPr>
            </a:lvl1pPr>
            <a:lvl2pPr>
              <a:spcBef>
                <a:spcPts val="300"/>
              </a:spcBef>
              <a:buClr>
                <a:srgbClr val="ADC339"/>
              </a:buClr>
              <a:buFont typeface="Verdana" pitchFamily="34" charset="0"/>
              <a:buChar char="–"/>
              <a:defRPr sz="2000">
                <a:solidFill>
                  <a:schemeClr val="bg2"/>
                </a:solidFill>
                <a:latin typeface="Arial"/>
                <a:cs typeface="Arial"/>
              </a:defRPr>
            </a:lvl2pPr>
            <a:lvl3pPr>
              <a:spcBef>
                <a:spcPts val="300"/>
              </a:spcBef>
              <a:buClr>
                <a:srgbClr val="ADC339"/>
              </a:buClr>
              <a:buFont typeface="Verdana" pitchFamily="34" charset="0"/>
              <a:buChar char="▪"/>
              <a:defRPr sz="1600">
                <a:solidFill>
                  <a:schemeClr val="bg2"/>
                </a:solidFill>
                <a:latin typeface="Arial"/>
                <a:cs typeface="Arial"/>
              </a:defRPr>
            </a:lvl3pPr>
            <a:lvl4pPr marL="1658938" indent="-287338">
              <a:spcBef>
                <a:spcPts val="300"/>
              </a:spcBef>
              <a:buClr>
                <a:srgbClr val="ADC339"/>
              </a:buClr>
              <a:buFont typeface="Verdana" pitchFamily="34" charset="0"/>
              <a:buChar char="—"/>
              <a:defRPr sz="1200">
                <a:solidFill>
                  <a:schemeClr val="bg2"/>
                </a:solidFill>
                <a:latin typeface="Arial"/>
                <a:cs typeface="Arial"/>
              </a:defRPr>
            </a:lvl4pPr>
            <a:lvl5pPr>
              <a:spcBef>
                <a:spcPts val="300"/>
              </a:spcBef>
              <a:buClr>
                <a:srgbClr val="ADC339"/>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865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pic>
        <p:nvPicPr>
          <p:cNvPr id="3" name="Picture 2"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145917613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4" name="TextBox 13"/>
          <p:cNvSpPr txBox="1"/>
          <p:nvPr userDrawn="1"/>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sp>
        <p:nvSpPr>
          <p:cNvPr id="16" name="Title 1"/>
          <p:cNvSpPr>
            <a:spLocks noGrp="1"/>
          </p:cNvSpPr>
          <p:nvPr>
            <p:ph type="ctrTitle" hasCustomPrompt="1"/>
          </p:nvPr>
        </p:nvSpPr>
        <p:spPr bwMode="gray">
          <a:xfrm>
            <a:off x="670455" y="1674287"/>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8"/>
            <a:ext cx="957262" cy="219455"/>
          </a:xfrm>
          <a:prstGeom prst="rect">
            <a:avLst/>
          </a:prstGeom>
        </p:spPr>
      </p:pic>
      <p:sp>
        <p:nvSpPr>
          <p:cNvPr id="9" name="TextBox 8"/>
          <p:cNvSpPr txBox="1"/>
          <p:nvPr userDrawn="1"/>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91413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mj-lt"/>
              </a:defRPr>
            </a:lvl1pPr>
          </a:lstStyle>
          <a:p>
            <a:r>
              <a:rPr lang="en-US" dirty="0" smtClean="0"/>
              <a:t>Click to Edit Master Title Style</a:t>
            </a:r>
            <a:endParaRPr lang="en-US" dirty="0"/>
          </a:p>
        </p:txBody>
      </p:sp>
      <p:pic>
        <p:nvPicPr>
          <p:cNvPr id="4" name="Picture 3"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38780213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5059632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8"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mn-lt"/>
              </a:defRPr>
            </a:lvl1pPr>
            <a:lvl2pPr>
              <a:spcBef>
                <a:spcPts val="300"/>
              </a:spcBef>
              <a:buClr>
                <a:schemeClr val="accent1"/>
              </a:buClr>
              <a:buFont typeface="Verdana" pitchFamily="34" charset="0"/>
              <a:buChar char="–"/>
              <a:defRPr sz="2000">
                <a:solidFill>
                  <a:schemeClr val="bg2"/>
                </a:solidFill>
                <a:latin typeface="+mn-lt"/>
              </a:defRPr>
            </a:lvl2pPr>
            <a:lvl3pPr>
              <a:spcBef>
                <a:spcPts val="300"/>
              </a:spcBef>
              <a:buClr>
                <a:schemeClr val="accent1"/>
              </a:buClr>
              <a:buFont typeface="Verdana" pitchFamily="34" charset="0"/>
              <a:buChar char="▪"/>
              <a:defRPr sz="1600">
                <a:solidFill>
                  <a:schemeClr val="bg2"/>
                </a:solidFill>
                <a:latin typeface="+mn-lt"/>
              </a:defRPr>
            </a:lvl3pPr>
            <a:lvl4pPr marL="1658938" indent="-287338">
              <a:spcBef>
                <a:spcPts val="300"/>
              </a:spcBef>
              <a:buClr>
                <a:schemeClr val="accent1"/>
              </a:buClr>
              <a:buFont typeface="Verdana" pitchFamily="34" charset="0"/>
              <a:buChar char="—"/>
              <a:defRPr sz="1200">
                <a:solidFill>
                  <a:schemeClr val="bg2"/>
                </a:solidFill>
                <a:latin typeface="+mn-lt"/>
              </a:defRPr>
            </a:lvl4pPr>
            <a:lvl5pPr>
              <a:spcBef>
                <a:spcPts val="300"/>
              </a:spcBef>
              <a:buClr>
                <a:schemeClr val="accent1"/>
              </a:buClr>
              <a:buFont typeface="Verdana" pitchFamily="34" charset="0"/>
              <a:buChar char="»"/>
              <a:defRPr sz="1100">
                <a:solidFill>
                  <a:schemeClr val="bg2"/>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18206889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8" y="1419227"/>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bg2"/>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16370134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rgbClr val="1C7B70"/>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8"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7"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bg2"/>
                </a:solidFill>
                <a:latin typeface="Arial"/>
                <a:cs typeface="Arial"/>
              </a:defRPr>
            </a:lvl1pPr>
            <a:lvl2pPr>
              <a:spcBef>
                <a:spcPts val="300"/>
              </a:spcBef>
              <a:buClr>
                <a:schemeClr val="accent1"/>
              </a:buClr>
              <a:buFont typeface="Verdana" pitchFamily="34" charset="0"/>
              <a:buChar char="–"/>
              <a:defRPr sz="2000">
                <a:solidFill>
                  <a:schemeClr val="bg2"/>
                </a:solidFill>
                <a:latin typeface="Arial"/>
                <a:cs typeface="Arial"/>
              </a:defRPr>
            </a:lvl2pPr>
            <a:lvl3pPr>
              <a:spcBef>
                <a:spcPts val="300"/>
              </a:spcBef>
              <a:buClr>
                <a:schemeClr val="accent1"/>
              </a:buClr>
              <a:buFont typeface="Verdana" pitchFamily="34" charset="0"/>
              <a:buChar char="▪"/>
              <a:defRPr sz="1600">
                <a:solidFill>
                  <a:schemeClr val="bg2"/>
                </a:solidFill>
                <a:latin typeface="Arial"/>
                <a:cs typeface="Arial"/>
              </a:defRPr>
            </a:lvl3pPr>
            <a:lvl4pPr marL="1658938" indent="-287338">
              <a:spcBef>
                <a:spcPts val="300"/>
              </a:spcBef>
              <a:buClr>
                <a:schemeClr val="accent1"/>
              </a:buClr>
              <a:buFont typeface="Verdana" pitchFamily="34" charset="0"/>
              <a:buChar char="—"/>
              <a:defRPr sz="1200">
                <a:solidFill>
                  <a:schemeClr val="bg2"/>
                </a:solidFill>
                <a:latin typeface="Arial"/>
                <a:cs typeface="Arial"/>
              </a:defRPr>
            </a:lvl4pPr>
            <a:lvl5pPr>
              <a:spcBef>
                <a:spcPts val="300"/>
              </a:spcBef>
              <a:buClr>
                <a:schemeClr val="accent1"/>
              </a:buClr>
              <a:buFont typeface="Verdana" pitchFamily="34" charset="0"/>
              <a:buChar char="»"/>
              <a:defRPr sz="1100">
                <a:solidFill>
                  <a:schemeClr val="bg2"/>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color_rings.png"/>
          <p:cNvPicPr>
            <a:picLocks noChangeAspect="1"/>
          </p:cNvPicPr>
          <p:nvPr userDrawn="1"/>
        </p:nvPicPr>
        <p:blipFill>
          <a:blip r:embed="rId2" cstate="print"/>
          <a:srcRect l="52000"/>
          <a:stretch>
            <a:fillRect/>
          </a:stretch>
        </p:blipFill>
        <p:spPr>
          <a:xfrm rot="10800000">
            <a:off x="8991600" y="344825"/>
            <a:ext cx="152400" cy="1562433"/>
          </a:xfrm>
          <a:prstGeom prst="rect">
            <a:avLst/>
          </a:prstGeom>
        </p:spPr>
      </p:pic>
    </p:spTree>
    <p:extLst>
      <p:ext uri="{BB962C8B-B14F-4D97-AF65-F5344CB8AC3E}">
        <p14:creationId xmlns:p14="http://schemas.microsoft.com/office/powerpoint/2010/main" val="418355275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1242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1306035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3" name="Picture 2" descr="EMC-no-tag_white_RGB-150dpi.png"/>
          <p:cNvPicPr>
            <a:picLocks noChangeAspect="1"/>
          </p:cNvPicPr>
          <p:nvPr userDrawn="1"/>
        </p:nvPicPr>
        <p:blipFill>
          <a:blip r:embed="rId2" cstate="print">
            <a:alphaModFix amt="31000"/>
          </a:blip>
          <a:stretch>
            <a:fillRect/>
          </a:stretch>
        </p:blipFill>
        <p:spPr>
          <a:xfrm>
            <a:off x="1934110" y="1452328"/>
            <a:ext cx="5152490" cy="1362548"/>
          </a:xfrm>
          <a:prstGeom prst="rect">
            <a:avLst/>
          </a:prstGeom>
        </p:spPr>
      </p:pic>
      <p:sp>
        <p:nvSpPr>
          <p:cNvPr id="4" name="TextBox 3"/>
          <p:cNvSpPr txBox="1"/>
          <p:nvPr userDrawn="1"/>
        </p:nvSpPr>
        <p:spPr>
          <a:xfrm>
            <a:off x="1701800" y="2984501"/>
            <a:ext cx="5689600" cy="461665"/>
          </a:xfrm>
          <a:prstGeom prst="rect">
            <a:avLst/>
          </a:prstGeom>
          <a:noFill/>
        </p:spPr>
        <p:txBody>
          <a:bodyPr wrap="square" rtlCol="0">
            <a:spAutoFit/>
          </a:bodyPr>
          <a:lstStyle/>
          <a:p>
            <a:pPr algn="ctr"/>
            <a:r>
              <a:rPr lang="en-US" sz="2400" cap="all" dirty="0" smtClean="0">
                <a:solidFill>
                  <a:srgbClr val="F16F3B"/>
                </a:solidFill>
                <a:latin typeface="Arial"/>
                <a:cs typeface="Arial"/>
              </a:rPr>
              <a:t>A new</a:t>
            </a:r>
            <a:r>
              <a:rPr lang="en-US" sz="2400" cap="all" dirty="0" smtClean="0">
                <a:solidFill>
                  <a:srgbClr val="E96C42"/>
                </a:solidFill>
                <a:latin typeface="Arial"/>
                <a:cs typeface="Arial"/>
              </a:rPr>
              <a:t> </a:t>
            </a:r>
            <a:r>
              <a:rPr lang="en-US" sz="2300" cap="all" dirty="0" smtClean="0">
                <a:solidFill>
                  <a:srgbClr val="AEBF2F"/>
                </a:solidFill>
                <a:latin typeface="Arial"/>
                <a:cs typeface="Arial"/>
              </a:rPr>
              <a:t>Platform</a:t>
            </a:r>
            <a:r>
              <a:rPr lang="en-US" sz="2400" cap="all" dirty="0" smtClean="0">
                <a:solidFill>
                  <a:srgbClr val="4D4D4D"/>
                </a:solidFill>
                <a:latin typeface="Arial"/>
                <a:cs typeface="Arial"/>
              </a:rPr>
              <a:t> </a:t>
            </a:r>
            <a:r>
              <a:rPr lang="en-US" sz="2400" cap="all" dirty="0" smtClean="0">
                <a:solidFill>
                  <a:srgbClr val="3EA7BC"/>
                </a:solidFill>
                <a:latin typeface="Arial"/>
                <a:cs typeface="Arial"/>
              </a:rPr>
              <a:t>for a new Era</a:t>
            </a:r>
          </a:p>
        </p:txBody>
      </p:sp>
    </p:spTree>
    <p:extLst>
      <p:ext uri="{BB962C8B-B14F-4D97-AF65-F5344CB8AC3E}">
        <p14:creationId xmlns:p14="http://schemas.microsoft.com/office/powerpoint/2010/main" val="39495069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8"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7" y="785815"/>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7" y="32544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theme" Target="../theme/theme2.xml"/><Relationship Id="rId18" Type="http://schemas.openxmlformats.org/officeDocument/2006/relationships/image" Target="../media/image3.png"/><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2" Type="http://schemas.openxmlformats.org/officeDocument/2006/relationships/slideLayout" Target="../slideLayouts/slideLayout44.xml"/><Relationship Id="rId13" Type="http://schemas.openxmlformats.org/officeDocument/2006/relationships/slideLayout" Target="../slideLayouts/slideLayout45.xml"/><Relationship Id="rId14" Type="http://schemas.openxmlformats.org/officeDocument/2006/relationships/slideLayout" Target="../slideLayouts/slideLayout46.xml"/><Relationship Id="rId15" Type="http://schemas.openxmlformats.org/officeDocument/2006/relationships/slideLayout" Target="../slideLayouts/slideLayout47.xml"/><Relationship Id="rId16" Type="http://schemas.openxmlformats.org/officeDocument/2006/relationships/slideLayout" Target="../slideLayouts/slideLayout48.xml"/><Relationship Id="rId17" Type="http://schemas.openxmlformats.org/officeDocument/2006/relationships/theme" Target="../theme/theme3.xml"/><Relationship Id="rId18" Type="http://schemas.openxmlformats.org/officeDocument/2006/relationships/image" Target="../media/image3.png"/><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 Id="rId9" Type="http://schemas.openxmlformats.org/officeDocument/2006/relationships/slideLayout" Target="../slideLayouts/slideLayout41.xml"/><Relationship Id="rId10"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2"/>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12" name="TextBox 11"/>
          <p:cNvSpPr txBox="1"/>
          <p:nvPr/>
        </p:nvSpPr>
        <p:spPr bwMode="gray">
          <a:xfrm flipH="1">
            <a:off x="8553450" y="5021498"/>
            <a:ext cx="533400" cy="123111"/>
          </a:xfrm>
          <a:prstGeom prst="rect">
            <a:avLst/>
          </a:prstGeom>
          <a:noFill/>
        </p:spPr>
        <p:txBody>
          <a:bodyPr wrap="square" lIns="0" tIns="0" rIns="0" bIns="0"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61F684CE-B7BB-4223-BA2B-B47808B845F1}" type="slidenum">
              <a:rPr lang="en-US" sz="800" smtClean="0">
                <a:solidFill>
                  <a:schemeClr val="bg1">
                    <a:lumMod val="50000"/>
                  </a:schemeClr>
                </a:solidFill>
                <a:latin typeface="Arial"/>
                <a:cs typeface="Arial"/>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dirty="0" smtClean="0">
              <a:solidFill>
                <a:schemeClr val="bg1">
                  <a:lumMod val="50000"/>
                </a:schemeClr>
              </a:solidFill>
              <a:latin typeface="Arial"/>
              <a:cs typeface="Arial"/>
            </a:endParaRPr>
          </a:p>
        </p:txBody>
      </p:sp>
      <p:pic>
        <p:nvPicPr>
          <p:cNvPr id="6" name="Picture 5" descr="Pivotal_Logo_white.png"/>
          <p:cNvPicPr>
            <a:picLocks noChangeAspect="1"/>
          </p:cNvPicPr>
          <p:nvPr/>
        </p:nvPicPr>
        <p:blipFill>
          <a:blip r:embed="rId18" cstate="print"/>
          <a:stretch>
            <a:fillRect/>
          </a:stretch>
        </p:blipFill>
        <p:spPr>
          <a:xfrm>
            <a:off x="7941733" y="4713968"/>
            <a:ext cx="957262" cy="219455"/>
          </a:xfrm>
          <a:prstGeom prst="rect">
            <a:avLst/>
          </a:prstGeom>
        </p:spPr>
      </p:pic>
      <p:sp>
        <p:nvSpPr>
          <p:cNvPr id="8" name="TextBox 7"/>
          <p:cNvSpPr txBox="1"/>
          <p:nvPr/>
        </p:nvSpPr>
        <p:spPr bwMode="gray">
          <a:xfrm>
            <a:off x="365129" y="5025752"/>
            <a:ext cx="227488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50" dirty="0" smtClean="0">
                <a:solidFill>
                  <a:schemeClr val="bg1">
                    <a:lumMod val="50000"/>
                  </a:schemeClr>
                </a:solidFill>
                <a:latin typeface="Arial"/>
                <a:cs typeface="Arial"/>
              </a:rPr>
              <a:t>Pivotal Confidential</a:t>
            </a:r>
            <a:r>
              <a:rPr lang="en-US" sz="650" baseline="0" dirty="0" smtClean="0">
                <a:solidFill>
                  <a:schemeClr val="bg1">
                    <a:lumMod val="50000"/>
                  </a:schemeClr>
                </a:solidFill>
                <a:latin typeface="Arial"/>
                <a:cs typeface="Arial"/>
              </a:rPr>
              <a:t>–Internal Use Only</a:t>
            </a:r>
            <a:endParaRPr lang="en-US" sz="700" dirty="0" smtClean="0">
              <a:solidFill>
                <a:schemeClr val="bg2"/>
              </a:solidFill>
              <a:latin typeface="+mn-lt"/>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94" r:id="rId3"/>
    <p:sldLayoutId id="2147483696" r:id="rId4"/>
    <p:sldLayoutId id="2147483675" r:id="rId5"/>
    <p:sldLayoutId id="2147483697" r:id="rId6"/>
    <p:sldLayoutId id="2147483676" r:id="rId7"/>
    <p:sldLayoutId id="2147483677" r:id="rId8"/>
    <p:sldLayoutId id="2147483678" r:id="rId9"/>
    <p:sldLayoutId id="2147483679" r:id="rId10"/>
    <p:sldLayoutId id="2147483680" r:id="rId11"/>
    <p:sldLayoutId id="2147483681" r:id="rId12"/>
    <p:sldLayoutId id="2147483686" r:id="rId13"/>
    <p:sldLayoutId id="2147483698" r:id="rId14"/>
    <p:sldLayoutId id="2147483691" r:id="rId15"/>
    <p:sldLayoutId id="2147483746"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8" name="Picture 7" descr="EMC logo white-lg.png"/>
          <p:cNvPicPr>
            <a:picLocks noChangeAspect="1"/>
          </p:cNvPicPr>
          <p:nvPr/>
        </p:nvPicPr>
        <p:blipFill>
          <a:blip r:embed="rId18" cstate="print"/>
          <a:stretch>
            <a:fillRect/>
          </a:stretch>
        </p:blipFill>
        <p:spPr bwMode="gray">
          <a:xfrm>
            <a:off x="7951414" y="4686263"/>
            <a:ext cx="899577" cy="255363"/>
          </a:xfrm>
          <a:prstGeom prst="rect">
            <a:avLst/>
          </a:prstGeom>
        </p:spPr>
      </p:pic>
      <p:sp>
        <p:nvSpPr>
          <p:cNvPr id="9" name="TextBox 8"/>
          <p:cNvSpPr txBox="1"/>
          <p:nvPr/>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80267097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2"/>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8"/>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pic>
        <p:nvPicPr>
          <p:cNvPr id="8" name="Picture 7" descr="EMC logo white-lg.png"/>
          <p:cNvPicPr>
            <a:picLocks noChangeAspect="1"/>
          </p:cNvPicPr>
          <p:nvPr/>
        </p:nvPicPr>
        <p:blipFill>
          <a:blip r:embed="rId18" cstate="print"/>
          <a:stretch>
            <a:fillRect/>
          </a:stretch>
        </p:blipFill>
        <p:spPr bwMode="gray">
          <a:xfrm>
            <a:off x="7951414" y="4686263"/>
            <a:ext cx="899577" cy="255363"/>
          </a:xfrm>
          <a:prstGeom prst="rect">
            <a:avLst/>
          </a:prstGeom>
        </p:spPr>
      </p:pic>
      <p:sp>
        <p:nvSpPr>
          <p:cNvPr id="9" name="TextBox 8"/>
          <p:cNvSpPr txBox="1"/>
          <p:nvPr/>
        </p:nvSpPr>
        <p:spPr bwMode="gray">
          <a:xfrm>
            <a:off x="366717" y="5018452"/>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Tree>
    <p:extLst>
      <p:ext uri="{BB962C8B-B14F-4D97-AF65-F5344CB8AC3E}">
        <p14:creationId xmlns:p14="http://schemas.microsoft.com/office/powerpoint/2010/main" val="333413631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2" Type="http://schemas.openxmlformats.org/officeDocument/2006/relationships/image" Target="../media/image18.png"/><Relationship Id="rId13" Type="http://schemas.openxmlformats.org/officeDocument/2006/relationships/image" Target="../media/image19.jpeg"/><Relationship Id="rId14" Type="http://schemas.openxmlformats.org/officeDocument/2006/relationships/image" Target="../media/image20.jpeg"/><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22.png"/><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Resurrector</a:t>
            </a:r>
            <a:endParaRPr lang="en-US" dirty="0"/>
          </a:p>
        </p:txBody>
      </p:sp>
      <p:sp>
        <p:nvSpPr>
          <p:cNvPr id="3" name="Rectangle 2"/>
          <p:cNvSpPr/>
          <p:nvPr/>
        </p:nvSpPr>
        <p:spPr>
          <a:xfrm>
            <a:off x="381000" y="1124288"/>
            <a:ext cx="4572000" cy="1477328"/>
          </a:xfrm>
          <a:prstGeom prst="rect">
            <a:avLst/>
          </a:prstGeom>
        </p:spPr>
        <p:txBody>
          <a:bodyPr>
            <a:spAutoFit/>
          </a:bodyPr>
          <a:lstStyle/>
          <a:p>
            <a:r>
              <a:rPr lang="en-US" dirty="0" smtClean="0"/>
              <a:t>If </a:t>
            </a:r>
            <a:r>
              <a:rPr lang="en-US" dirty="0"/>
              <a:t>enabled, the BOSH </a:t>
            </a:r>
            <a:r>
              <a:rPr lang="en-US" dirty="0" err="1"/>
              <a:t>Resurrector</a:t>
            </a:r>
            <a:r>
              <a:rPr lang="en-US" dirty="0"/>
              <a:t> plugin automatically recreates VMs identified by the Health Monitor as stopped or unresponsive.</a:t>
            </a:r>
          </a:p>
          <a:p>
            <a:endParaRPr lang="en-US" dirty="0"/>
          </a:p>
        </p:txBody>
      </p:sp>
      <p:sp>
        <p:nvSpPr>
          <p:cNvPr id="4" name="Rounded Rectangle 3"/>
          <p:cNvSpPr>
            <a:spLocks noChangeArrowheads="1"/>
          </p:cNvSpPr>
          <p:nvPr/>
        </p:nvSpPr>
        <p:spPr bwMode="auto">
          <a:xfrm>
            <a:off x="5722205" y="898269"/>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NATS</a:t>
            </a:r>
            <a:endParaRPr lang="en-US" sz="1200" b="1" dirty="0">
              <a:solidFill>
                <a:srgbClr val="FFFFFF"/>
              </a:solidFill>
              <a:latin typeface="Arial"/>
            </a:endParaRPr>
          </a:p>
        </p:txBody>
      </p:sp>
      <p:sp>
        <p:nvSpPr>
          <p:cNvPr id="5" name="Rounded Rectangle 4"/>
          <p:cNvSpPr>
            <a:spLocks noChangeArrowheads="1"/>
          </p:cNvSpPr>
          <p:nvPr/>
        </p:nvSpPr>
        <p:spPr bwMode="auto">
          <a:xfrm>
            <a:off x="7443905" y="898269"/>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a:defRPr/>
            </a:pPr>
            <a:r>
              <a:rPr lang="en-US" sz="1200" b="1" dirty="0" smtClean="0">
                <a:solidFill>
                  <a:srgbClr val="FFFFFF"/>
                </a:solidFill>
                <a:latin typeface="Arial"/>
              </a:rPr>
              <a:t>Health Monitor</a:t>
            </a:r>
            <a:endParaRPr lang="en-US" sz="1200" b="1" dirty="0">
              <a:solidFill>
                <a:srgbClr val="FFFFFF"/>
              </a:solidFill>
              <a:latin typeface="Arial"/>
            </a:endParaRPr>
          </a:p>
        </p:txBody>
      </p:sp>
      <p:grpSp>
        <p:nvGrpSpPr>
          <p:cNvPr id="6" name="Group 5"/>
          <p:cNvGrpSpPr/>
          <p:nvPr/>
        </p:nvGrpSpPr>
        <p:grpSpPr>
          <a:xfrm>
            <a:off x="6486917" y="2158730"/>
            <a:ext cx="1760488" cy="1612212"/>
            <a:chOff x="6543473" y="2685770"/>
            <a:chExt cx="1760488" cy="1612212"/>
          </a:xfrm>
        </p:grpSpPr>
        <p:grpSp>
          <p:nvGrpSpPr>
            <p:cNvPr id="7" name="Group 6"/>
            <p:cNvGrpSpPr/>
            <p:nvPr/>
          </p:nvGrpSpPr>
          <p:grpSpPr>
            <a:xfrm>
              <a:off x="6543473" y="2969161"/>
              <a:ext cx="1757064" cy="1328821"/>
              <a:chOff x="3740684" y="2800349"/>
              <a:chExt cx="1757064" cy="1328821"/>
            </a:xfrm>
          </p:grpSpPr>
          <p:pic>
            <p:nvPicPr>
              <p:cNvPr id="1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p:cNvGrpSpPr/>
            <p:nvPr/>
          </p:nvGrpSpPr>
          <p:grpSpPr>
            <a:xfrm>
              <a:off x="6546897" y="2685770"/>
              <a:ext cx="1757064" cy="1328821"/>
              <a:chOff x="3740684" y="2800349"/>
              <a:chExt cx="1757064" cy="1328821"/>
            </a:xfrm>
          </p:grpSpPr>
          <p:pic>
            <p:nvPicPr>
              <p:cNvPr id="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1" name="TextBox 20"/>
          <p:cNvSpPr txBox="1"/>
          <p:nvPr/>
        </p:nvSpPr>
        <p:spPr>
          <a:xfrm>
            <a:off x="6845767" y="3421618"/>
            <a:ext cx="823463" cy="338554"/>
          </a:xfrm>
          <a:prstGeom prst="rect">
            <a:avLst/>
          </a:prstGeom>
          <a:noFill/>
        </p:spPr>
        <p:txBody>
          <a:bodyPr wrap="none" rtlCol="0">
            <a:spAutoFit/>
          </a:bodyPr>
          <a:lstStyle/>
          <a:p>
            <a:pPr algn="ctr"/>
            <a:r>
              <a:rPr lang="en-US" sz="1600" dirty="0" smtClean="0">
                <a:solidFill>
                  <a:srgbClr val="4D4D4D"/>
                </a:solidFill>
                <a:latin typeface="Arial"/>
              </a:rPr>
              <a:t>Agents</a:t>
            </a:r>
          </a:p>
        </p:txBody>
      </p:sp>
      <p:sp>
        <p:nvSpPr>
          <p:cNvPr id="22" name="Teardrop 133"/>
          <p:cNvSpPr/>
          <p:nvPr/>
        </p:nvSpPr>
        <p:spPr>
          <a:xfrm rot="11254553">
            <a:off x="5769639" y="1678455"/>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3" name="Heart 22"/>
          <p:cNvSpPr/>
          <p:nvPr/>
        </p:nvSpPr>
        <p:spPr>
          <a:xfrm>
            <a:off x="7218424" y="1699593"/>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cxnSp>
        <p:nvCxnSpPr>
          <p:cNvPr id="24" name="Straight Connector 23"/>
          <p:cNvCxnSpPr>
            <a:stCxn id="4" idx="3"/>
            <a:endCxn id="5" idx="1"/>
          </p:cNvCxnSpPr>
          <p:nvPr/>
        </p:nvCxnSpPr>
        <p:spPr>
          <a:xfrm>
            <a:off x="6764686" y="1118644"/>
            <a:ext cx="6792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4" idx="2"/>
            <a:endCxn id="9" idx="1"/>
          </p:cNvCxnSpPr>
          <p:nvPr/>
        </p:nvCxnSpPr>
        <p:spPr>
          <a:xfrm rot="16200000" flipH="1">
            <a:off x="5816834" y="1765630"/>
            <a:ext cx="1100118" cy="246895"/>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26" name="Rounded Rectangle 25"/>
          <p:cNvSpPr>
            <a:spLocks noChangeArrowheads="1"/>
          </p:cNvSpPr>
          <p:nvPr/>
        </p:nvSpPr>
        <p:spPr bwMode="auto">
          <a:xfrm>
            <a:off x="7251700" y="1749169"/>
            <a:ext cx="1463287" cy="384431"/>
          </a:xfrm>
          <a:prstGeom prst="roundRect">
            <a:avLst>
              <a:gd name="adj" fmla="val 4579"/>
            </a:avLst>
          </a:prstGeom>
          <a:solidFill>
            <a:srgbClr val="33928A"/>
          </a:solidFill>
          <a:ln w="9525">
            <a:noFill/>
            <a:round/>
            <a:headEnd/>
            <a:tailEnd/>
          </a:ln>
          <a:effectLst/>
        </p:spPr>
        <p:txBody>
          <a:bodyPr lIns="320040" tIns="0" rIns="0" bIns="0" anchor="ctr"/>
          <a:lstStyle/>
          <a:p>
            <a:pPr>
              <a:defRPr/>
            </a:pPr>
            <a:r>
              <a:rPr lang="en-US" sz="1200" dirty="0" smtClean="0">
                <a:solidFill>
                  <a:schemeClr val="bg1"/>
                </a:solidFill>
                <a:latin typeface="Zapf Dingbats"/>
                <a:ea typeface="Zapf Dingbats"/>
                <a:cs typeface="Zapf Dingbats"/>
              </a:rPr>
              <a:t> </a:t>
            </a:r>
            <a:r>
              <a:rPr lang="en-US" sz="1200" b="1" dirty="0" err="1" smtClean="0">
                <a:solidFill>
                  <a:schemeClr val="bg1"/>
                </a:solidFill>
                <a:latin typeface="+mj-lt"/>
                <a:ea typeface="Zapf Dingbats"/>
                <a:cs typeface="Zapf Dingbats"/>
              </a:rPr>
              <a:t>Ressurector</a:t>
            </a:r>
            <a:endParaRPr lang="en-US" sz="1200" b="1" dirty="0">
              <a:solidFill>
                <a:schemeClr val="bg1"/>
              </a:solidFill>
              <a:latin typeface="Arial"/>
            </a:endParaRPr>
          </a:p>
        </p:txBody>
      </p:sp>
      <p:sp>
        <p:nvSpPr>
          <p:cNvPr id="28" name="Heart 27"/>
          <p:cNvSpPr/>
          <p:nvPr/>
        </p:nvSpPr>
        <p:spPr>
          <a:xfrm>
            <a:off x="7472424" y="1039193"/>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9" name="TextBox 28"/>
          <p:cNvSpPr txBox="1"/>
          <p:nvPr/>
        </p:nvSpPr>
        <p:spPr>
          <a:xfrm>
            <a:off x="7332352" y="1770618"/>
            <a:ext cx="358291" cy="338554"/>
          </a:xfrm>
          <a:prstGeom prst="rect">
            <a:avLst/>
          </a:prstGeom>
          <a:noFill/>
        </p:spPr>
        <p:txBody>
          <a:bodyPr wrap="none" rtlCol="0">
            <a:spAutoFit/>
          </a:bodyPr>
          <a:lstStyle/>
          <a:p>
            <a:pPr algn="ctr"/>
            <a:r>
              <a:rPr lang="en-US" sz="1600" dirty="0" smtClean="0">
                <a:solidFill>
                  <a:srgbClr val="FFFFFF"/>
                </a:solidFill>
                <a:latin typeface="Zapf Dingbats"/>
                <a:ea typeface="Zapf Dingbats"/>
                <a:cs typeface="Zapf Dingbats"/>
                <a:sym typeface="Zapf Dingbats"/>
              </a:rPr>
              <a:t>✔</a:t>
            </a:r>
            <a:endParaRPr lang="en-US" sz="1600" dirty="0" smtClean="0">
              <a:solidFill>
                <a:srgbClr val="FFFFFF"/>
              </a:solidFill>
              <a:latin typeface="Arial"/>
            </a:endParaRPr>
          </a:p>
        </p:txBody>
      </p:sp>
      <p:cxnSp>
        <p:nvCxnSpPr>
          <p:cNvPr id="30" name="Straight Connector 29"/>
          <p:cNvCxnSpPr>
            <a:stCxn id="26" idx="0"/>
            <a:endCxn id="5" idx="2"/>
          </p:cNvCxnSpPr>
          <p:nvPr/>
        </p:nvCxnSpPr>
        <p:spPr>
          <a:xfrm flipH="1" flipV="1">
            <a:off x="7965146" y="1339019"/>
            <a:ext cx="18198" cy="410150"/>
          </a:xfrm>
          <a:prstGeom prst="line">
            <a:avLst/>
          </a:prstGeom>
          <a:ln w="19050">
            <a:solidFill>
              <a:srgbClr val="7F7F7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4" idx="0"/>
            <a:endCxn id="26" idx="2"/>
          </p:cNvCxnSpPr>
          <p:nvPr/>
        </p:nvCxnSpPr>
        <p:spPr>
          <a:xfrm flipH="1" flipV="1">
            <a:off x="7983344" y="2133600"/>
            <a:ext cx="24826" cy="793138"/>
          </a:xfrm>
          <a:prstGeom prst="line">
            <a:avLst/>
          </a:prstGeom>
          <a:ln w="1905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945837" y="2286000"/>
            <a:ext cx="944163" cy="461665"/>
          </a:xfrm>
          <a:prstGeom prst="rect">
            <a:avLst/>
          </a:prstGeom>
          <a:noFill/>
        </p:spPr>
        <p:txBody>
          <a:bodyPr wrap="square" rtlCol="0">
            <a:spAutoFit/>
          </a:bodyPr>
          <a:lstStyle/>
          <a:p>
            <a:pPr algn="ctr"/>
            <a:r>
              <a:rPr lang="en-US" sz="1200" dirty="0" smtClean="0">
                <a:solidFill>
                  <a:srgbClr val="4D4D4D"/>
                </a:solidFill>
                <a:latin typeface="Arial"/>
              </a:rPr>
              <a:t>Re-create VMs</a:t>
            </a:r>
          </a:p>
        </p:txBody>
      </p:sp>
    </p:spTree>
    <p:extLst>
      <p:ext uri="{BB962C8B-B14F-4D97-AF65-F5344CB8AC3E}">
        <p14:creationId xmlns:p14="http://schemas.microsoft.com/office/powerpoint/2010/main" val="2152887051"/>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65"/>
          <p:cNvSpPr txBox="1"/>
          <p:nvPr/>
        </p:nvSpPr>
        <p:spPr>
          <a:xfrm>
            <a:off x="7061064" y="3512969"/>
            <a:ext cx="774709" cy="369332"/>
          </a:xfrm>
          <a:prstGeom prst="rect">
            <a:avLst/>
          </a:prstGeom>
          <a:noFill/>
        </p:spPr>
        <p:txBody>
          <a:bodyPr wrap="none" rtlCol="0">
            <a:spAutoFit/>
          </a:bodyPr>
          <a:lstStyle/>
          <a:p>
            <a:pPr defTabSz="457200"/>
            <a:r>
              <a:rPr lang="en-US" dirty="0" smtClean="0">
                <a:solidFill>
                  <a:srgbClr val="7F7F7F"/>
                </a:solidFill>
                <a:latin typeface="Arial"/>
              </a:rPr>
              <a:t>DEAs</a:t>
            </a:r>
            <a:endParaRPr lang="en-US" dirty="0">
              <a:solidFill>
                <a:srgbClr val="7F7F7F"/>
              </a:solidFill>
              <a:latin typeface="Arial"/>
            </a:endParaRPr>
          </a:p>
        </p:txBody>
      </p:sp>
      <p:sp>
        <p:nvSpPr>
          <p:cNvPr id="67" name="Rounded Rectangle 66"/>
          <p:cNvSpPr/>
          <p:nvPr/>
        </p:nvSpPr>
        <p:spPr>
          <a:xfrm>
            <a:off x="331234" y="3857627"/>
            <a:ext cx="1031352"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AZ1</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68" name="Rounded Rectangle 67"/>
          <p:cNvSpPr/>
          <p:nvPr/>
        </p:nvSpPr>
        <p:spPr>
          <a:xfrm>
            <a:off x="331234" y="4267202"/>
            <a:ext cx="2151170"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Chassi_1</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69" name="Rounded Rectangle 68"/>
          <p:cNvSpPr/>
          <p:nvPr/>
        </p:nvSpPr>
        <p:spPr>
          <a:xfrm>
            <a:off x="2555996" y="4267202"/>
            <a:ext cx="2151170"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Chassi_2</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70" name="Rounded Rectangle 69"/>
          <p:cNvSpPr/>
          <p:nvPr/>
        </p:nvSpPr>
        <p:spPr>
          <a:xfrm>
            <a:off x="4793094" y="4267202"/>
            <a:ext cx="2151170"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Chassi_3</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71" name="Rounded Rectangle 70"/>
          <p:cNvSpPr/>
          <p:nvPr/>
        </p:nvSpPr>
        <p:spPr>
          <a:xfrm>
            <a:off x="1423434" y="3857627"/>
            <a:ext cx="1031352"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AZ2</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72" name="Rounded Rectangle 71"/>
          <p:cNvSpPr/>
          <p:nvPr/>
        </p:nvSpPr>
        <p:spPr>
          <a:xfrm>
            <a:off x="737389" y="3546689"/>
            <a:ext cx="355599" cy="249615"/>
          </a:xfrm>
          <a:prstGeom prst="roundRect">
            <a:avLst/>
          </a:prstGeom>
          <a:gradFill rotWithShape="1">
            <a:gsLst>
              <a:gs pos="0">
                <a:srgbClr val="F27C3A">
                  <a:tint val="100000"/>
                  <a:shade val="100000"/>
                  <a:satMod val="130000"/>
                </a:srgbClr>
              </a:gs>
              <a:gs pos="100000">
                <a:srgbClr val="F27C3A">
                  <a:tint val="50000"/>
                  <a:shade val="100000"/>
                  <a:satMod val="350000"/>
                </a:srgbClr>
              </a:gs>
            </a:gsLst>
            <a:lin ang="16200000" scaled="0"/>
          </a:gradFill>
          <a:ln w="9525" cap="flat" cmpd="sng" algn="ctr">
            <a:solidFill>
              <a:srgbClr val="F27C3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3" name="Rounded Rectangle 72"/>
          <p:cNvSpPr/>
          <p:nvPr/>
        </p:nvSpPr>
        <p:spPr>
          <a:xfrm>
            <a:off x="2610454" y="3546689"/>
            <a:ext cx="355599" cy="249615"/>
          </a:xfrm>
          <a:prstGeom prst="roundRect">
            <a:avLst/>
          </a:prstGeom>
          <a:gradFill rotWithShape="1">
            <a:gsLst>
              <a:gs pos="0">
                <a:srgbClr val="F27C3A">
                  <a:tint val="100000"/>
                  <a:shade val="100000"/>
                  <a:satMod val="130000"/>
                </a:srgbClr>
              </a:gs>
              <a:gs pos="100000">
                <a:srgbClr val="F27C3A">
                  <a:tint val="50000"/>
                  <a:shade val="100000"/>
                  <a:satMod val="350000"/>
                </a:srgbClr>
              </a:gs>
            </a:gsLst>
            <a:lin ang="16200000" scaled="0"/>
          </a:gradFill>
          <a:ln w="9525" cap="flat" cmpd="sng" algn="ctr">
            <a:solidFill>
              <a:srgbClr val="F27C3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4" name="Rounded Rectangle 73"/>
          <p:cNvSpPr/>
          <p:nvPr/>
        </p:nvSpPr>
        <p:spPr>
          <a:xfrm>
            <a:off x="4351574" y="3546689"/>
            <a:ext cx="355599" cy="249615"/>
          </a:xfrm>
          <a:prstGeom prst="roundRect">
            <a:avLst/>
          </a:prstGeom>
          <a:gradFill rotWithShape="1">
            <a:gsLst>
              <a:gs pos="0">
                <a:srgbClr val="F27C3A">
                  <a:tint val="100000"/>
                  <a:shade val="100000"/>
                  <a:satMod val="130000"/>
                </a:srgbClr>
              </a:gs>
              <a:gs pos="100000">
                <a:srgbClr val="F27C3A">
                  <a:tint val="50000"/>
                  <a:shade val="100000"/>
                  <a:satMod val="350000"/>
                </a:srgbClr>
              </a:gs>
            </a:gsLst>
            <a:lin ang="16200000" scaled="0"/>
          </a:gradFill>
          <a:ln w="9525" cap="flat" cmpd="sng" algn="ctr">
            <a:solidFill>
              <a:srgbClr val="F27C3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5" name="Rounded Rectangle 74"/>
          <p:cNvSpPr/>
          <p:nvPr/>
        </p:nvSpPr>
        <p:spPr>
          <a:xfrm>
            <a:off x="6579280" y="3546689"/>
            <a:ext cx="355599" cy="249615"/>
          </a:xfrm>
          <a:prstGeom prst="roundRect">
            <a:avLst/>
          </a:prstGeom>
          <a:gradFill rotWithShape="1">
            <a:gsLst>
              <a:gs pos="0">
                <a:srgbClr val="F27C3A">
                  <a:tint val="100000"/>
                  <a:shade val="100000"/>
                  <a:satMod val="130000"/>
                </a:srgbClr>
              </a:gs>
              <a:gs pos="100000">
                <a:srgbClr val="F27C3A">
                  <a:tint val="50000"/>
                  <a:shade val="100000"/>
                  <a:satMod val="350000"/>
                </a:srgbClr>
              </a:gs>
            </a:gsLst>
            <a:lin ang="16200000" scaled="0"/>
          </a:gradFill>
          <a:ln w="9525" cap="flat" cmpd="sng" algn="ctr">
            <a:solidFill>
              <a:srgbClr val="F27C3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6" name="Rounded Rectangle 75"/>
          <p:cNvSpPr/>
          <p:nvPr/>
        </p:nvSpPr>
        <p:spPr>
          <a:xfrm>
            <a:off x="1423440" y="3540353"/>
            <a:ext cx="355599" cy="249615"/>
          </a:xfrm>
          <a:prstGeom prst="roundRect">
            <a:avLst/>
          </a:prstGeom>
          <a:gradFill rotWithShape="1">
            <a:gsLst>
              <a:gs pos="0">
                <a:srgbClr val="4D4D4D">
                  <a:tint val="100000"/>
                  <a:shade val="100000"/>
                  <a:satMod val="130000"/>
                </a:srgbClr>
              </a:gs>
              <a:gs pos="100000">
                <a:srgbClr val="4D4D4D">
                  <a:tint val="50000"/>
                  <a:shade val="100000"/>
                  <a:satMod val="350000"/>
                </a:srgbClr>
              </a:gs>
            </a:gsLst>
            <a:lin ang="16200000" scaled="0"/>
          </a:gradFill>
          <a:ln w="9525" cap="flat" cmpd="sng" algn="ctr">
            <a:solidFill>
              <a:srgbClr val="4D4D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7" name="Rounded Rectangle 76"/>
          <p:cNvSpPr/>
          <p:nvPr/>
        </p:nvSpPr>
        <p:spPr>
          <a:xfrm>
            <a:off x="3244798" y="3546689"/>
            <a:ext cx="355599" cy="249615"/>
          </a:xfrm>
          <a:prstGeom prst="roundRect">
            <a:avLst/>
          </a:prstGeom>
          <a:gradFill rotWithShape="1">
            <a:gsLst>
              <a:gs pos="0">
                <a:srgbClr val="4D4D4D">
                  <a:tint val="100000"/>
                  <a:shade val="100000"/>
                  <a:satMod val="130000"/>
                </a:srgbClr>
              </a:gs>
              <a:gs pos="100000">
                <a:srgbClr val="4D4D4D">
                  <a:tint val="50000"/>
                  <a:shade val="100000"/>
                  <a:satMod val="350000"/>
                </a:srgbClr>
              </a:gs>
            </a:gsLst>
            <a:lin ang="16200000" scaled="0"/>
          </a:gradFill>
          <a:ln w="9525" cap="flat" cmpd="sng" algn="ctr">
            <a:solidFill>
              <a:srgbClr val="4D4D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8" name="Rounded Rectangle 77"/>
          <p:cNvSpPr/>
          <p:nvPr/>
        </p:nvSpPr>
        <p:spPr>
          <a:xfrm>
            <a:off x="4826900" y="3546689"/>
            <a:ext cx="355599" cy="249615"/>
          </a:xfrm>
          <a:prstGeom prst="roundRect">
            <a:avLst/>
          </a:prstGeom>
          <a:gradFill rotWithShape="1">
            <a:gsLst>
              <a:gs pos="0">
                <a:srgbClr val="4D4D4D">
                  <a:tint val="100000"/>
                  <a:shade val="100000"/>
                  <a:satMod val="130000"/>
                </a:srgbClr>
              </a:gs>
              <a:gs pos="100000">
                <a:srgbClr val="4D4D4D">
                  <a:tint val="50000"/>
                  <a:shade val="100000"/>
                  <a:satMod val="350000"/>
                </a:srgbClr>
              </a:gs>
            </a:gsLst>
            <a:lin ang="16200000" scaled="0"/>
          </a:gradFill>
          <a:ln w="9525" cap="flat" cmpd="sng" algn="ctr">
            <a:solidFill>
              <a:srgbClr val="4D4D4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79" name="Rounded Rectangle 78"/>
          <p:cNvSpPr/>
          <p:nvPr/>
        </p:nvSpPr>
        <p:spPr>
          <a:xfrm>
            <a:off x="331242" y="3540353"/>
            <a:ext cx="355599" cy="249615"/>
          </a:xfrm>
          <a:prstGeom prst="roundRect">
            <a:avLst/>
          </a:prstGeom>
          <a:gradFill rotWithShape="1">
            <a:gsLst>
              <a:gs pos="0">
                <a:srgbClr val="3EA7BC">
                  <a:tint val="100000"/>
                  <a:shade val="100000"/>
                  <a:satMod val="130000"/>
                </a:srgbClr>
              </a:gs>
              <a:gs pos="100000">
                <a:srgbClr val="3EA7BC">
                  <a:tint val="50000"/>
                  <a:shade val="100000"/>
                  <a:satMod val="350000"/>
                </a:srgbClr>
              </a:gs>
            </a:gsLst>
            <a:lin ang="16200000" scaled="0"/>
          </a:gradFill>
          <a:ln w="9525" cap="flat" cmpd="sng" algn="ctr">
            <a:solidFill>
              <a:srgbClr val="3EA7B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80" name="Rounded Rectangle 79"/>
          <p:cNvSpPr/>
          <p:nvPr/>
        </p:nvSpPr>
        <p:spPr>
          <a:xfrm>
            <a:off x="2091447" y="3540353"/>
            <a:ext cx="355599" cy="249615"/>
          </a:xfrm>
          <a:prstGeom prst="roundRect">
            <a:avLst/>
          </a:prstGeom>
          <a:gradFill rotWithShape="1">
            <a:gsLst>
              <a:gs pos="0">
                <a:srgbClr val="3EA7BC">
                  <a:tint val="100000"/>
                  <a:shade val="100000"/>
                  <a:satMod val="130000"/>
                </a:srgbClr>
              </a:gs>
              <a:gs pos="100000">
                <a:srgbClr val="3EA7BC">
                  <a:tint val="50000"/>
                  <a:shade val="100000"/>
                  <a:satMod val="350000"/>
                </a:srgbClr>
              </a:gs>
            </a:gsLst>
            <a:lin ang="16200000" scaled="0"/>
          </a:gradFill>
          <a:ln w="9525" cap="flat" cmpd="sng" algn="ctr">
            <a:solidFill>
              <a:srgbClr val="3EA7B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81" name="Rounded Rectangle 80"/>
          <p:cNvSpPr/>
          <p:nvPr/>
        </p:nvSpPr>
        <p:spPr>
          <a:xfrm>
            <a:off x="3818769" y="3540353"/>
            <a:ext cx="355599" cy="249615"/>
          </a:xfrm>
          <a:prstGeom prst="roundRect">
            <a:avLst/>
          </a:prstGeom>
          <a:gradFill rotWithShape="1">
            <a:gsLst>
              <a:gs pos="0">
                <a:srgbClr val="3EA7BC">
                  <a:tint val="100000"/>
                  <a:shade val="100000"/>
                  <a:satMod val="130000"/>
                </a:srgbClr>
              </a:gs>
              <a:gs pos="100000">
                <a:srgbClr val="3EA7BC">
                  <a:tint val="50000"/>
                  <a:shade val="100000"/>
                  <a:satMod val="350000"/>
                </a:srgbClr>
              </a:gs>
            </a:gsLst>
            <a:lin ang="16200000" scaled="0"/>
          </a:gradFill>
          <a:ln w="9525" cap="flat" cmpd="sng" algn="ctr">
            <a:solidFill>
              <a:srgbClr val="3EA7B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82" name="Rounded Rectangle 81"/>
          <p:cNvSpPr/>
          <p:nvPr/>
        </p:nvSpPr>
        <p:spPr>
          <a:xfrm>
            <a:off x="5775350" y="3546689"/>
            <a:ext cx="355599" cy="249615"/>
          </a:xfrm>
          <a:prstGeom prst="roundRect">
            <a:avLst/>
          </a:prstGeom>
          <a:gradFill rotWithShape="1">
            <a:gsLst>
              <a:gs pos="0">
                <a:srgbClr val="3EA7BC">
                  <a:tint val="100000"/>
                  <a:shade val="100000"/>
                  <a:satMod val="130000"/>
                </a:srgbClr>
              </a:gs>
              <a:gs pos="100000">
                <a:srgbClr val="3EA7BC">
                  <a:tint val="50000"/>
                  <a:shade val="100000"/>
                  <a:satMod val="350000"/>
                </a:srgbClr>
              </a:gs>
            </a:gsLst>
            <a:lin ang="16200000" scaled="0"/>
          </a:gradFill>
          <a:ln w="9525" cap="flat" cmpd="sng" algn="ctr">
            <a:solidFill>
              <a:srgbClr val="3EA7BC">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endParaRPr>
          </a:p>
        </p:txBody>
      </p:sp>
      <p:sp>
        <p:nvSpPr>
          <p:cNvPr id="83" name="Rounded Rectangle 82"/>
          <p:cNvSpPr/>
          <p:nvPr/>
        </p:nvSpPr>
        <p:spPr>
          <a:xfrm>
            <a:off x="2610447" y="3857627"/>
            <a:ext cx="1031352"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AZ3</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84" name="Rounded Rectangle 83"/>
          <p:cNvSpPr/>
          <p:nvPr/>
        </p:nvSpPr>
        <p:spPr>
          <a:xfrm>
            <a:off x="3712431" y="3857627"/>
            <a:ext cx="1031352"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AZ4</a:t>
            </a:r>
            <a:endParaRPr kumimoji="0" lang="en-US" sz="1600" b="0" i="0" u="none" strike="noStrike" kern="0" cap="none" spc="0" normalizeH="0" baseline="0" noProof="0" dirty="0">
              <a:ln>
                <a:noFill/>
              </a:ln>
              <a:solidFill>
                <a:srgbClr val="FFFFFF"/>
              </a:solidFill>
              <a:effectLst/>
              <a:uLnTx/>
              <a:uFillTx/>
              <a:latin typeface="Arial"/>
              <a:ea typeface="+mn-ea"/>
              <a:cs typeface="+mn-cs"/>
            </a:endParaRPr>
          </a:p>
        </p:txBody>
      </p:sp>
      <p:sp>
        <p:nvSpPr>
          <p:cNvPr id="85" name="Rounded Rectangle 84"/>
          <p:cNvSpPr/>
          <p:nvPr/>
        </p:nvSpPr>
        <p:spPr>
          <a:xfrm>
            <a:off x="4805757" y="3857627"/>
            <a:ext cx="2129125" cy="295275"/>
          </a:xfrm>
          <a:prstGeom prst="roundRect">
            <a:avLst/>
          </a:prstGeom>
          <a:solidFill>
            <a:srgbClr val="008881"/>
          </a:solidFill>
          <a:ln w="9525" cap="flat" cmpd="sng" algn="ctr">
            <a:solidFill>
              <a:srgbClr val="33928A">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rgbClr val="FFFFFF"/>
                </a:solidFill>
                <a:effectLst/>
                <a:uLnTx/>
                <a:uFillTx/>
                <a:latin typeface="Arial"/>
                <a:ea typeface="+mn-ea"/>
                <a:cs typeface="+mn-cs"/>
              </a:rPr>
              <a:t>AZ5</a:t>
            </a:r>
          </a:p>
        </p:txBody>
      </p:sp>
      <p:sp>
        <p:nvSpPr>
          <p:cNvPr id="86" name="TextBox 85"/>
          <p:cNvSpPr txBox="1"/>
          <p:nvPr/>
        </p:nvSpPr>
        <p:spPr>
          <a:xfrm>
            <a:off x="7061057" y="3867150"/>
            <a:ext cx="1989484" cy="369332"/>
          </a:xfrm>
          <a:prstGeom prst="rect">
            <a:avLst/>
          </a:prstGeom>
          <a:noFill/>
        </p:spPr>
        <p:txBody>
          <a:bodyPr wrap="none" rtlCol="0">
            <a:spAutoFit/>
          </a:bodyPr>
          <a:lstStyle/>
          <a:p>
            <a:pPr defTabSz="457200"/>
            <a:r>
              <a:rPr lang="en-US" dirty="0" smtClean="0">
                <a:solidFill>
                  <a:srgbClr val="7F7F7F"/>
                </a:solidFill>
                <a:latin typeface="Arial"/>
              </a:rPr>
              <a:t>Availability Zones</a:t>
            </a:r>
            <a:endParaRPr lang="en-US" dirty="0">
              <a:solidFill>
                <a:srgbClr val="7F7F7F"/>
              </a:solidFill>
              <a:latin typeface="Arial"/>
            </a:endParaRPr>
          </a:p>
        </p:txBody>
      </p:sp>
      <p:sp>
        <p:nvSpPr>
          <p:cNvPr id="87" name="Rounded Rectangle 86"/>
          <p:cNvSpPr/>
          <p:nvPr/>
        </p:nvSpPr>
        <p:spPr>
          <a:xfrm>
            <a:off x="331234" y="1191675"/>
            <a:ext cx="5105400" cy="247650"/>
          </a:xfrm>
          <a:prstGeom prst="roundRect">
            <a:avLst/>
          </a:prstGeom>
          <a:solidFill>
            <a:srgbClr val="008881"/>
          </a:solidFill>
          <a:ln w="9525" cap="flat" cmpd="sng" algn="ctr">
            <a:solidFill>
              <a:srgbClr val="33928A"/>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 </a:t>
            </a:r>
            <a:r>
              <a:rPr kumimoji="0" lang="en-US" sz="1800" b="0" i="0" u="none" strike="noStrike" kern="0" cap="none" spc="0" normalizeH="0" baseline="0" noProof="0" dirty="0" err="1" smtClean="0">
                <a:ln>
                  <a:noFill/>
                </a:ln>
                <a:solidFill>
                  <a:srgbClr val="FFFFFF"/>
                </a:solidFill>
                <a:effectLst/>
                <a:uLnTx/>
                <a:uFillTx/>
                <a:latin typeface="Arial"/>
                <a:ea typeface="+mn-ea"/>
                <a:cs typeface="+mn-cs"/>
              </a:rPr>
              <a:t>api.pcf.com</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88" name="Left Arrow 87"/>
          <p:cNvSpPr/>
          <p:nvPr/>
        </p:nvSpPr>
        <p:spPr>
          <a:xfrm rot="16200000">
            <a:off x="3278041" y="1186476"/>
            <a:ext cx="1081448" cy="279400"/>
          </a:xfrm>
          <a:prstGeom prst="leftArrow">
            <a:avLst/>
          </a:prstGeom>
          <a:noFill/>
          <a:ln w="9525" cap="flat" cmpd="sng" algn="ctr">
            <a:solidFill>
              <a:srgbClr val="3EA7BC"/>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89" name="Rounded Rectangle 88"/>
          <p:cNvSpPr/>
          <p:nvPr/>
        </p:nvSpPr>
        <p:spPr>
          <a:xfrm>
            <a:off x="3418712" y="1962153"/>
            <a:ext cx="800100" cy="426181"/>
          </a:xfrm>
          <a:prstGeom prst="roundRect">
            <a:avLst/>
          </a:prstGeom>
          <a:solidFill>
            <a:srgbClr val="33928A"/>
          </a:solidFill>
          <a:ln w="9525" cap="flat" cmpd="sng" algn="ctr">
            <a:solidFill>
              <a:srgbClr val="007CA2">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FFFFF"/>
                </a:solidFill>
                <a:effectLst/>
                <a:uLnTx/>
                <a:uFillTx/>
                <a:latin typeface="Arial"/>
                <a:ea typeface="+mn-ea"/>
                <a:cs typeface="+mn-cs"/>
              </a:rPr>
              <a:t>App</a:t>
            </a: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0" name="Left Arrow 89"/>
          <p:cNvSpPr/>
          <p:nvPr/>
        </p:nvSpPr>
        <p:spPr>
          <a:xfrm rot="16200000">
            <a:off x="3156342" y="3107496"/>
            <a:ext cx="517356" cy="279400"/>
          </a:xfrm>
          <a:prstGeom prst="leftArrow">
            <a:avLst/>
          </a:prstGeom>
          <a:noFill/>
          <a:ln w="9525" cap="flat" cmpd="sng" algn="ctr">
            <a:solidFill>
              <a:srgbClr val="3EA7BC"/>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1" name="Left Arrow 90"/>
          <p:cNvSpPr/>
          <p:nvPr/>
        </p:nvSpPr>
        <p:spPr>
          <a:xfrm rot="16200000">
            <a:off x="4751208" y="3107496"/>
            <a:ext cx="517356" cy="279400"/>
          </a:xfrm>
          <a:prstGeom prst="leftArrow">
            <a:avLst/>
          </a:prstGeom>
          <a:noFill/>
          <a:ln w="9525" cap="flat" cmpd="sng" algn="ctr">
            <a:solidFill>
              <a:srgbClr val="3EA7BC"/>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2" name="Left Arrow 91"/>
          <p:cNvSpPr/>
          <p:nvPr/>
        </p:nvSpPr>
        <p:spPr>
          <a:xfrm rot="16200000">
            <a:off x="1347685" y="3107496"/>
            <a:ext cx="517356" cy="279400"/>
          </a:xfrm>
          <a:prstGeom prst="leftArrow">
            <a:avLst/>
          </a:prstGeom>
          <a:noFill/>
          <a:ln w="9525" cap="flat" cmpd="sng" algn="ctr">
            <a:solidFill>
              <a:srgbClr val="3EA7BC"/>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3" name="TextBox 92"/>
          <p:cNvSpPr txBox="1"/>
          <p:nvPr/>
        </p:nvSpPr>
        <p:spPr>
          <a:xfrm>
            <a:off x="5803900" y="800100"/>
            <a:ext cx="3200400" cy="2627313"/>
          </a:xfrm>
          <a:prstGeom prst="rect">
            <a:avLst/>
          </a:prstGeom>
          <a:noFill/>
        </p:spPr>
        <p:txBody>
          <a:bodyPr wrap="square" rtlCol="0">
            <a:norm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lumMod val="50000"/>
                    <a:lumOff val="50000"/>
                  </a:srgbClr>
                </a:solidFill>
                <a:effectLst/>
                <a:uLnTx/>
                <a:uFillTx/>
                <a:latin typeface="Arial"/>
              </a:rPr>
              <a:t>Provides High Availability of application instances by putting application instances on separate hardware.</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lumMod val="50000"/>
                  <a:lumOff val="50000"/>
                </a:srgbClr>
              </a:solidFill>
              <a:effectLst/>
              <a:uLnTx/>
              <a:uFillTx/>
              <a:latin typeface="Arial"/>
            </a:endParaRPr>
          </a:p>
        </p:txBody>
      </p:sp>
      <p:sp>
        <p:nvSpPr>
          <p:cNvPr id="94" name="Rectangle 93"/>
          <p:cNvSpPr/>
          <p:nvPr/>
        </p:nvSpPr>
        <p:spPr>
          <a:xfrm>
            <a:off x="1539550" y="2828927"/>
            <a:ext cx="3610036" cy="68877"/>
          </a:xfrm>
          <a:prstGeom prst="rect">
            <a:avLst/>
          </a:prstGeom>
          <a:solidFill>
            <a:srgbClr val="FFFFFF"/>
          </a:solidFill>
          <a:ln w="9525" cap="flat" cmpd="sng" algn="ctr">
            <a:solidFill>
              <a:srgbClr val="3EA7BC"/>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5" name="Left Arrow 94"/>
          <p:cNvSpPr/>
          <p:nvPr/>
        </p:nvSpPr>
        <p:spPr>
          <a:xfrm rot="16200000">
            <a:off x="3700002" y="2477008"/>
            <a:ext cx="291089" cy="279401"/>
          </a:xfrm>
          <a:prstGeom prst="leftArrow">
            <a:avLst/>
          </a:prstGeom>
          <a:noFill/>
          <a:ln w="9525" cap="flat" cmpd="sng" algn="ctr">
            <a:solidFill>
              <a:srgbClr val="3EA7BC"/>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
        <p:nvSpPr>
          <p:cNvPr id="96" name="Title 1"/>
          <p:cNvSpPr>
            <a:spLocks noGrp="1"/>
          </p:cNvSpPr>
          <p:nvPr>
            <p:ph type="title"/>
          </p:nvPr>
        </p:nvSpPr>
        <p:spPr bwMode="gray">
          <a:xfrm>
            <a:off x="366717" y="211140"/>
            <a:ext cx="8410575" cy="460375"/>
          </a:xfrm>
          <a:prstGeom prst="rect">
            <a:avLst/>
          </a:prstGeom>
          <a:noFill/>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smtClean="0">
                <a:ln>
                  <a:noFill/>
                </a:ln>
                <a:solidFill>
                  <a:srgbClr val="008881">
                    <a:lumMod val="75000"/>
                  </a:srgbClr>
                </a:solidFill>
                <a:effectLst/>
                <a:uLnTx/>
                <a:uFillTx/>
              </a:rPr>
              <a:t>4. Availability Zones</a:t>
            </a:r>
            <a:endParaRPr kumimoji="0" lang="en-US" sz="2800" b="0" i="0" u="none" strike="noStrike" kern="0" cap="none" spc="0" normalizeH="0" baseline="0" noProof="0" dirty="0">
              <a:ln>
                <a:noFill/>
              </a:ln>
              <a:solidFill>
                <a:srgbClr val="008881">
                  <a:lumMod val="75000"/>
                </a:srgbClr>
              </a:solidFill>
              <a:effectLst/>
              <a:uLnTx/>
              <a:uFillTx/>
            </a:endParaRPr>
          </a:p>
        </p:txBody>
      </p:sp>
    </p:spTree>
    <p:extLst>
      <p:ext uri="{BB962C8B-B14F-4D97-AF65-F5344CB8AC3E}">
        <p14:creationId xmlns:p14="http://schemas.microsoft.com/office/powerpoint/2010/main" val="159671695"/>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00212" y="1287697"/>
            <a:ext cx="6048376" cy="1230080"/>
          </a:xfrm>
        </p:spPr>
        <p:txBody>
          <a:bodyPr/>
          <a:lstStyle/>
          <a:p>
            <a:r>
              <a:rPr lang="en-US" dirty="0" smtClean="0">
                <a:solidFill>
                  <a:srgbClr val="006661"/>
                </a:solidFill>
              </a:rPr>
              <a:t>Live Updates and Upgrades</a:t>
            </a:r>
            <a:endParaRPr lang="en-US" dirty="0">
              <a:solidFill>
                <a:srgbClr val="006661"/>
              </a:solidFill>
            </a:endParaRPr>
          </a:p>
        </p:txBody>
      </p:sp>
    </p:spTree>
    <p:extLst>
      <p:ext uri="{BB962C8B-B14F-4D97-AF65-F5344CB8AC3E}">
        <p14:creationId xmlns:p14="http://schemas.microsoft.com/office/powerpoint/2010/main" val="16658684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a:t>
            </a:r>
            <a:r>
              <a:rPr lang="en-US" dirty="0"/>
              <a:t>Manager</a:t>
            </a:r>
          </a:p>
        </p:txBody>
      </p:sp>
      <p:sp>
        <p:nvSpPr>
          <p:cNvPr id="4" name="Content Placeholder 3"/>
          <p:cNvSpPr>
            <a:spLocks noGrp="1"/>
          </p:cNvSpPr>
          <p:nvPr>
            <p:ph sz="quarter" idx="10"/>
          </p:nvPr>
        </p:nvSpPr>
        <p:spPr>
          <a:xfrm>
            <a:off x="366714" y="973138"/>
            <a:ext cx="4548186" cy="3382962"/>
          </a:xfrm>
        </p:spPr>
        <p:txBody>
          <a:bodyPr/>
          <a:lstStyle/>
          <a:p>
            <a:r>
              <a:rPr lang="en-US" sz="1800" dirty="0"/>
              <a:t>The Ops </a:t>
            </a:r>
            <a:r>
              <a:rPr lang="en-US" sz="1800" dirty="0" smtClean="0"/>
              <a:t>Manager is </a:t>
            </a:r>
            <a:r>
              <a:rPr lang="en-US" sz="1800" dirty="0"/>
              <a:t>the core orchestrating </a:t>
            </a:r>
            <a:r>
              <a:rPr lang="en-US" sz="1800" dirty="0" smtClean="0"/>
              <a:t>component. </a:t>
            </a:r>
            <a:endParaRPr lang="en-US" sz="1800" dirty="0"/>
          </a:p>
          <a:p>
            <a:r>
              <a:rPr lang="en-US" sz="1800" dirty="0"/>
              <a:t>It controls creation of VMs, deployment, and other life cycle events of software and services.</a:t>
            </a:r>
          </a:p>
          <a:p>
            <a:pPr marL="228600" lvl="1" indent="-228600">
              <a:spcBef>
                <a:spcPts val="1200"/>
              </a:spcBef>
              <a:buFont typeface="Wingdings" pitchFamily="2" charset="2"/>
              <a:buChar char=""/>
            </a:pPr>
            <a:r>
              <a:rPr lang="en-US" sz="1600" dirty="0"/>
              <a:t>Web form allowing an operator to scale the </a:t>
            </a:r>
            <a:r>
              <a:rPr lang="en-US" sz="1600" dirty="0" smtClean="0"/>
              <a:t>Operations Manager </a:t>
            </a:r>
            <a:r>
              <a:rPr lang="en-US" sz="1600" dirty="0"/>
              <a:t>both </a:t>
            </a:r>
          </a:p>
          <a:p>
            <a:pPr marL="628650" lvl="2">
              <a:spcBef>
                <a:spcPts val="1200"/>
              </a:spcBef>
              <a:buFont typeface="Wingdings" pitchFamily="2" charset="2"/>
              <a:buChar char=""/>
            </a:pPr>
            <a:r>
              <a:rPr lang="en-US" sz="1200" dirty="0"/>
              <a:t>vertically (CPU, RAM, Disk) and</a:t>
            </a:r>
          </a:p>
          <a:p>
            <a:pPr marL="628650" lvl="2">
              <a:spcBef>
                <a:spcPts val="1200"/>
              </a:spcBef>
              <a:buFont typeface="Wingdings" pitchFamily="2" charset="2"/>
              <a:buChar char=""/>
            </a:pPr>
            <a:r>
              <a:rPr lang="en-US" sz="1200" dirty="0"/>
              <a:t>horizontally (number of instances). </a:t>
            </a:r>
          </a:p>
          <a:p>
            <a:r>
              <a:rPr lang="en-US" sz="1800" dirty="0" smtClean="0">
                <a:sym typeface="Wingdings"/>
              </a:rPr>
              <a:t>Hit </a:t>
            </a:r>
            <a:r>
              <a:rPr lang="en-US" sz="1800" dirty="0">
                <a:sym typeface="Wingdings"/>
              </a:rPr>
              <a:t>save and afterwards </a:t>
            </a:r>
            <a:r>
              <a:rPr lang="en-US" sz="1800" dirty="0"/>
              <a:t>hit Install Updates.</a:t>
            </a: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5976" r="15976" b="28215"/>
          <a:stretch/>
        </p:blipFill>
        <p:spPr>
          <a:xfrm>
            <a:off x="4956302" y="1002003"/>
            <a:ext cx="4174998" cy="2452399"/>
          </a:xfrm>
          <a:prstGeom prst="rect">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4744" r="13462" b="14312"/>
          <a:stretch/>
        </p:blipFill>
        <p:spPr>
          <a:xfrm>
            <a:off x="6464300" y="2953617"/>
            <a:ext cx="2413000" cy="1603607"/>
          </a:xfrm>
          <a:prstGeom prst="rect">
            <a:avLst/>
          </a:prstGeom>
        </p:spPr>
      </p:pic>
    </p:spTree>
    <p:extLst>
      <p:ext uri="{BB962C8B-B14F-4D97-AF65-F5344CB8AC3E}">
        <p14:creationId xmlns:p14="http://schemas.microsoft.com/office/powerpoint/2010/main" val="15803792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Runtime</a:t>
            </a:r>
            <a:endParaRPr lang="en-US" dirty="0"/>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5689" r="14114" b="8762"/>
          <a:stretch/>
        </p:blipFill>
        <p:spPr>
          <a:xfrm>
            <a:off x="5422900" y="788093"/>
            <a:ext cx="3136900" cy="3816486"/>
          </a:xfrm>
          <a:prstGeom prst="rect">
            <a:avLst/>
          </a:prstGeom>
        </p:spPr>
      </p:pic>
      <p:sp>
        <p:nvSpPr>
          <p:cNvPr id="8" name="Content Placeholder 3"/>
          <p:cNvSpPr>
            <a:spLocks noGrp="1"/>
          </p:cNvSpPr>
          <p:nvPr>
            <p:ph sz="quarter" idx="10"/>
          </p:nvPr>
        </p:nvSpPr>
        <p:spPr>
          <a:xfrm>
            <a:off x="366715" y="973138"/>
            <a:ext cx="4471985" cy="3382962"/>
          </a:xfrm>
        </p:spPr>
        <p:txBody>
          <a:bodyPr/>
          <a:lstStyle/>
          <a:p>
            <a:pPr marL="228600" lvl="1" indent="-228600">
              <a:spcBef>
                <a:spcPts val="1200"/>
              </a:spcBef>
              <a:buFont typeface="Wingdings" pitchFamily="2" charset="2"/>
              <a:buChar char=""/>
            </a:pPr>
            <a:r>
              <a:rPr lang="en-US" dirty="0"/>
              <a:t>Web form allowing an operator to scale components both </a:t>
            </a:r>
          </a:p>
          <a:p>
            <a:pPr marL="628650" lvl="2">
              <a:spcBef>
                <a:spcPts val="1200"/>
              </a:spcBef>
              <a:buFont typeface="Wingdings" pitchFamily="2" charset="2"/>
              <a:buChar char=""/>
            </a:pPr>
            <a:r>
              <a:rPr lang="en-US" dirty="0"/>
              <a:t>vertically (CPU, RAM, Disk) and</a:t>
            </a:r>
          </a:p>
          <a:p>
            <a:pPr marL="628650" lvl="2">
              <a:spcBef>
                <a:spcPts val="1200"/>
              </a:spcBef>
              <a:buFont typeface="Wingdings" pitchFamily="2" charset="2"/>
              <a:buChar char=""/>
            </a:pPr>
            <a:r>
              <a:rPr lang="en-US" dirty="0"/>
              <a:t>horizontally (number of instances). </a:t>
            </a:r>
          </a:p>
          <a:p>
            <a:pPr marL="0" lvl="1" indent="0">
              <a:spcBef>
                <a:spcPts val="1200"/>
              </a:spcBef>
              <a:buNone/>
            </a:pPr>
            <a:endParaRPr lang="en-US" dirty="0" smtClean="0"/>
          </a:p>
          <a:p>
            <a:pPr marL="0" lvl="1" indent="0">
              <a:spcBef>
                <a:spcPts val="1200"/>
              </a:spcBef>
              <a:buNone/>
            </a:pPr>
            <a:r>
              <a:rPr lang="en-US" dirty="0" smtClean="0"/>
              <a:t>This </a:t>
            </a:r>
            <a:r>
              <a:rPr lang="en-US" dirty="0"/>
              <a:t>results in </a:t>
            </a:r>
            <a:r>
              <a:rPr lang="en-US" dirty="0" smtClean="0"/>
              <a:t>updating </a:t>
            </a:r>
            <a:r>
              <a:rPr lang="en-US" dirty="0"/>
              <a:t>the deployment manifest followed by a “bosh deploy.”</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4744" r="13462" b="14312"/>
          <a:stretch/>
        </p:blipFill>
        <p:spPr>
          <a:xfrm>
            <a:off x="6731000" y="2915517"/>
            <a:ext cx="2413000" cy="1603607"/>
          </a:xfrm>
          <a:prstGeom prst="rect">
            <a:avLst/>
          </a:prstGeom>
        </p:spPr>
      </p:pic>
    </p:spTree>
    <p:extLst>
      <p:ext uri="{BB962C8B-B14F-4D97-AF65-F5344CB8AC3E}">
        <p14:creationId xmlns:p14="http://schemas.microsoft.com/office/powerpoint/2010/main" val="27709002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Bosh</a:t>
            </a:r>
            <a:endParaRPr lang="en-US" dirty="0"/>
          </a:p>
        </p:txBody>
      </p:sp>
      <p:sp>
        <p:nvSpPr>
          <p:cNvPr id="3" name="Content Placeholder 2"/>
          <p:cNvSpPr>
            <a:spLocks noGrp="1"/>
          </p:cNvSpPr>
          <p:nvPr>
            <p:ph sz="quarter" idx="10"/>
          </p:nvPr>
        </p:nvSpPr>
        <p:spPr/>
        <p:txBody>
          <a:bodyPr/>
          <a:lstStyle/>
          <a:p>
            <a:r>
              <a:rPr lang="en-US" sz="1800" dirty="0"/>
              <a:t>BOSH is an open source tool chain for release engineering, deployment, and lifecycle management of large-scale distributed services.</a:t>
            </a:r>
          </a:p>
          <a:p>
            <a:r>
              <a:rPr lang="en-US" sz="1800" dirty="0"/>
              <a:t>BOSH was developed to deploy Cloud Foundry, however it has a more general purpose - it can be used to deploy other distributed services. </a:t>
            </a:r>
            <a:endParaRPr lang="en-US" sz="1800" dirty="0" smtClean="0"/>
          </a:p>
          <a:p>
            <a:r>
              <a:rPr lang="en-US" sz="1800" dirty="0" smtClean="0"/>
              <a:t>BOSH can deploy </a:t>
            </a:r>
            <a:r>
              <a:rPr lang="en-US" sz="1800" dirty="0"/>
              <a:t>these services on Infrastructure as a Service (</a:t>
            </a:r>
            <a:r>
              <a:rPr lang="en-US" sz="1800" dirty="0" err="1"/>
              <a:t>IaaS</a:t>
            </a:r>
            <a:r>
              <a:rPr lang="en-US" sz="1800" dirty="0"/>
              <a:t>) providers such as </a:t>
            </a:r>
            <a:r>
              <a:rPr lang="en-US" sz="1800" dirty="0" err="1" smtClean="0"/>
              <a:t>vSphere</a:t>
            </a:r>
            <a:r>
              <a:rPr lang="en-US" sz="1800" dirty="0"/>
              <a:t>, </a:t>
            </a:r>
            <a:r>
              <a:rPr lang="en-US" sz="1800" dirty="0" err="1"/>
              <a:t>vCloud</a:t>
            </a:r>
            <a:r>
              <a:rPr lang="en-US" sz="1800" dirty="0"/>
              <a:t> Director, Amazon Web Services EC2, and </a:t>
            </a:r>
            <a:r>
              <a:rPr lang="en-US" sz="1800" dirty="0" err="1"/>
              <a:t>OpenStack</a:t>
            </a:r>
            <a:r>
              <a:rPr lang="en-US" sz="1800" dirty="0"/>
              <a:t>.</a:t>
            </a:r>
          </a:p>
          <a:p>
            <a:r>
              <a:rPr lang="en-US" sz="1800" b="1" dirty="0" smtClean="0"/>
              <a:t>Pivotal CF Operations Manager uses bosh. No need to interact with bosh directly.</a:t>
            </a:r>
          </a:p>
        </p:txBody>
      </p:sp>
    </p:spTree>
    <p:extLst>
      <p:ext uri="{BB962C8B-B14F-4D97-AF65-F5344CB8AC3E}">
        <p14:creationId xmlns:p14="http://schemas.microsoft.com/office/powerpoint/2010/main" val="35360151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Bosh Components</a:t>
            </a:r>
            <a:endParaRPr lang="en-US" dirty="0"/>
          </a:p>
        </p:txBody>
      </p:sp>
      <p:sp>
        <p:nvSpPr>
          <p:cNvPr id="6" name="Content Placeholder 5"/>
          <p:cNvSpPr>
            <a:spLocks noGrp="1"/>
          </p:cNvSpPr>
          <p:nvPr>
            <p:ph sz="quarter" idx="10"/>
          </p:nvPr>
        </p:nvSpPr>
        <p:spPr>
          <a:xfrm>
            <a:off x="366715" y="1074738"/>
            <a:ext cx="4332286" cy="3382962"/>
          </a:xfrm>
        </p:spPr>
        <p:txBody>
          <a:bodyPr/>
          <a:lstStyle/>
          <a:p>
            <a:r>
              <a:rPr lang="en-US" sz="1800" dirty="0" smtClean="0">
                <a:solidFill>
                  <a:srgbClr val="006661"/>
                </a:solidFill>
              </a:rPr>
              <a:t>Director</a:t>
            </a:r>
          </a:p>
          <a:p>
            <a:r>
              <a:rPr lang="en-US" sz="1800" dirty="0" smtClean="0">
                <a:solidFill>
                  <a:srgbClr val="006661"/>
                </a:solidFill>
              </a:rPr>
              <a:t>Messaging</a:t>
            </a:r>
          </a:p>
          <a:p>
            <a:r>
              <a:rPr lang="en-US" sz="1800" dirty="0" smtClean="0">
                <a:solidFill>
                  <a:srgbClr val="006661"/>
                </a:solidFill>
              </a:rPr>
              <a:t>Workers</a:t>
            </a:r>
          </a:p>
          <a:p>
            <a:r>
              <a:rPr lang="en-US" sz="1800" dirty="0" smtClean="0">
                <a:solidFill>
                  <a:srgbClr val="006661"/>
                </a:solidFill>
              </a:rPr>
              <a:t>Health Monitor</a:t>
            </a:r>
          </a:p>
          <a:p>
            <a:r>
              <a:rPr lang="en-US" sz="1800" dirty="0" smtClean="0">
                <a:solidFill>
                  <a:srgbClr val="006661"/>
                </a:solidFill>
              </a:rPr>
              <a:t>CPIs</a:t>
            </a:r>
          </a:p>
          <a:p>
            <a:r>
              <a:rPr lang="en-US" sz="1800" dirty="0" smtClean="0">
                <a:solidFill>
                  <a:srgbClr val="006661"/>
                </a:solidFill>
              </a:rPr>
              <a:t>Message Bus</a:t>
            </a:r>
          </a:p>
          <a:p>
            <a:r>
              <a:rPr lang="en-US" sz="1800" dirty="0" err="1" smtClean="0">
                <a:solidFill>
                  <a:srgbClr val="006661"/>
                </a:solidFill>
              </a:rPr>
              <a:t>Blobstore</a:t>
            </a:r>
            <a:endParaRPr lang="en-US" sz="1800" dirty="0">
              <a:solidFill>
                <a:srgbClr val="006661"/>
              </a:solidFill>
            </a:endParaRPr>
          </a:p>
        </p:txBody>
      </p:sp>
      <p:pic>
        <p:nvPicPr>
          <p:cNvPr id="5" name="Picture 4"/>
          <p:cNvPicPr>
            <a:picLocks noChangeAspect="1"/>
          </p:cNvPicPr>
          <p:nvPr/>
        </p:nvPicPr>
        <p:blipFill rotWithShape="1">
          <a:blip r:embed="rId2"/>
          <a:srcRect t="9045"/>
          <a:stretch/>
        </p:blipFill>
        <p:spPr>
          <a:xfrm>
            <a:off x="4918900" y="1"/>
            <a:ext cx="4225100" cy="4554596"/>
          </a:xfrm>
          <a:prstGeom prst="rect">
            <a:avLst/>
          </a:prstGeom>
        </p:spPr>
      </p:pic>
    </p:spTree>
    <p:extLst>
      <p:ext uri="{BB962C8B-B14F-4D97-AF65-F5344CB8AC3E}">
        <p14:creationId xmlns:p14="http://schemas.microsoft.com/office/powerpoint/2010/main" val="18433388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a:t>
            </a:r>
            <a:r>
              <a:rPr lang="en-US" dirty="0" smtClean="0"/>
              <a:t>Updates/Upgrades – Bosh</a:t>
            </a:r>
            <a:endParaRPr lang="en-US" dirty="0"/>
          </a:p>
        </p:txBody>
      </p:sp>
      <p:sp>
        <p:nvSpPr>
          <p:cNvPr id="3" name="Content Placeholder 2"/>
          <p:cNvSpPr>
            <a:spLocks noGrp="1"/>
          </p:cNvSpPr>
          <p:nvPr>
            <p:ph sz="quarter" idx="10"/>
          </p:nvPr>
        </p:nvSpPr>
        <p:spPr/>
        <p:txBody>
          <a:bodyPr/>
          <a:lstStyle/>
          <a:p>
            <a:r>
              <a:rPr lang="en-US" dirty="0"/>
              <a:t>BOSH is able to update a running system without suffering any downtime. </a:t>
            </a:r>
          </a:p>
          <a:p>
            <a:r>
              <a:rPr lang="en-US" dirty="0" smtClean="0"/>
              <a:t>Canary</a:t>
            </a:r>
            <a:r>
              <a:rPr lang="en-US" dirty="0"/>
              <a:t> </a:t>
            </a:r>
            <a:r>
              <a:rPr lang="en-US" dirty="0" smtClean="0"/>
              <a:t>style </a:t>
            </a:r>
            <a:r>
              <a:rPr lang="en-US" dirty="0"/>
              <a:t>deployments</a:t>
            </a:r>
          </a:p>
          <a:p>
            <a:pPr lvl="1"/>
            <a:r>
              <a:rPr lang="en-US" dirty="0"/>
              <a:t>subset of each managed component is removed from service, updated, and if the update is successful, returned to service. </a:t>
            </a:r>
          </a:p>
          <a:p>
            <a:pPr lvl="1"/>
            <a:r>
              <a:rPr lang="en-US" dirty="0"/>
              <a:t>If the update succeeds, another subset is updated as BOSH “rolls through” the system. </a:t>
            </a:r>
          </a:p>
          <a:p>
            <a:pPr lvl="1"/>
            <a:r>
              <a:rPr lang="en-US" dirty="0"/>
              <a:t>If the update fails, the failed components are left in their failure state (for troubleshooting purposes) while the remaining healthy components continue to serve load.</a:t>
            </a:r>
          </a:p>
        </p:txBody>
      </p:sp>
    </p:spTree>
    <p:extLst>
      <p:ext uri="{BB962C8B-B14F-4D97-AF65-F5344CB8AC3E}">
        <p14:creationId xmlns:p14="http://schemas.microsoft.com/office/powerpoint/2010/main" val="380152068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58228" y="942976"/>
            <a:ext cx="5112275" cy="3552825"/>
          </a:xfrm>
          <a:prstGeom prst="rect">
            <a:avLst/>
          </a:prstGeom>
          <a:solidFill>
            <a:srgbClr val="FFFFFF"/>
          </a:solidFill>
          <a:ln>
            <a:solidFill>
              <a:schemeClr val="accent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20" name="Group 19"/>
          <p:cNvGrpSpPr/>
          <p:nvPr/>
        </p:nvGrpSpPr>
        <p:grpSpPr>
          <a:xfrm>
            <a:off x="310625" y="3552825"/>
            <a:ext cx="1422400" cy="838200"/>
            <a:chOff x="292100" y="3848100"/>
            <a:chExt cx="1422400" cy="1117600"/>
          </a:xfrm>
          <a:solidFill>
            <a:schemeClr val="tx2"/>
          </a:solidFill>
        </p:grpSpPr>
        <p:sp>
          <p:nvSpPr>
            <p:cNvPr id="7" name="Rounded Rectangle 6"/>
            <p:cNvSpPr/>
            <p:nvPr/>
          </p:nvSpPr>
          <p:spPr>
            <a:xfrm>
              <a:off x="292100" y="3848100"/>
              <a:ext cx="1422400" cy="1117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9" name="Rounded Rectangle 8"/>
            <p:cNvSpPr/>
            <p:nvPr/>
          </p:nvSpPr>
          <p:spPr>
            <a:xfrm>
              <a:off x="292100" y="46355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Agent</a:t>
              </a:r>
              <a:endParaRPr lang="en-US" sz="1200" dirty="0"/>
            </a:p>
          </p:txBody>
        </p:sp>
        <p:sp>
          <p:nvSpPr>
            <p:cNvPr id="10" name="TextBox 9"/>
            <p:cNvSpPr txBox="1"/>
            <p:nvPr/>
          </p:nvSpPr>
          <p:spPr>
            <a:xfrm>
              <a:off x="455445" y="3988137"/>
              <a:ext cx="1095710" cy="861775"/>
            </a:xfrm>
            <a:prstGeom prst="rect">
              <a:avLst/>
            </a:prstGeom>
            <a:grpFill/>
          </p:spPr>
          <p:txBody>
            <a:bodyPr wrap="none" rtlCol="0">
              <a:spAutoFit/>
            </a:bodyPr>
            <a:lstStyle/>
            <a:p>
              <a:pPr algn="ctr"/>
              <a:r>
                <a:rPr lang="en-US" dirty="0" smtClean="0">
                  <a:solidFill>
                    <a:schemeClr val="bg1"/>
                  </a:solidFill>
                </a:rPr>
                <a:t>Health</a:t>
              </a:r>
            </a:p>
            <a:p>
              <a:r>
                <a:rPr lang="en-US" dirty="0" smtClean="0">
                  <a:solidFill>
                    <a:schemeClr val="bg1"/>
                  </a:solidFill>
                </a:rPr>
                <a:t>Manager </a:t>
              </a:r>
              <a:endParaRPr lang="en-US" dirty="0">
                <a:solidFill>
                  <a:schemeClr val="bg1"/>
                </a:solidFill>
              </a:endParaRPr>
            </a:p>
          </p:txBody>
        </p:sp>
      </p:grpSp>
      <p:grpSp>
        <p:nvGrpSpPr>
          <p:cNvPr id="37" name="Group 36"/>
          <p:cNvGrpSpPr/>
          <p:nvPr/>
        </p:nvGrpSpPr>
        <p:grpSpPr>
          <a:xfrm>
            <a:off x="310625" y="2574756"/>
            <a:ext cx="1435100" cy="838200"/>
            <a:chOff x="292100" y="2603500"/>
            <a:chExt cx="1435100" cy="1117600"/>
          </a:xfrm>
          <a:solidFill>
            <a:schemeClr val="tx2"/>
          </a:solidFill>
        </p:grpSpPr>
        <p:sp>
          <p:nvSpPr>
            <p:cNvPr id="11" name="Rounded Rectangle 10"/>
            <p:cNvSpPr/>
            <p:nvPr/>
          </p:nvSpPr>
          <p:spPr>
            <a:xfrm>
              <a:off x="292100" y="2603500"/>
              <a:ext cx="1422400" cy="1117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5" name="Rounded Rectangle 14"/>
            <p:cNvSpPr/>
            <p:nvPr/>
          </p:nvSpPr>
          <p:spPr>
            <a:xfrm>
              <a:off x="292100" y="34671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Agent</a:t>
              </a:r>
              <a:endParaRPr lang="en-US" sz="1200" dirty="0"/>
            </a:p>
          </p:txBody>
        </p:sp>
        <p:sp>
          <p:nvSpPr>
            <p:cNvPr id="31" name="Rounded Rectangle 30"/>
            <p:cNvSpPr/>
            <p:nvPr/>
          </p:nvSpPr>
          <p:spPr>
            <a:xfrm>
              <a:off x="1016000" y="32004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32" name="TextBox 31"/>
            <p:cNvSpPr txBox="1"/>
            <p:nvPr/>
          </p:nvSpPr>
          <p:spPr>
            <a:xfrm>
              <a:off x="654610" y="2616200"/>
              <a:ext cx="595235" cy="451405"/>
            </a:xfrm>
            <a:prstGeom prst="rect">
              <a:avLst/>
            </a:prstGeom>
            <a:grpFill/>
          </p:spPr>
          <p:txBody>
            <a:bodyPr wrap="none" rtlCol="0">
              <a:spAutoFit/>
            </a:bodyPr>
            <a:lstStyle/>
            <a:p>
              <a:r>
                <a:rPr lang="en-US" sz="1600" dirty="0" smtClean="0">
                  <a:solidFill>
                    <a:srgbClr val="FFFFFF"/>
                  </a:solidFill>
                </a:rPr>
                <a:t>DEA</a:t>
              </a:r>
              <a:endParaRPr lang="en-US" sz="1600" dirty="0">
                <a:solidFill>
                  <a:srgbClr val="FFFFFF"/>
                </a:solidFill>
              </a:endParaRPr>
            </a:p>
          </p:txBody>
        </p:sp>
        <p:sp>
          <p:nvSpPr>
            <p:cNvPr id="34" name="Rounded Rectangle 33"/>
            <p:cNvSpPr/>
            <p:nvPr/>
          </p:nvSpPr>
          <p:spPr>
            <a:xfrm>
              <a:off x="292100" y="32004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35" name="Rounded Rectangle 34"/>
            <p:cNvSpPr/>
            <p:nvPr/>
          </p:nvSpPr>
          <p:spPr>
            <a:xfrm>
              <a:off x="1016000" y="2954754"/>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36" name="Rounded Rectangle 35"/>
            <p:cNvSpPr/>
            <p:nvPr/>
          </p:nvSpPr>
          <p:spPr>
            <a:xfrm>
              <a:off x="292100" y="2954754"/>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grpSp>
      <p:grpSp>
        <p:nvGrpSpPr>
          <p:cNvPr id="38" name="Group 37"/>
          <p:cNvGrpSpPr/>
          <p:nvPr/>
        </p:nvGrpSpPr>
        <p:grpSpPr>
          <a:xfrm>
            <a:off x="1980675" y="2574756"/>
            <a:ext cx="1435100" cy="838200"/>
            <a:chOff x="292100" y="2603500"/>
            <a:chExt cx="1435100" cy="1117600"/>
          </a:xfrm>
          <a:solidFill>
            <a:schemeClr val="tx2"/>
          </a:solidFill>
        </p:grpSpPr>
        <p:sp>
          <p:nvSpPr>
            <p:cNvPr id="39" name="Rounded Rectangle 38"/>
            <p:cNvSpPr/>
            <p:nvPr/>
          </p:nvSpPr>
          <p:spPr>
            <a:xfrm>
              <a:off x="292100" y="2603500"/>
              <a:ext cx="1422400" cy="1117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0" name="Rounded Rectangle 39"/>
            <p:cNvSpPr/>
            <p:nvPr/>
          </p:nvSpPr>
          <p:spPr>
            <a:xfrm>
              <a:off x="292100" y="34671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Agent</a:t>
              </a:r>
              <a:endParaRPr lang="en-US" sz="1200" dirty="0"/>
            </a:p>
          </p:txBody>
        </p:sp>
        <p:sp>
          <p:nvSpPr>
            <p:cNvPr id="42" name="Rounded Rectangle 41"/>
            <p:cNvSpPr/>
            <p:nvPr/>
          </p:nvSpPr>
          <p:spPr>
            <a:xfrm>
              <a:off x="1016000" y="32004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43" name="TextBox 42"/>
            <p:cNvSpPr txBox="1"/>
            <p:nvPr/>
          </p:nvSpPr>
          <p:spPr>
            <a:xfrm>
              <a:off x="654610" y="2616200"/>
              <a:ext cx="595235" cy="451405"/>
            </a:xfrm>
            <a:prstGeom prst="rect">
              <a:avLst/>
            </a:prstGeom>
            <a:grpFill/>
          </p:spPr>
          <p:txBody>
            <a:bodyPr wrap="none" rtlCol="0">
              <a:spAutoFit/>
            </a:bodyPr>
            <a:lstStyle/>
            <a:p>
              <a:r>
                <a:rPr lang="en-US" sz="1600" dirty="0" smtClean="0">
                  <a:solidFill>
                    <a:srgbClr val="FFFFFF"/>
                  </a:solidFill>
                </a:rPr>
                <a:t>DEA</a:t>
              </a:r>
              <a:endParaRPr lang="en-US" sz="1600" dirty="0">
                <a:solidFill>
                  <a:srgbClr val="FFFFFF"/>
                </a:solidFill>
              </a:endParaRPr>
            </a:p>
          </p:txBody>
        </p:sp>
        <p:sp>
          <p:nvSpPr>
            <p:cNvPr id="44" name="Rounded Rectangle 43"/>
            <p:cNvSpPr/>
            <p:nvPr/>
          </p:nvSpPr>
          <p:spPr>
            <a:xfrm>
              <a:off x="292100" y="32004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45" name="Rounded Rectangle 44"/>
            <p:cNvSpPr/>
            <p:nvPr/>
          </p:nvSpPr>
          <p:spPr>
            <a:xfrm>
              <a:off x="1016000" y="2954754"/>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46" name="Rounded Rectangle 45"/>
            <p:cNvSpPr/>
            <p:nvPr/>
          </p:nvSpPr>
          <p:spPr>
            <a:xfrm>
              <a:off x="292100" y="2954754"/>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grpSp>
      <p:grpSp>
        <p:nvGrpSpPr>
          <p:cNvPr id="65" name="Group 64"/>
          <p:cNvGrpSpPr/>
          <p:nvPr/>
        </p:nvGrpSpPr>
        <p:grpSpPr>
          <a:xfrm>
            <a:off x="1912055" y="1057275"/>
            <a:ext cx="1422400" cy="838200"/>
            <a:chOff x="292100" y="3848100"/>
            <a:chExt cx="1422400" cy="1117600"/>
          </a:xfrm>
          <a:solidFill>
            <a:schemeClr val="tx2"/>
          </a:solidFill>
        </p:grpSpPr>
        <p:sp>
          <p:nvSpPr>
            <p:cNvPr id="66" name="Rounded Rectangle 65"/>
            <p:cNvSpPr/>
            <p:nvPr/>
          </p:nvSpPr>
          <p:spPr>
            <a:xfrm>
              <a:off x="292100" y="3848100"/>
              <a:ext cx="1422400" cy="1117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68" name="Rounded Rectangle 67"/>
            <p:cNvSpPr/>
            <p:nvPr/>
          </p:nvSpPr>
          <p:spPr>
            <a:xfrm>
              <a:off x="292100" y="46355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Agent</a:t>
              </a:r>
              <a:endParaRPr lang="en-US" sz="1200" dirty="0"/>
            </a:p>
          </p:txBody>
        </p:sp>
        <p:sp>
          <p:nvSpPr>
            <p:cNvPr id="69" name="TextBox 68"/>
            <p:cNvSpPr txBox="1"/>
            <p:nvPr/>
          </p:nvSpPr>
          <p:spPr>
            <a:xfrm>
              <a:off x="577249" y="4075668"/>
              <a:ext cx="877501" cy="492443"/>
            </a:xfrm>
            <a:prstGeom prst="rect">
              <a:avLst/>
            </a:prstGeom>
            <a:grpFill/>
          </p:spPr>
          <p:txBody>
            <a:bodyPr wrap="none" rtlCol="0">
              <a:spAutoFit/>
            </a:bodyPr>
            <a:lstStyle/>
            <a:p>
              <a:pPr algn="ctr"/>
              <a:r>
                <a:rPr lang="en-US" dirty="0" smtClean="0">
                  <a:solidFill>
                    <a:schemeClr val="bg1"/>
                  </a:solidFill>
                </a:rPr>
                <a:t>Router </a:t>
              </a:r>
              <a:endParaRPr lang="en-US" dirty="0">
                <a:solidFill>
                  <a:schemeClr val="bg1"/>
                </a:solidFill>
              </a:endParaRPr>
            </a:p>
          </p:txBody>
        </p:sp>
      </p:grpSp>
      <p:sp>
        <p:nvSpPr>
          <p:cNvPr id="94" name="Title 93"/>
          <p:cNvSpPr>
            <a:spLocks noGrp="1"/>
          </p:cNvSpPr>
          <p:nvPr>
            <p:ph type="title"/>
          </p:nvPr>
        </p:nvSpPr>
        <p:spPr>
          <a:xfrm>
            <a:off x="397510" y="148828"/>
            <a:ext cx="8229600" cy="670322"/>
          </a:xfrm>
        </p:spPr>
        <p:txBody>
          <a:bodyPr/>
          <a:lstStyle/>
          <a:p>
            <a:r>
              <a:rPr lang="en-US" dirty="0" smtClean="0"/>
              <a:t>Canary Style Updates/Upgrades</a:t>
            </a:r>
            <a:endParaRPr lang="en-US" dirty="0"/>
          </a:p>
        </p:txBody>
      </p:sp>
      <p:sp>
        <p:nvSpPr>
          <p:cNvPr id="8" name="TextBox 7"/>
          <p:cNvSpPr txBox="1"/>
          <p:nvPr/>
        </p:nvSpPr>
        <p:spPr>
          <a:xfrm>
            <a:off x="5270500" y="942976"/>
            <a:ext cx="3736920" cy="3552825"/>
          </a:xfrm>
          <a:prstGeom prst="rect">
            <a:avLst/>
          </a:prstGeom>
          <a:noFill/>
        </p:spPr>
        <p:txBody>
          <a:bodyPr wrap="square" rtlCol="0">
            <a:normAutofit lnSpcReduction="10000"/>
          </a:bodyPr>
          <a:lstStyle/>
          <a:p>
            <a:r>
              <a:rPr lang="en-US" dirty="0" smtClean="0"/>
              <a:t>Platform Management:</a:t>
            </a:r>
            <a:endParaRPr lang="en-US" dirty="0"/>
          </a:p>
          <a:p>
            <a:pPr marL="285750" indent="-285750">
              <a:buFont typeface="Arial"/>
              <a:buChar char="•"/>
            </a:pPr>
            <a:r>
              <a:rPr lang="en-US" dirty="0" smtClean="0"/>
              <a:t>Platform maintenance uses canary style upgrades. Side by side deployments of core PCF components without a need to take an outage.</a:t>
            </a:r>
          </a:p>
          <a:p>
            <a:pPr marL="285750" indent="-285750">
              <a:buFont typeface="Arial"/>
              <a:buChar char="•"/>
            </a:pPr>
            <a:r>
              <a:rPr lang="en-US" dirty="0" smtClean="0"/>
              <a:t>BOSH orchestrates the dynamic configuration changes to the platform.</a:t>
            </a:r>
            <a:endParaRPr lang="en-US" dirty="0"/>
          </a:p>
          <a:p>
            <a:endParaRPr lang="en-US" dirty="0" smtClean="0"/>
          </a:p>
          <a:p>
            <a:r>
              <a:rPr lang="en-US" dirty="0" smtClean="0"/>
              <a:t>DEA and Container Management:</a:t>
            </a:r>
          </a:p>
          <a:p>
            <a:pPr marL="285750" indent="-285750">
              <a:buFont typeface="Arial"/>
              <a:buChar char="•"/>
            </a:pPr>
            <a:r>
              <a:rPr lang="en-US" dirty="0" smtClean="0"/>
              <a:t>A application focused use case where BOSH scales up/down the platform – verify.</a:t>
            </a:r>
          </a:p>
          <a:p>
            <a:endParaRPr lang="en-US" dirty="0" smtClean="0"/>
          </a:p>
          <a:p>
            <a:pPr marL="285750" indent="-285750">
              <a:buFont typeface="Arial"/>
              <a:buChar char="•"/>
            </a:pPr>
            <a:endParaRPr lang="en-US" dirty="0"/>
          </a:p>
        </p:txBody>
      </p:sp>
      <p:sp>
        <p:nvSpPr>
          <p:cNvPr id="107" name="Left Arrow 106"/>
          <p:cNvSpPr/>
          <p:nvPr/>
        </p:nvSpPr>
        <p:spPr>
          <a:xfrm rot="19408561">
            <a:off x="1241754" y="2103624"/>
            <a:ext cx="651095" cy="209550"/>
          </a:xfrm>
          <a:prstGeom prst="leftArrow">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Left Arrow 107"/>
          <p:cNvSpPr/>
          <p:nvPr/>
        </p:nvSpPr>
        <p:spPr>
          <a:xfrm rot="16200000">
            <a:off x="2320718" y="2099589"/>
            <a:ext cx="488321" cy="279400"/>
          </a:xfrm>
          <a:prstGeom prst="leftArrow">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Left Arrow 108"/>
          <p:cNvSpPr/>
          <p:nvPr/>
        </p:nvSpPr>
        <p:spPr>
          <a:xfrm rot="13672637">
            <a:off x="3192734" y="2084940"/>
            <a:ext cx="488321" cy="279400"/>
          </a:xfrm>
          <a:prstGeom prst="leftArrow">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Left Arrow 113"/>
          <p:cNvSpPr/>
          <p:nvPr/>
        </p:nvSpPr>
        <p:spPr>
          <a:xfrm rot="10800000">
            <a:off x="2315006" y="3797239"/>
            <a:ext cx="651095" cy="209550"/>
          </a:xfrm>
          <a:prstGeom prst="leftArrow">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 name="Group 46"/>
          <p:cNvGrpSpPr/>
          <p:nvPr/>
        </p:nvGrpSpPr>
        <p:grpSpPr>
          <a:xfrm>
            <a:off x="3676125" y="3552825"/>
            <a:ext cx="1422400" cy="838200"/>
            <a:chOff x="292100" y="3848100"/>
            <a:chExt cx="1422400" cy="1117600"/>
          </a:xfrm>
          <a:solidFill>
            <a:schemeClr val="tx2"/>
          </a:solidFill>
        </p:grpSpPr>
        <p:sp>
          <p:nvSpPr>
            <p:cNvPr id="48" name="Rounded Rectangle 47"/>
            <p:cNvSpPr/>
            <p:nvPr/>
          </p:nvSpPr>
          <p:spPr>
            <a:xfrm>
              <a:off x="292100" y="3848100"/>
              <a:ext cx="1422400" cy="1117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9" name="Rounded Rectangle 48"/>
            <p:cNvSpPr/>
            <p:nvPr/>
          </p:nvSpPr>
          <p:spPr>
            <a:xfrm>
              <a:off x="292100" y="46355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Agent</a:t>
              </a:r>
              <a:endParaRPr lang="en-US" sz="1200" dirty="0"/>
            </a:p>
          </p:txBody>
        </p:sp>
        <p:sp>
          <p:nvSpPr>
            <p:cNvPr id="50" name="TextBox 49"/>
            <p:cNvSpPr txBox="1"/>
            <p:nvPr/>
          </p:nvSpPr>
          <p:spPr>
            <a:xfrm>
              <a:off x="455445" y="3988137"/>
              <a:ext cx="1095710" cy="861775"/>
            </a:xfrm>
            <a:prstGeom prst="rect">
              <a:avLst/>
            </a:prstGeom>
            <a:grpFill/>
          </p:spPr>
          <p:txBody>
            <a:bodyPr wrap="none" rtlCol="0">
              <a:spAutoFit/>
            </a:bodyPr>
            <a:lstStyle/>
            <a:p>
              <a:pPr algn="ctr"/>
              <a:r>
                <a:rPr lang="en-US" dirty="0" smtClean="0">
                  <a:solidFill>
                    <a:schemeClr val="bg1"/>
                  </a:solidFill>
                </a:rPr>
                <a:t>Health</a:t>
              </a:r>
            </a:p>
            <a:p>
              <a:r>
                <a:rPr lang="en-US" dirty="0" smtClean="0">
                  <a:solidFill>
                    <a:schemeClr val="bg1"/>
                  </a:solidFill>
                </a:rPr>
                <a:t>Manager </a:t>
              </a:r>
              <a:endParaRPr lang="en-US" dirty="0">
                <a:solidFill>
                  <a:schemeClr val="bg1"/>
                </a:solidFill>
              </a:endParaRPr>
            </a:p>
          </p:txBody>
        </p:sp>
      </p:grpSp>
      <p:grpSp>
        <p:nvGrpSpPr>
          <p:cNvPr id="51" name="Group 50"/>
          <p:cNvGrpSpPr/>
          <p:nvPr/>
        </p:nvGrpSpPr>
        <p:grpSpPr>
          <a:xfrm>
            <a:off x="3676125" y="2574756"/>
            <a:ext cx="1435100" cy="838200"/>
            <a:chOff x="292100" y="2603500"/>
            <a:chExt cx="1435100" cy="1117600"/>
          </a:xfrm>
          <a:solidFill>
            <a:schemeClr val="tx2"/>
          </a:solidFill>
        </p:grpSpPr>
        <p:sp>
          <p:nvSpPr>
            <p:cNvPr id="52" name="Rounded Rectangle 51"/>
            <p:cNvSpPr/>
            <p:nvPr/>
          </p:nvSpPr>
          <p:spPr>
            <a:xfrm>
              <a:off x="292100" y="2603500"/>
              <a:ext cx="1422400" cy="1117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3" name="Rounded Rectangle 52"/>
            <p:cNvSpPr/>
            <p:nvPr/>
          </p:nvSpPr>
          <p:spPr>
            <a:xfrm>
              <a:off x="292100" y="34671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200" dirty="0" smtClean="0"/>
                <a:t>Agent</a:t>
              </a:r>
              <a:endParaRPr lang="en-US" sz="1200" dirty="0"/>
            </a:p>
          </p:txBody>
        </p:sp>
        <p:sp>
          <p:nvSpPr>
            <p:cNvPr id="54" name="Rounded Rectangle 53"/>
            <p:cNvSpPr/>
            <p:nvPr/>
          </p:nvSpPr>
          <p:spPr>
            <a:xfrm>
              <a:off x="1016000" y="32004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55" name="TextBox 54"/>
            <p:cNvSpPr txBox="1"/>
            <p:nvPr/>
          </p:nvSpPr>
          <p:spPr>
            <a:xfrm>
              <a:off x="654610" y="2616200"/>
              <a:ext cx="595235" cy="451405"/>
            </a:xfrm>
            <a:prstGeom prst="rect">
              <a:avLst/>
            </a:prstGeom>
            <a:grpFill/>
          </p:spPr>
          <p:txBody>
            <a:bodyPr wrap="none" rtlCol="0">
              <a:spAutoFit/>
            </a:bodyPr>
            <a:lstStyle/>
            <a:p>
              <a:r>
                <a:rPr lang="en-US" sz="1600" dirty="0" smtClean="0">
                  <a:solidFill>
                    <a:srgbClr val="FFFFFF"/>
                  </a:solidFill>
                </a:rPr>
                <a:t>DEA</a:t>
              </a:r>
              <a:endParaRPr lang="en-US" sz="1600" dirty="0">
                <a:solidFill>
                  <a:srgbClr val="FFFFFF"/>
                </a:solidFill>
              </a:endParaRPr>
            </a:p>
          </p:txBody>
        </p:sp>
        <p:sp>
          <p:nvSpPr>
            <p:cNvPr id="59" name="Rounded Rectangle 58"/>
            <p:cNvSpPr/>
            <p:nvPr/>
          </p:nvSpPr>
          <p:spPr>
            <a:xfrm>
              <a:off x="292100" y="3200400"/>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67" name="Rounded Rectangle 66"/>
            <p:cNvSpPr/>
            <p:nvPr/>
          </p:nvSpPr>
          <p:spPr>
            <a:xfrm>
              <a:off x="1016000" y="2954754"/>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sp>
          <p:nvSpPr>
            <p:cNvPr id="70" name="Rounded Rectangle 69"/>
            <p:cNvSpPr/>
            <p:nvPr/>
          </p:nvSpPr>
          <p:spPr>
            <a:xfrm>
              <a:off x="292100" y="2954754"/>
              <a:ext cx="711200" cy="228600"/>
            </a:xfrm>
            <a:prstGeom prst="roundRect">
              <a:avLst/>
            </a:prstGeom>
            <a:grp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00" dirty="0" smtClean="0"/>
                <a:t>Warden</a:t>
              </a:r>
              <a:endParaRPr lang="en-US" sz="1000" dirty="0"/>
            </a:p>
          </p:txBody>
        </p:sp>
      </p:grpSp>
      <p:sp>
        <p:nvSpPr>
          <p:cNvPr id="2" name="Rounded Rectangle 1"/>
          <p:cNvSpPr/>
          <p:nvPr/>
        </p:nvSpPr>
        <p:spPr>
          <a:xfrm>
            <a:off x="3543300" y="2489200"/>
            <a:ext cx="1663700" cy="1993900"/>
          </a:xfrm>
          <a:prstGeom prst="roundRect">
            <a:avLst/>
          </a:prstGeom>
          <a:noFill/>
          <a:ln w="31750" cmpd="sng">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90644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Capacity Updates/Upgrades</a:t>
            </a:r>
            <a:endParaRPr lang="en-US" dirty="0"/>
          </a:p>
        </p:txBody>
      </p:sp>
      <p:sp>
        <p:nvSpPr>
          <p:cNvPr id="3" name="Content Placeholder 2"/>
          <p:cNvSpPr>
            <a:spLocks noGrp="1"/>
          </p:cNvSpPr>
          <p:nvPr>
            <p:ph sz="quarter" idx="10"/>
          </p:nvPr>
        </p:nvSpPr>
        <p:spPr/>
        <p:txBody>
          <a:bodyPr/>
          <a:lstStyle/>
          <a:p>
            <a:r>
              <a:rPr lang="en-US" sz="2000" dirty="0"/>
              <a:t>CF operators can add and remove application hosting capacity from a running system. </a:t>
            </a:r>
          </a:p>
          <a:p>
            <a:r>
              <a:rPr lang="en-US" sz="2000" dirty="0"/>
              <a:t>Adding capacity: </a:t>
            </a:r>
          </a:p>
          <a:p>
            <a:pPr lvl="1"/>
            <a:r>
              <a:rPr lang="en-US" sz="1800" dirty="0"/>
              <a:t>BOSH spins up additional Execution Agent VM’s.</a:t>
            </a:r>
          </a:p>
          <a:p>
            <a:r>
              <a:rPr lang="en-US" sz="2000" dirty="0"/>
              <a:t>Removing (or updating) capacity: </a:t>
            </a:r>
          </a:p>
          <a:p>
            <a:pPr lvl="1"/>
            <a:r>
              <a:rPr lang="en-US" sz="1800" dirty="0"/>
              <a:t>BOSH triggers a “drain” event on the Execution Agent. </a:t>
            </a:r>
          </a:p>
          <a:p>
            <a:pPr lvl="1"/>
            <a:r>
              <a:rPr lang="en-US" sz="1800" dirty="0"/>
              <a:t>This drain event triggers an “evacuation” of all application instances.</a:t>
            </a:r>
          </a:p>
          <a:p>
            <a:pPr lvl="1"/>
            <a:r>
              <a:rPr lang="en-US" sz="1800" dirty="0"/>
              <a:t>Once evacuation is complete, the Execution Agent is either removed or updated. </a:t>
            </a:r>
          </a:p>
          <a:p>
            <a:r>
              <a:rPr lang="en-US" sz="2000" dirty="0">
                <a:sym typeface="Wingdings"/>
              </a:rPr>
              <a:t> E</a:t>
            </a:r>
            <a:r>
              <a:rPr lang="en-US" sz="2000" dirty="0"/>
              <a:t>nd user applications do not suffer downtime.</a:t>
            </a:r>
          </a:p>
          <a:p>
            <a:endParaRPr lang="en-US" sz="2000" dirty="0"/>
          </a:p>
        </p:txBody>
      </p:sp>
    </p:spTree>
    <p:extLst>
      <p:ext uri="{BB962C8B-B14F-4D97-AF65-F5344CB8AC3E}">
        <p14:creationId xmlns:p14="http://schemas.microsoft.com/office/powerpoint/2010/main" val="11596062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0591" y="1811507"/>
            <a:ext cx="7885113" cy="507831"/>
          </a:xfrm>
        </p:spPr>
        <p:txBody>
          <a:bodyPr/>
          <a:lstStyle/>
          <a:p>
            <a:r>
              <a:rPr lang="en-US" dirty="0" smtClean="0"/>
              <a:t>High Availability</a:t>
            </a:r>
            <a:endParaRPr lang="en-US" dirty="0"/>
          </a:p>
        </p:txBody>
      </p:sp>
      <p:sp>
        <p:nvSpPr>
          <p:cNvPr id="3" name="Subtitle 2"/>
          <p:cNvSpPr>
            <a:spLocks noGrp="1"/>
          </p:cNvSpPr>
          <p:nvPr>
            <p:ph type="subTitle" idx="1"/>
          </p:nvPr>
        </p:nvSpPr>
        <p:spPr>
          <a:xfrm>
            <a:off x="890592" y="2430184"/>
            <a:ext cx="6048375" cy="369332"/>
          </a:xfrm>
        </p:spPr>
        <p:txBody>
          <a:bodyPr/>
          <a:lstStyle/>
          <a:p>
            <a:r>
              <a:rPr lang="en-US" dirty="0" smtClean="0"/>
              <a:t>Pivotal CF</a:t>
            </a:r>
            <a:endParaRPr lang="en-US" dirty="0"/>
          </a:p>
        </p:txBody>
      </p:sp>
      <p:sp>
        <p:nvSpPr>
          <p:cNvPr id="4" name="Content Placeholder 3"/>
          <p:cNvSpPr>
            <a:spLocks noGrp="1"/>
          </p:cNvSpPr>
          <p:nvPr>
            <p:ph sz="quarter" idx="11"/>
          </p:nvPr>
        </p:nvSpPr>
        <p:spPr/>
        <p:txBody>
          <a:bodyPr/>
          <a:lstStyle/>
          <a:p>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8800" y="2"/>
            <a:ext cx="7975600" cy="4636977"/>
          </a:xfrm>
          <a:prstGeom prst="rect">
            <a:avLst/>
          </a:prstGeom>
        </p:spPr>
      </p:pic>
    </p:spTree>
    <p:extLst>
      <p:ext uri="{BB962C8B-B14F-4D97-AF65-F5344CB8AC3E}">
        <p14:creationId xmlns:p14="http://schemas.microsoft.com/office/powerpoint/2010/main" val="258583533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App level updates (blue-green deployments)</a:t>
            </a:r>
            <a:endParaRPr lang="en-US" sz="2800" dirty="0"/>
          </a:p>
        </p:txBody>
      </p:sp>
      <p:pic>
        <p:nvPicPr>
          <p:cNvPr id="5" name="Picture 4"/>
          <p:cNvPicPr>
            <a:picLocks noChangeAspect="1"/>
          </p:cNvPicPr>
          <p:nvPr/>
        </p:nvPicPr>
        <p:blipFill>
          <a:blip r:embed="rId2"/>
          <a:stretch>
            <a:fillRect/>
          </a:stretch>
        </p:blipFill>
        <p:spPr>
          <a:xfrm>
            <a:off x="4711700" y="1185598"/>
            <a:ext cx="4203700" cy="2954601"/>
          </a:xfrm>
          <a:prstGeom prst="rect">
            <a:avLst/>
          </a:prstGeom>
        </p:spPr>
      </p:pic>
      <p:pic>
        <p:nvPicPr>
          <p:cNvPr id="6" name="Picture 5"/>
          <p:cNvPicPr>
            <a:picLocks noChangeAspect="1"/>
          </p:cNvPicPr>
          <p:nvPr/>
        </p:nvPicPr>
        <p:blipFill>
          <a:blip r:embed="rId3"/>
          <a:stretch>
            <a:fillRect/>
          </a:stretch>
        </p:blipFill>
        <p:spPr>
          <a:xfrm>
            <a:off x="266700" y="1181100"/>
            <a:ext cx="4246240" cy="2984500"/>
          </a:xfrm>
          <a:prstGeom prst="rect">
            <a:avLst/>
          </a:prstGeom>
        </p:spPr>
      </p:pic>
    </p:spTree>
    <p:extLst>
      <p:ext uri="{BB962C8B-B14F-4D97-AF65-F5344CB8AC3E}">
        <p14:creationId xmlns:p14="http://schemas.microsoft.com/office/powerpoint/2010/main" val="322862532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86299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6661"/>
                </a:solidFill>
              </a:rPr>
              <a:t>4 Layers of built-in High Availability</a:t>
            </a:r>
            <a:endParaRPr lang="en-US" dirty="0">
              <a:solidFill>
                <a:srgbClr val="006661"/>
              </a:solidFill>
            </a:endParaRPr>
          </a:p>
        </p:txBody>
      </p:sp>
      <p:sp>
        <p:nvSpPr>
          <p:cNvPr id="3" name="Content Placeholder 2"/>
          <p:cNvSpPr>
            <a:spLocks noGrp="1"/>
          </p:cNvSpPr>
          <p:nvPr>
            <p:ph sz="quarter" idx="10"/>
          </p:nvPr>
        </p:nvSpPr>
        <p:spPr>
          <a:xfrm>
            <a:off x="365059" y="998538"/>
            <a:ext cx="5808805" cy="3382962"/>
          </a:xfrm>
        </p:spPr>
        <p:txBody>
          <a:bodyPr/>
          <a:lstStyle/>
          <a:p>
            <a:pPr marL="0" indent="0">
              <a:buNone/>
            </a:pPr>
            <a:r>
              <a:rPr lang="en-US" dirty="0" smtClean="0"/>
              <a:t>Pivotal </a:t>
            </a:r>
            <a:r>
              <a:rPr lang="en-US" dirty="0"/>
              <a:t>CF takes care of the availability of the platform </a:t>
            </a:r>
            <a:r>
              <a:rPr lang="en-US" dirty="0" smtClean="0"/>
              <a:t>and </a:t>
            </a:r>
            <a:r>
              <a:rPr lang="en-US" dirty="0"/>
              <a:t>of the applications. </a:t>
            </a:r>
          </a:p>
        </p:txBody>
      </p:sp>
      <p:graphicFrame>
        <p:nvGraphicFramePr>
          <p:cNvPr id="4" name="Diagram 3"/>
          <p:cNvGraphicFramePr/>
          <p:nvPr>
            <p:extLst>
              <p:ext uri="{D42A27DB-BD31-4B8C-83A1-F6EECF244321}">
                <p14:modId xmlns:p14="http://schemas.microsoft.com/office/powerpoint/2010/main" val="2938632664"/>
              </p:ext>
            </p:extLst>
          </p:nvPr>
        </p:nvGraphicFramePr>
        <p:xfrm>
          <a:off x="6731000" y="1333500"/>
          <a:ext cx="2273300" cy="2343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727662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6661"/>
                </a:solidFill>
              </a:rPr>
              <a:t>1. App Instance</a:t>
            </a:r>
            <a:endParaRPr lang="en-US" sz="2800" dirty="0">
              <a:solidFill>
                <a:srgbClr val="006661"/>
              </a:solidFill>
            </a:endParaRPr>
          </a:p>
        </p:txBody>
      </p:sp>
      <p:sp>
        <p:nvSpPr>
          <p:cNvPr id="3" name="Content Placeholder 2"/>
          <p:cNvSpPr>
            <a:spLocks noGrp="1"/>
          </p:cNvSpPr>
          <p:nvPr>
            <p:ph sz="quarter" idx="10"/>
          </p:nvPr>
        </p:nvSpPr>
        <p:spPr/>
        <p:txBody>
          <a:bodyPr/>
          <a:lstStyle/>
          <a:p>
            <a:r>
              <a:rPr lang="en-US" dirty="0"/>
              <a:t>The Health Manager is essential to ensuring that apps running on Cloud Foundry remain available. </a:t>
            </a:r>
          </a:p>
          <a:p>
            <a:pPr lvl="1"/>
            <a:r>
              <a:rPr lang="en-US" dirty="0" smtClean="0"/>
              <a:t>Monitor </a:t>
            </a:r>
            <a:r>
              <a:rPr lang="en-US" dirty="0"/>
              <a:t>applications to determine their state (e.g. running, stopped, crashed, etc.), version, and number of instances. </a:t>
            </a:r>
            <a:endParaRPr lang="en-US" dirty="0" smtClean="0"/>
          </a:p>
          <a:p>
            <a:pPr lvl="1"/>
            <a:r>
              <a:rPr lang="en-US" dirty="0" smtClean="0"/>
              <a:t>Determine applications' expected state, version, and number of instances. </a:t>
            </a:r>
          </a:p>
          <a:p>
            <a:pPr lvl="1"/>
            <a:r>
              <a:rPr lang="en-US" dirty="0" smtClean="0"/>
              <a:t>Reconcile </a:t>
            </a:r>
            <a:r>
              <a:rPr lang="en-US" dirty="0"/>
              <a:t>the actual state of applications with their expected state. </a:t>
            </a:r>
          </a:p>
          <a:p>
            <a:pPr lvl="1"/>
            <a:r>
              <a:rPr lang="en-US" dirty="0"/>
              <a:t>Direct Cloud Controller to take action to correct any discrepancies in the state of applications</a:t>
            </a:r>
            <a:r>
              <a:rPr lang="en-US" dirty="0" smtClean="0"/>
              <a:t>.</a:t>
            </a:r>
            <a:endParaRPr lang="en-US" dirty="0"/>
          </a:p>
        </p:txBody>
      </p:sp>
    </p:spTree>
    <p:extLst>
      <p:ext uri="{BB962C8B-B14F-4D97-AF65-F5344CB8AC3E}">
        <p14:creationId xmlns:p14="http://schemas.microsoft.com/office/powerpoint/2010/main" val="39226595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solidFill>
                  <a:srgbClr val="006661"/>
                </a:solidFill>
              </a:rPr>
              <a:t>Health Manager </a:t>
            </a:r>
            <a:endParaRPr lang="en-US" sz="2800" dirty="0">
              <a:solidFill>
                <a:srgbClr val="006661"/>
              </a:solidFill>
            </a:endParaRPr>
          </a:p>
        </p:txBody>
      </p:sp>
      <p:grpSp>
        <p:nvGrpSpPr>
          <p:cNvPr id="5" name="Group 4"/>
          <p:cNvGrpSpPr/>
          <p:nvPr/>
        </p:nvGrpSpPr>
        <p:grpSpPr>
          <a:xfrm>
            <a:off x="4840123" y="875344"/>
            <a:ext cx="3808761" cy="2965691"/>
            <a:chOff x="555532" y="1194207"/>
            <a:chExt cx="3836046" cy="3143052"/>
          </a:xfrm>
        </p:grpSpPr>
        <p:sp>
          <p:nvSpPr>
            <p:cNvPr id="6" name="Rounded Rectangle 5"/>
            <p:cNvSpPr/>
            <p:nvPr/>
          </p:nvSpPr>
          <p:spPr bwMode="auto">
            <a:xfrm>
              <a:off x="558264" y="1194207"/>
              <a:ext cx="3826986" cy="319281"/>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ea typeface="+mn-ea"/>
                </a:rPr>
                <a:t>Dynamic Router</a:t>
              </a:r>
            </a:p>
          </p:txBody>
        </p:sp>
        <p:sp>
          <p:nvSpPr>
            <p:cNvPr id="7" name="Oval 42"/>
            <p:cNvSpPr/>
            <p:nvPr/>
          </p:nvSpPr>
          <p:spPr>
            <a:xfrm>
              <a:off x="3379971" y="1238326"/>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ounded Rectangle 7"/>
            <p:cNvSpPr/>
            <p:nvPr/>
          </p:nvSpPr>
          <p:spPr bwMode="auto">
            <a:xfrm>
              <a:off x="558264" y="1541790"/>
              <a:ext cx="3826986" cy="319166"/>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rPr>
                <a:t>Cloud Controller</a:t>
              </a:r>
            </a:p>
          </p:txBody>
        </p:sp>
        <p:sp>
          <p:nvSpPr>
            <p:cNvPr id="9" name="Rounded Rectangle 8"/>
            <p:cNvSpPr/>
            <p:nvPr/>
          </p:nvSpPr>
          <p:spPr bwMode="auto">
            <a:xfrm>
              <a:off x="558264" y="1891079"/>
              <a:ext cx="1890368" cy="319930"/>
            </a:xfrm>
            <a:prstGeom prst="roundRect">
              <a:avLst>
                <a:gd name="adj" fmla="val 9038"/>
              </a:avLst>
            </a:prstGeom>
            <a:solidFill>
              <a:srgbClr val="33928A"/>
            </a:solidFill>
            <a:ln w="41275">
              <a:no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UAA/Login Servers</a:t>
              </a:r>
              <a:endParaRPr lang="en-US" sz="1200" dirty="0">
                <a:solidFill>
                  <a:prstClr val="white">
                    <a:lumMod val="95000"/>
                  </a:prstClr>
                </a:solidFill>
                <a:latin typeface="Calibri"/>
                <a:ea typeface="+mn-ea"/>
              </a:endParaRPr>
            </a:p>
          </p:txBody>
        </p:sp>
        <p:sp>
          <p:nvSpPr>
            <p:cNvPr id="10" name="Rounded Rectangle 9"/>
            <p:cNvSpPr/>
            <p:nvPr/>
          </p:nvSpPr>
          <p:spPr bwMode="auto">
            <a:xfrm>
              <a:off x="2498748" y="1899272"/>
              <a:ext cx="1890368" cy="319930"/>
            </a:xfrm>
            <a:prstGeom prst="roundRect">
              <a:avLst>
                <a:gd name="adj" fmla="val 9038"/>
              </a:avLst>
            </a:prstGeom>
            <a:solidFill>
              <a:schemeClr val="accent3"/>
            </a:solidFill>
            <a:ln w="41275">
              <a:noFill/>
              <a:round/>
              <a:headEnd/>
              <a:tailEnd/>
            </a:ln>
          </p:spPr>
          <p:txBody>
            <a:bodyPr wrap="none" lIns="91440" tIns="0" rIns="91440" bIns="0" rtlCol="0" anchor="ctr"/>
            <a:lstStyle/>
            <a:p>
              <a:r>
                <a:rPr lang="en-US" sz="1200" dirty="0">
                  <a:solidFill>
                    <a:prstClr val="white">
                      <a:lumMod val="95000"/>
                    </a:prstClr>
                  </a:solidFill>
                  <a:latin typeface="Calibri"/>
                </a:rPr>
                <a:t>Health Manager</a:t>
              </a:r>
            </a:p>
          </p:txBody>
        </p:sp>
        <p:sp>
          <p:nvSpPr>
            <p:cNvPr id="11" name="Rounded Rectangle 10"/>
            <p:cNvSpPr/>
            <p:nvPr/>
          </p:nvSpPr>
          <p:spPr bwMode="auto">
            <a:xfrm>
              <a:off x="2501210" y="2237416"/>
              <a:ext cx="1890368" cy="1382081"/>
            </a:xfrm>
            <a:prstGeom prst="roundRect">
              <a:avLst>
                <a:gd name="adj" fmla="val 2039"/>
              </a:avLst>
            </a:prstGeom>
            <a:solidFill>
              <a:srgbClr val="33928A"/>
            </a:solidFill>
            <a:ln w="41275">
              <a:noFill/>
              <a:round/>
              <a:headEnd/>
              <a:tailEnd/>
            </a:ln>
          </p:spPr>
          <p:txBody>
            <a:bodyPr wrap="none" lIns="91440" tIns="0" rIns="91440" bIns="0" rtlCol="0" anchor="t"/>
            <a:lstStyle/>
            <a:p>
              <a:pPr algn="ctr"/>
              <a:r>
                <a:rPr lang="en-US" sz="1200" dirty="0" smtClean="0">
                  <a:solidFill>
                    <a:prstClr val="white">
                      <a:lumMod val="95000"/>
                    </a:prstClr>
                  </a:solidFill>
                  <a:latin typeface="Calibri"/>
                </a:rPr>
                <a:t>DEA Pool</a:t>
              </a:r>
              <a:endParaRPr lang="en-US" sz="1200" dirty="0">
                <a:solidFill>
                  <a:prstClr val="white">
                    <a:lumMod val="95000"/>
                  </a:prstClr>
                </a:solidFill>
                <a:latin typeface="Calibri"/>
              </a:endParaRPr>
            </a:p>
          </p:txBody>
        </p:sp>
        <p:sp>
          <p:nvSpPr>
            <p:cNvPr id="12" name="Rounded Rectangle 11"/>
            <p:cNvSpPr/>
            <p:nvPr/>
          </p:nvSpPr>
          <p:spPr bwMode="auto">
            <a:xfrm>
              <a:off x="558264" y="2241307"/>
              <a:ext cx="1890368" cy="747288"/>
            </a:xfrm>
            <a:prstGeom prst="roundRect">
              <a:avLst>
                <a:gd name="adj" fmla="val 5312"/>
              </a:avLst>
            </a:prstGeom>
            <a:solidFill>
              <a:srgbClr val="33928A"/>
            </a:solidFill>
            <a:ln w="41275">
              <a:noFill/>
              <a:round/>
              <a:headEnd/>
              <a:tailEnd/>
            </a:ln>
          </p:spPr>
          <p:txBody>
            <a:bodyPr wrap="none" lIns="91440" tIns="0" rIns="91440" bIns="0" rtlCol="0" anchor="t"/>
            <a:lstStyle/>
            <a:p>
              <a:pPr algn="ctr" fontAlgn="auto">
                <a:spcBef>
                  <a:spcPts val="0"/>
                </a:spcBef>
                <a:spcAft>
                  <a:spcPts val="0"/>
                </a:spcAft>
              </a:pPr>
              <a:r>
                <a:rPr lang="en-US" sz="1200" dirty="0" smtClean="0">
                  <a:solidFill>
                    <a:prstClr val="white">
                      <a:lumMod val="95000"/>
                    </a:prstClr>
                  </a:solidFill>
                  <a:latin typeface="Calibri"/>
                  <a:ea typeface="+mn-ea"/>
                </a:rPr>
                <a:t>Service Broker Node(s)</a:t>
              </a:r>
              <a:endParaRPr lang="en-US" sz="1200" dirty="0">
                <a:solidFill>
                  <a:prstClr val="white">
                    <a:lumMod val="95000"/>
                  </a:prstClr>
                </a:solidFill>
                <a:latin typeface="Calibri"/>
                <a:ea typeface="+mn-ea"/>
              </a:endParaRPr>
            </a:p>
          </p:txBody>
        </p:sp>
        <p:sp>
          <p:nvSpPr>
            <p:cNvPr id="13" name="Rounded Rectangle 12"/>
            <p:cNvSpPr/>
            <p:nvPr/>
          </p:nvSpPr>
          <p:spPr bwMode="auto">
            <a:xfrm>
              <a:off x="558264" y="3013156"/>
              <a:ext cx="1890368" cy="622728"/>
            </a:xfrm>
            <a:prstGeom prst="roundRect">
              <a:avLst>
                <a:gd name="adj" fmla="val 9038"/>
              </a:avLst>
            </a:prstGeom>
            <a:solidFill>
              <a:srgbClr val="33928A"/>
            </a:solidFill>
            <a:ln w="41275">
              <a:no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rPr>
                <a:t>User Provided</a:t>
              </a:r>
            </a:p>
            <a:p>
              <a:pPr fontAlgn="auto">
                <a:spcBef>
                  <a:spcPts val="0"/>
                </a:spcBef>
                <a:spcAft>
                  <a:spcPts val="0"/>
                </a:spcAft>
              </a:pPr>
              <a:r>
                <a:rPr lang="en-US" sz="1200" dirty="0" smtClean="0">
                  <a:solidFill>
                    <a:prstClr val="white">
                      <a:lumMod val="95000"/>
                    </a:prstClr>
                  </a:solidFill>
                  <a:latin typeface="Calibri"/>
                </a:rPr>
                <a:t>Service Instances</a:t>
              </a:r>
              <a:endParaRPr lang="en-US" sz="1200" dirty="0">
                <a:solidFill>
                  <a:prstClr val="white">
                    <a:lumMod val="95000"/>
                  </a:prstClr>
                </a:solidFill>
                <a:latin typeface="Calibri"/>
              </a:endParaRPr>
            </a:p>
          </p:txBody>
        </p:sp>
        <p:sp>
          <p:nvSpPr>
            <p:cNvPr id="14" name="Rounded Rectangle 13"/>
            <p:cNvSpPr/>
            <p:nvPr/>
          </p:nvSpPr>
          <p:spPr bwMode="auto">
            <a:xfrm>
              <a:off x="560727" y="3665651"/>
              <a:ext cx="3826986" cy="319166"/>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ea typeface="+mn-ea"/>
                </a:rPr>
                <a:t>Messaging (NATS)</a:t>
              </a:r>
            </a:p>
          </p:txBody>
        </p:sp>
        <p:sp>
          <p:nvSpPr>
            <p:cNvPr id="15" name="Rounded Rectangle 14"/>
            <p:cNvSpPr/>
            <p:nvPr/>
          </p:nvSpPr>
          <p:spPr bwMode="auto">
            <a:xfrm>
              <a:off x="2560995" y="2536061"/>
              <a:ext cx="1777280" cy="315726"/>
            </a:xfrm>
            <a:prstGeom prst="roundRect">
              <a:avLst>
                <a:gd name="adj" fmla="val 10428"/>
              </a:avLst>
            </a:prstGeom>
            <a:noFill/>
            <a:ln w="12700" cmpd="sng">
              <a:solidFill>
                <a:schemeClr val="bg1"/>
              </a:solid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Apps</a:t>
              </a:r>
            </a:p>
          </p:txBody>
        </p:sp>
        <p:sp>
          <p:nvSpPr>
            <p:cNvPr id="16" name="Rounded Rectangle 15"/>
            <p:cNvSpPr/>
            <p:nvPr/>
          </p:nvSpPr>
          <p:spPr bwMode="auto">
            <a:xfrm>
              <a:off x="555532" y="4018093"/>
              <a:ext cx="3826986" cy="319166"/>
            </a:xfrm>
            <a:prstGeom prst="roundRect">
              <a:avLst>
                <a:gd name="adj" fmla="val 17740"/>
              </a:avLst>
            </a:prstGeom>
            <a:solidFill>
              <a:srgbClr val="33928A"/>
            </a:solidFill>
            <a:ln w="41275">
              <a:noFill/>
              <a:round/>
              <a:headEnd/>
              <a:tailEnd/>
            </a:ln>
          </p:spPr>
          <p:txBody>
            <a:bodyPr wrap="none" lIns="91440" tIns="0" rIns="91440" bIns="0" rtlCol="0" anchor="ctr"/>
            <a:lstStyle/>
            <a:p>
              <a:pPr algn="ctr" fontAlgn="auto">
                <a:spcBef>
                  <a:spcPts val="0"/>
                </a:spcBef>
                <a:spcAft>
                  <a:spcPts val="0"/>
                </a:spcAft>
              </a:pPr>
              <a:r>
                <a:rPr lang="en-US" sz="1200" dirty="0" smtClean="0">
                  <a:solidFill>
                    <a:prstClr val="white">
                      <a:lumMod val="95000"/>
                    </a:prstClr>
                  </a:solidFill>
                  <a:latin typeface="Calibri"/>
                  <a:ea typeface="+mn-ea"/>
                </a:rPr>
                <a:t>Cloud Foundry BOSH</a:t>
              </a:r>
            </a:p>
          </p:txBody>
        </p:sp>
        <p:sp>
          <p:nvSpPr>
            <p:cNvPr id="17" name="Rounded Rectangle 16"/>
            <p:cNvSpPr/>
            <p:nvPr/>
          </p:nvSpPr>
          <p:spPr bwMode="auto">
            <a:xfrm>
              <a:off x="2560995" y="2899032"/>
              <a:ext cx="1777280" cy="315726"/>
            </a:xfrm>
            <a:prstGeom prst="roundRect">
              <a:avLst>
                <a:gd name="adj" fmla="val 10428"/>
              </a:avLst>
            </a:prstGeom>
            <a:noFill/>
            <a:ln w="12700" cmpd="sng">
              <a:solidFill>
                <a:schemeClr val="bg1"/>
              </a:solid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Build Packs</a:t>
              </a:r>
            </a:p>
          </p:txBody>
        </p:sp>
        <p:sp>
          <p:nvSpPr>
            <p:cNvPr id="18" name="Rounded Rectangle 17"/>
            <p:cNvSpPr/>
            <p:nvPr/>
          </p:nvSpPr>
          <p:spPr bwMode="auto">
            <a:xfrm>
              <a:off x="2560995" y="3262002"/>
              <a:ext cx="1777280" cy="315726"/>
            </a:xfrm>
            <a:prstGeom prst="roundRect">
              <a:avLst>
                <a:gd name="adj" fmla="val 10428"/>
              </a:avLst>
            </a:prstGeom>
            <a:noFill/>
            <a:ln w="12700" cmpd="sng">
              <a:solidFill>
                <a:schemeClr val="bg1"/>
              </a:solidFill>
              <a:round/>
              <a:headEnd/>
              <a:tailEnd/>
            </a:ln>
          </p:spPr>
          <p:txBody>
            <a:bodyPr wrap="none" lIns="91440" tIns="0" rIns="91440" bIns="0" rtlCol="0" anchor="ctr"/>
            <a:lstStyle/>
            <a:p>
              <a:pPr fontAlgn="auto">
                <a:spcBef>
                  <a:spcPts val="0"/>
                </a:spcBef>
                <a:spcAft>
                  <a:spcPts val="0"/>
                </a:spcAft>
              </a:pPr>
              <a:r>
                <a:rPr lang="en-US" sz="1200" dirty="0" smtClean="0">
                  <a:solidFill>
                    <a:prstClr val="white">
                      <a:lumMod val="95000"/>
                    </a:prstClr>
                  </a:solidFill>
                  <a:latin typeface="Calibri"/>
                  <a:ea typeface="+mn-ea"/>
                </a:rPr>
                <a:t>Logging</a:t>
              </a:r>
            </a:p>
          </p:txBody>
        </p:sp>
        <p:sp>
          <p:nvSpPr>
            <p:cNvPr id="19" name="Rectangle 76"/>
            <p:cNvSpPr/>
            <p:nvPr/>
          </p:nvSpPr>
          <p:spPr>
            <a:xfrm>
              <a:off x="3395722" y="1568537"/>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Heart 19"/>
            <p:cNvSpPr/>
            <p:nvPr/>
          </p:nvSpPr>
          <p:spPr>
            <a:xfrm>
              <a:off x="4051575" y="1952052"/>
              <a:ext cx="242965" cy="21436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Oval 84"/>
            <p:cNvSpPr/>
            <p:nvPr/>
          </p:nvSpPr>
          <p:spPr>
            <a:xfrm>
              <a:off x="2043415" y="1993030"/>
              <a:ext cx="320268" cy="162184"/>
            </a:xfrm>
            <a:custGeom>
              <a:avLst/>
              <a:gdLst/>
              <a:ahLst/>
              <a:cxnLst/>
              <a:rect l="l" t="t" r="r" b="b"/>
              <a:pathLst>
                <a:path w="2065579" h="1046012">
                  <a:moveTo>
                    <a:pt x="1760487" y="351205"/>
                  </a:moveTo>
                  <a:cubicBezTo>
                    <a:pt x="1665603" y="351205"/>
                    <a:pt x="1588685" y="428123"/>
                    <a:pt x="1588685" y="523007"/>
                  </a:cubicBezTo>
                  <a:cubicBezTo>
                    <a:pt x="1588685" y="617891"/>
                    <a:pt x="1665603" y="694809"/>
                    <a:pt x="1760487" y="694809"/>
                  </a:cubicBezTo>
                  <a:cubicBezTo>
                    <a:pt x="1855371" y="694809"/>
                    <a:pt x="1932289" y="617891"/>
                    <a:pt x="1932289" y="523007"/>
                  </a:cubicBezTo>
                  <a:cubicBezTo>
                    <a:pt x="1932289" y="428123"/>
                    <a:pt x="1855371" y="351205"/>
                    <a:pt x="1760487" y="351205"/>
                  </a:cubicBezTo>
                  <a:close/>
                  <a:moveTo>
                    <a:pt x="1542573" y="0"/>
                  </a:moveTo>
                  <a:cubicBezTo>
                    <a:pt x="1831421" y="0"/>
                    <a:pt x="2065579" y="234158"/>
                    <a:pt x="2065579" y="523006"/>
                  </a:cubicBezTo>
                  <a:cubicBezTo>
                    <a:pt x="2065579" y="811854"/>
                    <a:pt x="1831421" y="1046012"/>
                    <a:pt x="1542573" y="1046012"/>
                  </a:cubicBezTo>
                  <a:cubicBezTo>
                    <a:pt x="1320299" y="1046012"/>
                    <a:pt x="1130410" y="907353"/>
                    <a:pt x="1055933" y="711331"/>
                  </a:cubicBezTo>
                  <a:lnTo>
                    <a:pt x="188330" y="711331"/>
                  </a:lnTo>
                  <a:lnTo>
                    <a:pt x="188327" y="711334"/>
                  </a:lnTo>
                  <a:lnTo>
                    <a:pt x="0" y="523007"/>
                  </a:lnTo>
                  <a:lnTo>
                    <a:pt x="187821" y="335186"/>
                  </a:lnTo>
                  <a:lnTo>
                    <a:pt x="369695" y="517060"/>
                  </a:lnTo>
                  <a:lnTo>
                    <a:pt x="552076" y="334679"/>
                  </a:lnTo>
                  <a:lnTo>
                    <a:pt x="554444" y="334679"/>
                  </a:lnTo>
                  <a:lnTo>
                    <a:pt x="736824" y="517059"/>
                  </a:lnTo>
                  <a:lnTo>
                    <a:pt x="919204" y="334679"/>
                  </a:lnTo>
                  <a:lnTo>
                    <a:pt x="1055934" y="334679"/>
                  </a:lnTo>
                  <a:cubicBezTo>
                    <a:pt x="1130411" y="138659"/>
                    <a:pt x="1320300" y="0"/>
                    <a:pt x="1542573"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Diamond 87"/>
            <p:cNvSpPr/>
            <p:nvPr/>
          </p:nvSpPr>
          <p:spPr>
            <a:xfrm>
              <a:off x="4064337" y="2570490"/>
              <a:ext cx="217439" cy="245317"/>
            </a:xfrm>
            <a:custGeom>
              <a:avLst/>
              <a:gdLst/>
              <a:ahLst/>
              <a:cxnLst/>
              <a:rect l="l" t="t" r="r" b="b"/>
              <a:pathLst>
                <a:path w="1218612" h="1374854">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Rectangle 102"/>
            <p:cNvSpPr/>
            <p:nvPr/>
          </p:nvSpPr>
          <p:spPr>
            <a:xfrm>
              <a:off x="4073103" y="2934026"/>
              <a:ext cx="201273" cy="245737"/>
            </a:xfrm>
            <a:custGeom>
              <a:avLst/>
              <a:gdLst/>
              <a:ahLst/>
              <a:cxnLst/>
              <a:rect l="l" t="t" r="r" b="b"/>
              <a:pathLst>
                <a:path w="611982" h="657475">
                  <a:moveTo>
                    <a:pt x="333375" y="406262"/>
                  </a:moveTo>
                  <a:lnTo>
                    <a:pt x="561975" y="406262"/>
                  </a:lnTo>
                  <a:lnTo>
                    <a:pt x="561975" y="657475"/>
                  </a:lnTo>
                  <a:lnTo>
                    <a:pt x="333375" y="657475"/>
                  </a:lnTo>
                  <a:close/>
                  <a:moveTo>
                    <a:pt x="45244" y="406262"/>
                  </a:moveTo>
                  <a:lnTo>
                    <a:pt x="273844" y="406262"/>
                  </a:lnTo>
                  <a:lnTo>
                    <a:pt x="273844" y="657475"/>
                  </a:lnTo>
                  <a:lnTo>
                    <a:pt x="45244" y="657475"/>
                  </a:lnTo>
                  <a:close/>
                  <a:moveTo>
                    <a:pt x="171419" y="48695"/>
                  </a:moveTo>
                  <a:cubicBezTo>
                    <a:pt x="155741" y="47045"/>
                    <a:pt x="140358" y="52540"/>
                    <a:pt x="127064" y="68094"/>
                  </a:cubicBezTo>
                  <a:cubicBezTo>
                    <a:pt x="82391" y="123816"/>
                    <a:pt x="155802" y="169538"/>
                    <a:pt x="237066" y="176978"/>
                  </a:cubicBezTo>
                  <a:cubicBezTo>
                    <a:pt x="248675" y="178041"/>
                    <a:pt x="260444" y="178322"/>
                    <a:pt x="272053" y="177740"/>
                  </a:cubicBezTo>
                  <a:cubicBezTo>
                    <a:pt x="268136" y="122896"/>
                    <a:pt x="218451" y="53645"/>
                    <a:pt x="171419" y="48695"/>
                  </a:cubicBezTo>
                  <a:close/>
                  <a:moveTo>
                    <a:pt x="440565" y="48694"/>
                  </a:moveTo>
                  <a:cubicBezTo>
                    <a:pt x="393532" y="53644"/>
                    <a:pt x="343847" y="122895"/>
                    <a:pt x="339931" y="177739"/>
                  </a:cubicBezTo>
                  <a:cubicBezTo>
                    <a:pt x="351539" y="178321"/>
                    <a:pt x="363308" y="178040"/>
                    <a:pt x="374917" y="176977"/>
                  </a:cubicBezTo>
                  <a:cubicBezTo>
                    <a:pt x="456181" y="169537"/>
                    <a:pt x="529593" y="123815"/>
                    <a:pt x="484920" y="68093"/>
                  </a:cubicBezTo>
                  <a:cubicBezTo>
                    <a:pt x="471625" y="52539"/>
                    <a:pt x="456242" y="47044"/>
                    <a:pt x="440565" y="48694"/>
                  </a:cubicBezTo>
                  <a:close/>
                  <a:moveTo>
                    <a:pt x="448567" y="477"/>
                  </a:moveTo>
                  <a:cubicBezTo>
                    <a:pt x="475777" y="-2373"/>
                    <a:pt x="502500" y="7341"/>
                    <a:pt x="525630" y="34740"/>
                  </a:cubicBezTo>
                  <a:cubicBezTo>
                    <a:pt x="601817" y="130930"/>
                    <a:pt x="481063" y="209852"/>
                    <a:pt x="343333" y="224089"/>
                  </a:cubicBezTo>
                  <a:lnTo>
                    <a:pt x="580964" y="224089"/>
                  </a:lnTo>
                  <a:cubicBezTo>
                    <a:pt x="598095" y="224089"/>
                    <a:pt x="611982" y="241448"/>
                    <a:pt x="611982" y="262862"/>
                  </a:cubicBezTo>
                  <a:lnTo>
                    <a:pt x="611982" y="355059"/>
                  </a:lnTo>
                  <a:lnTo>
                    <a:pt x="338138" y="355059"/>
                  </a:lnTo>
                  <a:lnTo>
                    <a:pt x="338138" y="225202"/>
                  </a:lnTo>
                  <a:lnTo>
                    <a:pt x="337357" y="225369"/>
                  </a:lnTo>
                  <a:lnTo>
                    <a:pt x="337688" y="227094"/>
                  </a:lnTo>
                  <a:cubicBezTo>
                    <a:pt x="327155" y="227649"/>
                    <a:pt x="316546" y="227789"/>
                    <a:pt x="305967" y="226454"/>
                  </a:cubicBezTo>
                  <a:cubicBezTo>
                    <a:pt x="295404" y="227788"/>
                    <a:pt x="284812" y="227647"/>
                    <a:pt x="274296" y="227093"/>
                  </a:cubicBezTo>
                  <a:lnTo>
                    <a:pt x="274717" y="225390"/>
                  </a:lnTo>
                  <a:lnTo>
                    <a:pt x="273844" y="225202"/>
                  </a:lnTo>
                  <a:lnTo>
                    <a:pt x="273844" y="355059"/>
                  </a:lnTo>
                  <a:lnTo>
                    <a:pt x="0" y="355059"/>
                  </a:lnTo>
                  <a:lnTo>
                    <a:pt x="0" y="262862"/>
                  </a:lnTo>
                  <a:cubicBezTo>
                    <a:pt x="0" y="241448"/>
                    <a:pt x="13887" y="224089"/>
                    <a:pt x="31018" y="224089"/>
                  </a:cubicBezTo>
                  <a:lnTo>
                    <a:pt x="268646" y="224089"/>
                  </a:lnTo>
                  <a:cubicBezTo>
                    <a:pt x="130918" y="209852"/>
                    <a:pt x="10167" y="130930"/>
                    <a:pt x="86353" y="34741"/>
                  </a:cubicBezTo>
                  <a:cubicBezTo>
                    <a:pt x="155580" y="-47261"/>
                    <a:pt x="256978" y="29146"/>
                    <a:pt x="307289" y="126712"/>
                  </a:cubicBezTo>
                  <a:cubicBezTo>
                    <a:pt x="338790" y="61129"/>
                    <a:pt x="394637" y="6125"/>
                    <a:pt x="448567" y="477"/>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Moon 128"/>
            <p:cNvSpPr/>
            <p:nvPr/>
          </p:nvSpPr>
          <p:spPr>
            <a:xfrm rot="17292480">
              <a:off x="4041908" y="3352126"/>
              <a:ext cx="263661" cy="135476"/>
            </a:xfrm>
            <a:custGeom>
              <a:avLst/>
              <a:gdLst/>
              <a:ahLst/>
              <a:cxnLst/>
              <a:rect l="l" t="t" r="r" b="b"/>
              <a:pathLst>
                <a:path w="2885855" h="1482826">
                  <a:moveTo>
                    <a:pt x="2140215" y="766679"/>
                  </a:moveTo>
                  <a:cubicBezTo>
                    <a:pt x="2143010" y="997711"/>
                    <a:pt x="1978653" y="1040977"/>
                    <a:pt x="1776064" y="1047182"/>
                  </a:cubicBezTo>
                  <a:cubicBezTo>
                    <a:pt x="1773599" y="1047903"/>
                    <a:pt x="1771112" y="1047932"/>
                    <a:pt x="1768617" y="1047932"/>
                  </a:cubicBezTo>
                  <a:lnTo>
                    <a:pt x="1757942" y="1047932"/>
                  </a:lnTo>
                  <a:cubicBezTo>
                    <a:pt x="1716337" y="1049492"/>
                    <a:pt x="1673297" y="1049186"/>
                    <a:pt x="1629921" y="1048839"/>
                  </a:cubicBezTo>
                  <a:lnTo>
                    <a:pt x="1623719" y="1047932"/>
                  </a:lnTo>
                  <a:lnTo>
                    <a:pt x="507385" y="1047932"/>
                  </a:lnTo>
                  <a:cubicBezTo>
                    <a:pt x="317887" y="1068350"/>
                    <a:pt x="446273" y="1225746"/>
                    <a:pt x="673725" y="1389082"/>
                  </a:cubicBezTo>
                  <a:cubicBezTo>
                    <a:pt x="919900" y="1565863"/>
                    <a:pt x="571734" y="1454340"/>
                    <a:pt x="413198" y="1365738"/>
                  </a:cubicBezTo>
                  <a:cubicBezTo>
                    <a:pt x="254661" y="1277137"/>
                    <a:pt x="45146" y="1122801"/>
                    <a:pt x="4184" y="777009"/>
                  </a:cubicBezTo>
                  <a:cubicBezTo>
                    <a:pt x="-27472" y="509784"/>
                    <a:pt x="124488" y="449381"/>
                    <a:pt x="324715" y="437280"/>
                  </a:cubicBezTo>
                  <a:cubicBezTo>
                    <a:pt x="336380" y="434371"/>
                    <a:pt x="348428" y="433658"/>
                    <a:pt x="360643" y="433658"/>
                  </a:cubicBezTo>
                  <a:lnTo>
                    <a:pt x="1641310" y="433658"/>
                  </a:lnTo>
                  <a:cubicBezTo>
                    <a:pt x="1818405" y="409653"/>
                    <a:pt x="1690492" y="254578"/>
                    <a:pt x="1466524" y="93744"/>
                  </a:cubicBezTo>
                  <a:cubicBezTo>
                    <a:pt x="1220349" y="-83037"/>
                    <a:pt x="1568515" y="28486"/>
                    <a:pt x="1727051" y="117088"/>
                  </a:cubicBezTo>
                  <a:cubicBezTo>
                    <a:pt x="1885588" y="205689"/>
                    <a:pt x="2095103" y="360025"/>
                    <a:pt x="2136066" y="705817"/>
                  </a:cubicBezTo>
                  <a:cubicBezTo>
                    <a:pt x="2138626" y="727429"/>
                    <a:pt x="2139985" y="747689"/>
                    <a:pt x="2140215" y="766679"/>
                  </a:cubicBezTo>
                  <a:close/>
                  <a:moveTo>
                    <a:pt x="2885855" y="742594"/>
                  </a:moveTo>
                  <a:cubicBezTo>
                    <a:pt x="2885855" y="911228"/>
                    <a:pt x="2749151" y="1047932"/>
                    <a:pt x="2580517" y="1047932"/>
                  </a:cubicBezTo>
                  <a:cubicBezTo>
                    <a:pt x="2411883" y="1047932"/>
                    <a:pt x="2275179" y="911228"/>
                    <a:pt x="2275179" y="742594"/>
                  </a:cubicBezTo>
                  <a:cubicBezTo>
                    <a:pt x="2275179" y="573960"/>
                    <a:pt x="2411883" y="437256"/>
                    <a:pt x="2580517" y="437256"/>
                  </a:cubicBezTo>
                  <a:cubicBezTo>
                    <a:pt x="2749151" y="437256"/>
                    <a:pt x="2885855" y="573960"/>
                    <a:pt x="2885855" y="742594"/>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Teardrop 133"/>
            <p:cNvSpPr/>
            <p:nvPr/>
          </p:nvSpPr>
          <p:spPr>
            <a:xfrm rot="11254553">
              <a:off x="3348698" y="3698020"/>
              <a:ext cx="293130" cy="258657"/>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Rectangle 141"/>
            <p:cNvSpPr/>
            <p:nvPr/>
          </p:nvSpPr>
          <p:spPr>
            <a:xfrm rot="18900000">
              <a:off x="3336937" y="4114954"/>
              <a:ext cx="316652" cy="115280"/>
            </a:xfrm>
            <a:custGeom>
              <a:avLst/>
              <a:gdLst/>
              <a:ahLst/>
              <a:cxnLst/>
              <a:rect l="l" t="t" r="r" b="b"/>
              <a:pathLst>
                <a:path w="1118481" h="407194">
                  <a:moveTo>
                    <a:pt x="174315" y="0"/>
                  </a:moveTo>
                  <a:cubicBezTo>
                    <a:pt x="251754" y="0"/>
                    <a:pt x="319094" y="43232"/>
                    <a:pt x="351038" y="108219"/>
                  </a:cubicBezTo>
                  <a:lnTo>
                    <a:pt x="767443" y="108219"/>
                  </a:lnTo>
                  <a:cubicBezTo>
                    <a:pt x="799388" y="43232"/>
                    <a:pt x="866728" y="0"/>
                    <a:pt x="944166" y="0"/>
                  </a:cubicBezTo>
                  <a:cubicBezTo>
                    <a:pt x="1020049" y="0"/>
                    <a:pt x="1086236" y="41514"/>
                    <a:pt x="1118481" y="104647"/>
                  </a:cubicBezTo>
                  <a:lnTo>
                    <a:pt x="949589" y="104647"/>
                  </a:lnTo>
                  <a:lnTo>
                    <a:pt x="900114" y="203597"/>
                  </a:lnTo>
                  <a:lnTo>
                    <a:pt x="949589" y="302547"/>
                  </a:lnTo>
                  <a:lnTo>
                    <a:pt x="1118481" y="302547"/>
                  </a:lnTo>
                  <a:cubicBezTo>
                    <a:pt x="1086236" y="365680"/>
                    <a:pt x="1020049" y="407194"/>
                    <a:pt x="944166" y="407194"/>
                  </a:cubicBezTo>
                  <a:cubicBezTo>
                    <a:pt x="866728" y="407194"/>
                    <a:pt x="799388" y="363962"/>
                    <a:pt x="767443" y="298975"/>
                  </a:cubicBezTo>
                  <a:lnTo>
                    <a:pt x="351038" y="298975"/>
                  </a:lnTo>
                  <a:cubicBezTo>
                    <a:pt x="319094" y="363962"/>
                    <a:pt x="251754" y="407194"/>
                    <a:pt x="174315" y="407194"/>
                  </a:cubicBezTo>
                  <a:cubicBezTo>
                    <a:pt x="98432" y="407194"/>
                    <a:pt x="32245" y="365680"/>
                    <a:pt x="0" y="302547"/>
                  </a:cubicBezTo>
                  <a:lnTo>
                    <a:pt x="168892" y="302547"/>
                  </a:lnTo>
                  <a:lnTo>
                    <a:pt x="218367" y="203597"/>
                  </a:lnTo>
                  <a:lnTo>
                    <a:pt x="168892" y="104647"/>
                  </a:lnTo>
                  <a:lnTo>
                    <a:pt x="0" y="104647"/>
                  </a:lnTo>
                  <a:cubicBezTo>
                    <a:pt x="32245" y="41514"/>
                    <a:pt x="98432" y="0"/>
                    <a:pt x="174315"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Rounded Rectangle 145"/>
            <p:cNvSpPr/>
            <p:nvPr/>
          </p:nvSpPr>
          <p:spPr>
            <a:xfrm>
              <a:off x="2080285" y="3201255"/>
              <a:ext cx="246529" cy="246529"/>
            </a:xfrm>
            <a:custGeom>
              <a:avLst/>
              <a:gdLst/>
              <a:ahLst/>
              <a:cxnLst/>
              <a:rect l="l" t="t" r="r" b="b"/>
              <a:pathLst>
                <a:path w="1302010" h="1302010">
                  <a:moveTo>
                    <a:pt x="1046585" y="66534"/>
                  </a:moveTo>
                  <a:lnTo>
                    <a:pt x="1243446" y="263396"/>
                  </a:lnTo>
                  <a:lnTo>
                    <a:pt x="734047" y="772795"/>
                  </a:lnTo>
                  <a:lnTo>
                    <a:pt x="901149" y="939897"/>
                  </a:lnTo>
                  <a:lnTo>
                    <a:pt x="370084" y="939897"/>
                  </a:lnTo>
                  <a:lnTo>
                    <a:pt x="370084" y="408831"/>
                  </a:lnTo>
                  <a:lnTo>
                    <a:pt x="537186" y="575933"/>
                  </a:lnTo>
                  <a:close/>
                  <a:moveTo>
                    <a:pt x="159861" y="0"/>
                  </a:moveTo>
                  <a:lnTo>
                    <a:pt x="852477" y="0"/>
                  </a:lnTo>
                  <a:lnTo>
                    <a:pt x="669764" y="182713"/>
                  </a:lnTo>
                  <a:lnTo>
                    <a:pt x="251664" y="182713"/>
                  </a:lnTo>
                  <a:cubicBezTo>
                    <a:pt x="213583" y="182713"/>
                    <a:pt x="182713" y="213583"/>
                    <a:pt x="182713" y="251664"/>
                  </a:cubicBezTo>
                  <a:lnTo>
                    <a:pt x="182713" y="1050346"/>
                  </a:lnTo>
                  <a:cubicBezTo>
                    <a:pt x="182713" y="1088427"/>
                    <a:pt x="213583" y="1119297"/>
                    <a:pt x="251664" y="1119297"/>
                  </a:cubicBezTo>
                  <a:lnTo>
                    <a:pt x="1050346" y="1119297"/>
                  </a:lnTo>
                  <a:cubicBezTo>
                    <a:pt x="1088427" y="1119297"/>
                    <a:pt x="1119297" y="1088427"/>
                    <a:pt x="1119297" y="1050346"/>
                  </a:cubicBezTo>
                  <a:lnTo>
                    <a:pt x="1119297" y="646426"/>
                  </a:lnTo>
                  <a:lnTo>
                    <a:pt x="1302010" y="463713"/>
                  </a:lnTo>
                  <a:lnTo>
                    <a:pt x="1302010" y="1142149"/>
                  </a:lnTo>
                  <a:cubicBezTo>
                    <a:pt x="1302010" y="1230438"/>
                    <a:pt x="1230438" y="1302010"/>
                    <a:pt x="1142149" y="1302010"/>
                  </a:cubicBezTo>
                  <a:lnTo>
                    <a:pt x="159861" y="1302010"/>
                  </a:lnTo>
                  <a:cubicBezTo>
                    <a:pt x="71572" y="1302010"/>
                    <a:pt x="0" y="1230438"/>
                    <a:pt x="0" y="1142149"/>
                  </a:cubicBezTo>
                  <a:lnTo>
                    <a:pt x="0" y="159861"/>
                  </a:lnTo>
                  <a:cubicBezTo>
                    <a:pt x="0" y="71572"/>
                    <a:pt x="71572" y="0"/>
                    <a:pt x="159861"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8" name="Oval 170"/>
            <p:cNvSpPr/>
            <p:nvPr/>
          </p:nvSpPr>
          <p:spPr>
            <a:xfrm>
              <a:off x="4061100" y="2267535"/>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29" name="Group 28"/>
            <p:cNvGrpSpPr/>
            <p:nvPr/>
          </p:nvGrpSpPr>
          <p:grpSpPr>
            <a:xfrm>
              <a:off x="1006916" y="2597455"/>
              <a:ext cx="976284" cy="227546"/>
              <a:chOff x="1006916" y="2597455"/>
              <a:chExt cx="976284" cy="227546"/>
            </a:xfrm>
          </p:grpSpPr>
          <p:sp>
            <p:nvSpPr>
              <p:cNvPr id="30" name="Rectangle 175"/>
              <p:cNvSpPr/>
              <p:nvPr/>
            </p:nvSpPr>
            <p:spPr>
              <a:xfrm>
                <a:off x="1755651" y="2597455"/>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175"/>
              <p:cNvSpPr/>
              <p:nvPr/>
            </p:nvSpPr>
            <p:spPr>
              <a:xfrm>
                <a:off x="1381284" y="2597455"/>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175"/>
              <p:cNvSpPr/>
              <p:nvPr/>
            </p:nvSpPr>
            <p:spPr>
              <a:xfrm>
                <a:off x="1006916" y="2597455"/>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pic>
        <p:nvPicPr>
          <p:cNvPr id="33" name="Picture 32"/>
          <p:cNvPicPr>
            <a:picLocks noChangeAspect="1"/>
          </p:cNvPicPr>
          <p:nvPr/>
        </p:nvPicPr>
        <p:blipFill>
          <a:blip r:embed="rId3" cstate="print"/>
          <a:srcRect b="-4013"/>
          <a:stretch>
            <a:fillRect/>
          </a:stretch>
        </p:blipFill>
        <p:spPr bwMode="auto">
          <a:xfrm>
            <a:off x="5128617" y="3920685"/>
            <a:ext cx="1307592" cy="680388"/>
          </a:xfrm>
          <a:prstGeom prst="rect">
            <a:avLst/>
          </a:prstGeom>
          <a:noFill/>
          <a:ln w="9525">
            <a:noFill/>
            <a:miter lim="800000"/>
            <a:headEnd/>
            <a:tailEnd/>
          </a:ln>
        </p:spPr>
      </p:pic>
      <p:pic>
        <p:nvPicPr>
          <p:cNvPr id="34" name="Picture 33"/>
          <p:cNvPicPr>
            <a:picLocks noChangeAspect="1"/>
          </p:cNvPicPr>
          <p:nvPr/>
        </p:nvPicPr>
        <p:blipFill>
          <a:blip r:embed="rId3" cstate="print"/>
          <a:srcRect b="-4013"/>
          <a:stretch>
            <a:fillRect/>
          </a:stretch>
        </p:blipFill>
        <p:spPr bwMode="auto">
          <a:xfrm>
            <a:off x="6275302" y="3894085"/>
            <a:ext cx="1307592" cy="680388"/>
          </a:xfrm>
          <a:prstGeom prst="rect">
            <a:avLst/>
          </a:prstGeom>
          <a:noFill/>
          <a:ln w="9525">
            <a:noFill/>
            <a:miter lim="800000"/>
            <a:headEnd/>
            <a:tailEnd/>
          </a:ln>
        </p:spPr>
      </p:pic>
      <p:pic>
        <p:nvPicPr>
          <p:cNvPr id="35" name="Picture 34"/>
          <p:cNvPicPr>
            <a:picLocks noChangeAspect="1"/>
          </p:cNvPicPr>
          <p:nvPr/>
        </p:nvPicPr>
        <p:blipFill>
          <a:blip r:embed="rId3" cstate="print"/>
          <a:srcRect b="-4013"/>
          <a:stretch>
            <a:fillRect/>
          </a:stretch>
        </p:blipFill>
        <p:spPr bwMode="auto">
          <a:xfrm>
            <a:off x="7421986" y="3894085"/>
            <a:ext cx="1307592" cy="680388"/>
          </a:xfrm>
          <a:prstGeom prst="rect">
            <a:avLst/>
          </a:prstGeom>
          <a:noFill/>
          <a:ln w="9525">
            <a:noFill/>
            <a:miter lim="800000"/>
            <a:headEnd/>
            <a:tailEnd/>
          </a:ln>
        </p:spPr>
      </p:pic>
      <p:cxnSp>
        <p:nvCxnSpPr>
          <p:cNvPr id="36" name="Elbow Connector 35"/>
          <p:cNvCxnSpPr>
            <a:endCxn id="33" idx="0"/>
          </p:cNvCxnSpPr>
          <p:nvPr/>
        </p:nvCxnSpPr>
        <p:spPr>
          <a:xfrm rot="10800000" flipV="1">
            <a:off x="5782418" y="3547439"/>
            <a:ext cx="1236921" cy="373245"/>
          </a:xfrm>
          <a:prstGeom prst="bentConnector2">
            <a:avLst/>
          </a:prstGeom>
          <a:ln w="1905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flipH="1" flipV="1">
            <a:off x="6998667" y="3954691"/>
            <a:ext cx="41218" cy="10"/>
          </a:xfrm>
          <a:prstGeom prst="bentConnector3">
            <a:avLst/>
          </a:prstGeom>
          <a:ln w="1905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7019336" y="3547441"/>
            <a:ext cx="1146629" cy="386647"/>
          </a:xfrm>
          <a:prstGeom prst="bentConnector3">
            <a:avLst>
              <a:gd name="adj1" fmla="val 50000"/>
            </a:avLst>
          </a:prstGeom>
          <a:ln w="19050">
            <a:solidFill>
              <a:srgbClr val="7F7F7F"/>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4626191" y="704852"/>
            <a:ext cx="4266031" cy="7359"/>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4501470" y="407284"/>
            <a:ext cx="900041" cy="253916"/>
          </a:xfrm>
          <a:prstGeom prst="rect">
            <a:avLst/>
          </a:prstGeom>
        </p:spPr>
        <p:txBody>
          <a:bodyPr wrap="square">
            <a:spAutoFit/>
          </a:bodyPr>
          <a:lstStyle/>
          <a:p>
            <a:r>
              <a:rPr lang="en-US" sz="1050" b="1" dirty="0" smtClean="0">
                <a:solidFill>
                  <a:schemeClr val="tx2"/>
                </a:solidFill>
              </a:rPr>
              <a:t>Internet</a:t>
            </a:r>
            <a:endParaRPr lang="en-US" sz="1050" b="1" dirty="0">
              <a:solidFill>
                <a:schemeClr val="tx2"/>
              </a:solidFill>
            </a:endParaRPr>
          </a:p>
        </p:txBody>
      </p:sp>
      <p:pic>
        <p:nvPicPr>
          <p:cNvPr id="41" name="Picture 40" descr="Book alt 2 128x128.png"/>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86476" y="57153"/>
            <a:ext cx="325255" cy="325255"/>
          </a:xfrm>
          <a:prstGeom prst="rect">
            <a:avLst/>
          </a:prstGeom>
        </p:spPr>
      </p:pic>
      <p:pic>
        <p:nvPicPr>
          <p:cNvPr id="42" name="Picture 41" descr="Calendar 128x128.png"/>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491119" y="57153"/>
            <a:ext cx="325255" cy="325255"/>
          </a:xfrm>
          <a:prstGeom prst="rect">
            <a:avLst/>
          </a:prstGeom>
        </p:spPr>
      </p:pic>
      <p:pic>
        <p:nvPicPr>
          <p:cNvPr id="43" name="Picture 42" descr="Factory 128x128.png"/>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49263" y="57153"/>
            <a:ext cx="325255" cy="325255"/>
          </a:xfrm>
          <a:prstGeom prst="rect">
            <a:avLst/>
          </a:prstGeom>
        </p:spPr>
      </p:pic>
      <p:pic>
        <p:nvPicPr>
          <p:cNvPr id="44" name="Picture 43" descr="Iphone 128x128.png"/>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912050" y="57153"/>
            <a:ext cx="325255" cy="325255"/>
          </a:xfrm>
          <a:prstGeom prst="rect">
            <a:avLst/>
          </a:prstGeom>
        </p:spPr>
      </p:pic>
      <p:pic>
        <p:nvPicPr>
          <p:cNvPr id="45" name="Picture 44" descr="Movie 128x128.png"/>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228334" y="57153"/>
            <a:ext cx="325255" cy="325255"/>
          </a:xfrm>
          <a:prstGeom prst="rect">
            <a:avLst/>
          </a:prstGeom>
        </p:spPr>
      </p:pic>
      <p:pic>
        <p:nvPicPr>
          <p:cNvPr id="46" name="Picture 45" descr="Phone 128x128.png"/>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807405" y="57153"/>
            <a:ext cx="325255" cy="325255"/>
          </a:xfrm>
          <a:prstGeom prst="rect">
            <a:avLst/>
          </a:prstGeom>
        </p:spPr>
      </p:pic>
      <p:pic>
        <p:nvPicPr>
          <p:cNvPr id="47" name="Picture 46" descr="Slideshow 128x128.png"/>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32974" y="57152"/>
            <a:ext cx="325252" cy="325253"/>
          </a:xfrm>
          <a:prstGeom prst="rect">
            <a:avLst/>
          </a:prstGeom>
        </p:spPr>
      </p:pic>
      <p:pic>
        <p:nvPicPr>
          <p:cNvPr id="48" name="Picture 47" descr="Users  alt 128x128.png"/>
          <p:cNvPicPr>
            <a:picLocks noChangeAspect="1"/>
          </p:cNvPicPr>
          <p:nvPr/>
        </p:nvPicPr>
        <p:blipFill>
          <a:blip r:embed="rId1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70192" y="57153"/>
            <a:ext cx="325255" cy="325255"/>
          </a:xfrm>
          <a:prstGeom prst="rect">
            <a:avLst/>
          </a:prstGeom>
        </p:spPr>
      </p:pic>
      <p:sp>
        <p:nvSpPr>
          <p:cNvPr id="49" name="Rectangle 48"/>
          <p:cNvSpPr/>
          <p:nvPr/>
        </p:nvSpPr>
        <p:spPr>
          <a:xfrm>
            <a:off x="3644900" y="3578808"/>
            <a:ext cx="1249062" cy="415498"/>
          </a:xfrm>
          <a:prstGeom prst="rect">
            <a:avLst/>
          </a:prstGeom>
        </p:spPr>
        <p:txBody>
          <a:bodyPr wrap="square">
            <a:spAutoFit/>
          </a:bodyPr>
          <a:lstStyle/>
          <a:p>
            <a:r>
              <a:rPr lang="en-US" sz="1050" b="1" dirty="0" smtClean="0">
                <a:solidFill>
                  <a:schemeClr val="tx2"/>
                </a:solidFill>
              </a:rPr>
              <a:t>Underlying</a:t>
            </a:r>
          </a:p>
          <a:p>
            <a:r>
              <a:rPr lang="en-US" sz="1050" b="1" dirty="0" smtClean="0">
                <a:solidFill>
                  <a:schemeClr val="tx2"/>
                </a:solidFill>
              </a:rPr>
              <a:t>Infrastructure</a:t>
            </a:r>
            <a:endParaRPr lang="en-US" sz="1050" b="1" dirty="0">
              <a:solidFill>
                <a:schemeClr val="tx2"/>
              </a:solidFill>
            </a:endParaRPr>
          </a:p>
        </p:txBody>
      </p:sp>
      <p:sp>
        <p:nvSpPr>
          <p:cNvPr id="50" name="Rectangle 49"/>
          <p:cNvSpPr/>
          <p:nvPr/>
        </p:nvSpPr>
        <p:spPr>
          <a:xfrm>
            <a:off x="3965849" y="2456531"/>
            <a:ext cx="900041" cy="253916"/>
          </a:xfrm>
          <a:prstGeom prst="rect">
            <a:avLst/>
          </a:prstGeom>
        </p:spPr>
        <p:txBody>
          <a:bodyPr wrap="square">
            <a:spAutoFit/>
          </a:bodyPr>
          <a:lstStyle/>
          <a:p>
            <a:r>
              <a:rPr lang="en-US" sz="1050" b="1" dirty="0" err="1" smtClean="0">
                <a:solidFill>
                  <a:schemeClr val="tx2"/>
                </a:solidFill>
              </a:rPr>
              <a:t>PaaS</a:t>
            </a:r>
            <a:endParaRPr lang="en-US" sz="1050" b="1" dirty="0">
              <a:solidFill>
                <a:schemeClr val="tx2"/>
              </a:solidFill>
            </a:endParaRPr>
          </a:p>
        </p:txBody>
      </p:sp>
      <p:pic>
        <p:nvPicPr>
          <p:cNvPr id="51" name="Picture 50"/>
          <p:cNvPicPr>
            <a:picLocks noChangeAspect="1"/>
          </p:cNvPicPr>
          <p:nvPr/>
        </p:nvPicPr>
        <p:blipFill>
          <a:blip r:embed="rId12" cstate="print">
            <a:clrChange>
              <a:clrFrom>
                <a:srgbClr val="FFFFFF"/>
              </a:clrFrom>
              <a:clrTo>
                <a:srgbClr val="FFFFFF">
                  <a:alpha val="0"/>
                </a:srgbClr>
              </a:clrTo>
            </a:clrChange>
          </a:blip>
          <a:stretch>
            <a:fillRect/>
          </a:stretch>
        </p:blipFill>
        <p:spPr>
          <a:xfrm>
            <a:off x="5402986" y="4110296"/>
            <a:ext cx="838550" cy="211734"/>
          </a:xfrm>
          <a:prstGeom prst="rect">
            <a:avLst/>
          </a:prstGeom>
        </p:spPr>
      </p:pic>
      <p:pic>
        <p:nvPicPr>
          <p:cNvPr id="52" name="Picture 2" descr="https://encrypted-tbn0.gstatic.com/images?q=tbn:ANd9GcRgWtweeNVNot_dJ1JZ4fATg5X0qxTniN17Zry9UylCHUwXFy8KJQ"/>
          <p:cNvPicPr>
            <a:picLocks noChangeAspect="1" noChangeArrowheads="1"/>
          </p:cNvPicPr>
          <p:nvPr/>
        </p:nvPicPr>
        <p:blipFill>
          <a:blip r:embed="rId13" cstate="print"/>
          <a:srcRect/>
          <a:stretch>
            <a:fillRect/>
          </a:stretch>
        </p:blipFill>
        <p:spPr bwMode="auto">
          <a:xfrm>
            <a:off x="7703471" y="4043100"/>
            <a:ext cx="701706" cy="283606"/>
          </a:xfrm>
          <a:prstGeom prst="rect">
            <a:avLst/>
          </a:prstGeom>
          <a:noFill/>
        </p:spPr>
      </p:pic>
      <p:pic>
        <p:nvPicPr>
          <p:cNvPr id="53" name="Picture 52" descr="openstack_logo.jpg"/>
          <p:cNvPicPr>
            <a:picLocks noChangeAspect="1"/>
          </p:cNvPicPr>
          <p:nvPr/>
        </p:nvPicPr>
        <p:blipFill rotWithShape="1">
          <a:blip r:embed="rId14" cstate="print">
            <a:extLst>
              <a:ext uri="{28A0092B-C50C-407E-A947-70E740481C1C}">
                <a14:useLocalDpi xmlns:a14="http://schemas.microsoft.com/office/drawing/2010/main" val="0"/>
              </a:ext>
            </a:extLst>
          </a:blip>
          <a:srcRect l="4286"/>
          <a:stretch/>
        </p:blipFill>
        <p:spPr>
          <a:xfrm>
            <a:off x="6543113" y="4052393"/>
            <a:ext cx="771082" cy="255481"/>
          </a:xfrm>
          <a:prstGeom prst="rect">
            <a:avLst/>
          </a:prstGeom>
        </p:spPr>
      </p:pic>
      <p:cxnSp>
        <p:nvCxnSpPr>
          <p:cNvPr id="54" name="Elbow Connector 53"/>
          <p:cNvCxnSpPr>
            <a:stCxn id="41" idx="2"/>
            <a:endCxn id="47" idx="2"/>
          </p:cNvCxnSpPr>
          <p:nvPr/>
        </p:nvCxnSpPr>
        <p:spPr>
          <a:xfrm rot="5400000" flipH="1" flipV="1">
            <a:off x="7022350" y="-1090845"/>
            <a:ext cx="3" cy="2946500"/>
          </a:xfrm>
          <a:prstGeom prst="bentConnector3">
            <a:avLst>
              <a:gd name="adj1" fmla="val -762000000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6" idx="2"/>
            <a:endCxn id="44" idx="2"/>
          </p:cNvCxnSpPr>
          <p:nvPr/>
        </p:nvCxnSpPr>
        <p:spPr>
          <a:xfrm rot="16200000" flipH="1">
            <a:off x="7022353" y="-669916"/>
            <a:ext cx="12700" cy="2104645"/>
          </a:xfrm>
          <a:prstGeom prst="bentConnector3">
            <a:avLst>
              <a:gd name="adj1" fmla="val 1839890"/>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5" idx="2"/>
            <a:endCxn id="42" idx="2"/>
          </p:cNvCxnSpPr>
          <p:nvPr/>
        </p:nvCxnSpPr>
        <p:spPr>
          <a:xfrm rot="16200000" flipH="1">
            <a:off x="7022353" y="-248986"/>
            <a:ext cx="12700" cy="1262787"/>
          </a:xfrm>
          <a:prstGeom prst="bentConnector3">
            <a:avLst>
              <a:gd name="adj1" fmla="val 1859819"/>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3" idx="2"/>
            <a:endCxn id="48" idx="2"/>
          </p:cNvCxnSpPr>
          <p:nvPr/>
        </p:nvCxnSpPr>
        <p:spPr>
          <a:xfrm rot="16200000" flipH="1">
            <a:off x="7022353" y="171943"/>
            <a:ext cx="12700" cy="420929"/>
          </a:xfrm>
          <a:prstGeom prst="bentConnector3">
            <a:avLst>
              <a:gd name="adj1" fmla="val 1839874"/>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130909" y="1042381"/>
            <a:ext cx="3526691" cy="2159000"/>
          </a:xfrm>
          <a:prstGeom prst="roundRect">
            <a:avLst>
              <a:gd name="adj" fmla="val 9625"/>
            </a:avLst>
          </a:prstGeom>
          <a:noFill/>
          <a:ln w="28575" cap="flat" cmpd="sng" algn="ctr">
            <a:noFill/>
            <a:prstDash val="solid"/>
          </a:ln>
          <a:effectLst/>
        </p:spPr>
        <p:txBody>
          <a:bodyPr rtlCol="0" anchor="t"/>
          <a:lstStyle/>
          <a:p>
            <a:pPr marL="342900" marR="0" lvl="0" indent="-342900" defTabSz="914400" eaLnBrk="1" fontAlgn="auto" latinLnBrk="0" hangingPunct="1">
              <a:lnSpc>
                <a:spcPct val="100000"/>
              </a:lnSpc>
              <a:spcBef>
                <a:spcPts val="0"/>
              </a:spcBef>
              <a:spcAft>
                <a:spcPts val="0"/>
              </a:spcAft>
              <a:buClrTx/>
              <a:buSzTx/>
              <a:buFont typeface="Arial"/>
              <a:buChar char="•"/>
              <a:tabLst/>
              <a:defRPr/>
            </a:pPr>
            <a:r>
              <a:rPr kumimoji="0" lang="en-US" sz="2000" b="0" i="0" u="none" strike="noStrike" kern="0" cap="none" spc="0" normalizeH="0" baseline="0" noProof="0" dirty="0" smtClean="0">
                <a:ln>
                  <a:noFill/>
                </a:ln>
                <a:solidFill>
                  <a:schemeClr val="bg2"/>
                </a:solidFill>
                <a:effectLst/>
                <a:uLnTx/>
                <a:uFillTx/>
                <a:latin typeface="Arial"/>
                <a:ea typeface="+mn-ea"/>
                <a:cs typeface="+mn-cs"/>
              </a:rPr>
              <a:t>Health Manager monitors application. </a:t>
            </a:r>
          </a:p>
          <a:p>
            <a:pPr marL="342900" marR="0" lvl="0" indent="-342900" defTabSz="914400" eaLnBrk="1" fontAlgn="auto" latinLnBrk="0" hangingPunct="1">
              <a:lnSpc>
                <a:spcPct val="100000"/>
              </a:lnSpc>
              <a:spcBef>
                <a:spcPts val="0"/>
              </a:spcBef>
              <a:spcAft>
                <a:spcPts val="0"/>
              </a:spcAft>
              <a:buClrTx/>
              <a:buSzTx/>
              <a:buFont typeface="Arial"/>
              <a:buChar char="•"/>
              <a:tabLst/>
              <a:defRPr/>
            </a:pPr>
            <a:r>
              <a:rPr kumimoji="0" lang="en-US" sz="2000" b="0" i="0" u="none" strike="noStrike" kern="0" cap="none" spc="0" normalizeH="0" baseline="0" noProof="0" dirty="0" smtClean="0">
                <a:ln>
                  <a:noFill/>
                </a:ln>
                <a:solidFill>
                  <a:schemeClr val="bg2"/>
                </a:solidFill>
                <a:effectLst/>
                <a:uLnTx/>
                <a:uFillTx/>
                <a:latin typeface="Arial"/>
                <a:ea typeface="+mn-ea"/>
                <a:cs typeface="+mn-cs"/>
              </a:rPr>
              <a:t>Cloud Controller publishes expected state and the DEAs publish actual state. </a:t>
            </a:r>
          </a:p>
          <a:p>
            <a:pPr marL="342900" marR="0" lvl="0" indent="-342900" defTabSz="914400" eaLnBrk="1" fontAlgn="auto" latinLnBrk="0" hangingPunct="1">
              <a:lnSpc>
                <a:spcPct val="100000"/>
              </a:lnSpc>
              <a:spcBef>
                <a:spcPts val="0"/>
              </a:spcBef>
              <a:spcAft>
                <a:spcPts val="0"/>
              </a:spcAft>
              <a:buClrTx/>
              <a:buSzTx/>
              <a:buFont typeface="Arial"/>
              <a:buChar char="•"/>
              <a:tabLst/>
              <a:defRPr/>
            </a:pPr>
            <a:r>
              <a:rPr kumimoji="0" lang="en-US" sz="2000" b="0" i="0" u="none" strike="noStrike" kern="0" cap="none" spc="0" normalizeH="0" baseline="0" noProof="0" dirty="0" smtClean="0">
                <a:ln>
                  <a:noFill/>
                </a:ln>
                <a:solidFill>
                  <a:schemeClr val="bg2"/>
                </a:solidFill>
                <a:effectLst/>
                <a:uLnTx/>
                <a:uFillTx/>
                <a:latin typeface="Arial"/>
                <a:ea typeface="+mn-ea"/>
                <a:cs typeface="+mn-cs"/>
              </a:rPr>
              <a:t>State mismatches are reported to the Cloud Controller.</a:t>
            </a:r>
          </a:p>
        </p:txBody>
      </p:sp>
    </p:spTree>
    <p:extLst>
      <p:ext uri="{BB962C8B-B14F-4D97-AF65-F5344CB8AC3E}">
        <p14:creationId xmlns:p14="http://schemas.microsoft.com/office/powerpoint/2010/main" val="23459208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637752" y="971550"/>
            <a:ext cx="7162799" cy="3429001"/>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a:defRPr/>
            </a:pPr>
            <a:endParaRPr lang="en-US" sz="1600" dirty="0">
              <a:solidFill>
                <a:srgbClr val="008881"/>
              </a:solidFill>
              <a:latin typeface="Arial"/>
            </a:endParaRPr>
          </a:p>
        </p:txBody>
      </p:sp>
      <p:sp>
        <p:nvSpPr>
          <p:cNvPr id="96" name="Rounded Rectangle 95"/>
          <p:cNvSpPr/>
          <p:nvPr/>
        </p:nvSpPr>
        <p:spPr bwMode="auto">
          <a:xfrm rot="16200000">
            <a:off x="214099" y="2499035"/>
            <a:ext cx="3581399"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r>
              <a:rPr lang="en-US" sz="1600" dirty="0" smtClean="0">
                <a:solidFill>
                  <a:prstClr val="white">
                    <a:lumMod val="95000"/>
                  </a:prstClr>
                </a:solidFill>
                <a:latin typeface="Calibri"/>
              </a:rPr>
              <a:t>Router</a:t>
            </a:r>
          </a:p>
        </p:txBody>
      </p:sp>
      <p:sp>
        <p:nvSpPr>
          <p:cNvPr id="5" name="Title 1"/>
          <p:cNvSpPr>
            <a:spLocks noGrp="1"/>
          </p:cNvSpPr>
          <p:nvPr>
            <p:ph type="title"/>
          </p:nvPr>
        </p:nvSpPr>
        <p:spPr>
          <a:xfrm>
            <a:off x="366717" y="325440"/>
            <a:ext cx="8410575" cy="460375"/>
          </a:xfrm>
        </p:spPr>
        <p:txBody>
          <a:bodyPr/>
          <a:lstStyle/>
          <a:p>
            <a:r>
              <a:rPr lang="en-US" sz="2800" dirty="0" smtClean="0">
                <a:solidFill>
                  <a:srgbClr val="006661"/>
                </a:solidFill>
              </a:rPr>
              <a:t>Monitoring </a:t>
            </a:r>
            <a:r>
              <a:rPr lang="en-US" sz="2800" dirty="0">
                <a:solidFill>
                  <a:srgbClr val="006661"/>
                </a:solidFill>
              </a:rPr>
              <a:t>and Replacing an </a:t>
            </a:r>
            <a:r>
              <a:rPr lang="en-US" sz="2800" i="1" dirty="0" smtClean="0">
                <a:solidFill>
                  <a:srgbClr val="006661"/>
                </a:solidFill>
              </a:rPr>
              <a:t>Application</a:t>
            </a:r>
            <a:endParaRPr lang="en-US" sz="2800" i="1" dirty="0">
              <a:solidFill>
                <a:srgbClr val="006661"/>
              </a:solidFill>
            </a:endParaRPr>
          </a:p>
        </p:txBody>
      </p:sp>
      <p:sp>
        <p:nvSpPr>
          <p:cNvPr id="10" name="Rounded Rectangle 9"/>
          <p:cNvSpPr>
            <a:spLocks noChangeArrowheads="1"/>
          </p:cNvSpPr>
          <p:nvPr/>
        </p:nvSpPr>
        <p:spPr bwMode="auto">
          <a:xfrm>
            <a:off x="2286000" y="1538734"/>
            <a:ext cx="1533402"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err="1" smtClean="0">
                <a:solidFill>
                  <a:srgbClr val="FFFFFF"/>
                </a:solidFill>
                <a:latin typeface="Arial"/>
              </a:rPr>
              <a:t>Blobstore</a:t>
            </a:r>
            <a:endParaRPr lang="en-US" sz="1200" b="1" dirty="0">
              <a:solidFill>
                <a:srgbClr val="FFFFFF"/>
              </a:solidFill>
              <a:latin typeface="Arial"/>
            </a:endParaRPr>
          </a:p>
        </p:txBody>
      </p:sp>
      <p:sp>
        <p:nvSpPr>
          <p:cNvPr id="12" name="Oval 194"/>
          <p:cNvSpPr/>
          <p:nvPr/>
        </p:nvSpPr>
        <p:spPr>
          <a:xfrm>
            <a:off x="2349509" y="1652736"/>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2" name="Group 12"/>
          <p:cNvGrpSpPr/>
          <p:nvPr/>
        </p:nvGrpSpPr>
        <p:grpSpPr>
          <a:xfrm>
            <a:off x="4038600" y="1538734"/>
            <a:ext cx="1533402" cy="443726"/>
            <a:chOff x="5181600" y="2326964"/>
            <a:chExt cx="1533402" cy="443726"/>
          </a:xfrm>
        </p:grpSpPr>
        <p:sp>
          <p:nvSpPr>
            <p:cNvPr id="14" name="Rounded Rectangle 13"/>
            <p:cNvSpPr>
              <a:spLocks noChangeArrowheads="1"/>
            </p:cNvSpPr>
            <p:nvPr/>
          </p:nvSpPr>
          <p:spPr bwMode="auto">
            <a:xfrm>
              <a:off x="5181600" y="232696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Cloud Controller</a:t>
              </a:r>
              <a:endParaRPr lang="en-US" sz="1200" b="1" dirty="0">
                <a:solidFill>
                  <a:srgbClr val="FFFFFF"/>
                </a:solidFill>
                <a:latin typeface="Arial"/>
              </a:endParaRPr>
            </a:p>
          </p:txBody>
        </p:sp>
        <p:sp>
          <p:nvSpPr>
            <p:cNvPr id="15" name="Rectangle 76"/>
            <p:cNvSpPr/>
            <p:nvPr/>
          </p:nvSpPr>
          <p:spPr>
            <a:xfrm>
              <a:off x="5257800" y="2430983"/>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16" name="Rounded Rectangle 15"/>
          <p:cNvSpPr>
            <a:spLocks noChangeArrowheads="1"/>
          </p:cNvSpPr>
          <p:nvPr/>
        </p:nvSpPr>
        <p:spPr bwMode="auto">
          <a:xfrm>
            <a:off x="6685883" y="1538734"/>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Health Manager</a:t>
            </a:r>
            <a:endParaRPr lang="en-US" sz="1200" b="1" dirty="0">
              <a:solidFill>
                <a:srgbClr val="FFFFFF"/>
              </a:solidFill>
              <a:latin typeface="Arial"/>
            </a:endParaRPr>
          </a:p>
        </p:txBody>
      </p:sp>
      <p:sp>
        <p:nvSpPr>
          <p:cNvPr id="17" name="Heart 16"/>
          <p:cNvSpPr/>
          <p:nvPr/>
        </p:nvSpPr>
        <p:spPr>
          <a:xfrm>
            <a:off x="6739351" y="1670717"/>
            <a:ext cx="221226" cy="195189"/>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3" name="Group 17"/>
          <p:cNvGrpSpPr/>
          <p:nvPr/>
        </p:nvGrpSpPr>
        <p:grpSpPr>
          <a:xfrm>
            <a:off x="7436578" y="1093417"/>
            <a:ext cx="979755" cy="416992"/>
            <a:chOff x="6586863" y="1121740"/>
            <a:chExt cx="979755" cy="416992"/>
          </a:xfrm>
        </p:grpSpPr>
        <p:sp>
          <p:nvSpPr>
            <p:cNvPr id="19" name="Rounded Rectangle 67"/>
            <p:cNvSpPr/>
            <p:nvPr/>
          </p:nvSpPr>
          <p:spPr>
            <a:xfrm>
              <a:off x="6937291" y="1121740"/>
              <a:ext cx="329447" cy="219564"/>
            </a:xfrm>
            <a:custGeom>
              <a:avLst/>
              <a:gdLst/>
              <a:ahLst/>
              <a:cxnLst/>
              <a:rect l="l" t="t" r="r" b="b"/>
              <a:pathLst>
                <a:path w="1555750" h="1036848">
                  <a:moveTo>
                    <a:pt x="284757" y="929116"/>
                  </a:moveTo>
                  <a:cubicBezTo>
                    <a:pt x="271129" y="929116"/>
                    <a:pt x="260083" y="940163"/>
                    <a:pt x="260082" y="953791"/>
                  </a:cubicBezTo>
                  <a:cubicBezTo>
                    <a:pt x="260083" y="967418"/>
                    <a:pt x="271129" y="978465"/>
                    <a:pt x="284757" y="978465"/>
                  </a:cubicBezTo>
                  <a:lnTo>
                    <a:pt x="455719" y="978466"/>
                  </a:lnTo>
                  <a:cubicBezTo>
                    <a:pt x="469347" y="978466"/>
                    <a:pt x="480394" y="967419"/>
                    <a:pt x="480394" y="953791"/>
                  </a:cubicBezTo>
                  <a:lnTo>
                    <a:pt x="480395" y="953791"/>
                  </a:lnTo>
                  <a:cubicBezTo>
                    <a:pt x="480395" y="940163"/>
                    <a:pt x="469348" y="929116"/>
                    <a:pt x="455720" y="929116"/>
                  </a:cubicBezTo>
                  <a:close/>
                  <a:moveTo>
                    <a:pt x="284757" y="820872"/>
                  </a:moveTo>
                  <a:cubicBezTo>
                    <a:pt x="271129" y="820872"/>
                    <a:pt x="260083" y="831919"/>
                    <a:pt x="260082" y="845547"/>
                  </a:cubicBezTo>
                  <a:cubicBezTo>
                    <a:pt x="260083" y="859174"/>
                    <a:pt x="271129" y="870221"/>
                    <a:pt x="284757" y="870221"/>
                  </a:cubicBezTo>
                  <a:lnTo>
                    <a:pt x="897679" y="870222"/>
                  </a:lnTo>
                  <a:cubicBezTo>
                    <a:pt x="911307" y="870222"/>
                    <a:pt x="922354" y="859175"/>
                    <a:pt x="922354" y="845547"/>
                  </a:cubicBezTo>
                  <a:lnTo>
                    <a:pt x="922355" y="845547"/>
                  </a:lnTo>
                  <a:cubicBezTo>
                    <a:pt x="922355" y="831919"/>
                    <a:pt x="911308" y="820872"/>
                    <a:pt x="897680" y="820872"/>
                  </a:cubicBezTo>
                  <a:close/>
                  <a:moveTo>
                    <a:pt x="284757" y="712628"/>
                  </a:moveTo>
                  <a:cubicBezTo>
                    <a:pt x="271129" y="712628"/>
                    <a:pt x="260083" y="723675"/>
                    <a:pt x="260082" y="737303"/>
                  </a:cubicBezTo>
                  <a:cubicBezTo>
                    <a:pt x="260083" y="750930"/>
                    <a:pt x="271129" y="761977"/>
                    <a:pt x="284757" y="761977"/>
                  </a:cubicBezTo>
                  <a:lnTo>
                    <a:pt x="897679" y="761978"/>
                  </a:lnTo>
                  <a:cubicBezTo>
                    <a:pt x="911307" y="761978"/>
                    <a:pt x="922354" y="750931"/>
                    <a:pt x="922354" y="737303"/>
                  </a:cubicBezTo>
                  <a:lnTo>
                    <a:pt x="922355" y="737303"/>
                  </a:lnTo>
                  <a:cubicBezTo>
                    <a:pt x="922355" y="723675"/>
                    <a:pt x="911308" y="712628"/>
                    <a:pt x="897680" y="712628"/>
                  </a:cubicBezTo>
                  <a:close/>
                  <a:moveTo>
                    <a:pt x="781318" y="0"/>
                  </a:moveTo>
                  <a:lnTo>
                    <a:pt x="1491982" y="0"/>
                  </a:lnTo>
                  <a:cubicBezTo>
                    <a:pt x="1527200" y="0"/>
                    <a:pt x="1555750" y="28550"/>
                    <a:pt x="1555750" y="63768"/>
                  </a:cubicBezTo>
                  <a:lnTo>
                    <a:pt x="1555750" y="318835"/>
                  </a:lnTo>
                  <a:cubicBezTo>
                    <a:pt x="1555750" y="354053"/>
                    <a:pt x="1527200" y="382603"/>
                    <a:pt x="1491982" y="382603"/>
                  </a:cubicBezTo>
                  <a:lnTo>
                    <a:pt x="1131919" y="382603"/>
                  </a:lnTo>
                  <a:cubicBezTo>
                    <a:pt x="1104333" y="519908"/>
                    <a:pt x="739336" y="555028"/>
                    <a:pt x="734737" y="654245"/>
                  </a:cubicBezTo>
                  <a:lnTo>
                    <a:pt x="1118669" y="654245"/>
                  </a:lnTo>
                  <a:cubicBezTo>
                    <a:pt x="1153887" y="654245"/>
                    <a:pt x="1182437" y="682795"/>
                    <a:pt x="1182437" y="718013"/>
                  </a:cubicBezTo>
                  <a:lnTo>
                    <a:pt x="1182437" y="973080"/>
                  </a:lnTo>
                  <a:cubicBezTo>
                    <a:pt x="1182437" y="1008298"/>
                    <a:pt x="1153887" y="1036848"/>
                    <a:pt x="1118669" y="1036848"/>
                  </a:cubicBezTo>
                  <a:lnTo>
                    <a:pt x="63768" y="1036848"/>
                  </a:lnTo>
                  <a:cubicBezTo>
                    <a:pt x="28550" y="1036848"/>
                    <a:pt x="0" y="1008298"/>
                    <a:pt x="0" y="973080"/>
                  </a:cubicBezTo>
                  <a:lnTo>
                    <a:pt x="0" y="718013"/>
                  </a:lnTo>
                  <a:cubicBezTo>
                    <a:pt x="0" y="682795"/>
                    <a:pt x="28550" y="654245"/>
                    <a:pt x="63768" y="654245"/>
                  </a:cubicBezTo>
                  <a:lnTo>
                    <a:pt x="554063" y="654245"/>
                  </a:lnTo>
                  <a:cubicBezTo>
                    <a:pt x="563786" y="492284"/>
                    <a:pt x="906135" y="481714"/>
                    <a:pt x="949468" y="382603"/>
                  </a:cubicBezTo>
                  <a:lnTo>
                    <a:pt x="781318" y="382603"/>
                  </a:lnTo>
                  <a:cubicBezTo>
                    <a:pt x="746100" y="382603"/>
                    <a:pt x="717550" y="354053"/>
                    <a:pt x="717550" y="318835"/>
                  </a:cubicBezTo>
                  <a:lnTo>
                    <a:pt x="717550" y="63768"/>
                  </a:lnTo>
                  <a:cubicBezTo>
                    <a:pt x="717550" y="28550"/>
                    <a:pt x="746100" y="0"/>
                    <a:pt x="78131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0" name="TextBox 19"/>
            <p:cNvSpPr txBox="1"/>
            <p:nvPr/>
          </p:nvSpPr>
          <p:spPr>
            <a:xfrm>
              <a:off x="6586863" y="1284816"/>
              <a:ext cx="979755" cy="253916"/>
            </a:xfrm>
            <a:prstGeom prst="rect">
              <a:avLst/>
            </a:prstGeom>
            <a:noFill/>
          </p:spPr>
          <p:txBody>
            <a:bodyPr wrap="none" rtlCol="0">
              <a:spAutoFit/>
            </a:bodyPr>
            <a:lstStyle/>
            <a:p>
              <a:pPr algn="ctr"/>
              <a:r>
                <a:rPr lang="en-US" sz="1050" b="1" dirty="0" smtClean="0">
                  <a:solidFill>
                    <a:srgbClr val="4D4D4D"/>
                  </a:solidFill>
                  <a:latin typeface="Arial"/>
                </a:rPr>
                <a:t>Actual State</a:t>
              </a:r>
            </a:p>
          </p:txBody>
        </p:sp>
      </p:grpSp>
      <p:grpSp>
        <p:nvGrpSpPr>
          <p:cNvPr id="4" name="Group 20"/>
          <p:cNvGrpSpPr/>
          <p:nvPr/>
        </p:nvGrpSpPr>
        <p:grpSpPr>
          <a:xfrm>
            <a:off x="6489402" y="1093417"/>
            <a:ext cx="1045309" cy="416992"/>
            <a:chOff x="5639687" y="1121740"/>
            <a:chExt cx="1045309" cy="416992"/>
          </a:xfrm>
        </p:grpSpPr>
        <p:sp>
          <p:nvSpPr>
            <p:cNvPr id="22" name="Rounded Rectangle 42"/>
            <p:cNvSpPr/>
            <p:nvPr/>
          </p:nvSpPr>
          <p:spPr>
            <a:xfrm>
              <a:off x="5966682" y="1121740"/>
              <a:ext cx="408500" cy="219564"/>
            </a:xfrm>
            <a:custGeom>
              <a:avLst/>
              <a:gdLst/>
              <a:ahLst/>
              <a:cxnLst/>
              <a:rect l="l" t="t" r="r" b="b"/>
              <a:pathLst>
                <a:path w="1929063" h="1036848">
                  <a:moveTo>
                    <a:pt x="658070" y="929116"/>
                  </a:moveTo>
                  <a:cubicBezTo>
                    <a:pt x="644442" y="929116"/>
                    <a:pt x="633396" y="940163"/>
                    <a:pt x="633395" y="953791"/>
                  </a:cubicBezTo>
                  <a:cubicBezTo>
                    <a:pt x="633396" y="967418"/>
                    <a:pt x="644442" y="978465"/>
                    <a:pt x="658070" y="978465"/>
                  </a:cubicBezTo>
                  <a:lnTo>
                    <a:pt x="829032" y="978466"/>
                  </a:lnTo>
                  <a:cubicBezTo>
                    <a:pt x="842660" y="978466"/>
                    <a:pt x="853707" y="967419"/>
                    <a:pt x="853707" y="953791"/>
                  </a:cubicBezTo>
                  <a:lnTo>
                    <a:pt x="853708" y="953791"/>
                  </a:lnTo>
                  <a:cubicBezTo>
                    <a:pt x="853708" y="940163"/>
                    <a:pt x="842661" y="929116"/>
                    <a:pt x="829033" y="929116"/>
                  </a:cubicBezTo>
                  <a:close/>
                  <a:moveTo>
                    <a:pt x="658070" y="820872"/>
                  </a:moveTo>
                  <a:cubicBezTo>
                    <a:pt x="644442" y="820872"/>
                    <a:pt x="633396" y="831919"/>
                    <a:pt x="633395" y="845547"/>
                  </a:cubicBezTo>
                  <a:cubicBezTo>
                    <a:pt x="633396" y="859174"/>
                    <a:pt x="644442" y="870221"/>
                    <a:pt x="658070" y="870221"/>
                  </a:cubicBezTo>
                  <a:lnTo>
                    <a:pt x="1270992" y="870222"/>
                  </a:lnTo>
                  <a:cubicBezTo>
                    <a:pt x="1284620" y="870222"/>
                    <a:pt x="1295667" y="859175"/>
                    <a:pt x="1295667" y="845547"/>
                  </a:cubicBezTo>
                  <a:lnTo>
                    <a:pt x="1295668" y="845547"/>
                  </a:lnTo>
                  <a:cubicBezTo>
                    <a:pt x="1295668" y="831919"/>
                    <a:pt x="1284621" y="820872"/>
                    <a:pt x="1270993" y="820872"/>
                  </a:cubicBezTo>
                  <a:close/>
                  <a:moveTo>
                    <a:pt x="658070" y="712628"/>
                  </a:moveTo>
                  <a:cubicBezTo>
                    <a:pt x="644442" y="712628"/>
                    <a:pt x="633396" y="723675"/>
                    <a:pt x="633395" y="737303"/>
                  </a:cubicBezTo>
                  <a:cubicBezTo>
                    <a:pt x="633396" y="750930"/>
                    <a:pt x="644442" y="761977"/>
                    <a:pt x="658070" y="761977"/>
                  </a:cubicBezTo>
                  <a:lnTo>
                    <a:pt x="1270992" y="761978"/>
                  </a:lnTo>
                  <a:cubicBezTo>
                    <a:pt x="1284620" y="761978"/>
                    <a:pt x="1295667" y="750931"/>
                    <a:pt x="1295667" y="737303"/>
                  </a:cubicBezTo>
                  <a:lnTo>
                    <a:pt x="1295668" y="737303"/>
                  </a:lnTo>
                  <a:cubicBezTo>
                    <a:pt x="1295668" y="723675"/>
                    <a:pt x="1284621" y="712628"/>
                    <a:pt x="1270993" y="712628"/>
                  </a:cubicBezTo>
                  <a:close/>
                  <a:moveTo>
                    <a:pt x="63768" y="0"/>
                  </a:moveTo>
                  <a:lnTo>
                    <a:pt x="774432" y="0"/>
                  </a:lnTo>
                  <a:cubicBezTo>
                    <a:pt x="809650" y="0"/>
                    <a:pt x="838200" y="28550"/>
                    <a:pt x="838200" y="63768"/>
                  </a:cubicBezTo>
                  <a:lnTo>
                    <a:pt x="838200" y="318835"/>
                  </a:lnTo>
                  <a:cubicBezTo>
                    <a:pt x="838200" y="354053"/>
                    <a:pt x="809650" y="382603"/>
                    <a:pt x="774432" y="382603"/>
                  </a:cubicBezTo>
                  <a:lnTo>
                    <a:pt x="607667" y="382603"/>
                  </a:lnTo>
                  <a:cubicBezTo>
                    <a:pt x="642504" y="463629"/>
                    <a:pt x="876046" y="485690"/>
                    <a:pt x="964567" y="580649"/>
                  </a:cubicBezTo>
                  <a:cubicBezTo>
                    <a:pt x="1052866" y="485701"/>
                    <a:pt x="1286545" y="463656"/>
                    <a:pt x="1321395" y="382603"/>
                  </a:cubicBezTo>
                  <a:lnTo>
                    <a:pt x="1154631" y="382603"/>
                  </a:lnTo>
                  <a:cubicBezTo>
                    <a:pt x="1119413" y="382603"/>
                    <a:pt x="1090863" y="354053"/>
                    <a:pt x="1090863" y="318835"/>
                  </a:cubicBezTo>
                  <a:lnTo>
                    <a:pt x="1090863" y="63768"/>
                  </a:lnTo>
                  <a:cubicBezTo>
                    <a:pt x="1090863" y="28550"/>
                    <a:pt x="1119413" y="0"/>
                    <a:pt x="1154631" y="0"/>
                  </a:cubicBezTo>
                  <a:lnTo>
                    <a:pt x="1865295" y="0"/>
                  </a:lnTo>
                  <a:cubicBezTo>
                    <a:pt x="1900513" y="0"/>
                    <a:pt x="1929063" y="28550"/>
                    <a:pt x="1929063" y="63768"/>
                  </a:cubicBezTo>
                  <a:lnTo>
                    <a:pt x="1929063" y="318835"/>
                  </a:lnTo>
                  <a:cubicBezTo>
                    <a:pt x="1929063" y="354053"/>
                    <a:pt x="1900513" y="382603"/>
                    <a:pt x="1865295" y="382603"/>
                  </a:cubicBezTo>
                  <a:lnTo>
                    <a:pt x="1505254" y="382603"/>
                  </a:lnTo>
                  <a:cubicBezTo>
                    <a:pt x="1477654" y="519908"/>
                    <a:pt x="1112668" y="555028"/>
                    <a:pt x="1108050" y="654245"/>
                  </a:cubicBezTo>
                  <a:lnTo>
                    <a:pt x="1491982" y="654245"/>
                  </a:lnTo>
                  <a:cubicBezTo>
                    <a:pt x="1527200" y="654245"/>
                    <a:pt x="1555750" y="682795"/>
                    <a:pt x="1555750" y="718013"/>
                  </a:cubicBezTo>
                  <a:lnTo>
                    <a:pt x="1555750" y="973080"/>
                  </a:lnTo>
                  <a:cubicBezTo>
                    <a:pt x="1555750" y="1008298"/>
                    <a:pt x="1527200" y="1036848"/>
                    <a:pt x="1491982" y="1036848"/>
                  </a:cubicBezTo>
                  <a:lnTo>
                    <a:pt x="437081" y="1036848"/>
                  </a:lnTo>
                  <a:cubicBezTo>
                    <a:pt x="401863" y="1036848"/>
                    <a:pt x="373313" y="1008298"/>
                    <a:pt x="373313" y="973080"/>
                  </a:cubicBezTo>
                  <a:lnTo>
                    <a:pt x="373313" y="718013"/>
                  </a:lnTo>
                  <a:cubicBezTo>
                    <a:pt x="373313" y="682795"/>
                    <a:pt x="401863" y="654245"/>
                    <a:pt x="437081" y="654245"/>
                  </a:cubicBezTo>
                  <a:lnTo>
                    <a:pt x="821012" y="654245"/>
                  </a:lnTo>
                  <a:cubicBezTo>
                    <a:pt x="816395" y="555028"/>
                    <a:pt x="451408" y="519908"/>
                    <a:pt x="423808" y="382603"/>
                  </a:cubicBezTo>
                  <a:lnTo>
                    <a:pt x="63768" y="382603"/>
                  </a:lnTo>
                  <a:cubicBezTo>
                    <a:pt x="28550" y="382603"/>
                    <a:pt x="0" y="354053"/>
                    <a:pt x="0" y="318835"/>
                  </a:cubicBezTo>
                  <a:lnTo>
                    <a:pt x="0" y="63768"/>
                  </a:lnTo>
                  <a:cubicBezTo>
                    <a:pt x="0" y="28550"/>
                    <a:pt x="28550" y="0"/>
                    <a:pt x="63768" y="0"/>
                  </a:cubicBez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lumMod val="50000"/>
                  </a:srgbClr>
                </a:solidFill>
                <a:latin typeface="Arial"/>
              </a:endParaRPr>
            </a:p>
          </p:txBody>
        </p:sp>
        <p:sp>
          <p:nvSpPr>
            <p:cNvPr id="23" name="TextBox 22"/>
            <p:cNvSpPr txBox="1"/>
            <p:nvPr/>
          </p:nvSpPr>
          <p:spPr>
            <a:xfrm>
              <a:off x="5639687" y="1284816"/>
              <a:ext cx="1045309" cy="253916"/>
            </a:xfrm>
            <a:prstGeom prst="rect">
              <a:avLst/>
            </a:prstGeom>
            <a:noFill/>
          </p:spPr>
          <p:txBody>
            <a:bodyPr wrap="none" rtlCol="0">
              <a:spAutoFit/>
            </a:bodyPr>
            <a:lstStyle/>
            <a:p>
              <a:pPr algn="ctr"/>
              <a:r>
                <a:rPr lang="en-US" sz="1050" b="1" dirty="0" smtClean="0">
                  <a:solidFill>
                    <a:srgbClr val="4D4D4D"/>
                  </a:solidFill>
                  <a:latin typeface="Arial"/>
                </a:rPr>
                <a:t>Desired State</a:t>
              </a:r>
            </a:p>
          </p:txBody>
        </p:sp>
      </p:grpSp>
      <p:sp>
        <p:nvSpPr>
          <p:cNvPr id="24" name="Rounded Rectangle 23"/>
          <p:cNvSpPr>
            <a:spLocks noChangeArrowheads="1"/>
          </p:cNvSpPr>
          <p:nvPr/>
        </p:nvSpPr>
        <p:spPr bwMode="auto">
          <a:xfrm>
            <a:off x="4038600" y="2305111"/>
            <a:ext cx="1533402" cy="44372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320040" tIns="0" rIns="0" bIns="0" anchor="ctr"/>
          <a:lstStyle/>
          <a:p>
            <a:pPr>
              <a:defRPr/>
            </a:pPr>
            <a:r>
              <a:rPr lang="en-US" sz="1200" b="1" dirty="0" smtClean="0">
                <a:solidFill>
                  <a:srgbClr val="FFFFFF"/>
                </a:solidFill>
                <a:latin typeface="Arial"/>
              </a:rPr>
              <a:t>Messaging</a:t>
            </a:r>
            <a:br>
              <a:rPr lang="en-US" sz="1200" b="1" dirty="0" smtClean="0">
                <a:solidFill>
                  <a:srgbClr val="FFFFFF"/>
                </a:solidFill>
                <a:latin typeface="Arial"/>
              </a:rPr>
            </a:br>
            <a:r>
              <a:rPr lang="en-US" sz="1200" b="1" dirty="0" smtClean="0">
                <a:solidFill>
                  <a:srgbClr val="FFFFFF"/>
                </a:solidFill>
                <a:latin typeface="Arial"/>
              </a:rPr>
              <a:t>(NATS)</a:t>
            </a:r>
            <a:endParaRPr lang="en-US" sz="1200" b="1" dirty="0">
              <a:solidFill>
                <a:srgbClr val="FFFFFF"/>
              </a:solidFill>
              <a:latin typeface="Arial"/>
            </a:endParaRPr>
          </a:p>
        </p:txBody>
      </p:sp>
      <p:sp>
        <p:nvSpPr>
          <p:cNvPr id="25" name="Teardrop 133"/>
          <p:cNvSpPr/>
          <p:nvPr/>
        </p:nvSpPr>
        <p:spPr>
          <a:xfrm rot="11254553">
            <a:off x="4094833" y="2426122"/>
            <a:ext cx="239023" cy="210913"/>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8" name="Group 25"/>
          <p:cNvGrpSpPr/>
          <p:nvPr/>
        </p:nvGrpSpPr>
        <p:grpSpPr>
          <a:xfrm>
            <a:off x="3057295" y="3441842"/>
            <a:ext cx="1099435" cy="781049"/>
            <a:chOff x="5412945" y="3105151"/>
            <a:chExt cx="1099435" cy="781049"/>
          </a:xfrm>
        </p:grpSpPr>
        <p:sp>
          <p:nvSpPr>
            <p:cNvPr id="27" name="Rounded Rectangle 26"/>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DEA</a:t>
              </a:r>
              <a:endParaRPr lang="en-US" sz="1200" b="1" dirty="0">
                <a:solidFill>
                  <a:srgbClr val="FFFFFF"/>
                </a:solidFill>
                <a:latin typeface="Arial"/>
              </a:endParaRPr>
            </a:p>
          </p:txBody>
        </p:sp>
        <p:sp>
          <p:nvSpPr>
            <p:cNvPr id="28"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9" name="Group 28"/>
          <p:cNvGrpSpPr/>
          <p:nvPr/>
        </p:nvGrpSpPr>
        <p:grpSpPr>
          <a:xfrm>
            <a:off x="4249009" y="3441842"/>
            <a:ext cx="1099435" cy="781049"/>
            <a:chOff x="5412945" y="3105151"/>
            <a:chExt cx="1099435" cy="781049"/>
          </a:xfrm>
        </p:grpSpPr>
        <p:sp>
          <p:nvSpPr>
            <p:cNvPr id="30" name="Rounded Rectangle 29"/>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DEA</a:t>
              </a:r>
              <a:endParaRPr lang="en-US" sz="1200" b="1" dirty="0">
                <a:solidFill>
                  <a:srgbClr val="FFFFFF"/>
                </a:solidFill>
                <a:latin typeface="Arial"/>
              </a:endParaRPr>
            </a:p>
          </p:txBody>
        </p:sp>
        <p:sp>
          <p:nvSpPr>
            <p:cNvPr id="31"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grpSp>
        <p:nvGrpSpPr>
          <p:cNvPr id="13" name="Group 31"/>
          <p:cNvGrpSpPr/>
          <p:nvPr/>
        </p:nvGrpSpPr>
        <p:grpSpPr>
          <a:xfrm>
            <a:off x="5440723" y="3441842"/>
            <a:ext cx="1099435" cy="781049"/>
            <a:chOff x="5412945" y="3105151"/>
            <a:chExt cx="1099435" cy="781049"/>
          </a:xfrm>
        </p:grpSpPr>
        <p:sp>
          <p:nvSpPr>
            <p:cNvPr id="33" name="Rounded Rectangle 32"/>
            <p:cNvSpPr>
              <a:spLocks noChangeArrowheads="1"/>
            </p:cNvSpPr>
            <p:nvPr/>
          </p:nvSpPr>
          <p:spPr bwMode="auto">
            <a:xfrm>
              <a:off x="5412945" y="3105151"/>
              <a:ext cx="1099435" cy="781049"/>
            </a:xfrm>
            <a:prstGeom prst="roundRect">
              <a:avLst>
                <a:gd name="adj" fmla="val 4579"/>
              </a:avLst>
            </a:prstGeom>
            <a:solidFill>
              <a:srgbClr val="33928A"/>
            </a:solidFill>
            <a:ln w="9525">
              <a:solidFill>
                <a:schemeClr val="bg1">
                  <a:lumMod val="85000"/>
                </a:schemeClr>
              </a:solidFill>
              <a:round/>
              <a:headEnd/>
              <a:tailEnd/>
            </a:ln>
            <a:effectLst>
              <a:outerShdw blurRad="40000" dist="23000" dir="5400000" rotWithShape="0">
                <a:srgbClr val="808080">
                  <a:alpha val="34999"/>
                </a:srgbClr>
              </a:outerShdw>
            </a:effectLst>
          </p:spPr>
          <p:txBody>
            <a:bodyPr lIns="320040" tIns="118872" rIns="0" bIns="0" anchor="t"/>
            <a:lstStyle/>
            <a:p>
              <a:pPr>
                <a:defRPr/>
              </a:pPr>
              <a:r>
                <a:rPr lang="en-US" sz="1200" b="1" dirty="0" smtClean="0">
                  <a:solidFill>
                    <a:srgbClr val="FFFFFF"/>
                  </a:solidFill>
                  <a:latin typeface="Arial"/>
                </a:rPr>
                <a:t>DEA</a:t>
              </a:r>
              <a:endParaRPr lang="en-US" sz="1200" b="1" dirty="0">
                <a:solidFill>
                  <a:srgbClr val="FFFFFF"/>
                </a:solidFill>
                <a:latin typeface="Arial"/>
              </a:endParaRPr>
            </a:p>
          </p:txBody>
        </p:sp>
        <p:sp>
          <p:nvSpPr>
            <p:cNvPr id="34" name="Oval 170"/>
            <p:cNvSpPr/>
            <p:nvPr/>
          </p:nvSpPr>
          <p:spPr>
            <a:xfrm>
              <a:off x="5477047" y="3213241"/>
              <a:ext cx="225280" cy="222168"/>
            </a:xfrm>
            <a:custGeom>
              <a:avLst/>
              <a:gdLst/>
              <a:ahLst/>
              <a:cxnLst/>
              <a:rect l="l" t="t" r="r" b="b"/>
              <a:pathLst>
                <a:path w="2663320" h="262653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sp>
        <p:nvSpPr>
          <p:cNvPr id="38" name="Rectangle 37"/>
          <p:cNvSpPr/>
          <p:nvPr/>
        </p:nvSpPr>
        <p:spPr>
          <a:xfrm>
            <a:off x="6815668" y="3678021"/>
            <a:ext cx="1891414" cy="646331"/>
          </a:xfrm>
          <a:prstGeom prst="rect">
            <a:avLst/>
          </a:prstGeom>
        </p:spPr>
        <p:txBody>
          <a:bodyPr wrap="square">
            <a:spAutoFit/>
          </a:bodyPr>
          <a:lstStyle/>
          <a:p>
            <a:pPr algn="r"/>
            <a:r>
              <a:rPr lang="en-US" dirty="0" smtClean="0">
                <a:solidFill>
                  <a:prstClr val="black"/>
                </a:solidFill>
                <a:latin typeface="Calibri"/>
              </a:rPr>
              <a:t>Pivotal CF Elastic </a:t>
            </a:r>
          </a:p>
          <a:p>
            <a:pPr algn="r"/>
            <a:r>
              <a:rPr lang="en-US" dirty="0" smtClean="0">
                <a:solidFill>
                  <a:prstClr val="black"/>
                </a:solidFill>
                <a:latin typeface="Calibri"/>
              </a:rPr>
              <a:t>Runtime (</a:t>
            </a:r>
            <a:r>
              <a:rPr lang="en-US" dirty="0" err="1" smtClean="0">
                <a:solidFill>
                  <a:prstClr val="black"/>
                </a:solidFill>
                <a:latin typeface="Calibri"/>
              </a:rPr>
              <a:t>PaaS</a:t>
            </a:r>
            <a:r>
              <a:rPr lang="en-US" dirty="0">
                <a:solidFill>
                  <a:prstClr val="black"/>
                </a:solidFill>
                <a:latin typeface="Calibri"/>
              </a:rPr>
              <a:t>)</a:t>
            </a:r>
          </a:p>
        </p:txBody>
      </p:sp>
      <p:cxnSp>
        <p:nvCxnSpPr>
          <p:cNvPr id="50" name="Straight Connector 49"/>
          <p:cNvCxnSpPr>
            <a:stCxn id="10" idx="3"/>
            <a:endCxn id="14" idx="1"/>
          </p:cNvCxnSpPr>
          <p:nvPr/>
        </p:nvCxnSpPr>
        <p:spPr>
          <a:xfrm>
            <a:off x="3819402" y="1760595"/>
            <a:ext cx="21919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7" idx="0"/>
          </p:cNvCxnSpPr>
          <p:nvPr/>
        </p:nvCxnSpPr>
        <p:spPr>
          <a:xfrm flipV="1">
            <a:off x="3607009" y="2748837"/>
            <a:ext cx="440882"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ardrop 59"/>
          <p:cNvSpPr/>
          <p:nvPr/>
        </p:nvSpPr>
        <p:spPr>
          <a:xfrm rot="18900000">
            <a:off x="3542288" y="3961370"/>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1" name="Rectangle 41"/>
          <p:cNvSpPr/>
          <p:nvPr/>
        </p:nvSpPr>
        <p:spPr>
          <a:xfrm rot="5400000">
            <a:off x="3427174" y="3511510"/>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2" name="Rounded Rectangle 9"/>
          <p:cNvSpPr/>
          <p:nvPr/>
        </p:nvSpPr>
        <p:spPr>
          <a:xfrm>
            <a:off x="3951726" y="3880525"/>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18" name="Group 65"/>
          <p:cNvGrpSpPr/>
          <p:nvPr/>
        </p:nvGrpSpPr>
        <p:grpSpPr>
          <a:xfrm>
            <a:off x="4322936" y="3809543"/>
            <a:ext cx="1000038" cy="382603"/>
            <a:chOff x="3551645" y="3809541"/>
            <a:chExt cx="1000038" cy="382603"/>
          </a:xfrm>
        </p:grpSpPr>
        <p:sp>
          <p:nvSpPr>
            <p:cNvPr id="63" name="Teardrop 62"/>
            <p:cNvSpPr/>
            <p:nvPr/>
          </p:nvSpPr>
          <p:spPr>
            <a:xfrm rot="18900000">
              <a:off x="3964793" y="3961367"/>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4" name="Rectangle 41"/>
            <p:cNvSpPr/>
            <p:nvPr/>
          </p:nvSpPr>
          <p:spPr>
            <a:xfrm rot="5400000">
              <a:off x="3849679" y="3511507"/>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65" name="Rounded Rectangle 9"/>
            <p:cNvSpPr/>
            <p:nvPr/>
          </p:nvSpPr>
          <p:spPr>
            <a:xfrm>
              <a:off x="4374235" y="3880524"/>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cxnSp>
        <p:nvCxnSpPr>
          <p:cNvPr id="69" name="Straight Arrow Connector 68"/>
          <p:cNvCxnSpPr>
            <a:stCxn id="30" idx="0"/>
            <a:endCxn id="24" idx="2"/>
          </p:cNvCxnSpPr>
          <p:nvPr/>
        </p:nvCxnSpPr>
        <p:spPr>
          <a:xfrm flipV="1">
            <a:off x="4798723" y="2748837"/>
            <a:ext cx="6578"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3" idx="0"/>
          </p:cNvCxnSpPr>
          <p:nvPr/>
        </p:nvCxnSpPr>
        <p:spPr>
          <a:xfrm flipH="1" flipV="1">
            <a:off x="5572006" y="2748837"/>
            <a:ext cx="418435"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Curved Connector 74"/>
          <p:cNvCxnSpPr>
            <a:endCxn id="16" idx="2"/>
          </p:cNvCxnSpPr>
          <p:nvPr/>
        </p:nvCxnSpPr>
        <p:spPr>
          <a:xfrm flipV="1">
            <a:off x="5572002" y="1982458"/>
            <a:ext cx="1880582" cy="428826"/>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5572006" y="1642751"/>
            <a:ext cx="111388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5572006" y="1900018"/>
            <a:ext cx="111388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14" idx="3"/>
            <a:endCxn id="16" idx="1"/>
          </p:cNvCxnSpPr>
          <p:nvPr/>
        </p:nvCxnSpPr>
        <p:spPr>
          <a:xfrm>
            <a:off x="5572006" y="1760595"/>
            <a:ext cx="1113881"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14" idx="2"/>
            <a:endCxn id="24" idx="0"/>
          </p:cNvCxnSpPr>
          <p:nvPr/>
        </p:nvCxnSpPr>
        <p:spPr>
          <a:xfrm>
            <a:off x="4805301" y="1982460"/>
            <a:ext cx="0" cy="322651"/>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24" idx="3"/>
          </p:cNvCxnSpPr>
          <p:nvPr/>
        </p:nvCxnSpPr>
        <p:spPr>
          <a:xfrm>
            <a:off x="5572002" y="2526972"/>
            <a:ext cx="752598" cy="914868"/>
          </a:xfrm>
          <a:prstGeom prst="curvedConnector2">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Teardrop 88"/>
          <p:cNvSpPr/>
          <p:nvPr/>
        </p:nvSpPr>
        <p:spPr>
          <a:xfrm rot="18900000">
            <a:off x="3539931" y="1720379"/>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11" name="Teardrop 10"/>
          <p:cNvSpPr/>
          <p:nvPr/>
        </p:nvSpPr>
        <p:spPr>
          <a:xfrm rot="18900000">
            <a:off x="3536896" y="1720379"/>
            <a:ext cx="153021" cy="153021"/>
          </a:xfrm>
          <a:prstGeom prst="teardrop">
            <a:avLst>
              <a:gd name="adj" fmla="val 149574"/>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83" name="Rectangle 41"/>
          <p:cNvSpPr/>
          <p:nvPr/>
        </p:nvSpPr>
        <p:spPr>
          <a:xfrm rot="5400000">
            <a:off x="5799138" y="3511850"/>
            <a:ext cx="382603" cy="978671"/>
          </a:xfrm>
          <a:custGeom>
            <a:avLst/>
            <a:gdLst/>
            <a:ahLst/>
            <a:cxnLst/>
            <a:rect l="l" t="t" r="r" b="b"/>
            <a:pathLst>
              <a:path w="888043" h="1708283">
                <a:moveTo>
                  <a:pt x="56723" y="183505"/>
                </a:moveTo>
                <a:lnTo>
                  <a:pt x="831320" y="183505"/>
                </a:lnTo>
                <a:lnTo>
                  <a:pt x="831320" y="56722"/>
                </a:lnTo>
                <a:lnTo>
                  <a:pt x="56723" y="56722"/>
                </a:lnTo>
                <a:close/>
                <a:moveTo>
                  <a:pt x="56723" y="367012"/>
                </a:moveTo>
                <a:lnTo>
                  <a:pt x="831320" y="367012"/>
                </a:lnTo>
                <a:lnTo>
                  <a:pt x="831320" y="240227"/>
                </a:lnTo>
                <a:lnTo>
                  <a:pt x="56723" y="240227"/>
                </a:lnTo>
                <a:close/>
                <a:moveTo>
                  <a:pt x="56723" y="550519"/>
                </a:moveTo>
                <a:lnTo>
                  <a:pt x="831320" y="550519"/>
                </a:lnTo>
                <a:lnTo>
                  <a:pt x="831320" y="423734"/>
                </a:lnTo>
                <a:lnTo>
                  <a:pt x="56723" y="423734"/>
                </a:lnTo>
                <a:close/>
                <a:moveTo>
                  <a:pt x="56723" y="734026"/>
                </a:moveTo>
                <a:lnTo>
                  <a:pt x="831320" y="734026"/>
                </a:lnTo>
                <a:lnTo>
                  <a:pt x="831320" y="607241"/>
                </a:lnTo>
                <a:lnTo>
                  <a:pt x="56723" y="607241"/>
                </a:lnTo>
                <a:close/>
                <a:moveTo>
                  <a:pt x="56723" y="917533"/>
                </a:moveTo>
                <a:lnTo>
                  <a:pt x="831320" y="917533"/>
                </a:lnTo>
                <a:lnTo>
                  <a:pt x="831320" y="790748"/>
                </a:lnTo>
                <a:lnTo>
                  <a:pt x="56723" y="790748"/>
                </a:lnTo>
                <a:close/>
                <a:moveTo>
                  <a:pt x="56723" y="1101040"/>
                </a:moveTo>
                <a:lnTo>
                  <a:pt x="831320" y="1101040"/>
                </a:lnTo>
                <a:lnTo>
                  <a:pt x="831320" y="974255"/>
                </a:lnTo>
                <a:lnTo>
                  <a:pt x="56723" y="974255"/>
                </a:lnTo>
                <a:close/>
                <a:moveTo>
                  <a:pt x="56723" y="1284547"/>
                </a:moveTo>
                <a:lnTo>
                  <a:pt x="831320" y="1284547"/>
                </a:lnTo>
                <a:lnTo>
                  <a:pt x="831320" y="1157762"/>
                </a:lnTo>
                <a:lnTo>
                  <a:pt x="56723" y="1157762"/>
                </a:lnTo>
                <a:close/>
                <a:moveTo>
                  <a:pt x="56723" y="1468054"/>
                </a:moveTo>
                <a:lnTo>
                  <a:pt x="831320" y="1468054"/>
                </a:lnTo>
                <a:lnTo>
                  <a:pt x="831320" y="1341269"/>
                </a:lnTo>
                <a:lnTo>
                  <a:pt x="56723" y="1341269"/>
                </a:lnTo>
                <a:close/>
                <a:moveTo>
                  <a:pt x="56723" y="1651561"/>
                </a:moveTo>
                <a:lnTo>
                  <a:pt x="831320" y="1651561"/>
                </a:lnTo>
                <a:lnTo>
                  <a:pt x="831320" y="1524776"/>
                </a:lnTo>
                <a:lnTo>
                  <a:pt x="56723" y="1524776"/>
                </a:lnTo>
                <a:close/>
                <a:moveTo>
                  <a:pt x="0" y="1708282"/>
                </a:moveTo>
                <a:lnTo>
                  <a:pt x="0" y="0"/>
                </a:lnTo>
                <a:lnTo>
                  <a:pt x="14180" y="0"/>
                </a:lnTo>
                <a:lnTo>
                  <a:pt x="56723" y="0"/>
                </a:lnTo>
                <a:lnTo>
                  <a:pt x="831320" y="0"/>
                </a:lnTo>
                <a:lnTo>
                  <a:pt x="845502" y="0"/>
                </a:lnTo>
                <a:lnTo>
                  <a:pt x="888043" y="0"/>
                </a:lnTo>
                <a:lnTo>
                  <a:pt x="888043" y="1708282"/>
                </a:lnTo>
                <a:lnTo>
                  <a:pt x="845502" y="1708282"/>
                </a:lnTo>
                <a:lnTo>
                  <a:pt x="845502" y="1708283"/>
                </a:lnTo>
                <a:lnTo>
                  <a:pt x="14180" y="1708283"/>
                </a:lnTo>
                <a:lnTo>
                  <a:pt x="14180" y="1708282"/>
                </a:lnTo>
                <a:close/>
              </a:path>
            </a:pathLst>
          </a:custGeom>
          <a:solidFill>
            <a:schemeClr val="tx2">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90" name="Rounded Rectangle 9"/>
          <p:cNvSpPr/>
          <p:nvPr/>
        </p:nvSpPr>
        <p:spPr>
          <a:xfrm>
            <a:off x="6318333" y="3883522"/>
            <a:ext cx="177448" cy="226652"/>
          </a:xfrm>
          <a:custGeom>
            <a:avLst/>
            <a:gdLst/>
            <a:ahLst/>
            <a:cxnLst/>
            <a:rect l="l" t="t" r="r" b="b"/>
            <a:pathLst>
              <a:path w="990600" h="1265275">
                <a:moveTo>
                  <a:pt x="495299" y="621778"/>
                </a:moveTo>
                <a:cubicBezTo>
                  <a:pt x="426912" y="621778"/>
                  <a:pt x="371473" y="677217"/>
                  <a:pt x="371473" y="745604"/>
                </a:cubicBezTo>
                <a:cubicBezTo>
                  <a:pt x="371473" y="800510"/>
                  <a:pt x="407209" y="847069"/>
                  <a:pt x="457199" y="861738"/>
                </a:cubicBezTo>
                <a:lnTo>
                  <a:pt x="457199" y="1103911"/>
                </a:lnTo>
                <a:cubicBezTo>
                  <a:pt x="457199" y="1124953"/>
                  <a:pt x="474257" y="1142011"/>
                  <a:pt x="495299" y="1142011"/>
                </a:cubicBezTo>
                <a:cubicBezTo>
                  <a:pt x="516341" y="1142011"/>
                  <a:pt x="533399" y="1124953"/>
                  <a:pt x="533399" y="1103911"/>
                </a:cubicBezTo>
                <a:lnTo>
                  <a:pt x="533399" y="861738"/>
                </a:lnTo>
                <a:cubicBezTo>
                  <a:pt x="583390" y="847069"/>
                  <a:pt x="619125" y="800510"/>
                  <a:pt x="619125" y="745604"/>
                </a:cubicBezTo>
                <a:cubicBezTo>
                  <a:pt x="619125" y="677217"/>
                  <a:pt x="563686" y="621778"/>
                  <a:pt x="495299" y="621778"/>
                </a:cubicBezTo>
                <a:close/>
                <a:moveTo>
                  <a:pt x="495297" y="170493"/>
                </a:moveTo>
                <a:cubicBezTo>
                  <a:pt x="391746" y="170493"/>
                  <a:pt x="307802" y="254436"/>
                  <a:pt x="307802" y="357987"/>
                </a:cubicBezTo>
                <a:lnTo>
                  <a:pt x="307804" y="357991"/>
                </a:lnTo>
                <a:lnTo>
                  <a:pt x="307544" y="357991"/>
                </a:lnTo>
                <a:lnTo>
                  <a:pt x="307544" y="538211"/>
                </a:lnTo>
                <a:lnTo>
                  <a:pt x="683058" y="538211"/>
                </a:lnTo>
                <a:lnTo>
                  <a:pt x="683058" y="357991"/>
                </a:lnTo>
                <a:lnTo>
                  <a:pt x="682792" y="357991"/>
                </a:lnTo>
                <a:cubicBezTo>
                  <a:pt x="682792" y="357988"/>
                  <a:pt x="682792" y="357988"/>
                  <a:pt x="682792" y="357987"/>
                </a:cubicBezTo>
                <a:cubicBezTo>
                  <a:pt x="682792" y="254436"/>
                  <a:pt x="598848" y="170493"/>
                  <a:pt x="495297" y="170493"/>
                </a:cubicBezTo>
                <a:close/>
                <a:moveTo>
                  <a:pt x="495300" y="0"/>
                </a:moveTo>
                <a:cubicBezTo>
                  <a:pt x="686657" y="0"/>
                  <a:pt x="841781" y="155124"/>
                  <a:pt x="841781" y="346479"/>
                </a:cubicBezTo>
                <a:lnTo>
                  <a:pt x="841781" y="346481"/>
                </a:lnTo>
                <a:lnTo>
                  <a:pt x="841781" y="538211"/>
                </a:lnTo>
                <a:lnTo>
                  <a:pt x="869420" y="538211"/>
                </a:lnTo>
                <a:cubicBezTo>
                  <a:pt x="936346" y="538211"/>
                  <a:pt x="990600" y="592465"/>
                  <a:pt x="990600" y="659391"/>
                </a:cubicBezTo>
                <a:lnTo>
                  <a:pt x="990600" y="1144095"/>
                </a:lnTo>
                <a:cubicBezTo>
                  <a:pt x="990600" y="1211021"/>
                  <a:pt x="936346" y="1265275"/>
                  <a:pt x="869420" y="1265275"/>
                </a:cubicBezTo>
                <a:lnTo>
                  <a:pt x="121180" y="1265275"/>
                </a:lnTo>
                <a:cubicBezTo>
                  <a:pt x="54254" y="1265275"/>
                  <a:pt x="0" y="1211021"/>
                  <a:pt x="0" y="1144095"/>
                </a:cubicBezTo>
                <a:lnTo>
                  <a:pt x="0" y="659391"/>
                </a:lnTo>
                <a:cubicBezTo>
                  <a:pt x="0" y="592465"/>
                  <a:pt x="54254" y="538211"/>
                  <a:pt x="121180" y="538211"/>
                </a:cubicBezTo>
                <a:lnTo>
                  <a:pt x="148819" y="538211"/>
                </a:lnTo>
                <a:lnTo>
                  <a:pt x="148819" y="346481"/>
                </a:lnTo>
                <a:cubicBezTo>
                  <a:pt x="148819" y="155124"/>
                  <a:pt x="303944" y="0"/>
                  <a:pt x="495300"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cxnSp>
        <p:nvCxnSpPr>
          <p:cNvPr id="93" name="Straight Arrow Connector 92"/>
          <p:cNvCxnSpPr/>
          <p:nvPr/>
        </p:nvCxnSpPr>
        <p:spPr>
          <a:xfrm flipH="1" flipV="1">
            <a:off x="5362788" y="2748837"/>
            <a:ext cx="418435" cy="693005"/>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24" idx="1"/>
          </p:cNvCxnSpPr>
          <p:nvPr/>
        </p:nvCxnSpPr>
        <p:spPr>
          <a:xfrm flipH="1">
            <a:off x="1962150" y="2526972"/>
            <a:ext cx="2076450" cy="0"/>
          </a:xfrm>
          <a:prstGeom prst="straightConnector1">
            <a:avLst/>
          </a:prstGeom>
          <a:ln w="19050">
            <a:solidFill>
              <a:srgbClr val="7F7F7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7" name="Oval 42"/>
          <p:cNvSpPr/>
          <p:nvPr/>
        </p:nvSpPr>
        <p:spPr>
          <a:xfrm>
            <a:off x="1889505" y="3409950"/>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894797556"/>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wipe(down)">
                                      <p:cBhvr>
                                        <p:cTn id="12" dur="500"/>
                                        <p:tgtEl>
                                          <p:spTgt spid="55"/>
                                        </p:tgtEl>
                                      </p:cBhvr>
                                    </p:animEffect>
                                  </p:childTnLst>
                                </p:cTn>
                              </p:par>
                            </p:childTnLst>
                          </p:cTn>
                        </p:par>
                        <p:par>
                          <p:cTn id="13" fill="hold">
                            <p:stCondLst>
                              <p:cond delay="500"/>
                            </p:stCondLst>
                            <p:childTnLst>
                              <p:par>
                                <p:cTn id="14" presetID="22" presetClass="entr" presetSubtype="4" fill="hold" nodeType="afterEffect">
                                  <p:stCondLst>
                                    <p:cond delay="50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ipe(down)">
                                      <p:cBhvr>
                                        <p:cTn id="20" dur="50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left)">
                                      <p:cBhvr>
                                        <p:cTn id="25" dur="500"/>
                                        <p:tgtEl>
                                          <p:spTgt spid="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right)">
                                      <p:cBhvr>
                                        <p:cTn id="35" dur="500"/>
                                        <p:tgtEl>
                                          <p:spTgt spid="7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80"/>
                                        </p:tgtEl>
                                        <p:attrNameLst>
                                          <p:attrName>style.visibility</p:attrName>
                                        </p:attrNameLst>
                                      </p:cBhvr>
                                      <p:to>
                                        <p:strVal val="visible"/>
                                      </p:to>
                                    </p:set>
                                    <p:animEffect transition="in" filter="wipe(left)">
                                      <p:cBhvr>
                                        <p:cTn id="39" dur="500"/>
                                        <p:tgtEl>
                                          <p:spTgt spid="80"/>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wipe(right)">
                                      <p:cBhvr>
                                        <p:cTn id="48" dur="500"/>
                                        <p:tgtEl>
                                          <p:spTgt spid="7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up)">
                                      <p:cBhvr>
                                        <p:cTn id="53" dur="500"/>
                                        <p:tgtEl>
                                          <p:spTgt spid="8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86"/>
                                        </p:tgtEl>
                                        <p:attrNameLst>
                                          <p:attrName>style.visibility</p:attrName>
                                        </p:attrNameLst>
                                      </p:cBhvr>
                                      <p:to>
                                        <p:strVal val="visible"/>
                                      </p:to>
                                    </p:set>
                                    <p:animEffect transition="in" filter="wipe(up)">
                                      <p:cBhvr>
                                        <p:cTn id="58" dur="500"/>
                                        <p:tgtEl>
                                          <p:spTgt spid="86"/>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childTnLst>
                          </p:cTn>
                        </p:par>
                        <p:par>
                          <p:cTn id="63" fill="hold">
                            <p:stCondLst>
                              <p:cond delay="1000"/>
                            </p:stCondLst>
                            <p:childTnLst>
                              <p:par>
                                <p:cTn id="64" presetID="42" presetClass="path" presetSubtype="0" accel="50000" decel="50000" fill="hold" grpId="0" nodeType="afterEffect">
                                  <p:stCondLst>
                                    <p:cond delay="0"/>
                                  </p:stCondLst>
                                  <p:childTnLst>
                                    <p:animMotion origin="layout" path="M 3.88889E-6 -2.71605E-6 L 0.26354 0.42778 " pathEditMode="relative" rAng="0" ptsTypes="AA">
                                      <p:cBhvr>
                                        <p:cTn id="65" dur="2000" fill="hold"/>
                                        <p:tgtEl>
                                          <p:spTgt spid="11"/>
                                        </p:tgtEl>
                                        <p:attrNameLst>
                                          <p:attrName>ppt_x</p:attrName>
                                          <p:attrName>ppt_y</p:attrName>
                                        </p:attrNameLst>
                                      </p:cBhvr>
                                      <p:rCtr x="13177" y="21389"/>
                                    </p:animMotion>
                                  </p:childTnLst>
                                </p:cTn>
                              </p:par>
                            </p:childTnLst>
                          </p:cTn>
                        </p:par>
                        <p:par>
                          <p:cTn id="66" fill="hold">
                            <p:stCondLst>
                              <p:cond delay="3000"/>
                            </p:stCondLst>
                            <p:childTnLst>
                              <p:par>
                                <p:cTn id="67" presetID="16" presetClass="entr" presetSubtype="21" fill="hold" grpId="0" nodeType="after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barn(inVertical)">
                                      <p:cBhvr>
                                        <p:cTn id="69" dur="500"/>
                                        <p:tgtEl>
                                          <p:spTgt spid="90"/>
                                        </p:tgtEl>
                                      </p:cBhvr>
                                    </p:animEffect>
                                  </p:childTnLst>
                                </p:cTn>
                              </p:par>
                            </p:childTnLst>
                          </p:cTn>
                        </p:par>
                        <p:par>
                          <p:cTn id="70" fill="hold">
                            <p:stCondLst>
                              <p:cond delay="3500"/>
                            </p:stCondLst>
                            <p:childTnLst>
                              <p:par>
                                <p:cTn id="71" presetID="22" presetClass="entr" presetSubtype="4" fill="hold" nodeType="after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wipe(down)">
                                      <p:cBhvr>
                                        <p:cTn id="73" dur="500"/>
                                        <p:tgtEl>
                                          <p:spTgt spid="93"/>
                                        </p:tgtEl>
                                      </p:cBhvr>
                                    </p:animEffect>
                                  </p:childTnLst>
                                </p:cTn>
                              </p:par>
                            </p:childTnLst>
                          </p:cTn>
                        </p:par>
                        <p:par>
                          <p:cTn id="74" fill="hold">
                            <p:stCondLst>
                              <p:cond delay="4000"/>
                            </p:stCondLst>
                            <p:childTnLst>
                              <p:par>
                                <p:cTn id="75" presetID="22" presetClass="entr" presetSubtype="2" fill="hold" nodeType="afterEffect">
                                  <p:stCondLst>
                                    <p:cond delay="0"/>
                                  </p:stCondLst>
                                  <p:childTnLst>
                                    <p:set>
                                      <p:cBhvr>
                                        <p:cTn id="76" dur="1" fill="hold">
                                          <p:stCondLst>
                                            <p:cond delay="0"/>
                                          </p:stCondLst>
                                        </p:cTn>
                                        <p:tgtEl>
                                          <p:spTgt spid="95"/>
                                        </p:tgtEl>
                                        <p:attrNameLst>
                                          <p:attrName>style.visibility</p:attrName>
                                        </p:attrNameLst>
                                      </p:cBhvr>
                                      <p:to>
                                        <p:strVal val="visible"/>
                                      </p:to>
                                    </p:set>
                                    <p:animEffect transition="in" filter="wipe(right)">
                                      <p:cBhvr>
                                        <p:cTn id="7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3" grpId="0" animBg="1"/>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7" y="236540"/>
            <a:ext cx="8410575" cy="460375"/>
          </a:xfrm>
        </p:spPr>
        <p:txBody>
          <a:bodyPr/>
          <a:lstStyle/>
          <a:p>
            <a:r>
              <a:rPr lang="en-US" sz="2400" dirty="0" smtClean="0">
                <a:solidFill>
                  <a:srgbClr val="006661"/>
                </a:solidFill>
              </a:rPr>
              <a:t>Application Health – Web Console</a:t>
            </a:r>
            <a:endParaRPr lang="en-US" sz="2400" dirty="0">
              <a:solidFill>
                <a:srgbClr val="006661"/>
              </a:solidFill>
            </a:endParaRPr>
          </a:p>
        </p:txBody>
      </p:sp>
      <p:pic>
        <p:nvPicPr>
          <p:cNvPr id="4" name="Picture 3"/>
          <p:cNvPicPr>
            <a:picLocks noChangeAspect="1"/>
          </p:cNvPicPr>
          <p:nvPr/>
        </p:nvPicPr>
        <p:blipFill>
          <a:blip r:embed="rId2"/>
          <a:stretch>
            <a:fillRect/>
          </a:stretch>
        </p:blipFill>
        <p:spPr>
          <a:xfrm>
            <a:off x="355600" y="814568"/>
            <a:ext cx="4991100" cy="3770145"/>
          </a:xfrm>
          <a:prstGeom prst="rect">
            <a:avLst/>
          </a:prstGeom>
        </p:spPr>
      </p:pic>
      <p:sp>
        <p:nvSpPr>
          <p:cNvPr id="5" name="Pentagon 4"/>
          <p:cNvSpPr/>
          <p:nvPr/>
        </p:nvSpPr>
        <p:spPr bwMode="auto">
          <a:xfrm rot="20399242" flipH="1">
            <a:off x="1112185" y="1099774"/>
            <a:ext cx="2997334" cy="434390"/>
          </a:xfrm>
          <a:prstGeom prst="homePlate">
            <a:avLst/>
          </a:prstGeom>
          <a:ln>
            <a:headEnd/>
            <a:tailEnd/>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r>
              <a:rPr lang="en-US" sz="1400" b="1" dirty="0" smtClean="0">
                <a:solidFill>
                  <a:schemeClr val="tx1"/>
                </a:solidFill>
              </a:rPr>
              <a:t>health</a:t>
            </a:r>
          </a:p>
        </p:txBody>
      </p:sp>
      <p:sp>
        <p:nvSpPr>
          <p:cNvPr id="6" name="Pentagon 5"/>
          <p:cNvSpPr/>
          <p:nvPr/>
        </p:nvSpPr>
        <p:spPr bwMode="auto">
          <a:xfrm rot="20399242" flipH="1">
            <a:off x="3360086" y="3525472"/>
            <a:ext cx="2997334" cy="434390"/>
          </a:xfrm>
          <a:prstGeom prst="homePlate">
            <a:avLst/>
          </a:prstGeom>
          <a:ln>
            <a:headEnd/>
            <a:tailEnd/>
          </a:ln>
        </p:spPr>
        <p:style>
          <a:lnRef idx="1">
            <a:schemeClr val="accent3"/>
          </a:lnRef>
          <a:fillRef idx="2">
            <a:schemeClr val="accent3"/>
          </a:fillRef>
          <a:effectRef idx="1">
            <a:schemeClr val="accent3"/>
          </a:effectRef>
          <a:fontRef idx="minor">
            <a:schemeClr val="dk1"/>
          </a:fontRef>
        </p:style>
        <p:txBody>
          <a:bodyPr wrap="none" lIns="0" tIns="0" rIns="0" bIns="0" rtlCol="0" anchor="ctr"/>
          <a:lstStyle/>
          <a:p>
            <a:pPr marL="0" marR="0" indent="0" algn="ctr" defTabSz="914400" eaLnBrk="1" latinLnBrk="0" hangingPunct="1">
              <a:lnSpc>
                <a:spcPct val="100000"/>
              </a:lnSpc>
              <a:buClrTx/>
              <a:buSzTx/>
              <a:buFontTx/>
              <a:buNone/>
              <a:tabLst/>
            </a:pPr>
            <a:r>
              <a:rPr lang="en-US" sz="1400" b="1" dirty="0" smtClean="0">
                <a:solidFill>
                  <a:schemeClr val="tx1"/>
                </a:solidFill>
              </a:rPr>
              <a:t>usage, status</a:t>
            </a:r>
          </a:p>
        </p:txBody>
      </p:sp>
    </p:spTree>
    <p:extLst>
      <p:ext uri="{BB962C8B-B14F-4D97-AF65-F5344CB8AC3E}">
        <p14:creationId xmlns:p14="http://schemas.microsoft.com/office/powerpoint/2010/main" val="330508931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272110"/>
            <a:ext cx="2895600" cy="1169551"/>
          </a:xfrm>
          <a:prstGeom prst="rect">
            <a:avLst/>
          </a:prstGeom>
          <a:noFill/>
        </p:spPr>
        <p:txBody>
          <a:bodyPr wrap="square" rtlCol="0">
            <a:spAutoFit/>
          </a:bodyPr>
          <a:lstStyle/>
          <a:p>
            <a:pPr defTabSz="457200"/>
            <a:r>
              <a:rPr lang="en-US" sz="1400" dirty="0" smtClean="0">
                <a:solidFill>
                  <a:prstClr val="black"/>
                </a:solidFill>
                <a:latin typeface="Arial"/>
              </a:rPr>
              <a:t>Both Health Monitor receives </a:t>
            </a:r>
            <a:r>
              <a:rPr lang="en-US" sz="1400" dirty="0">
                <a:solidFill>
                  <a:prstClr val="black"/>
                </a:solidFill>
                <a:latin typeface="Arial"/>
              </a:rPr>
              <a:t>health status and life cycle events from Agents and can send alerts through notification plugins (such as email) to operations staff. </a:t>
            </a:r>
          </a:p>
        </p:txBody>
      </p:sp>
      <p:sp>
        <p:nvSpPr>
          <p:cNvPr id="6" name="Title 1"/>
          <p:cNvSpPr>
            <a:spLocks noGrp="1"/>
          </p:cNvSpPr>
          <p:nvPr>
            <p:ph type="title"/>
          </p:nvPr>
        </p:nvSpPr>
        <p:spPr/>
        <p:txBody>
          <a:bodyPr/>
          <a:lstStyle/>
          <a:p>
            <a:r>
              <a:rPr lang="en-US" sz="2800" dirty="0" smtClean="0"/>
              <a:t>2. Platform processes</a:t>
            </a:r>
            <a:endParaRPr lang="en-US" sz="2800" dirty="0"/>
          </a:p>
        </p:txBody>
      </p:sp>
      <p:sp>
        <p:nvSpPr>
          <p:cNvPr id="48" name="Rounded Rectangle 47"/>
          <p:cNvSpPr>
            <a:spLocks noChangeArrowheads="1"/>
          </p:cNvSpPr>
          <p:nvPr/>
        </p:nvSpPr>
        <p:spPr bwMode="auto">
          <a:xfrm>
            <a:off x="5235424" y="334882"/>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DB</a:t>
            </a:r>
            <a:endParaRPr lang="en-US" sz="1200" b="1" dirty="0">
              <a:solidFill>
                <a:srgbClr val="FFFFFF"/>
              </a:solidFill>
              <a:latin typeface="Arial"/>
            </a:endParaRPr>
          </a:p>
        </p:txBody>
      </p:sp>
      <p:sp>
        <p:nvSpPr>
          <p:cNvPr id="49" name="Rounded Rectangle 48"/>
          <p:cNvSpPr>
            <a:spLocks noChangeArrowheads="1"/>
          </p:cNvSpPr>
          <p:nvPr/>
        </p:nvSpPr>
        <p:spPr bwMode="auto">
          <a:xfrm>
            <a:off x="6640784" y="334882"/>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Blob Store</a:t>
            </a:r>
            <a:endParaRPr lang="en-US" sz="1200" b="1" dirty="0">
              <a:solidFill>
                <a:srgbClr val="FFFFFF"/>
              </a:solidFill>
              <a:latin typeface="Arial"/>
            </a:endParaRPr>
          </a:p>
        </p:txBody>
      </p:sp>
      <p:sp>
        <p:nvSpPr>
          <p:cNvPr id="50" name="Rounded Rectangle 49"/>
          <p:cNvSpPr>
            <a:spLocks noChangeArrowheads="1"/>
          </p:cNvSpPr>
          <p:nvPr/>
        </p:nvSpPr>
        <p:spPr bwMode="auto">
          <a:xfrm>
            <a:off x="4495804" y="2015869"/>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Worker</a:t>
            </a:r>
            <a:endParaRPr lang="en-US" sz="1200" b="1" dirty="0">
              <a:solidFill>
                <a:srgbClr val="FFFFFF"/>
              </a:solidFill>
              <a:latin typeface="Arial"/>
            </a:endParaRPr>
          </a:p>
        </p:txBody>
      </p:sp>
      <p:sp>
        <p:nvSpPr>
          <p:cNvPr id="51" name="Rounded Rectangle 50"/>
          <p:cNvSpPr>
            <a:spLocks noChangeArrowheads="1"/>
          </p:cNvSpPr>
          <p:nvPr/>
        </p:nvSpPr>
        <p:spPr bwMode="auto">
          <a:xfrm>
            <a:off x="5938105" y="2015869"/>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NATS</a:t>
            </a:r>
            <a:endParaRPr lang="en-US" sz="1200" b="1" dirty="0">
              <a:solidFill>
                <a:srgbClr val="FFFFFF"/>
              </a:solidFill>
              <a:latin typeface="Arial"/>
            </a:endParaRPr>
          </a:p>
        </p:txBody>
      </p:sp>
      <p:sp>
        <p:nvSpPr>
          <p:cNvPr id="52" name="Rounded Rectangle 51"/>
          <p:cNvSpPr>
            <a:spLocks noChangeArrowheads="1"/>
          </p:cNvSpPr>
          <p:nvPr/>
        </p:nvSpPr>
        <p:spPr bwMode="auto">
          <a:xfrm>
            <a:off x="7380405" y="2015869"/>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a:defRPr/>
            </a:pPr>
            <a:r>
              <a:rPr lang="en-US" sz="1200" b="1" dirty="0" smtClean="0">
                <a:solidFill>
                  <a:srgbClr val="FFFFFF"/>
                </a:solidFill>
                <a:latin typeface="Arial"/>
              </a:rPr>
              <a:t>Health Monitor</a:t>
            </a:r>
            <a:endParaRPr lang="en-US" sz="1200" b="1" dirty="0">
              <a:solidFill>
                <a:srgbClr val="FFFFFF"/>
              </a:solidFill>
              <a:latin typeface="Arial"/>
            </a:endParaRPr>
          </a:p>
        </p:txBody>
      </p:sp>
      <p:sp>
        <p:nvSpPr>
          <p:cNvPr id="53" name="Rounded Rectangle 52"/>
          <p:cNvSpPr>
            <a:spLocks noChangeArrowheads="1"/>
          </p:cNvSpPr>
          <p:nvPr/>
        </p:nvSpPr>
        <p:spPr bwMode="auto">
          <a:xfrm>
            <a:off x="4495803" y="2856361"/>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CPI</a:t>
            </a:r>
            <a:endParaRPr lang="en-US" sz="1200" b="1" dirty="0">
              <a:solidFill>
                <a:srgbClr val="FFFFFF"/>
              </a:solidFill>
              <a:latin typeface="Arial"/>
            </a:endParaRPr>
          </a:p>
        </p:txBody>
      </p:sp>
      <p:sp>
        <p:nvSpPr>
          <p:cNvPr id="54" name="Rounded Rectangle 53"/>
          <p:cNvSpPr>
            <a:spLocks noChangeArrowheads="1"/>
          </p:cNvSpPr>
          <p:nvPr/>
        </p:nvSpPr>
        <p:spPr bwMode="auto">
          <a:xfrm>
            <a:off x="5938105"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Director</a:t>
            </a:r>
            <a:endParaRPr lang="en-US" sz="1200" b="1" dirty="0">
              <a:solidFill>
                <a:srgbClr val="FFFFFF"/>
              </a:solidFill>
              <a:latin typeface="Arial"/>
            </a:endParaRPr>
          </a:p>
        </p:txBody>
      </p:sp>
      <p:sp>
        <p:nvSpPr>
          <p:cNvPr id="55" name="Rectangle 76"/>
          <p:cNvSpPr/>
          <p:nvPr/>
        </p:nvSpPr>
        <p:spPr>
          <a:xfrm>
            <a:off x="6014301" y="1279394"/>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6" name="Rounded Rectangle 55"/>
          <p:cNvSpPr>
            <a:spLocks noChangeArrowheads="1"/>
          </p:cNvSpPr>
          <p:nvPr/>
        </p:nvSpPr>
        <p:spPr bwMode="auto">
          <a:xfrm>
            <a:off x="4505656" y="1175374"/>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CLI</a:t>
            </a:r>
            <a:endParaRPr lang="en-US" sz="1200" b="1" dirty="0">
              <a:solidFill>
                <a:srgbClr val="FFFFFF"/>
              </a:solidFill>
              <a:latin typeface="Arial"/>
            </a:endParaRPr>
          </a:p>
        </p:txBody>
      </p:sp>
      <p:sp>
        <p:nvSpPr>
          <p:cNvPr id="57" name="Oval 56"/>
          <p:cNvSpPr/>
          <p:nvPr/>
        </p:nvSpPr>
        <p:spPr>
          <a:xfrm>
            <a:off x="5331221" y="2896336"/>
            <a:ext cx="3627007" cy="1656614"/>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8" name="Oval 57"/>
          <p:cNvSpPr/>
          <p:nvPr/>
        </p:nvSpPr>
        <p:spPr>
          <a:xfrm>
            <a:off x="6169417" y="2997336"/>
            <a:ext cx="2685610" cy="1441594"/>
          </a:xfrm>
          <a:prstGeom prst="ellipse">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grpSp>
        <p:nvGrpSpPr>
          <p:cNvPr id="59" name="Group 58"/>
          <p:cNvGrpSpPr/>
          <p:nvPr/>
        </p:nvGrpSpPr>
        <p:grpSpPr>
          <a:xfrm>
            <a:off x="6702817" y="2615930"/>
            <a:ext cx="1760488" cy="1612212"/>
            <a:chOff x="6543473" y="2685770"/>
            <a:chExt cx="1760488" cy="1612212"/>
          </a:xfrm>
        </p:grpSpPr>
        <p:grpSp>
          <p:nvGrpSpPr>
            <p:cNvPr id="60" name="Group 59"/>
            <p:cNvGrpSpPr/>
            <p:nvPr/>
          </p:nvGrpSpPr>
          <p:grpSpPr>
            <a:xfrm>
              <a:off x="6543473" y="2969161"/>
              <a:ext cx="1757064" cy="1328821"/>
              <a:chOff x="3740684" y="2800349"/>
              <a:chExt cx="1757064" cy="1328821"/>
            </a:xfrm>
          </p:grpSpPr>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 name="Group 60"/>
            <p:cNvGrpSpPr/>
            <p:nvPr/>
          </p:nvGrpSpPr>
          <p:grpSpPr>
            <a:xfrm>
              <a:off x="6546897" y="2685770"/>
              <a:ext cx="1757064" cy="1328821"/>
              <a:chOff x="3740684" y="2800349"/>
              <a:chExt cx="1757064" cy="1328821"/>
            </a:xfrm>
          </p:grpSpPr>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4" name="Rounded Rectangle 73"/>
          <p:cNvSpPr/>
          <p:nvPr/>
        </p:nvSpPr>
        <p:spPr>
          <a:xfrm>
            <a:off x="5197584" y="3739144"/>
            <a:ext cx="1203216" cy="280406"/>
          </a:xfrm>
          <a:prstGeom prst="roundRect">
            <a:avLst/>
          </a:prstGeom>
          <a:solidFill>
            <a:schemeClr val="bg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FFFFFF"/>
                </a:solidFill>
                <a:latin typeface="Arial"/>
              </a:rPr>
              <a:t>Inner shell</a:t>
            </a:r>
            <a:endParaRPr lang="en-US" sz="1600" dirty="0">
              <a:solidFill>
                <a:srgbClr val="FFFFFF"/>
              </a:solidFill>
              <a:latin typeface="Arial"/>
            </a:endParaRPr>
          </a:p>
        </p:txBody>
      </p:sp>
      <p:sp>
        <p:nvSpPr>
          <p:cNvPr id="75" name="Rounded Rectangle 74"/>
          <p:cNvSpPr/>
          <p:nvPr/>
        </p:nvSpPr>
        <p:spPr>
          <a:xfrm>
            <a:off x="5197584" y="4120144"/>
            <a:ext cx="1203216" cy="280406"/>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4D4D4D">
                    <a:lumMod val="50000"/>
                  </a:srgbClr>
                </a:solidFill>
                <a:latin typeface="Arial"/>
              </a:rPr>
              <a:t>Outer shell</a:t>
            </a:r>
            <a:endParaRPr lang="en-US" sz="1600" dirty="0">
              <a:solidFill>
                <a:srgbClr val="4D4D4D">
                  <a:lumMod val="50000"/>
                </a:srgbClr>
              </a:solidFill>
              <a:latin typeface="Arial"/>
            </a:endParaRPr>
          </a:p>
        </p:txBody>
      </p:sp>
      <p:sp>
        <p:nvSpPr>
          <p:cNvPr id="76" name="TextBox 75"/>
          <p:cNvSpPr txBox="1"/>
          <p:nvPr/>
        </p:nvSpPr>
        <p:spPr>
          <a:xfrm>
            <a:off x="7061667" y="3878818"/>
            <a:ext cx="823463" cy="338554"/>
          </a:xfrm>
          <a:prstGeom prst="rect">
            <a:avLst/>
          </a:prstGeom>
          <a:noFill/>
        </p:spPr>
        <p:txBody>
          <a:bodyPr wrap="none" rtlCol="0">
            <a:spAutoFit/>
          </a:bodyPr>
          <a:lstStyle/>
          <a:p>
            <a:pPr algn="ctr"/>
            <a:r>
              <a:rPr lang="en-US" sz="1600" dirty="0" smtClean="0">
                <a:solidFill>
                  <a:srgbClr val="4D4D4D"/>
                </a:solidFill>
                <a:latin typeface="Arial"/>
              </a:rPr>
              <a:t>Agents</a:t>
            </a:r>
          </a:p>
        </p:txBody>
      </p:sp>
      <p:sp>
        <p:nvSpPr>
          <p:cNvPr id="77" name="Oval 194"/>
          <p:cNvSpPr/>
          <p:nvPr/>
        </p:nvSpPr>
        <p:spPr>
          <a:xfrm>
            <a:off x="5294631" y="439063"/>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8" name="Teardrop 133"/>
          <p:cNvSpPr/>
          <p:nvPr/>
        </p:nvSpPr>
        <p:spPr>
          <a:xfrm rot="11254553">
            <a:off x="5985539" y="2135655"/>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9" name="Rounded Rectangle 1"/>
          <p:cNvSpPr/>
          <p:nvPr/>
        </p:nvSpPr>
        <p:spPr>
          <a:xfrm>
            <a:off x="4554223" y="1310526"/>
            <a:ext cx="233759" cy="186184"/>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80" name="Heart 79"/>
          <p:cNvSpPr/>
          <p:nvPr/>
        </p:nvSpPr>
        <p:spPr>
          <a:xfrm>
            <a:off x="7434324" y="2156793"/>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cxnSp>
        <p:nvCxnSpPr>
          <p:cNvPr id="82" name="Elbow Connector 81"/>
          <p:cNvCxnSpPr>
            <a:stCxn id="48" idx="2"/>
            <a:endCxn id="49" idx="2"/>
          </p:cNvCxnSpPr>
          <p:nvPr/>
        </p:nvCxnSpPr>
        <p:spPr>
          <a:xfrm rot="16200000" flipH="1">
            <a:off x="6459343" y="72952"/>
            <a:ext cx="12700" cy="1405361"/>
          </a:xfrm>
          <a:prstGeom prst="bentConnector3">
            <a:avLst>
              <a:gd name="adj1" fmla="val 1800000"/>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54" idx="0"/>
          </p:cNvCxnSpPr>
          <p:nvPr/>
        </p:nvCxnSpPr>
        <p:spPr>
          <a:xfrm flipV="1">
            <a:off x="6459342" y="997010"/>
            <a:ext cx="0" cy="17836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56" idx="1"/>
          </p:cNvCxnSpPr>
          <p:nvPr/>
        </p:nvCxnSpPr>
        <p:spPr>
          <a:xfrm flipH="1">
            <a:off x="3819529" y="1395749"/>
            <a:ext cx="686127"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5" name="Picture 210" descr="ICON_Person_Q3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0450" y="971552"/>
            <a:ext cx="438150"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85"/>
          <p:cNvCxnSpPr>
            <a:stCxn id="56" idx="3"/>
            <a:endCxn id="54" idx="1"/>
          </p:cNvCxnSpPr>
          <p:nvPr/>
        </p:nvCxnSpPr>
        <p:spPr>
          <a:xfrm>
            <a:off x="5548133" y="1395749"/>
            <a:ext cx="389968"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4" idx="2"/>
            <a:endCxn id="51" idx="0"/>
          </p:cNvCxnSpPr>
          <p:nvPr/>
        </p:nvCxnSpPr>
        <p:spPr>
          <a:xfrm>
            <a:off x="6459342" y="1616126"/>
            <a:ext cx="0" cy="39974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1" idx="3"/>
            <a:endCxn id="52" idx="1"/>
          </p:cNvCxnSpPr>
          <p:nvPr/>
        </p:nvCxnSpPr>
        <p:spPr>
          <a:xfrm>
            <a:off x="6980586" y="22362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50" idx="2"/>
            <a:endCxn id="53" idx="0"/>
          </p:cNvCxnSpPr>
          <p:nvPr/>
        </p:nvCxnSpPr>
        <p:spPr>
          <a:xfrm flipH="1">
            <a:off x="5017044" y="2456617"/>
            <a:ext cx="1" cy="399744"/>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51" idx="2"/>
            <a:endCxn id="62" idx="1"/>
          </p:cNvCxnSpPr>
          <p:nvPr/>
        </p:nvCxnSpPr>
        <p:spPr>
          <a:xfrm rot="16200000" flipH="1">
            <a:off x="6362933" y="25530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3" idx="3"/>
          </p:cNvCxnSpPr>
          <p:nvPr/>
        </p:nvCxnSpPr>
        <p:spPr>
          <a:xfrm>
            <a:off x="5538284" y="3076736"/>
            <a:ext cx="1167961"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49" idx="3"/>
            <a:endCxn id="67" idx="3"/>
          </p:cNvCxnSpPr>
          <p:nvPr/>
        </p:nvCxnSpPr>
        <p:spPr>
          <a:xfrm>
            <a:off x="7683266" y="555257"/>
            <a:ext cx="780043" cy="3109089"/>
          </a:xfrm>
          <a:prstGeom prst="bentConnector3">
            <a:avLst>
              <a:gd name="adj1" fmla="val 129306"/>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94" name="Elbow Connector 93"/>
          <p:cNvCxnSpPr/>
          <p:nvPr/>
        </p:nvCxnSpPr>
        <p:spPr>
          <a:xfrm rot="5400000" flipH="1" flipV="1">
            <a:off x="5638255" y="1194781"/>
            <a:ext cx="199872" cy="1442300"/>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8012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2800" dirty="0"/>
              <a:t>Platform </a:t>
            </a:r>
            <a:r>
              <a:rPr lang="en-US" sz="2800" dirty="0" smtClean="0"/>
              <a:t>processes and Health Monitor</a:t>
            </a:r>
            <a:endParaRPr lang="en-US" sz="2800" dirty="0"/>
          </a:p>
        </p:txBody>
      </p:sp>
      <p:sp>
        <p:nvSpPr>
          <p:cNvPr id="2" name="Rectangle 1"/>
          <p:cNvSpPr/>
          <p:nvPr/>
        </p:nvSpPr>
        <p:spPr>
          <a:xfrm>
            <a:off x="355600" y="1050491"/>
            <a:ext cx="4572000" cy="2585323"/>
          </a:xfrm>
          <a:prstGeom prst="rect">
            <a:avLst/>
          </a:prstGeom>
        </p:spPr>
        <p:txBody>
          <a:bodyPr>
            <a:spAutoFit/>
          </a:bodyPr>
          <a:lstStyle/>
          <a:p>
            <a:r>
              <a:rPr lang="en-US" dirty="0"/>
              <a:t>Health Monitor</a:t>
            </a:r>
          </a:p>
          <a:p>
            <a:endParaRPr lang="en-US" dirty="0"/>
          </a:p>
          <a:p>
            <a:r>
              <a:rPr lang="en-US" dirty="0"/>
              <a:t>The Health Monitor uses status and lifecycle events received from BOSH Agents to monitor the health of VMs. If the Health Monitor detects a problem with a VM, it can send an alert through a notification plugin, or trigger the </a:t>
            </a:r>
            <a:r>
              <a:rPr lang="en-US" dirty="0" smtClean="0"/>
              <a:t>next HA level: the BOSH </a:t>
            </a:r>
            <a:r>
              <a:rPr lang="en-US" dirty="0" err="1"/>
              <a:t>Resurrector</a:t>
            </a:r>
            <a:r>
              <a:rPr lang="en-US" dirty="0"/>
              <a:t>.</a:t>
            </a:r>
          </a:p>
        </p:txBody>
      </p:sp>
      <p:sp>
        <p:nvSpPr>
          <p:cNvPr id="53" name="Rounded Rectangle 52"/>
          <p:cNvSpPr>
            <a:spLocks noChangeArrowheads="1"/>
          </p:cNvSpPr>
          <p:nvPr/>
        </p:nvSpPr>
        <p:spPr bwMode="auto">
          <a:xfrm>
            <a:off x="5722205" y="1558669"/>
            <a:ext cx="1042481" cy="440750"/>
          </a:xfrm>
          <a:prstGeom prst="roundRect">
            <a:avLst>
              <a:gd name="adj" fmla="val 4579"/>
            </a:avLst>
          </a:prstGeom>
          <a:solidFill>
            <a:schemeClr val="bg1">
              <a:lumMod val="75000"/>
            </a:schemeClr>
          </a:solidFill>
          <a:ln w="9525">
            <a:noFill/>
            <a:round/>
            <a:headEnd/>
            <a:tailEnd/>
          </a:ln>
          <a:effectLst/>
        </p:spPr>
        <p:txBody>
          <a:bodyPr lIns="320040" tIns="0" rIns="0" bIns="0" anchor="ctr"/>
          <a:lstStyle/>
          <a:p>
            <a:pPr>
              <a:defRPr/>
            </a:pPr>
            <a:r>
              <a:rPr lang="en-US" sz="1200" b="1" dirty="0" smtClean="0">
                <a:solidFill>
                  <a:srgbClr val="FFFFFF"/>
                </a:solidFill>
                <a:latin typeface="Arial"/>
              </a:rPr>
              <a:t>NATS</a:t>
            </a:r>
            <a:endParaRPr lang="en-US" sz="1200" b="1" dirty="0">
              <a:solidFill>
                <a:srgbClr val="FFFFFF"/>
              </a:solidFill>
              <a:latin typeface="Arial"/>
            </a:endParaRPr>
          </a:p>
        </p:txBody>
      </p:sp>
      <p:sp>
        <p:nvSpPr>
          <p:cNvPr id="54" name="Rounded Rectangle 53"/>
          <p:cNvSpPr>
            <a:spLocks noChangeArrowheads="1"/>
          </p:cNvSpPr>
          <p:nvPr/>
        </p:nvSpPr>
        <p:spPr bwMode="auto">
          <a:xfrm>
            <a:off x="7164505" y="1558669"/>
            <a:ext cx="1042481" cy="440750"/>
          </a:xfrm>
          <a:prstGeom prst="roundRect">
            <a:avLst>
              <a:gd name="adj" fmla="val 4579"/>
            </a:avLst>
          </a:prstGeom>
          <a:solidFill>
            <a:srgbClr val="33928A"/>
          </a:solidFill>
          <a:ln w="9525">
            <a:noFill/>
            <a:round/>
            <a:headEnd/>
            <a:tailEnd/>
          </a:ln>
          <a:effectLst/>
        </p:spPr>
        <p:txBody>
          <a:bodyPr lIns="320040" tIns="0" rIns="0" bIns="0" anchor="ctr"/>
          <a:lstStyle/>
          <a:p>
            <a:pPr>
              <a:defRPr/>
            </a:pPr>
            <a:r>
              <a:rPr lang="en-US" sz="1200" b="1" dirty="0" smtClean="0">
                <a:solidFill>
                  <a:srgbClr val="FFFFFF"/>
                </a:solidFill>
                <a:latin typeface="Arial"/>
              </a:rPr>
              <a:t>Health Monitor</a:t>
            </a:r>
            <a:endParaRPr lang="en-US" sz="1200" b="1" dirty="0">
              <a:solidFill>
                <a:srgbClr val="FFFFFF"/>
              </a:solidFill>
              <a:latin typeface="Arial"/>
            </a:endParaRPr>
          </a:p>
        </p:txBody>
      </p:sp>
      <p:grpSp>
        <p:nvGrpSpPr>
          <p:cNvPr id="55" name="Group 54"/>
          <p:cNvGrpSpPr/>
          <p:nvPr/>
        </p:nvGrpSpPr>
        <p:grpSpPr>
          <a:xfrm>
            <a:off x="6486917" y="2158730"/>
            <a:ext cx="1760488" cy="1612212"/>
            <a:chOff x="6543473" y="2685770"/>
            <a:chExt cx="1760488" cy="1612212"/>
          </a:xfrm>
        </p:grpSpPr>
        <p:grpSp>
          <p:nvGrpSpPr>
            <p:cNvPr id="56" name="Group 55"/>
            <p:cNvGrpSpPr/>
            <p:nvPr/>
          </p:nvGrpSpPr>
          <p:grpSpPr>
            <a:xfrm>
              <a:off x="6543473" y="2969161"/>
              <a:ext cx="1757064" cy="1328821"/>
              <a:chOff x="3740684" y="2800349"/>
              <a:chExt cx="1757064" cy="1328821"/>
            </a:xfrm>
          </p:grpSpPr>
          <p:pic>
            <p:nvPicPr>
              <p:cNvPr id="64"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7" name="Group 56"/>
            <p:cNvGrpSpPr/>
            <p:nvPr/>
          </p:nvGrpSpPr>
          <p:grpSpPr>
            <a:xfrm>
              <a:off x="6546897" y="2685770"/>
              <a:ext cx="1757064" cy="1328821"/>
              <a:chOff x="3740684" y="2800349"/>
              <a:chExt cx="1757064" cy="1328821"/>
            </a:xfrm>
          </p:grpSpPr>
          <p:pic>
            <p:nvPicPr>
              <p:cNvPr id="58"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684" y="2800349"/>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403" y="2953951"/>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22" y="3107553"/>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41" y="3261155"/>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560" y="34147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50" descr="ICON_VM_basic_label_Q3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277" y="3568357"/>
                <a:ext cx="478471" cy="5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70" name="TextBox 69"/>
          <p:cNvSpPr txBox="1"/>
          <p:nvPr/>
        </p:nvSpPr>
        <p:spPr>
          <a:xfrm>
            <a:off x="6845767" y="3421618"/>
            <a:ext cx="823463" cy="338554"/>
          </a:xfrm>
          <a:prstGeom prst="rect">
            <a:avLst/>
          </a:prstGeom>
          <a:noFill/>
        </p:spPr>
        <p:txBody>
          <a:bodyPr wrap="none" rtlCol="0">
            <a:spAutoFit/>
          </a:bodyPr>
          <a:lstStyle/>
          <a:p>
            <a:pPr algn="ctr"/>
            <a:r>
              <a:rPr lang="en-US" sz="1600" dirty="0" smtClean="0">
                <a:solidFill>
                  <a:srgbClr val="4D4D4D"/>
                </a:solidFill>
                <a:latin typeface="Arial"/>
              </a:rPr>
              <a:t>Agents</a:t>
            </a:r>
          </a:p>
        </p:txBody>
      </p:sp>
      <p:sp>
        <p:nvSpPr>
          <p:cNvPr id="71" name="Teardrop 133"/>
          <p:cNvSpPr/>
          <p:nvPr/>
        </p:nvSpPr>
        <p:spPr>
          <a:xfrm rot="11254553">
            <a:off x="5769639" y="1678455"/>
            <a:ext cx="242475" cy="213959"/>
          </a:xfrm>
          <a:custGeom>
            <a:avLst/>
            <a:gdLst/>
            <a:ahLst/>
            <a:cxnLst/>
            <a:rect l="l" t="t" r="r" b="b"/>
            <a:pathLst>
              <a:path w="977409" h="862463">
                <a:moveTo>
                  <a:pt x="259894" y="587617"/>
                </a:moveTo>
                <a:cubicBezTo>
                  <a:pt x="303121" y="581868"/>
                  <a:pt x="333503" y="542165"/>
                  <a:pt x="327754" y="498938"/>
                </a:cubicBezTo>
                <a:cubicBezTo>
                  <a:pt x="322005" y="455710"/>
                  <a:pt x="282301" y="425328"/>
                  <a:pt x="239074" y="431078"/>
                </a:cubicBezTo>
                <a:cubicBezTo>
                  <a:pt x="195846" y="436827"/>
                  <a:pt x="165465" y="476530"/>
                  <a:pt x="171214" y="519757"/>
                </a:cubicBezTo>
                <a:cubicBezTo>
                  <a:pt x="176963" y="562985"/>
                  <a:pt x="216666" y="593367"/>
                  <a:pt x="259894" y="587617"/>
                </a:cubicBezTo>
                <a:close/>
                <a:moveTo>
                  <a:pt x="496117" y="556200"/>
                </a:moveTo>
                <a:cubicBezTo>
                  <a:pt x="539344" y="550450"/>
                  <a:pt x="569726" y="510747"/>
                  <a:pt x="563976" y="467520"/>
                </a:cubicBezTo>
                <a:cubicBezTo>
                  <a:pt x="558227" y="424293"/>
                  <a:pt x="518524" y="393911"/>
                  <a:pt x="475297" y="399660"/>
                </a:cubicBezTo>
                <a:cubicBezTo>
                  <a:pt x="432069" y="405409"/>
                  <a:pt x="401688" y="445112"/>
                  <a:pt x="407437" y="488340"/>
                </a:cubicBezTo>
                <a:cubicBezTo>
                  <a:pt x="413186" y="531567"/>
                  <a:pt x="452889" y="561949"/>
                  <a:pt x="496117" y="556200"/>
                </a:cubicBezTo>
                <a:close/>
                <a:moveTo>
                  <a:pt x="732341" y="524782"/>
                </a:moveTo>
                <a:cubicBezTo>
                  <a:pt x="775568" y="519033"/>
                  <a:pt x="805950" y="479329"/>
                  <a:pt x="800200" y="436102"/>
                </a:cubicBezTo>
                <a:cubicBezTo>
                  <a:pt x="794451" y="392875"/>
                  <a:pt x="754748" y="362493"/>
                  <a:pt x="711521" y="368242"/>
                </a:cubicBezTo>
                <a:cubicBezTo>
                  <a:pt x="668293" y="373991"/>
                  <a:pt x="637912" y="413695"/>
                  <a:pt x="643661" y="456922"/>
                </a:cubicBezTo>
                <a:cubicBezTo>
                  <a:pt x="649410" y="500149"/>
                  <a:pt x="689113" y="530531"/>
                  <a:pt x="732341" y="524782"/>
                </a:cubicBezTo>
                <a:close/>
                <a:moveTo>
                  <a:pt x="539319" y="856951"/>
                </a:moveTo>
                <a:cubicBezTo>
                  <a:pt x="270888" y="892653"/>
                  <a:pt x="30621" y="751209"/>
                  <a:pt x="2667" y="541027"/>
                </a:cubicBezTo>
                <a:cubicBezTo>
                  <a:pt x="-25288" y="330846"/>
                  <a:pt x="169657" y="131519"/>
                  <a:pt x="438089" y="95817"/>
                </a:cubicBezTo>
                <a:cubicBezTo>
                  <a:pt x="491646" y="88694"/>
                  <a:pt x="544084" y="88623"/>
                  <a:pt x="593712" y="96560"/>
                </a:cubicBezTo>
                <a:cubicBezTo>
                  <a:pt x="709420" y="94638"/>
                  <a:pt x="825104" y="62149"/>
                  <a:pt x="940790" y="0"/>
                </a:cubicBezTo>
                <a:cubicBezTo>
                  <a:pt x="908291" y="72634"/>
                  <a:pt x="884680" y="145268"/>
                  <a:pt x="870775" y="218069"/>
                </a:cubicBezTo>
                <a:cubicBezTo>
                  <a:pt x="927482" y="270002"/>
                  <a:pt x="964730" y="336463"/>
                  <a:pt x="974742" y="411741"/>
                </a:cubicBezTo>
                <a:cubicBezTo>
                  <a:pt x="1002697" y="621923"/>
                  <a:pt x="807751" y="821250"/>
                  <a:pt x="539319" y="856951"/>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72" name="Heart 71"/>
          <p:cNvSpPr/>
          <p:nvPr/>
        </p:nvSpPr>
        <p:spPr>
          <a:xfrm>
            <a:off x="7218424" y="1699593"/>
            <a:ext cx="179889" cy="158717"/>
          </a:xfrm>
          <a:prstGeom prst="hear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cxnSp>
        <p:nvCxnSpPr>
          <p:cNvPr id="74" name="Straight Connector 73"/>
          <p:cNvCxnSpPr>
            <a:stCxn id="53" idx="3"/>
            <a:endCxn id="54" idx="1"/>
          </p:cNvCxnSpPr>
          <p:nvPr/>
        </p:nvCxnSpPr>
        <p:spPr>
          <a:xfrm>
            <a:off x="6764686" y="1779042"/>
            <a:ext cx="399819"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3" idx="2"/>
            <a:endCxn id="58" idx="1"/>
          </p:cNvCxnSpPr>
          <p:nvPr/>
        </p:nvCxnSpPr>
        <p:spPr>
          <a:xfrm rot="16200000" flipH="1">
            <a:off x="6147033" y="2095827"/>
            <a:ext cx="439720" cy="246899"/>
          </a:xfrm>
          <a:prstGeom prst="bentConnector2">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4493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PPT_Template_16x9_internal_091713">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3.xml><?xml version="1.0" encoding="utf-8"?>
<a:theme xmlns:a="http://schemas.openxmlformats.org/drawingml/2006/main" name="1_Pivotal_interim_16x9_external_040113 (3)">
  <a:themeElements>
    <a:clrScheme name="Pivotal 2">
      <a:dk1>
        <a:srgbClr val="00685D"/>
      </a:dk1>
      <a:lt1>
        <a:srgbClr val="FFFFFF"/>
      </a:lt1>
      <a:dk2>
        <a:srgbClr val="000000"/>
      </a:dk2>
      <a:lt2>
        <a:srgbClr val="4D4D4D"/>
      </a:lt2>
      <a:accent1>
        <a:srgbClr val="AEBF2F"/>
      </a:accent1>
      <a:accent2>
        <a:srgbClr val="3EA7BC"/>
      </a:accent2>
      <a:accent3>
        <a:srgbClr val="F16F3B"/>
      </a:accent3>
      <a:accent4>
        <a:srgbClr val="007CA2"/>
      </a:accent4>
      <a:accent5>
        <a:srgbClr val="000000"/>
      </a:accent5>
      <a:accent6>
        <a:srgbClr val="FFFFFF"/>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4.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Pivotal_PPT_Template_16x9_internal_091713</Template>
  <TotalTime>15783</TotalTime>
  <Words>1965</Words>
  <Application>Microsoft Macintosh PowerPoint</Application>
  <PresentationFormat>On-screen Show (16:9)</PresentationFormat>
  <Paragraphs>189</Paragraphs>
  <Slides>22</Slides>
  <Notes>8</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Pivotal_PPT_Template_16x9_internal_091713</vt:lpstr>
      <vt:lpstr>Pivotal_interim_16x9_external_040113 (3)</vt:lpstr>
      <vt:lpstr>1_Pivotal_interim_16x9_external_040113 (3)</vt:lpstr>
      <vt:lpstr>PowerPoint Presentation</vt:lpstr>
      <vt:lpstr>High Availability</vt:lpstr>
      <vt:lpstr>4 Layers of built-in High Availability</vt:lpstr>
      <vt:lpstr>1. App Instance</vt:lpstr>
      <vt:lpstr>Health Manager </vt:lpstr>
      <vt:lpstr>Monitoring and Replacing an Application</vt:lpstr>
      <vt:lpstr>Application Health – Web Console</vt:lpstr>
      <vt:lpstr>2. Platform processes</vt:lpstr>
      <vt:lpstr>Platform processes and Health Monitor</vt:lpstr>
      <vt:lpstr>3. Resurrector</vt:lpstr>
      <vt:lpstr>4. Availability Zones</vt:lpstr>
      <vt:lpstr>Live Updates and Upgrades</vt:lpstr>
      <vt:lpstr>Operations Manager</vt:lpstr>
      <vt:lpstr>Elastic Runtime</vt:lpstr>
      <vt:lpstr>Bosh</vt:lpstr>
      <vt:lpstr>Bosh Components</vt:lpstr>
      <vt:lpstr>Live Updates/Upgrades – Bosh</vt:lpstr>
      <vt:lpstr>Canary Style Updates/Upgrades</vt:lpstr>
      <vt:lpstr>Live Capacity Updates/Upgrades</vt:lpstr>
      <vt:lpstr>PowerPoint Presentation</vt:lpstr>
      <vt:lpstr>App level updates (blue-green deployments)</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Frederico Melo</cp:lastModifiedBy>
  <cp:revision>240</cp:revision>
  <dcterms:created xsi:type="dcterms:W3CDTF">2013-09-17T23:55:58Z</dcterms:created>
  <dcterms:modified xsi:type="dcterms:W3CDTF">2014-06-27T18:59:01Z</dcterms:modified>
</cp:coreProperties>
</file>