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26" r:id="rId2"/>
  </p:sldMasterIdLst>
  <p:notesMasterIdLst>
    <p:notesMasterId r:id="rId19"/>
  </p:notesMasterIdLst>
  <p:sldIdLst>
    <p:sldId id="292" r:id="rId3"/>
    <p:sldId id="293" r:id="rId4"/>
    <p:sldId id="296" r:id="rId5"/>
    <p:sldId id="297" r:id="rId6"/>
    <p:sldId id="298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5" r:id="rId18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5613" indent="1588" algn="ctr" rtl="0" fontAlgn="base">
      <a:spcBef>
        <a:spcPct val="0"/>
      </a:spcBef>
      <a:spcAft>
        <a:spcPct val="0"/>
      </a:spcAft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2813" indent="1588" algn="ctr" rtl="0" fontAlgn="base">
      <a:spcBef>
        <a:spcPct val="0"/>
      </a:spcBef>
      <a:spcAft>
        <a:spcPct val="0"/>
      </a:spcAft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013" indent="1588" algn="ctr" rtl="0" fontAlgn="base">
      <a:spcBef>
        <a:spcPct val="0"/>
      </a:spcBef>
      <a:spcAft>
        <a:spcPct val="0"/>
      </a:spcAft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213" indent="1588" algn="ctr" rtl="0" fontAlgn="base">
      <a:spcBef>
        <a:spcPct val="0"/>
      </a:spcBef>
      <a:spcAft>
        <a:spcPct val="0"/>
      </a:spcAft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75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00" y="-80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729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4556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28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00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721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580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42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853" y="8685863"/>
            <a:ext cx="2971592" cy="456574"/>
          </a:xfrm>
          <a:prstGeom prst="rect">
            <a:avLst/>
          </a:prstGeom>
        </p:spPr>
        <p:txBody>
          <a:bodyPr lIns="89856" tIns="44928" rIns="89856" bIns="44928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42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853" y="8685863"/>
            <a:ext cx="2971592" cy="456574"/>
          </a:xfrm>
          <a:prstGeom prst="rect">
            <a:avLst/>
          </a:prstGeom>
        </p:spPr>
        <p:txBody>
          <a:bodyPr lIns="89856" tIns="44928" rIns="89856" bIns="44928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42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853" y="8685863"/>
            <a:ext cx="2971592" cy="456574"/>
          </a:xfrm>
          <a:prstGeom prst="rect">
            <a:avLst/>
          </a:prstGeom>
        </p:spPr>
        <p:txBody>
          <a:bodyPr lIns="89856" tIns="44928" rIns="89856" bIns="44928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42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853" y="8685863"/>
            <a:ext cx="2971592" cy="456574"/>
          </a:xfrm>
          <a:prstGeom prst="rect">
            <a:avLst/>
          </a:prstGeom>
        </p:spPr>
        <p:txBody>
          <a:bodyPr lIns="89856" tIns="44928" rIns="89856" bIns="44928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algn="l"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7416C78C-A16C-7141-9160-76EAB94E7D82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Picture 12" descr="Pivotal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5" y="8380413"/>
            <a:ext cx="170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3"/>
          <p:cNvSpPr txBox="1">
            <a:spLocks noChangeArrowheads="1"/>
          </p:cNvSpPr>
          <p:nvPr userDrawn="1"/>
        </p:nvSpPr>
        <p:spPr bwMode="gray">
          <a:xfrm>
            <a:off x="649288" y="89344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Pivotal Confidential–Internal Use Only</a:t>
            </a:r>
            <a:endParaRPr lang="en-US" sz="12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83266" y="2334061"/>
            <a:ext cx="7794036" cy="178920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64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583272" y="4681572"/>
            <a:ext cx="10752667" cy="65659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4300">
                <a:solidFill>
                  <a:schemeClr val="accent2"/>
                </a:solidFill>
                <a:latin typeface="Arial"/>
                <a:cs typeface="Arial"/>
              </a:defRPr>
            </a:lvl1pPr>
            <a:lvl2pPr marL="8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1615257" y="6595739"/>
            <a:ext cx="8936089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377972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651941" y="1910645"/>
            <a:ext cx="3685822" cy="6014155"/>
          </a:xfrm>
          <a:prstGeom prst="rect">
            <a:avLst/>
          </a:prstGeom>
          <a:noFill/>
        </p:spPr>
        <p:txBody>
          <a:bodyPr lIns="162539" tIns="81269" rIns="162539" bIns="81269"/>
          <a:lstStyle>
            <a:lvl1pPr marL="0" indent="0">
              <a:buNone/>
              <a:defRPr sz="2800">
                <a:latin typeface="Verdana" pitchFamily="34" charset="0"/>
              </a:defRPr>
            </a:lvl1pPr>
            <a:lvl2pPr marL="812693" indent="0">
              <a:buNone/>
              <a:defRPr sz="5000"/>
            </a:lvl2pPr>
            <a:lvl3pPr marL="1625387" indent="0">
              <a:buNone/>
              <a:defRPr sz="4300"/>
            </a:lvl3pPr>
            <a:lvl4pPr marL="2438080" indent="0">
              <a:buNone/>
              <a:defRPr sz="3600"/>
            </a:lvl4pPr>
            <a:lvl5pPr marL="3250773" indent="0">
              <a:buNone/>
              <a:defRPr sz="3600"/>
            </a:lvl5pPr>
            <a:lvl6pPr marL="4063467" indent="0">
              <a:buNone/>
              <a:defRPr sz="3600"/>
            </a:lvl6pPr>
            <a:lvl7pPr marL="4876160" indent="0">
              <a:buNone/>
              <a:defRPr sz="3600"/>
            </a:lvl7pPr>
            <a:lvl8pPr marL="5688853" indent="0">
              <a:buNone/>
              <a:defRPr sz="3600"/>
            </a:lvl8pPr>
            <a:lvl9pPr marL="6501547" indent="0">
              <a:buNone/>
              <a:defRPr sz="3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51401" y="1910645"/>
            <a:ext cx="10752668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+mn-lt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565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651941" y="2523071"/>
            <a:ext cx="3685822" cy="5401733"/>
          </a:xfrm>
          <a:prstGeom prst="rect">
            <a:avLst/>
          </a:prstGeom>
          <a:noFill/>
        </p:spPr>
        <p:txBody>
          <a:bodyPr lIns="162539" tIns="81269" rIns="162539" bIns="81269"/>
          <a:lstStyle>
            <a:lvl1pPr marL="0" indent="0">
              <a:buNone/>
              <a:defRPr sz="2800">
                <a:latin typeface="Arial"/>
                <a:cs typeface="Arial"/>
              </a:defRPr>
            </a:lvl1pPr>
            <a:lvl2pPr marL="812693" indent="0">
              <a:buNone/>
              <a:defRPr sz="5000"/>
            </a:lvl2pPr>
            <a:lvl3pPr marL="1625387" indent="0">
              <a:buNone/>
              <a:defRPr sz="4300"/>
            </a:lvl3pPr>
            <a:lvl4pPr marL="2438080" indent="0">
              <a:buNone/>
              <a:defRPr sz="3600"/>
            </a:lvl4pPr>
            <a:lvl5pPr marL="3250773" indent="0">
              <a:buNone/>
              <a:defRPr sz="3600"/>
            </a:lvl5pPr>
            <a:lvl6pPr marL="4063467" indent="0">
              <a:buNone/>
              <a:defRPr sz="3600"/>
            </a:lvl6pPr>
            <a:lvl7pPr marL="4876160" indent="0">
              <a:buNone/>
              <a:defRPr sz="3600"/>
            </a:lvl7pPr>
            <a:lvl8pPr marL="5688853" indent="0">
              <a:buNone/>
              <a:defRPr sz="3600"/>
            </a:lvl8pPr>
            <a:lvl9pPr marL="6501547" indent="0">
              <a:buNone/>
              <a:defRPr sz="3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51939" y="1397006"/>
            <a:ext cx="14952133" cy="615500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812693" indent="0">
              <a:buNone/>
              <a:defRPr sz="3600" b="1"/>
            </a:lvl2pPr>
            <a:lvl3pPr marL="1625387" indent="0">
              <a:buNone/>
              <a:defRPr sz="3200" b="1"/>
            </a:lvl3pPr>
            <a:lvl4pPr marL="2438080" indent="0">
              <a:buNone/>
              <a:defRPr sz="2800" b="1"/>
            </a:lvl4pPr>
            <a:lvl5pPr marL="3250773" indent="0">
              <a:buNone/>
              <a:defRPr sz="2800" b="1"/>
            </a:lvl5pPr>
            <a:lvl6pPr marL="4063467" indent="0">
              <a:buNone/>
              <a:defRPr sz="2800" b="1"/>
            </a:lvl6pPr>
            <a:lvl7pPr marL="4876160" indent="0">
              <a:buNone/>
              <a:defRPr sz="2800" b="1"/>
            </a:lvl7pPr>
            <a:lvl8pPr marL="5688853" indent="0">
              <a:buNone/>
              <a:defRPr sz="2800" b="1"/>
            </a:lvl8pPr>
            <a:lvl9pPr marL="6501547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851401" y="2523070"/>
            <a:ext cx="10752668" cy="540173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Arial"/>
                <a:cs typeface="Arial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816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651940" y="1910645"/>
            <a:ext cx="7168827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Arial"/>
                <a:cs typeface="Arial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8435245" y="1910645"/>
            <a:ext cx="7168827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Arial"/>
                <a:cs typeface="Arial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6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028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algn="l"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55A7051A-8847-2749-A3C8-15085C50DC67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12" descr="Pivotal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5" y="8380413"/>
            <a:ext cx="170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gray">
          <a:xfrm>
            <a:off x="649288" y="89344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Pivotal Confidential–Internal Use Only</a:t>
            </a:r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68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025775" y="5500688"/>
            <a:ext cx="10113963" cy="793750"/>
          </a:xfrm>
          <a:prstGeom prst="rect">
            <a:avLst/>
          </a:prstGeom>
          <a:noFill/>
        </p:spPr>
        <p:txBody>
          <a:bodyPr lIns="162539" tIns="81269" rIns="162539" bIns="81269">
            <a:spAutoFit/>
          </a:bodyPr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100" dirty="0">
                <a:solidFill>
                  <a:srgbClr val="F27C3A"/>
                </a:solidFill>
                <a:latin typeface="Arial"/>
                <a:ea typeface="+mn-ea"/>
                <a:cs typeface="Arial"/>
              </a:rPr>
              <a:t>BUILT FOR THE</a:t>
            </a:r>
            <a:r>
              <a:rPr lang="en-US" sz="4100" cap="all" dirty="0">
                <a:solidFill>
                  <a:srgbClr val="F27C3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4100" dirty="0">
                <a:solidFill>
                  <a:srgbClr val="3EA7BC"/>
                </a:solidFill>
                <a:latin typeface="Arial"/>
                <a:ea typeface="+mn-ea"/>
                <a:cs typeface="Arial"/>
              </a:rPr>
              <a:t>SPEED OF BUSINESS</a:t>
            </a:r>
          </a:p>
        </p:txBody>
      </p:sp>
      <p:pic>
        <p:nvPicPr>
          <p:cNvPr id="4" name="Picture 10" descr="Pivotal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"/>
          <a:stretch>
            <a:fillRect/>
          </a:stretch>
        </p:blipFill>
        <p:spPr bwMode="auto">
          <a:xfrm>
            <a:off x="3508375" y="2951163"/>
            <a:ext cx="92249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426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863" y="228603"/>
            <a:ext cx="15123204" cy="444500"/>
          </a:xfrm>
          <a:prstGeom prst="rect">
            <a:avLst/>
          </a:prstGeom>
        </p:spPr>
        <p:txBody>
          <a:bodyPr lIns="162539" tIns="81269" rIns="162539" bIns="81269"/>
          <a:lstStyle>
            <a:lvl1pPr>
              <a:defRPr sz="4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533" y="1048512"/>
            <a:ext cx="14906752" cy="7228316"/>
          </a:xfrm>
          <a:prstGeom prst="rect">
            <a:avLst/>
          </a:prstGeom>
        </p:spPr>
        <p:txBody>
          <a:bodyPr lIns="162539" tIns="81269" rIns="162539" bIns="81269"/>
          <a:lstStyle>
            <a:lvl1pPr marL="422602" indent="-422602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385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algn="l"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D8D73348-1F44-6443-BC70-FB9BB880007E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Picture 12" descr="EMC logo white-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100" y="8331200"/>
            <a:ext cx="1600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3"/>
          <p:cNvSpPr txBox="1">
            <a:spLocks noChangeArrowheads="1"/>
          </p:cNvSpPr>
          <p:nvPr userDrawn="1"/>
        </p:nvSpPr>
        <p:spPr bwMode="gray">
          <a:xfrm>
            <a:off x="652463" y="89217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© Copyright 2013 Pivotal.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83266" y="2334063"/>
            <a:ext cx="7794036" cy="178920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64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583274" y="4681572"/>
            <a:ext cx="10752667" cy="65659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4300">
                <a:solidFill>
                  <a:schemeClr val="accent2"/>
                </a:solidFill>
                <a:latin typeface="Arial"/>
                <a:cs typeface="Arial"/>
              </a:defRPr>
            </a:lvl1pPr>
            <a:lvl2pPr marL="81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1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1615257" y="6595741"/>
            <a:ext cx="8936089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326845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algn="l"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84CAA5C7-50B1-B240-B59E-5FECFFFC7447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 userDrawn="1"/>
        </p:nvSpPr>
        <p:spPr bwMode="gray">
          <a:xfrm>
            <a:off x="652463" y="89217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© Copyright 2013 Pivotal. All rights reserved.</a:t>
            </a:r>
          </a:p>
        </p:txBody>
      </p:sp>
      <p:pic>
        <p:nvPicPr>
          <p:cNvPr id="8" name="Picture 13" descr="EMC logo white-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100" y="8331200"/>
            <a:ext cx="1600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 bwMode="gray">
          <a:xfrm>
            <a:off x="1809046" y="3093215"/>
            <a:ext cx="10752668" cy="1103436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1625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8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824100" y="4350450"/>
            <a:ext cx="10752667" cy="10004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rgbClr val="1C7B70"/>
              </a:buClr>
              <a:buFontTx/>
              <a:buNone/>
              <a:defRPr sz="50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rgbClr val="1C7B70"/>
              </a:buClr>
              <a:buFontTx/>
              <a:buNone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6687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16256000" cy="38544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2532" tIns="81266" rIns="162532" bIns="81266" anchor="ctr"/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00685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851399" y="1790015"/>
            <a:ext cx="10752668" cy="216674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78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851407" y="4365979"/>
            <a:ext cx="10752667" cy="338080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1067"/>
              </a:spcBef>
              <a:buNone/>
              <a:defRPr sz="5000">
                <a:solidFill>
                  <a:schemeClr val="bg2"/>
                </a:solidFill>
                <a:latin typeface="Arial"/>
                <a:cs typeface="Arial"/>
              </a:defRPr>
            </a:lvl1pPr>
            <a:lvl2pPr marL="81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1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7910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algn="l"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60BB9E36-0592-4445-9FEB-B863785ECF41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12" descr="Pivotal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5" y="8380413"/>
            <a:ext cx="170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3"/>
          <p:cNvSpPr txBox="1">
            <a:spLocks noChangeArrowheads="1"/>
          </p:cNvSpPr>
          <p:nvPr userDrawn="1"/>
        </p:nvSpPr>
        <p:spPr bwMode="gray">
          <a:xfrm>
            <a:off x="649288" y="89344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Pivotal Confidential–Internal Use Only</a:t>
            </a:r>
            <a:endParaRPr lang="en-US" sz="1200">
              <a:latin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 bwMode="gray">
          <a:xfrm>
            <a:off x="1809046" y="3093214"/>
            <a:ext cx="10752668" cy="1103436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16253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8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824099" y="4350450"/>
            <a:ext cx="10752667" cy="10004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rgbClr val="1C7B70"/>
              </a:buClr>
              <a:buFontTx/>
              <a:buNone/>
              <a:defRPr sz="50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rgbClr val="1C7B70"/>
              </a:buClr>
              <a:buFontTx/>
              <a:buNone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4889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algn="l"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CAF2ADD5-892D-DF47-B5E3-22B08D515554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 userDrawn="1"/>
        </p:nvSpPr>
        <p:spPr bwMode="gray">
          <a:xfrm>
            <a:off x="652463" y="89217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© Copyright 2013 Pivotal. All rights reserved.</a:t>
            </a:r>
          </a:p>
        </p:txBody>
      </p:sp>
      <p:pic>
        <p:nvPicPr>
          <p:cNvPr id="7" name="Picture 13" descr="EMC logo white-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100" y="8331200"/>
            <a:ext cx="1600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gray">
          <a:xfrm>
            <a:off x="1191920" y="2976511"/>
            <a:ext cx="10752668" cy="240749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1625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1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7876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651942" y="1910645"/>
            <a:ext cx="14952133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rgbClr val="ADC339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Arial"/>
                <a:cs typeface="Arial"/>
              </a:defRPr>
            </a:lvl3pPr>
            <a:lvl4pPr marL="2948707" indent="-510733"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754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651942" y="1910645"/>
            <a:ext cx="14952133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rgbClr val="ADC339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Arial"/>
                <a:cs typeface="Arial"/>
              </a:defRPr>
            </a:lvl3pPr>
            <a:lvl4pPr marL="2948707" indent="-510733"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rgbClr val="ADC339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5003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284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881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51941" y="1397007"/>
            <a:ext cx="14952133" cy="615500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bg2"/>
                </a:solidFill>
                <a:latin typeface="+mj-lt"/>
              </a:defRPr>
            </a:lvl1pPr>
            <a:lvl2pPr marL="812658" indent="0">
              <a:buNone/>
              <a:defRPr sz="3600" b="1"/>
            </a:lvl2pPr>
            <a:lvl3pPr marL="1625316" indent="0">
              <a:buNone/>
              <a:defRPr sz="3200" b="1"/>
            </a:lvl3pPr>
            <a:lvl4pPr marL="2437973" indent="0">
              <a:buNone/>
              <a:defRPr sz="2800" b="1"/>
            </a:lvl4pPr>
            <a:lvl5pPr marL="3250631" indent="0">
              <a:buNone/>
              <a:defRPr sz="2800" b="1"/>
            </a:lvl5pPr>
            <a:lvl6pPr marL="4063289" indent="0">
              <a:buNone/>
              <a:defRPr sz="2800" b="1"/>
            </a:lvl6pPr>
            <a:lvl7pPr marL="4875947" indent="0">
              <a:buNone/>
              <a:defRPr sz="2800" b="1"/>
            </a:lvl7pPr>
            <a:lvl8pPr marL="5688604" indent="0">
              <a:buNone/>
              <a:defRPr sz="2800" b="1"/>
            </a:lvl8pPr>
            <a:lvl9pPr marL="6501262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68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51941" y="1397007"/>
            <a:ext cx="14952133" cy="615500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812658" indent="0">
              <a:buNone/>
              <a:defRPr sz="3600" b="1"/>
            </a:lvl2pPr>
            <a:lvl3pPr marL="1625316" indent="0">
              <a:buNone/>
              <a:defRPr sz="3200" b="1"/>
            </a:lvl3pPr>
            <a:lvl4pPr marL="2437973" indent="0">
              <a:buNone/>
              <a:defRPr sz="2800" b="1"/>
            </a:lvl4pPr>
            <a:lvl5pPr marL="3250631" indent="0">
              <a:buNone/>
              <a:defRPr sz="2800" b="1"/>
            </a:lvl5pPr>
            <a:lvl6pPr marL="4063289" indent="0">
              <a:buNone/>
              <a:defRPr sz="2800" b="1"/>
            </a:lvl6pPr>
            <a:lvl7pPr marL="4875947" indent="0">
              <a:buNone/>
              <a:defRPr sz="2800" b="1"/>
            </a:lvl7pPr>
            <a:lvl8pPr marL="5688604" indent="0">
              <a:buNone/>
              <a:defRPr sz="2800" b="1"/>
            </a:lvl8pPr>
            <a:lvl9pPr marL="6501262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651938" y="2523071"/>
            <a:ext cx="14952132" cy="540173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Arial"/>
                <a:cs typeface="Arial"/>
              </a:defRPr>
            </a:lvl3pPr>
            <a:lvl4pPr marL="2948707" indent="-510733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257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651942" y="1910645"/>
            <a:ext cx="3685822" cy="6014155"/>
          </a:xfrm>
          <a:prstGeom prst="rect">
            <a:avLst/>
          </a:prstGeom>
          <a:noFill/>
        </p:spPr>
        <p:txBody>
          <a:bodyPr lIns="162532" tIns="81266" rIns="162532" bIns="81266"/>
          <a:lstStyle>
            <a:lvl1pPr marL="0" indent="0">
              <a:buNone/>
              <a:defRPr sz="2800">
                <a:latin typeface="Verdana" pitchFamily="34" charset="0"/>
              </a:defRPr>
            </a:lvl1pPr>
            <a:lvl2pPr marL="812658" indent="0">
              <a:buNone/>
              <a:defRPr sz="5000"/>
            </a:lvl2pPr>
            <a:lvl3pPr marL="1625316" indent="0">
              <a:buNone/>
              <a:defRPr sz="4300"/>
            </a:lvl3pPr>
            <a:lvl4pPr marL="2437973" indent="0">
              <a:buNone/>
              <a:defRPr sz="3600"/>
            </a:lvl4pPr>
            <a:lvl5pPr marL="3250631" indent="0">
              <a:buNone/>
              <a:defRPr sz="3600"/>
            </a:lvl5pPr>
            <a:lvl6pPr marL="4063289" indent="0">
              <a:buNone/>
              <a:defRPr sz="3600"/>
            </a:lvl6pPr>
            <a:lvl7pPr marL="4875947" indent="0">
              <a:buNone/>
              <a:defRPr sz="3600"/>
            </a:lvl7pPr>
            <a:lvl8pPr marL="5688604" indent="0">
              <a:buNone/>
              <a:defRPr sz="3600"/>
            </a:lvl8pPr>
            <a:lvl9pPr marL="6501262" indent="0">
              <a:buNone/>
              <a:defRPr sz="3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51401" y="1910645"/>
            <a:ext cx="10752668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+mn-lt"/>
              </a:defRPr>
            </a:lvl3pPr>
            <a:lvl4pPr marL="2948707" indent="-510733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84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651942" y="2523073"/>
            <a:ext cx="3685822" cy="5401733"/>
          </a:xfrm>
          <a:prstGeom prst="rect">
            <a:avLst/>
          </a:prstGeom>
          <a:noFill/>
        </p:spPr>
        <p:txBody>
          <a:bodyPr lIns="162532" tIns="81266" rIns="162532" bIns="81266"/>
          <a:lstStyle>
            <a:lvl1pPr marL="0" indent="0">
              <a:buNone/>
              <a:defRPr sz="2800">
                <a:latin typeface="Arial"/>
                <a:cs typeface="Arial"/>
              </a:defRPr>
            </a:lvl1pPr>
            <a:lvl2pPr marL="812658" indent="0">
              <a:buNone/>
              <a:defRPr sz="5000"/>
            </a:lvl2pPr>
            <a:lvl3pPr marL="1625316" indent="0">
              <a:buNone/>
              <a:defRPr sz="4300"/>
            </a:lvl3pPr>
            <a:lvl4pPr marL="2437973" indent="0">
              <a:buNone/>
              <a:defRPr sz="3600"/>
            </a:lvl4pPr>
            <a:lvl5pPr marL="3250631" indent="0">
              <a:buNone/>
              <a:defRPr sz="3600"/>
            </a:lvl5pPr>
            <a:lvl6pPr marL="4063289" indent="0">
              <a:buNone/>
              <a:defRPr sz="3600"/>
            </a:lvl6pPr>
            <a:lvl7pPr marL="4875947" indent="0">
              <a:buNone/>
              <a:defRPr sz="3600"/>
            </a:lvl7pPr>
            <a:lvl8pPr marL="5688604" indent="0">
              <a:buNone/>
              <a:defRPr sz="3600"/>
            </a:lvl8pPr>
            <a:lvl9pPr marL="6501262" indent="0">
              <a:buNone/>
              <a:defRPr sz="3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51941" y="1397007"/>
            <a:ext cx="14952133" cy="615500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812658" indent="0">
              <a:buNone/>
              <a:defRPr sz="3600" b="1"/>
            </a:lvl2pPr>
            <a:lvl3pPr marL="1625316" indent="0">
              <a:buNone/>
              <a:defRPr sz="3200" b="1"/>
            </a:lvl3pPr>
            <a:lvl4pPr marL="2437973" indent="0">
              <a:buNone/>
              <a:defRPr sz="2800" b="1"/>
            </a:lvl4pPr>
            <a:lvl5pPr marL="3250631" indent="0">
              <a:buNone/>
              <a:defRPr sz="2800" b="1"/>
            </a:lvl5pPr>
            <a:lvl6pPr marL="4063289" indent="0">
              <a:buNone/>
              <a:defRPr sz="2800" b="1"/>
            </a:lvl6pPr>
            <a:lvl7pPr marL="4875947" indent="0">
              <a:buNone/>
              <a:defRPr sz="2800" b="1"/>
            </a:lvl7pPr>
            <a:lvl8pPr marL="5688604" indent="0">
              <a:buNone/>
              <a:defRPr sz="2800" b="1"/>
            </a:lvl8pPr>
            <a:lvl9pPr marL="6501262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851401" y="2523071"/>
            <a:ext cx="10752668" cy="540173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Arial"/>
                <a:cs typeface="Arial"/>
              </a:defRPr>
            </a:lvl3pPr>
            <a:lvl4pPr marL="2948707" indent="-510733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44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15984538" y="612775"/>
            <a:ext cx="271462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51941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651942" y="1910645"/>
            <a:ext cx="7168827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Arial"/>
                <a:cs typeface="Arial"/>
              </a:defRPr>
            </a:lvl3pPr>
            <a:lvl4pPr marL="2948707" indent="-510733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8435247" y="1910645"/>
            <a:ext cx="7168827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bg2"/>
                </a:solidFill>
                <a:latin typeface="Arial"/>
                <a:cs typeface="Arial"/>
              </a:defRPr>
            </a:lvl3pPr>
            <a:lvl4pPr marL="2948707" indent="-510733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71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16256000" cy="38544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62539" tIns="81269" rIns="162539" bIns="81269" anchor="ctr"/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851399" y="1790013"/>
            <a:ext cx="10752668" cy="2166747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7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851405" y="4365979"/>
            <a:ext cx="10752667" cy="338080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1067"/>
              </a:spcBef>
              <a:buNone/>
              <a:defRPr sz="5000">
                <a:solidFill>
                  <a:schemeClr val="tx1"/>
                </a:solidFill>
                <a:latin typeface="Arial"/>
                <a:cs typeface="Arial"/>
              </a:defRPr>
            </a:lvl1pPr>
            <a:lvl2pPr marL="8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1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7514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9171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algn="l"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1A9DBFD6-1E3D-7347-B873-E9FF32F80169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gray">
          <a:xfrm>
            <a:off x="652463" y="89217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1712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9" descr="EMC-no-tag_white_RGB-150dpi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581275"/>
            <a:ext cx="91598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025775" y="5305425"/>
            <a:ext cx="10113963" cy="847725"/>
          </a:xfrm>
          <a:prstGeom prst="rect">
            <a:avLst/>
          </a:prstGeom>
          <a:noFill/>
        </p:spPr>
        <p:txBody>
          <a:bodyPr lIns="162532" tIns="81266" rIns="162532" bIns="81266">
            <a:spAutoFit/>
          </a:bodyPr>
          <a:lstStyle/>
          <a:p>
            <a:pPr defTabSz="16253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cap="all" dirty="0">
                <a:solidFill>
                  <a:srgbClr val="F16F3B"/>
                </a:solidFill>
                <a:latin typeface="Arial"/>
                <a:ea typeface="+mn-ea"/>
                <a:cs typeface="Arial"/>
              </a:rPr>
              <a:t>A new</a:t>
            </a:r>
            <a:r>
              <a:rPr lang="en-US" sz="4300" cap="all" dirty="0">
                <a:solidFill>
                  <a:srgbClr val="E96C42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4100" cap="all" dirty="0">
                <a:solidFill>
                  <a:srgbClr val="AEBF2F"/>
                </a:solidFill>
                <a:latin typeface="Arial"/>
                <a:ea typeface="+mn-ea"/>
                <a:cs typeface="Arial"/>
              </a:rPr>
              <a:t>Platform</a:t>
            </a:r>
            <a:r>
              <a:rPr lang="en-US" sz="4300" cap="all" dirty="0">
                <a:solidFill>
                  <a:srgbClr val="4D4D4D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4300" cap="all" dirty="0">
                <a:solidFill>
                  <a:srgbClr val="3EA7BC"/>
                </a:solidFill>
                <a:latin typeface="Arial"/>
                <a:ea typeface="+mn-ea"/>
                <a:cs typeface="Arial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40082246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6" y="303214"/>
            <a:ext cx="15028862" cy="1127125"/>
          </a:xfrm>
          <a:prstGeom prst="rect">
            <a:avLst/>
          </a:prstGeom>
        </p:spPr>
        <p:txBody>
          <a:bodyPr lIns="91425" tIns="45714" rIns="91425" bIns="45714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6" y="1625606"/>
            <a:ext cx="15028862" cy="6064251"/>
          </a:xfrm>
          <a:prstGeom prst="rect">
            <a:avLst/>
          </a:prstGeom>
        </p:spPr>
        <p:txBody>
          <a:bodyPr lIns="91425" tIns="45714" rIns="91425" bIns="45714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46100" y="8772525"/>
            <a:ext cx="369888" cy="355600"/>
          </a:xfrm>
          <a:prstGeom prst="rect">
            <a:avLst/>
          </a:prstGeom>
        </p:spPr>
        <p:txBody>
          <a:bodyPr lIns="91425" tIns="45714" rIns="91425" bIns="45714"/>
          <a:lstStyle>
            <a:lvl1pPr algn="l" defTabSz="1625316" fontAlgn="auto">
              <a:spcBef>
                <a:spcPts val="0"/>
              </a:spcBef>
              <a:spcAft>
                <a:spcPts val="0"/>
              </a:spcAft>
              <a:defRPr sz="3200" smtClean="0">
                <a:solidFill>
                  <a:srgbClr val="00685D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8DBE3957-01F8-EE40-AAE5-8D5BA3BC6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14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algn="l"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AD1051E8-0FB1-7142-9FFA-94F8706BB873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12" descr="Pivotal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5" y="8380413"/>
            <a:ext cx="170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3"/>
          <p:cNvSpPr txBox="1">
            <a:spLocks noChangeArrowheads="1"/>
          </p:cNvSpPr>
          <p:nvPr userDrawn="1"/>
        </p:nvSpPr>
        <p:spPr bwMode="gray">
          <a:xfrm>
            <a:off x="649288" y="89344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Pivotal Confidential–Internal Use Only</a:t>
            </a:r>
            <a:endParaRPr lang="en-US" sz="1200">
              <a:latin typeface="Arial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 bwMode="gray">
          <a:xfrm>
            <a:off x="1191920" y="2976509"/>
            <a:ext cx="10752668" cy="240749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16253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1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66286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651941" y="1910645"/>
            <a:ext cx="14952133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Arial"/>
                <a:cs typeface="Arial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194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651941" y="1910645"/>
            <a:ext cx="14952133" cy="60141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Arial"/>
                <a:cs typeface="Arial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380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91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51939" y="1397006"/>
            <a:ext cx="14952133" cy="615500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tx1"/>
                </a:solidFill>
                <a:latin typeface="+mj-lt"/>
              </a:defRPr>
            </a:lvl1pPr>
            <a:lvl2pPr marL="812693" indent="0">
              <a:buNone/>
              <a:defRPr sz="3600" b="1"/>
            </a:lvl2pPr>
            <a:lvl3pPr marL="1625387" indent="0">
              <a:buNone/>
              <a:defRPr sz="3200" b="1"/>
            </a:lvl3pPr>
            <a:lvl4pPr marL="2438080" indent="0">
              <a:buNone/>
              <a:defRPr sz="2800" b="1"/>
            </a:lvl4pPr>
            <a:lvl5pPr marL="3250773" indent="0">
              <a:buNone/>
              <a:defRPr sz="2800" b="1"/>
            </a:lvl5pPr>
            <a:lvl6pPr marL="4063467" indent="0">
              <a:buNone/>
              <a:defRPr sz="2800" b="1"/>
            </a:lvl6pPr>
            <a:lvl7pPr marL="4876160" indent="0">
              <a:buNone/>
              <a:defRPr sz="2800" b="1"/>
            </a:lvl7pPr>
            <a:lvl8pPr marL="5688853" indent="0">
              <a:buNone/>
              <a:defRPr sz="2800" b="1"/>
            </a:lvl8pPr>
            <a:lvl9pPr marL="6501547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32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51939" y="1397006"/>
            <a:ext cx="14952133" cy="615500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36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812693" indent="0">
              <a:buNone/>
              <a:defRPr sz="3600" b="1"/>
            </a:lvl2pPr>
            <a:lvl3pPr marL="1625387" indent="0">
              <a:buNone/>
              <a:defRPr sz="3200" b="1"/>
            </a:lvl3pPr>
            <a:lvl4pPr marL="2438080" indent="0">
              <a:buNone/>
              <a:defRPr sz="2800" b="1"/>
            </a:lvl4pPr>
            <a:lvl5pPr marL="3250773" indent="0">
              <a:buNone/>
              <a:defRPr sz="2800" b="1"/>
            </a:lvl5pPr>
            <a:lvl6pPr marL="4063467" indent="0">
              <a:buNone/>
              <a:defRPr sz="2800" b="1"/>
            </a:lvl6pPr>
            <a:lvl7pPr marL="4876160" indent="0">
              <a:buNone/>
              <a:defRPr sz="2800" b="1"/>
            </a:lvl7pPr>
            <a:lvl8pPr marL="5688853" indent="0">
              <a:buNone/>
              <a:defRPr sz="2800" b="1"/>
            </a:lvl8pPr>
            <a:lvl9pPr marL="6501547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651939" y="578559"/>
            <a:ext cx="14952133" cy="818444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57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651938" y="2523070"/>
            <a:ext cx="14952132" cy="540173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2133"/>
              </a:spcBef>
              <a:buClr>
                <a:schemeClr val="accent1"/>
              </a:buClr>
              <a:buFont typeface="Wingdings" pitchFamily="2" charset="2"/>
              <a:buChar char=""/>
              <a:defRPr sz="43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–"/>
              <a:defRPr sz="3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▪"/>
              <a:defRPr sz="2800">
                <a:solidFill>
                  <a:schemeClr val="tx1"/>
                </a:solidFill>
                <a:latin typeface="Arial"/>
                <a:cs typeface="Arial"/>
              </a:defRPr>
            </a:lvl3pPr>
            <a:lvl4pPr marL="2948835" indent="-510756"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—"/>
              <a:defRPr sz="21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533"/>
              </a:spcBef>
              <a:buClr>
                <a:schemeClr val="accent1"/>
              </a:buClr>
              <a:buFont typeface="Verdana" pitchFamily="34" charset="0"/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58527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9" tIns="81269" rIns="162539" bIns="81269" anchor="ctr"/>
          <a:lstStyle/>
          <a:p>
            <a:pPr algn="l" defTabSz="16253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227" name="TextBox 11"/>
          <p:cNvSpPr txBox="1">
            <a:spLocks noChangeArrowheads="1"/>
          </p:cNvSpPr>
          <p:nvPr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27BCFB4A-F756-B147-8B75-8DAEC13812EB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52228" name="Picture 5" descr="Pivotal_Logo_whit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225" y="8380413"/>
            <a:ext cx="1701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Box 7"/>
          <p:cNvSpPr txBox="1">
            <a:spLocks noChangeArrowheads="1"/>
          </p:cNvSpPr>
          <p:nvPr/>
        </p:nvSpPr>
        <p:spPr bwMode="gray">
          <a:xfrm>
            <a:off x="649288" y="89344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Pivotal Confidential–Internal Use Only</a:t>
            </a:r>
            <a:endParaRPr lang="en-US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84" r:id="rId13"/>
    <p:sldLayoutId id="2147483785" r:id="rId14"/>
    <p:sldLayoutId id="2147483786" r:id="rId15"/>
    <p:sldLayoutId id="2147483777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624013" rtl="0" fontAlgn="base">
        <a:spcBef>
          <a:spcPct val="0"/>
        </a:spcBef>
        <a:spcAft>
          <a:spcPct val="0"/>
        </a:spcAft>
        <a:defRPr sz="5700" kern="1200">
          <a:solidFill>
            <a:srgbClr val="2C95DD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2pPr>
      <a:lvl3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3pPr>
      <a:lvl4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4pPr>
      <a:lvl5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5pPr>
      <a:lvl6pPr marL="4572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6pPr>
      <a:lvl7pPr marL="9144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7pPr>
      <a:lvl8pPr marL="13716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8pPr>
      <a:lvl9pPr marL="18288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9pPr>
    </p:titleStyle>
    <p:bodyStyle>
      <a:lvl1pPr marL="4048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5000"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marL="1319213" indent="-5064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43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2pPr>
      <a:lvl3pPr marL="20304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36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3pPr>
      <a:lvl4pPr marL="28432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32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4pPr>
      <a:lvl5pPr marL="36560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 sz="32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5pPr>
      <a:lvl6pPr marL="4469813" indent="-406347" algn="l" defTabSz="16253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507" indent="-406347" algn="l" defTabSz="16253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200" indent="-406347" algn="l" defTabSz="16253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893" indent="-406347" algn="l" defTabSz="16253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93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87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080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773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467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160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853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547" algn="l" defTabSz="162538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8229600"/>
            <a:ext cx="16256000" cy="6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32" tIns="81266" rIns="162532" bIns="81266" anchor="ctr"/>
          <a:lstStyle/>
          <a:p>
            <a:pPr algn="l" defTabSz="162531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251" name="TextBox 11"/>
          <p:cNvSpPr txBox="1">
            <a:spLocks noChangeArrowheads="1"/>
          </p:cNvSpPr>
          <p:nvPr/>
        </p:nvSpPr>
        <p:spPr bwMode="gray">
          <a:xfrm flipH="1">
            <a:off x="15206663" y="8926513"/>
            <a:ext cx="947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/>
            <a:fld id="{81D25CC2-0316-9D49-8BD7-71A717C28820}" type="slidenum"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pic>
        <p:nvPicPr>
          <p:cNvPr id="53252" name="Picture 7" descr="EMC logo white-lg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35100" y="8331200"/>
            <a:ext cx="1600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8"/>
          <p:cNvSpPr txBox="1">
            <a:spLocks noChangeArrowheads="1"/>
          </p:cNvSpPr>
          <p:nvPr/>
        </p:nvSpPr>
        <p:spPr bwMode="gray">
          <a:xfrm>
            <a:off x="652463" y="8921750"/>
            <a:ext cx="40433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1624013" eaLnBrk="0" hangingPunct="0"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1624013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1200">
                <a:solidFill>
                  <a:srgbClr val="7F7F7F"/>
                </a:solidFill>
                <a:latin typeface="Arial" charset="0"/>
                <a:cs typeface="Arial" charset="0"/>
              </a:rPr>
              <a:t>© Copyright 2013 Pivotal.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78" r:id="rId6"/>
    <p:sldLayoutId id="2147483793" r:id="rId7"/>
    <p:sldLayoutId id="2147483779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624013" rtl="0" fontAlgn="base">
        <a:spcBef>
          <a:spcPct val="0"/>
        </a:spcBef>
        <a:spcAft>
          <a:spcPct val="0"/>
        </a:spcAft>
        <a:defRPr sz="5700" kern="1200">
          <a:solidFill>
            <a:srgbClr val="2C95DD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2pPr>
      <a:lvl3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3pPr>
      <a:lvl4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4pPr>
      <a:lvl5pPr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5pPr>
      <a:lvl6pPr marL="4572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6pPr>
      <a:lvl7pPr marL="9144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7pPr>
      <a:lvl8pPr marL="13716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8pPr>
      <a:lvl9pPr marL="1828800" algn="l" defTabSz="1624013" rtl="0" fontAlgn="base">
        <a:spcBef>
          <a:spcPct val="0"/>
        </a:spcBef>
        <a:spcAft>
          <a:spcPct val="0"/>
        </a:spcAft>
        <a:defRPr sz="57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9pPr>
    </p:titleStyle>
    <p:bodyStyle>
      <a:lvl1pPr marL="4048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5000"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marL="1319213" indent="-5064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43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2pPr>
      <a:lvl3pPr marL="20304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36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3pPr>
      <a:lvl4pPr marL="28432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32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4pPr>
      <a:lvl5pPr marL="3656013" indent="-404813" algn="l" defTabSz="1624013" rtl="0" fontAlgn="base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 sz="32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5pPr>
      <a:lvl6pPr marL="4469618" indent="-406329" algn="l" defTabSz="162531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76" indent="-406329" algn="l" defTabSz="162531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933" indent="-406329" algn="l" defTabSz="162531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91" indent="-406329" algn="l" defTabSz="1625316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8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16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73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31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89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47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604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62" algn="l" defTabSz="1625316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ctrTitle"/>
          </p:nvPr>
        </p:nvSpPr>
        <p:spPr>
          <a:xfrm>
            <a:off x="1582738" y="3221038"/>
            <a:ext cx="13679487" cy="90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Pivotal CF</a:t>
            </a:r>
            <a:endParaRPr lang="en-US" sz="4300" b="0" dirty="0">
              <a:latin typeface="Arial" charset="0"/>
              <a:cs typeface="Arial" charset="0"/>
            </a:endParaRPr>
          </a:p>
        </p:txBody>
      </p:sp>
      <p:sp>
        <p:nvSpPr>
          <p:cNvPr id="78850" name="Subtitle 2"/>
          <p:cNvSpPr>
            <a:spLocks noGrp="1"/>
          </p:cNvSpPr>
          <p:nvPr>
            <p:ph type="subTitle" idx="1"/>
          </p:nvPr>
        </p:nvSpPr>
        <p:spPr>
          <a:xfrm>
            <a:off x="1582738" y="4252913"/>
            <a:ext cx="10753725" cy="65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Scaling Platform Availability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810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for Availability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51942" y="1910645"/>
            <a:ext cx="14952133" cy="510962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To scale the Cloud Foundry platform for high availability, the actions you take fall into three categories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For components that support multiple instances, increase the number of instances to achieve redundancy.</a:t>
            </a:r>
          </a:p>
          <a:p>
            <a:r>
              <a:rPr lang="en-US" sz="3200" dirty="0"/>
              <a:t>For components that do not support multiple instances, choose a strategy for dealing with events that degrade availability.</a:t>
            </a:r>
          </a:p>
          <a:p>
            <a:r>
              <a:rPr lang="en-US" sz="3200" dirty="0"/>
              <a:t>For database services, plan for and configure backup and restore where possible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1054243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1942" y="1691680"/>
            <a:ext cx="14952133" cy="6014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You can think of components that support multiple instances as scalable </a:t>
            </a:r>
            <a:r>
              <a:rPr lang="en-US" sz="2800" dirty="0" smtClean="0"/>
              <a:t>processes.  There </a:t>
            </a:r>
            <a:r>
              <a:rPr lang="en-US" sz="2800" dirty="0"/>
              <a:t>are seven scalable processes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b="1" dirty="0">
                <a:solidFill>
                  <a:schemeClr val="accent3"/>
                </a:solidFill>
              </a:rPr>
              <a:t>DEA</a:t>
            </a:r>
            <a:r>
              <a:rPr lang="en-US" sz="2800" dirty="0"/>
              <a:t>: </a:t>
            </a:r>
            <a:r>
              <a:rPr lang="en-US" sz="2800" dirty="0" smtClean="0"/>
              <a:t>Additional DEAs </a:t>
            </a:r>
            <a:r>
              <a:rPr lang="en-US" sz="2800" dirty="0"/>
              <a:t>add application capacity.</a:t>
            </a:r>
          </a:p>
          <a:p>
            <a:r>
              <a:rPr lang="en-US" sz="2800" b="1" dirty="0">
                <a:solidFill>
                  <a:srgbClr val="F16F3B"/>
                </a:solidFill>
              </a:rPr>
              <a:t>Cloud Controller</a:t>
            </a:r>
            <a:r>
              <a:rPr lang="en-US" sz="2800" dirty="0"/>
              <a:t>: More Cloud Controllers help with API request volume.</a:t>
            </a:r>
          </a:p>
          <a:p>
            <a:r>
              <a:rPr lang="en-US" sz="2800" b="1" dirty="0">
                <a:solidFill>
                  <a:srgbClr val="F16F3B"/>
                </a:solidFill>
              </a:rPr>
              <a:t>Health Manager</a:t>
            </a:r>
            <a:r>
              <a:rPr lang="en-US" sz="2800" dirty="0"/>
              <a:t>: Scaling to two Health Managers is sufficient.</a:t>
            </a:r>
          </a:p>
          <a:p>
            <a:r>
              <a:rPr lang="en-US" sz="2800" b="1" dirty="0">
                <a:solidFill>
                  <a:srgbClr val="F16F3B"/>
                </a:solidFill>
              </a:rPr>
              <a:t>Router</a:t>
            </a:r>
            <a:r>
              <a:rPr lang="en-US" sz="2800" dirty="0"/>
              <a:t>: Additional routers help bring more available bandwidth to ingress and egress.</a:t>
            </a:r>
          </a:p>
          <a:p>
            <a:r>
              <a:rPr lang="en-US" sz="2800" b="1" dirty="0" err="1">
                <a:solidFill>
                  <a:srgbClr val="F16F3B"/>
                </a:solidFill>
              </a:rPr>
              <a:t>Loggregator</a:t>
            </a:r>
            <a:r>
              <a:rPr lang="en-US" sz="2800" b="1" dirty="0">
                <a:solidFill>
                  <a:srgbClr val="F16F3B"/>
                </a:solidFill>
              </a:rPr>
              <a:t> Server</a:t>
            </a:r>
            <a:r>
              <a:rPr lang="en-US" sz="2800" dirty="0"/>
              <a:t>: Deploying additional </a:t>
            </a:r>
            <a:r>
              <a:rPr lang="en-US" sz="2800" dirty="0" err="1"/>
              <a:t>Loggregator</a:t>
            </a:r>
            <a:r>
              <a:rPr lang="en-US" sz="2800" dirty="0"/>
              <a:t> servers splits traffic across them.</a:t>
            </a:r>
          </a:p>
          <a:p>
            <a:r>
              <a:rPr lang="en-US" sz="2800" b="1" dirty="0" err="1">
                <a:solidFill>
                  <a:srgbClr val="F16F3B"/>
                </a:solidFill>
              </a:rPr>
              <a:t>Loggregator</a:t>
            </a:r>
            <a:r>
              <a:rPr lang="en-US" sz="2800" b="1" dirty="0">
                <a:solidFill>
                  <a:srgbClr val="F16F3B"/>
                </a:solidFill>
              </a:rPr>
              <a:t> Router</a:t>
            </a:r>
            <a:r>
              <a:rPr lang="en-US" sz="2800" dirty="0"/>
              <a:t>: Deploying additional </a:t>
            </a:r>
            <a:r>
              <a:rPr lang="en-US" sz="2800" dirty="0" err="1"/>
              <a:t>Loggregator</a:t>
            </a:r>
            <a:r>
              <a:rPr lang="en-US" sz="2800" dirty="0"/>
              <a:t> routers allows you to direct traffic to them in a round robin manner.</a:t>
            </a:r>
          </a:p>
          <a:p>
            <a:r>
              <a:rPr lang="en-US" sz="2800" b="1" dirty="0">
                <a:solidFill>
                  <a:srgbClr val="F16F3B"/>
                </a:solidFill>
              </a:rPr>
              <a:t>UAA</a:t>
            </a:r>
            <a:r>
              <a:rPr lang="en-US" sz="2800" dirty="0"/>
              <a:t>: Scaling to two UAAs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4150431560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1942" y="1547664"/>
            <a:ext cx="14952133" cy="60141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components do </a:t>
            </a:r>
            <a:r>
              <a:rPr lang="en-US" sz="2400" dirty="0"/>
              <a:t>not support multiple </a:t>
            </a:r>
            <a:r>
              <a:rPr lang="en-US" sz="2400" dirty="0" smtClean="0"/>
              <a:t>instances and require alternate strategies </a:t>
            </a:r>
            <a:r>
              <a:rPr lang="en-US" sz="2400" dirty="0"/>
              <a:t>for dealing with events that degrade availability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err="1" smtClean="0">
                <a:solidFill>
                  <a:srgbClr val="F16F3B"/>
                </a:solidFill>
              </a:rPr>
              <a:t>HAProxy</a:t>
            </a:r>
            <a:r>
              <a:rPr lang="en-US" sz="2400" dirty="0" smtClean="0"/>
              <a:t>:  In </a:t>
            </a:r>
            <a:r>
              <a:rPr lang="en-US" sz="2400" dirty="0"/>
              <a:t>production deployments, it is a good idea to use your own load-balancing infrastructure with an associated high-availability strategy and </a:t>
            </a:r>
            <a:r>
              <a:rPr lang="en-US" sz="2400" dirty="0" smtClean="0"/>
              <a:t>configuration.</a:t>
            </a:r>
          </a:p>
          <a:p>
            <a:r>
              <a:rPr lang="en-US" sz="2400" b="1" dirty="0" smtClean="0">
                <a:solidFill>
                  <a:srgbClr val="F16F3B"/>
                </a:solidFill>
              </a:rPr>
              <a:t>NATS</a:t>
            </a:r>
            <a:r>
              <a:rPr lang="en-US" sz="2400" dirty="0" smtClean="0"/>
              <a:t>:  Cloud </a:t>
            </a:r>
            <a:r>
              <a:rPr lang="en-US" sz="2400" dirty="0"/>
              <a:t>Foundry continues to run any apps that are already running even when NATS is unavailable for short periods of time. An appropriate strategy in a high availability Cloud Foundry deployment would be to leverage </a:t>
            </a:r>
            <a:r>
              <a:rPr lang="en-US" sz="2400" dirty="0" err="1"/>
              <a:t>vSphere</a:t>
            </a:r>
            <a:r>
              <a:rPr lang="en-US" sz="2400" dirty="0"/>
              <a:t> high availability features to ensure that </a:t>
            </a:r>
            <a:r>
              <a:rPr lang="en-US" sz="2400" dirty="0" err="1"/>
              <a:t>vSphere</a:t>
            </a:r>
            <a:r>
              <a:rPr lang="en-US" sz="2400" dirty="0"/>
              <a:t> keeps the NATS node running in the event of a hardware </a:t>
            </a:r>
            <a:r>
              <a:rPr lang="en-US" sz="2400" dirty="0" smtClean="0"/>
              <a:t>failure.</a:t>
            </a:r>
          </a:p>
          <a:p>
            <a:r>
              <a:rPr lang="en-US" sz="2400" b="1" dirty="0" smtClean="0">
                <a:solidFill>
                  <a:srgbClr val="F16F3B"/>
                </a:solidFill>
              </a:rPr>
              <a:t>NFS Server</a:t>
            </a:r>
            <a:r>
              <a:rPr lang="en-US" sz="2400" dirty="0" smtClean="0"/>
              <a:t>:  For </a:t>
            </a:r>
            <a:r>
              <a:rPr lang="en-US" sz="2400" dirty="0"/>
              <a:t>some deployments, an appropriate strategy would be to use </a:t>
            </a:r>
            <a:r>
              <a:rPr lang="en-US" sz="2400" dirty="0" err="1"/>
              <a:t>vSphere</a:t>
            </a:r>
            <a:r>
              <a:rPr lang="en-US" sz="2400" dirty="0"/>
              <a:t> high availability features to immediately recover the VM where the NFS Server </a:t>
            </a:r>
            <a:r>
              <a:rPr lang="en-US" sz="2400" dirty="0" smtClean="0"/>
              <a:t>runs (i.e. run </a:t>
            </a:r>
            <a:r>
              <a:rPr lang="en-US" sz="2400" dirty="0"/>
              <a:t>a scalable and redundant </a:t>
            </a:r>
            <a:r>
              <a:rPr lang="en-US" sz="2400" dirty="0" err="1"/>
              <a:t>blobstore</a:t>
            </a:r>
            <a:r>
              <a:rPr lang="en-US" sz="2400" dirty="0"/>
              <a:t> </a:t>
            </a:r>
            <a:r>
              <a:rPr lang="en-US" sz="2400" dirty="0" smtClean="0"/>
              <a:t>service).</a:t>
            </a:r>
          </a:p>
          <a:p>
            <a:r>
              <a:rPr lang="en-US" sz="2400" b="1" dirty="0" smtClean="0">
                <a:solidFill>
                  <a:srgbClr val="F16F3B"/>
                </a:solidFill>
              </a:rPr>
              <a:t>SAML </a:t>
            </a:r>
            <a:r>
              <a:rPr lang="en-US" sz="2400" b="1" dirty="0">
                <a:solidFill>
                  <a:srgbClr val="F16F3B"/>
                </a:solidFill>
              </a:rPr>
              <a:t>Login </a:t>
            </a:r>
            <a:r>
              <a:rPr lang="en-US" sz="2400" b="1" dirty="0" smtClean="0">
                <a:solidFill>
                  <a:srgbClr val="F16F3B"/>
                </a:solidFill>
              </a:rPr>
              <a:t>Server</a:t>
            </a:r>
            <a:r>
              <a:rPr lang="en-US" sz="2400" dirty="0" smtClean="0"/>
              <a:t>:  An </a:t>
            </a:r>
            <a:r>
              <a:rPr lang="en-US" sz="2400" dirty="0"/>
              <a:t>appropriate strategy would be to leverage </a:t>
            </a:r>
            <a:r>
              <a:rPr lang="en-US" sz="2400" dirty="0" err="1"/>
              <a:t>vSphere</a:t>
            </a:r>
            <a:r>
              <a:rPr lang="en-US" sz="2400" dirty="0"/>
              <a:t> high availability features to quickly recover the VM where the SAML Login Server runs. You also can ensure that you enable the BOSH </a:t>
            </a:r>
            <a:r>
              <a:rPr lang="en-US" sz="2400" dirty="0" err="1"/>
              <a:t>resurrector</a:t>
            </a:r>
            <a:r>
              <a:rPr lang="en-US" sz="2400" dirty="0"/>
              <a:t> to recover the VM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342512074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not affecting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Availability of the following components does </a:t>
            </a:r>
            <a:r>
              <a:rPr lang="en-US" sz="2800" dirty="0"/>
              <a:t>not affect that of the platform as a whole. For these, recovery by normal IT procedures should be sufficient even in a high availability Cloud Foundry deployment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>
                <a:solidFill>
                  <a:srgbClr val="F16F3B"/>
                </a:solidFill>
              </a:rPr>
              <a:t>Syslog</a:t>
            </a:r>
            <a:r>
              <a:rPr lang="en-US" sz="2800" dirty="0" smtClean="0"/>
              <a:t>: If </a:t>
            </a:r>
            <a:r>
              <a:rPr lang="en-US" sz="2800" dirty="0"/>
              <a:t>it is important to avoid loss of logs, consider using </a:t>
            </a:r>
            <a:r>
              <a:rPr lang="en-US" sz="2800" dirty="0" err="1"/>
              <a:t>vSphere</a:t>
            </a:r>
            <a:r>
              <a:rPr lang="en-US" sz="2800" dirty="0"/>
              <a:t> to recover the Syslog VM quickly. Otherwise, an event that degrades availability of the Syslog VM causes a gap in logging, but otherwise Cloud Foundry continues to operate </a:t>
            </a:r>
            <a:r>
              <a:rPr lang="en-US" sz="2800" dirty="0" smtClean="0"/>
              <a:t>normally.</a:t>
            </a:r>
          </a:p>
          <a:p>
            <a:r>
              <a:rPr lang="en-US" sz="2800" b="1" dirty="0" smtClean="0">
                <a:solidFill>
                  <a:srgbClr val="F16F3B"/>
                </a:solidFill>
              </a:rPr>
              <a:t>Collector</a:t>
            </a:r>
            <a:r>
              <a:rPr lang="en-US" sz="2800" dirty="0" smtClean="0"/>
              <a:t>: This </a:t>
            </a:r>
            <a:r>
              <a:rPr lang="en-US" sz="2800" dirty="0"/>
              <a:t>component is not in the critical path for any </a:t>
            </a:r>
            <a:r>
              <a:rPr lang="en-US" sz="2800" dirty="0" smtClean="0"/>
              <a:t>operation.</a:t>
            </a:r>
          </a:p>
          <a:p>
            <a:r>
              <a:rPr lang="en-US" sz="2800" b="1" dirty="0" smtClean="0">
                <a:solidFill>
                  <a:srgbClr val="F16F3B"/>
                </a:solidFill>
              </a:rPr>
              <a:t>Compilation</a:t>
            </a:r>
            <a:r>
              <a:rPr lang="en-US" sz="2800" dirty="0" smtClean="0"/>
              <a:t>: This </a:t>
            </a:r>
            <a:r>
              <a:rPr lang="en-US" sz="2800" dirty="0"/>
              <a:t>component is active only during platform installation and upgrades.</a:t>
            </a:r>
          </a:p>
        </p:txBody>
      </p:sp>
    </p:spTree>
    <p:extLst>
      <p:ext uri="{BB962C8B-B14F-4D97-AF65-F5344CB8AC3E}">
        <p14:creationId xmlns:p14="http://schemas.microsoft.com/office/powerpoint/2010/main" val="2707789996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For database services, plan to leverage </a:t>
            </a:r>
            <a:r>
              <a:rPr lang="en-US" sz="4000" dirty="0" err="1"/>
              <a:t>vSphere</a:t>
            </a:r>
            <a:r>
              <a:rPr lang="en-US" sz="4000" dirty="0"/>
              <a:t> high availability features and to configure backup and restore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2084798519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ctrTitle"/>
          </p:nvPr>
        </p:nvSpPr>
        <p:spPr>
          <a:xfrm>
            <a:off x="1582738" y="3221038"/>
            <a:ext cx="13679487" cy="90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Scaling </a:t>
            </a:r>
            <a:r>
              <a:rPr lang="en-US" dirty="0">
                <a:latin typeface="Arial" charset="0"/>
                <a:cs typeface="Arial" charset="0"/>
              </a:rPr>
              <a:t>CF</a:t>
            </a:r>
            <a:endParaRPr lang="en-US" sz="4300" b="0" dirty="0">
              <a:latin typeface="Arial" charset="0"/>
              <a:cs typeface="Arial" charset="0"/>
            </a:endParaRPr>
          </a:p>
        </p:txBody>
      </p:sp>
      <p:sp>
        <p:nvSpPr>
          <p:cNvPr id="78850" name="Subtitle 2"/>
          <p:cNvSpPr>
            <a:spLocks noGrp="1"/>
          </p:cNvSpPr>
          <p:nvPr>
            <p:ph type="subTitle" idx="1"/>
          </p:nvPr>
        </p:nvSpPr>
        <p:spPr>
          <a:xfrm>
            <a:off x="1582738" y="4252913"/>
            <a:ext cx="10753725" cy="65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Increasing Capacity &amp; Availability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rcRect r="33712" b="33983"/>
          <a:stretch>
            <a:fillRect/>
          </a:stretch>
        </p:blipFill>
        <p:spPr>
          <a:xfrm>
            <a:off x="0" y="-2787"/>
            <a:ext cx="8273397" cy="82318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" y="20016"/>
            <a:ext cx="4067643" cy="82340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40533" y="1"/>
            <a:ext cx="8128000" cy="822909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4357511" y="-20015"/>
            <a:ext cx="8128000" cy="822909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948267" y="1"/>
            <a:ext cx="8128000" cy="822909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602074" y="1362122"/>
            <a:ext cx="3988709" cy="3168484"/>
            <a:chOff x="1700082" y="2016101"/>
            <a:chExt cx="1370992" cy="1089065"/>
          </a:xfrm>
          <a:solidFill>
            <a:schemeClr val="tx1"/>
          </a:solidFill>
        </p:grpSpPr>
        <p:sp>
          <p:nvSpPr>
            <p:cNvPr id="24" name="Oval 23"/>
            <p:cNvSpPr/>
            <p:nvPr/>
          </p:nvSpPr>
          <p:spPr>
            <a:xfrm>
              <a:off x="1839104" y="2016101"/>
              <a:ext cx="1089065" cy="1089065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1778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00082" y="2375541"/>
              <a:ext cx="1370992" cy="31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dirty="0">
                  <a:solidFill>
                    <a:schemeClr val="bg1"/>
                  </a:solidFill>
                </a:rPr>
                <a:t>Topics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294967295"/>
          </p:nvPr>
        </p:nvSpPr>
        <p:spPr>
          <a:xfrm>
            <a:off x="5373688" y="1422400"/>
            <a:ext cx="10882312" cy="5395913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Scaling Platform Capacity</a:t>
            </a:r>
          </a:p>
          <a:p>
            <a:pPr marL="1657350" lvl="1" indent="-742950"/>
            <a:r>
              <a:rPr lang="en-US" sz="2900" dirty="0" smtClean="0"/>
              <a:t>DEAs</a:t>
            </a:r>
          </a:p>
          <a:p>
            <a:pPr marL="1657350" lvl="1" indent="-742950"/>
            <a:r>
              <a:rPr lang="en-US" sz="2900" dirty="0" smtClean="0"/>
              <a:t>Router</a:t>
            </a:r>
          </a:p>
          <a:p>
            <a:pPr marL="1657350" lvl="1" indent="-742950"/>
            <a:r>
              <a:rPr lang="en-US" sz="2900" dirty="0" smtClean="0"/>
              <a:t>Health Manager</a:t>
            </a:r>
          </a:p>
          <a:p>
            <a:pPr marL="1657350" lvl="1" indent="-742950"/>
            <a:r>
              <a:rPr lang="en-US" sz="2900" dirty="0" smtClean="0"/>
              <a:t>Cloud Controller</a:t>
            </a:r>
            <a:endParaRPr lang="en-US" sz="29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Scaling Platform Availability</a:t>
            </a:r>
          </a:p>
          <a:p>
            <a:pPr marL="1657350" lvl="1" indent="-742950"/>
            <a:r>
              <a:rPr lang="en-US" sz="2900" dirty="0" smtClean="0"/>
              <a:t>Scalable Processes</a:t>
            </a:r>
          </a:p>
          <a:p>
            <a:pPr marL="1657350" lvl="1" indent="-742950"/>
            <a:r>
              <a:rPr lang="en-US" sz="2900" dirty="0" smtClean="0"/>
              <a:t>Single Node Processes</a:t>
            </a:r>
          </a:p>
          <a:p>
            <a:pPr marL="1657350" lvl="1" indent="-742950"/>
            <a:r>
              <a:rPr lang="en-US" sz="2900" dirty="0" smtClean="0"/>
              <a:t>Process not </a:t>
            </a:r>
            <a:r>
              <a:rPr lang="en-US" sz="2900" smtClean="0"/>
              <a:t>affecting Availability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925557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ctrTitle"/>
          </p:nvPr>
        </p:nvSpPr>
        <p:spPr>
          <a:xfrm>
            <a:off x="1582738" y="3221038"/>
            <a:ext cx="13679487" cy="90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Pivotal CF</a:t>
            </a:r>
            <a:endParaRPr lang="en-US" sz="4300" b="0" dirty="0">
              <a:latin typeface="Arial" charset="0"/>
              <a:cs typeface="Arial" charset="0"/>
            </a:endParaRPr>
          </a:p>
        </p:txBody>
      </p:sp>
      <p:sp>
        <p:nvSpPr>
          <p:cNvPr id="78850" name="Subtitle 2"/>
          <p:cNvSpPr>
            <a:spLocks noGrp="1"/>
          </p:cNvSpPr>
          <p:nvPr>
            <p:ph type="subTitle" idx="1"/>
          </p:nvPr>
        </p:nvSpPr>
        <p:spPr>
          <a:xfrm>
            <a:off x="1582738" y="4252913"/>
            <a:ext cx="10753725" cy="65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Scaling Platform Capacity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360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&amp; Horizontal Scaling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51942" y="2198677"/>
            <a:ext cx="14952133" cy="25893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Vertical Scale</a:t>
            </a:r>
            <a:r>
              <a:rPr lang="en-US" dirty="0" smtClean="0"/>
              <a:t>: Add </a:t>
            </a:r>
            <a:r>
              <a:rPr lang="en-US" dirty="0"/>
              <a:t>memory and </a:t>
            </a:r>
            <a:r>
              <a:rPr lang="en-US" dirty="0" smtClean="0"/>
              <a:t>disk</a:t>
            </a:r>
            <a:endParaRPr lang="en-US" b="1" dirty="0" smtClean="0">
              <a:solidFill>
                <a:srgbClr val="F16F3B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16F3B"/>
                </a:solidFill>
              </a:rPr>
              <a:t>Horizontal Scale</a:t>
            </a:r>
            <a:r>
              <a:rPr lang="en-US" dirty="0" smtClean="0"/>
              <a:t>: Add </a:t>
            </a:r>
            <a:r>
              <a:rPr lang="en-US" dirty="0"/>
              <a:t>more VMs running instances of Cloud Foundry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312" y="5940152"/>
            <a:ext cx="12313368" cy="1323439"/>
          </a:xfrm>
          <a:prstGeom prst="rect">
            <a:avLst/>
          </a:prstGeom>
          <a:ln w="38100" cmpd="sng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The nature of a particular application should determine whether you scale vertically or horizontally.</a:t>
            </a:r>
          </a:p>
        </p:txBody>
      </p:sp>
    </p:spTree>
    <p:extLst>
      <p:ext uri="{BB962C8B-B14F-4D97-AF65-F5344CB8AC3E}">
        <p14:creationId xmlns:p14="http://schemas.microsoft.com/office/powerpoint/2010/main" val="1444824792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9560874" y="1556165"/>
            <a:ext cx="5814914" cy="4764430"/>
            <a:chOff x="555532" y="1194207"/>
            <a:chExt cx="3836046" cy="3143052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58264" y="1194207"/>
              <a:ext cx="3826986" cy="319281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Dynamic Router</a:t>
              </a:r>
            </a:p>
          </p:txBody>
        </p:sp>
        <p:sp>
          <p:nvSpPr>
            <p:cNvPr id="67" name="Oval 42"/>
            <p:cNvSpPr/>
            <p:nvPr/>
          </p:nvSpPr>
          <p:spPr>
            <a:xfrm>
              <a:off x="3379971" y="1238326"/>
              <a:ext cx="230584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58264" y="1541790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558264" y="1891079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UAA/Login Servers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498748" y="1899272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501210" y="2237416"/>
              <a:ext cx="1890368" cy="1382081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558264" y="2241307"/>
              <a:ext cx="1890368" cy="747288"/>
            </a:xfrm>
            <a:prstGeom prst="roundRect">
              <a:avLst>
                <a:gd name="adj" fmla="val 5312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Service Broker Node(s)</a:t>
              </a: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558264" y="3013156"/>
              <a:ext cx="1890368" cy="622728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User Provided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Instances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560727" y="3665651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Messaging (NATS)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2560995" y="2536061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Apps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555532" y="4018093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Cloud Foundry BOSH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560995" y="289903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Build Packs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560995" y="326200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Logging</a:t>
              </a:r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3395722" y="1568537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2" name="Heart 101"/>
            <p:cNvSpPr/>
            <p:nvPr/>
          </p:nvSpPr>
          <p:spPr>
            <a:xfrm>
              <a:off x="4051575" y="1952052"/>
              <a:ext cx="242965" cy="214369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9" name="Oval 84"/>
            <p:cNvSpPr/>
            <p:nvPr/>
          </p:nvSpPr>
          <p:spPr>
            <a:xfrm>
              <a:off x="2043415" y="1993030"/>
              <a:ext cx="320268" cy="162184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0" name="Diamond 87"/>
            <p:cNvSpPr/>
            <p:nvPr/>
          </p:nvSpPr>
          <p:spPr>
            <a:xfrm>
              <a:off x="4064337" y="2570490"/>
              <a:ext cx="217439" cy="245317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1" name="Rectangle 102"/>
            <p:cNvSpPr/>
            <p:nvPr/>
          </p:nvSpPr>
          <p:spPr>
            <a:xfrm>
              <a:off x="4073103" y="2934026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2" name="Moon 128"/>
            <p:cNvSpPr/>
            <p:nvPr/>
          </p:nvSpPr>
          <p:spPr>
            <a:xfrm rot="17292480">
              <a:off x="4041908" y="3352126"/>
              <a:ext cx="263661" cy="135476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Teardrop 133"/>
            <p:cNvSpPr/>
            <p:nvPr/>
          </p:nvSpPr>
          <p:spPr>
            <a:xfrm rot="11254553">
              <a:off x="3348698" y="3698020"/>
              <a:ext cx="293130" cy="258657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4" name="Rectangle 141"/>
            <p:cNvSpPr/>
            <p:nvPr/>
          </p:nvSpPr>
          <p:spPr>
            <a:xfrm rot="18900000">
              <a:off x="3336937" y="4114954"/>
              <a:ext cx="316652" cy="115280"/>
            </a:xfrm>
            <a:custGeom>
              <a:avLst/>
              <a:gdLst/>
              <a:ahLst/>
              <a:cxnLst/>
              <a:rect l="l" t="t" r="r" b="b"/>
              <a:pathLst>
                <a:path w="1118481" h="407194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5" name="Rounded Rectangle 145"/>
            <p:cNvSpPr/>
            <p:nvPr/>
          </p:nvSpPr>
          <p:spPr>
            <a:xfrm>
              <a:off x="2080285" y="3201255"/>
              <a:ext cx="246529" cy="246529"/>
            </a:xfrm>
            <a:custGeom>
              <a:avLst/>
              <a:gdLst/>
              <a:ahLst/>
              <a:cxnLst/>
              <a:rect l="l" t="t" r="r" b="b"/>
              <a:pathLst>
                <a:path w="1302010" h="1302010">
                  <a:moveTo>
                    <a:pt x="1046585" y="66534"/>
                  </a:moveTo>
                  <a:lnTo>
                    <a:pt x="1243446" y="263396"/>
                  </a:lnTo>
                  <a:lnTo>
                    <a:pt x="734047" y="772795"/>
                  </a:lnTo>
                  <a:lnTo>
                    <a:pt x="901149" y="939897"/>
                  </a:lnTo>
                  <a:lnTo>
                    <a:pt x="370084" y="939897"/>
                  </a:lnTo>
                  <a:lnTo>
                    <a:pt x="370084" y="408831"/>
                  </a:lnTo>
                  <a:lnTo>
                    <a:pt x="537186" y="575933"/>
                  </a:lnTo>
                  <a:close/>
                  <a:moveTo>
                    <a:pt x="159861" y="0"/>
                  </a:moveTo>
                  <a:lnTo>
                    <a:pt x="852477" y="0"/>
                  </a:lnTo>
                  <a:lnTo>
                    <a:pt x="669764" y="182713"/>
                  </a:lnTo>
                  <a:lnTo>
                    <a:pt x="251664" y="182713"/>
                  </a:lnTo>
                  <a:cubicBezTo>
                    <a:pt x="213583" y="182713"/>
                    <a:pt x="182713" y="213583"/>
                    <a:pt x="182713" y="251664"/>
                  </a:cubicBezTo>
                  <a:lnTo>
                    <a:pt x="182713" y="1050346"/>
                  </a:lnTo>
                  <a:cubicBezTo>
                    <a:pt x="182713" y="1088427"/>
                    <a:pt x="213583" y="1119297"/>
                    <a:pt x="251664" y="1119297"/>
                  </a:cubicBezTo>
                  <a:lnTo>
                    <a:pt x="1050346" y="1119297"/>
                  </a:lnTo>
                  <a:cubicBezTo>
                    <a:pt x="1088427" y="1119297"/>
                    <a:pt x="1119297" y="1088427"/>
                    <a:pt x="1119297" y="1050346"/>
                  </a:cubicBezTo>
                  <a:lnTo>
                    <a:pt x="1119297" y="646426"/>
                  </a:lnTo>
                  <a:lnTo>
                    <a:pt x="1302010" y="463713"/>
                  </a:lnTo>
                  <a:lnTo>
                    <a:pt x="1302010" y="1142149"/>
                  </a:lnTo>
                  <a:cubicBezTo>
                    <a:pt x="1302010" y="1230438"/>
                    <a:pt x="1230438" y="1302010"/>
                    <a:pt x="1142149" y="1302010"/>
                  </a:cubicBezTo>
                  <a:lnTo>
                    <a:pt x="159861" y="1302010"/>
                  </a:lnTo>
                  <a:cubicBezTo>
                    <a:pt x="71572" y="1302010"/>
                    <a:pt x="0" y="1230438"/>
                    <a:pt x="0" y="1142149"/>
                  </a:cubicBezTo>
                  <a:lnTo>
                    <a:pt x="0" y="159861"/>
                  </a:lnTo>
                  <a:cubicBezTo>
                    <a:pt x="0" y="71572"/>
                    <a:pt x="71572" y="0"/>
                    <a:pt x="1598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6" name="Oval 170"/>
            <p:cNvSpPr/>
            <p:nvPr/>
          </p:nvSpPr>
          <p:spPr>
            <a:xfrm>
              <a:off x="4061100" y="2267535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06916" y="2597455"/>
              <a:ext cx="976284" cy="227546"/>
              <a:chOff x="1006916" y="2597455"/>
              <a:chExt cx="976284" cy="227546"/>
            </a:xfrm>
          </p:grpSpPr>
          <p:sp>
            <p:nvSpPr>
              <p:cNvPr id="118" name="Rectangle 175"/>
              <p:cNvSpPr/>
              <p:nvPr/>
            </p:nvSpPr>
            <p:spPr>
              <a:xfrm>
                <a:off x="1755651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19" name="Rectangle 175"/>
              <p:cNvSpPr/>
              <p:nvPr/>
            </p:nvSpPr>
            <p:spPr>
              <a:xfrm>
                <a:off x="1381284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20" name="Rectangle 175"/>
              <p:cNvSpPr/>
              <p:nvPr/>
            </p:nvSpPr>
            <p:spPr>
              <a:xfrm>
                <a:off x="1006916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</p:grp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Scaling DEAs</a:t>
            </a:r>
            <a:endParaRPr lang="en-US" sz="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39168" y="1475656"/>
            <a:ext cx="8208912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buNone/>
            </a:pPr>
            <a:r>
              <a:rPr lang="en-US" sz="3000" dirty="0"/>
              <a:t>The optimal sizing and CPU/memory balance depends on the performance characteristics of the apps that will run on the DEA</a:t>
            </a:r>
            <a:r>
              <a:rPr lang="en-US" sz="3000" dirty="0" smtClean="0"/>
              <a:t>.</a:t>
            </a:r>
          </a:p>
          <a:p>
            <a:pPr marL="0" indent="0" algn="l">
              <a:buNone/>
            </a:pPr>
            <a:endParaRPr lang="en-US" sz="3000" dirty="0"/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More DEAs, more application instances can be hosted.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There </a:t>
            </a:r>
            <a:r>
              <a:rPr lang="en-US" sz="3000" dirty="0"/>
              <a:t>are no known limits to the number of DEA nodes in a </a:t>
            </a:r>
            <a:r>
              <a:rPr lang="en-US" sz="3000" dirty="0" smtClean="0"/>
              <a:t>platform.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Larger </a:t>
            </a:r>
            <a:r>
              <a:rPr lang="en-US" sz="3000" dirty="0"/>
              <a:t>DEAs also make for larger points of failure: the system takes longer to rebalance 100 app instances than to rebalance 20 app instances.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9445822" y="6970107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148437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352292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>
            <a:endCxn id="34" idx="0"/>
          </p:cNvCxnSpPr>
          <p:nvPr/>
        </p:nvCxnSpPr>
        <p:spPr>
          <a:xfrm rot="5400000">
            <a:off x="11129629" y="5620922"/>
            <a:ext cx="663547" cy="2034825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2135080" y="6650198"/>
            <a:ext cx="687372" cy="98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13154353" y="5631019"/>
            <a:ext cx="687372" cy="2038452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95349" y="1253067"/>
            <a:ext cx="6513038" cy="11822"/>
          </a:xfrm>
          <a:prstGeom prst="line">
            <a:avLst/>
          </a:prstGeom>
          <a:ln w="1905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Book alt 2 128x128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51" y="101603"/>
            <a:ext cx="578231" cy="578231"/>
          </a:xfrm>
          <a:prstGeom prst="rect">
            <a:avLst/>
          </a:prstGeom>
        </p:spPr>
      </p:pic>
      <p:pic>
        <p:nvPicPr>
          <p:cNvPr id="24" name="Picture 23" descr="Calendar 128x128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542" y="101603"/>
            <a:ext cx="578231" cy="578231"/>
          </a:xfrm>
          <a:prstGeom prst="rect">
            <a:avLst/>
          </a:prstGeom>
        </p:spPr>
      </p:pic>
      <p:pic>
        <p:nvPicPr>
          <p:cNvPr id="27" name="Picture 26" descr="Factory 128x128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906" y="101603"/>
            <a:ext cx="578231" cy="578231"/>
          </a:xfrm>
          <a:prstGeom prst="rect">
            <a:avLst/>
          </a:prstGeom>
        </p:spPr>
      </p:pic>
      <p:pic>
        <p:nvPicPr>
          <p:cNvPr id="49" name="Picture 48" descr="Iphone 128x128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861" y="101603"/>
            <a:ext cx="578231" cy="578231"/>
          </a:xfrm>
          <a:prstGeom prst="rect">
            <a:avLst/>
          </a:prstGeom>
        </p:spPr>
      </p:pic>
      <p:pic>
        <p:nvPicPr>
          <p:cNvPr id="51" name="Picture 50" descr="Movie 128x128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88" y="101603"/>
            <a:ext cx="578231" cy="578231"/>
          </a:xfrm>
          <a:prstGeom prst="rect">
            <a:avLst/>
          </a:prstGeom>
        </p:spPr>
      </p:pic>
      <p:pic>
        <p:nvPicPr>
          <p:cNvPr id="58" name="Picture 57" descr="Phone 128x128.png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69" y="101603"/>
            <a:ext cx="578231" cy="578231"/>
          </a:xfrm>
          <a:prstGeom prst="rect">
            <a:avLst/>
          </a:prstGeom>
        </p:spPr>
      </p:pic>
      <p:pic>
        <p:nvPicPr>
          <p:cNvPr id="60" name="Picture 59" descr="Slideshow 128x128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176" y="101601"/>
            <a:ext cx="578226" cy="578228"/>
          </a:xfrm>
          <a:prstGeom prst="rect">
            <a:avLst/>
          </a:prstGeom>
        </p:spPr>
      </p:pic>
      <p:pic>
        <p:nvPicPr>
          <p:cNvPr id="61" name="Picture 60" descr="Users  alt 128x128.png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224" y="101603"/>
            <a:ext cx="578231" cy="5782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5833" y="7307194"/>
            <a:ext cx="1280231" cy="323259"/>
          </a:xfrm>
          <a:prstGeom prst="rect">
            <a:avLst/>
          </a:prstGeom>
        </p:spPr>
      </p:pic>
      <p:pic>
        <p:nvPicPr>
          <p:cNvPr id="107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871228" y="7187732"/>
            <a:ext cx="1071308" cy="432987"/>
          </a:xfrm>
          <a:prstGeom prst="rect">
            <a:avLst/>
          </a:prstGeom>
          <a:noFill/>
        </p:spPr>
      </p:pic>
      <p:pic>
        <p:nvPicPr>
          <p:cNvPr id="94" name="Picture 93" descr="openstack_logo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11825787" y="7204252"/>
            <a:ext cx="1177227" cy="390048"/>
          </a:xfrm>
          <a:prstGeom prst="rect">
            <a:avLst/>
          </a:prstGeom>
        </p:spPr>
      </p:pic>
      <p:cxnSp>
        <p:nvCxnSpPr>
          <p:cNvPr id="32" name="Elbow Connector 31"/>
          <p:cNvCxnSpPr>
            <a:stCxn id="23" idx="2"/>
            <a:endCxn id="60" idx="2"/>
          </p:cNvCxnSpPr>
          <p:nvPr/>
        </p:nvCxnSpPr>
        <p:spPr>
          <a:xfrm rot="5400000" flipH="1" flipV="1">
            <a:off x="12484175" y="-1939280"/>
            <a:ext cx="5" cy="5238222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8" idx="2"/>
            <a:endCxn id="49" idx="2"/>
          </p:cNvCxnSpPr>
          <p:nvPr/>
        </p:nvCxnSpPr>
        <p:spPr>
          <a:xfrm rot="16200000" flipH="1">
            <a:off x="12484179" y="-1190963"/>
            <a:ext cx="22578" cy="3741591"/>
          </a:xfrm>
          <a:prstGeom prst="bentConnector3">
            <a:avLst>
              <a:gd name="adj1" fmla="val 183989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2"/>
            <a:endCxn id="24" idx="2"/>
          </p:cNvCxnSpPr>
          <p:nvPr/>
        </p:nvCxnSpPr>
        <p:spPr>
          <a:xfrm rot="16200000" flipH="1">
            <a:off x="12484179" y="-442645"/>
            <a:ext cx="22578" cy="2244955"/>
          </a:xfrm>
          <a:prstGeom prst="bentConnector3">
            <a:avLst>
              <a:gd name="adj1" fmla="val 1859819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61" idx="2"/>
          </p:cNvCxnSpPr>
          <p:nvPr/>
        </p:nvCxnSpPr>
        <p:spPr>
          <a:xfrm rot="16200000" flipH="1">
            <a:off x="12484179" y="305674"/>
            <a:ext cx="22578" cy="748318"/>
          </a:xfrm>
          <a:prstGeom prst="bentConnector3">
            <a:avLst>
              <a:gd name="adj1" fmla="val 1839874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473880" y="3106440"/>
            <a:ext cx="2931120" cy="2160240"/>
          </a:xfrm>
          <a:prstGeom prst="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0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9560874" y="1556165"/>
            <a:ext cx="5814914" cy="4764430"/>
            <a:chOff x="555532" y="1194207"/>
            <a:chExt cx="3836046" cy="3143052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58264" y="1194207"/>
              <a:ext cx="3826986" cy="319281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Dynamic Router</a:t>
              </a:r>
            </a:p>
          </p:txBody>
        </p:sp>
        <p:sp>
          <p:nvSpPr>
            <p:cNvPr id="67" name="Oval 42"/>
            <p:cNvSpPr/>
            <p:nvPr/>
          </p:nvSpPr>
          <p:spPr>
            <a:xfrm>
              <a:off x="3379971" y="1238326"/>
              <a:ext cx="230584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58264" y="1541790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558264" y="1891079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UAA/Login Servers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498748" y="1899272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501210" y="2237416"/>
              <a:ext cx="1890368" cy="1382081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558264" y="2241307"/>
              <a:ext cx="1890368" cy="747288"/>
            </a:xfrm>
            <a:prstGeom prst="roundRect">
              <a:avLst>
                <a:gd name="adj" fmla="val 5312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Service Broker Node(s)</a:t>
              </a: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558264" y="3013156"/>
              <a:ext cx="1890368" cy="622728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User Provided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Instances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560727" y="3665651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Messaging (NATS)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2560995" y="2536061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Apps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555532" y="4018093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Cloud Foundry BOSH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560995" y="289903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Build Packs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560995" y="326200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Logging</a:t>
              </a:r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3395722" y="1568537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2" name="Heart 101"/>
            <p:cNvSpPr/>
            <p:nvPr/>
          </p:nvSpPr>
          <p:spPr>
            <a:xfrm>
              <a:off x="4051575" y="1952052"/>
              <a:ext cx="242965" cy="214369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9" name="Oval 84"/>
            <p:cNvSpPr/>
            <p:nvPr/>
          </p:nvSpPr>
          <p:spPr>
            <a:xfrm>
              <a:off x="2043415" y="1993030"/>
              <a:ext cx="320268" cy="162184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0" name="Diamond 87"/>
            <p:cNvSpPr/>
            <p:nvPr/>
          </p:nvSpPr>
          <p:spPr>
            <a:xfrm>
              <a:off x="4064337" y="2570490"/>
              <a:ext cx="217439" cy="245317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1" name="Rectangle 102"/>
            <p:cNvSpPr/>
            <p:nvPr/>
          </p:nvSpPr>
          <p:spPr>
            <a:xfrm>
              <a:off x="4073103" y="2934026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2" name="Moon 128"/>
            <p:cNvSpPr/>
            <p:nvPr/>
          </p:nvSpPr>
          <p:spPr>
            <a:xfrm rot="17292480">
              <a:off x="4041908" y="3352126"/>
              <a:ext cx="263661" cy="135476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Teardrop 133"/>
            <p:cNvSpPr/>
            <p:nvPr/>
          </p:nvSpPr>
          <p:spPr>
            <a:xfrm rot="11254553">
              <a:off x="3348698" y="3698020"/>
              <a:ext cx="293130" cy="258657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4" name="Rectangle 141"/>
            <p:cNvSpPr/>
            <p:nvPr/>
          </p:nvSpPr>
          <p:spPr>
            <a:xfrm rot="18900000">
              <a:off x="3336937" y="4114954"/>
              <a:ext cx="316652" cy="115280"/>
            </a:xfrm>
            <a:custGeom>
              <a:avLst/>
              <a:gdLst/>
              <a:ahLst/>
              <a:cxnLst/>
              <a:rect l="l" t="t" r="r" b="b"/>
              <a:pathLst>
                <a:path w="1118481" h="407194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5" name="Rounded Rectangle 145"/>
            <p:cNvSpPr/>
            <p:nvPr/>
          </p:nvSpPr>
          <p:spPr>
            <a:xfrm>
              <a:off x="2080285" y="3201255"/>
              <a:ext cx="246529" cy="246529"/>
            </a:xfrm>
            <a:custGeom>
              <a:avLst/>
              <a:gdLst/>
              <a:ahLst/>
              <a:cxnLst/>
              <a:rect l="l" t="t" r="r" b="b"/>
              <a:pathLst>
                <a:path w="1302010" h="1302010">
                  <a:moveTo>
                    <a:pt x="1046585" y="66534"/>
                  </a:moveTo>
                  <a:lnTo>
                    <a:pt x="1243446" y="263396"/>
                  </a:lnTo>
                  <a:lnTo>
                    <a:pt x="734047" y="772795"/>
                  </a:lnTo>
                  <a:lnTo>
                    <a:pt x="901149" y="939897"/>
                  </a:lnTo>
                  <a:lnTo>
                    <a:pt x="370084" y="939897"/>
                  </a:lnTo>
                  <a:lnTo>
                    <a:pt x="370084" y="408831"/>
                  </a:lnTo>
                  <a:lnTo>
                    <a:pt x="537186" y="575933"/>
                  </a:lnTo>
                  <a:close/>
                  <a:moveTo>
                    <a:pt x="159861" y="0"/>
                  </a:moveTo>
                  <a:lnTo>
                    <a:pt x="852477" y="0"/>
                  </a:lnTo>
                  <a:lnTo>
                    <a:pt x="669764" y="182713"/>
                  </a:lnTo>
                  <a:lnTo>
                    <a:pt x="251664" y="182713"/>
                  </a:lnTo>
                  <a:cubicBezTo>
                    <a:pt x="213583" y="182713"/>
                    <a:pt x="182713" y="213583"/>
                    <a:pt x="182713" y="251664"/>
                  </a:cubicBezTo>
                  <a:lnTo>
                    <a:pt x="182713" y="1050346"/>
                  </a:lnTo>
                  <a:cubicBezTo>
                    <a:pt x="182713" y="1088427"/>
                    <a:pt x="213583" y="1119297"/>
                    <a:pt x="251664" y="1119297"/>
                  </a:cubicBezTo>
                  <a:lnTo>
                    <a:pt x="1050346" y="1119297"/>
                  </a:lnTo>
                  <a:cubicBezTo>
                    <a:pt x="1088427" y="1119297"/>
                    <a:pt x="1119297" y="1088427"/>
                    <a:pt x="1119297" y="1050346"/>
                  </a:cubicBezTo>
                  <a:lnTo>
                    <a:pt x="1119297" y="646426"/>
                  </a:lnTo>
                  <a:lnTo>
                    <a:pt x="1302010" y="463713"/>
                  </a:lnTo>
                  <a:lnTo>
                    <a:pt x="1302010" y="1142149"/>
                  </a:lnTo>
                  <a:cubicBezTo>
                    <a:pt x="1302010" y="1230438"/>
                    <a:pt x="1230438" y="1302010"/>
                    <a:pt x="1142149" y="1302010"/>
                  </a:cubicBezTo>
                  <a:lnTo>
                    <a:pt x="159861" y="1302010"/>
                  </a:lnTo>
                  <a:cubicBezTo>
                    <a:pt x="71572" y="1302010"/>
                    <a:pt x="0" y="1230438"/>
                    <a:pt x="0" y="1142149"/>
                  </a:cubicBezTo>
                  <a:lnTo>
                    <a:pt x="0" y="159861"/>
                  </a:lnTo>
                  <a:cubicBezTo>
                    <a:pt x="0" y="71572"/>
                    <a:pt x="71572" y="0"/>
                    <a:pt x="1598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6" name="Oval 170"/>
            <p:cNvSpPr/>
            <p:nvPr/>
          </p:nvSpPr>
          <p:spPr>
            <a:xfrm>
              <a:off x="4061100" y="2267535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06916" y="2597455"/>
              <a:ext cx="976284" cy="227546"/>
              <a:chOff x="1006916" y="2597455"/>
              <a:chExt cx="976284" cy="227546"/>
            </a:xfrm>
          </p:grpSpPr>
          <p:sp>
            <p:nvSpPr>
              <p:cNvPr id="118" name="Rectangle 175"/>
              <p:cNvSpPr/>
              <p:nvPr/>
            </p:nvSpPr>
            <p:spPr>
              <a:xfrm>
                <a:off x="1755651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19" name="Rectangle 175"/>
              <p:cNvSpPr/>
              <p:nvPr/>
            </p:nvSpPr>
            <p:spPr>
              <a:xfrm>
                <a:off x="1381284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20" name="Rectangle 175"/>
              <p:cNvSpPr/>
              <p:nvPr/>
            </p:nvSpPr>
            <p:spPr>
              <a:xfrm>
                <a:off x="1006916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</p:grp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Scaling the Router</a:t>
            </a:r>
            <a:endParaRPr lang="en-US" sz="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39168" y="1619672"/>
            <a:ext cx="820891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/>
              <a:t>Scale the router with the number of incoming requests. In general, this load is much less than the load on DEA nodes.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9445822" y="6970107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148437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352292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>
            <a:endCxn id="34" idx="0"/>
          </p:cNvCxnSpPr>
          <p:nvPr/>
        </p:nvCxnSpPr>
        <p:spPr>
          <a:xfrm rot="5400000">
            <a:off x="11129629" y="5620922"/>
            <a:ext cx="663547" cy="2034825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2135080" y="6650198"/>
            <a:ext cx="687372" cy="98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13154353" y="5631019"/>
            <a:ext cx="687372" cy="2038452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95349" y="1253067"/>
            <a:ext cx="6513038" cy="11822"/>
          </a:xfrm>
          <a:prstGeom prst="line">
            <a:avLst/>
          </a:prstGeom>
          <a:ln w="1905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Book alt 2 128x128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51" y="101603"/>
            <a:ext cx="578231" cy="578231"/>
          </a:xfrm>
          <a:prstGeom prst="rect">
            <a:avLst/>
          </a:prstGeom>
        </p:spPr>
      </p:pic>
      <p:pic>
        <p:nvPicPr>
          <p:cNvPr id="24" name="Picture 23" descr="Calendar 128x128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542" y="101603"/>
            <a:ext cx="578231" cy="578231"/>
          </a:xfrm>
          <a:prstGeom prst="rect">
            <a:avLst/>
          </a:prstGeom>
        </p:spPr>
      </p:pic>
      <p:pic>
        <p:nvPicPr>
          <p:cNvPr id="27" name="Picture 26" descr="Factory 128x128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906" y="101603"/>
            <a:ext cx="578231" cy="578231"/>
          </a:xfrm>
          <a:prstGeom prst="rect">
            <a:avLst/>
          </a:prstGeom>
        </p:spPr>
      </p:pic>
      <p:pic>
        <p:nvPicPr>
          <p:cNvPr id="49" name="Picture 48" descr="Iphone 128x128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861" y="101603"/>
            <a:ext cx="578231" cy="578231"/>
          </a:xfrm>
          <a:prstGeom prst="rect">
            <a:avLst/>
          </a:prstGeom>
        </p:spPr>
      </p:pic>
      <p:pic>
        <p:nvPicPr>
          <p:cNvPr id="51" name="Picture 50" descr="Movie 128x128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88" y="101603"/>
            <a:ext cx="578231" cy="578231"/>
          </a:xfrm>
          <a:prstGeom prst="rect">
            <a:avLst/>
          </a:prstGeom>
        </p:spPr>
      </p:pic>
      <p:pic>
        <p:nvPicPr>
          <p:cNvPr id="58" name="Picture 57" descr="Phone 128x128.png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69" y="101603"/>
            <a:ext cx="578231" cy="578231"/>
          </a:xfrm>
          <a:prstGeom prst="rect">
            <a:avLst/>
          </a:prstGeom>
        </p:spPr>
      </p:pic>
      <p:pic>
        <p:nvPicPr>
          <p:cNvPr id="60" name="Picture 59" descr="Slideshow 128x128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176" y="101601"/>
            <a:ext cx="578226" cy="578228"/>
          </a:xfrm>
          <a:prstGeom prst="rect">
            <a:avLst/>
          </a:prstGeom>
        </p:spPr>
      </p:pic>
      <p:pic>
        <p:nvPicPr>
          <p:cNvPr id="61" name="Picture 60" descr="Users  alt 128x128.png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224" y="101603"/>
            <a:ext cx="578231" cy="5782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5833" y="7307194"/>
            <a:ext cx="1280231" cy="323259"/>
          </a:xfrm>
          <a:prstGeom prst="rect">
            <a:avLst/>
          </a:prstGeom>
        </p:spPr>
      </p:pic>
      <p:pic>
        <p:nvPicPr>
          <p:cNvPr id="107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871228" y="7187732"/>
            <a:ext cx="1071308" cy="432987"/>
          </a:xfrm>
          <a:prstGeom prst="rect">
            <a:avLst/>
          </a:prstGeom>
          <a:noFill/>
        </p:spPr>
      </p:pic>
      <p:pic>
        <p:nvPicPr>
          <p:cNvPr id="94" name="Picture 93" descr="openstack_logo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11825787" y="7204252"/>
            <a:ext cx="1177227" cy="390048"/>
          </a:xfrm>
          <a:prstGeom prst="rect">
            <a:avLst/>
          </a:prstGeom>
        </p:spPr>
      </p:pic>
      <p:cxnSp>
        <p:nvCxnSpPr>
          <p:cNvPr id="32" name="Elbow Connector 31"/>
          <p:cNvCxnSpPr>
            <a:stCxn id="23" idx="2"/>
            <a:endCxn id="60" idx="2"/>
          </p:cNvCxnSpPr>
          <p:nvPr/>
        </p:nvCxnSpPr>
        <p:spPr>
          <a:xfrm rot="5400000" flipH="1" flipV="1">
            <a:off x="12484175" y="-1939280"/>
            <a:ext cx="5" cy="5238222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8" idx="2"/>
            <a:endCxn id="49" idx="2"/>
          </p:cNvCxnSpPr>
          <p:nvPr/>
        </p:nvCxnSpPr>
        <p:spPr>
          <a:xfrm rot="16200000" flipH="1">
            <a:off x="12484179" y="-1190963"/>
            <a:ext cx="22578" cy="3741591"/>
          </a:xfrm>
          <a:prstGeom prst="bentConnector3">
            <a:avLst>
              <a:gd name="adj1" fmla="val 183989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2"/>
            <a:endCxn id="24" idx="2"/>
          </p:cNvCxnSpPr>
          <p:nvPr/>
        </p:nvCxnSpPr>
        <p:spPr>
          <a:xfrm rot="16200000" flipH="1">
            <a:off x="12484179" y="-442645"/>
            <a:ext cx="22578" cy="2244955"/>
          </a:xfrm>
          <a:prstGeom prst="bentConnector3">
            <a:avLst>
              <a:gd name="adj1" fmla="val 1859819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61" idx="2"/>
          </p:cNvCxnSpPr>
          <p:nvPr/>
        </p:nvCxnSpPr>
        <p:spPr>
          <a:xfrm rot="16200000" flipH="1">
            <a:off x="12484179" y="305674"/>
            <a:ext cx="22578" cy="748318"/>
          </a:xfrm>
          <a:prstGeom prst="bentConnector3">
            <a:avLst>
              <a:gd name="adj1" fmla="val 1839874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21552" y="1498600"/>
            <a:ext cx="5904656" cy="599728"/>
          </a:xfrm>
          <a:prstGeom prst="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1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9560874" y="1556165"/>
            <a:ext cx="5814914" cy="4764430"/>
            <a:chOff x="555532" y="1194207"/>
            <a:chExt cx="3836046" cy="3143052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58264" y="1194207"/>
              <a:ext cx="3826986" cy="319281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Dynamic Router</a:t>
              </a:r>
            </a:p>
          </p:txBody>
        </p:sp>
        <p:sp>
          <p:nvSpPr>
            <p:cNvPr id="67" name="Oval 42"/>
            <p:cNvSpPr/>
            <p:nvPr/>
          </p:nvSpPr>
          <p:spPr>
            <a:xfrm>
              <a:off x="3379971" y="1238326"/>
              <a:ext cx="230584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58264" y="1541790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558264" y="1891079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UAA/Login Servers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498748" y="1899272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501210" y="2237416"/>
              <a:ext cx="1890368" cy="1382081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558264" y="2241307"/>
              <a:ext cx="1890368" cy="747288"/>
            </a:xfrm>
            <a:prstGeom prst="roundRect">
              <a:avLst>
                <a:gd name="adj" fmla="val 5312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Service Broker Node(s)</a:t>
              </a: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558264" y="3013156"/>
              <a:ext cx="1890368" cy="622728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User Provided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Instances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560727" y="3665651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Messaging (NATS)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2560995" y="2536061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Apps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555532" y="4018093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Cloud Foundry BOSH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560995" y="289903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Build Packs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560995" y="326200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Logging</a:t>
              </a:r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3395722" y="1568537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2" name="Heart 101"/>
            <p:cNvSpPr/>
            <p:nvPr/>
          </p:nvSpPr>
          <p:spPr>
            <a:xfrm>
              <a:off x="4051575" y="1952052"/>
              <a:ext cx="242965" cy="214369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9" name="Oval 84"/>
            <p:cNvSpPr/>
            <p:nvPr/>
          </p:nvSpPr>
          <p:spPr>
            <a:xfrm>
              <a:off x="2043415" y="1993030"/>
              <a:ext cx="320268" cy="162184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0" name="Diamond 87"/>
            <p:cNvSpPr/>
            <p:nvPr/>
          </p:nvSpPr>
          <p:spPr>
            <a:xfrm>
              <a:off x="4064337" y="2570490"/>
              <a:ext cx="217439" cy="245317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1" name="Rectangle 102"/>
            <p:cNvSpPr/>
            <p:nvPr/>
          </p:nvSpPr>
          <p:spPr>
            <a:xfrm>
              <a:off x="4073103" y="2934026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2" name="Moon 128"/>
            <p:cNvSpPr/>
            <p:nvPr/>
          </p:nvSpPr>
          <p:spPr>
            <a:xfrm rot="17292480">
              <a:off x="4041908" y="3352126"/>
              <a:ext cx="263661" cy="135476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Teardrop 133"/>
            <p:cNvSpPr/>
            <p:nvPr/>
          </p:nvSpPr>
          <p:spPr>
            <a:xfrm rot="11254553">
              <a:off x="3348698" y="3698020"/>
              <a:ext cx="293130" cy="258657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4" name="Rectangle 141"/>
            <p:cNvSpPr/>
            <p:nvPr/>
          </p:nvSpPr>
          <p:spPr>
            <a:xfrm rot="18900000">
              <a:off x="3336937" y="4114954"/>
              <a:ext cx="316652" cy="115280"/>
            </a:xfrm>
            <a:custGeom>
              <a:avLst/>
              <a:gdLst/>
              <a:ahLst/>
              <a:cxnLst/>
              <a:rect l="l" t="t" r="r" b="b"/>
              <a:pathLst>
                <a:path w="1118481" h="407194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5" name="Rounded Rectangle 145"/>
            <p:cNvSpPr/>
            <p:nvPr/>
          </p:nvSpPr>
          <p:spPr>
            <a:xfrm>
              <a:off x="2080285" y="3201255"/>
              <a:ext cx="246529" cy="246529"/>
            </a:xfrm>
            <a:custGeom>
              <a:avLst/>
              <a:gdLst/>
              <a:ahLst/>
              <a:cxnLst/>
              <a:rect l="l" t="t" r="r" b="b"/>
              <a:pathLst>
                <a:path w="1302010" h="1302010">
                  <a:moveTo>
                    <a:pt x="1046585" y="66534"/>
                  </a:moveTo>
                  <a:lnTo>
                    <a:pt x="1243446" y="263396"/>
                  </a:lnTo>
                  <a:lnTo>
                    <a:pt x="734047" y="772795"/>
                  </a:lnTo>
                  <a:lnTo>
                    <a:pt x="901149" y="939897"/>
                  </a:lnTo>
                  <a:lnTo>
                    <a:pt x="370084" y="939897"/>
                  </a:lnTo>
                  <a:lnTo>
                    <a:pt x="370084" y="408831"/>
                  </a:lnTo>
                  <a:lnTo>
                    <a:pt x="537186" y="575933"/>
                  </a:lnTo>
                  <a:close/>
                  <a:moveTo>
                    <a:pt x="159861" y="0"/>
                  </a:moveTo>
                  <a:lnTo>
                    <a:pt x="852477" y="0"/>
                  </a:lnTo>
                  <a:lnTo>
                    <a:pt x="669764" y="182713"/>
                  </a:lnTo>
                  <a:lnTo>
                    <a:pt x="251664" y="182713"/>
                  </a:lnTo>
                  <a:cubicBezTo>
                    <a:pt x="213583" y="182713"/>
                    <a:pt x="182713" y="213583"/>
                    <a:pt x="182713" y="251664"/>
                  </a:cubicBezTo>
                  <a:lnTo>
                    <a:pt x="182713" y="1050346"/>
                  </a:lnTo>
                  <a:cubicBezTo>
                    <a:pt x="182713" y="1088427"/>
                    <a:pt x="213583" y="1119297"/>
                    <a:pt x="251664" y="1119297"/>
                  </a:cubicBezTo>
                  <a:lnTo>
                    <a:pt x="1050346" y="1119297"/>
                  </a:lnTo>
                  <a:cubicBezTo>
                    <a:pt x="1088427" y="1119297"/>
                    <a:pt x="1119297" y="1088427"/>
                    <a:pt x="1119297" y="1050346"/>
                  </a:cubicBezTo>
                  <a:lnTo>
                    <a:pt x="1119297" y="646426"/>
                  </a:lnTo>
                  <a:lnTo>
                    <a:pt x="1302010" y="463713"/>
                  </a:lnTo>
                  <a:lnTo>
                    <a:pt x="1302010" y="1142149"/>
                  </a:lnTo>
                  <a:cubicBezTo>
                    <a:pt x="1302010" y="1230438"/>
                    <a:pt x="1230438" y="1302010"/>
                    <a:pt x="1142149" y="1302010"/>
                  </a:cubicBezTo>
                  <a:lnTo>
                    <a:pt x="159861" y="1302010"/>
                  </a:lnTo>
                  <a:cubicBezTo>
                    <a:pt x="71572" y="1302010"/>
                    <a:pt x="0" y="1230438"/>
                    <a:pt x="0" y="1142149"/>
                  </a:cubicBezTo>
                  <a:lnTo>
                    <a:pt x="0" y="159861"/>
                  </a:lnTo>
                  <a:cubicBezTo>
                    <a:pt x="0" y="71572"/>
                    <a:pt x="71572" y="0"/>
                    <a:pt x="1598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6" name="Oval 170"/>
            <p:cNvSpPr/>
            <p:nvPr/>
          </p:nvSpPr>
          <p:spPr>
            <a:xfrm>
              <a:off x="4061100" y="2267535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06916" y="2597455"/>
              <a:ext cx="976284" cy="227546"/>
              <a:chOff x="1006916" y="2597455"/>
              <a:chExt cx="976284" cy="227546"/>
            </a:xfrm>
          </p:grpSpPr>
          <p:sp>
            <p:nvSpPr>
              <p:cNvPr id="118" name="Rectangle 175"/>
              <p:cNvSpPr/>
              <p:nvPr/>
            </p:nvSpPr>
            <p:spPr>
              <a:xfrm>
                <a:off x="1755651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19" name="Rectangle 175"/>
              <p:cNvSpPr/>
              <p:nvPr/>
            </p:nvSpPr>
            <p:spPr>
              <a:xfrm>
                <a:off x="1381284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20" name="Rectangle 175"/>
              <p:cNvSpPr/>
              <p:nvPr/>
            </p:nvSpPr>
            <p:spPr>
              <a:xfrm>
                <a:off x="1006916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</p:grp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Scaling the Health Manager</a:t>
            </a:r>
            <a:endParaRPr lang="en-US" sz="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39168" y="1619672"/>
            <a:ext cx="8208912" cy="3447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/>
              <a:t>The Health Manager works as a failover set, meaning that only one Health Manager is active at a time. Y</a:t>
            </a:r>
            <a:r>
              <a:rPr lang="en-US" sz="3200" dirty="0" smtClean="0"/>
              <a:t>ou </a:t>
            </a:r>
            <a:r>
              <a:rPr lang="en-US" sz="3200" dirty="0"/>
              <a:t>only need to scale the Health Manager to deal with instance failures, not increased deployment size</a:t>
            </a:r>
            <a:r>
              <a:rPr lang="en-US" sz="3200" dirty="0" smtClean="0"/>
              <a:t>.</a:t>
            </a:r>
          </a:p>
          <a:p>
            <a:pPr algn="l"/>
            <a:r>
              <a:rPr lang="en-US" sz="3200" dirty="0" smtClean="0"/>
              <a:t>Short HM downtimes won’t affect the platform (messages are kept on the NATS)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9445822" y="6970107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148437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352292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>
            <a:endCxn id="34" idx="0"/>
          </p:cNvCxnSpPr>
          <p:nvPr/>
        </p:nvCxnSpPr>
        <p:spPr>
          <a:xfrm rot="5400000">
            <a:off x="11129629" y="5620922"/>
            <a:ext cx="663547" cy="2034825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2135080" y="6650198"/>
            <a:ext cx="687372" cy="98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13154353" y="5631019"/>
            <a:ext cx="687372" cy="2038452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95349" y="1253067"/>
            <a:ext cx="6513038" cy="11822"/>
          </a:xfrm>
          <a:prstGeom prst="line">
            <a:avLst/>
          </a:prstGeom>
          <a:ln w="1905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Book alt 2 128x128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51" y="101603"/>
            <a:ext cx="578231" cy="578231"/>
          </a:xfrm>
          <a:prstGeom prst="rect">
            <a:avLst/>
          </a:prstGeom>
        </p:spPr>
      </p:pic>
      <p:pic>
        <p:nvPicPr>
          <p:cNvPr id="24" name="Picture 23" descr="Calendar 128x128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542" y="101603"/>
            <a:ext cx="578231" cy="578231"/>
          </a:xfrm>
          <a:prstGeom prst="rect">
            <a:avLst/>
          </a:prstGeom>
        </p:spPr>
      </p:pic>
      <p:pic>
        <p:nvPicPr>
          <p:cNvPr id="27" name="Picture 26" descr="Factory 128x128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906" y="101603"/>
            <a:ext cx="578231" cy="578231"/>
          </a:xfrm>
          <a:prstGeom prst="rect">
            <a:avLst/>
          </a:prstGeom>
        </p:spPr>
      </p:pic>
      <p:pic>
        <p:nvPicPr>
          <p:cNvPr id="49" name="Picture 48" descr="Iphone 128x128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861" y="101603"/>
            <a:ext cx="578231" cy="578231"/>
          </a:xfrm>
          <a:prstGeom prst="rect">
            <a:avLst/>
          </a:prstGeom>
        </p:spPr>
      </p:pic>
      <p:pic>
        <p:nvPicPr>
          <p:cNvPr id="51" name="Picture 50" descr="Movie 128x128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88" y="101603"/>
            <a:ext cx="578231" cy="578231"/>
          </a:xfrm>
          <a:prstGeom prst="rect">
            <a:avLst/>
          </a:prstGeom>
        </p:spPr>
      </p:pic>
      <p:pic>
        <p:nvPicPr>
          <p:cNvPr id="58" name="Picture 57" descr="Phone 128x128.png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69" y="101603"/>
            <a:ext cx="578231" cy="578231"/>
          </a:xfrm>
          <a:prstGeom prst="rect">
            <a:avLst/>
          </a:prstGeom>
        </p:spPr>
      </p:pic>
      <p:pic>
        <p:nvPicPr>
          <p:cNvPr id="60" name="Picture 59" descr="Slideshow 128x128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176" y="101601"/>
            <a:ext cx="578226" cy="578228"/>
          </a:xfrm>
          <a:prstGeom prst="rect">
            <a:avLst/>
          </a:prstGeom>
        </p:spPr>
      </p:pic>
      <p:pic>
        <p:nvPicPr>
          <p:cNvPr id="61" name="Picture 60" descr="Users  alt 128x128.png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224" y="101603"/>
            <a:ext cx="578231" cy="5782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5833" y="7307194"/>
            <a:ext cx="1280231" cy="323259"/>
          </a:xfrm>
          <a:prstGeom prst="rect">
            <a:avLst/>
          </a:prstGeom>
        </p:spPr>
      </p:pic>
      <p:pic>
        <p:nvPicPr>
          <p:cNvPr id="107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871228" y="7187732"/>
            <a:ext cx="1071308" cy="432987"/>
          </a:xfrm>
          <a:prstGeom prst="rect">
            <a:avLst/>
          </a:prstGeom>
          <a:noFill/>
        </p:spPr>
      </p:pic>
      <p:pic>
        <p:nvPicPr>
          <p:cNvPr id="94" name="Picture 93" descr="openstack_logo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11825787" y="7204252"/>
            <a:ext cx="1177227" cy="390048"/>
          </a:xfrm>
          <a:prstGeom prst="rect">
            <a:avLst/>
          </a:prstGeom>
        </p:spPr>
      </p:pic>
      <p:cxnSp>
        <p:nvCxnSpPr>
          <p:cNvPr id="32" name="Elbow Connector 31"/>
          <p:cNvCxnSpPr>
            <a:stCxn id="23" idx="2"/>
            <a:endCxn id="60" idx="2"/>
          </p:cNvCxnSpPr>
          <p:nvPr/>
        </p:nvCxnSpPr>
        <p:spPr>
          <a:xfrm rot="5400000" flipH="1" flipV="1">
            <a:off x="12484175" y="-1939280"/>
            <a:ext cx="5" cy="5238222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8" idx="2"/>
            <a:endCxn id="49" idx="2"/>
          </p:cNvCxnSpPr>
          <p:nvPr/>
        </p:nvCxnSpPr>
        <p:spPr>
          <a:xfrm rot="16200000" flipH="1">
            <a:off x="12484179" y="-1190963"/>
            <a:ext cx="22578" cy="3741591"/>
          </a:xfrm>
          <a:prstGeom prst="bentConnector3">
            <a:avLst>
              <a:gd name="adj1" fmla="val 183989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2"/>
            <a:endCxn id="24" idx="2"/>
          </p:cNvCxnSpPr>
          <p:nvPr/>
        </p:nvCxnSpPr>
        <p:spPr>
          <a:xfrm rot="16200000" flipH="1">
            <a:off x="12484179" y="-442645"/>
            <a:ext cx="22578" cy="2244955"/>
          </a:xfrm>
          <a:prstGeom prst="bentConnector3">
            <a:avLst>
              <a:gd name="adj1" fmla="val 1859819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61" idx="2"/>
          </p:cNvCxnSpPr>
          <p:nvPr/>
        </p:nvCxnSpPr>
        <p:spPr>
          <a:xfrm rot="16200000" flipH="1">
            <a:off x="12484179" y="305674"/>
            <a:ext cx="22578" cy="748318"/>
          </a:xfrm>
          <a:prstGeom prst="bentConnector3">
            <a:avLst>
              <a:gd name="adj1" fmla="val 1839874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448480" y="2581176"/>
            <a:ext cx="2952328" cy="599728"/>
          </a:xfrm>
          <a:prstGeom prst="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9560874" y="1556165"/>
            <a:ext cx="5814914" cy="4764430"/>
            <a:chOff x="555532" y="1194207"/>
            <a:chExt cx="3836046" cy="3143052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58264" y="1194207"/>
              <a:ext cx="3826986" cy="319281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Dynamic Router</a:t>
              </a:r>
            </a:p>
          </p:txBody>
        </p:sp>
        <p:sp>
          <p:nvSpPr>
            <p:cNvPr id="67" name="Oval 42"/>
            <p:cNvSpPr/>
            <p:nvPr/>
          </p:nvSpPr>
          <p:spPr>
            <a:xfrm>
              <a:off x="3379971" y="1238326"/>
              <a:ext cx="230584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58264" y="1541790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558264" y="1891079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UAA/Login Servers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498748" y="1899272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501210" y="2237416"/>
              <a:ext cx="1890368" cy="1382081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558264" y="2241307"/>
              <a:ext cx="1890368" cy="747288"/>
            </a:xfrm>
            <a:prstGeom prst="roundRect">
              <a:avLst>
                <a:gd name="adj" fmla="val 5312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Service Broker Node(s)</a:t>
              </a: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558264" y="3013156"/>
              <a:ext cx="1890368" cy="622728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User Provided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Instances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560727" y="3665651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Messaging (NATS)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2560995" y="2536061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Apps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555532" y="4018093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Cloud Foundry BOSH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560995" y="289903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Build Packs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560995" y="326200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Logging</a:t>
              </a:r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3395722" y="1568537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2" name="Heart 101"/>
            <p:cNvSpPr/>
            <p:nvPr/>
          </p:nvSpPr>
          <p:spPr>
            <a:xfrm>
              <a:off x="4051575" y="1952052"/>
              <a:ext cx="242965" cy="214369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9" name="Oval 84"/>
            <p:cNvSpPr/>
            <p:nvPr/>
          </p:nvSpPr>
          <p:spPr>
            <a:xfrm>
              <a:off x="2043415" y="1993030"/>
              <a:ext cx="320268" cy="162184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0" name="Diamond 87"/>
            <p:cNvSpPr/>
            <p:nvPr/>
          </p:nvSpPr>
          <p:spPr>
            <a:xfrm>
              <a:off x="4064337" y="2570490"/>
              <a:ext cx="217439" cy="245317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1" name="Rectangle 102"/>
            <p:cNvSpPr/>
            <p:nvPr/>
          </p:nvSpPr>
          <p:spPr>
            <a:xfrm>
              <a:off x="4073103" y="2934026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2" name="Moon 128"/>
            <p:cNvSpPr/>
            <p:nvPr/>
          </p:nvSpPr>
          <p:spPr>
            <a:xfrm rot="17292480">
              <a:off x="4041908" y="3352126"/>
              <a:ext cx="263661" cy="135476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Teardrop 133"/>
            <p:cNvSpPr/>
            <p:nvPr/>
          </p:nvSpPr>
          <p:spPr>
            <a:xfrm rot="11254553">
              <a:off x="3348698" y="3698020"/>
              <a:ext cx="293130" cy="258657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4" name="Rectangle 141"/>
            <p:cNvSpPr/>
            <p:nvPr/>
          </p:nvSpPr>
          <p:spPr>
            <a:xfrm rot="18900000">
              <a:off x="3336937" y="4114954"/>
              <a:ext cx="316652" cy="115280"/>
            </a:xfrm>
            <a:custGeom>
              <a:avLst/>
              <a:gdLst/>
              <a:ahLst/>
              <a:cxnLst/>
              <a:rect l="l" t="t" r="r" b="b"/>
              <a:pathLst>
                <a:path w="1118481" h="407194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5" name="Rounded Rectangle 145"/>
            <p:cNvSpPr/>
            <p:nvPr/>
          </p:nvSpPr>
          <p:spPr>
            <a:xfrm>
              <a:off x="2080285" y="3201255"/>
              <a:ext cx="246529" cy="246529"/>
            </a:xfrm>
            <a:custGeom>
              <a:avLst/>
              <a:gdLst/>
              <a:ahLst/>
              <a:cxnLst/>
              <a:rect l="l" t="t" r="r" b="b"/>
              <a:pathLst>
                <a:path w="1302010" h="1302010">
                  <a:moveTo>
                    <a:pt x="1046585" y="66534"/>
                  </a:moveTo>
                  <a:lnTo>
                    <a:pt x="1243446" y="263396"/>
                  </a:lnTo>
                  <a:lnTo>
                    <a:pt x="734047" y="772795"/>
                  </a:lnTo>
                  <a:lnTo>
                    <a:pt x="901149" y="939897"/>
                  </a:lnTo>
                  <a:lnTo>
                    <a:pt x="370084" y="939897"/>
                  </a:lnTo>
                  <a:lnTo>
                    <a:pt x="370084" y="408831"/>
                  </a:lnTo>
                  <a:lnTo>
                    <a:pt x="537186" y="575933"/>
                  </a:lnTo>
                  <a:close/>
                  <a:moveTo>
                    <a:pt x="159861" y="0"/>
                  </a:moveTo>
                  <a:lnTo>
                    <a:pt x="852477" y="0"/>
                  </a:lnTo>
                  <a:lnTo>
                    <a:pt x="669764" y="182713"/>
                  </a:lnTo>
                  <a:lnTo>
                    <a:pt x="251664" y="182713"/>
                  </a:lnTo>
                  <a:cubicBezTo>
                    <a:pt x="213583" y="182713"/>
                    <a:pt x="182713" y="213583"/>
                    <a:pt x="182713" y="251664"/>
                  </a:cubicBezTo>
                  <a:lnTo>
                    <a:pt x="182713" y="1050346"/>
                  </a:lnTo>
                  <a:cubicBezTo>
                    <a:pt x="182713" y="1088427"/>
                    <a:pt x="213583" y="1119297"/>
                    <a:pt x="251664" y="1119297"/>
                  </a:cubicBezTo>
                  <a:lnTo>
                    <a:pt x="1050346" y="1119297"/>
                  </a:lnTo>
                  <a:cubicBezTo>
                    <a:pt x="1088427" y="1119297"/>
                    <a:pt x="1119297" y="1088427"/>
                    <a:pt x="1119297" y="1050346"/>
                  </a:cubicBezTo>
                  <a:lnTo>
                    <a:pt x="1119297" y="646426"/>
                  </a:lnTo>
                  <a:lnTo>
                    <a:pt x="1302010" y="463713"/>
                  </a:lnTo>
                  <a:lnTo>
                    <a:pt x="1302010" y="1142149"/>
                  </a:lnTo>
                  <a:cubicBezTo>
                    <a:pt x="1302010" y="1230438"/>
                    <a:pt x="1230438" y="1302010"/>
                    <a:pt x="1142149" y="1302010"/>
                  </a:cubicBezTo>
                  <a:lnTo>
                    <a:pt x="159861" y="1302010"/>
                  </a:lnTo>
                  <a:cubicBezTo>
                    <a:pt x="71572" y="1302010"/>
                    <a:pt x="0" y="1230438"/>
                    <a:pt x="0" y="1142149"/>
                  </a:cubicBezTo>
                  <a:lnTo>
                    <a:pt x="0" y="159861"/>
                  </a:lnTo>
                  <a:cubicBezTo>
                    <a:pt x="0" y="71572"/>
                    <a:pt x="71572" y="0"/>
                    <a:pt x="1598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6" name="Oval 170"/>
            <p:cNvSpPr/>
            <p:nvPr/>
          </p:nvSpPr>
          <p:spPr>
            <a:xfrm>
              <a:off x="4061100" y="2267535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06916" y="2597455"/>
              <a:ext cx="976284" cy="227546"/>
              <a:chOff x="1006916" y="2597455"/>
              <a:chExt cx="976284" cy="227546"/>
            </a:xfrm>
          </p:grpSpPr>
          <p:sp>
            <p:nvSpPr>
              <p:cNvPr id="118" name="Rectangle 175"/>
              <p:cNvSpPr/>
              <p:nvPr/>
            </p:nvSpPr>
            <p:spPr>
              <a:xfrm>
                <a:off x="1755651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19" name="Rectangle 175"/>
              <p:cNvSpPr/>
              <p:nvPr/>
            </p:nvSpPr>
            <p:spPr>
              <a:xfrm>
                <a:off x="1381284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  <p:sp>
            <p:nvSpPr>
              <p:cNvPr id="120" name="Rectangle 175"/>
              <p:cNvSpPr/>
              <p:nvPr/>
            </p:nvSpPr>
            <p:spPr>
              <a:xfrm>
                <a:off x="1006916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/>
              </a:p>
            </p:txBody>
          </p:sp>
        </p:grp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Scaling the Cloud Controller</a:t>
            </a:r>
            <a:endParaRPr lang="en-US" sz="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39168" y="1619672"/>
            <a:ext cx="820891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/>
              <a:t>Scale the Cloud Controller with the number of requests to the API and with the number of apps in the </a:t>
            </a:r>
            <a:r>
              <a:rPr lang="en-US" sz="3200" dirty="0" smtClean="0"/>
              <a:t>system.</a:t>
            </a:r>
          </a:p>
          <a:p>
            <a:pPr algn="l"/>
            <a:r>
              <a:rPr lang="en-US" sz="3200" dirty="0" smtClean="0"/>
              <a:t>Routers will load-balance between different Cloud Controller instances.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9445822" y="6970107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148437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13522923" y="6922818"/>
            <a:ext cx="1996327" cy="10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>
            <a:endCxn id="34" idx="0"/>
          </p:cNvCxnSpPr>
          <p:nvPr/>
        </p:nvCxnSpPr>
        <p:spPr>
          <a:xfrm rot="5400000">
            <a:off x="11129629" y="5620922"/>
            <a:ext cx="663547" cy="2034825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2135080" y="6650198"/>
            <a:ext cx="687372" cy="98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13154353" y="5631019"/>
            <a:ext cx="687372" cy="2038452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295349" y="1253067"/>
            <a:ext cx="6513038" cy="11822"/>
          </a:xfrm>
          <a:prstGeom prst="line">
            <a:avLst/>
          </a:prstGeom>
          <a:ln w="1905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Book alt 2 128x128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51" y="101603"/>
            <a:ext cx="578231" cy="578231"/>
          </a:xfrm>
          <a:prstGeom prst="rect">
            <a:avLst/>
          </a:prstGeom>
        </p:spPr>
      </p:pic>
      <p:pic>
        <p:nvPicPr>
          <p:cNvPr id="24" name="Picture 23" descr="Calendar 128x128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542" y="101603"/>
            <a:ext cx="578231" cy="578231"/>
          </a:xfrm>
          <a:prstGeom prst="rect">
            <a:avLst/>
          </a:prstGeom>
        </p:spPr>
      </p:pic>
      <p:pic>
        <p:nvPicPr>
          <p:cNvPr id="27" name="Picture 26" descr="Factory 128x128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906" y="101603"/>
            <a:ext cx="578231" cy="578231"/>
          </a:xfrm>
          <a:prstGeom prst="rect">
            <a:avLst/>
          </a:prstGeom>
        </p:spPr>
      </p:pic>
      <p:pic>
        <p:nvPicPr>
          <p:cNvPr id="49" name="Picture 48" descr="Iphone 128x128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861" y="101603"/>
            <a:ext cx="578231" cy="578231"/>
          </a:xfrm>
          <a:prstGeom prst="rect">
            <a:avLst/>
          </a:prstGeom>
        </p:spPr>
      </p:pic>
      <p:pic>
        <p:nvPicPr>
          <p:cNvPr id="51" name="Picture 50" descr="Movie 128x128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88" y="101603"/>
            <a:ext cx="578231" cy="578231"/>
          </a:xfrm>
          <a:prstGeom prst="rect">
            <a:avLst/>
          </a:prstGeom>
        </p:spPr>
      </p:pic>
      <p:pic>
        <p:nvPicPr>
          <p:cNvPr id="58" name="Picture 57" descr="Phone 128x128.png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69" y="101603"/>
            <a:ext cx="578231" cy="578231"/>
          </a:xfrm>
          <a:prstGeom prst="rect">
            <a:avLst/>
          </a:prstGeom>
        </p:spPr>
      </p:pic>
      <p:pic>
        <p:nvPicPr>
          <p:cNvPr id="60" name="Picture 59" descr="Slideshow 128x128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176" y="101601"/>
            <a:ext cx="578226" cy="578228"/>
          </a:xfrm>
          <a:prstGeom prst="rect">
            <a:avLst/>
          </a:prstGeom>
        </p:spPr>
      </p:pic>
      <p:pic>
        <p:nvPicPr>
          <p:cNvPr id="61" name="Picture 60" descr="Users  alt 128x128.png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224" y="101603"/>
            <a:ext cx="578231" cy="5782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5833" y="7307194"/>
            <a:ext cx="1280231" cy="323259"/>
          </a:xfrm>
          <a:prstGeom prst="rect">
            <a:avLst/>
          </a:prstGeom>
        </p:spPr>
      </p:pic>
      <p:pic>
        <p:nvPicPr>
          <p:cNvPr id="107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871228" y="7187732"/>
            <a:ext cx="1071308" cy="432987"/>
          </a:xfrm>
          <a:prstGeom prst="rect">
            <a:avLst/>
          </a:prstGeom>
          <a:noFill/>
        </p:spPr>
      </p:pic>
      <p:pic>
        <p:nvPicPr>
          <p:cNvPr id="94" name="Picture 93" descr="openstack_logo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11825787" y="7204252"/>
            <a:ext cx="1177227" cy="390048"/>
          </a:xfrm>
          <a:prstGeom prst="rect">
            <a:avLst/>
          </a:prstGeom>
        </p:spPr>
      </p:pic>
      <p:cxnSp>
        <p:nvCxnSpPr>
          <p:cNvPr id="32" name="Elbow Connector 31"/>
          <p:cNvCxnSpPr>
            <a:stCxn id="23" idx="2"/>
            <a:endCxn id="60" idx="2"/>
          </p:cNvCxnSpPr>
          <p:nvPr/>
        </p:nvCxnSpPr>
        <p:spPr>
          <a:xfrm rot="5400000" flipH="1" flipV="1">
            <a:off x="12484175" y="-1939280"/>
            <a:ext cx="5" cy="5238222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8" idx="2"/>
            <a:endCxn id="49" idx="2"/>
          </p:cNvCxnSpPr>
          <p:nvPr/>
        </p:nvCxnSpPr>
        <p:spPr>
          <a:xfrm rot="16200000" flipH="1">
            <a:off x="12484179" y="-1190963"/>
            <a:ext cx="22578" cy="3741591"/>
          </a:xfrm>
          <a:prstGeom prst="bentConnector3">
            <a:avLst>
              <a:gd name="adj1" fmla="val 183989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2"/>
            <a:endCxn id="24" idx="2"/>
          </p:cNvCxnSpPr>
          <p:nvPr/>
        </p:nvCxnSpPr>
        <p:spPr>
          <a:xfrm rot="16200000" flipH="1">
            <a:off x="12484179" y="-442645"/>
            <a:ext cx="22578" cy="2244955"/>
          </a:xfrm>
          <a:prstGeom prst="bentConnector3">
            <a:avLst>
              <a:gd name="adj1" fmla="val 1859819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61" idx="2"/>
          </p:cNvCxnSpPr>
          <p:nvPr/>
        </p:nvCxnSpPr>
        <p:spPr>
          <a:xfrm rot="16200000" flipH="1">
            <a:off x="12484179" y="305674"/>
            <a:ext cx="22578" cy="748318"/>
          </a:xfrm>
          <a:prstGeom prst="bentConnector3">
            <a:avLst>
              <a:gd name="adj1" fmla="val 1839874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496152" y="2072928"/>
            <a:ext cx="5904656" cy="527720"/>
          </a:xfrm>
          <a:prstGeom prst="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6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16309</TotalTime>
  <Pages>0</Pages>
  <Words>928</Words>
  <Characters>0</Characters>
  <Application>Microsoft Macintosh PowerPoint</Application>
  <PresentationFormat>Custom</PresentationFormat>
  <Lines>0</Lines>
  <Paragraphs>120</Paragraphs>
  <Slides>16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Pivotal_PPT_Template_16x9_internal_091713</vt:lpstr>
      <vt:lpstr>Pivotal_interim_16x9_external_040113 (3)</vt:lpstr>
      <vt:lpstr>PowerPoint Presentation</vt:lpstr>
      <vt:lpstr>Scaling CF</vt:lpstr>
      <vt:lpstr>PowerPoint Presentation</vt:lpstr>
      <vt:lpstr>Pivotal CF</vt:lpstr>
      <vt:lpstr>Vertical &amp; Horizontal Scaling</vt:lpstr>
      <vt:lpstr>Scaling DEAs</vt:lpstr>
      <vt:lpstr>Scaling the Router</vt:lpstr>
      <vt:lpstr>Scaling the Health Manager</vt:lpstr>
      <vt:lpstr>Scaling the Cloud Controller</vt:lpstr>
      <vt:lpstr>Pivotal CF</vt:lpstr>
      <vt:lpstr>Scaling for Availability</vt:lpstr>
      <vt:lpstr>Scalable Processes</vt:lpstr>
      <vt:lpstr>Single Node Processes</vt:lpstr>
      <vt:lpstr>Processes not affecting Availability</vt:lpstr>
      <vt:lpstr>Database Availability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sdunn</dc:creator>
  <cp:keywords/>
  <dc:description/>
  <cp:lastModifiedBy>Jamie O'Meara</cp:lastModifiedBy>
  <cp:revision>37</cp:revision>
  <dcterms:modified xsi:type="dcterms:W3CDTF">2014-06-28T21:38:55Z</dcterms:modified>
</cp:coreProperties>
</file>