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701" r:id="rId2"/>
  </p:sldMasterIdLst>
  <p:notesMasterIdLst>
    <p:notesMasterId r:id="rId22"/>
  </p:notesMasterIdLst>
  <p:handoutMasterIdLst>
    <p:handoutMasterId r:id="rId23"/>
  </p:handoutMasterIdLst>
  <p:sldIdLst>
    <p:sldId id="613" r:id="rId3"/>
    <p:sldId id="491" r:id="rId4"/>
    <p:sldId id="544" r:id="rId5"/>
    <p:sldId id="554" r:id="rId6"/>
    <p:sldId id="549" r:id="rId7"/>
    <p:sldId id="616" r:id="rId8"/>
    <p:sldId id="580" r:id="rId9"/>
    <p:sldId id="617" r:id="rId10"/>
    <p:sldId id="595" r:id="rId11"/>
    <p:sldId id="583" r:id="rId12"/>
    <p:sldId id="584" r:id="rId13"/>
    <p:sldId id="586" r:id="rId14"/>
    <p:sldId id="587" r:id="rId15"/>
    <p:sldId id="588" r:id="rId16"/>
    <p:sldId id="590" r:id="rId17"/>
    <p:sldId id="591" r:id="rId18"/>
    <p:sldId id="615" r:id="rId19"/>
    <p:sldId id="619" r:id="rId20"/>
    <p:sldId id="614" r:id="rId21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F3B"/>
    <a:srgbClr val="AEBF2F"/>
    <a:srgbClr val="00685D"/>
    <a:srgbClr val="1C7B70"/>
    <a:srgbClr val="2E7CA2"/>
    <a:srgbClr val="51A7BB"/>
    <a:srgbClr val="ADC339"/>
    <a:srgbClr val="E96C42"/>
    <a:srgbClr val="1B695C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6" autoAdjust="0"/>
    <p:restoredTop sz="79706" autoAdjust="0"/>
  </p:normalViewPr>
  <p:slideViewPr>
    <p:cSldViewPr snapToGrid="0" showGuides="1">
      <p:cViewPr>
        <p:scale>
          <a:sx n="100" d="100"/>
          <a:sy n="100" d="100"/>
        </p:scale>
        <p:origin x="-1384" y="-72"/>
      </p:cViewPr>
      <p:guideLst>
        <p:guide orient="horz" pos="1044"/>
        <p:guide pos="4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3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3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Cloud Foundry </a:t>
            </a:r>
            <a:r>
              <a:rPr lang="en-US" sz="1400" b="1" dirty="0" err="1" smtClean="0"/>
              <a:t>PaaS</a:t>
            </a:r>
            <a:endParaRPr lang="en-US" sz="1400" b="1" dirty="0" smtClean="0"/>
          </a:p>
          <a:p>
            <a:endParaRPr lang="en-US" sz="1100" dirty="0" smtClean="0"/>
          </a:p>
          <a:p>
            <a:r>
              <a:rPr lang="en-US" sz="1100" dirty="0" smtClean="0"/>
              <a:t>An application runs in a </a:t>
            </a:r>
            <a:r>
              <a:rPr lang="en-US" sz="1100" b="1" dirty="0" smtClean="0"/>
              <a:t>DEA, </a:t>
            </a:r>
            <a:r>
              <a:rPr lang="en-US" sz="1100" b="0" dirty="0" smtClean="0"/>
              <a:t>which is a droplet execution agent</a:t>
            </a:r>
            <a:r>
              <a:rPr lang="en-US" sz="1100" b="1" dirty="0" smtClean="0"/>
              <a:t>. </a:t>
            </a:r>
            <a:r>
              <a:rPr lang="en-US" sz="1100" dirty="0" smtClean="0"/>
              <a:t>The</a:t>
            </a:r>
            <a:r>
              <a:rPr lang="en-US" sz="1100" b="1" dirty="0" smtClean="0"/>
              <a:t> Cloud Controller </a:t>
            </a:r>
            <a:r>
              <a:rPr lang="en-US" sz="1100" dirty="0" smtClean="0"/>
              <a:t>orchestrates the routing and lifecycle of all DEAs in the pool. </a:t>
            </a:r>
            <a:r>
              <a:rPr lang="en-US" sz="1100" b="1" dirty="0" smtClean="0"/>
              <a:t>Routers</a:t>
            </a:r>
            <a:r>
              <a:rPr lang="en-US" sz="1100" dirty="0" smtClean="0"/>
              <a:t> manage application traffic. </a:t>
            </a:r>
            <a:r>
              <a:rPr lang="en-US" sz="1100" b="1" dirty="0" smtClean="0"/>
              <a:t>Health Manager </a:t>
            </a:r>
            <a:r>
              <a:rPr lang="en-US" sz="1100" dirty="0" smtClean="0"/>
              <a:t>reports mismatched application states to the CC. A </a:t>
            </a:r>
            <a:r>
              <a:rPr lang="en-US" sz="1100" b="1" dirty="0" smtClean="0"/>
              <a:t>service</a:t>
            </a:r>
            <a:r>
              <a:rPr lang="en-US" sz="1100" dirty="0" smtClean="0"/>
              <a:t> </a:t>
            </a:r>
            <a:r>
              <a:rPr lang="en-US" sz="1100" b="1" dirty="0" smtClean="0"/>
              <a:t>gateway</a:t>
            </a:r>
            <a:r>
              <a:rPr lang="en-US" sz="1100" dirty="0" smtClean="0"/>
              <a:t> provides an interface for services (native or external). A </a:t>
            </a:r>
            <a:r>
              <a:rPr lang="en-US" sz="1100" b="1" dirty="0" smtClean="0"/>
              <a:t>messaging</a:t>
            </a:r>
            <a:r>
              <a:rPr lang="en-US" sz="1100" dirty="0" smtClean="0"/>
              <a:t> bus manages all system communication. Apps are accessed directly through the router while web and CLI clients (e.g., </a:t>
            </a:r>
            <a:r>
              <a:rPr lang="en-US" sz="1100" dirty="0" err="1" smtClean="0"/>
              <a:t>vmc</a:t>
            </a:r>
            <a:r>
              <a:rPr lang="en-US" sz="1100" dirty="0" smtClean="0"/>
              <a:t>, STS) access Cloud Controller via </a:t>
            </a:r>
            <a:r>
              <a:rPr lang="en-US" sz="1100" dirty="0" err="1" smtClean="0"/>
              <a:t>RESTful</a:t>
            </a:r>
            <a:r>
              <a:rPr lang="en-US" sz="1100" dirty="0" smtClean="0"/>
              <a:t>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48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2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3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print">
            <a:alphaModFix amt="31000"/>
          </a:blip>
          <a:stretch>
            <a:fillRect/>
          </a:stretch>
        </p:blipFill>
        <p:spPr>
          <a:xfrm>
            <a:off x="1934110" y="1452326"/>
            <a:ext cx="5152490" cy="136254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01800" y="2984500"/>
            <a:ext cx="568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accent3"/>
                </a:solidFill>
                <a:latin typeface="Arial"/>
                <a:cs typeface="Arial"/>
              </a:rPr>
              <a:t>A new</a:t>
            </a:r>
            <a:r>
              <a:rPr lang="en-US" sz="2400" cap="all" dirty="0" smtClean="0">
                <a:solidFill>
                  <a:srgbClr val="E96C42"/>
                </a:solidFill>
                <a:latin typeface="Arial"/>
                <a:cs typeface="Arial"/>
              </a:rPr>
              <a:t> </a:t>
            </a:r>
            <a:r>
              <a:rPr lang="en-US" sz="2300" cap="all" dirty="0" smtClean="0">
                <a:solidFill>
                  <a:schemeClr val="accent1"/>
                </a:solidFill>
                <a:latin typeface="Arial"/>
                <a:cs typeface="Arial"/>
              </a:rPr>
              <a:t>Platform</a:t>
            </a:r>
            <a:r>
              <a:rPr lang="en-US" sz="2400" cap="all" baseline="0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2400" cap="all" baseline="0" dirty="0" smtClean="0">
                <a:solidFill>
                  <a:schemeClr val="accent2"/>
                </a:solidFill>
                <a:latin typeface="Arial"/>
                <a:cs typeface="Arial"/>
              </a:rPr>
              <a:t>for a new Era</a:t>
            </a:r>
            <a:endParaRPr lang="en-US" sz="2400" cap="all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686" y="170558"/>
            <a:ext cx="8453735" cy="634008"/>
          </a:xfrm>
          <a:prstGeom prst="rect">
            <a:avLst/>
          </a:prstGeom>
        </p:spPr>
        <p:txBody>
          <a:bodyPr lIns="51435" tIns="25718" rIns="51435" bIns="25718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86" y="914400"/>
            <a:ext cx="8453735" cy="3411141"/>
          </a:xfrm>
          <a:prstGeom prst="rect">
            <a:avLst/>
          </a:prstGeom>
        </p:spPr>
        <p:txBody>
          <a:bodyPr lIns="51435" tIns="25718" rIns="51435" bIns="25718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07181" y="4934545"/>
            <a:ext cx="208062" cy="200025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/>
            </a:lvl1pPr>
          </a:lstStyle>
          <a:p>
            <a:fld id="{9EE848B9-EA14-AF46-8322-D92BC82056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4475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12" name="Picture 11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2498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0890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19" name="Picture 18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D4D4D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641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5660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63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07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701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397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554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84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16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962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701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3966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01801" y="3094571"/>
            <a:ext cx="568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dirty="0" smtClean="0">
                <a:solidFill>
                  <a:srgbClr val="F27C3A"/>
                </a:solidFill>
                <a:latin typeface="Arial"/>
                <a:cs typeface="Arial"/>
              </a:rPr>
              <a:t>BUILT FOR THE</a:t>
            </a:r>
            <a:r>
              <a:rPr lang="en-US" sz="2250" cap="all" dirty="0" smtClean="0">
                <a:solidFill>
                  <a:srgbClr val="F27C3A"/>
                </a:solidFill>
                <a:latin typeface="Arial"/>
                <a:cs typeface="Arial"/>
              </a:rPr>
              <a:t> </a:t>
            </a:r>
            <a:r>
              <a:rPr lang="en-US" sz="2250" dirty="0" smtClean="0">
                <a:solidFill>
                  <a:srgbClr val="3EA7BC"/>
                </a:solidFill>
                <a:latin typeface="Arial"/>
                <a:cs typeface="Arial"/>
              </a:rPr>
              <a:t>SPEED OF BUSINESS</a:t>
            </a:r>
          </a:p>
        </p:txBody>
      </p:sp>
      <p:pic>
        <p:nvPicPr>
          <p:cNvPr id="7" name="Picture 6" descr="Pivotal_Logo_white.png"/>
          <p:cNvPicPr>
            <a:picLocks noChangeAspect="1"/>
          </p:cNvPicPr>
          <p:nvPr userDrawn="1"/>
        </p:nvPicPr>
        <p:blipFill>
          <a:blip r:embed="rId2" cstate="print"/>
          <a:srcRect r="5548"/>
          <a:stretch>
            <a:fillRect/>
          </a:stretch>
        </p:blipFill>
        <p:spPr>
          <a:xfrm>
            <a:off x="1973534" y="1659708"/>
            <a:ext cx="5189267" cy="12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59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519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23" y="128588"/>
            <a:ext cx="8506802" cy="250031"/>
          </a:xfrm>
          <a:prstGeom prst="rect">
            <a:avLst/>
          </a:prstGeom>
        </p:spPr>
        <p:txBody>
          <a:bodyPr/>
          <a:lstStyle>
            <a:lvl1pPr>
              <a:defRPr sz="2600" b="1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589788"/>
            <a:ext cx="8385048" cy="4065928"/>
          </a:xfrm>
          <a:prstGeom prst="rect">
            <a:avLst/>
          </a:prstGeom>
        </p:spPr>
        <p:txBody>
          <a:bodyPr/>
          <a:lstStyle>
            <a:lvl1pPr marL="237744" indent="-237744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0159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18" name="Picture 17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99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98" r:id="rId15"/>
    <p:sldLayoutId id="2147483691" r:id="rId16"/>
    <p:sldLayoutId id="2147483700" r:id="rId1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78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862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"/>
          <p:cNvGrpSpPr>
            <a:grpSpLocks/>
          </p:cNvGrpSpPr>
          <p:nvPr/>
        </p:nvGrpSpPr>
        <p:grpSpPr bwMode="auto">
          <a:xfrm>
            <a:off x="5379244" y="1800225"/>
            <a:ext cx="1150144" cy="864394"/>
            <a:chOff x="0" y="0"/>
            <a:chExt cx="2044700" cy="1536700"/>
          </a:xfrm>
        </p:grpSpPr>
        <p:sp>
          <p:nvSpPr>
            <p:cNvPr id="22530" name="AutoShape 2"/>
            <p:cNvSpPr>
              <a:spLocks/>
            </p:cNvSpPr>
            <p:nvPr/>
          </p:nvSpPr>
          <p:spPr bwMode="auto">
            <a:xfrm>
              <a:off x="0" y="0"/>
              <a:ext cx="2032000" cy="1536700"/>
            </a:xfrm>
            <a:prstGeom prst="roundRect">
              <a:avLst>
                <a:gd name="adj" fmla="val 7852"/>
              </a:avLst>
            </a:pr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>
              <a:outerShdw blurRad="254000" dist="203200" dir="13500000" algn="ctr" rotWithShape="0">
                <a:srgbClr val="FFFB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en-US" sz="1400"/>
            </a:p>
          </p:txBody>
        </p:sp>
        <p:sp>
          <p:nvSpPr>
            <p:cNvPr id="22531" name="AutoShape 3"/>
            <p:cNvSpPr>
              <a:spLocks/>
            </p:cNvSpPr>
            <p:nvPr/>
          </p:nvSpPr>
          <p:spPr bwMode="auto">
            <a:xfrm>
              <a:off x="12700" y="0"/>
              <a:ext cx="2032000" cy="1536700"/>
            </a:xfrm>
            <a:prstGeom prst="roundRect">
              <a:avLst>
                <a:gd name="adj" fmla="val 7852"/>
              </a:avLst>
            </a:pr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>
              <a:outerShdw blurRad="254000" dist="203200" dir="2700000" algn="ctr" rotWithShape="0">
                <a:srgbClr val="FFFB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22532" name="Picture 4" descr="MC9004316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" y="2571750"/>
            <a:ext cx="520601" cy="52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Broker </a:t>
            </a:r>
            <a:r>
              <a:rPr lang="en-US" dirty="0">
                <a:solidFill>
                  <a:schemeClr val="tx1"/>
                </a:solidFill>
              </a:rPr>
              <a:t>Services (un)provision and (un)bind</a:t>
            </a:r>
          </a:p>
        </p:txBody>
      </p:sp>
      <p:sp>
        <p:nvSpPr>
          <p:cNvPr id="22534" name="AutoShape 6"/>
          <p:cNvSpPr>
            <a:spLocks/>
          </p:cNvSpPr>
          <p:nvPr/>
        </p:nvSpPr>
        <p:spPr bwMode="auto">
          <a:xfrm>
            <a:off x="685800" y="4382691"/>
            <a:ext cx="208062" cy="2027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>
              <a:buClrTx/>
            </a:pPr>
            <a:fld id="{60C71F2C-7490-DD4D-B23B-D5A24F866A1A}" type="slidenum">
              <a:rPr lang="en-US" sz="1100">
                <a:solidFill>
                  <a:srgbClr val="6C6C6C"/>
                </a:solidFill>
              </a:rPr>
              <a:pPr>
                <a:buClrTx/>
              </a:pPr>
              <a:t>10</a:t>
            </a:fld>
            <a:endParaRPr lang="en-US"/>
          </a:p>
        </p:txBody>
      </p:sp>
      <p:sp>
        <p:nvSpPr>
          <p:cNvPr id="22535" name="AutoShape 7"/>
          <p:cNvSpPr>
            <a:spLocks/>
          </p:cNvSpPr>
          <p:nvPr/>
        </p:nvSpPr>
        <p:spPr bwMode="auto">
          <a:xfrm rot="16200000">
            <a:off x="-160735" y="2788742"/>
            <a:ext cx="3150394" cy="321469"/>
          </a:xfrm>
          <a:prstGeom prst="roundRect">
            <a:avLst>
              <a:gd name="adj" fmla="val 33333"/>
            </a:avLst>
          </a:prstGeom>
          <a:noFill/>
          <a:ln w="25400" cap="flat" cmpd="sng">
            <a:solidFill>
              <a:srgbClr val="000000">
                <a:alpha val="26999"/>
              </a:srgbClr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/>
              <a:t>Router</a:t>
            </a:r>
          </a:p>
        </p:txBody>
      </p:sp>
      <p:sp>
        <p:nvSpPr>
          <p:cNvPr id="22536" name="AutoShape 8"/>
          <p:cNvSpPr>
            <a:spLocks/>
          </p:cNvSpPr>
          <p:nvPr/>
        </p:nvSpPr>
        <p:spPr bwMode="auto">
          <a:xfrm>
            <a:off x="2457450" y="2836069"/>
            <a:ext cx="1143000" cy="864394"/>
          </a:xfrm>
          <a:prstGeom prst="roundRect">
            <a:avLst>
              <a:gd name="adj" fmla="val 7852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Cloud Controller</a:t>
            </a:r>
            <a:endParaRPr lang="en-US"/>
          </a:p>
        </p:txBody>
      </p:sp>
      <p:sp>
        <p:nvSpPr>
          <p:cNvPr id="22537" name="AutoShape 9"/>
          <p:cNvSpPr>
            <a:spLocks/>
          </p:cNvSpPr>
          <p:nvPr/>
        </p:nvSpPr>
        <p:spPr bwMode="auto">
          <a:xfrm>
            <a:off x="5379244" y="1800225"/>
            <a:ext cx="1143000" cy="864394"/>
          </a:xfrm>
          <a:prstGeom prst="roundRect">
            <a:avLst>
              <a:gd name="adj" fmla="val 7852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Service Broker</a:t>
            </a:r>
          </a:p>
          <a:p>
            <a:pPr algn="ctr"/>
            <a:r>
              <a:rPr lang="en-US" sz="1400"/>
              <a:t>(i.e. mysql)</a:t>
            </a:r>
            <a:endParaRPr lang="en-US"/>
          </a:p>
        </p:txBody>
      </p:sp>
      <p:sp>
        <p:nvSpPr>
          <p:cNvPr id="22538" name="AutoShape 10"/>
          <p:cNvSpPr>
            <a:spLocks/>
          </p:cNvSpPr>
          <p:nvPr/>
        </p:nvSpPr>
        <p:spPr bwMode="auto">
          <a:xfrm>
            <a:off x="7215188" y="2135981"/>
            <a:ext cx="1478756" cy="1635919"/>
          </a:xfrm>
          <a:prstGeom prst="roundRect">
            <a:avLst>
              <a:gd name="adj" fmla="val 4588"/>
            </a:avLst>
          </a:prstGeom>
          <a:solidFill>
            <a:srgbClr val="73FA79">
              <a:alpha val="21999"/>
            </a:srgbClr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 sz="1400"/>
              <a:t>VM for Service Instances</a:t>
            </a:r>
            <a:endParaRPr lang="en-US"/>
          </a:p>
        </p:txBody>
      </p:sp>
      <p:sp>
        <p:nvSpPr>
          <p:cNvPr id="22539" name="AutoShape 11"/>
          <p:cNvSpPr>
            <a:spLocks/>
          </p:cNvSpPr>
          <p:nvPr/>
        </p:nvSpPr>
        <p:spPr bwMode="auto">
          <a:xfrm>
            <a:off x="4121944" y="3693319"/>
            <a:ext cx="1143000" cy="864394"/>
          </a:xfrm>
          <a:prstGeom prst="roundRect">
            <a:avLst>
              <a:gd name="adj" fmla="val 7852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 sz="1400"/>
              <a:t>DEA</a:t>
            </a:r>
            <a:endParaRPr lang="en-US"/>
          </a:p>
        </p:txBody>
      </p:sp>
      <p:sp>
        <p:nvSpPr>
          <p:cNvPr id="22540" name="AutoShape 12"/>
          <p:cNvSpPr>
            <a:spLocks/>
          </p:cNvSpPr>
          <p:nvPr/>
        </p:nvSpPr>
        <p:spPr bwMode="auto">
          <a:xfrm rot="16200000">
            <a:off x="546497" y="1996678"/>
            <a:ext cx="700088" cy="271463"/>
          </a:xfrm>
          <a:prstGeom prst="roundRect">
            <a:avLst>
              <a:gd name="adj" fmla="val 25000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CLI</a:t>
            </a:r>
            <a:endParaRPr lang="en-US"/>
          </a:p>
        </p:txBody>
      </p:sp>
      <p:sp>
        <p:nvSpPr>
          <p:cNvPr id="22541" name="AutoShape 13"/>
          <p:cNvSpPr>
            <a:spLocks/>
          </p:cNvSpPr>
          <p:nvPr/>
        </p:nvSpPr>
        <p:spPr bwMode="auto">
          <a:xfrm>
            <a:off x="7493794" y="2743200"/>
            <a:ext cx="1000125" cy="621506"/>
          </a:xfrm>
          <a:prstGeom prst="roundRect">
            <a:avLst>
              <a:gd name="adj" fmla="val 10921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My Service</a:t>
            </a:r>
          </a:p>
          <a:p>
            <a:pPr algn="ctr"/>
            <a:r>
              <a:rPr lang="en-US" sz="1400"/>
              <a:t>(process)</a:t>
            </a:r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 flipV="1">
            <a:off x="6529388" y="2216349"/>
            <a:ext cx="678656" cy="166985"/>
          </a:xfrm>
          <a:prstGeom prst="line">
            <a:avLst/>
          </a:prstGeom>
          <a:noFill/>
          <a:ln w="25400" cap="flat" cmpd="sng">
            <a:solidFill>
              <a:srgbClr val="FF93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2543" name="AutoShape 15"/>
          <p:cNvSpPr>
            <a:spLocks/>
          </p:cNvSpPr>
          <p:nvPr/>
        </p:nvSpPr>
        <p:spPr bwMode="auto">
          <a:xfrm>
            <a:off x="6636544" y="2050256"/>
            <a:ext cx="460772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800" i="1"/>
              <a:t>up to you</a:t>
            </a:r>
            <a:endParaRPr lang="en-US"/>
          </a:p>
        </p:txBody>
      </p:sp>
      <p:grpSp>
        <p:nvGrpSpPr>
          <p:cNvPr id="22544" name="Group 16"/>
          <p:cNvGrpSpPr>
            <a:grpSpLocks/>
          </p:cNvGrpSpPr>
          <p:nvPr/>
        </p:nvGrpSpPr>
        <p:grpSpPr bwMode="auto">
          <a:xfrm>
            <a:off x="3549551" y="2320826"/>
            <a:ext cx="272355" cy="258068"/>
            <a:chOff x="-1" y="-1"/>
            <a:chExt cx="482602" cy="457202"/>
          </a:xfrm>
        </p:grpSpPr>
        <p:sp>
          <p:nvSpPr>
            <p:cNvPr id="22545" name="AutoShape 17"/>
            <p:cNvSpPr>
              <a:spLocks/>
            </p:cNvSpPr>
            <p:nvPr/>
          </p:nvSpPr>
          <p:spPr bwMode="auto">
            <a:xfrm>
              <a:off x="0" y="-1"/>
              <a:ext cx="480539" cy="17510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22546" name="AutoShape 18"/>
            <p:cNvSpPr>
              <a:spLocks/>
            </p:cNvSpPr>
            <p:nvPr/>
          </p:nvSpPr>
          <p:spPr bwMode="auto">
            <a:xfrm>
              <a:off x="0" y="282102"/>
              <a:ext cx="480539" cy="17509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22547" name="AutoShape 19"/>
            <p:cNvSpPr>
              <a:spLocks/>
            </p:cNvSpPr>
            <p:nvPr/>
          </p:nvSpPr>
          <p:spPr bwMode="auto">
            <a:xfrm>
              <a:off x="0" y="233463"/>
              <a:ext cx="480539" cy="1264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338" y="92660"/>
              <a:ext cx="2062" cy="276790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480538" y="92412"/>
              <a:ext cx="2063" cy="276791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22550" name="Group 22"/>
          <p:cNvGrpSpPr>
            <a:grpSpLocks/>
          </p:cNvGrpSpPr>
          <p:nvPr/>
        </p:nvGrpSpPr>
        <p:grpSpPr bwMode="auto">
          <a:xfrm>
            <a:off x="4229100" y="4064794"/>
            <a:ext cx="927100" cy="414338"/>
            <a:chOff x="0" y="0"/>
            <a:chExt cx="1648179" cy="736600"/>
          </a:xfrm>
        </p:grpSpPr>
        <p:sp>
          <p:nvSpPr>
            <p:cNvPr id="22551" name="AutoShape 23"/>
            <p:cNvSpPr>
              <a:spLocks/>
            </p:cNvSpPr>
            <p:nvPr/>
          </p:nvSpPr>
          <p:spPr bwMode="auto">
            <a:xfrm>
              <a:off x="0" y="0"/>
              <a:ext cx="1612900" cy="736600"/>
            </a:xfrm>
            <a:prstGeom prst="roundRect">
              <a:avLst>
                <a:gd name="adj" fmla="val 16380"/>
              </a:avLst>
            </a:prstGeom>
            <a:solidFill>
              <a:srgbClr val="76D6FF">
                <a:alpha val="25999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/>
                <a:t>Droplet</a:t>
              </a:r>
              <a:endParaRPr lang="en-US"/>
            </a:p>
          </p:txBody>
        </p:sp>
        <p:sp>
          <p:nvSpPr>
            <p:cNvPr id="22552" name="AutoShape 24"/>
            <p:cNvSpPr>
              <a:spLocks/>
            </p:cNvSpPr>
            <p:nvPr/>
          </p:nvSpPr>
          <p:spPr bwMode="auto">
            <a:xfrm>
              <a:off x="495300" y="472721"/>
              <a:ext cx="1152879" cy="1749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700" dirty="0">
                  <a:solidFill>
                    <a:srgbClr val="FF4013"/>
                  </a:solidFill>
                  <a:latin typeface="Lucida Calligraphy" charset="0"/>
                  <a:cs typeface="Lucida Calligraphy" charset="0"/>
                  <a:sym typeface="Lucida Calligraphy" charset="0"/>
                </a:rPr>
                <a:t>credentials</a:t>
              </a:r>
              <a:endParaRPr lang="en-US" dirty="0"/>
            </a:p>
          </p:txBody>
        </p:sp>
      </p:grpSp>
      <p:sp>
        <p:nvSpPr>
          <p:cNvPr id="22553" name="AutoShape 25"/>
          <p:cNvSpPr>
            <a:spLocks/>
          </p:cNvSpPr>
          <p:nvPr/>
        </p:nvSpPr>
        <p:spPr bwMode="auto">
          <a:xfrm rot="16200000">
            <a:off x="425053" y="3789759"/>
            <a:ext cx="935831" cy="271463"/>
          </a:xfrm>
          <a:prstGeom prst="roundRect">
            <a:avLst>
              <a:gd name="adj" fmla="val 25000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Browser</a:t>
            </a:r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H="1" flipV="1">
            <a:off x="1042095" y="3977283"/>
            <a:ext cx="3199507" cy="251817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 flipH="1">
            <a:off x="5021163" y="3237012"/>
            <a:ext cx="2464594" cy="990302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2556" name="AutoShape 28"/>
          <p:cNvSpPr>
            <a:spLocks/>
          </p:cNvSpPr>
          <p:nvPr/>
        </p:nvSpPr>
        <p:spPr bwMode="auto">
          <a:xfrm rot="16200000">
            <a:off x="257175" y="2786062"/>
            <a:ext cx="3150394" cy="321469"/>
          </a:xfrm>
          <a:prstGeom prst="roundRect">
            <a:avLst>
              <a:gd name="adj" fmla="val 33333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/>
              <a:t>UAA</a:t>
            </a: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V="1">
            <a:off x="3606701" y="2200275"/>
            <a:ext cx="1764506" cy="856357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 flipV="1">
            <a:off x="3614738" y="2286000"/>
            <a:ext cx="1763614" cy="856357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2559" name="AutoShape 31"/>
          <p:cNvSpPr>
            <a:spLocks/>
          </p:cNvSpPr>
          <p:nvPr/>
        </p:nvSpPr>
        <p:spPr bwMode="auto">
          <a:xfrm rot="20063877">
            <a:off x="3954066" y="2456557"/>
            <a:ext cx="983159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800"/>
              <a:t>(un)provision (HTTP)</a:t>
            </a:r>
            <a:endParaRPr 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V="1">
            <a:off x="3607594" y="2521744"/>
            <a:ext cx="1763614" cy="856357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 flipV="1">
            <a:off x="3614738" y="2607469"/>
            <a:ext cx="1763614" cy="856357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2562" name="AutoShape 34"/>
          <p:cNvSpPr>
            <a:spLocks/>
          </p:cNvSpPr>
          <p:nvPr/>
        </p:nvSpPr>
        <p:spPr bwMode="auto">
          <a:xfrm rot="20063877">
            <a:off x="3967461" y="2821781"/>
            <a:ext cx="772418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800"/>
              <a:t>(un)bind (HTTP)</a:t>
            </a:r>
            <a:endParaRPr lang="en-US"/>
          </a:p>
        </p:txBody>
      </p:sp>
      <p:sp>
        <p:nvSpPr>
          <p:cNvPr id="22563" name="AutoShape 35"/>
          <p:cNvSpPr>
            <a:spLocks/>
          </p:cNvSpPr>
          <p:nvPr/>
        </p:nvSpPr>
        <p:spPr bwMode="auto">
          <a:xfrm>
            <a:off x="3829050" y="2286001"/>
            <a:ext cx="666750" cy="1785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700" dirty="0">
                <a:solidFill>
                  <a:srgbClr val="FF4013"/>
                </a:solidFill>
                <a:latin typeface="Lucida Calligraphy" charset="0"/>
                <a:cs typeface="Lucida Calligraphy" charset="0"/>
                <a:sym typeface="Lucida Calligraphy" charset="0"/>
              </a:rPr>
              <a:t>credentials</a:t>
            </a:r>
            <a:endParaRPr lang="en-US" dirty="0"/>
          </a:p>
        </p:txBody>
      </p:sp>
      <p:pic>
        <p:nvPicPr>
          <p:cNvPr id="22564" name="Picture 36" descr="Gear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44" y="2336006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565" name="Line 37"/>
          <p:cNvSpPr>
            <a:spLocks noChangeShapeType="1"/>
          </p:cNvSpPr>
          <p:nvPr/>
        </p:nvSpPr>
        <p:spPr bwMode="auto">
          <a:xfrm flipH="1" flipV="1">
            <a:off x="1021556" y="2107406"/>
            <a:ext cx="1414463" cy="900113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 flipH="1" flipV="1">
            <a:off x="1021556" y="2200275"/>
            <a:ext cx="1414463" cy="900113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3767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nimBg="1" autoUpdateAnimBg="0"/>
      <p:bldP spid="22543" grpId="0" autoUpdateAnimBg="0"/>
      <p:bldP spid="22554" grpId="0" animBg="1" autoUpdateAnimBg="0"/>
      <p:bldP spid="22555" grpId="0" animBg="1" autoUpdateAnimBg="0"/>
      <p:bldP spid="22557" grpId="0" animBg="1" autoUpdateAnimBg="0"/>
      <p:bldP spid="22558" grpId="0" animBg="1" autoUpdateAnimBg="0"/>
      <p:bldP spid="22559" grpId="0" autoUpdateAnimBg="0"/>
      <p:bldP spid="22560" grpId="0" animBg="1" autoUpdateAnimBg="0"/>
      <p:bldP spid="22561" grpId="0" animBg="1" autoUpdateAnimBg="0"/>
      <p:bldP spid="22562" grpId="0" autoUpdateAnimBg="0"/>
      <p:bldP spid="22563" grpId="0" autoUpdateAnimBg="0"/>
      <p:bldP spid="22565" grpId="0" animBg="1" autoUpdateAnimBg="0"/>
      <p:bldP spid="2256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1"/>
          <p:cNvGrpSpPr>
            <a:grpSpLocks/>
          </p:cNvGrpSpPr>
          <p:nvPr/>
        </p:nvGrpSpPr>
        <p:grpSpPr bwMode="auto">
          <a:xfrm>
            <a:off x="5379244" y="1800225"/>
            <a:ext cx="1150144" cy="864394"/>
            <a:chOff x="0" y="0"/>
            <a:chExt cx="2044700" cy="1536700"/>
          </a:xfrm>
        </p:grpSpPr>
        <p:sp>
          <p:nvSpPr>
            <p:cNvPr id="23554" name="AutoShape 2"/>
            <p:cNvSpPr>
              <a:spLocks/>
            </p:cNvSpPr>
            <p:nvPr/>
          </p:nvSpPr>
          <p:spPr bwMode="auto">
            <a:xfrm>
              <a:off x="0" y="0"/>
              <a:ext cx="2032000" cy="1536700"/>
            </a:xfrm>
            <a:prstGeom prst="roundRect">
              <a:avLst>
                <a:gd name="adj" fmla="val 7852"/>
              </a:avLst>
            </a:pr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>
              <a:outerShdw blurRad="254000" dist="203200" dir="13500000" algn="ctr" rotWithShape="0">
                <a:srgbClr val="FFFB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en-US" sz="1400"/>
            </a:p>
          </p:txBody>
        </p:sp>
        <p:sp>
          <p:nvSpPr>
            <p:cNvPr id="23555" name="AutoShape 3"/>
            <p:cNvSpPr>
              <a:spLocks/>
            </p:cNvSpPr>
            <p:nvPr/>
          </p:nvSpPr>
          <p:spPr bwMode="auto">
            <a:xfrm>
              <a:off x="12700" y="0"/>
              <a:ext cx="2032000" cy="1536700"/>
            </a:xfrm>
            <a:prstGeom prst="roundRect">
              <a:avLst>
                <a:gd name="adj" fmla="val 7852"/>
              </a:avLst>
            </a:pr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>
              <a:outerShdw blurRad="254000" dist="203200" dir="2700000" algn="ctr" rotWithShape="0">
                <a:srgbClr val="FFFB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23556" name="Picture 4" descr="MC9004316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" y="2571750"/>
            <a:ext cx="520601" cy="52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85D"/>
                </a:solidFill>
              </a:rPr>
              <a:t>Orphan </a:t>
            </a:r>
            <a:r>
              <a:rPr lang="en-US" dirty="0">
                <a:solidFill>
                  <a:srgbClr val="00685D"/>
                </a:solidFill>
              </a:rPr>
              <a:t>Management</a:t>
            </a:r>
          </a:p>
        </p:txBody>
      </p:sp>
      <p:sp>
        <p:nvSpPr>
          <p:cNvPr id="23558" name="AutoShape 6"/>
          <p:cNvSpPr>
            <a:spLocks/>
          </p:cNvSpPr>
          <p:nvPr/>
        </p:nvSpPr>
        <p:spPr bwMode="auto">
          <a:xfrm>
            <a:off x="685800" y="4382691"/>
            <a:ext cx="208062" cy="2027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>
              <a:buClrTx/>
            </a:pPr>
            <a:fld id="{676AAA87-E2B7-474E-887C-8E0BF4CC2CC1}" type="slidenum">
              <a:rPr lang="en-US" sz="1100">
                <a:solidFill>
                  <a:srgbClr val="6C6C6C"/>
                </a:solidFill>
              </a:rPr>
              <a:pPr>
                <a:buClrTx/>
              </a:pPr>
              <a:t>11</a:t>
            </a:fld>
            <a:endParaRPr lang="en-US"/>
          </a:p>
        </p:txBody>
      </p:sp>
      <p:sp>
        <p:nvSpPr>
          <p:cNvPr id="23559" name="AutoShape 7"/>
          <p:cNvSpPr>
            <a:spLocks/>
          </p:cNvSpPr>
          <p:nvPr/>
        </p:nvSpPr>
        <p:spPr bwMode="auto">
          <a:xfrm rot="16200000">
            <a:off x="-160735" y="2788742"/>
            <a:ext cx="3150394" cy="321469"/>
          </a:xfrm>
          <a:prstGeom prst="roundRect">
            <a:avLst>
              <a:gd name="adj" fmla="val 33333"/>
            </a:avLst>
          </a:prstGeom>
          <a:noFill/>
          <a:ln w="25400" cap="flat" cmpd="sng">
            <a:solidFill>
              <a:srgbClr val="000000">
                <a:alpha val="26999"/>
              </a:srgbClr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/>
              <a:t>Router</a:t>
            </a:r>
          </a:p>
        </p:txBody>
      </p:sp>
      <p:sp>
        <p:nvSpPr>
          <p:cNvPr id="23560" name="AutoShape 8"/>
          <p:cNvSpPr>
            <a:spLocks/>
          </p:cNvSpPr>
          <p:nvPr/>
        </p:nvSpPr>
        <p:spPr bwMode="auto">
          <a:xfrm>
            <a:off x="2457450" y="2836069"/>
            <a:ext cx="1143000" cy="864394"/>
          </a:xfrm>
          <a:prstGeom prst="roundRect">
            <a:avLst>
              <a:gd name="adj" fmla="val 7852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Cloud Controller</a:t>
            </a:r>
            <a:endParaRPr lang="en-US"/>
          </a:p>
        </p:txBody>
      </p:sp>
      <p:sp>
        <p:nvSpPr>
          <p:cNvPr id="23561" name="AutoShape 9"/>
          <p:cNvSpPr>
            <a:spLocks/>
          </p:cNvSpPr>
          <p:nvPr/>
        </p:nvSpPr>
        <p:spPr bwMode="auto">
          <a:xfrm>
            <a:off x="5379244" y="1800225"/>
            <a:ext cx="1143000" cy="864394"/>
          </a:xfrm>
          <a:prstGeom prst="roundRect">
            <a:avLst>
              <a:gd name="adj" fmla="val 7852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Service Broker</a:t>
            </a:r>
          </a:p>
          <a:p>
            <a:pPr algn="ctr"/>
            <a:r>
              <a:rPr lang="en-US" sz="1400"/>
              <a:t>(i.e. mysql)</a:t>
            </a:r>
            <a:endParaRPr lang="en-US"/>
          </a:p>
        </p:txBody>
      </p:sp>
      <p:sp>
        <p:nvSpPr>
          <p:cNvPr id="23562" name="AutoShape 10"/>
          <p:cNvSpPr>
            <a:spLocks/>
          </p:cNvSpPr>
          <p:nvPr/>
        </p:nvSpPr>
        <p:spPr bwMode="auto">
          <a:xfrm>
            <a:off x="7215188" y="2135981"/>
            <a:ext cx="1478756" cy="1635919"/>
          </a:xfrm>
          <a:prstGeom prst="roundRect">
            <a:avLst>
              <a:gd name="adj" fmla="val 4588"/>
            </a:avLst>
          </a:prstGeom>
          <a:solidFill>
            <a:srgbClr val="73FA79">
              <a:alpha val="21999"/>
            </a:srgbClr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 sz="1400"/>
              <a:t>VM for Service Instances</a:t>
            </a:r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 flipV="1">
            <a:off x="2000250" y="2042220"/>
            <a:ext cx="3371850" cy="12502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3564" name="AutoShape 12"/>
          <p:cNvSpPr>
            <a:spLocks/>
          </p:cNvSpPr>
          <p:nvPr/>
        </p:nvSpPr>
        <p:spPr bwMode="auto">
          <a:xfrm rot="16200000">
            <a:off x="546497" y="1996678"/>
            <a:ext cx="700088" cy="271463"/>
          </a:xfrm>
          <a:prstGeom prst="roundRect">
            <a:avLst>
              <a:gd name="adj" fmla="val 25000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CLI</a:t>
            </a:r>
            <a:endParaRPr lang="en-US"/>
          </a:p>
        </p:txBody>
      </p:sp>
      <p:sp>
        <p:nvSpPr>
          <p:cNvPr id="23565" name="AutoShape 13"/>
          <p:cNvSpPr>
            <a:spLocks/>
          </p:cNvSpPr>
          <p:nvPr/>
        </p:nvSpPr>
        <p:spPr bwMode="auto">
          <a:xfrm>
            <a:off x="7493794" y="2743200"/>
            <a:ext cx="1000125" cy="621506"/>
          </a:xfrm>
          <a:prstGeom prst="roundRect">
            <a:avLst>
              <a:gd name="adj" fmla="val 10921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My Service</a:t>
            </a:r>
          </a:p>
          <a:p>
            <a:pPr algn="ctr"/>
            <a:r>
              <a:rPr lang="en-US" sz="1400"/>
              <a:t>(process)</a:t>
            </a:r>
            <a:endParaRPr lang="en-US"/>
          </a:p>
        </p:txBody>
      </p:sp>
      <p:sp>
        <p:nvSpPr>
          <p:cNvPr id="23566" name="AutoShape 14"/>
          <p:cNvSpPr>
            <a:spLocks/>
          </p:cNvSpPr>
          <p:nvPr/>
        </p:nvSpPr>
        <p:spPr bwMode="auto">
          <a:xfrm>
            <a:off x="3321844" y="1735931"/>
            <a:ext cx="605433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800"/>
              <a:t>Authenticate</a:t>
            </a:r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6529388" y="2216349"/>
            <a:ext cx="678656" cy="166985"/>
          </a:xfrm>
          <a:prstGeom prst="line">
            <a:avLst/>
          </a:prstGeom>
          <a:noFill/>
          <a:ln w="25400" cap="flat" cmpd="sng">
            <a:solidFill>
              <a:srgbClr val="FF93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3568" name="AutoShape 16"/>
          <p:cNvSpPr>
            <a:spLocks/>
          </p:cNvSpPr>
          <p:nvPr/>
        </p:nvSpPr>
        <p:spPr bwMode="auto">
          <a:xfrm>
            <a:off x="6636544" y="2050256"/>
            <a:ext cx="460772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800" i="1"/>
              <a:t>up to you</a:t>
            </a:r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2000250" y="1922562"/>
            <a:ext cx="3370957" cy="0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23570" name="Group 18"/>
          <p:cNvGrpSpPr>
            <a:grpSpLocks/>
          </p:cNvGrpSpPr>
          <p:nvPr/>
        </p:nvGrpSpPr>
        <p:grpSpPr bwMode="auto">
          <a:xfrm>
            <a:off x="3549551" y="2320826"/>
            <a:ext cx="272355" cy="258068"/>
            <a:chOff x="-1" y="-1"/>
            <a:chExt cx="482602" cy="457202"/>
          </a:xfrm>
        </p:grpSpPr>
        <p:sp>
          <p:nvSpPr>
            <p:cNvPr id="23571" name="AutoShape 19"/>
            <p:cNvSpPr>
              <a:spLocks/>
            </p:cNvSpPr>
            <p:nvPr/>
          </p:nvSpPr>
          <p:spPr bwMode="auto">
            <a:xfrm>
              <a:off x="0" y="-1"/>
              <a:ext cx="480539" cy="17510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23572" name="AutoShape 20"/>
            <p:cNvSpPr>
              <a:spLocks/>
            </p:cNvSpPr>
            <p:nvPr/>
          </p:nvSpPr>
          <p:spPr bwMode="auto">
            <a:xfrm>
              <a:off x="0" y="282102"/>
              <a:ext cx="480539" cy="17509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23573" name="AutoShape 21"/>
            <p:cNvSpPr>
              <a:spLocks/>
            </p:cNvSpPr>
            <p:nvPr/>
          </p:nvSpPr>
          <p:spPr bwMode="auto">
            <a:xfrm>
              <a:off x="0" y="233463"/>
              <a:ext cx="480539" cy="1264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338" y="92660"/>
              <a:ext cx="2062" cy="276790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480538" y="92412"/>
              <a:ext cx="2063" cy="276791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23576" name="AutoShape 24"/>
          <p:cNvSpPr>
            <a:spLocks/>
          </p:cNvSpPr>
          <p:nvPr/>
        </p:nvSpPr>
        <p:spPr bwMode="auto">
          <a:xfrm>
            <a:off x="3829050" y="2286000"/>
            <a:ext cx="791170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700">
                <a:solidFill>
                  <a:srgbClr val="00364A"/>
                </a:solidFill>
                <a:latin typeface="Lucida Calligraphy" charset="0"/>
                <a:cs typeface="Lucida Calligraphy" charset="0"/>
                <a:sym typeface="Lucida Calligraphy" charset="0"/>
              </a:rPr>
              <a:t>Services Catalog</a:t>
            </a:r>
            <a:endParaRPr lang="en-US"/>
          </a:p>
        </p:txBody>
      </p:sp>
      <p:sp>
        <p:nvSpPr>
          <p:cNvPr id="23577" name="AutoShape 25"/>
          <p:cNvSpPr>
            <a:spLocks/>
          </p:cNvSpPr>
          <p:nvPr/>
        </p:nvSpPr>
        <p:spPr bwMode="auto">
          <a:xfrm rot="16200000">
            <a:off x="257175" y="2786062"/>
            <a:ext cx="3150394" cy="321469"/>
          </a:xfrm>
          <a:prstGeom prst="roundRect">
            <a:avLst>
              <a:gd name="adj" fmla="val 33333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/>
              <a:t>UAA</a:t>
            </a:r>
          </a:p>
        </p:txBody>
      </p:sp>
      <p:sp>
        <p:nvSpPr>
          <p:cNvPr id="23578" name="AutoShape 26"/>
          <p:cNvSpPr>
            <a:spLocks/>
          </p:cNvSpPr>
          <p:nvPr/>
        </p:nvSpPr>
        <p:spPr bwMode="auto">
          <a:xfrm>
            <a:off x="3479006" y="2057400"/>
            <a:ext cx="293787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800"/>
              <a:t>token</a:t>
            </a:r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606701" y="2200275"/>
            <a:ext cx="1764506" cy="856357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3614738" y="2307432"/>
            <a:ext cx="1763614" cy="856357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3581" name="AutoShape 29"/>
          <p:cNvSpPr>
            <a:spLocks/>
          </p:cNvSpPr>
          <p:nvPr/>
        </p:nvSpPr>
        <p:spPr bwMode="auto">
          <a:xfrm rot="20063877">
            <a:off x="3957638" y="2470845"/>
            <a:ext cx="916186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800"/>
              <a:t>Get catalog (HTTP)</a:t>
            </a:r>
            <a:endParaRPr lang="en-US"/>
          </a:p>
        </p:txBody>
      </p:sp>
      <p:pic>
        <p:nvPicPr>
          <p:cNvPr id="23582" name="Picture 30" descr="Gear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44" y="2336006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3583" name="AutoShape 31"/>
          <p:cNvSpPr>
            <a:spLocks/>
          </p:cNvSpPr>
          <p:nvPr/>
        </p:nvSpPr>
        <p:spPr bwMode="auto">
          <a:xfrm>
            <a:off x="900113" y="878681"/>
            <a:ext cx="4873823" cy="3000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/>
              <a:t>Broker is responsible for eventual consistency...</a:t>
            </a:r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H="1">
            <a:off x="3487936" y="2574429"/>
            <a:ext cx="122337" cy="256282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1137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animBg="1" autoUpdateAnimBg="0"/>
      <p:bldP spid="23566" grpId="0" autoUpdateAnimBg="0"/>
      <p:bldP spid="23567" grpId="0" animBg="1" autoUpdateAnimBg="0"/>
      <p:bldP spid="23568" grpId="0" autoUpdateAnimBg="0"/>
      <p:bldP spid="23569" grpId="0" animBg="1" autoUpdateAnimBg="0"/>
      <p:bldP spid="23578" grpId="0" autoUpdateAnimBg="0"/>
      <p:bldP spid="23579" grpId="0" animBg="1" autoUpdateAnimBg="0"/>
      <p:bldP spid="23580" grpId="0" animBg="1" autoUpdateAnimBg="0"/>
      <p:bldP spid="2358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A00"/>
                </a:solidFill>
                <a:latin typeface="Lucida Grande" charset="0"/>
                <a:cs typeface="Lucida Grande" charset="0"/>
                <a:sym typeface="Lucida Grande" charset="0"/>
              </a:rPr>
              <a:t>It</a:t>
            </a:r>
            <a:r>
              <a:rPr lang="ja-JP" altLang="en-US">
                <a:solidFill>
                  <a:srgbClr val="FF6A00"/>
                </a:solidFill>
                <a:latin typeface="Lucida Grande" charset="0"/>
                <a:cs typeface="Lucida Grande" charset="0"/>
                <a:sym typeface="Lucida Grande" charset="0"/>
              </a:rPr>
              <a:t>’</a:t>
            </a:r>
            <a:r>
              <a:rPr lang="en-US">
                <a:solidFill>
                  <a:srgbClr val="FF6A00"/>
                </a:solidFill>
                <a:latin typeface="Lucida Grande" charset="0"/>
                <a:cs typeface="Lucida Grande" charset="0"/>
                <a:sym typeface="Lucida Grande" charset="0"/>
              </a:rPr>
              <a:t>s Up To YOU</a:t>
            </a:r>
            <a:r>
              <a:rPr lang="en-US">
                <a:latin typeface="Lucida Grande" charset="0"/>
                <a:cs typeface="Lucida Grande" charset="0"/>
                <a:sym typeface="Lucida Grande" charset="0"/>
              </a:rPr>
              <a:t> Patterns</a:t>
            </a:r>
            <a:endParaRPr lang="en-US"/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685800" y="4382691"/>
            <a:ext cx="208062" cy="2027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>
              <a:buClrTx/>
            </a:pPr>
            <a:fld id="{9609D694-7039-8C4E-9C6F-0DF43F9A1E10}" type="slidenum">
              <a:rPr lang="en-US" sz="1100">
                <a:solidFill>
                  <a:srgbClr val="6C6C6C"/>
                </a:solidFill>
              </a:rPr>
              <a:pPr>
                <a:buClrTx/>
              </a:pPr>
              <a:t>12</a:t>
            </a:fld>
            <a:endParaRPr lang="en-US"/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800100" y="1671637"/>
            <a:ext cx="1478756" cy="1635919"/>
            <a:chOff x="0" y="0"/>
            <a:chExt cx="2628900" cy="2908300"/>
          </a:xfrm>
        </p:grpSpPr>
        <p:sp>
          <p:nvSpPr>
            <p:cNvPr id="25604" name="AutoShape 4"/>
            <p:cNvSpPr>
              <a:spLocks/>
            </p:cNvSpPr>
            <p:nvPr/>
          </p:nvSpPr>
          <p:spPr bwMode="auto">
            <a:xfrm>
              <a:off x="0" y="0"/>
              <a:ext cx="2628900" cy="2908300"/>
            </a:xfrm>
            <a:prstGeom prst="roundRect">
              <a:avLst>
                <a:gd name="adj" fmla="val 4588"/>
              </a:avLst>
            </a:prstGeom>
            <a:solidFill>
              <a:srgbClr val="73FA79">
                <a:alpha val="21999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/>
                <a:t>VM for Service Broker</a:t>
              </a:r>
              <a:endParaRPr lang="en-US"/>
            </a:p>
          </p:txBody>
        </p:sp>
        <p:sp>
          <p:nvSpPr>
            <p:cNvPr id="25605" name="AutoShape 5"/>
            <p:cNvSpPr>
              <a:spLocks/>
            </p:cNvSpPr>
            <p:nvPr/>
          </p:nvSpPr>
          <p:spPr bwMode="auto">
            <a:xfrm>
              <a:off x="304800" y="952500"/>
              <a:ext cx="2032000" cy="1536700"/>
            </a:xfrm>
            <a:prstGeom prst="roundRect">
              <a:avLst>
                <a:gd name="adj" fmla="val 7852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1400"/>
                <a:t>Service Broker</a:t>
              </a:r>
              <a:endParaRPr lang="en-US"/>
            </a:p>
          </p:txBody>
        </p:sp>
      </p:grpSp>
      <p:sp>
        <p:nvSpPr>
          <p:cNvPr id="25606" name="AutoShape 6"/>
          <p:cNvSpPr>
            <a:spLocks/>
          </p:cNvSpPr>
          <p:nvPr/>
        </p:nvSpPr>
        <p:spPr bwMode="auto">
          <a:xfrm>
            <a:off x="6807994" y="1143000"/>
            <a:ext cx="1478756" cy="1635919"/>
          </a:xfrm>
          <a:prstGeom prst="roundRect">
            <a:avLst>
              <a:gd name="adj" fmla="val 4588"/>
            </a:avLst>
          </a:prstGeom>
          <a:solidFill>
            <a:srgbClr val="73FA79">
              <a:alpha val="21999"/>
            </a:srgbClr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 sz="1400"/>
              <a:t>VM for Service Instances</a:t>
            </a:r>
            <a:endParaRPr lang="en-US"/>
          </a:p>
        </p:txBody>
      </p:sp>
      <p:sp>
        <p:nvSpPr>
          <p:cNvPr id="25607" name="AutoShape 7"/>
          <p:cNvSpPr>
            <a:spLocks/>
          </p:cNvSpPr>
          <p:nvPr/>
        </p:nvSpPr>
        <p:spPr bwMode="auto">
          <a:xfrm>
            <a:off x="7050881" y="1671638"/>
            <a:ext cx="1000125" cy="621506"/>
          </a:xfrm>
          <a:prstGeom prst="roundRect">
            <a:avLst>
              <a:gd name="adj" fmla="val 10921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My Service</a:t>
            </a:r>
          </a:p>
          <a:p>
            <a:pPr algn="ctr"/>
            <a:r>
              <a:rPr lang="en-US" sz="1400"/>
              <a:t>(process)</a:t>
            </a:r>
            <a:endParaRPr lang="en-US"/>
          </a:p>
        </p:txBody>
      </p:sp>
      <p:sp>
        <p:nvSpPr>
          <p:cNvPr id="25608" name="AutoShape 8"/>
          <p:cNvSpPr>
            <a:spLocks/>
          </p:cNvSpPr>
          <p:nvPr/>
        </p:nvSpPr>
        <p:spPr bwMode="auto">
          <a:xfrm>
            <a:off x="7522369" y="2407444"/>
            <a:ext cx="621506" cy="264319"/>
          </a:xfrm>
          <a:prstGeom prst="roundRect">
            <a:avLst>
              <a:gd name="adj" fmla="val 25676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Node</a:t>
            </a:r>
            <a:endParaRPr lang="en-US"/>
          </a:p>
        </p:txBody>
      </p:sp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5822156" y="2986087"/>
            <a:ext cx="1478756" cy="1635919"/>
            <a:chOff x="0" y="0"/>
            <a:chExt cx="2628900" cy="2908300"/>
          </a:xfrm>
        </p:grpSpPr>
        <p:sp>
          <p:nvSpPr>
            <p:cNvPr id="25610" name="AutoShape 10"/>
            <p:cNvSpPr>
              <a:spLocks/>
            </p:cNvSpPr>
            <p:nvPr/>
          </p:nvSpPr>
          <p:spPr bwMode="auto">
            <a:xfrm>
              <a:off x="0" y="0"/>
              <a:ext cx="2628900" cy="2908300"/>
            </a:xfrm>
            <a:prstGeom prst="roundRect">
              <a:avLst>
                <a:gd name="adj" fmla="val 4588"/>
              </a:avLst>
            </a:prstGeom>
            <a:solidFill>
              <a:srgbClr val="73FA79">
                <a:alpha val="21999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/>
                <a:t>VM for Service Instances</a:t>
              </a:r>
              <a:endParaRPr lang="en-US"/>
            </a:p>
          </p:txBody>
        </p:sp>
        <p:sp>
          <p:nvSpPr>
            <p:cNvPr id="25611" name="AutoShape 11"/>
            <p:cNvSpPr>
              <a:spLocks/>
            </p:cNvSpPr>
            <p:nvPr/>
          </p:nvSpPr>
          <p:spPr bwMode="auto">
            <a:xfrm>
              <a:off x="431800" y="939800"/>
              <a:ext cx="1778000" cy="1104900"/>
            </a:xfrm>
            <a:prstGeom prst="roundRect">
              <a:avLst>
                <a:gd name="adj" fmla="val 10921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1400"/>
                <a:t>My Service</a:t>
              </a:r>
            </a:p>
            <a:p>
              <a:pPr algn="ctr"/>
              <a:r>
                <a:rPr lang="en-US" sz="1400"/>
                <a:t>(process)</a:t>
              </a:r>
              <a:endParaRPr lang="en-US"/>
            </a:p>
          </p:txBody>
        </p:sp>
        <p:sp>
          <p:nvSpPr>
            <p:cNvPr id="25612" name="AutoShape 12"/>
            <p:cNvSpPr>
              <a:spLocks/>
            </p:cNvSpPr>
            <p:nvPr/>
          </p:nvSpPr>
          <p:spPr bwMode="auto">
            <a:xfrm>
              <a:off x="203200" y="2247900"/>
              <a:ext cx="1104900" cy="469900"/>
            </a:xfrm>
            <a:prstGeom prst="roundRect">
              <a:avLst>
                <a:gd name="adj" fmla="val 25676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1400"/>
                <a:t>Node</a:t>
              </a:r>
              <a:endParaRPr lang="en-US"/>
            </a:p>
          </p:txBody>
        </p:sp>
      </p:grp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4829175" y="1143000"/>
            <a:ext cx="1478756" cy="1635919"/>
            <a:chOff x="0" y="0"/>
            <a:chExt cx="2628900" cy="2908300"/>
          </a:xfrm>
        </p:grpSpPr>
        <p:sp>
          <p:nvSpPr>
            <p:cNvPr id="25614" name="AutoShape 14"/>
            <p:cNvSpPr>
              <a:spLocks/>
            </p:cNvSpPr>
            <p:nvPr/>
          </p:nvSpPr>
          <p:spPr bwMode="auto">
            <a:xfrm>
              <a:off x="0" y="0"/>
              <a:ext cx="2628900" cy="2908300"/>
            </a:xfrm>
            <a:prstGeom prst="roundRect">
              <a:avLst>
                <a:gd name="adj" fmla="val 4588"/>
              </a:avLst>
            </a:prstGeom>
            <a:solidFill>
              <a:srgbClr val="73FA79">
                <a:alpha val="21999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/>
                <a:t>VM for Service Instances</a:t>
              </a:r>
              <a:endParaRPr lang="en-US"/>
            </a:p>
          </p:txBody>
        </p:sp>
        <p:sp>
          <p:nvSpPr>
            <p:cNvPr id="25615" name="AutoShape 15"/>
            <p:cNvSpPr>
              <a:spLocks/>
            </p:cNvSpPr>
            <p:nvPr/>
          </p:nvSpPr>
          <p:spPr bwMode="auto">
            <a:xfrm>
              <a:off x="431800" y="939800"/>
              <a:ext cx="1778000" cy="1104900"/>
            </a:xfrm>
            <a:prstGeom prst="roundRect">
              <a:avLst>
                <a:gd name="adj" fmla="val 10921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1400"/>
                <a:t>My Service</a:t>
              </a:r>
            </a:p>
            <a:p>
              <a:pPr algn="ctr"/>
              <a:r>
                <a:rPr lang="en-US" sz="1400"/>
                <a:t>(process)</a:t>
              </a:r>
              <a:endParaRPr lang="en-US"/>
            </a:p>
          </p:txBody>
        </p:sp>
        <p:sp>
          <p:nvSpPr>
            <p:cNvPr id="25616" name="AutoShape 16"/>
            <p:cNvSpPr>
              <a:spLocks/>
            </p:cNvSpPr>
            <p:nvPr/>
          </p:nvSpPr>
          <p:spPr bwMode="auto">
            <a:xfrm>
              <a:off x="203200" y="2247900"/>
              <a:ext cx="1104900" cy="469900"/>
            </a:xfrm>
            <a:prstGeom prst="roundRect">
              <a:avLst>
                <a:gd name="adj" fmla="val 25676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1400"/>
                <a:t>Node</a:t>
              </a:r>
              <a:endParaRPr lang="en-US"/>
            </a:p>
          </p:txBody>
        </p:sp>
      </p:grpSp>
      <p:grpSp>
        <p:nvGrpSpPr>
          <p:cNvPr id="25617" name="Group 17"/>
          <p:cNvGrpSpPr>
            <a:grpSpLocks/>
          </p:cNvGrpSpPr>
          <p:nvPr/>
        </p:nvGrpSpPr>
        <p:grpSpPr bwMode="auto">
          <a:xfrm>
            <a:off x="2289571" y="3873500"/>
            <a:ext cx="2460130" cy="307347"/>
            <a:chOff x="-1" y="-21590"/>
            <a:chExt cx="4373359" cy="547413"/>
          </a:xfrm>
        </p:grpSpPr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-1" y="16791"/>
              <a:ext cx="4368005" cy="2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5354" y="525822"/>
              <a:ext cx="4368004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5620" name="AutoShape 20"/>
            <p:cNvSpPr>
              <a:spLocks/>
            </p:cNvSpPr>
            <p:nvPr/>
          </p:nvSpPr>
          <p:spPr bwMode="auto">
            <a:xfrm>
              <a:off x="1516655" y="-21590"/>
              <a:ext cx="1389393" cy="4875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dirty="0"/>
                <a:t>NATS</a:t>
              </a:r>
            </a:p>
          </p:txBody>
        </p:sp>
      </p:grpSp>
      <p:sp>
        <p:nvSpPr>
          <p:cNvPr id="25621" name="Line 21"/>
          <p:cNvSpPr>
            <a:spLocks noChangeShapeType="1"/>
          </p:cNvSpPr>
          <p:nvPr/>
        </p:nvSpPr>
        <p:spPr bwMode="auto">
          <a:xfrm flipH="1">
            <a:off x="48221" y="2063651"/>
            <a:ext cx="744736" cy="0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622" name="AutoShape 22"/>
          <p:cNvSpPr>
            <a:spLocks/>
          </p:cNvSpPr>
          <p:nvPr/>
        </p:nvSpPr>
        <p:spPr bwMode="auto">
          <a:xfrm>
            <a:off x="150019" y="1871662"/>
            <a:ext cx="450056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800"/>
              <a:t>provision</a:t>
            </a:r>
            <a:endParaRPr lang="en-US"/>
          </a:p>
        </p:txBody>
      </p:sp>
      <p:sp>
        <p:nvSpPr>
          <p:cNvPr id="25623" name="AutoShape 23"/>
          <p:cNvSpPr>
            <a:spLocks/>
          </p:cNvSpPr>
          <p:nvPr/>
        </p:nvSpPr>
        <p:spPr bwMode="auto">
          <a:xfrm>
            <a:off x="2130623" y="2864644"/>
            <a:ext cx="728663" cy="996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5826" y="2032"/>
                  <a:pt x="18143" y="6224"/>
                </a:cubicBezTo>
                <a:cubicBezTo>
                  <a:pt x="20461" y="10416"/>
                  <a:pt x="21600" y="21599"/>
                  <a:pt x="21600" y="21599"/>
                </a:cubicBezTo>
              </a:path>
            </a:pathLst>
          </a:custGeom>
          <a:noFill/>
          <a:ln w="25400" cap="flat" cmpd="sng">
            <a:solidFill>
              <a:srgbClr val="009051"/>
            </a:solidFill>
            <a:prstDash val="solid"/>
            <a:miter lim="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5624" name="AutoShape 24"/>
          <p:cNvSpPr>
            <a:spLocks/>
          </p:cNvSpPr>
          <p:nvPr/>
        </p:nvSpPr>
        <p:spPr bwMode="auto">
          <a:xfrm>
            <a:off x="2128837" y="2700338"/>
            <a:ext cx="864394" cy="11644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5826" y="2032"/>
                  <a:pt x="18143" y="6224"/>
                </a:cubicBezTo>
                <a:cubicBezTo>
                  <a:pt x="20461" y="10416"/>
                  <a:pt x="21599" y="21599"/>
                  <a:pt x="21599" y="21599"/>
                </a:cubicBezTo>
              </a:path>
            </a:pathLst>
          </a:custGeom>
          <a:noFill/>
          <a:ln w="25400" cap="flat" cmpd="sng">
            <a:solidFill>
              <a:srgbClr val="009051"/>
            </a:solidFill>
            <a:prstDash val="solid"/>
            <a:miter lim="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5625" name="AutoShape 25"/>
          <p:cNvSpPr>
            <a:spLocks/>
          </p:cNvSpPr>
          <p:nvPr/>
        </p:nvSpPr>
        <p:spPr bwMode="auto">
          <a:xfrm flipH="1">
            <a:off x="3843338" y="2639616"/>
            <a:ext cx="1085850" cy="1228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5826" y="2032"/>
                  <a:pt x="18143" y="6224"/>
                </a:cubicBezTo>
                <a:cubicBezTo>
                  <a:pt x="20461" y="10416"/>
                  <a:pt x="21600" y="21600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9051"/>
            </a:solidFill>
            <a:prstDash val="solid"/>
            <a:miter lim="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5626" name="AutoShape 26"/>
          <p:cNvSpPr>
            <a:spLocks/>
          </p:cNvSpPr>
          <p:nvPr/>
        </p:nvSpPr>
        <p:spPr bwMode="auto">
          <a:xfrm flipH="1">
            <a:off x="3700463" y="2500313"/>
            <a:ext cx="1228725" cy="13635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5826" y="2032"/>
                  <a:pt x="18143" y="6224"/>
                </a:cubicBezTo>
                <a:cubicBezTo>
                  <a:pt x="20461" y="10416"/>
                  <a:pt x="21600" y="21599"/>
                  <a:pt x="21600" y="21599"/>
                </a:cubicBezTo>
              </a:path>
            </a:pathLst>
          </a:custGeom>
          <a:noFill/>
          <a:ln w="25400" cap="flat" cmpd="sng">
            <a:solidFill>
              <a:srgbClr val="009051"/>
            </a:solidFill>
            <a:prstDash val="solid"/>
            <a:miter lim="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5627" name="AutoShape 27"/>
          <p:cNvSpPr>
            <a:spLocks/>
          </p:cNvSpPr>
          <p:nvPr/>
        </p:nvSpPr>
        <p:spPr bwMode="auto">
          <a:xfrm>
            <a:off x="657225" y="878681"/>
            <a:ext cx="3086100" cy="3000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dirty="0"/>
              <a:t>One </a:t>
            </a:r>
            <a:r>
              <a:rPr lang="en-US" dirty="0" smtClean="0"/>
              <a:t>option.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9026634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1" grpId="0" animBg="1" autoUpdateAnimBg="0"/>
      <p:bldP spid="25622" grpId="0" autoUpdateAnimBg="0"/>
      <p:bldP spid="25623" grpId="0" animBg="1" autoUpdateAnimBg="0"/>
      <p:bldP spid="25624" grpId="0" animBg="1" autoUpdateAnimBg="0"/>
      <p:bldP spid="25625" grpId="0" animBg="1" autoUpdateAnimBg="0"/>
      <p:bldP spid="2562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A00"/>
                </a:solidFill>
                <a:latin typeface="Lucida Grande" charset="0"/>
                <a:cs typeface="Lucida Grande" charset="0"/>
                <a:sym typeface="Lucida Grande" charset="0"/>
              </a:rPr>
              <a:t>It</a:t>
            </a:r>
            <a:r>
              <a:rPr lang="ja-JP" altLang="en-US">
                <a:solidFill>
                  <a:srgbClr val="FF6A00"/>
                </a:solidFill>
                <a:latin typeface="Lucida Grande" charset="0"/>
                <a:cs typeface="Lucida Grande" charset="0"/>
                <a:sym typeface="Lucida Grande" charset="0"/>
              </a:rPr>
              <a:t>’</a:t>
            </a:r>
            <a:r>
              <a:rPr lang="en-US">
                <a:solidFill>
                  <a:srgbClr val="FF6A00"/>
                </a:solidFill>
                <a:latin typeface="Lucida Grande" charset="0"/>
                <a:cs typeface="Lucida Grande" charset="0"/>
                <a:sym typeface="Lucida Grande" charset="0"/>
              </a:rPr>
              <a:t>s Up To YOU</a:t>
            </a:r>
            <a:r>
              <a:rPr lang="en-US">
                <a:latin typeface="Lucida Grande" charset="0"/>
                <a:cs typeface="Lucida Grande" charset="0"/>
                <a:sym typeface="Lucida Grande" charset="0"/>
              </a:rPr>
              <a:t> Patterns</a:t>
            </a:r>
            <a:endParaRPr lang="en-US"/>
          </a:p>
        </p:txBody>
      </p:sp>
      <p:sp>
        <p:nvSpPr>
          <p:cNvPr id="26626" name="AutoShape 2"/>
          <p:cNvSpPr>
            <a:spLocks/>
          </p:cNvSpPr>
          <p:nvPr/>
        </p:nvSpPr>
        <p:spPr bwMode="auto">
          <a:xfrm>
            <a:off x="685800" y="4382691"/>
            <a:ext cx="208062" cy="2027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>
              <a:buClrTx/>
            </a:pPr>
            <a:fld id="{B69DFC86-F9F7-1B4E-90C2-9BB302977689}" type="slidenum">
              <a:rPr lang="en-US" sz="1100">
                <a:solidFill>
                  <a:srgbClr val="6C6C6C"/>
                </a:solidFill>
              </a:rPr>
              <a:pPr>
                <a:buClrTx/>
              </a:pPr>
              <a:t>13</a:t>
            </a:fld>
            <a:endParaRPr lang="en-US"/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800100" y="1671637"/>
            <a:ext cx="1478756" cy="1635919"/>
            <a:chOff x="0" y="0"/>
            <a:chExt cx="2628900" cy="2908300"/>
          </a:xfrm>
        </p:grpSpPr>
        <p:sp>
          <p:nvSpPr>
            <p:cNvPr id="26628" name="AutoShape 4"/>
            <p:cNvSpPr>
              <a:spLocks/>
            </p:cNvSpPr>
            <p:nvPr/>
          </p:nvSpPr>
          <p:spPr bwMode="auto">
            <a:xfrm>
              <a:off x="0" y="0"/>
              <a:ext cx="2628900" cy="2908300"/>
            </a:xfrm>
            <a:prstGeom prst="roundRect">
              <a:avLst>
                <a:gd name="adj" fmla="val 4588"/>
              </a:avLst>
            </a:prstGeom>
            <a:solidFill>
              <a:srgbClr val="73FA79">
                <a:alpha val="21999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/>
                <a:t>VM for Service Broker</a:t>
              </a:r>
              <a:endParaRPr lang="en-US"/>
            </a:p>
          </p:txBody>
        </p:sp>
        <p:sp>
          <p:nvSpPr>
            <p:cNvPr id="26629" name="AutoShape 5"/>
            <p:cNvSpPr>
              <a:spLocks/>
            </p:cNvSpPr>
            <p:nvPr/>
          </p:nvSpPr>
          <p:spPr bwMode="auto">
            <a:xfrm>
              <a:off x="304800" y="952500"/>
              <a:ext cx="2032000" cy="1536700"/>
            </a:xfrm>
            <a:prstGeom prst="roundRect">
              <a:avLst>
                <a:gd name="adj" fmla="val 7852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1400"/>
                <a:t>Service Broker</a:t>
              </a:r>
              <a:endParaRPr lang="en-US"/>
            </a:p>
          </p:txBody>
        </p:sp>
      </p:grpSp>
      <p:sp>
        <p:nvSpPr>
          <p:cNvPr id="26630" name="AutoShape 6"/>
          <p:cNvSpPr>
            <a:spLocks/>
          </p:cNvSpPr>
          <p:nvPr/>
        </p:nvSpPr>
        <p:spPr bwMode="auto">
          <a:xfrm>
            <a:off x="6807994" y="1143000"/>
            <a:ext cx="1478756" cy="1635919"/>
          </a:xfrm>
          <a:prstGeom prst="roundRect">
            <a:avLst>
              <a:gd name="adj" fmla="val 4588"/>
            </a:avLst>
          </a:prstGeom>
          <a:solidFill>
            <a:srgbClr val="73FA79">
              <a:alpha val="21999"/>
            </a:srgbClr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 sz="1400"/>
              <a:t>VM for Service Instances</a:t>
            </a:r>
            <a:endParaRPr lang="en-US"/>
          </a:p>
        </p:txBody>
      </p:sp>
      <p:sp>
        <p:nvSpPr>
          <p:cNvPr id="26631" name="AutoShape 7"/>
          <p:cNvSpPr>
            <a:spLocks/>
          </p:cNvSpPr>
          <p:nvPr/>
        </p:nvSpPr>
        <p:spPr bwMode="auto">
          <a:xfrm>
            <a:off x="7522369" y="2407444"/>
            <a:ext cx="621506" cy="264319"/>
          </a:xfrm>
          <a:prstGeom prst="roundRect">
            <a:avLst>
              <a:gd name="adj" fmla="val 25676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Node</a:t>
            </a:r>
            <a:endParaRPr lang="en-US"/>
          </a:p>
        </p:txBody>
      </p:sp>
      <p:sp>
        <p:nvSpPr>
          <p:cNvPr id="26632" name="AutoShape 8"/>
          <p:cNvSpPr>
            <a:spLocks/>
          </p:cNvSpPr>
          <p:nvPr/>
        </p:nvSpPr>
        <p:spPr bwMode="auto">
          <a:xfrm>
            <a:off x="5822156" y="2986087"/>
            <a:ext cx="1478756" cy="1635919"/>
          </a:xfrm>
          <a:prstGeom prst="roundRect">
            <a:avLst>
              <a:gd name="adj" fmla="val 4588"/>
            </a:avLst>
          </a:prstGeom>
          <a:solidFill>
            <a:srgbClr val="73FA79">
              <a:alpha val="21999"/>
            </a:srgbClr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 sz="1400"/>
              <a:t>VM for Service Instances</a:t>
            </a:r>
            <a:endParaRPr lang="en-US"/>
          </a:p>
        </p:txBody>
      </p:sp>
      <p:sp>
        <p:nvSpPr>
          <p:cNvPr id="26633" name="AutoShape 9"/>
          <p:cNvSpPr>
            <a:spLocks/>
          </p:cNvSpPr>
          <p:nvPr/>
        </p:nvSpPr>
        <p:spPr bwMode="auto">
          <a:xfrm>
            <a:off x="5936456" y="4250531"/>
            <a:ext cx="621506" cy="264319"/>
          </a:xfrm>
          <a:prstGeom prst="roundRect">
            <a:avLst>
              <a:gd name="adj" fmla="val 25676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Node</a:t>
            </a:r>
            <a:endParaRPr lang="en-US"/>
          </a:p>
        </p:txBody>
      </p:sp>
      <p:sp>
        <p:nvSpPr>
          <p:cNvPr id="26634" name="AutoShape 10"/>
          <p:cNvSpPr>
            <a:spLocks/>
          </p:cNvSpPr>
          <p:nvPr/>
        </p:nvSpPr>
        <p:spPr bwMode="auto">
          <a:xfrm>
            <a:off x="4829175" y="1143000"/>
            <a:ext cx="1478756" cy="1635919"/>
          </a:xfrm>
          <a:prstGeom prst="roundRect">
            <a:avLst>
              <a:gd name="adj" fmla="val 4588"/>
            </a:avLst>
          </a:prstGeom>
          <a:solidFill>
            <a:srgbClr val="73FA79">
              <a:alpha val="21999"/>
            </a:srgbClr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 sz="1400"/>
              <a:t>VM for Service Instances</a:t>
            </a:r>
            <a:endParaRPr lang="en-US"/>
          </a:p>
        </p:txBody>
      </p:sp>
      <p:sp>
        <p:nvSpPr>
          <p:cNvPr id="26635" name="AutoShape 11"/>
          <p:cNvSpPr>
            <a:spLocks/>
          </p:cNvSpPr>
          <p:nvPr/>
        </p:nvSpPr>
        <p:spPr bwMode="auto">
          <a:xfrm>
            <a:off x="4943475" y="2407444"/>
            <a:ext cx="621506" cy="264319"/>
          </a:xfrm>
          <a:prstGeom prst="roundRect">
            <a:avLst>
              <a:gd name="adj" fmla="val 25676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Node</a:t>
            </a:r>
            <a:endParaRPr lang="en-US"/>
          </a:p>
        </p:txBody>
      </p: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2289571" y="3873500"/>
            <a:ext cx="2460130" cy="307347"/>
            <a:chOff x="-1" y="-21590"/>
            <a:chExt cx="4373359" cy="547413"/>
          </a:xfrm>
        </p:grpSpPr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-1" y="16791"/>
              <a:ext cx="4368005" cy="2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5354" y="525822"/>
              <a:ext cx="4368004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6639" name="AutoShape 15"/>
            <p:cNvSpPr>
              <a:spLocks/>
            </p:cNvSpPr>
            <p:nvPr/>
          </p:nvSpPr>
          <p:spPr bwMode="auto">
            <a:xfrm>
              <a:off x="1516655" y="-21590"/>
              <a:ext cx="1434546" cy="53280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dirty="0"/>
                <a:t>NATS</a:t>
              </a:r>
            </a:p>
          </p:txBody>
        </p:sp>
      </p:grp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48221" y="2063651"/>
            <a:ext cx="744736" cy="0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150019" y="1871662"/>
            <a:ext cx="450056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800"/>
              <a:t>provision</a:t>
            </a:r>
            <a:endParaRPr lang="en-US"/>
          </a:p>
        </p:txBody>
      </p:sp>
      <p:sp>
        <p:nvSpPr>
          <p:cNvPr id="26642" name="AutoShape 18"/>
          <p:cNvSpPr>
            <a:spLocks/>
          </p:cNvSpPr>
          <p:nvPr/>
        </p:nvSpPr>
        <p:spPr bwMode="auto">
          <a:xfrm>
            <a:off x="657225" y="878681"/>
            <a:ext cx="1027807" cy="3000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/>
              <a:t>Another...</a:t>
            </a:r>
          </a:p>
        </p:txBody>
      </p:sp>
      <p:grpSp>
        <p:nvGrpSpPr>
          <p:cNvPr id="26643" name="Group 19"/>
          <p:cNvGrpSpPr>
            <a:grpSpLocks/>
          </p:cNvGrpSpPr>
          <p:nvPr/>
        </p:nvGrpSpPr>
        <p:grpSpPr bwMode="auto">
          <a:xfrm>
            <a:off x="4943475" y="1607344"/>
            <a:ext cx="1293019" cy="692944"/>
            <a:chOff x="0" y="0"/>
            <a:chExt cx="2298700" cy="1231900"/>
          </a:xfrm>
        </p:grpSpPr>
        <p:sp>
          <p:nvSpPr>
            <p:cNvPr id="26644" name="AutoShape 20"/>
            <p:cNvSpPr>
              <a:spLocks/>
            </p:cNvSpPr>
            <p:nvPr/>
          </p:nvSpPr>
          <p:spPr bwMode="auto">
            <a:xfrm>
              <a:off x="0" y="0"/>
              <a:ext cx="2298700" cy="1231900"/>
            </a:xfrm>
            <a:prstGeom prst="roundRect">
              <a:avLst>
                <a:gd name="adj" fmla="val 9792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Warden</a:t>
              </a:r>
              <a:endParaRPr lang="en-US"/>
            </a:p>
          </p:txBody>
        </p:sp>
        <p:sp>
          <p:nvSpPr>
            <p:cNvPr id="26645" name="AutoShape 21"/>
            <p:cNvSpPr>
              <a:spLocks/>
            </p:cNvSpPr>
            <p:nvPr/>
          </p:nvSpPr>
          <p:spPr bwMode="auto">
            <a:xfrm>
              <a:off x="139700" y="482600"/>
              <a:ext cx="2019300" cy="520700"/>
            </a:xfrm>
            <a:prstGeom prst="roundRect">
              <a:avLst>
                <a:gd name="adj" fmla="val 23171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Svc Process</a:t>
              </a:r>
              <a:endParaRPr lang="en-US"/>
            </a:p>
          </p:txBody>
        </p:sp>
      </p:grpSp>
      <p:grpSp>
        <p:nvGrpSpPr>
          <p:cNvPr id="26646" name="Group 22"/>
          <p:cNvGrpSpPr>
            <a:grpSpLocks/>
          </p:cNvGrpSpPr>
          <p:nvPr/>
        </p:nvGrpSpPr>
        <p:grpSpPr bwMode="auto">
          <a:xfrm>
            <a:off x="6943725" y="1657350"/>
            <a:ext cx="1293019" cy="692944"/>
            <a:chOff x="0" y="0"/>
            <a:chExt cx="2298700" cy="1231900"/>
          </a:xfrm>
        </p:grpSpPr>
        <p:sp>
          <p:nvSpPr>
            <p:cNvPr id="26647" name="AutoShape 23"/>
            <p:cNvSpPr>
              <a:spLocks/>
            </p:cNvSpPr>
            <p:nvPr/>
          </p:nvSpPr>
          <p:spPr bwMode="auto">
            <a:xfrm>
              <a:off x="0" y="0"/>
              <a:ext cx="2298700" cy="1231900"/>
            </a:xfrm>
            <a:prstGeom prst="roundRect">
              <a:avLst>
                <a:gd name="adj" fmla="val 9792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Warden</a:t>
              </a:r>
              <a:endParaRPr lang="en-US"/>
            </a:p>
          </p:txBody>
        </p:sp>
        <p:sp>
          <p:nvSpPr>
            <p:cNvPr id="26648" name="AutoShape 24"/>
            <p:cNvSpPr>
              <a:spLocks/>
            </p:cNvSpPr>
            <p:nvPr/>
          </p:nvSpPr>
          <p:spPr bwMode="auto">
            <a:xfrm>
              <a:off x="139700" y="482600"/>
              <a:ext cx="2019300" cy="520700"/>
            </a:xfrm>
            <a:prstGeom prst="roundRect">
              <a:avLst>
                <a:gd name="adj" fmla="val 23171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Svc Process</a:t>
              </a:r>
              <a:endParaRPr lang="en-US"/>
            </a:p>
          </p:txBody>
        </p:sp>
      </p:grpSp>
      <p:grpSp>
        <p:nvGrpSpPr>
          <p:cNvPr id="26649" name="Group 25"/>
          <p:cNvGrpSpPr>
            <a:grpSpLocks/>
          </p:cNvGrpSpPr>
          <p:nvPr/>
        </p:nvGrpSpPr>
        <p:grpSpPr bwMode="auto">
          <a:xfrm>
            <a:off x="6865144" y="1600200"/>
            <a:ext cx="1293019" cy="692944"/>
            <a:chOff x="0" y="0"/>
            <a:chExt cx="2298700" cy="1231900"/>
          </a:xfrm>
        </p:grpSpPr>
        <p:sp>
          <p:nvSpPr>
            <p:cNvPr id="26650" name="AutoShape 26"/>
            <p:cNvSpPr>
              <a:spLocks/>
            </p:cNvSpPr>
            <p:nvPr/>
          </p:nvSpPr>
          <p:spPr bwMode="auto">
            <a:xfrm>
              <a:off x="0" y="0"/>
              <a:ext cx="2298700" cy="1231900"/>
            </a:xfrm>
            <a:prstGeom prst="roundRect">
              <a:avLst>
                <a:gd name="adj" fmla="val 9792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Warden</a:t>
              </a:r>
              <a:endParaRPr lang="en-US"/>
            </a:p>
          </p:txBody>
        </p:sp>
        <p:sp>
          <p:nvSpPr>
            <p:cNvPr id="26651" name="AutoShape 27"/>
            <p:cNvSpPr>
              <a:spLocks/>
            </p:cNvSpPr>
            <p:nvPr/>
          </p:nvSpPr>
          <p:spPr bwMode="auto">
            <a:xfrm>
              <a:off x="139700" y="482600"/>
              <a:ext cx="2019300" cy="520700"/>
            </a:xfrm>
            <a:prstGeom prst="roundRect">
              <a:avLst>
                <a:gd name="adj" fmla="val 23171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Svc Process</a:t>
              </a:r>
              <a:endParaRPr lang="en-US"/>
            </a:p>
          </p:txBody>
        </p:sp>
      </p:grpSp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5936456" y="3464719"/>
            <a:ext cx="1293019" cy="692944"/>
            <a:chOff x="0" y="0"/>
            <a:chExt cx="2298700" cy="1231900"/>
          </a:xfrm>
        </p:grpSpPr>
        <p:sp>
          <p:nvSpPr>
            <p:cNvPr id="26653" name="AutoShape 29"/>
            <p:cNvSpPr>
              <a:spLocks/>
            </p:cNvSpPr>
            <p:nvPr/>
          </p:nvSpPr>
          <p:spPr bwMode="auto">
            <a:xfrm>
              <a:off x="0" y="0"/>
              <a:ext cx="2298700" cy="1231900"/>
            </a:xfrm>
            <a:prstGeom prst="roundRect">
              <a:avLst>
                <a:gd name="adj" fmla="val 9792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Warden</a:t>
              </a:r>
              <a:endParaRPr lang="en-US"/>
            </a:p>
          </p:txBody>
        </p:sp>
        <p:sp>
          <p:nvSpPr>
            <p:cNvPr id="26654" name="AutoShape 30"/>
            <p:cNvSpPr>
              <a:spLocks/>
            </p:cNvSpPr>
            <p:nvPr/>
          </p:nvSpPr>
          <p:spPr bwMode="auto">
            <a:xfrm>
              <a:off x="139700" y="482600"/>
              <a:ext cx="2019300" cy="520700"/>
            </a:xfrm>
            <a:prstGeom prst="roundRect">
              <a:avLst>
                <a:gd name="adj" fmla="val 23171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Svc Process</a:t>
              </a:r>
              <a:endParaRPr lang="en-US"/>
            </a:p>
          </p:txBody>
        </p:sp>
      </p:grpSp>
      <p:sp>
        <p:nvSpPr>
          <p:cNvPr id="26655" name="AutoShape 31"/>
          <p:cNvSpPr>
            <a:spLocks/>
          </p:cNvSpPr>
          <p:nvPr/>
        </p:nvSpPr>
        <p:spPr bwMode="auto">
          <a:xfrm>
            <a:off x="2130623" y="2864644"/>
            <a:ext cx="728663" cy="996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5826" y="2032"/>
                  <a:pt x="18143" y="6224"/>
                </a:cubicBezTo>
                <a:cubicBezTo>
                  <a:pt x="20461" y="10416"/>
                  <a:pt x="21600" y="21599"/>
                  <a:pt x="21600" y="21599"/>
                </a:cubicBezTo>
              </a:path>
            </a:pathLst>
          </a:custGeom>
          <a:noFill/>
          <a:ln w="25400" cap="flat" cmpd="sng">
            <a:solidFill>
              <a:srgbClr val="009051"/>
            </a:solidFill>
            <a:prstDash val="solid"/>
            <a:miter lim="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6656" name="AutoShape 32"/>
          <p:cNvSpPr>
            <a:spLocks/>
          </p:cNvSpPr>
          <p:nvPr/>
        </p:nvSpPr>
        <p:spPr bwMode="auto">
          <a:xfrm>
            <a:off x="2128837" y="2700338"/>
            <a:ext cx="864394" cy="11644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5826" y="2032"/>
                  <a:pt x="18143" y="6224"/>
                </a:cubicBezTo>
                <a:cubicBezTo>
                  <a:pt x="20461" y="10416"/>
                  <a:pt x="21599" y="21599"/>
                  <a:pt x="21599" y="21599"/>
                </a:cubicBezTo>
              </a:path>
            </a:pathLst>
          </a:custGeom>
          <a:noFill/>
          <a:ln w="25400" cap="flat" cmpd="sng">
            <a:solidFill>
              <a:srgbClr val="009051"/>
            </a:solidFill>
            <a:prstDash val="solid"/>
            <a:miter lim="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6657" name="AutoShape 33"/>
          <p:cNvSpPr>
            <a:spLocks/>
          </p:cNvSpPr>
          <p:nvPr/>
        </p:nvSpPr>
        <p:spPr bwMode="auto">
          <a:xfrm flipH="1">
            <a:off x="3843338" y="2639616"/>
            <a:ext cx="1085850" cy="1228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5826" y="2032"/>
                  <a:pt x="18143" y="6224"/>
                </a:cubicBezTo>
                <a:cubicBezTo>
                  <a:pt x="20461" y="10416"/>
                  <a:pt x="21600" y="21600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9051"/>
            </a:solidFill>
            <a:prstDash val="solid"/>
            <a:miter lim="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6658" name="AutoShape 34"/>
          <p:cNvSpPr>
            <a:spLocks/>
          </p:cNvSpPr>
          <p:nvPr/>
        </p:nvSpPr>
        <p:spPr bwMode="auto">
          <a:xfrm flipH="1">
            <a:off x="3700463" y="2500313"/>
            <a:ext cx="1228725" cy="13635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5826" y="2032"/>
                  <a:pt x="18143" y="6224"/>
                </a:cubicBezTo>
                <a:cubicBezTo>
                  <a:pt x="20461" y="10416"/>
                  <a:pt x="21600" y="21599"/>
                  <a:pt x="21600" y="21599"/>
                </a:cubicBezTo>
              </a:path>
            </a:pathLst>
          </a:custGeom>
          <a:noFill/>
          <a:ln w="25400" cap="flat" cmpd="sng">
            <a:solidFill>
              <a:srgbClr val="009051"/>
            </a:solidFill>
            <a:prstDash val="solid"/>
            <a:miter lim="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9764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 autoUpdateAnimBg="0"/>
      <p:bldP spid="26641" grpId="0" autoUpdateAnimBg="0"/>
      <p:bldP spid="26655" grpId="0" animBg="1" autoUpdateAnimBg="0"/>
      <p:bldP spid="26656" grpId="0" animBg="1" autoUpdateAnimBg="0"/>
      <p:bldP spid="26657" grpId="0" animBg="1" autoUpdateAnimBg="0"/>
      <p:bldP spid="2665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/>
          </p:cNvSpPr>
          <p:nvPr/>
        </p:nvSpPr>
        <p:spPr bwMode="auto">
          <a:xfrm>
            <a:off x="5822156" y="2986087"/>
            <a:ext cx="1478756" cy="1635919"/>
          </a:xfrm>
          <a:prstGeom prst="roundRect">
            <a:avLst>
              <a:gd name="adj" fmla="val 4588"/>
            </a:avLst>
          </a:prstGeom>
          <a:solidFill>
            <a:srgbClr val="73FA79">
              <a:alpha val="21999"/>
            </a:srgbClr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 sz="1400"/>
              <a:t>VM for Service Instances</a:t>
            </a:r>
            <a:endParaRPr lang="en-US"/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4829175" y="1143000"/>
            <a:ext cx="1478756" cy="1635919"/>
          </a:xfrm>
          <a:prstGeom prst="roundRect">
            <a:avLst>
              <a:gd name="adj" fmla="val 4588"/>
            </a:avLst>
          </a:prstGeom>
          <a:solidFill>
            <a:srgbClr val="73FA79">
              <a:alpha val="21999"/>
            </a:srgbClr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 sz="1400"/>
              <a:t>VM for Service Instances</a:t>
            </a:r>
            <a:endParaRPr lang="en-US"/>
          </a:p>
        </p:txBody>
      </p:sp>
      <p:sp>
        <p:nvSpPr>
          <p:cNvPr id="27651" name="AutoShape 3"/>
          <p:cNvSpPr>
            <a:spLocks/>
          </p:cNvSpPr>
          <p:nvPr/>
        </p:nvSpPr>
        <p:spPr bwMode="auto">
          <a:xfrm>
            <a:off x="6807994" y="1143000"/>
            <a:ext cx="1478756" cy="1635919"/>
          </a:xfrm>
          <a:prstGeom prst="roundRect">
            <a:avLst>
              <a:gd name="adj" fmla="val 4588"/>
            </a:avLst>
          </a:prstGeom>
          <a:solidFill>
            <a:srgbClr val="73FA79">
              <a:alpha val="21999"/>
            </a:srgbClr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 sz="1400"/>
              <a:t>VM for Service Instances</a:t>
            </a: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A00"/>
                </a:solidFill>
                <a:latin typeface="Lucida Grande" charset="0"/>
                <a:cs typeface="Lucida Grande" charset="0"/>
                <a:sym typeface="Lucida Grande" charset="0"/>
              </a:rPr>
              <a:t>It</a:t>
            </a:r>
            <a:r>
              <a:rPr lang="ja-JP" altLang="en-US">
                <a:solidFill>
                  <a:srgbClr val="FF6A00"/>
                </a:solidFill>
                <a:latin typeface="Lucida Grande" charset="0"/>
                <a:cs typeface="Lucida Grande" charset="0"/>
                <a:sym typeface="Lucida Grande" charset="0"/>
              </a:rPr>
              <a:t>’</a:t>
            </a:r>
            <a:r>
              <a:rPr lang="en-US">
                <a:solidFill>
                  <a:srgbClr val="FF6A00"/>
                </a:solidFill>
                <a:latin typeface="Lucida Grande" charset="0"/>
                <a:cs typeface="Lucida Grande" charset="0"/>
                <a:sym typeface="Lucida Grande" charset="0"/>
              </a:rPr>
              <a:t>s Up To YOU</a:t>
            </a:r>
            <a:r>
              <a:rPr lang="en-US">
                <a:latin typeface="Lucida Grande" charset="0"/>
                <a:cs typeface="Lucida Grande" charset="0"/>
                <a:sym typeface="Lucida Grande" charset="0"/>
              </a:rPr>
              <a:t> Patterns</a:t>
            </a:r>
            <a:endParaRPr lang="en-US"/>
          </a:p>
        </p:txBody>
      </p:sp>
      <p:sp>
        <p:nvSpPr>
          <p:cNvPr id="27653" name="AutoShape 5"/>
          <p:cNvSpPr>
            <a:spLocks/>
          </p:cNvSpPr>
          <p:nvPr/>
        </p:nvSpPr>
        <p:spPr bwMode="auto">
          <a:xfrm>
            <a:off x="685800" y="4382691"/>
            <a:ext cx="208062" cy="2027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>
              <a:buClrTx/>
            </a:pPr>
            <a:fld id="{88A46C86-582F-0D45-B5A1-B52E735340BA}" type="slidenum">
              <a:rPr lang="en-US" sz="1100">
                <a:solidFill>
                  <a:srgbClr val="6C6C6C"/>
                </a:solidFill>
              </a:rPr>
              <a:pPr>
                <a:buClrTx/>
              </a:pPr>
              <a:t>14</a:t>
            </a:fld>
            <a:endParaRPr lang="en-US"/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800100" y="1671637"/>
            <a:ext cx="1478756" cy="1635919"/>
            <a:chOff x="0" y="0"/>
            <a:chExt cx="2628900" cy="2908300"/>
          </a:xfrm>
        </p:grpSpPr>
        <p:sp>
          <p:nvSpPr>
            <p:cNvPr id="27655" name="AutoShape 7"/>
            <p:cNvSpPr>
              <a:spLocks/>
            </p:cNvSpPr>
            <p:nvPr/>
          </p:nvSpPr>
          <p:spPr bwMode="auto">
            <a:xfrm>
              <a:off x="0" y="0"/>
              <a:ext cx="2628900" cy="2908300"/>
            </a:xfrm>
            <a:prstGeom prst="roundRect">
              <a:avLst>
                <a:gd name="adj" fmla="val 4588"/>
              </a:avLst>
            </a:prstGeom>
            <a:solidFill>
              <a:srgbClr val="73FA79">
                <a:alpha val="21999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/>
                <a:t>VM for Service Broker</a:t>
              </a:r>
              <a:endParaRPr lang="en-US"/>
            </a:p>
          </p:txBody>
        </p:sp>
        <p:sp>
          <p:nvSpPr>
            <p:cNvPr id="27656" name="AutoShape 8"/>
            <p:cNvSpPr>
              <a:spLocks/>
            </p:cNvSpPr>
            <p:nvPr/>
          </p:nvSpPr>
          <p:spPr bwMode="auto">
            <a:xfrm>
              <a:off x="304800" y="952500"/>
              <a:ext cx="2032000" cy="1536700"/>
            </a:xfrm>
            <a:prstGeom prst="roundRect">
              <a:avLst>
                <a:gd name="adj" fmla="val 7852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1400"/>
                <a:t>Service Broker</a:t>
              </a:r>
              <a:endParaRPr lang="en-US"/>
            </a:p>
          </p:txBody>
        </p:sp>
      </p:grp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2289571" y="3895049"/>
            <a:ext cx="2460130" cy="285798"/>
            <a:chOff x="-1" y="16791"/>
            <a:chExt cx="4373359" cy="509032"/>
          </a:xfrm>
        </p:grpSpPr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-1" y="16791"/>
              <a:ext cx="4368005" cy="2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5354" y="525822"/>
              <a:ext cx="4368004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7660" name="AutoShape 12"/>
            <p:cNvSpPr>
              <a:spLocks/>
            </p:cNvSpPr>
            <p:nvPr/>
          </p:nvSpPr>
          <p:spPr bwMode="auto">
            <a:xfrm>
              <a:off x="1516655" y="23650"/>
              <a:ext cx="1524853" cy="4875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dirty="0"/>
                <a:t>NATS</a:t>
              </a:r>
            </a:p>
          </p:txBody>
        </p:sp>
      </p:grp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48221" y="2063651"/>
            <a:ext cx="744736" cy="0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7662" name="AutoShape 14"/>
          <p:cNvSpPr>
            <a:spLocks/>
          </p:cNvSpPr>
          <p:nvPr/>
        </p:nvSpPr>
        <p:spPr bwMode="auto">
          <a:xfrm>
            <a:off x="150019" y="1871662"/>
            <a:ext cx="450056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800"/>
              <a:t>provision</a:t>
            </a:r>
            <a:endParaRPr lang="en-US"/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 flipH="1">
            <a:off x="3957637" y="2539603"/>
            <a:ext cx="3586163" cy="13215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5826" y="2032"/>
                  <a:pt x="18143" y="6224"/>
                </a:cubicBezTo>
                <a:cubicBezTo>
                  <a:pt x="20461" y="10416"/>
                  <a:pt x="21600" y="21600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9051"/>
            </a:solidFill>
            <a:prstDash val="solid"/>
            <a:miter lim="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664" name="AutoShape 16"/>
          <p:cNvSpPr>
            <a:spLocks/>
          </p:cNvSpPr>
          <p:nvPr/>
        </p:nvSpPr>
        <p:spPr bwMode="auto">
          <a:xfrm>
            <a:off x="657226" y="878681"/>
            <a:ext cx="1473398" cy="3000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/>
              <a:t>And another...</a:t>
            </a:r>
          </a:p>
        </p:txBody>
      </p:sp>
      <p:sp>
        <p:nvSpPr>
          <p:cNvPr id="27665" name="AutoShape 17"/>
          <p:cNvSpPr>
            <a:spLocks/>
          </p:cNvSpPr>
          <p:nvPr/>
        </p:nvSpPr>
        <p:spPr bwMode="auto">
          <a:xfrm>
            <a:off x="7522369" y="2407444"/>
            <a:ext cx="621506" cy="264319"/>
          </a:xfrm>
          <a:prstGeom prst="roundRect">
            <a:avLst>
              <a:gd name="adj" fmla="val 25676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Node</a:t>
            </a:r>
            <a:endParaRPr lang="en-US"/>
          </a:p>
        </p:txBody>
      </p:sp>
      <p:sp>
        <p:nvSpPr>
          <p:cNvPr id="27666" name="AutoShape 18"/>
          <p:cNvSpPr>
            <a:spLocks/>
          </p:cNvSpPr>
          <p:nvPr/>
        </p:nvSpPr>
        <p:spPr bwMode="auto">
          <a:xfrm>
            <a:off x="4943475" y="2407444"/>
            <a:ext cx="621506" cy="264319"/>
          </a:xfrm>
          <a:prstGeom prst="roundRect">
            <a:avLst>
              <a:gd name="adj" fmla="val 25676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Node</a:t>
            </a:r>
            <a:endParaRPr lang="en-US"/>
          </a:p>
        </p:txBody>
      </p: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4943475" y="1600200"/>
            <a:ext cx="3250406" cy="2557463"/>
            <a:chOff x="0" y="0"/>
            <a:chExt cx="5778500" cy="4546600"/>
          </a:xfrm>
        </p:grpSpPr>
        <p:sp>
          <p:nvSpPr>
            <p:cNvPr id="27668" name="AutoShape 20"/>
            <p:cNvSpPr>
              <a:spLocks/>
            </p:cNvSpPr>
            <p:nvPr/>
          </p:nvSpPr>
          <p:spPr bwMode="auto">
            <a:xfrm>
              <a:off x="1765300" y="3314700"/>
              <a:ext cx="2298700" cy="1231900"/>
            </a:xfrm>
            <a:prstGeom prst="roundRect">
              <a:avLst>
                <a:gd name="adj" fmla="val 9792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Warden</a:t>
              </a:r>
              <a:endParaRPr lang="en-US"/>
            </a:p>
          </p:txBody>
        </p:sp>
        <p:sp>
          <p:nvSpPr>
            <p:cNvPr id="27669" name="AutoShape 21"/>
            <p:cNvSpPr>
              <a:spLocks/>
            </p:cNvSpPr>
            <p:nvPr/>
          </p:nvSpPr>
          <p:spPr bwMode="auto">
            <a:xfrm>
              <a:off x="0" y="12700"/>
              <a:ext cx="2298700" cy="1231900"/>
            </a:xfrm>
            <a:prstGeom prst="roundRect">
              <a:avLst>
                <a:gd name="adj" fmla="val 9792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Warden</a:t>
              </a:r>
              <a:endParaRPr lang="en-US"/>
            </a:p>
          </p:txBody>
        </p:sp>
        <p:sp>
          <p:nvSpPr>
            <p:cNvPr id="27670" name="AutoShape 22"/>
            <p:cNvSpPr>
              <a:spLocks/>
            </p:cNvSpPr>
            <p:nvPr/>
          </p:nvSpPr>
          <p:spPr bwMode="auto">
            <a:xfrm>
              <a:off x="3479800" y="0"/>
              <a:ext cx="2298700" cy="1231900"/>
            </a:xfrm>
            <a:prstGeom prst="roundRect">
              <a:avLst>
                <a:gd name="adj" fmla="val 9792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Warden</a:t>
              </a:r>
              <a:endParaRPr lang="en-US"/>
            </a:p>
          </p:txBody>
        </p:sp>
        <p:sp>
          <p:nvSpPr>
            <p:cNvPr id="27671" name="AutoShape 23"/>
            <p:cNvSpPr>
              <a:spLocks/>
            </p:cNvSpPr>
            <p:nvPr/>
          </p:nvSpPr>
          <p:spPr bwMode="auto">
            <a:xfrm>
              <a:off x="1206499" y="660399"/>
              <a:ext cx="3352802" cy="336550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27672" name="AutoShape 24"/>
            <p:cNvSpPr>
              <a:spLocks/>
            </p:cNvSpPr>
            <p:nvPr/>
          </p:nvSpPr>
          <p:spPr bwMode="auto">
            <a:xfrm>
              <a:off x="139700" y="495300"/>
              <a:ext cx="2019300" cy="520700"/>
            </a:xfrm>
            <a:prstGeom prst="roundRect">
              <a:avLst>
                <a:gd name="adj" fmla="val 23171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Svc Process</a:t>
              </a:r>
              <a:endParaRPr lang="en-US"/>
            </a:p>
          </p:txBody>
        </p:sp>
        <p:sp>
          <p:nvSpPr>
            <p:cNvPr id="27673" name="AutoShape 25"/>
            <p:cNvSpPr>
              <a:spLocks/>
            </p:cNvSpPr>
            <p:nvPr/>
          </p:nvSpPr>
          <p:spPr bwMode="auto">
            <a:xfrm>
              <a:off x="3619500" y="482600"/>
              <a:ext cx="2019300" cy="520700"/>
            </a:xfrm>
            <a:prstGeom prst="roundRect">
              <a:avLst>
                <a:gd name="adj" fmla="val 23171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Svc Process</a:t>
              </a:r>
              <a:endParaRPr lang="en-US"/>
            </a:p>
          </p:txBody>
        </p:sp>
        <p:sp>
          <p:nvSpPr>
            <p:cNvPr id="27674" name="AutoShape 26"/>
            <p:cNvSpPr>
              <a:spLocks/>
            </p:cNvSpPr>
            <p:nvPr/>
          </p:nvSpPr>
          <p:spPr bwMode="auto">
            <a:xfrm>
              <a:off x="1905000" y="3797300"/>
              <a:ext cx="2019300" cy="520700"/>
            </a:xfrm>
            <a:prstGeom prst="roundRect">
              <a:avLst>
                <a:gd name="adj" fmla="val 23171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400"/>
                <a:t>Svc Process</a:t>
              </a:r>
              <a:endParaRPr lang="en-US"/>
            </a:p>
          </p:txBody>
        </p:sp>
      </p:grpSp>
      <p:sp>
        <p:nvSpPr>
          <p:cNvPr id="27675" name="AutoShape 27"/>
          <p:cNvSpPr>
            <a:spLocks/>
          </p:cNvSpPr>
          <p:nvPr/>
        </p:nvSpPr>
        <p:spPr bwMode="auto">
          <a:xfrm>
            <a:off x="5929313" y="4271962"/>
            <a:ext cx="621506" cy="264319"/>
          </a:xfrm>
          <a:prstGeom prst="roundRect">
            <a:avLst>
              <a:gd name="adj" fmla="val 25676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Node</a:t>
            </a:r>
            <a:endParaRPr lang="en-US"/>
          </a:p>
        </p:txBody>
      </p:sp>
      <p:sp>
        <p:nvSpPr>
          <p:cNvPr id="27676" name="AutoShape 28"/>
          <p:cNvSpPr>
            <a:spLocks/>
          </p:cNvSpPr>
          <p:nvPr/>
        </p:nvSpPr>
        <p:spPr bwMode="auto">
          <a:xfrm>
            <a:off x="4120158" y="3586163"/>
            <a:ext cx="1810941" cy="869752"/>
          </a:xfrm>
          <a:custGeom>
            <a:avLst/>
            <a:gdLst>
              <a:gd name="T0" fmla="*/ 10800 w 21600"/>
              <a:gd name="T1" fmla="+- 0 11406 2578"/>
              <a:gd name="T2" fmla="*/ 11406 h 17656"/>
              <a:gd name="T3" fmla="*/ 10800 w 21600"/>
              <a:gd name="T4" fmla="+- 0 11406 2578"/>
              <a:gd name="T5" fmla="*/ 11406 h 17656"/>
              <a:gd name="T6" fmla="*/ 10800 w 21600"/>
              <a:gd name="T7" fmla="+- 0 11406 2578"/>
              <a:gd name="T8" fmla="*/ 11406 h 17656"/>
              <a:gd name="T9" fmla="*/ 10800 w 21600"/>
              <a:gd name="T10" fmla="+- 0 11406 2578"/>
              <a:gd name="T11" fmla="*/ 11406 h 17656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7656">
                <a:moveTo>
                  <a:pt x="0" y="5627"/>
                </a:moveTo>
                <a:cubicBezTo>
                  <a:pt x="4937" y="494"/>
                  <a:pt x="6748" y="-2578"/>
                  <a:pt x="9732" y="2890"/>
                </a:cubicBezTo>
                <a:cubicBezTo>
                  <a:pt x="12716" y="8359"/>
                  <a:pt x="11755" y="11082"/>
                  <a:pt x="13823" y="15659"/>
                </a:cubicBezTo>
                <a:cubicBezTo>
                  <a:pt x="15341" y="19021"/>
                  <a:pt x="21600" y="17121"/>
                  <a:pt x="21600" y="17121"/>
                </a:cubicBezTo>
              </a:path>
            </a:pathLst>
          </a:custGeom>
          <a:noFill/>
          <a:ln w="25400" cap="flat" cmpd="sng">
            <a:solidFill>
              <a:srgbClr val="008F00"/>
            </a:solidFill>
            <a:prstDash val="solid"/>
            <a:miter lim="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677" name="AutoShape 29"/>
          <p:cNvSpPr>
            <a:spLocks/>
          </p:cNvSpPr>
          <p:nvPr/>
        </p:nvSpPr>
        <p:spPr bwMode="auto">
          <a:xfrm>
            <a:off x="2130623" y="2864644"/>
            <a:ext cx="728663" cy="996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5826" y="2032"/>
                  <a:pt x="18143" y="6224"/>
                </a:cubicBezTo>
                <a:cubicBezTo>
                  <a:pt x="20461" y="10416"/>
                  <a:pt x="21600" y="21599"/>
                  <a:pt x="21600" y="21599"/>
                </a:cubicBezTo>
              </a:path>
            </a:pathLst>
          </a:custGeom>
          <a:noFill/>
          <a:ln w="25400" cap="flat" cmpd="sng">
            <a:solidFill>
              <a:srgbClr val="009051"/>
            </a:solidFill>
            <a:prstDash val="solid"/>
            <a:miter lim="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678" name="AutoShape 30"/>
          <p:cNvSpPr>
            <a:spLocks/>
          </p:cNvSpPr>
          <p:nvPr/>
        </p:nvSpPr>
        <p:spPr bwMode="auto">
          <a:xfrm>
            <a:off x="2128837" y="2700338"/>
            <a:ext cx="864394" cy="11644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5826" y="2032"/>
                  <a:pt x="18143" y="6224"/>
                </a:cubicBezTo>
                <a:cubicBezTo>
                  <a:pt x="20461" y="10416"/>
                  <a:pt x="21599" y="21599"/>
                  <a:pt x="21599" y="21599"/>
                </a:cubicBezTo>
              </a:path>
            </a:pathLst>
          </a:custGeom>
          <a:noFill/>
          <a:ln w="25400" cap="flat" cmpd="sng">
            <a:solidFill>
              <a:srgbClr val="009051"/>
            </a:solidFill>
            <a:prstDash val="solid"/>
            <a:miter lim="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679" name="AutoShape 31"/>
          <p:cNvSpPr>
            <a:spLocks/>
          </p:cNvSpPr>
          <p:nvPr/>
        </p:nvSpPr>
        <p:spPr bwMode="auto">
          <a:xfrm flipH="1">
            <a:off x="3843338" y="2639616"/>
            <a:ext cx="1085850" cy="1228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5826" y="2032"/>
                  <a:pt x="18143" y="6224"/>
                </a:cubicBezTo>
                <a:cubicBezTo>
                  <a:pt x="20461" y="10416"/>
                  <a:pt x="21600" y="21600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9051"/>
            </a:solidFill>
            <a:prstDash val="solid"/>
            <a:miter lim="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680" name="AutoShape 32"/>
          <p:cNvSpPr>
            <a:spLocks/>
          </p:cNvSpPr>
          <p:nvPr/>
        </p:nvSpPr>
        <p:spPr bwMode="auto">
          <a:xfrm flipH="1">
            <a:off x="3700463" y="2500313"/>
            <a:ext cx="1228725" cy="13635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5826" y="2032"/>
                  <a:pt x="18143" y="6224"/>
                </a:cubicBezTo>
                <a:cubicBezTo>
                  <a:pt x="20461" y="10416"/>
                  <a:pt x="21600" y="21599"/>
                  <a:pt x="21600" y="21599"/>
                </a:cubicBezTo>
              </a:path>
            </a:pathLst>
          </a:custGeom>
          <a:noFill/>
          <a:ln w="25400" cap="flat" cmpd="sng">
            <a:solidFill>
              <a:srgbClr val="009051"/>
            </a:solidFill>
            <a:prstDash val="solid"/>
            <a:miter lim="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5788"/>
            <a:endParaRPr lang="en-US" sz="4200"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0895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nimBg="1" autoUpdateAnimBg="0"/>
      <p:bldP spid="27662" grpId="0" autoUpdateAnimBg="0"/>
      <p:bldP spid="27663" grpId="0" animBg="1" autoUpdateAnimBg="0"/>
      <p:bldP spid="27676" grpId="0" animBg="1" autoUpdateAnimBg="0"/>
      <p:bldP spid="27677" grpId="0" animBg="1" autoUpdateAnimBg="0"/>
      <p:bldP spid="27678" grpId="0" animBg="1" autoUpdateAnimBg="0"/>
      <p:bldP spid="27679" grpId="0" animBg="1" autoUpdateAnimBg="0"/>
      <p:bldP spid="2768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85D"/>
                </a:solidFill>
              </a:rPr>
              <a:t>But what about...</a:t>
            </a:r>
          </a:p>
        </p:txBody>
      </p:sp>
      <p:sp>
        <p:nvSpPr>
          <p:cNvPr id="29698" name="AutoShape 2"/>
          <p:cNvSpPr>
            <a:spLocks/>
          </p:cNvSpPr>
          <p:nvPr/>
        </p:nvSpPr>
        <p:spPr bwMode="auto">
          <a:xfrm>
            <a:off x="307181" y="4932760"/>
            <a:ext cx="208062" cy="2027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>
              <a:buClrTx/>
            </a:pPr>
            <a:fld id="{08EC8774-9DF9-454B-A623-48F60D6DD448}" type="slidenum">
              <a:rPr lang="en-US" sz="1100">
                <a:solidFill>
                  <a:srgbClr val="6C6C6C"/>
                </a:solidFill>
              </a:rPr>
              <a:pPr>
                <a:buClrTx/>
              </a:pPr>
              <a:t>15</a:t>
            </a:fld>
            <a:endParaRPr lang="en-US"/>
          </a:p>
        </p:txBody>
      </p:sp>
      <p:pic>
        <p:nvPicPr>
          <p:cNvPr id="29699" name="Picture 3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807244"/>
            <a:ext cx="960834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9700" name="AutoShape 4"/>
          <p:cNvSpPr>
            <a:spLocks/>
          </p:cNvSpPr>
          <p:nvPr/>
        </p:nvSpPr>
        <p:spPr bwMode="auto">
          <a:xfrm>
            <a:off x="678656" y="2228850"/>
            <a:ext cx="1071563" cy="792956"/>
          </a:xfrm>
          <a:prstGeom prst="roundRect">
            <a:avLst>
              <a:gd name="adj" fmla="val 0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 dirty="0" smtClean="0"/>
              <a:t>3PP </a:t>
            </a:r>
            <a:r>
              <a:rPr lang="en-US" sz="1400" dirty="0"/>
              <a:t>Service Broker</a:t>
            </a:r>
            <a:endParaRPr lang="en-US" dirty="0"/>
          </a:p>
        </p:txBody>
      </p:sp>
      <p:sp>
        <p:nvSpPr>
          <p:cNvPr id="29701" name="AutoShape 5"/>
          <p:cNvSpPr>
            <a:spLocks/>
          </p:cNvSpPr>
          <p:nvPr/>
        </p:nvSpPr>
        <p:spPr bwMode="auto">
          <a:xfrm>
            <a:off x="7722394" y="2307431"/>
            <a:ext cx="1071563" cy="792956"/>
          </a:xfrm>
          <a:prstGeom prst="roundRect">
            <a:avLst>
              <a:gd name="adj" fmla="val 0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Service Broker</a:t>
            </a:r>
            <a:endParaRPr lang="en-US"/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>
            <a:off x="7000875" y="2228850"/>
            <a:ext cx="1071563" cy="79295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Service Broker</a:t>
            </a:r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7915275" y="3686175"/>
            <a:ext cx="685800" cy="621506"/>
            <a:chOff x="0" y="0"/>
            <a:chExt cx="1219201" cy="1104901"/>
          </a:xfrm>
        </p:grpSpPr>
        <p:sp>
          <p:nvSpPr>
            <p:cNvPr id="29704" name="AutoShape 8"/>
            <p:cNvSpPr>
              <a:spLocks/>
            </p:cNvSpPr>
            <p:nvPr/>
          </p:nvSpPr>
          <p:spPr bwMode="auto">
            <a:xfrm>
              <a:off x="0" y="-1"/>
              <a:ext cx="1213992" cy="42315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29705" name="AutoShape 9"/>
            <p:cNvSpPr>
              <a:spLocks/>
            </p:cNvSpPr>
            <p:nvPr/>
          </p:nvSpPr>
          <p:spPr bwMode="auto">
            <a:xfrm>
              <a:off x="0" y="681746"/>
              <a:ext cx="1213992" cy="42315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29706" name="AutoShape 10"/>
            <p:cNvSpPr>
              <a:spLocks/>
            </p:cNvSpPr>
            <p:nvPr/>
          </p:nvSpPr>
          <p:spPr bwMode="auto">
            <a:xfrm>
              <a:off x="0" y="564203"/>
              <a:ext cx="1213992" cy="3056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853" y="223928"/>
              <a:ext cx="5210" cy="6689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1213991" y="223331"/>
              <a:ext cx="5210" cy="668908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29709" name="Group 13"/>
          <p:cNvGrpSpPr>
            <a:grpSpLocks/>
          </p:cNvGrpSpPr>
          <p:nvPr/>
        </p:nvGrpSpPr>
        <p:grpSpPr bwMode="auto">
          <a:xfrm>
            <a:off x="7193756" y="3606702"/>
            <a:ext cx="705644" cy="622398"/>
            <a:chOff x="0" y="0"/>
            <a:chExt cx="1254479" cy="1104901"/>
          </a:xfrm>
        </p:grpSpPr>
        <p:grpSp>
          <p:nvGrpSpPr>
            <p:cNvPr id="29710" name="Group 14"/>
            <p:cNvGrpSpPr>
              <a:grpSpLocks/>
            </p:cNvGrpSpPr>
            <p:nvPr/>
          </p:nvGrpSpPr>
          <p:grpSpPr bwMode="auto">
            <a:xfrm>
              <a:off x="0" y="0"/>
              <a:ext cx="1219201" cy="1104901"/>
              <a:chOff x="0" y="0"/>
              <a:chExt cx="1219201" cy="1104901"/>
            </a:xfrm>
          </p:grpSpPr>
          <p:sp>
            <p:nvSpPr>
              <p:cNvPr id="29711" name="AutoShape 15"/>
              <p:cNvSpPr>
                <a:spLocks/>
              </p:cNvSpPr>
              <p:nvPr/>
            </p:nvSpPr>
            <p:spPr bwMode="auto">
              <a:xfrm>
                <a:off x="0" y="-1"/>
                <a:ext cx="1213992" cy="423155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endParaRPr lang="en-US"/>
              </a:p>
            </p:txBody>
          </p:sp>
          <p:sp>
            <p:nvSpPr>
              <p:cNvPr id="29712" name="AutoShape 16"/>
              <p:cNvSpPr>
                <a:spLocks/>
              </p:cNvSpPr>
              <p:nvPr/>
            </p:nvSpPr>
            <p:spPr bwMode="auto">
              <a:xfrm>
                <a:off x="0" y="681746"/>
                <a:ext cx="1213992" cy="423155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endParaRPr lang="en-US"/>
              </a:p>
            </p:txBody>
          </p:sp>
          <p:sp>
            <p:nvSpPr>
              <p:cNvPr id="29713" name="AutoShape 17"/>
              <p:cNvSpPr>
                <a:spLocks/>
              </p:cNvSpPr>
              <p:nvPr/>
            </p:nvSpPr>
            <p:spPr bwMode="auto">
              <a:xfrm>
                <a:off x="0" y="564203"/>
                <a:ext cx="1213992" cy="3056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endParaRPr lang="en-US"/>
              </a:p>
            </p:txBody>
          </p:sp>
          <p:sp>
            <p:nvSpPr>
              <p:cNvPr id="29714" name="Line 18"/>
              <p:cNvSpPr>
                <a:spLocks noChangeShapeType="1"/>
              </p:cNvSpPr>
              <p:nvPr/>
            </p:nvSpPr>
            <p:spPr bwMode="auto">
              <a:xfrm>
                <a:off x="853" y="223928"/>
                <a:ext cx="5210" cy="668909"/>
              </a:xfrm>
              <a:prstGeom prst="lin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257175"/>
                <a:endParaRPr lang="en-US" sz="7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29715" name="Line 19"/>
              <p:cNvSpPr>
                <a:spLocks noChangeShapeType="1"/>
              </p:cNvSpPr>
              <p:nvPr/>
            </p:nvSpPr>
            <p:spPr bwMode="auto">
              <a:xfrm>
                <a:off x="1213991" y="223331"/>
                <a:ext cx="5210" cy="668908"/>
              </a:xfrm>
              <a:prstGeom prst="lin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257175"/>
                <a:endParaRPr lang="en-US" sz="7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29716" name="AutoShape 20"/>
            <p:cNvSpPr>
              <a:spLocks/>
            </p:cNvSpPr>
            <p:nvPr/>
          </p:nvSpPr>
          <p:spPr bwMode="auto">
            <a:xfrm>
              <a:off x="177799" y="586354"/>
              <a:ext cx="1076680" cy="3205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000" dirty="0"/>
                <a:t>MySQL</a:t>
              </a:r>
              <a:endParaRPr lang="en-US" dirty="0"/>
            </a:p>
          </p:txBody>
        </p:sp>
      </p:grpSp>
      <p:sp>
        <p:nvSpPr>
          <p:cNvPr id="29717" name="AutoShape 21"/>
          <p:cNvSpPr>
            <a:spLocks/>
          </p:cNvSpPr>
          <p:nvPr/>
        </p:nvSpPr>
        <p:spPr bwMode="auto">
          <a:xfrm>
            <a:off x="8036719" y="4000500"/>
            <a:ext cx="435769" cy="188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1000"/>
              <a:t>MySvc</a:t>
            </a:r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17117" y="1977033"/>
            <a:ext cx="7041058" cy="893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5" tIns="28575" rIns="28575" bIns="28575" anchor="ctr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719" name="AutoShape 23"/>
          <p:cNvSpPr>
            <a:spLocks/>
          </p:cNvSpPr>
          <p:nvPr/>
        </p:nvSpPr>
        <p:spPr bwMode="auto">
          <a:xfrm>
            <a:off x="4421981" y="1643063"/>
            <a:ext cx="300038" cy="188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1000"/>
              <a:t>core</a:t>
            </a:r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581823" y="1831479"/>
            <a:ext cx="0" cy="152697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5" tIns="28575" rIns="28575" bIns="28575" anchor="ctr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1221581" y="1978819"/>
            <a:ext cx="0" cy="241995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5" tIns="28575" rIns="28575" bIns="28575" anchor="ctr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7543800" y="1978819"/>
            <a:ext cx="0" cy="241995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5" tIns="28575" rIns="28575" bIns="28575" anchor="ctr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8258175" y="1978819"/>
            <a:ext cx="0" cy="320576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5" tIns="28575" rIns="28575" bIns="28575" anchor="ctr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7543800" y="3028950"/>
            <a:ext cx="0" cy="570607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5" tIns="28575" rIns="28575" bIns="28575" anchor="ctr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8258175" y="3093244"/>
            <a:ext cx="0" cy="592039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5" tIns="28575" rIns="28575" bIns="28575" anchor="ctr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29726" name="Picture 30" descr="dropped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39" y="3629025"/>
            <a:ext cx="130105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9727" name="Line 31"/>
          <p:cNvSpPr>
            <a:spLocks noChangeShapeType="1"/>
          </p:cNvSpPr>
          <p:nvPr/>
        </p:nvSpPr>
        <p:spPr bwMode="auto">
          <a:xfrm flipH="1">
            <a:off x="1234976" y="3028950"/>
            <a:ext cx="893" cy="570607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5" tIns="28575" rIns="28575" bIns="28575" anchor="ctr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H="1">
            <a:off x="1110853" y="4029075"/>
            <a:ext cx="75009" cy="283964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5" tIns="28575" rIns="28575" bIns="28575" anchor="ctr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H="1">
            <a:off x="1002804" y="4029075"/>
            <a:ext cx="142875" cy="28217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5" tIns="28575" rIns="28575" bIns="28575" anchor="ctr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1221581" y="4029075"/>
            <a:ext cx="74117" cy="283964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5" tIns="28575" rIns="28575" bIns="28575" anchor="ctr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1264444" y="4021931"/>
            <a:ext cx="141982" cy="28217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5" tIns="28575" rIns="28575" bIns="28575" anchor="ctr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29732" name="Group 36"/>
          <p:cNvGrpSpPr>
            <a:grpSpLocks/>
          </p:cNvGrpSpPr>
          <p:nvPr/>
        </p:nvGrpSpPr>
        <p:grpSpPr bwMode="auto">
          <a:xfrm>
            <a:off x="3707606" y="2943225"/>
            <a:ext cx="1685925" cy="1293019"/>
            <a:chOff x="0" y="0"/>
            <a:chExt cx="2997201" cy="2298701"/>
          </a:xfrm>
        </p:grpSpPr>
        <p:grpSp>
          <p:nvGrpSpPr>
            <p:cNvPr id="29733" name="Group 37"/>
            <p:cNvGrpSpPr>
              <a:grpSpLocks/>
            </p:cNvGrpSpPr>
            <p:nvPr/>
          </p:nvGrpSpPr>
          <p:grpSpPr bwMode="auto">
            <a:xfrm>
              <a:off x="0" y="1193800"/>
              <a:ext cx="1219201" cy="1104901"/>
              <a:chOff x="0" y="0"/>
              <a:chExt cx="1219201" cy="1104901"/>
            </a:xfrm>
          </p:grpSpPr>
          <p:sp>
            <p:nvSpPr>
              <p:cNvPr id="29734" name="AutoShape 38"/>
              <p:cNvSpPr>
                <a:spLocks/>
              </p:cNvSpPr>
              <p:nvPr/>
            </p:nvSpPr>
            <p:spPr bwMode="auto">
              <a:xfrm>
                <a:off x="0" y="-1"/>
                <a:ext cx="1213992" cy="423155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endParaRPr lang="en-US"/>
              </a:p>
            </p:txBody>
          </p:sp>
          <p:sp>
            <p:nvSpPr>
              <p:cNvPr id="29735" name="AutoShape 39"/>
              <p:cNvSpPr>
                <a:spLocks/>
              </p:cNvSpPr>
              <p:nvPr/>
            </p:nvSpPr>
            <p:spPr bwMode="auto">
              <a:xfrm>
                <a:off x="0" y="681746"/>
                <a:ext cx="1213992" cy="423155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endParaRPr lang="en-US"/>
              </a:p>
            </p:txBody>
          </p:sp>
          <p:sp>
            <p:nvSpPr>
              <p:cNvPr id="29736" name="AutoShape 40"/>
              <p:cNvSpPr>
                <a:spLocks/>
              </p:cNvSpPr>
              <p:nvPr/>
            </p:nvSpPr>
            <p:spPr bwMode="auto">
              <a:xfrm>
                <a:off x="0" y="564203"/>
                <a:ext cx="1213992" cy="3056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endParaRPr lang="en-US"/>
              </a:p>
            </p:txBody>
          </p:sp>
          <p:sp>
            <p:nvSpPr>
              <p:cNvPr id="29737" name="Line 41"/>
              <p:cNvSpPr>
                <a:spLocks noChangeShapeType="1"/>
              </p:cNvSpPr>
              <p:nvPr/>
            </p:nvSpPr>
            <p:spPr bwMode="auto">
              <a:xfrm>
                <a:off x="853" y="223928"/>
                <a:ext cx="5210" cy="668909"/>
              </a:xfrm>
              <a:prstGeom prst="lin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257175"/>
                <a:endParaRPr lang="en-US" sz="7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29738" name="Line 42"/>
              <p:cNvSpPr>
                <a:spLocks noChangeShapeType="1"/>
              </p:cNvSpPr>
              <p:nvPr/>
            </p:nvSpPr>
            <p:spPr bwMode="auto">
              <a:xfrm>
                <a:off x="1213991" y="223331"/>
                <a:ext cx="5210" cy="668908"/>
              </a:xfrm>
              <a:prstGeom prst="lin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257175"/>
                <a:endParaRPr lang="en-US" sz="7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29739" name="AutoShape 43"/>
            <p:cNvSpPr>
              <a:spLocks/>
            </p:cNvSpPr>
            <p:nvPr/>
          </p:nvSpPr>
          <p:spPr bwMode="auto">
            <a:xfrm>
              <a:off x="330197" y="1766712"/>
              <a:ext cx="777524" cy="3340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000" dirty="0"/>
                <a:t>ERP</a:t>
              </a:r>
              <a:endParaRPr lang="en-US" dirty="0"/>
            </a:p>
          </p:txBody>
        </p:sp>
        <p:grpSp>
          <p:nvGrpSpPr>
            <p:cNvPr id="29740" name="Group 44"/>
            <p:cNvGrpSpPr>
              <a:grpSpLocks/>
            </p:cNvGrpSpPr>
            <p:nvPr/>
          </p:nvGrpSpPr>
          <p:grpSpPr bwMode="auto">
            <a:xfrm>
              <a:off x="1778000" y="1193800"/>
              <a:ext cx="1219201" cy="1104901"/>
              <a:chOff x="0" y="0"/>
              <a:chExt cx="1219201" cy="1104901"/>
            </a:xfrm>
          </p:grpSpPr>
          <p:sp>
            <p:nvSpPr>
              <p:cNvPr id="29741" name="AutoShape 45"/>
              <p:cNvSpPr>
                <a:spLocks/>
              </p:cNvSpPr>
              <p:nvPr/>
            </p:nvSpPr>
            <p:spPr bwMode="auto">
              <a:xfrm>
                <a:off x="0" y="-1"/>
                <a:ext cx="1213992" cy="423155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endParaRPr lang="en-US"/>
              </a:p>
            </p:txBody>
          </p:sp>
          <p:sp>
            <p:nvSpPr>
              <p:cNvPr id="29742" name="AutoShape 46"/>
              <p:cNvSpPr>
                <a:spLocks/>
              </p:cNvSpPr>
              <p:nvPr/>
            </p:nvSpPr>
            <p:spPr bwMode="auto">
              <a:xfrm>
                <a:off x="0" y="681746"/>
                <a:ext cx="1213992" cy="423155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endParaRPr lang="en-US"/>
              </a:p>
            </p:txBody>
          </p:sp>
          <p:sp>
            <p:nvSpPr>
              <p:cNvPr id="29743" name="AutoShape 47"/>
              <p:cNvSpPr>
                <a:spLocks/>
              </p:cNvSpPr>
              <p:nvPr/>
            </p:nvSpPr>
            <p:spPr bwMode="auto">
              <a:xfrm>
                <a:off x="0" y="564203"/>
                <a:ext cx="1213992" cy="3056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endParaRPr lang="en-US"/>
              </a:p>
            </p:txBody>
          </p:sp>
          <p:sp>
            <p:nvSpPr>
              <p:cNvPr id="29744" name="Line 48"/>
              <p:cNvSpPr>
                <a:spLocks noChangeShapeType="1"/>
              </p:cNvSpPr>
              <p:nvPr/>
            </p:nvSpPr>
            <p:spPr bwMode="auto">
              <a:xfrm>
                <a:off x="853" y="223928"/>
                <a:ext cx="5210" cy="668909"/>
              </a:xfrm>
              <a:prstGeom prst="lin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257175"/>
                <a:endParaRPr lang="en-US" sz="7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29745" name="Line 49"/>
              <p:cNvSpPr>
                <a:spLocks noChangeShapeType="1"/>
              </p:cNvSpPr>
              <p:nvPr/>
            </p:nvSpPr>
            <p:spPr bwMode="auto">
              <a:xfrm>
                <a:off x="1213991" y="223331"/>
                <a:ext cx="5210" cy="668908"/>
              </a:xfrm>
              <a:prstGeom prst="lin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257175"/>
                <a:endParaRPr lang="en-US" sz="7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29746" name="AutoShape 50"/>
            <p:cNvSpPr>
              <a:spLocks/>
            </p:cNvSpPr>
            <p:nvPr/>
          </p:nvSpPr>
          <p:spPr bwMode="auto">
            <a:xfrm>
              <a:off x="2006600" y="1766712"/>
              <a:ext cx="862191" cy="3086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1000" dirty="0"/>
                <a:t>Oracle</a:t>
              </a:r>
              <a:endParaRPr lang="en-US" dirty="0"/>
            </a:p>
          </p:txBody>
        </p:sp>
        <p:sp>
          <p:nvSpPr>
            <p:cNvPr id="29747" name="AutoShape 51"/>
            <p:cNvSpPr>
              <a:spLocks/>
            </p:cNvSpPr>
            <p:nvPr/>
          </p:nvSpPr>
          <p:spPr bwMode="auto">
            <a:xfrm>
              <a:off x="1219200" y="0"/>
              <a:ext cx="540941" cy="9894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3600"/>
                <a:t>?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28899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MC9004316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" y="2571750"/>
            <a:ext cx="520601" cy="52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85D"/>
                </a:solidFill>
              </a:rPr>
              <a:t>User-provided Service </a:t>
            </a:r>
            <a:r>
              <a:rPr lang="en-US" b="1" dirty="0">
                <a:solidFill>
                  <a:srgbClr val="00685D"/>
                </a:solidFill>
              </a:rPr>
              <a:t>Instances</a:t>
            </a:r>
            <a:endParaRPr lang="en-US" dirty="0">
              <a:solidFill>
                <a:srgbClr val="00685D"/>
              </a:solidFill>
            </a:endParaRPr>
          </a:p>
        </p:txBody>
      </p:sp>
      <p:sp>
        <p:nvSpPr>
          <p:cNvPr id="30723" name="AutoShape 3"/>
          <p:cNvSpPr>
            <a:spLocks/>
          </p:cNvSpPr>
          <p:nvPr/>
        </p:nvSpPr>
        <p:spPr bwMode="auto">
          <a:xfrm>
            <a:off x="685800" y="4382691"/>
            <a:ext cx="208062" cy="2027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>
              <a:buClrTx/>
            </a:pPr>
            <a:fld id="{3BFFA214-0782-AA43-A3B1-1A203314B1D8}" type="slidenum">
              <a:rPr lang="en-US" sz="1100">
                <a:solidFill>
                  <a:srgbClr val="6C6C6C"/>
                </a:solidFill>
              </a:rPr>
              <a:pPr>
                <a:buClrTx/>
              </a:pPr>
              <a:t>16</a:t>
            </a:fld>
            <a:endParaRPr lang="en-US"/>
          </a:p>
        </p:txBody>
      </p:sp>
      <p:sp>
        <p:nvSpPr>
          <p:cNvPr id="30724" name="AutoShape 4"/>
          <p:cNvSpPr>
            <a:spLocks/>
          </p:cNvSpPr>
          <p:nvPr/>
        </p:nvSpPr>
        <p:spPr bwMode="auto">
          <a:xfrm rot="16200000">
            <a:off x="-160735" y="2788742"/>
            <a:ext cx="3150394" cy="321469"/>
          </a:xfrm>
          <a:prstGeom prst="roundRect">
            <a:avLst>
              <a:gd name="adj" fmla="val 33333"/>
            </a:avLst>
          </a:prstGeom>
          <a:noFill/>
          <a:ln w="25400" cap="flat" cmpd="sng">
            <a:solidFill>
              <a:srgbClr val="000000">
                <a:alpha val="26999"/>
              </a:srgbClr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/>
              <a:t>Router</a:t>
            </a:r>
          </a:p>
        </p:txBody>
      </p:sp>
      <p:sp>
        <p:nvSpPr>
          <p:cNvPr id="30725" name="AutoShape 5"/>
          <p:cNvSpPr>
            <a:spLocks/>
          </p:cNvSpPr>
          <p:nvPr/>
        </p:nvSpPr>
        <p:spPr bwMode="auto">
          <a:xfrm>
            <a:off x="2457450" y="2836069"/>
            <a:ext cx="1143000" cy="864394"/>
          </a:xfrm>
          <a:prstGeom prst="roundRect">
            <a:avLst>
              <a:gd name="adj" fmla="val 7852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Cloud Controller</a:t>
            </a:r>
            <a:endParaRPr lang="en-US"/>
          </a:p>
        </p:txBody>
      </p:sp>
      <p:sp>
        <p:nvSpPr>
          <p:cNvPr id="30726" name="AutoShape 6"/>
          <p:cNvSpPr>
            <a:spLocks/>
          </p:cNvSpPr>
          <p:nvPr/>
        </p:nvSpPr>
        <p:spPr bwMode="auto">
          <a:xfrm rot="16200000">
            <a:off x="546497" y="1996678"/>
            <a:ext cx="700088" cy="271463"/>
          </a:xfrm>
          <a:prstGeom prst="roundRect">
            <a:avLst>
              <a:gd name="adj" fmla="val 25000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CLI</a:t>
            </a:r>
            <a:endParaRPr lang="en-US"/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3549551" y="2320826"/>
            <a:ext cx="272355" cy="258068"/>
            <a:chOff x="-1" y="-1"/>
            <a:chExt cx="482602" cy="457202"/>
          </a:xfrm>
        </p:grpSpPr>
        <p:sp>
          <p:nvSpPr>
            <p:cNvPr id="30728" name="AutoShape 8"/>
            <p:cNvSpPr>
              <a:spLocks/>
            </p:cNvSpPr>
            <p:nvPr/>
          </p:nvSpPr>
          <p:spPr bwMode="auto">
            <a:xfrm>
              <a:off x="0" y="-1"/>
              <a:ext cx="480539" cy="17510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30729" name="AutoShape 9"/>
            <p:cNvSpPr>
              <a:spLocks/>
            </p:cNvSpPr>
            <p:nvPr/>
          </p:nvSpPr>
          <p:spPr bwMode="auto">
            <a:xfrm>
              <a:off x="0" y="282102"/>
              <a:ext cx="480539" cy="17509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30730" name="AutoShape 10"/>
            <p:cNvSpPr>
              <a:spLocks/>
            </p:cNvSpPr>
            <p:nvPr/>
          </p:nvSpPr>
          <p:spPr bwMode="auto">
            <a:xfrm>
              <a:off x="0" y="233463"/>
              <a:ext cx="480539" cy="1264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338" y="92660"/>
              <a:ext cx="2062" cy="276790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480538" y="92412"/>
              <a:ext cx="2063" cy="276791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30733" name="AutoShape 13"/>
          <p:cNvSpPr>
            <a:spLocks/>
          </p:cNvSpPr>
          <p:nvPr/>
        </p:nvSpPr>
        <p:spPr bwMode="auto">
          <a:xfrm rot="16200000">
            <a:off x="257175" y="2786062"/>
            <a:ext cx="3150394" cy="321469"/>
          </a:xfrm>
          <a:prstGeom prst="roundRect">
            <a:avLst>
              <a:gd name="adj" fmla="val 33333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/>
              <a:t>UAA</a:t>
            </a:r>
          </a:p>
        </p:txBody>
      </p:sp>
      <p:sp>
        <p:nvSpPr>
          <p:cNvPr id="30734" name="AutoShape 14"/>
          <p:cNvSpPr>
            <a:spLocks/>
          </p:cNvSpPr>
          <p:nvPr/>
        </p:nvSpPr>
        <p:spPr bwMode="auto">
          <a:xfrm rot="1961627">
            <a:off x="955477" y="2263676"/>
            <a:ext cx="1589484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800"/>
              <a:t>provide service credentials (HTTP)</a:t>
            </a:r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H="1" flipV="1">
            <a:off x="1021556" y="1978819"/>
            <a:ext cx="1414463" cy="900113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1021556" y="2071687"/>
            <a:ext cx="1414463" cy="900113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H="1">
            <a:off x="3468290" y="2586038"/>
            <a:ext cx="153591" cy="241995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30739" name="Group 19"/>
          <p:cNvGrpSpPr>
            <a:grpSpLocks/>
          </p:cNvGrpSpPr>
          <p:nvPr/>
        </p:nvGrpSpPr>
        <p:grpSpPr bwMode="auto">
          <a:xfrm>
            <a:off x="7108031" y="2121694"/>
            <a:ext cx="685800" cy="621506"/>
            <a:chOff x="0" y="0"/>
            <a:chExt cx="1219201" cy="1104901"/>
          </a:xfrm>
        </p:grpSpPr>
        <p:sp>
          <p:nvSpPr>
            <p:cNvPr id="30740" name="AutoShape 20"/>
            <p:cNvSpPr>
              <a:spLocks/>
            </p:cNvSpPr>
            <p:nvPr/>
          </p:nvSpPr>
          <p:spPr bwMode="auto">
            <a:xfrm>
              <a:off x="0" y="-1"/>
              <a:ext cx="1213992" cy="42315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30741" name="AutoShape 21"/>
            <p:cNvSpPr>
              <a:spLocks/>
            </p:cNvSpPr>
            <p:nvPr/>
          </p:nvSpPr>
          <p:spPr bwMode="auto">
            <a:xfrm>
              <a:off x="0" y="681746"/>
              <a:ext cx="1213992" cy="42315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30742" name="AutoShape 22"/>
            <p:cNvSpPr>
              <a:spLocks/>
            </p:cNvSpPr>
            <p:nvPr/>
          </p:nvSpPr>
          <p:spPr bwMode="auto">
            <a:xfrm>
              <a:off x="0" y="564203"/>
              <a:ext cx="1213992" cy="3056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853" y="223928"/>
              <a:ext cx="5210" cy="6689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1213991" y="223331"/>
              <a:ext cx="5210" cy="668908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30745" name="AutoShape 25"/>
          <p:cNvSpPr>
            <a:spLocks/>
          </p:cNvSpPr>
          <p:nvPr/>
        </p:nvSpPr>
        <p:spPr bwMode="auto">
          <a:xfrm>
            <a:off x="7293769" y="2443163"/>
            <a:ext cx="314325" cy="188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1000"/>
              <a:t>ERP</a:t>
            </a:r>
            <a:endParaRPr lang="en-US"/>
          </a:p>
        </p:txBody>
      </p:sp>
      <p:grpSp>
        <p:nvGrpSpPr>
          <p:cNvPr id="30746" name="Group 26"/>
          <p:cNvGrpSpPr>
            <a:grpSpLocks/>
          </p:cNvGrpSpPr>
          <p:nvPr/>
        </p:nvGrpSpPr>
        <p:grpSpPr bwMode="auto">
          <a:xfrm>
            <a:off x="7108031" y="3450431"/>
            <a:ext cx="685800" cy="621506"/>
            <a:chOff x="0" y="0"/>
            <a:chExt cx="1219201" cy="1104901"/>
          </a:xfrm>
        </p:grpSpPr>
        <p:sp>
          <p:nvSpPr>
            <p:cNvPr id="30747" name="AutoShape 27"/>
            <p:cNvSpPr>
              <a:spLocks/>
            </p:cNvSpPr>
            <p:nvPr/>
          </p:nvSpPr>
          <p:spPr bwMode="auto">
            <a:xfrm>
              <a:off x="0" y="-1"/>
              <a:ext cx="1213992" cy="42315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30748" name="AutoShape 28"/>
            <p:cNvSpPr>
              <a:spLocks/>
            </p:cNvSpPr>
            <p:nvPr/>
          </p:nvSpPr>
          <p:spPr bwMode="auto">
            <a:xfrm>
              <a:off x="0" y="681746"/>
              <a:ext cx="1213992" cy="42315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30749" name="AutoShape 29"/>
            <p:cNvSpPr>
              <a:spLocks/>
            </p:cNvSpPr>
            <p:nvPr/>
          </p:nvSpPr>
          <p:spPr bwMode="auto">
            <a:xfrm>
              <a:off x="0" y="564203"/>
              <a:ext cx="1213992" cy="3056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endParaRPr 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>
              <a:off x="853" y="223928"/>
              <a:ext cx="5210" cy="6689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1213991" y="223331"/>
              <a:ext cx="5210" cy="668908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257175"/>
              <a:endParaRPr lang="en-US" sz="700">
                <a:latin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30752" name="AutoShape 32"/>
          <p:cNvSpPr>
            <a:spLocks/>
          </p:cNvSpPr>
          <p:nvPr/>
        </p:nvSpPr>
        <p:spPr bwMode="auto">
          <a:xfrm>
            <a:off x="7236619" y="3757613"/>
            <a:ext cx="428625" cy="188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1000"/>
              <a:t>Oracle</a:t>
            </a:r>
            <a:endParaRPr lang="en-US"/>
          </a:p>
        </p:txBody>
      </p:sp>
      <p:sp>
        <p:nvSpPr>
          <p:cNvPr id="30753" name="AutoShape 33"/>
          <p:cNvSpPr>
            <a:spLocks/>
          </p:cNvSpPr>
          <p:nvPr/>
        </p:nvSpPr>
        <p:spPr bwMode="auto">
          <a:xfrm>
            <a:off x="4121944" y="3693319"/>
            <a:ext cx="1143000" cy="864394"/>
          </a:xfrm>
          <a:prstGeom prst="roundRect">
            <a:avLst>
              <a:gd name="adj" fmla="val 7852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ctr"/>
            <a:r>
              <a:rPr lang="en-US" sz="1400"/>
              <a:t>DEA</a:t>
            </a:r>
            <a:endParaRPr lang="en-US"/>
          </a:p>
        </p:txBody>
      </p:sp>
      <p:grpSp>
        <p:nvGrpSpPr>
          <p:cNvPr id="30754" name="Group 34"/>
          <p:cNvGrpSpPr>
            <a:grpSpLocks/>
          </p:cNvGrpSpPr>
          <p:nvPr/>
        </p:nvGrpSpPr>
        <p:grpSpPr bwMode="auto">
          <a:xfrm>
            <a:off x="4229100" y="4064794"/>
            <a:ext cx="965200" cy="414338"/>
            <a:chOff x="0" y="0"/>
            <a:chExt cx="1715912" cy="736600"/>
          </a:xfrm>
        </p:grpSpPr>
        <p:sp>
          <p:nvSpPr>
            <p:cNvPr id="30755" name="AutoShape 35"/>
            <p:cNvSpPr>
              <a:spLocks/>
            </p:cNvSpPr>
            <p:nvPr/>
          </p:nvSpPr>
          <p:spPr bwMode="auto">
            <a:xfrm>
              <a:off x="0" y="0"/>
              <a:ext cx="1612900" cy="736600"/>
            </a:xfrm>
            <a:prstGeom prst="roundRect">
              <a:avLst>
                <a:gd name="adj" fmla="val 16380"/>
              </a:avLst>
            </a:prstGeom>
            <a:solidFill>
              <a:srgbClr val="76D6FF">
                <a:alpha val="25999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/>
                <a:t>Droplet</a:t>
              </a:r>
              <a:endParaRPr lang="en-US"/>
            </a:p>
          </p:txBody>
        </p:sp>
        <p:sp>
          <p:nvSpPr>
            <p:cNvPr id="30756" name="AutoShape 36"/>
            <p:cNvSpPr>
              <a:spLocks/>
            </p:cNvSpPr>
            <p:nvPr/>
          </p:nvSpPr>
          <p:spPr bwMode="auto">
            <a:xfrm>
              <a:off x="495300" y="359834"/>
              <a:ext cx="1220612" cy="2878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r>
                <a:rPr lang="en-US" sz="700" dirty="0">
                  <a:solidFill>
                    <a:srgbClr val="FF4013"/>
                  </a:solidFill>
                  <a:latin typeface="Lucida Calligraphy" charset="0"/>
                  <a:cs typeface="Lucida Calligraphy" charset="0"/>
                  <a:sym typeface="Lucida Calligraphy" charset="0"/>
                </a:rPr>
                <a:t>credentials</a:t>
              </a:r>
              <a:endParaRPr lang="en-US" dirty="0"/>
            </a:p>
          </p:txBody>
        </p:sp>
      </p:grpSp>
      <p:sp>
        <p:nvSpPr>
          <p:cNvPr id="30757" name="AutoShape 37"/>
          <p:cNvSpPr>
            <a:spLocks/>
          </p:cNvSpPr>
          <p:nvPr/>
        </p:nvSpPr>
        <p:spPr bwMode="auto">
          <a:xfrm rot="16200000">
            <a:off x="425053" y="3789759"/>
            <a:ext cx="935831" cy="271463"/>
          </a:xfrm>
          <a:prstGeom prst="roundRect">
            <a:avLst>
              <a:gd name="adj" fmla="val 25000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 anchor="ctr"/>
          <a:lstStyle/>
          <a:p>
            <a:pPr algn="ctr"/>
            <a:r>
              <a:rPr lang="en-US" sz="1400"/>
              <a:t>Browser</a:t>
            </a:r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 flipH="1" flipV="1">
            <a:off x="1042095" y="3977283"/>
            <a:ext cx="3199507" cy="251817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 flipH="1">
            <a:off x="5021164" y="2657475"/>
            <a:ext cx="2079724" cy="1569839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760" name="AutoShape 40"/>
          <p:cNvSpPr>
            <a:spLocks/>
          </p:cNvSpPr>
          <p:nvPr/>
        </p:nvSpPr>
        <p:spPr bwMode="auto">
          <a:xfrm>
            <a:off x="3829050" y="2298701"/>
            <a:ext cx="654050" cy="1658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700" dirty="0">
                <a:solidFill>
                  <a:srgbClr val="FF4013"/>
                </a:solidFill>
                <a:latin typeface="Lucida Calligraphy" charset="0"/>
                <a:cs typeface="Lucida Calligraphy" charset="0"/>
                <a:sym typeface="Lucida Calligraphy" charset="0"/>
              </a:rPr>
              <a:t>credentials</a:t>
            </a:r>
            <a:endParaRPr lang="en-US" dirty="0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>
            <a:off x="5072063" y="3870126"/>
            <a:ext cx="2028825" cy="414338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762" name="AutoShape 42"/>
          <p:cNvSpPr>
            <a:spLocks/>
          </p:cNvSpPr>
          <p:nvPr/>
        </p:nvSpPr>
        <p:spPr bwMode="auto">
          <a:xfrm rot="1961627">
            <a:off x="1274267" y="2545854"/>
            <a:ext cx="772418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800"/>
              <a:t>(un)bind (HTTP)</a:t>
            </a:r>
            <a:endParaRPr lang="en-US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 flipH="1" flipV="1">
            <a:off x="1028700" y="2314575"/>
            <a:ext cx="1414463" cy="900113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 flipH="1" flipV="1">
            <a:off x="1028700" y="2407444"/>
            <a:ext cx="1414463" cy="900113"/>
          </a:xfrm>
          <a:prstGeom prst="line">
            <a:avLst/>
          </a:prstGeom>
          <a:noFill/>
          <a:ln w="25400" cap="flat" cmpd="sng">
            <a:solidFill>
              <a:srgbClr val="0433FF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9393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8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4" grpId="0" animBg="1" autoUpdateAnimBg="0"/>
      <p:bldP spid="30735" grpId="0" animBg="1" autoUpdateAnimBg="0"/>
      <p:bldP spid="30736" grpId="0" animBg="1" autoUpdateAnimBg="0"/>
      <p:bldP spid="30738" grpId="0" animBg="1" autoUpdateAnimBg="0"/>
      <p:bldP spid="30758" grpId="0" animBg="1" autoUpdateAnimBg="0"/>
      <p:bldP spid="30759" grpId="0" animBg="1" autoUpdateAnimBg="0"/>
      <p:bldP spid="30760" grpId="0" autoUpdateAnimBg="0"/>
      <p:bldP spid="30761" grpId="0" animBg="1" autoUpdateAnimBg="0"/>
      <p:bldP spid="30762" grpId="0" animBg="1" autoUpdateAnimBg="0"/>
      <p:bldP spid="30763" grpId="0" animBg="1" autoUpdateAnimBg="0"/>
      <p:bldP spid="3076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325438"/>
            <a:ext cx="5335587" cy="460375"/>
          </a:xfrm>
        </p:spPr>
        <p:txBody>
          <a:bodyPr/>
          <a:lstStyle/>
          <a:p>
            <a:r>
              <a:rPr lang="en-US" sz="2800" dirty="0"/>
              <a:t>User Provided Service </a:t>
            </a:r>
            <a:r>
              <a:rPr lang="en-US" sz="2800" dirty="0" smtClean="0"/>
              <a:t>Instances and Service Brokers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3" name="Picture 2" descr="vmware_cloud_foundr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13" y="109588"/>
            <a:ext cx="1190524" cy="119052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714874" y="1300112"/>
            <a:ext cx="3124201" cy="3179813"/>
          </a:xfrm>
          <a:prstGeom prst="roundRect">
            <a:avLst>
              <a:gd name="adj" fmla="val 3279"/>
            </a:avLst>
          </a:prstGeom>
          <a:noFill/>
          <a:ln w="12700">
            <a:solidFill>
              <a:srgbClr val="339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7" name="Rounded Rectangle 6"/>
          <p:cNvSpPr/>
          <p:nvPr/>
        </p:nvSpPr>
        <p:spPr>
          <a:xfrm>
            <a:off x="6564213" y="2914650"/>
            <a:ext cx="914400" cy="609600"/>
          </a:xfrm>
          <a:prstGeom prst="roundRect">
            <a:avLst/>
          </a:prstGeom>
          <a:solidFill>
            <a:srgbClr val="F27C3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Custom Service Broker</a:t>
            </a:r>
            <a:endParaRPr lang="en-US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001000" y="1729607"/>
            <a:ext cx="914400" cy="609600"/>
          </a:xfrm>
          <a:prstGeom prst="roundRect">
            <a:avLst/>
          </a:prstGeom>
          <a:solidFill>
            <a:srgbClr val="3392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Service Broker</a:t>
            </a:r>
            <a:endParaRPr lang="en-US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640362" y="1720082"/>
            <a:ext cx="914400" cy="609600"/>
          </a:xfrm>
          <a:prstGeom prst="roundRect">
            <a:avLst/>
          </a:prstGeom>
          <a:solidFill>
            <a:srgbClr val="3392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Service Broker</a:t>
            </a:r>
            <a:endParaRPr lang="en-US" sz="1200" b="1" dirty="0"/>
          </a:p>
        </p:txBody>
      </p:sp>
      <p:sp>
        <p:nvSpPr>
          <p:cNvPr id="11" name="Can 10"/>
          <p:cNvSpPr/>
          <p:nvPr/>
        </p:nvSpPr>
        <p:spPr>
          <a:xfrm>
            <a:off x="4798202" y="2546350"/>
            <a:ext cx="726298" cy="440278"/>
          </a:xfrm>
          <a:prstGeom prst="ca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smtClean="0"/>
              <a:t>IBM DB2</a:t>
            </a:r>
            <a:endParaRPr lang="en-US" sz="1050" b="1" dirty="0"/>
          </a:p>
        </p:txBody>
      </p:sp>
      <p:sp>
        <p:nvSpPr>
          <p:cNvPr id="12" name="Can 11"/>
          <p:cNvSpPr/>
          <p:nvPr/>
        </p:nvSpPr>
        <p:spPr>
          <a:xfrm>
            <a:off x="5588777" y="2533650"/>
            <a:ext cx="726298" cy="440278"/>
          </a:xfrm>
          <a:prstGeom prst="ca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smtClean="0"/>
              <a:t>ORACLE DB</a:t>
            </a:r>
            <a:endParaRPr lang="en-US" sz="1050" b="1" dirty="0"/>
          </a:p>
        </p:txBody>
      </p:sp>
      <p:sp>
        <p:nvSpPr>
          <p:cNvPr id="13" name="Can 12"/>
          <p:cNvSpPr/>
          <p:nvPr/>
        </p:nvSpPr>
        <p:spPr>
          <a:xfrm>
            <a:off x="8095051" y="2808811"/>
            <a:ext cx="726298" cy="440278"/>
          </a:xfrm>
          <a:prstGeom prst="can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CF MySQL</a:t>
            </a:r>
            <a:endParaRPr lang="en-US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6267251" y="3867746"/>
            <a:ext cx="721805" cy="437554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smtClean="0">
                <a:solidFill>
                  <a:srgbClr val="9D3F0B"/>
                </a:solidFill>
              </a:rPr>
              <a:t>MYSQL DB</a:t>
            </a:r>
            <a:endParaRPr lang="en-US" sz="1050" b="1" dirty="0">
              <a:solidFill>
                <a:srgbClr val="9D3F0B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7053770" y="3865022"/>
            <a:ext cx="721805" cy="437554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smtClean="0">
                <a:solidFill>
                  <a:srgbClr val="9D3F0B"/>
                </a:solidFill>
              </a:rPr>
              <a:t>Another Service</a:t>
            </a:r>
            <a:endParaRPr lang="en-US" sz="1050" b="1" dirty="0">
              <a:solidFill>
                <a:srgbClr val="9D3F0B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246451" y="4039647"/>
            <a:ext cx="726298" cy="440278"/>
          </a:xfrm>
          <a:prstGeom prst="can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Mongo</a:t>
            </a:r>
            <a:br>
              <a:rPr lang="en-US" sz="1050" b="1" dirty="0" smtClean="0">
                <a:solidFill>
                  <a:schemeClr val="bg1"/>
                </a:solidFill>
              </a:rPr>
            </a:br>
            <a:r>
              <a:rPr lang="en-US" sz="1050" b="1" dirty="0" smtClean="0">
                <a:solidFill>
                  <a:schemeClr val="bg1"/>
                </a:solidFill>
              </a:rPr>
              <a:t>Lab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9" name="Decagon 18"/>
          <p:cNvSpPr/>
          <p:nvPr/>
        </p:nvSpPr>
        <p:spPr>
          <a:xfrm>
            <a:off x="1076931" y="4014264"/>
            <a:ext cx="753681" cy="465661"/>
          </a:xfrm>
          <a:prstGeom prst="decagon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Send Grid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8096" y="2984500"/>
            <a:ext cx="1231352" cy="609600"/>
          </a:xfrm>
          <a:prstGeom prst="rect">
            <a:avLst/>
          </a:prstGeom>
          <a:ln w="12700">
            <a:solidFill>
              <a:srgbClr val="2B7A8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3</a:t>
            </a:r>
            <a:r>
              <a:rPr lang="en-US" sz="1050" b="1" baseline="30000" dirty="0" smtClean="0">
                <a:solidFill>
                  <a:schemeClr val="bg1"/>
                </a:solidFill>
              </a:rPr>
              <a:t>rd</a:t>
            </a:r>
            <a:r>
              <a:rPr lang="en-US" sz="1050" b="1" dirty="0" smtClean="0">
                <a:solidFill>
                  <a:schemeClr val="bg1"/>
                </a:solidFill>
              </a:rPr>
              <a:t> Party Provider (e.g. </a:t>
            </a:r>
            <a:r>
              <a:rPr lang="en-US" sz="1050" b="1" dirty="0" err="1" smtClean="0">
                <a:solidFill>
                  <a:schemeClr val="bg1"/>
                </a:solidFill>
              </a:rPr>
              <a:t>AppDirect</a:t>
            </a:r>
            <a:r>
              <a:rPr lang="en-US" sz="1050" b="1" dirty="0" smtClean="0">
                <a:solidFill>
                  <a:schemeClr val="bg1"/>
                </a:solidFill>
              </a:rPr>
              <a:t>)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1" name="Can 20"/>
          <p:cNvSpPr/>
          <p:nvPr/>
        </p:nvSpPr>
        <p:spPr>
          <a:xfrm>
            <a:off x="1981200" y="4030762"/>
            <a:ext cx="713738" cy="432664"/>
          </a:xfrm>
          <a:prstGeom prst="can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ClearDB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9" idx="0"/>
            <a:endCxn id="8" idx="0"/>
          </p:cNvCxnSpPr>
          <p:nvPr/>
        </p:nvCxnSpPr>
        <p:spPr>
          <a:xfrm rot="16200000" flipH="1">
            <a:off x="6273118" y="-455475"/>
            <a:ext cx="9525" cy="4360638"/>
          </a:xfrm>
          <a:prstGeom prst="bentConnector3">
            <a:avLst>
              <a:gd name="adj1" fmla="val -2400000"/>
            </a:avLst>
          </a:prstGeom>
          <a:ln w="19050"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1"/>
          </p:cNvCxnSpPr>
          <p:nvPr/>
        </p:nvCxnSpPr>
        <p:spPr>
          <a:xfrm>
            <a:off x="5161351" y="1496045"/>
            <a:ext cx="0" cy="1050305"/>
          </a:xfrm>
          <a:prstGeom prst="straightConnector1">
            <a:avLst/>
          </a:prstGeom>
          <a:ln w="1905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5943600" y="1496045"/>
            <a:ext cx="8326" cy="1037605"/>
          </a:xfrm>
          <a:prstGeom prst="straightConnector1">
            <a:avLst/>
          </a:prstGeom>
          <a:ln w="1905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" idx="1"/>
            <a:endCxn id="15" idx="1"/>
          </p:cNvCxnSpPr>
          <p:nvPr/>
        </p:nvCxnSpPr>
        <p:spPr>
          <a:xfrm rot="5400000" flipH="1" flipV="1">
            <a:off x="7020051" y="3473125"/>
            <a:ext cx="2724" cy="786519"/>
          </a:xfrm>
          <a:prstGeom prst="bentConnector3">
            <a:avLst>
              <a:gd name="adj1" fmla="val 6349339"/>
            </a:avLst>
          </a:prstGeom>
          <a:ln w="19050"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</p:cNvCxnSpPr>
          <p:nvPr/>
        </p:nvCxnSpPr>
        <p:spPr>
          <a:xfrm>
            <a:off x="7021413" y="3524250"/>
            <a:ext cx="0" cy="16961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008713" y="1485900"/>
            <a:ext cx="1687" cy="1428750"/>
          </a:xfrm>
          <a:prstGeom prst="straightConnector1">
            <a:avLst/>
          </a:prstGeom>
          <a:ln w="1905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10460" y="1171406"/>
            <a:ext cx="0" cy="32193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65478" y="2339788"/>
            <a:ext cx="0" cy="455463"/>
          </a:xfrm>
          <a:prstGeom prst="straightConnector1">
            <a:avLst/>
          </a:prstGeom>
          <a:ln w="19050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9" idx="2"/>
            <a:endCxn id="20" idx="0"/>
          </p:cNvCxnSpPr>
          <p:nvPr/>
        </p:nvCxnSpPr>
        <p:spPr>
          <a:xfrm rot="5400000">
            <a:off x="2448258" y="1335196"/>
            <a:ext cx="654818" cy="2643790"/>
          </a:xfrm>
          <a:prstGeom prst="bentConnector3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16200000">
            <a:off x="1662458" y="2917116"/>
            <a:ext cx="2978724" cy="20764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INTERNET</a:t>
            </a:r>
            <a:endParaRPr lang="en-US" sz="1050" b="1" dirty="0"/>
          </a:p>
        </p:txBody>
      </p:sp>
      <p:cxnSp>
        <p:nvCxnSpPr>
          <p:cNvPr id="58" name="Elbow Connector 57"/>
          <p:cNvCxnSpPr>
            <a:stCxn id="18" idx="1"/>
            <a:endCxn id="21" idx="1"/>
          </p:cNvCxnSpPr>
          <p:nvPr/>
        </p:nvCxnSpPr>
        <p:spPr>
          <a:xfrm rot="5400000" flipH="1" flipV="1">
            <a:off x="1469392" y="3170971"/>
            <a:ext cx="8885" cy="1728469"/>
          </a:xfrm>
          <a:prstGeom prst="bentConnector3">
            <a:avLst>
              <a:gd name="adj1" fmla="val 2672876"/>
            </a:avLst>
          </a:prstGeom>
          <a:ln w="19050">
            <a:solidFill>
              <a:srgbClr val="2B7A8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2"/>
          </p:cNvCxnSpPr>
          <p:nvPr/>
        </p:nvCxnSpPr>
        <p:spPr>
          <a:xfrm>
            <a:off x="1453772" y="3594100"/>
            <a:ext cx="0" cy="431053"/>
          </a:xfrm>
          <a:prstGeom prst="straightConnector1">
            <a:avLst/>
          </a:prstGeom>
          <a:ln w="19050">
            <a:solidFill>
              <a:srgbClr val="2B7A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59794" y="2754950"/>
            <a:ext cx="78867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i="1" dirty="0" smtClean="0">
                <a:solidFill>
                  <a:schemeClr val="bg2"/>
                </a:solidFill>
              </a:rPr>
              <a:t>Synchronous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03224" y="1294151"/>
            <a:ext cx="78867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i="1" dirty="0" smtClean="0">
                <a:solidFill>
                  <a:schemeClr val="bg2"/>
                </a:solidFill>
              </a:rPr>
              <a:t>Synchronous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71139" y="1288190"/>
            <a:ext cx="78867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i="1" dirty="0" smtClean="0">
                <a:solidFill>
                  <a:schemeClr val="bg2"/>
                </a:solidFill>
              </a:rPr>
              <a:t>Synchronous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4622667" y="1865130"/>
            <a:ext cx="10519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i="1" dirty="0" smtClean="0">
                <a:solidFill>
                  <a:schemeClr val="bg2"/>
                </a:solidFill>
              </a:rPr>
              <a:t>UPSI Service</a:t>
            </a:r>
          </a:p>
          <a:p>
            <a:pPr algn="ctr"/>
            <a:r>
              <a:rPr lang="en-US" sz="1050" i="1" dirty="0" smtClean="0">
                <a:solidFill>
                  <a:schemeClr val="bg2"/>
                </a:solidFill>
              </a:rPr>
              <a:t>Connector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525580" y="1807965"/>
            <a:ext cx="83604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i="1" dirty="0" smtClean="0">
                <a:solidFill>
                  <a:schemeClr val="bg2"/>
                </a:solidFill>
              </a:rPr>
              <a:t>UPSI Service</a:t>
            </a:r>
          </a:p>
          <a:p>
            <a:pPr algn="ctr"/>
            <a:r>
              <a:rPr lang="en-US" sz="1050" i="1" dirty="0" smtClean="0">
                <a:solidFill>
                  <a:schemeClr val="bg2"/>
                </a:solidFill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41253123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6713" y="236538"/>
            <a:ext cx="8410575" cy="460375"/>
          </a:xfrm>
        </p:spPr>
        <p:txBody>
          <a:bodyPr/>
          <a:lstStyle/>
          <a:p>
            <a:r>
              <a:rPr lang="en-US" sz="2800" dirty="0" smtClean="0"/>
              <a:t>CF Services</a:t>
            </a:r>
            <a:br>
              <a:rPr lang="en-US" sz="2800" dirty="0" smtClean="0"/>
            </a:br>
            <a:r>
              <a:rPr lang="en-US" sz="1800" dirty="0" smtClean="0"/>
              <a:t>Deploying service instances and brokers</a:t>
            </a:r>
          </a:p>
        </p:txBody>
      </p:sp>
      <p:sp>
        <p:nvSpPr>
          <p:cNvPr id="4" name="Shape 161"/>
          <p:cNvSpPr txBox="1">
            <a:spLocks/>
          </p:cNvSpPr>
          <p:nvPr/>
        </p:nvSpPr>
        <p:spPr>
          <a:xfrm>
            <a:off x="290513" y="10620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Pivotal CF only cares about the Service Broker URL.</a:t>
            </a:r>
          </a:p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Several possibilities can be 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used for deploying services:  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BOSH, </a:t>
            </a:r>
            <a:r>
              <a:rPr lang="en-US" sz="2000" dirty="0" err="1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vCAC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Puppet / Chef, </a:t>
            </a:r>
            <a:r>
              <a:rPr lang="en-US" sz="2000" dirty="0" err="1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BOSH provides built-in resilience, VM monitoring and HA, multi-cloud support.</a:t>
            </a:r>
          </a:p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 simpler cases, your own </a:t>
            </a:r>
            <a:r>
              <a:rPr lang="en-US" sz="2000" dirty="0" err="1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IaaS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automation tool can be used. </a:t>
            </a:r>
            <a:endParaRPr lang="en-US" sz="2000" dirty="0" smtClean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 quickly integration or when a Service Broker managing the service lifecycle is not desired, just use User-Provided Services.  (analogy to App Server Data Sources </a:t>
            </a:r>
            <a:r>
              <a:rPr lang="en-US" sz="2000" dirty="0" err="1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lang="en-US" sz="2000" dirty="0" smtClean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2221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862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1811505"/>
            <a:ext cx="7694613" cy="507831"/>
          </a:xfrm>
        </p:spPr>
        <p:txBody>
          <a:bodyPr/>
          <a:lstStyle/>
          <a:p>
            <a:r>
              <a:rPr lang="en-US" dirty="0" smtClean="0"/>
              <a:t>Pivotal CF</a:t>
            </a:r>
            <a:endParaRPr lang="en-US" sz="24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588" y="2392084"/>
            <a:ext cx="6048375" cy="369332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434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6713" y="236538"/>
            <a:ext cx="8410575" cy="460375"/>
          </a:xfrm>
        </p:spPr>
        <p:txBody>
          <a:bodyPr/>
          <a:lstStyle/>
          <a:p>
            <a:r>
              <a:rPr lang="en-US" sz="2800" dirty="0" smtClean="0"/>
              <a:t>CF Services</a:t>
            </a:r>
            <a:br>
              <a:rPr lang="en-US" sz="2800" dirty="0" smtClean="0"/>
            </a:br>
            <a:r>
              <a:rPr lang="en-US" sz="1800" dirty="0" smtClean="0"/>
              <a:t>What is really a service?</a:t>
            </a:r>
          </a:p>
        </p:txBody>
      </p:sp>
      <p:sp>
        <p:nvSpPr>
          <p:cNvPr id="4" name="Shape 161"/>
          <p:cNvSpPr txBox="1">
            <a:spLocks/>
          </p:cNvSpPr>
          <p:nvPr/>
        </p:nvSpPr>
        <p:spPr>
          <a:xfrm>
            <a:off x="290513" y="10620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Clr>
                <a:srgbClr val="ADC339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Service 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is an </a:t>
            </a:r>
            <a:r>
              <a:rPr lang="en-US" sz="2000" b="1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external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application </a:t>
            </a:r>
            <a:r>
              <a:rPr lang="en-US" sz="2000" b="1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dependency or component 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such as </a:t>
            </a:r>
          </a:p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Message Queue</a:t>
            </a:r>
          </a:p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Monitoring App</a:t>
            </a:r>
          </a:p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err="1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instance</a:t>
            </a:r>
          </a:p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Generic Service Endpoint (Web Services)</a:t>
            </a:r>
          </a:p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Other dependent applications</a:t>
            </a:r>
          </a:p>
          <a:p>
            <a:endParaRPr lang="en-US"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0010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6713" y="236538"/>
            <a:ext cx="8410575" cy="460375"/>
          </a:xfrm>
        </p:spPr>
        <p:txBody>
          <a:bodyPr/>
          <a:lstStyle/>
          <a:p>
            <a:r>
              <a:rPr lang="en-US" sz="2800" dirty="0" smtClean="0"/>
              <a:t>CF Services</a:t>
            </a:r>
            <a:br>
              <a:rPr lang="en-US" sz="2800" dirty="0" smtClean="0"/>
            </a:br>
            <a:r>
              <a:rPr lang="en-US" sz="1800" dirty="0" smtClean="0"/>
              <a:t>What is really a service?</a:t>
            </a:r>
          </a:p>
        </p:txBody>
      </p:sp>
      <p:sp>
        <p:nvSpPr>
          <p:cNvPr id="4" name="Shape 161"/>
          <p:cNvSpPr txBox="1">
            <a:spLocks/>
          </p:cNvSpPr>
          <p:nvPr/>
        </p:nvSpPr>
        <p:spPr>
          <a:xfrm>
            <a:off x="290513" y="10620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Clr>
                <a:srgbClr val="ADC339"/>
              </a:buClr>
              <a:buSzPct val="25000"/>
              <a:buFont typeface="Arial"/>
              <a:buNone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Services in </a:t>
            </a:r>
            <a:r>
              <a:rPr lang="en-US" sz="2000" dirty="0" err="1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PaaS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are one of the main possible charging units / elements (instead of hardware resources as in </a:t>
            </a:r>
            <a:r>
              <a:rPr lang="en-US" sz="2000" dirty="0" err="1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IaaS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 and can come as:</a:t>
            </a:r>
          </a:p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Out-of-box Services</a:t>
            </a:r>
          </a:p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Custom built services</a:t>
            </a:r>
          </a:p>
          <a:p>
            <a:pPr>
              <a:spcBef>
                <a:spcPts val="1200"/>
              </a:spcBef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User-provided</a:t>
            </a:r>
          </a:p>
        </p:txBody>
      </p:sp>
    </p:spTree>
    <p:extLst>
      <p:ext uri="{BB962C8B-B14F-4D97-AF65-F5344CB8AC3E}">
        <p14:creationId xmlns:p14="http://schemas.microsoft.com/office/powerpoint/2010/main" val="30758200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749300"/>
            <a:ext cx="8305135" cy="3394861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 bwMode="auto">
          <a:xfrm rot="2238317" flipH="1">
            <a:off x="6682509" y="3702042"/>
            <a:ext cx="1221081" cy="467433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1"/>
                </a:solidFill>
              </a:rPr>
              <a:t>Choose the 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1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10742652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329181" y="1541559"/>
            <a:ext cx="1303645" cy="776287"/>
          </a:xfrm>
          <a:prstGeom prst="rightArrow">
            <a:avLst>
              <a:gd name="adj1" fmla="val 72086"/>
              <a:gd name="adj2" fmla="val 41820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211138"/>
            <a:ext cx="8410575" cy="722312"/>
          </a:xfrm>
        </p:spPr>
        <p:txBody>
          <a:bodyPr/>
          <a:lstStyle/>
          <a:p>
            <a:r>
              <a:rPr lang="en-US" sz="2800" dirty="0" smtClean="0"/>
              <a:t>Review</a:t>
            </a:r>
            <a:r>
              <a:rPr lang="en-US" sz="2800" dirty="0"/>
              <a:t>: Deploying </a:t>
            </a:r>
            <a:r>
              <a:rPr lang="en-US" sz="2800" i="1" dirty="0"/>
              <a:t>App</a:t>
            </a:r>
            <a:r>
              <a:rPr lang="en-US" sz="2800" dirty="0"/>
              <a:t> to </a:t>
            </a:r>
            <a:r>
              <a:rPr lang="en-US" sz="2800" dirty="0" smtClean="0"/>
              <a:t>Pivotal CF Elastic </a:t>
            </a:r>
            <a:r>
              <a:rPr lang="en-US" sz="2800" i="1" dirty="0"/>
              <a:t>Runtime</a:t>
            </a:r>
            <a:endParaRPr lang="en-US" sz="2800" dirty="0"/>
          </a:p>
        </p:txBody>
      </p:sp>
      <p:pic>
        <p:nvPicPr>
          <p:cNvPr id="4" name="Picture 210" descr="ICON_Person_Q3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77" y="1541559"/>
            <a:ext cx="43815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630706" y="1276349"/>
            <a:ext cx="5169845" cy="3124200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888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203" y="1581150"/>
            <a:ext cx="174570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dirty="0" smtClean="0">
                <a:solidFill>
                  <a:schemeClr val="bg2"/>
                </a:solidFill>
              </a:rPr>
              <a:t>Upload app bits and metadata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1639050"/>
            <a:ext cx="920445" cy="307777"/>
          </a:xfrm>
          <a:prstGeom prst="rect">
            <a:avLst/>
          </a:prstGeom>
          <a:noFill/>
          <a:effectLst>
            <a:outerShdw dist="12700" sx="1000" sy="1000" algn="ctr" rotWithShape="0">
              <a:schemeClr val="tx2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push app</a:t>
            </a:r>
            <a:endParaRPr lang="en-US" sz="1400" i="1" dirty="0" smtClean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 rot="16200000">
            <a:off x="2318310" y="2651435"/>
            <a:ext cx="3276600" cy="374030"/>
          </a:xfrm>
          <a:prstGeom prst="roundRect">
            <a:avLst>
              <a:gd name="adj" fmla="val 8685"/>
            </a:avLst>
          </a:prstGeom>
          <a:solidFill>
            <a:srgbClr val="0A1831">
              <a:alpha val="25000"/>
            </a:srgbClr>
          </a:solidFill>
          <a:ln w="4127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</a:rPr>
              <a:t>Router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203" y="2454354"/>
            <a:ext cx="3039294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chemeClr val="bg2"/>
                </a:solidFill>
              </a:rPr>
              <a:t>Create and bind services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chemeClr val="bg2"/>
                </a:solidFill>
              </a:rPr>
              <a:t>Stage application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chemeClr val="bg2"/>
                </a:solidFill>
              </a:rPr>
              <a:t>Deploy application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chemeClr val="bg2"/>
                </a:solidFill>
              </a:rPr>
              <a:t>Manage application health</a:t>
            </a:r>
          </a:p>
        </p:txBody>
      </p:sp>
      <p:sp>
        <p:nvSpPr>
          <p:cNvPr id="27" name="Oval 42"/>
          <p:cNvSpPr/>
          <p:nvPr/>
        </p:nvSpPr>
        <p:spPr>
          <a:xfrm>
            <a:off x="3841318" y="2175427"/>
            <a:ext cx="230584" cy="230584"/>
          </a:xfrm>
          <a:custGeom>
            <a:avLst/>
            <a:gdLst/>
            <a:ahLst/>
            <a:cxnLst/>
            <a:rect l="l" t="t" r="r" b="b"/>
            <a:pathLst>
              <a:path w="763984" h="763984">
                <a:moveTo>
                  <a:pt x="335323" y="444979"/>
                </a:moveTo>
                <a:lnTo>
                  <a:pt x="335323" y="590998"/>
                </a:lnTo>
                <a:lnTo>
                  <a:pt x="261293" y="590998"/>
                </a:lnTo>
                <a:lnTo>
                  <a:pt x="381992" y="747629"/>
                </a:lnTo>
                <a:lnTo>
                  <a:pt x="502691" y="590998"/>
                </a:lnTo>
                <a:lnTo>
                  <a:pt x="428661" y="590998"/>
                </a:lnTo>
                <a:lnTo>
                  <a:pt x="428661" y="444979"/>
                </a:lnTo>
                <a:close/>
                <a:moveTo>
                  <a:pt x="578572" y="261293"/>
                </a:moveTo>
                <a:lnTo>
                  <a:pt x="421941" y="381992"/>
                </a:lnTo>
                <a:lnTo>
                  <a:pt x="578572" y="502691"/>
                </a:lnTo>
                <a:lnTo>
                  <a:pt x="578572" y="428661"/>
                </a:lnTo>
                <a:lnTo>
                  <a:pt x="724591" y="428661"/>
                </a:lnTo>
                <a:lnTo>
                  <a:pt x="724591" y="335323"/>
                </a:lnTo>
                <a:lnTo>
                  <a:pt x="578572" y="335323"/>
                </a:lnTo>
                <a:close/>
                <a:moveTo>
                  <a:pt x="185411" y="261293"/>
                </a:moveTo>
                <a:lnTo>
                  <a:pt x="185411" y="335323"/>
                </a:lnTo>
                <a:lnTo>
                  <a:pt x="39392" y="335323"/>
                </a:lnTo>
                <a:lnTo>
                  <a:pt x="39392" y="428661"/>
                </a:lnTo>
                <a:lnTo>
                  <a:pt x="185411" y="428661"/>
                </a:lnTo>
                <a:lnTo>
                  <a:pt x="185411" y="502691"/>
                </a:lnTo>
                <a:lnTo>
                  <a:pt x="342042" y="381992"/>
                </a:lnTo>
                <a:close/>
                <a:moveTo>
                  <a:pt x="381992" y="16356"/>
                </a:moveTo>
                <a:lnTo>
                  <a:pt x="261293" y="172987"/>
                </a:lnTo>
                <a:lnTo>
                  <a:pt x="335323" y="172987"/>
                </a:lnTo>
                <a:lnTo>
                  <a:pt x="335323" y="319006"/>
                </a:lnTo>
                <a:lnTo>
                  <a:pt x="428661" y="319006"/>
                </a:lnTo>
                <a:lnTo>
                  <a:pt x="428661" y="172987"/>
                </a:lnTo>
                <a:lnTo>
                  <a:pt x="502691" y="172987"/>
                </a:lnTo>
                <a:close/>
                <a:moveTo>
                  <a:pt x="381992" y="0"/>
                </a:moveTo>
                <a:cubicBezTo>
                  <a:pt x="592960" y="0"/>
                  <a:pt x="763984" y="171024"/>
                  <a:pt x="763984" y="381992"/>
                </a:cubicBezTo>
                <a:cubicBezTo>
                  <a:pt x="763984" y="592960"/>
                  <a:pt x="592960" y="763984"/>
                  <a:pt x="381992" y="763984"/>
                </a:cubicBezTo>
                <a:cubicBezTo>
                  <a:pt x="171024" y="763984"/>
                  <a:pt x="0" y="592960"/>
                  <a:pt x="0" y="381992"/>
                </a:cubicBezTo>
                <a:cubicBezTo>
                  <a:pt x="0" y="171024"/>
                  <a:pt x="171024" y="0"/>
                  <a:pt x="38199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4293642" y="1498378"/>
            <a:ext cx="1533402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+mn-lt"/>
                <a:ea typeface="+mn-ea"/>
              </a:rPr>
              <a:t>Blobstore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6" name="Oval 194"/>
          <p:cNvSpPr/>
          <p:nvPr/>
        </p:nvSpPr>
        <p:spPr>
          <a:xfrm>
            <a:off x="4357147" y="1612382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6095999" y="1498378"/>
            <a:ext cx="2590799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DB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6" name="Oval 194"/>
          <p:cNvSpPr/>
          <p:nvPr/>
        </p:nvSpPr>
        <p:spPr>
          <a:xfrm>
            <a:off x="6159505" y="1612382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159505" y="1946827"/>
            <a:ext cx="698495" cy="45918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3" idx="2"/>
          </p:cNvCxnSpPr>
          <p:nvPr/>
        </p:nvCxnSpPr>
        <p:spPr>
          <a:xfrm>
            <a:off x="5060343" y="1942104"/>
            <a:ext cx="654657" cy="46390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>
            <a:off x="6707141" y="2344648"/>
            <a:ext cx="438395" cy="202203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0800000">
            <a:off x="6721768" y="2548827"/>
            <a:ext cx="438395" cy="202203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181600" y="2326964"/>
            <a:ext cx="1533402" cy="443726"/>
            <a:chOff x="5181600" y="2326964"/>
            <a:chExt cx="1533402" cy="443726"/>
          </a:xfrm>
        </p:grpSpPr>
        <p:sp>
          <p:nvSpPr>
            <p:cNvPr id="47" name="Rounded Rectangle 46"/>
            <p:cNvSpPr>
              <a:spLocks noChangeArrowheads="1"/>
            </p:cNvSpPr>
            <p:nvPr/>
          </p:nvSpPr>
          <p:spPr bwMode="auto">
            <a:xfrm>
              <a:off x="5181600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Cloud Controller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Rectangle 76"/>
            <p:cNvSpPr/>
            <p:nvPr/>
          </p:nvSpPr>
          <p:spPr>
            <a:xfrm>
              <a:off x="5257800" y="2430983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53397" y="2326964"/>
            <a:ext cx="1533402" cy="443726"/>
            <a:chOff x="7153397" y="2326964"/>
            <a:chExt cx="1533402" cy="443726"/>
          </a:xfrm>
        </p:grpSpPr>
        <p:sp>
          <p:nvSpPr>
            <p:cNvPr id="49" name="Rounded Rectangle 48"/>
            <p:cNvSpPr>
              <a:spLocks noChangeArrowheads="1"/>
            </p:cNvSpPr>
            <p:nvPr/>
          </p:nvSpPr>
          <p:spPr bwMode="auto">
            <a:xfrm>
              <a:off x="7153397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Service Broker Node(s)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Rectangle 175"/>
            <p:cNvSpPr/>
            <p:nvPr/>
          </p:nvSpPr>
          <p:spPr>
            <a:xfrm>
              <a:off x="7215230" y="2435054"/>
              <a:ext cx="227549" cy="227546"/>
            </a:xfrm>
            <a:custGeom>
              <a:avLst/>
              <a:gdLst/>
              <a:ahLst/>
              <a:cxnLst/>
              <a:rect l="l" t="t" r="r" b="b"/>
              <a:pathLst>
                <a:path w="3195025" h="319498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463165" y="3467101"/>
            <a:ext cx="1099435" cy="781049"/>
            <a:chOff x="5412945" y="3105151"/>
            <a:chExt cx="1099435" cy="781049"/>
          </a:xfrm>
        </p:grpSpPr>
        <p:sp>
          <p:nvSpPr>
            <p:cNvPr id="83" name="Rounded Rectangle 82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767965" y="3346451"/>
            <a:ext cx="1099435" cy="781049"/>
            <a:chOff x="5412945" y="3105151"/>
            <a:chExt cx="1099435" cy="781049"/>
          </a:xfrm>
        </p:grpSpPr>
        <p:sp>
          <p:nvSpPr>
            <p:cNvPr id="86" name="Rounded Rectangle 85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72765" y="3225801"/>
            <a:ext cx="1099435" cy="781049"/>
            <a:chOff x="5412945" y="3105151"/>
            <a:chExt cx="1099435" cy="781049"/>
          </a:xfrm>
        </p:grpSpPr>
        <p:sp>
          <p:nvSpPr>
            <p:cNvPr id="89" name="Rounded Rectangle 88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12945" y="3105151"/>
            <a:ext cx="1099435" cy="781049"/>
            <a:chOff x="5412945" y="3105151"/>
            <a:chExt cx="1099435" cy="781049"/>
          </a:xfrm>
        </p:grpSpPr>
        <p:sp>
          <p:nvSpPr>
            <p:cNvPr id="59" name="Rounded Rectangle 58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72904" y="1898428"/>
            <a:ext cx="854721" cy="276999"/>
          </a:xfrm>
          <a:prstGeom prst="rect">
            <a:avLst/>
          </a:prstGeom>
          <a:noFill/>
          <a:effectLst>
            <a:outerShdw dist="12700" sx="1000" sy="1000" algn="ctr" rotWithShape="0">
              <a:schemeClr val="tx2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+ app MD</a:t>
            </a:r>
          </a:p>
        </p:txBody>
      </p:sp>
      <p:sp>
        <p:nvSpPr>
          <p:cNvPr id="91" name="Diamond 87"/>
          <p:cNvSpPr/>
          <p:nvPr/>
        </p:nvSpPr>
        <p:spPr>
          <a:xfrm>
            <a:off x="2464594" y="1951133"/>
            <a:ext cx="170214" cy="192038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iamond 87"/>
          <p:cNvSpPr/>
          <p:nvPr/>
        </p:nvSpPr>
        <p:spPr>
          <a:xfrm>
            <a:off x="5360852" y="1639479"/>
            <a:ext cx="170214" cy="192038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5598972" y="3459283"/>
            <a:ext cx="679853" cy="307777"/>
            <a:chOff x="5588669" y="3459283"/>
            <a:chExt cx="679853" cy="307777"/>
          </a:xfrm>
        </p:grpSpPr>
        <p:sp>
          <p:nvSpPr>
            <p:cNvPr id="93" name="Rectangle 102"/>
            <p:cNvSpPr/>
            <p:nvPr/>
          </p:nvSpPr>
          <p:spPr>
            <a:xfrm>
              <a:off x="5824996" y="3469013"/>
              <a:ext cx="201273" cy="245737"/>
            </a:xfrm>
            <a:custGeom>
              <a:avLst/>
              <a:gdLst/>
              <a:ahLst/>
              <a:cxnLst/>
              <a:rect l="l" t="t" r="r" b="b"/>
              <a:pathLst>
                <a:path w="611982" h="657475">
                  <a:moveTo>
                    <a:pt x="333375" y="406262"/>
                  </a:moveTo>
                  <a:lnTo>
                    <a:pt x="561975" y="406262"/>
                  </a:lnTo>
                  <a:lnTo>
                    <a:pt x="561975" y="657475"/>
                  </a:lnTo>
                  <a:lnTo>
                    <a:pt x="333375" y="657475"/>
                  </a:lnTo>
                  <a:close/>
                  <a:moveTo>
                    <a:pt x="45244" y="406262"/>
                  </a:moveTo>
                  <a:lnTo>
                    <a:pt x="273844" y="406262"/>
                  </a:lnTo>
                  <a:lnTo>
                    <a:pt x="273844" y="657475"/>
                  </a:lnTo>
                  <a:lnTo>
                    <a:pt x="45244" y="657475"/>
                  </a:lnTo>
                  <a:close/>
                  <a:moveTo>
                    <a:pt x="171419" y="48695"/>
                  </a:moveTo>
                  <a:cubicBezTo>
                    <a:pt x="155741" y="47045"/>
                    <a:pt x="140358" y="52540"/>
                    <a:pt x="127064" y="68094"/>
                  </a:cubicBezTo>
                  <a:cubicBezTo>
                    <a:pt x="82391" y="123816"/>
                    <a:pt x="155802" y="169538"/>
                    <a:pt x="237066" y="176978"/>
                  </a:cubicBezTo>
                  <a:cubicBezTo>
                    <a:pt x="248675" y="178041"/>
                    <a:pt x="260444" y="178322"/>
                    <a:pt x="272053" y="177740"/>
                  </a:cubicBezTo>
                  <a:cubicBezTo>
                    <a:pt x="268136" y="122896"/>
                    <a:pt x="218451" y="53645"/>
                    <a:pt x="171419" y="48695"/>
                  </a:cubicBezTo>
                  <a:close/>
                  <a:moveTo>
                    <a:pt x="440565" y="48694"/>
                  </a:moveTo>
                  <a:cubicBezTo>
                    <a:pt x="393532" y="53644"/>
                    <a:pt x="343847" y="122895"/>
                    <a:pt x="339931" y="177739"/>
                  </a:cubicBezTo>
                  <a:cubicBezTo>
                    <a:pt x="351539" y="178321"/>
                    <a:pt x="363308" y="178040"/>
                    <a:pt x="374917" y="176977"/>
                  </a:cubicBezTo>
                  <a:cubicBezTo>
                    <a:pt x="456181" y="169537"/>
                    <a:pt x="529593" y="123815"/>
                    <a:pt x="484920" y="68093"/>
                  </a:cubicBezTo>
                  <a:cubicBezTo>
                    <a:pt x="471625" y="52539"/>
                    <a:pt x="456242" y="47044"/>
                    <a:pt x="440565" y="48694"/>
                  </a:cubicBezTo>
                  <a:close/>
                  <a:moveTo>
                    <a:pt x="448567" y="477"/>
                  </a:moveTo>
                  <a:cubicBezTo>
                    <a:pt x="475777" y="-2373"/>
                    <a:pt x="502500" y="7341"/>
                    <a:pt x="525630" y="34740"/>
                  </a:cubicBezTo>
                  <a:cubicBezTo>
                    <a:pt x="601817" y="130930"/>
                    <a:pt x="481063" y="209852"/>
                    <a:pt x="343333" y="224089"/>
                  </a:cubicBezTo>
                  <a:lnTo>
                    <a:pt x="580964" y="224089"/>
                  </a:lnTo>
                  <a:cubicBezTo>
                    <a:pt x="598095" y="224089"/>
                    <a:pt x="611982" y="241448"/>
                    <a:pt x="611982" y="262862"/>
                  </a:cubicBezTo>
                  <a:lnTo>
                    <a:pt x="611982" y="355059"/>
                  </a:lnTo>
                  <a:lnTo>
                    <a:pt x="338138" y="355059"/>
                  </a:lnTo>
                  <a:lnTo>
                    <a:pt x="338138" y="225202"/>
                  </a:lnTo>
                  <a:lnTo>
                    <a:pt x="337357" y="225369"/>
                  </a:lnTo>
                  <a:lnTo>
                    <a:pt x="337688" y="227094"/>
                  </a:lnTo>
                  <a:cubicBezTo>
                    <a:pt x="327155" y="227649"/>
                    <a:pt x="316546" y="227789"/>
                    <a:pt x="305967" y="226454"/>
                  </a:cubicBezTo>
                  <a:cubicBezTo>
                    <a:pt x="295404" y="227788"/>
                    <a:pt x="284812" y="227647"/>
                    <a:pt x="274296" y="227093"/>
                  </a:cubicBezTo>
                  <a:lnTo>
                    <a:pt x="274717" y="225390"/>
                  </a:lnTo>
                  <a:lnTo>
                    <a:pt x="273844" y="225202"/>
                  </a:lnTo>
                  <a:lnTo>
                    <a:pt x="273844" y="355059"/>
                  </a:lnTo>
                  <a:lnTo>
                    <a:pt x="0" y="355059"/>
                  </a:lnTo>
                  <a:lnTo>
                    <a:pt x="0" y="262862"/>
                  </a:lnTo>
                  <a:cubicBezTo>
                    <a:pt x="0" y="241448"/>
                    <a:pt x="13887" y="224089"/>
                    <a:pt x="31018" y="224089"/>
                  </a:cubicBezTo>
                  <a:lnTo>
                    <a:pt x="268646" y="224089"/>
                  </a:lnTo>
                  <a:cubicBezTo>
                    <a:pt x="130918" y="209852"/>
                    <a:pt x="10167" y="130930"/>
                    <a:pt x="86353" y="34741"/>
                  </a:cubicBezTo>
                  <a:cubicBezTo>
                    <a:pt x="155580" y="-47261"/>
                    <a:pt x="256978" y="29146"/>
                    <a:pt x="307289" y="126712"/>
                  </a:cubicBezTo>
                  <a:cubicBezTo>
                    <a:pt x="338790" y="61129"/>
                    <a:pt x="394637" y="6125"/>
                    <a:pt x="448567" y="4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88669" y="345928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979660" y="345928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=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96" name="Teardrop 95"/>
          <p:cNvSpPr/>
          <p:nvPr/>
        </p:nvSpPr>
        <p:spPr>
          <a:xfrm rot="18900000">
            <a:off x="6240748" y="3569346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ardrop 97"/>
          <p:cNvSpPr/>
          <p:nvPr/>
        </p:nvSpPr>
        <p:spPr>
          <a:xfrm rot="18900000">
            <a:off x="5603450" y="1699419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620000" y="148946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Service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credentials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15668" y="3678019"/>
            <a:ext cx="189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Pivotal CF Elastic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Runtime 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PaaS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5041900" y="2184400"/>
            <a:ext cx="3759200" cy="7239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414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24591E-6 C 0.10712 0.07744 0.21858 0.10799 0.30712 0.10058 C 0.39566 0.09318 0.2651 0.00339 0.31684 -0.06048 " pathEditMode="relative" rAng="0" ptsTypes="fsf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4" y="23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124 C 0.05035 0.01882 0.22032 0.11937 0.29323 0.10889 C 0.36615 0.0984 0.40851 -0.0256 0.43889 -0.06107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27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32099E-6 C 3.88889E-6 0.0003 0.02743 0.03117 0.04097 0.1145 C 0.05451 0.19784 0.04097 0.2645 0.01493 0.36821 " pathEditMode="relative" rAng="0" ptsTypes="fsf">
                                      <p:cBhvr>
                                        <p:cTn id="4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1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184E-6 C 0.00035 -0.03547 0.01337 -0.15144 0.00173 -0.21314 C -0.0099 -0.27483 -0.05469 -0.33713 -0.06945 -0.36983 " pathEditMode="relative" rAng="0" ptsTypes="fsF">
                                      <p:cBhvr>
                                        <p:cTn id="5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85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C -5.55556E-7 0.00031 -0.08055 0.06204 -0.1066 0.16944 C -0.13264 0.27685 -0.10139 0.37037 -0.08055 0.41204 " pathEditMode="relative" rAng="0" ptsTypes="fsf">
                                      <p:cBhvr>
                                        <p:cTn id="6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32" y="2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39" grpId="0" build="p"/>
      <p:bldP spid="56" grpId="0" animBg="1"/>
      <p:bldP spid="57" grpId="0" animBg="1"/>
      <p:bldP spid="13" grpId="0"/>
      <p:bldP spid="91" grpId="0" animBg="1"/>
      <p:bldP spid="92" grpId="0" animBg="1"/>
      <p:bldP spid="92" grpId="1" animBg="1"/>
      <p:bldP spid="96" grpId="0" animBg="1"/>
      <p:bldP spid="96" grpId="1" animBg="1"/>
      <p:bldP spid="98" grpId="0" animBg="1"/>
      <p:bldP spid="98" grpId="1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Creating and Binding a </a:t>
            </a:r>
            <a:r>
              <a:rPr lang="en-US" sz="2800" i="1" dirty="0"/>
              <a:t>Service</a:t>
            </a:r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7194682" y="312516"/>
            <a:ext cx="1605869" cy="3730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</a:rPr>
              <a:t>Developer</a:t>
            </a: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1200" y="1276349"/>
            <a:ext cx="5169845" cy="3124200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888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 rot="16200000">
            <a:off x="668804" y="2651435"/>
            <a:ext cx="3276600" cy="374030"/>
          </a:xfrm>
          <a:prstGeom prst="roundRect">
            <a:avLst>
              <a:gd name="adj" fmla="val 8685"/>
            </a:avLst>
          </a:prstGeom>
          <a:solidFill>
            <a:srgbClr val="0A1831">
              <a:alpha val="25000"/>
            </a:srgbClr>
          </a:solidFill>
          <a:ln w="41275">
            <a:noFill/>
            <a:round/>
            <a:headEnd/>
            <a:tailEnd/>
          </a:ln>
        </p:spPr>
        <p:txBody>
          <a:bodyPr wrap="none" lIns="182880" tIns="0" rIns="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</a:rPr>
              <a:t>Router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0612" y="3598982"/>
            <a:ext cx="169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Cloud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Foundry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Runtime 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PaaS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7" name="Oval 42"/>
          <p:cNvSpPr/>
          <p:nvPr/>
        </p:nvSpPr>
        <p:spPr>
          <a:xfrm>
            <a:off x="2191812" y="3464721"/>
            <a:ext cx="230584" cy="230584"/>
          </a:xfrm>
          <a:custGeom>
            <a:avLst/>
            <a:gdLst/>
            <a:ahLst/>
            <a:cxnLst/>
            <a:rect l="l" t="t" r="r" b="b"/>
            <a:pathLst>
              <a:path w="763984" h="763984">
                <a:moveTo>
                  <a:pt x="335323" y="444979"/>
                </a:moveTo>
                <a:lnTo>
                  <a:pt x="335323" y="590998"/>
                </a:lnTo>
                <a:lnTo>
                  <a:pt x="261293" y="590998"/>
                </a:lnTo>
                <a:lnTo>
                  <a:pt x="381992" y="747629"/>
                </a:lnTo>
                <a:lnTo>
                  <a:pt x="502691" y="590998"/>
                </a:lnTo>
                <a:lnTo>
                  <a:pt x="428661" y="590998"/>
                </a:lnTo>
                <a:lnTo>
                  <a:pt x="428661" y="444979"/>
                </a:lnTo>
                <a:close/>
                <a:moveTo>
                  <a:pt x="578572" y="261293"/>
                </a:moveTo>
                <a:lnTo>
                  <a:pt x="421941" y="381992"/>
                </a:lnTo>
                <a:lnTo>
                  <a:pt x="578572" y="502691"/>
                </a:lnTo>
                <a:lnTo>
                  <a:pt x="578572" y="428661"/>
                </a:lnTo>
                <a:lnTo>
                  <a:pt x="724591" y="428661"/>
                </a:lnTo>
                <a:lnTo>
                  <a:pt x="724591" y="335323"/>
                </a:lnTo>
                <a:lnTo>
                  <a:pt x="578572" y="335323"/>
                </a:lnTo>
                <a:close/>
                <a:moveTo>
                  <a:pt x="185411" y="261293"/>
                </a:moveTo>
                <a:lnTo>
                  <a:pt x="185411" y="335323"/>
                </a:lnTo>
                <a:lnTo>
                  <a:pt x="39392" y="335323"/>
                </a:lnTo>
                <a:lnTo>
                  <a:pt x="39392" y="428661"/>
                </a:lnTo>
                <a:lnTo>
                  <a:pt x="185411" y="428661"/>
                </a:lnTo>
                <a:lnTo>
                  <a:pt x="185411" y="502691"/>
                </a:lnTo>
                <a:lnTo>
                  <a:pt x="342042" y="381992"/>
                </a:lnTo>
                <a:close/>
                <a:moveTo>
                  <a:pt x="381992" y="16356"/>
                </a:moveTo>
                <a:lnTo>
                  <a:pt x="261293" y="172987"/>
                </a:lnTo>
                <a:lnTo>
                  <a:pt x="335323" y="172987"/>
                </a:lnTo>
                <a:lnTo>
                  <a:pt x="335323" y="319006"/>
                </a:lnTo>
                <a:lnTo>
                  <a:pt x="428661" y="319006"/>
                </a:lnTo>
                <a:lnTo>
                  <a:pt x="428661" y="172987"/>
                </a:lnTo>
                <a:lnTo>
                  <a:pt x="502691" y="172987"/>
                </a:lnTo>
                <a:close/>
                <a:moveTo>
                  <a:pt x="381992" y="0"/>
                </a:moveTo>
                <a:cubicBezTo>
                  <a:pt x="592960" y="0"/>
                  <a:pt x="763984" y="171024"/>
                  <a:pt x="763984" y="381992"/>
                </a:cubicBezTo>
                <a:cubicBezTo>
                  <a:pt x="763984" y="592960"/>
                  <a:pt x="592960" y="763984"/>
                  <a:pt x="381992" y="763984"/>
                </a:cubicBezTo>
                <a:cubicBezTo>
                  <a:pt x="171024" y="763984"/>
                  <a:pt x="0" y="592960"/>
                  <a:pt x="0" y="381992"/>
                </a:cubicBezTo>
                <a:cubicBezTo>
                  <a:pt x="0" y="171024"/>
                  <a:pt x="171024" y="0"/>
                  <a:pt x="38199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831917" y="1437660"/>
            <a:ext cx="2590799" cy="443726"/>
            <a:chOff x="3448049" y="1498378"/>
            <a:chExt cx="2590799" cy="443726"/>
          </a:xfrm>
        </p:grpSpPr>
        <p:sp>
          <p:nvSpPr>
            <p:cNvPr id="16" name="Rounded Rectangle 15"/>
            <p:cNvSpPr>
              <a:spLocks noChangeArrowheads="1"/>
            </p:cNvSpPr>
            <p:nvPr/>
          </p:nvSpPr>
          <p:spPr bwMode="auto">
            <a:xfrm>
              <a:off x="3448049" y="1498378"/>
              <a:ext cx="2590799" cy="443726"/>
            </a:xfrm>
            <a:prstGeom prst="roundRect">
              <a:avLst>
                <a:gd name="adj" fmla="val 4579"/>
              </a:avLst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DB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Oval 194"/>
            <p:cNvSpPr/>
            <p:nvPr/>
          </p:nvSpPr>
          <p:spPr>
            <a:xfrm>
              <a:off x="3511555" y="1612382"/>
              <a:ext cx="206829" cy="215718"/>
            </a:xfrm>
            <a:custGeom>
              <a:avLst/>
              <a:gdLst/>
              <a:ahLst/>
              <a:cxnLst/>
              <a:rect l="l" t="t" r="r" b="b"/>
              <a:pathLst>
                <a:path w="564449" h="58870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70266" y="1428750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Service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credentials</a:t>
            </a:r>
          </a:p>
        </p:txBody>
      </p:sp>
      <p:sp>
        <p:nvSpPr>
          <p:cNvPr id="35" name="Right Arrow 34"/>
          <p:cNvSpPr/>
          <p:nvPr/>
        </p:nvSpPr>
        <p:spPr>
          <a:xfrm rot="10800000">
            <a:off x="3746317" y="2496745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3746317" y="3122397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0800000">
            <a:off x="1217143" y="2496745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1217143" y="3122397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0800000">
            <a:off x="6271377" y="2496745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F27C3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0800000">
            <a:off x="6271377" y="3122397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F27C3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6271377" y="2183919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F27C3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reserve resources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1220008" y="2183919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create service (HTTP)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744260" y="2183919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create service (HTTP)</a:t>
            </a:r>
          </a:p>
        </p:txBody>
      </p:sp>
      <p:sp>
        <p:nvSpPr>
          <p:cNvPr id="65" name="Right Arrow 64"/>
          <p:cNvSpPr/>
          <p:nvPr/>
        </p:nvSpPr>
        <p:spPr>
          <a:xfrm>
            <a:off x="3746317" y="2819005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bind </a:t>
            </a:r>
            <a:r>
              <a:rPr lang="en-US" sz="1000" b="1" dirty="0">
                <a:solidFill>
                  <a:schemeClr val="bg1"/>
                </a:solidFill>
              </a:rPr>
              <a:t>service (HTTP)</a:t>
            </a:r>
          </a:p>
        </p:txBody>
      </p:sp>
      <p:sp>
        <p:nvSpPr>
          <p:cNvPr id="66" name="Right Arrow 65"/>
          <p:cNvSpPr/>
          <p:nvPr/>
        </p:nvSpPr>
        <p:spPr>
          <a:xfrm>
            <a:off x="1222065" y="2822094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bind </a:t>
            </a:r>
            <a:r>
              <a:rPr lang="en-US" sz="1000" b="1" dirty="0">
                <a:solidFill>
                  <a:schemeClr val="bg1"/>
                </a:solidFill>
              </a:rPr>
              <a:t>service (HTTP)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6271377" y="2822094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F27C3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obtain connection data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04800" y="2190750"/>
            <a:ext cx="914400" cy="121721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91440" rIns="0" bIns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CLI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831917" y="2190750"/>
            <a:ext cx="914400" cy="121721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91440" rIns="0" bIns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Cloud Controller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359034" y="2190750"/>
            <a:ext cx="914400" cy="121721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91440" rIns="0" bIns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Service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Broker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7886151" y="2190750"/>
            <a:ext cx="914400" cy="121721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91440" rIns="0" bIns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Service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Rectangle 76"/>
          <p:cNvSpPr/>
          <p:nvPr/>
        </p:nvSpPr>
        <p:spPr>
          <a:xfrm>
            <a:off x="3189576" y="2785379"/>
            <a:ext cx="199082" cy="265671"/>
          </a:xfrm>
          <a:custGeom>
            <a:avLst/>
            <a:gdLst/>
            <a:ahLst/>
            <a:cxnLst/>
            <a:rect l="l" t="t" r="r" b="b"/>
            <a:pathLst>
              <a:path w="661988" h="883413">
                <a:moveTo>
                  <a:pt x="330994" y="679669"/>
                </a:moveTo>
                <a:lnTo>
                  <a:pt x="212885" y="769898"/>
                </a:lnTo>
                <a:cubicBezTo>
                  <a:pt x="244883" y="796653"/>
                  <a:pt x="286332" y="810415"/>
                  <a:pt x="330994" y="810415"/>
                </a:cubicBezTo>
                <a:cubicBezTo>
                  <a:pt x="375657" y="810415"/>
                  <a:pt x="417105" y="796653"/>
                  <a:pt x="449103" y="769899"/>
                </a:cubicBezTo>
                <a:close/>
                <a:moveTo>
                  <a:pt x="131181" y="527028"/>
                </a:moveTo>
                <a:cubicBezTo>
                  <a:pt x="122509" y="548919"/>
                  <a:pt x="118242" y="572793"/>
                  <a:pt x="118242" y="597663"/>
                </a:cubicBezTo>
                <a:cubicBezTo>
                  <a:pt x="118242" y="668352"/>
                  <a:pt x="152717" y="730988"/>
                  <a:pt x="208006" y="766609"/>
                </a:cubicBezTo>
                <a:lnTo>
                  <a:pt x="253230" y="620264"/>
                </a:lnTo>
                <a:close/>
                <a:moveTo>
                  <a:pt x="530807" y="527027"/>
                </a:moveTo>
                <a:lnTo>
                  <a:pt x="408757" y="620264"/>
                </a:lnTo>
                <a:lnTo>
                  <a:pt x="453981" y="766610"/>
                </a:lnTo>
                <a:cubicBezTo>
                  <a:pt x="509272" y="730989"/>
                  <a:pt x="543746" y="668352"/>
                  <a:pt x="543746" y="597663"/>
                </a:cubicBezTo>
                <a:cubicBezTo>
                  <a:pt x="543746" y="572793"/>
                  <a:pt x="539479" y="548919"/>
                  <a:pt x="530807" y="527027"/>
                </a:cubicBezTo>
                <a:close/>
                <a:moveTo>
                  <a:pt x="336192" y="385435"/>
                </a:moveTo>
                <a:lnTo>
                  <a:pt x="379054" y="524143"/>
                </a:lnTo>
                <a:lnTo>
                  <a:pt x="529912" y="524142"/>
                </a:lnTo>
                <a:cubicBezTo>
                  <a:pt x="501178" y="444293"/>
                  <a:pt x="425507" y="387120"/>
                  <a:pt x="336192" y="385435"/>
                </a:cubicBezTo>
                <a:close/>
                <a:moveTo>
                  <a:pt x="325796" y="385435"/>
                </a:moveTo>
                <a:cubicBezTo>
                  <a:pt x="236481" y="387120"/>
                  <a:pt x="160810" y="444294"/>
                  <a:pt x="132077" y="524142"/>
                </a:cubicBezTo>
                <a:lnTo>
                  <a:pt x="282933" y="524143"/>
                </a:lnTo>
                <a:close/>
                <a:moveTo>
                  <a:pt x="388144" y="107849"/>
                </a:moveTo>
                <a:lnTo>
                  <a:pt x="616744" y="107849"/>
                </a:lnTo>
                <a:lnTo>
                  <a:pt x="616744" y="214664"/>
                </a:lnTo>
                <a:lnTo>
                  <a:pt x="486412" y="358355"/>
                </a:lnTo>
                <a:cubicBezTo>
                  <a:pt x="564963" y="408954"/>
                  <a:pt x="616744" y="497262"/>
                  <a:pt x="616744" y="597663"/>
                </a:cubicBezTo>
                <a:cubicBezTo>
                  <a:pt x="616744" y="755478"/>
                  <a:pt x="488809" y="883413"/>
                  <a:pt x="330994" y="883413"/>
                </a:cubicBezTo>
                <a:cubicBezTo>
                  <a:pt x="173179" y="883413"/>
                  <a:pt x="45244" y="755478"/>
                  <a:pt x="45244" y="597663"/>
                </a:cubicBezTo>
                <a:cubicBezTo>
                  <a:pt x="45244" y="497384"/>
                  <a:pt x="96899" y="409170"/>
                  <a:pt x="175275" y="358519"/>
                </a:cubicBezTo>
                <a:lnTo>
                  <a:pt x="45244" y="215161"/>
                </a:lnTo>
                <a:lnTo>
                  <a:pt x="45244" y="108346"/>
                </a:lnTo>
                <a:lnTo>
                  <a:pt x="273844" y="108346"/>
                </a:lnTo>
                <a:lnTo>
                  <a:pt x="273844" y="215161"/>
                </a:lnTo>
                <a:lnTo>
                  <a:pt x="273844" y="317674"/>
                </a:lnTo>
                <a:cubicBezTo>
                  <a:pt x="292304" y="313881"/>
                  <a:pt x="311419" y="311913"/>
                  <a:pt x="330994" y="311913"/>
                </a:cubicBezTo>
                <a:lnTo>
                  <a:pt x="388144" y="317674"/>
                </a:lnTo>
                <a:lnTo>
                  <a:pt x="388144" y="214664"/>
                </a:lnTo>
                <a:close/>
                <a:moveTo>
                  <a:pt x="0" y="0"/>
                </a:moveTo>
                <a:lnTo>
                  <a:pt x="661988" y="0"/>
                </a:lnTo>
                <a:lnTo>
                  <a:pt x="661988" y="69056"/>
                </a:lnTo>
                <a:lnTo>
                  <a:pt x="0" y="69056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5"/>
          <p:cNvSpPr/>
          <p:nvPr/>
        </p:nvSpPr>
        <p:spPr>
          <a:xfrm>
            <a:off x="5702459" y="2785379"/>
            <a:ext cx="227549" cy="227546"/>
          </a:xfrm>
          <a:custGeom>
            <a:avLst/>
            <a:gdLst/>
            <a:ahLst/>
            <a:cxnLst/>
            <a:rect l="l" t="t" r="r" b="b"/>
            <a:pathLst>
              <a:path w="3195025" h="3194985">
                <a:moveTo>
                  <a:pt x="683252" y="2245091"/>
                </a:moveTo>
                <a:cubicBezTo>
                  <a:pt x="526024" y="2245091"/>
                  <a:pt x="398566" y="2372549"/>
                  <a:pt x="398566" y="2529777"/>
                </a:cubicBezTo>
                <a:lnTo>
                  <a:pt x="398563" y="2529777"/>
                </a:lnTo>
                <a:cubicBezTo>
                  <a:pt x="398563" y="2687004"/>
                  <a:pt x="526021" y="2814463"/>
                  <a:pt x="683249" y="2814463"/>
                </a:cubicBezTo>
                <a:cubicBezTo>
                  <a:pt x="840476" y="2814463"/>
                  <a:pt x="967935" y="2687004"/>
                  <a:pt x="967935" y="2529777"/>
                </a:cubicBezTo>
                <a:lnTo>
                  <a:pt x="967935" y="2245091"/>
                </a:lnTo>
                <a:close/>
                <a:moveTo>
                  <a:pt x="2244948" y="2226032"/>
                </a:moveTo>
                <a:lnTo>
                  <a:pt x="2244948" y="2510715"/>
                </a:lnTo>
                <a:cubicBezTo>
                  <a:pt x="2244948" y="2667943"/>
                  <a:pt x="2372406" y="2795401"/>
                  <a:pt x="2529634" y="2795401"/>
                </a:cubicBezTo>
                <a:lnTo>
                  <a:pt x="2529634" y="2795404"/>
                </a:lnTo>
                <a:cubicBezTo>
                  <a:pt x="2686861" y="2795404"/>
                  <a:pt x="2814320" y="2667945"/>
                  <a:pt x="2814320" y="2510718"/>
                </a:cubicBezTo>
                <a:cubicBezTo>
                  <a:pt x="2814320" y="2353491"/>
                  <a:pt x="2686861" y="2226032"/>
                  <a:pt x="2529634" y="2226032"/>
                </a:cubicBezTo>
                <a:close/>
                <a:moveTo>
                  <a:pt x="1324215" y="1318407"/>
                </a:moveTo>
                <a:lnTo>
                  <a:pt x="1324215" y="1321813"/>
                </a:lnTo>
                <a:lnTo>
                  <a:pt x="1321332" y="1321813"/>
                </a:lnTo>
                <a:lnTo>
                  <a:pt x="1321332" y="1873653"/>
                </a:lnTo>
                <a:lnTo>
                  <a:pt x="1873510" y="1873653"/>
                </a:lnTo>
                <a:lnTo>
                  <a:pt x="1873510" y="1872635"/>
                </a:lnTo>
                <a:lnTo>
                  <a:pt x="1876578" y="1872635"/>
                </a:lnTo>
                <a:lnTo>
                  <a:pt x="1876578" y="1321332"/>
                </a:lnTo>
                <a:lnTo>
                  <a:pt x="1873693" y="1321332"/>
                </a:lnTo>
                <a:lnTo>
                  <a:pt x="1873693" y="1318407"/>
                </a:lnTo>
                <a:close/>
                <a:moveTo>
                  <a:pt x="668091" y="399044"/>
                </a:moveTo>
                <a:cubicBezTo>
                  <a:pt x="510864" y="399044"/>
                  <a:pt x="383405" y="526503"/>
                  <a:pt x="383405" y="683730"/>
                </a:cubicBezTo>
                <a:cubicBezTo>
                  <a:pt x="383405" y="840957"/>
                  <a:pt x="510864" y="968416"/>
                  <a:pt x="668091" y="968416"/>
                </a:cubicBezTo>
                <a:lnTo>
                  <a:pt x="952777" y="968416"/>
                </a:lnTo>
                <a:lnTo>
                  <a:pt x="952777" y="683733"/>
                </a:lnTo>
                <a:cubicBezTo>
                  <a:pt x="952777" y="526505"/>
                  <a:pt x="825319" y="399047"/>
                  <a:pt x="668091" y="399047"/>
                </a:cubicBezTo>
                <a:close/>
                <a:moveTo>
                  <a:pt x="2511776" y="380522"/>
                </a:moveTo>
                <a:cubicBezTo>
                  <a:pt x="2354549" y="380522"/>
                  <a:pt x="2227090" y="507981"/>
                  <a:pt x="2227090" y="665208"/>
                </a:cubicBezTo>
                <a:lnTo>
                  <a:pt x="2227090" y="949894"/>
                </a:lnTo>
                <a:lnTo>
                  <a:pt x="2511773" y="949894"/>
                </a:lnTo>
                <a:cubicBezTo>
                  <a:pt x="2669001" y="949894"/>
                  <a:pt x="2796459" y="822436"/>
                  <a:pt x="2796459" y="665208"/>
                </a:cubicBezTo>
                <a:lnTo>
                  <a:pt x="2796462" y="665208"/>
                </a:lnTo>
                <a:cubicBezTo>
                  <a:pt x="2796462" y="507981"/>
                  <a:pt x="2669003" y="380522"/>
                  <a:pt x="2511776" y="380522"/>
                </a:cubicBezTo>
                <a:close/>
                <a:moveTo>
                  <a:pt x="2534359" y="0"/>
                </a:moveTo>
                <a:cubicBezTo>
                  <a:pt x="2899234" y="0"/>
                  <a:pt x="3195025" y="295791"/>
                  <a:pt x="3195025" y="660666"/>
                </a:cubicBezTo>
                <a:lnTo>
                  <a:pt x="3195022" y="660666"/>
                </a:lnTo>
                <a:cubicBezTo>
                  <a:pt x="3195022" y="1025541"/>
                  <a:pt x="2899231" y="1321332"/>
                  <a:pt x="2534356" y="1321332"/>
                </a:cubicBezTo>
                <a:lnTo>
                  <a:pt x="2227340" y="1321332"/>
                </a:lnTo>
                <a:lnTo>
                  <a:pt x="2227340" y="1872635"/>
                </a:lnTo>
                <a:lnTo>
                  <a:pt x="2534176" y="1872635"/>
                </a:lnTo>
                <a:cubicBezTo>
                  <a:pt x="2899051" y="1872635"/>
                  <a:pt x="3194842" y="2168426"/>
                  <a:pt x="3194842" y="2533301"/>
                </a:cubicBezTo>
                <a:cubicBezTo>
                  <a:pt x="3194842" y="2898176"/>
                  <a:pt x="2899051" y="3193967"/>
                  <a:pt x="2534176" y="3193967"/>
                </a:cubicBezTo>
                <a:lnTo>
                  <a:pt x="2534176" y="3193964"/>
                </a:lnTo>
                <a:cubicBezTo>
                  <a:pt x="2169301" y="3193964"/>
                  <a:pt x="1873510" y="2898174"/>
                  <a:pt x="1873510" y="2533298"/>
                </a:cubicBezTo>
                <a:lnTo>
                  <a:pt x="1873510" y="2245313"/>
                </a:lnTo>
                <a:lnTo>
                  <a:pt x="1321332" y="2245313"/>
                </a:lnTo>
                <a:lnTo>
                  <a:pt x="1321332" y="2534319"/>
                </a:lnTo>
                <a:cubicBezTo>
                  <a:pt x="1321332" y="2899194"/>
                  <a:pt x="1025541" y="3194985"/>
                  <a:pt x="660666" y="3194985"/>
                </a:cubicBezTo>
                <a:cubicBezTo>
                  <a:pt x="295791" y="3194985"/>
                  <a:pt x="0" y="2899194"/>
                  <a:pt x="0" y="2534319"/>
                </a:cubicBezTo>
                <a:lnTo>
                  <a:pt x="2" y="2534319"/>
                </a:lnTo>
                <a:cubicBezTo>
                  <a:pt x="2" y="2169444"/>
                  <a:pt x="295793" y="1873653"/>
                  <a:pt x="660668" y="1873653"/>
                </a:cubicBezTo>
                <a:lnTo>
                  <a:pt x="969070" y="1873653"/>
                </a:lnTo>
                <a:lnTo>
                  <a:pt x="969070" y="1321813"/>
                </a:lnTo>
                <a:lnTo>
                  <a:pt x="663549" y="1321813"/>
                </a:lnTo>
                <a:cubicBezTo>
                  <a:pt x="298674" y="1321813"/>
                  <a:pt x="2883" y="1026022"/>
                  <a:pt x="2883" y="661147"/>
                </a:cubicBezTo>
                <a:cubicBezTo>
                  <a:pt x="2883" y="296272"/>
                  <a:pt x="298674" y="481"/>
                  <a:pt x="663549" y="481"/>
                </a:cubicBezTo>
                <a:lnTo>
                  <a:pt x="663549" y="484"/>
                </a:lnTo>
                <a:cubicBezTo>
                  <a:pt x="1028424" y="484"/>
                  <a:pt x="1324215" y="296274"/>
                  <a:pt x="1324215" y="661150"/>
                </a:cubicBezTo>
                <a:lnTo>
                  <a:pt x="1324215" y="987043"/>
                </a:lnTo>
                <a:lnTo>
                  <a:pt x="1873693" y="987043"/>
                </a:lnTo>
                <a:lnTo>
                  <a:pt x="1873693" y="660666"/>
                </a:lnTo>
                <a:cubicBezTo>
                  <a:pt x="1873693" y="295791"/>
                  <a:pt x="2169484" y="0"/>
                  <a:pt x="2534359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1"/>
          <p:cNvSpPr/>
          <p:nvPr/>
        </p:nvSpPr>
        <p:spPr>
          <a:xfrm>
            <a:off x="628650" y="2809875"/>
            <a:ext cx="266700" cy="212420"/>
          </a:xfrm>
          <a:custGeom>
            <a:avLst/>
            <a:gdLst/>
            <a:ahLst/>
            <a:cxnLst/>
            <a:rect l="l" t="t" r="r" b="b"/>
            <a:pathLst>
              <a:path w="266700" h="212420">
                <a:moveTo>
                  <a:pt x="133255" y="122545"/>
                </a:moveTo>
                <a:lnTo>
                  <a:pt x="133255" y="148126"/>
                </a:lnTo>
                <a:lnTo>
                  <a:pt x="210911" y="148126"/>
                </a:lnTo>
                <a:lnTo>
                  <a:pt x="210911" y="122545"/>
                </a:lnTo>
                <a:close/>
                <a:moveTo>
                  <a:pt x="33175" y="28452"/>
                </a:moveTo>
                <a:lnTo>
                  <a:pt x="33175" y="57271"/>
                </a:lnTo>
                <a:lnTo>
                  <a:pt x="93453" y="88214"/>
                </a:lnTo>
                <a:lnTo>
                  <a:pt x="33175" y="119157"/>
                </a:lnTo>
                <a:lnTo>
                  <a:pt x="33175" y="147975"/>
                </a:lnTo>
                <a:lnTo>
                  <a:pt x="125592" y="100534"/>
                </a:lnTo>
                <a:lnTo>
                  <a:pt x="125592" y="75894"/>
                </a:lnTo>
                <a:close/>
                <a:moveTo>
                  <a:pt x="21117" y="0"/>
                </a:moveTo>
                <a:lnTo>
                  <a:pt x="245583" y="0"/>
                </a:lnTo>
                <a:cubicBezTo>
                  <a:pt x="257246" y="0"/>
                  <a:pt x="266700" y="9454"/>
                  <a:pt x="266700" y="21117"/>
                </a:cubicBezTo>
                <a:lnTo>
                  <a:pt x="266700" y="191303"/>
                </a:lnTo>
                <a:cubicBezTo>
                  <a:pt x="266700" y="202966"/>
                  <a:pt x="257246" y="212420"/>
                  <a:pt x="245583" y="212420"/>
                </a:cubicBezTo>
                <a:lnTo>
                  <a:pt x="21117" y="212420"/>
                </a:lnTo>
                <a:cubicBezTo>
                  <a:pt x="9454" y="212420"/>
                  <a:pt x="0" y="202966"/>
                  <a:pt x="0" y="191303"/>
                </a:cubicBezTo>
                <a:lnTo>
                  <a:pt x="0" y="21117"/>
                </a:lnTo>
                <a:cubicBezTo>
                  <a:pt x="0" y="9454"/>
                  <a:pt x="9454" y="0"/>
                  <a:pt x="21117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70"/>
          <p:cNvSpPr/>
          <p:nvPr/>
        </p:nvSpPr>
        <p:spPr>
          <a:xfrm>
            <a:off x="8227936" y="2800127"/>
            <a:ext cx="230829" cy="222168"/>
          </a:xfrm>
          <a:custGeom>
            <a:avLst/>
            <a:gdLst/>
            <a:ahLst/>
            <a:cxnLst/>
            <a:rect l="l" t="t" r="r" b="b"/>
            <a:pathLst>
              <a:path w="230829" h="222168">
                <a:moveTo>
                  <a:pt x="0" y="122119"/>
                </a:moveTo>
                <a:cubicBezTo>
                  <a:pt x="0" y="138438"/>
                  <a:pt x="46300" y="151666"/>
                  <a:pt x="103414" y="151666"/>
                </a:cubicBezTo>
                <a:lnTo>
                  <a:pt x="103414" y="215718"/>
                </a:lnTo>
                <a:cubicBezTo>
                  <a:pt x="46516" y="215718"/>
                  <a:pt x="350" y="202589"/>
                  <a:pt x="65" y="186355"/>
                </a:cubicBezTo>
                <a:lnTo>
                  <a:pt x="0" y="186355"/>
                </a:lnTo>
                <a:lnTo>
                  <a:pt x="0" y="186171"/>
                </a:lnTo>
                <a:close/>
                <a:moveTo>
                  <a:pt x="0" y="41010"/>
                </a:moveTo>
                <a:cubicBezTo>
                  <a:pt x="0" y="57328"/>
                  <a:pt x="46300" y="70557"/>
                  <a:pt x="103414" y="70557"/>
                </a:cubicBezTo>
                <a:lnTo>
                  <a:pt x="103414" y="134609"/>
                </a:lnTo>
                <a:cubicBezTo>
                  <a:pt x="46516" y="134609"/>
                  <a:pt x="350" y="121480"/>
                  <a:pt x="65" y="105246"/>
                </a:cubicBezTo>
                <a:lnTo>
                  <a:pt x="0" y="105246"/>
                </a:lnTo>
                <a:lnTo>
                  <a:pt x="0" y="105062"/>
                </a:lnTo>
                <a:close/>
                <a:moveTo>
                  <a:pt x="118336" y="0"/>
                </a:moveTo>
                <a:lnTo>
                  <a:pt x="127085" y="0"/>
                </a:lnTo>
                <a:cubicBezTo>
                  <a:pt x="130281" y="0"/>
                  <a:pt x="132871" y="2591"/>
                  <a:pt x="132871" y="5786"/>
                </a:cubicBezTo>
                <a:cubicBezTo>
                  <a:pt x="132871" y="12636"/>
                  <a:pt x="133896" y="18535"/>
                  <a:pt x="135109" y="25202"/>
                </a:cubicBezTo>
                <a:cubicBezTo>
                  <a:pt x="143884" y="26925"/>
                  <a:pt x="152199" y="29931"/>
                  <a:pt x="159722" y="34255"/>
                </a:cubicBezTo>
                <a:cubicBezTo>
                  <a:pt x="165117" y="29779"/>
                  <a:pt x="169825" y="25852"/>
                  <a:pt x="174350" y="20459"/>
                </a:cubicBezTo>
                <a:cubicBezTo>
                  <a:pt x="176404" y="18011"/>
                  <a:pt x="180054" y="17692"/>
                  <a:pt x="182502" y="19746"/>
                </a:cubicBezTo>
                <a:lnTo>
                  <a:pt x="189333" y="25478"/>
                </a:lnTo>
                <a:lnTo>
                  <a:pt x="190381" y="26357"/>
                </a:lnTo>
                <a:lnTo>
                  <a:pt x="197212" y="32089"/>
                </a:lnTo>
                <a:cubicBezTo>
                  <a:pt x="199660" y="34143"/>
                  <a:pt x="199979" y="37793"/>
                  <a:pt x="197925" y="40241"/>
                </a:cubicBezTo>
                <a:cubicBezTo>
                  <a:pt x="193510" y="45502"/>
                  <a:pt x="190499" y="50693"/>
                  <a:pt x="187132" y="56600"/>
                </a:cubicBezTo>
                <a:cubicBezTo>
                  <a:pt x="192683" y="63368"/>
                  <a:pt x="197246" y="70971"/>
                  <a:pt x="200399" y="79280"/>
                </a:cubicBezTo>
                <a:cubicBezTo>
                  <a:pt x="207506" y="79319"/>
                  <a:pt x="213695" y="79351"/>
                  <a:pt x="220704" y="78115"/>
                </a:cubicBezTo>
                <a:cubicBezTo>
                  <a:pt x="223851" y="77560"/>
                  <a:pt x="226852" y="79661"/>
                  <a:pt x="227407" y="82808"/>
                </a:cubicBezTo>
                <a:lnTo>
                  <a:pt x="228955" y="91590"/>
                </a:lnTo>
                <a:lnTo>
                  <a:pt x="229193" y="92937"/>
                </a:lnTo>
                <a:lnTo>
                  <a:pt x="230741" y="101719"/>
                </a:lnTo>
                <a:cubicBezTo>
                  <a:pt x="231296" y="104866"/>
                  <a:pt x="229195" y="107867"/>
                  <a:pt x="226048" y="108422"/>
                </a:cubicBezTo>
                <a:cubicBezTo>
                  <a:pt x="219251" y="109621"/>
                  <a:pt x="213585" y="111676"/>
                  <a:pt x="207170" y="114051"/>
                </a:cubicBezTo>
                <a:cubicBezTo>
                  <a:pt x="207083" y="123369"/>
                  <a:pt x="205567" y="132345"/>
                  <a:pt x="202673" y="140719"/>
                </a:cubicBezTo>
                <a:cubicBezTo>
                  <a:pt x="207974" y="145217"/>
                  <a:pt x="212637" y="149143"/>
                  <a:pt x="218693" y="152639"/>
                </a:cubicBezTo>
                <a:cubicBezTo>
                  <a:pt x="221461" y="154237"/>
                  <a:pt x="222409" y="157776"/>
                  <a:pt x="220811" y="160543"/>
                </a:cubicBezTo>
                <a:lnTo>
                  <a:pt x="216352" y="168266"/>
                </a:lnTo>
                <a:lnTo>
                  <a:pt x="215669" y="169450"/>
                </a:lnTo>
                <a:lnTo>
                  <a:pt x="211210" y="177173"/>
                </a:lnTo>
                <a:cubicBezTo>
                  <a:pt x="209612" y="179941"/>
                  <a:pt x="206073" y="180889"/>
                  <a:pt x="203306" y="179291"/>
                </a:cubicBezTo>
                <a:cubicBezTo>
                  <a:pt x="197338" y="175845"/>
                  <a:pt x="191685" y="173779"/>
                  <a:pt x="185257" y="171480"/>
                </a:cubicBezTo>
                <a:cubicBezTo>
                  <a:pt x="179562" y="178286"/>
                  <a:pt x="172757" y="184107"/>
                  <a:pt x="165190" y="188824"/>
                </a:cubicBezTo>
                <a:cubicBezTo>
                  <a:pt x="166330" y="195504"/>
                  <a:pt x="167384" y="201397"/>
                  <a:pt x="169727" y="207834"/>
                </a:cubicBezTo>
                <a:cubicBezTo>
                  <a:pt x="170820" y="210837"/>
                  <a:pt x="169272" y="214157"/>
                  <a:pt x="166269" y="215250"/>
                </a:cubicBezTo>
                <a:lnTo>
                  <a:pt x="157889" y="218300"/>
                </a:lnTo>
                <a:lnTo>
                  <a:pt x="156604" y="218768"/>
                </a:lnTo>
                <a:lnTo>
                  <a:pt x="148224" y="221818"/>
                </a:lnTo>
                <a:cubicBezTo>
                  <a:pt x="145222" y="222911"/>
                  <a:pt x="141901" y="221362"/>
                  <a:pt x="140808" y="218359"/>
                </a:cubicBezTo>
                <a:cubicBezTo>
                  <a:pt x="138516" y="212062"/>
                  <a:pt x="135614" y="206956"/>
                  <a:pt x="132286" y="201261"/>
                </a:cubicBezTo>
                <a:lnTo>
                  <a:pt x="118336" y="202496"/>
                </a:lnTo>
                <a:lnTo>
                  <a:pt x="118336" y="159214"/>
                </a:lnTo>
                <a:cubicBezTo>
                  <a:pt x="144027" y="159165"/>
                  <a:pt x="164829" y="138314"/>
                  <a:pt x="164829" y="112605"/>
                </a:cubicBezTo>
                <a:cubicBezTo>
                  <a:pt x="164829" y="86895"/>
                  <a:pt x="144027" y="66045"/>
                  <a:pt x="118336" y="65995"/>
                </a:cubicBezTo>
                <a:close/>
                <a:moveTo>
                  <a:pt x="103414" y="0"/>
                </a:moveTo>
                <a:lnTo>
                  <a:pt x="103414" y="55843"/>
                </a:lnTo>
                <a:cubicBezTo>
                  <a:pt x="49442" y="55843"/>
                  <a:pt x="5689" y="43342"/>
                  <a:pt x="5689" y="27922"/>
                </a:cubicBezTo>
                <a:cubicBezTo>
                  <a:pt x="5689" y="12501"/>
                  <a:pt x="49442" y="0"/>
                  <a:pt x="10341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6200000">
            <a:off x="3134436" y="1883668"/>
            <a:ext cx="309363" cy="304800"/>
          </a:xfrm>
          <a:prstGeom prst="rightArrow">
            <a:avLst>
              <a:gd name="adj1" fmla="val 51014"/>
              <a:gd name="adj2" fmla="val 56403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22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animBg="1"/>
      <p:bldP spid="37" grpId="0" animBg="1"/>
      <p:bldP spid="48" grpId="0" animBg="1"/>
      <p:bldP spid="50" grpId="0" animBg="1"/>
      <p:bldP spid="55" grpId="0" animBg="1"/>
      <p:bldP spid="57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5400"/>
            <a:ext cx="61341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03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88" y="1608184"/>
            <a:ext cx="6048375" cy="1006429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What happens behind the scenes…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3510486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external_040113 (3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ivotal_PPT_Template_16x9_internal_091713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Pivotal_interim_16x9_external_040113 (3)</Template>
  <TotalTime>17035</TotalTime>
  <Words>708</Words>
  <Application>Microsoft Macintosh PowerPoint</Application>
  <PresentationFormat>On-screen Show (16:9)</PresentationFormat>
  <Paragraphs>212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Pivotal_interim_16x9_external_040113 (3)</vt:lpstr>
      <vt:lpstr>Pivotal_PPT_Template_16x9_internal_091713</vt:lpstr>
      <vt:lpstr>PowerPoint Presentation</vt:lpstr>
      <vt:lpstr>Pivotal CF</vt:lpstr>
      <vt:lpstr>CF Services What is really a service?</vt:lpstr>
      <vt:lpstr>CF Services What is really a service?</vt:lpstr>
      <vt:lpstr>PowerPoint Presentation</vt:lpstr>
      <vt:lpstr>Review: Deploying App to Pivotal CF Elastic Runtime</vt:lpstr>
      <vt:lpstr>Creating and Binding a Service</vt:lpstr>
      <vt:lpstr>PowerPoint Presentation</vt:lpstr>
      <vt:lpstr>What happens behind the scenes…</vt:lpstr>
      <vt:lpstr>Broker Services (un)provision and (un)bind</vt:lpstr>
      <vt:lpstr>Orphan Management</vt:lpstr>
      <vt:lpstr>It’s Up To YOU Patterns</vt:lpstr>
      <vt:lpstr>It’s Up To YOU Patterns</vt:lpstr>
      <vt:lpstr>It’s Up To YOU Patterns</vt:lpstr>
      <vt:lpstr>But what about...</vt:lpstr>
      <vt:lpstr>User-provided Service Instances</vt:lpstr>
      <vt:lpstr>User Provided Service Instances and Service Brokers </vt:lpstr>
      <vt:lpstr>CF Services Deploying service instances and brokers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Frederico Melo</cp:lastModifiedBy>
  <cp:revision>341</cp:revision>
  <dcterms:created xsi:type="dcterms:W3CDTF">2013-04-01T23:03:32Z</dcterms:created>
  <dcterms:modified xsi:type="dcterms:W3CDTF">2014-06-27T19:03:27Z</dcterms:modified>
</cp:coreProperties>
</file>