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700" r:id="rId2"/>
  </p:sldMasterIdLst>
  <p:notesMasterIdLst>
    <p:notesMasterId r:id="rId40"/>
  </p:notesMasterIdLst>
  <p:handoutMasterIdLst>
    <p:handoutMasterId r:id="rId41"/>
  </p:handoutMasterIdLst>
  <p:sldIdLst>
    <p:sldId id="527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34" r:id="rId34"/>
    <p:sldId id="505" r:id="rId35"/>
    <p:sldId id="536" r:id="rId36"/>
    <p:sldId id="537" r:id="rId37"/>
    <p:sldId id="538" r:id="rId38"/>
    <p:sldId id="528" r:id="rId39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F3B"/>
    <a:srgbClr val="AEBF2F"/>
    <a:srgbClr val="00685D"/>
    <a:srgbClr val="1C7B70"/>
    <a:srgbClr val="2E7CA2"/>
    <a:srgbClr val="51A7BB"/>
    <a:srgbClr val="ADC339"/>
    <a:srgbClr val="E96C42"/>
    <a:srgbClr val="1B695C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6" autoAdjust="0"/>
    <p:restoredTop sz="79706" autoAdjust="0"/>
  </p:normalViewPr>
  <p:slideViewPr>
    <p:cSldViewPr snapToGrid="0" showGuides="1">
      <p:cViewPr>
        <p:scale>
          <a:sx n="100" d="100"/>
          <a:sy n="100" d="100"/>
        </p:scale>
        <p:origin x="-2488" y="-392"/>
      </p:cViewPr>
      <p:guideLst>
        <p:guide orient="horz" pos="1044"/>
        <p:guide pos="4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0563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Cloud Foundry </a:t>
            </a:r>
            <a:r>
              <a:rPr lang="en-US" sz="2800" b="1" dirty="0" err="1"/>
              <a:t>PaaS</a:t>
            </a:r>
            <a:endParaRPr lang="en-US" sz="2800" b="1" dirty="0"/>
          </a:p>
          <a:p>
            <a:endParaRPr lang="en-US" sz="2000" dirty="0"/>
          </a:p>
          <a:p>
            <a:r>
              <a:rPr lang="en-US" sz="2000" dirty="0"/>
              <a:t>An application runs in a </a:t>
            </a:r>
            <a:r>
              <a:rPr lang="en-US" sz="2000" b="1" dirty="0" smtClean="0"/>
              <a:t>DEA, </a:t>
            </a:r>
            <a:r>
              <a:rPr lang="en-US" sz="2000" b="0" dirty="0" smtClean="0"/>
              <a:t>which is a droplet execution agent</a:t>
            </a:r>
            <a:r>
              <a:rPr lang="en-US" sz="2000" b="1" dirty="0" smtClean="0"/>
              <a:t>. </a:t>
            </a:r>
            <a:r>
              <a:rPr lang="en-US" sz="2000" dirty="0"/>
              <a:t>The</a:t>
            </a:r>
            <a:r>
              <a:rPr lang="en-US" sz="2000" b="1" dirty="0"/>
              <a:t> Cloud Controller </a:t>
            </a:r>
            <a:r>
              <a:rPr lang="en-US" sz="2000" dirty="0"/>
              <a:t>orchestrates the routing and lifecycle of all DEAs in the pool. </a:t>
            </a:r>
            <a:r>
              <a:rPr lang="en-US" sz="2000" b="1" dirty="0"/>
              <a:t>Routers</a:t>
            </a:r>
            <a:r>
              <a:rPr lang="en-US" sz="2000" dirty="0"/>
              <a:t> manage application traffic. </a:t>
            </a:r>
            <a:r>
              <a:rPr lang="en-US" sz="2000" b="1" dirty="0"/>
              <a:t>Health Manager </a:t>
            </a:r>
            <a:r>
              <a:rPr lang="en-US" sz="2000" dirty="0"/>
              <a:t>reports mismatched application states to the CC. A </a:t>
            </a:r>
            <a:r>
              <a:rPr lang="en-US" sz="2000" b="1" dirty="0"/>
              <a:t>service</a:t>
            </a:r>
            <a:r>
              <a:rPr lang="en-US" sz="2000" dirty="0"/>
              <a:t> </a:t>
            </a:r>
            <a:r>
              <a:rPr lang="en-US" sz="2000" b="1" dirty="0"/>
              <a:t>gateway</a:t>
            </a:r>
            <a:r>
              <a:rPr lang="en-US" sz="2000" dirty="0"/>
              <a:t> provides an interface for services (native or external). A </a:t>
            </a:r>
            <a:r>
              <a:rPr lang="en-US" sz="2000" b="1" dirty="0"/>
              <a:t>messaging</a:t>
            </a:r>
            <a:r>
              <a:rPr lang="en-US" sz="2000" dirty="0"/>
              <a:t> bus manages all system communication. Apps are accessed directly through the router while web and CLI clients (e.g., </a:t>
            </a:r>
            <a:r>
              <a:rPr lang="en-US" sz="2000" dirty="0" err="1"/>
              <a:t>vmc</a:t>
            </a:r>
            <a:r>
              <a:rPr lang="en-US" sz="2000" dirty="0"/>
              <a:t>, STS) access Cloud Controller via </a:t>
            </a:r>
            <a:r>
              <a:rPr lang="en-US" sz="2000" dirty="0" err="1"/>
              <a:t>RESTful</a:t>
            </a:r>
            <a:r>
              <a:rPr lang="en-US" sz="2000" dirty="0"/>
              <a:t>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8018" y="8758245"/>
            <a:ext cx="3004610" cy="460379"/>
          </a:xfrm>
          <a:prstGeom prst="rect">
            <a:avLst/>
          </a:prstGeom>
        </p:spPr>
        <p:txBody>
          <a:bodyPr lIns="90718" tIns="45359" rIns="90718" bIns="45359"/>
          <a:lstStyle/>
          <a:p>
            <a:fld id="{9FC8DD7F-993E-F240-9BF1-7E5C28EE956C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91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Cloud Foundry </a:t>
            </a:r>
            <a:r>
              <a:rPr lang="en-US" sz="1400" b="1" dirty="0" err="1" smtClean="0"/>
              <a:t>PaaS</a:t>
            </a:r>
            <a:endParaRPr lang="en-US" sz="1400" b="1" dirty="0" smtClean="0"/>
          </a:p>
          <a:p>
            <a:endParaRPr lang="en-US" sz="1100" dirty="0" smtClean="0"/>
          </a:p>
          <a:p>
            <a:r>
              <a:rPr lang="en-US" sz="1100" dirty="0" smtClean="0"/>
              <a:t>An application runs in a </a:t>
            </a:r>
            <a:r>
              <a:rPr lang="en-US" sz="1100" b="1" dirty="0" smtClean="0"/>
              <a:t>DEA, </a:t>
            </a:r>
            <a:r>
              <a:rPr lang="en-US" sz="1100" b="0" dirty="0" smtClean="0"/>
              <a:t>which is a droplet execution agent</a:t>
            </a:r>
            <a:r>
              <a:rPr lang="en-US" sz="1100" b="1" dirty="0" smtClean="0"/>
              <a:t>. </a:t>
            </a:r>
            <a:r>
              <a:rPr lang="en-US" sz="1100" dirty="0" smtClean="0"/>
              <a:t>The</a:t>
            </a:r>
            <a:r>
              <a:rPr lang="en-US" sz="1100" b="1" dirty="0" smtClean="0"/>
              <a:t> Cloud Controller </a:t>
            </a:r>
            <a:r>
              <a:rPr lang="en-US" sz="1100" dirty="0" smtClean="0"/>
              <a:t>orchestrates the routing and lifecycle of all DEAs in the pool. </a:t>
            </a:r>
            <a:r>
              <a:rPr lang="en-US" sz="1100" b="1" dirty="0" smtClean="0"/>
              <a:t>Routers</a:t>
            </a:r>
            <a:r>
              <a:rPr lang="en-US" sz="1100" dirty="0" smtClean="0"/>
              <a:t> manage application traffic. </a:t>
            </a:r>
            <a:r>
              <a:rPr lang="en-US" sz="1100" b="1" dirty="0" smtClean="0"/>
              <a:t>Health Manager </a:t>
            </a:r>
            <a:r>
              <a:rPr lang="en-US" sz="1100" dirty="0" smtClean="0"/>
              <a:t>reports mismatched application states to the CC. A </a:t>
            </a:r>
            <a:r>
              <a:rPr lang="en-US" sz="1100" b="1" dirty="0" smtClean="0"/>
              <a:t>service</a:t>
            </a:r>
            <a:r>
              <a:rPr lang="en-US" sz="1100" dirty="0" smtClean="0"/>
              <a:t> </a:t>
            </a:r>
            <a:r>
              <a:rPr lang="en-US" sz="1100" b="1" dirty="0" smtClean="0"/>
              <a:t>gateway</a:t>
            </a:r>
            <a:r>
              <a:rPr lang="en-US" sz="1100" dirty="0" smtClean="0"/>
              <a:t> provides an interface for services (native or external). A </a:t>
            </a:r>
            <a:r>
              <a:rPr lang="en-US" sz="1100" b="1" dirty="0" smtClean="0"/>
              <a:t>messaging</a:t>
            </a:r>
            <a:r>
              <a:rPr lang="en-US" sz="1100" dirty="0" smtClean="0"/>
              <a:t> bus manages all system communication. Apps are accessed directly through the router while web and CLI clients (e.g., </a:t>
            </a:r>
            <a:r>
              <a:rPr lang="en-US" sz="1100" dirty="0" err="1" smtClean="0"/>
              <a:t>vmc</a:t>
            </a:r>
            <a:r>
              <a:rPr lang="en-US" sz="1100" dirty="0" smtClean="0"/>
              <a:t>, STS) access Cloud Controller via </a:t>
            </a:r>
            <a:r>
              <a:rPr lang="en-US" sz="1100" dirty="0" err="1" smtClean="0"/>
              <a:t>RESTful</a:t>
            </a:r>
            <a:r>
              <a:rPr lang="en-US" sz="1100" dirty="0" smtClean="0"/>
              <a:t>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Cloud Foundry </a:t>
            </a:r>
            <a:r>
              <a:rPr lang="en-US" sz="1400" b="1" dirty="0" err="1" smtClean="0"/>
              <a:t>PaaS</a:t>
            </a:r>
            <a:endParaRPr lang="en-US" sz="1400" b="1" dirty="0" smtClean="0"/>
          </a:p>
          <a:p>
            <a:endParaRPr lang="en-US" sz="1100" dirty="0" smtClean="0"/>
          </a:p>
          <a:p>
            <a:r>
              <a:rPr lang="en-US" sz="1100" dirty="0" smtClean="0"/>
              <a:t>An application runs in a </a:t>
            </a:r>
            <a:r>
              <a:rPr lang="en-US" sz="1100" b="1" dirty="0" smtClean="0"/>
              <a:t>DEA, </a:t>
            </a:r>
            <a:r>
              <a:rPr lang="en-US" sz="1100" b="0" dirty="0" smtClean="0"/>
              <a:t>which is a droplet execution agent</a:t>
            </a:r>
            <a:r>
              <a:rPr lang="en-US" sz="1100" b="1" dirty="0" smtClean="0"/>
              <a:t>. </a:t>
            </a:r>
            <a:r>
              <a:rPr lang="en-US" sz="1100" dirty="0" smtClean="0"/>
              <a:t>The</a:t>
            </a:r>
            <a:r>
              <a:rPr lang="en-US" sz="1100" b="1" dirty="0" smtClean="0"/>
              <a:t> Cloud Controller </a:t>
            </a:r>
            <a:r>
              <a:rPr lang="en-US" sz="1100" dirty="0" smtClean="0"/>
              <a:t>orchestrates the routing and lifecycle of all DEAs in the pool. </a:t>
            </a:r>
            <a:r>
              <a:rPr lang="en-US" sz="1100" b="1" dirty="0" smtClean="0"/>
              <a:t>Routers</a:t>
            </a:r>
            <a:r>
              <a:rPr lang="en-US" sz="1100" dirty="0" smtClean="0"/>
              <a:t> manage application traffic. </a:t>
            </a:r>
            <a:r>
              <a:rPr lang="en-US" sz="1100" b="1" dirty="0" smtClean="0"/>
              <a:t>Health Manager </a:t>
            </a:r>
            <a:r>
              <a:rPr lang="en-US" sz="1100" dirty="0" smtClean="0"/>
              <a:t>reports mismatched application states to the CC. A </a:t>
            </a:r>
            <a:r>
              <a:rPr lang="en-US" sz="1100" b="1" dirty="0" smtClean="0"/>
              <a:t>service</a:t>
            </a:r>
            <a:r>
              <a:rPr lang="en-US" sz="1100" dirty="0" smtClean="0"/>
              <a:t> </a:t>
            </a:r>
            <a:r>
              <a:rPr lang="en-US" sz="1100" b="1" dirty="0" smtClean="0"/>
              <a:t>gateway</a:t>
            </a:r>
            <a:r>
              <a:rPr lang="en-US" sz="1100" dirty="0" smtClean="0"/>
              <a:t> provides an interface for services (native or external). A </a:t>
            </a:r>
            <a:r>
              <a:rPr lang="en-US" sz="1100" b="1" dirty="0" smtClean="0"/>
              <a:t>messaging</a:t>
            </a:r>
            <a:r>
              <a:rPr lang="en-US" sz="1100" dirty="0" smtClean="0"/>
              <a:t> bus manages all system communication. Apps are accessed directly through the router while web and CLI clients (e.g., </a:t>
            </a:r>
            <a:r>
              <a:rPr lang="en-US" sz="1100" dirty="0" err="1" smtClean="0"/>
              <a:t>vmc</a:t>
            </a:r>
            <a:r>
              <a:rPr lang="en-US" sz="1100" dirty="0" smtClean="0"/>
              <a:t>, STS) access Cloud Controller via </a:t>
            </a:r>
            <a:r>
              <a:rPr lang="en-US" sz="1100" dirty="0" err="1" smtClean="0"/>
              <a:t>RESTful</a:t>
            </a:r>
            <a:r>
              <a:rPr lang="en-US" sz="1100" dirty="0" smtClean="0"/>
              <a:t>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3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3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0563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8018" y="8758245"/>
            <a:ext cx="3004610" cy="460379"/>
          </a:xfrm>
          <a:prstGeom prst="rect">
            <a:avLst/>
          </a:prstGeom>
        </p:spPr>
        <p:txBody>
          <a:bodyPr lIns="90718" tIns="45359" rIns="90718" bIns="45359"/>
          <a:lstStyle/>
          <a:p>
            <a:fld id="{9FC8DD7F-993E-F240-9BF1-7E5C28EE956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479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3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3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3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3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3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print">
            <a:alphaModFix amt="31000"/>
          </a:blip>
          <a:stretch>
            <a:fillRect/>
          </a:stretch>
        </p:blipFill>
        <p:spPr>
          <a:xfrm>
            <a:off x="1934110" y="1452326"/>
            <a:ext cx="5152490" cy="136254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01800" y="2984500"/>
            <a:ext cx="568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accent3"/>
                </a:solidFill>
                <a:latin typeface="Arial"/>
                <a:cs typeface="Arial"/>
              </a:rPr>
              <a:t>A new</a:t>
            </a:r>
            <a:r>
              <a:rPr lang="en-US" sz="2400" cap="all" dirty="0" smtClean="0">
                <a:solidFill>
                  <a:srgbClr val="E96C42"/>
                </a:solidFill>
                <a:latin typeface="Arial"/>
                <a:cs typeface="Arial"/>
              </a:rPr>
              <a:t> </a:t>
            </a:r>
            <a:r>
              <a:rPr lang="en-US" sz="2300" cap="all" dirty="0" smtClean="0">
                <a:solidFill>
                  <a:schemeClr val="accent1"/>
                </a:solidFill>
                <a:latin typeface="Arial"/>
                <a:cs typeface="Arial"/>
              </a:rPr>
              <a:t>Platform</a:t>
            </a:r>
            <a:r>
              <a:rPr lang="en-US" sz="2400" cap="all" baseline="0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2400" cap="all" baseline="0" dirty="0" smtClean="0">
                <a:solidFill>
                  <a:schemeClr val="accent2"/>
                </a:solidFill>
                <a:latin typeface="Arial"/>
                <a:cs typeface="Arial"/>
              </a:rPr>
              <a:t>for a new Era</a:t>
            </a:r>
            <a:endParaRPr lang="en-US" sz="2400" cap="all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12" name="Picture 11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1276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263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D4D4D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98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19" name="Picture 18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1005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8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40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779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86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78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36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24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646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7893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0309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01801" y="3094571"/>
            <a:ext cx="568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dirty="0" smtClean="0">
                <a:solidFill>
                  <a:srgbClr val="F27C3A"/>
                </a:solidFill>
                <a:latin typeface="Arial"/>
                <a:cs typeface="Arial"/>
              </a:rPr>
              <a:t>BUILT FOR THE</a:t>
            </a:r>
            <a:r>
              <a:rPr lang="en-US" sz="2250" cap="all" dirty="0" smtClean="0">
                <a:solidFill>
                  <a:srgbClr val="F27C3A"/>
                </a:solidFill>
                <a:latin typeface="Arial"/>
                <a:cs typeface="Arial"/>
              </a:rPr>
              <a:t> </a:t>
            </a:r>
            <a:r>
              <a:rPr lang="en-US" sz="2250" dirty="0" smtClean="0">
                <a:solidFill>
                  <a:srgbClr val="3EA7BC"/>
                </a:solidFill>
                <a:latin typeface="Arial"/>
                <a:cs typeface="Arial"/>
              </a:rPr>
              <a:t>SPEED OF BUSINESS</a:t>
            </a:r>
          </a:p>
        </p:txBody>
      </p:sp>
      <p:pic>
        <p:nvPicPr>
          <p:cNvPr id="7" name="Picture 6" descr="Pivotal_Logo_white.png"/>
          <p:cNvPicPr>
            <a:picLocks noChangeAspect="1"/>
          </p:cNvPicPr>
          <p:nvPr userDrawn="1"/>
        </p:nvPicPr>
        <p:blipFill>
          <a:blip r:embed="rId2" cstate="print"/>
          <a:srcRect r="5548"/>
          <a:stretch>
            <a:fillRect/>
          </a:stretch>
        </p:blipFill>
        <p:spPr>
          <a:xfrm>
            <a:off x="1973534" y="1659708"/>
            <a:ext cx="5189267" cy="12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3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23" y="128588"/>
            <a:ext cx="8506802" cy="250031"/>
          </a:xfrm>
          <a:prstGeom prst="rect">
            <a:avLst/>
          </a:prstGeom>
        </p:spPr>
        <p:txBody>
          <a:bodyPr/>
          <a:lstStyle>
            <a:lvl1pPr>
              <a:defRPr sz="2600" b="1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589788"/>
            <a:ext cx="8385048" cy="4065928"/>
          </a:xfrm>
          <a:prstGeom prst="rect">
            <a:avLst/>
          </a:prstGeom>
        </p:spPr>
        <p:txBody>
          <a:bodyPr/>
          <a:lstStyle>
            <a:lvl1pPr marL="237744" indent="-237744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0635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107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18" name="Picture 17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99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98" r:id="rId15"/>
    <p:sldLayoutId id="2147483691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945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7" r:id="rId16"/>
    <p:sldLayoutId id="2147483718" r:id="rId1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7239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 bwMode="auto">
          <a:xfrm>
            <a:off x="7420788" y="3914913"/>
            <a:ext cx="1613146" cy="272144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External Service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Access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014133" y="1532467"/>
            <a:ext cx="4343400" cy="2895600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10470" y="3522129"/>
            <a:ext cx="1600198" cy="775850"/>
            <a:chOff x="3310470" y="3335863"/>
            <a:chExt cx="1600198" cy="77585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310470" y="3335863"/>
              <a:ext cx="1600198" cy="775850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3377089" y="3738234"/>
              <a:ext cx="1460472" cy="269211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Apps</a:t>
              </a:r>
            </a:p>
          </p:txBody>
        </p:sp>
        <p:sp>
          <p:nvSpPr>
            <p:cNvPr id="17" name="Diamond 87"/>
            <p:cNvSpPr/>
            <p:nvPr/>
          </p:nvSpPr>
          <p:spPr>
            <a:xfrm>
              <a:off x="4612453" y="3767591"/>
              <a:ext cx="178679" cy="209175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" name="Oval 170"/>
            <p:cNvSpPr/>
            <p:nvPr/>
          </p:nvSpPr>
          <p:spPr>
            <a:xfrm>
              <a:off x="4673601" y="3366707"/>
              <a:ext cx="174529" cy="189294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10469" y="2616195"/>
            <a:ext cx="1600198" cy="775850"/>
            <a:chOff x="5122336" y="3335863"/>
            <a:chExt cx="1600198" cy="775850"/>
          </a:xfrm>
        </p:grpSpPr>
        <p:sp>
          <p:nvSpPr>
            <p:cNvPr id="64" name="Rounded Rectangle 63"/>
            <p:cNvSpPr/>
            <p:nvPr/>
          </p:nvSpPr>
          <p:spPr bwMode="auto">
            <a:xfrm>
              <a:off x="5122336" y="3335863"/>
              <a:ext cx="1600198" cy="775850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5188955" y="3738234"/>
              <a:ext cx="1460472" cy="269211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Apps</a:t>
              </a:r>
            </a:p>
          </p:txBody>
        </p:sp>
        <p:sp>
          <p:nvSpPr>
            <p:cNvPr id="66" name="Diamond 87"/>
            <p:cNvSpPr/>
            <p:nvPr/>
          </p:nvSpPr>
          <p:spPr>
            <a:xfrm>
              <a:off x="6424319" y="3767591"/>
              <a:ext cx="178679" cy="209175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Oval 170"/>
            <p:cNvSpPr/>
            <p:nvPr/>
          </p:nvSpPr>
          <p:spPr>
            <a:xfrm>
              <a:off x="6485467" y="3366707"/>
              <a:ext cx="174529" cy="189294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10470" y="1701797"/>
            <a:ext cx="1600198" cy="775850"/>
            <a:chOff x="6908803" y="3335863"/>
            <a:chExt cx="1600198" cy="775850"/>
          </a:xfrm>
        </p:grpSpPr>
        <p:sp>
          <p:nvSpPr>
            <p:cNvPr id="69" name="Rounded Rectangle 68"/>
            <p:cNvSpPr/>
            <p:nvPr/>
          </p:nvSpPr>
          <p:spPr bwMode="auto">
            <a:xfrm>
              <a:off x="6908803" y="3335863"/>
              <a:ext cx="1600198" cy="775850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6975422" y="3738234"/>
              <a:ext cx="1460472" cy="269211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Apps</a:t>
              </a:r>
            </a:p>
          </p:txBody>
        </p:sp>
        <p:sp>
          <p:nvSpPr>
            <p:cNvPr id="71" name="Diamond 87"/>
            <p:cNvSpPr/>
            <p:nvPr/>
          </p:nvSpPr>
          <p:spPr>
            <a:xfrm>
              <a:off x="8210786" y="3767591"/>
              <a:ext cx="178679" cy="209175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" name="Oval 170"/>
            <p:cNvSpPr/>
            <p:nvPr/>
          </p:nvSpPr>
          <p:spPr>
            <a:xfrm>
              <a:off x="8271934" y="3366707"/>
              <a:ext cx="174529" cy="189294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Content Placeholder 2"/>
          <p:cNvSpPr txBox="1">
            <a:spLocks/>
          </p:cNvSpPr>
          <p:nvPr/>
        </p:nvSpPr>
        <p:spPr>
          <a:xfrm>
            <a:off x="180447" y="1532467"/>
            <a:ext cx="2757486" cy="2717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rgbClr val="4D4D4D"/>
                </a:solidFill>
              </a:rPr>
              <a:t>Applications connect directly to managed services via assigned addresses and ports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solidFill>
                <a:srgbClr val="4D4D4D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rgbClr val="4D4D4D"/>
                </a:solidFill>
              </a:rPr>
              <a:t>Applications can access “user provided” services outside of the PCF VLAN</a:t>
            </a:r>
            <a:endParaRPr lang="en-US" sz="1600" dirty="0">
              <a:solidFill>
                <a:srgbClr val="4D4D4D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73457" y="2094582"/>
            <a:ext cx="1613146" cy="568475"/>
            <a:chOff x="5473457" y="2094582"/>
            <a:chExt cx="1613146" cy="568475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5473457" y="2094582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Broker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473457" y="2390913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Nodes</a:t>
              </a:r>
            </a:p>
          </p:txBody>
        </p:sp>
        <p:sp>
          <p:nvSpPr>
            <p:cNvPr id="39" name="Rectangle 175"/>
            <p:cNvSpPr/>
            <p:nvPr/>
          </p:nvSpPr>
          <p:spPr>
            <a:xfrm>
              <a:off x="6829676" y="2131118"/>
              <a:ext cx="194025" cy="194022"/>
            </a:xfrm>
            <a:custGeom>
              <a:avLst/>
              <a:gdLst/>
              <a:ahLst/>
              <a:cxnLst/>
              <a:rect l="l" t="t" r="r" b="b"/>
              <a:pathLst>
                <a:path w="3195025" h="319498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Oval 194"/>
            <p:cNvSpPr/>
            <p:nvPr/>
          </p:nvSpPr>
          <p:spPr>
            <a:xfrm>
              <a:off x="6850394" y="2438178"/>
              <a:ext cx="160006" cy="152622"/>
            </a:xfrm>
            <a:custGeom>
              <a:avLst/>
              <a:gdLst/>
              <a:ahLst/>
              <a:cxnLst/>
              <a:rect l="l" t="t" r="r" b="b"/>
              <a:pathLst>
                <a:path w="564449" h="58870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73457" y="3051315"/>
            <a:ext cx="1613146" cy="568475"/>
            <a:chOff x="5473457" y="3051315"/>
            <a:chExt cx="1613146" cy="568475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5473457" y="3051315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Broker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5473457" y="3347646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Nodes</a:t>
              </a:r>
            </a:p>
          </p:txBody>
        </p:sp>
        <p:sp>
          <p:nvSpPr>
            <p:cNvPr id="48" name="Rectangle 175"/>
            <p:cNvSpPr/>
            <p:nvPr/>
          </p:nvSpPr>
          <p:spPr>
            <a:xfrm>
              <a:off x="6829676" y="3087851"/>
              <a:ext cx="194025" cy="194022"/>
            </a:xfrm>
            <a:custGeom>
              <a:avLst/>
              <a:gdLst/>
              <a:ahLst/>
              <a:cxnLst/>
              <a:rect l="l" t="t" r="r" b="b"/>
              <a:pathLst>
                <a:path w="3195025" h="319498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Oval 194"/>
            <p:cNvSpPr/>
            <p:nvPr/>
          </p:nvSpPr>
          <p:spPr>
            <a:xfrm>
              <a:off x="6850394" y="3394911"/>
              <a:ext cx="160006" cy="152622"/>
            </a:xfrm>
            <a:custGeom>
              <a:avLst/>
              <a:gdLst/>
              <a:ahLst/>
              <a:cxnLst/>
              <a:rect l="l" t="t" r="r" b="b"/>
              <a:pathLst>
                <a:path w="564449" h="58870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55" name="Straight Arrow Connector 54"/>
          <p:cNvCxnSpPr>
            <a:stCxn id="70" idx="3"/>
            <a:endCxn id="38" idx="1"/>
          </p:cNvCxnSpPr>
          <p:nvPr/>
        </p:nvCxnSpPr>
        <p:spPr>
          <a:xfrm>
            <a:off x="4837561" y="2238774"/>
            <a:ext cx="635896" cy="288211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5" idx="3"/>
            <a:endCxn id="38" idx="1"/>
          </p:cNvCxnSpPr>
          <p:nvPr/>
        </p:nvCxnSpPr>
        <p:spPr>
          <a:xfrm flipV="1">
            <a:off x="4837560" y="2526985"/>
            <a:ext cx="635897" cy="626187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5" idx="3"/>
            <a:endCxn id="43" idx="1"/>
          </p:cNvCxnSpPr>
          <p:nvPr/>
        </p:nvCxnSpPr>
        <p:spPr>
          <a:xfrm>
            <a:off x="4837560" y="3153172"/>
            <a:ext cx="635897" cy="330546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3" idx="3"/>
            <a:endCxn id="43" idx="1"/>
          </p:cNvCxnSpPr>
          <p:nvPr/>
        </p:nvCxnSpPr>
        <p:spPr>
          <a:xfrm flipV="1">
            <a:off x="4837561" y="3483718"/>
            <a:ext cx="635896" cy="575388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194"/>
          <p:cNvSpPr/>
          <p:nvPr/>
        </p:nvSpPr>
        <p:spPr>
          <a:xfrm>
            <a:off x="8797728" y="3970645"/>
            <a:ext cx="160006" cy="152622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7" name="Straight Arrow Connector 76"/>
          <p:cNvCxnSpPr>
            <a:stCxn id="13" idx="3"/>
            <a:endCxn id="68" idx="1"/>
          </p:cNvCxnSpPr>
          <p:nvPr/>
        </p:nvCxnSpPr>
        <p:spPr>
          <a:xfrm flipV="1">
            <a:off x="4837561" y="4050985"/>
            <a:ext cx="2583227" cy="8121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784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 bwMode="auto">
          <a:xfrm>
            <a:off x="7420788" y="3914913"/>
            <a:ext cx="1613146" cy="272144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External Service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Access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014133" y="1532467"/>
            <a:ext cx="4343400" cy="2895600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10470" y="3522129"/>
            <a:ext cx="1600198" cy="775850"/>
            <a:chOff x="3310470" y="3335863"/>
            <a:chExt cx="1600198" cy="77585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310470" y="3335863"/>
              <a:ext cx="1600198" cy="775850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3377089" y="3738234"/>
              <a:ext cx="1460472" cy="269211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Apps</a:t>
              </a:r>
            </a:p>
          </p:txBody>
        </p:sp>
        <p:sp>
          <p:nvSpPr>
            <p:cNvPr id="17" name="Diamond 87"/>
            <p:cNvSpPr/>
            <p:nvPr/>
          </p:nvSpPr>
          <p:spPr>
            <a:xfrm>
              <a:off x="4612453" y="3767591"/>
              <a:ext cx="178679" cy="209175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" name="Oval 170"/>
            <p:cNvSpPr/>
            <p:nvPr/>
          </p:nvSpPr>
          <p:spPr>
            <a:xfrm>
              <a:off x="4673601" y="3366707"/>
              <a:ext cx="174529" cy="189294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10469" y="2616195"/>
            <a:ext cx="1600198" cy="775850"/>
            <a:chOff x="5122336" y="3335863"/>
            <a:chExt cx="1600198" cy="775850"/>
          </a:xfrm>
        </p:grpSpPr>
        <p:sp>
          <p:nvSpPr>
            <p:cNvPr id="64" name="Rounded Rectangle 63"/>
            <p:cNvSpPr/>
            <p:nvPr/>
          </p:nvSpPr>
          <p:spPr bwMode="auto">
            <a:xfrm>
              <a:off x="5122336" y="3335863"/>
              <a:ext cx="1600198" cy="775850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5188955" y="3738234"/>
              <a:ext cx="1460472" cy="269211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Apps</a:t>
              </a:r>
            </a:p>
          </p:txBody>
        </p:sp>
        <p:sp>
          <p:nvSpPr>
            <p:cNvPr id="66" name="Diamond 87"/>
            <p:cNvSpPr/>
            <p:nvPr/>
          </p:nvSpPr>
          <p:spPr>
            <a:xfrm>
              <a:off x="6424319" y="3767591"/>
              <a:ext cx="178679" cy="209175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Oval 170"/>
            <p:cNvSpPr/>
            <p:nvPr/>
          </p:nvSpPr>
          <p:spPr>
            <a:xfrm>
              <a:off x="6485467" y="3366707"/>
              <a:ext cx="174529" cy="189294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10470" y="1701797"/>
            <a:ext cx="1600198" cy="775850"/>
            <a:chOff x="6908803" y="3335863"/>
            <a:chExt cx="1600198" cy="775850"/>
          </a:xfrm>
        </p:grpSpPr>
        <p:sp>
          <p:nvSpPr>
            <p:cNvPr id="69" name="Rounded Rectangle 68"/>
            <p:cNvSpPr/>
            <p:nvPr/>
          </p:nvSpPr>
          <p:spPr bwMode="auto">
            <a:xfrm>
              <a:off x="6908803" y="3335863"/>
              <a:ext cx="1600198" cy="775850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6975422" y="3738234"/>
              <a:ext cx="1460472" cy="269211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Apps</a:t>
              </a:r>
            </a:p>
          </p:txBody>
        </p:sp>
        <p:sp>
          <p:nvSpPr>
            <p:cNvPr id="71" name="Diamond 87"/>
            <p:cNvSpPr/>
            <p:nvPr/>
          </p:nvSpPr>
          <p:spPr>
            <a:xfrm>
              <a:off x="8210786" y="3767591"/>
              <a:ext cx="178679" cy="209175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" name="Oval 170"/>
            <p:cNvSpPr/>
            <p:nvPr/>
          </p:nvSpPr>
          <p:spPr>
            <a:xfrm>
              <a:off x="8271934" y="3366707"/>
              <a:ext cx="174529" cy="189294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Content Placeholder 2"/>
          <p:cNvSpPr txBox="1">
            <a:spLocks/>
          </p:cNvSpPr>
          <p:nvPr/>
        </p:nvSpPr>
        <p:spPr>
          <a:xfrm>
            <a:off x="180447" y="1303867"/>
            <a:ext cx="2757486" cy="31580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4D4D4D"/>
                </a:solidFill>
              </a:rPr>
              <a:t>Users can access managed services from outside the PCF VLAN as allowed by firewall rules</a:t>
            </a:r>
          </a:p>
          <a:p>
            <a:pPr marL="685800" lvl="1" indent="-171450"/>
            <a:r>
              <a:rPr lang="en-US" sz="1200" dirty="0">
                <a:solidFill>
                  <a:srgbClr val="4D4D4D"/>
                </a:solidFill>
              </a:rPr>
              <a:t>p</a:t>
            </a:r>
            <a:r>
              <a:rPr lang="en-US" sz="1200" dirty="0" smtClean="0">
                <a:solidFill>
                  <a:srgbClr val="4D4D4D"/>
                </a:solidFill>
              </a:rPr>
              <a:t>orts are dependent on the service</a:t>
            </a:r>
          </a:p>
          <a:p>
            <a:pPr marL="685800" lvl="1" indent="-171450"/>
            <a:endParaRPr lang="en-US" sz="1200" dirty="0">
              <a:solidFill>
                <a:srgbClr val="4D4D4D"/>
              </a:solidFill>
            </a:endParaRPr>
          </a:p>
          <a:p>
            <a:r>
              <a:rPr lang="en-US" sz="1600" dirty="0" smtClean="0">
                <a:solidFill>
                  <a:srgbClr val="4D4D4D"/>
                </a:solidFill>
              </a:rPr>
              <a:t>Some services (e.g. </a:t>
            </a:r>
            <a:r>
              <a:rPr lang="en-US" sz="1600" dirty="0" err="1" smtClean="0">
                <a:solidFill>
                  <a:srgbClr val="4D4D4D"/>
                </a:solidFill>
              </a:rPr>
              <a:t>RabbitMQ</a:t>
            </a:r>
            <a:r>
              <a:rPr lang="en-US" sz="1600" dirty="0" smtClean="0">
                <a:solidFill>
                  <a:srgbClr val="4D4D4D"/>
                </a:solidFill>
              </a:rPr>
              <a:t> expose dashboard UIs on additional ports </a:t>
            </a:r>
            <a:endParaRPr lang="en-US" sz="1600" dirty="0">
              <a:solidFill>
                <a:srgbClr val="4D4D4D"/>
              </a:solidFill>
            </a:endParaRPr>
          </a:p>
          <a:p>
            <a:pPr marL="685800" lvl="1" indent="-171450"/>
            <a:endParaRPr lang="en-US" sz="1200" dirty="0">
              <a:solidFill>
                <a:srgbClr val="4D4D4D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73457" y="2094582"/>
            <a:ext cx="1613146" cy="568475"/>
            <a:chOff x="5473457" y="2094582"/>
            <a:chExt cx="1613146" cy="568475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5473457" y="2094582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Broker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473457" y="2390913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Nodes</a:t>
              </a:r>
            </a:p>
          </p:txBody>
        </p:sp>
        <p:sp>
          <p:nvSpPr>
            <p:cNvPr id="39" name="Rectangle 175"/>
            <p:cNvSpPr/>
            <p:nvPr/>
          </p:nvSpPr>
          <p:spPr>
            <a:xfrm>
              <a:off x="6829676" y="2131118"/>
              <a:ext cx="194025" cy="194022"/>
            </a:xfrm>
            <a:custGeom>
              <a:avLst/>
              <a:gdLst/>
              <a:ahLst/>
              <a:cxnLst/>
              <a:rect l="l" t="t" r="r" b="b"/>
              <a:pathLst>
                <a:path w="3195025" h="319498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Oval 194"/>
            <p:cNvSpPr/>
            <p:nvPr/>
          </p:nvSpPr>
          <p:spPr>
            <a:xfrm>
              <a:off x="6850394" y="2438178"/>
              <a:ext cx="160006" cy="152622"/>
            </a:xfrm>
            <a:custGeom>
              <a:avLst/>
              <a:gdLst/>
              <a:ahLst/>
              <a:cxnLst/>
              <a:rect l="l" t="t" r="r" b="b"/>
              <a:pathLst>
                <a:path w="564449" h="58870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73457" y="3051315"/>
            <a:ext cx="1613146" cy="568475"/>
            <a:chOff x="5473457" y="3051315"/>
            <a:chExt cx="1613146" cy="568475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5473457" y="3051315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Broker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5473457" y="3347646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Nodes</a:t>
              </a:r>
            </a:p>
          </p:txBody>
        </p:sp>
        <p:sp>
          <p:nvSpPr>
            <p:cNvPr id="48" name="Rectangle 175"/>
            <p:cNvSpPr/>
            <p:nvPr/>
          </p:nvSpPr>
          <p:spPr>
            <a:xfrm>
              <a:off x="6829676" y="3087851"/>
              <a:ext cx="194025" cy="194022"/>
            </a:xfrm>
            <a:custGeom>
              <a:avLst/>
              <a:gdLst/>
              <a:ahLst/>
              <a:cxnLst/>
              <a:rect l="l" t="t" r="r" b="b"/>
              <a:pathLst>
                <a:path w="3195025" h="319498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Oval 194"/>
            <p:cNvSpPr/>
            <p:nvPr/>
          </p:nvSpPr>
          <p:spPr>
            <a:xfrm>
              <a:off x="6850394" y="3394911"/>
              <a:ext cx="160006" cy="152622"/>
            </a:xfrm>
            <a:custGeom>
              <a:avLst/>
              <a:gdLst/>
              <a:ahLst/>
              <a:cxnLst/>
              <a:rect l="l" t="t" r="r" b="b"/>
              <a:pathLst>
                <a:path w="564449" h="58870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55" name="Straight Arrow Connector 54"/>
          <p:cNvCxnSpPr>
            <a:stCxn id="70" idx="3"/>
            <a:endCxn id="38" idx="1"/>
          </p:cNvCxnSpPr>
          <p:nvPr/>
        </p:nvCxnSpPr>
        <p:spPr>
          <a:xfrm>
            <a:off x="4837561" y="2238774"/>
            <a:ext cx="635896" cy="288211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5" idx="3"/>
            <a:endCxn id="38" idx="1"/>
          </p:cNvCxnSpPr>
          <p:nvPr/>
        </p:nvCxnSpPr>
        <p:spPr>
          <a:xfrm flipV="1">
            <a:off x="4837560" y="2526985"/>
            <a:ext cx="635897" cy="626187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5" idx="3"/>
            <a:endCxn id="43" idx="1"/>
          </p:cNvCxnSpPr>
          <p:nvPr/>
        </p:nvCxnSpPr>
        <p:spPr>
          <a:xfrm>
            <a:off x="4837560" y="3153172"/>
            <a:ext cx="635897" cy="330546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3" idx="3"/>
            <a:endCxn id="43" idx="1"/>
          </p:cNvCxnSpPr>
          <p:nvPr/>
        </p:nvCxnSpPr>
        <p:spPr>
          <a:xfrm flipV="1">
            <a:off x="4837561" y="3483718"/>
            <a:ext cx="635896" cy="575388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194"/>
          <p:cNvSpPr/>
          <p:nvPr/>
        </p:nvSpPr>
        <p:spPr>
          <a:xfrm>
            <a:off x="8797728" y="3970645"/>
            <a:ext cx="160006" cy="152622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7" name="Straight Arrow Connector 76"/>
          <p:cNvCxnSpPr>
            <a:stCxn id="13" idx="3"/>
            <a:endCxn id="68" idx="1"/>
          </p:cNvCxnSpPr>
          <p:nvPr/>
        </p:nvCxnSpPr>
        <p:spPr>
          <a:xfrm flipV="1">
            <a:off x="4837561" y="4050985"/>
            <a:ext cx="2583227" cy="8121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8" idx="3"/>
          </p:cNvCxnSpPr>
          <p:nvPr/>
        </p:nvCxnSpPr>
        <p:spPr>
          <a:xfrm rot="5400000">
            <a:off x="6547009" y="1801127"/>
            <a:ext cx="1265452" cy="186264"/>
          </a:xfrm>
          <a:prstGeom prst="bentConnector2">
            <a:avLst/>
          </a:prstGeom>
          <a:ln w="28575" cmpd="sng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37505" y="787400"/>
            <a:ext cx="790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sz="1000" dirty="0" smtClean="0">
                <a:solidFill>
                  <a:srgbClr val="000000"/>
                </a:solidFill>
                <a:latin typeface="Arial"/>
              </a:rPr>
              <a:t>ervice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dependent</a:t>
            </a:r>
          </a:p>
        </p:txBody>
      </p:sp>
      <p:cxnSp>
        <p:nvCxnSpPr>
          <p:cNvPr id="46" name="Elbow Connector 45"/>
          <p:cNvCxnSpPr>
            <a:endCxn id="43" idx="3"/>
          </p:cNvCxnSpPr>
          <p:nvPr/>
        </p:nvCxnSpPr>
        <p:spPr>
          <a:xfrm rot="5400000">
            <a:off x="6267609" y="2080527"/>
            <a:ext cx="2222186" cy="584197"/>
          </a:xfrm>
          <a:prstGeom prst="bentConnector2">
            <a:avLst/>
          </a:prstGeom>
          <a:ln w="28575" cmpd="sng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397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6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5884334" y="914399"/>
            <a:ext cx="3014132" cy="3081867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6713" y="236538"/>
            <a:ext cx="8410575" cy="460375"/>
          </a:xfrm>
        </p:spPr>
        <p:txBody>
          <a:bodyPr/>
          <a:lstStyle/>
          <a:p>
            <a:r>
              <a:rPr lang="en-US" sz="2800" dirty="0" smtClean="0"/>
              <a:t>Container Isolation</a:t>
            </a:r>
            <a:endParaRPr lang="en-US" sz="2800" i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15912" y="1439333"/>
            <a:ext cx="5153555" cy="27516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4D4D4D"/>
                </a:solidFill>
              </a:rPr>
              <a:t>Containers provide isolation of resources – CPU, memory, file system, process space, network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solidFill>
                <a:srgbClr val="4D4D4D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rgbClr val="4D4D4D"/>
                </a:solidFill>
              </a:rPr>
              <a:t>Containers </a:t>
            </a:r>
            <a:r>
              <a:rPr lang="en-US" sz="2000" dirty="0">
                <a:solidFill>
                  <a:srgbClr val="4D4D4D"/>
                </a:solidFill>
              </a:rPr>
              <a:t>have their own private </a:t>
            </a:r>
            <a:r>
              <a:rPr lang="en-US" sz="2000" dirty="0" smtClean="0">
                <a:solidFill>
                  <a:srgbClr val="4D4D4D"/>
                </a:solidFill>
              </a:rPr>
              <a:t>network, not </a:t>
            </a:r>
            <a:r>
              <a:rPr lang="en-US" sz="2000" dirty="0">
                <a:solidFill>
                  <a:srgbClr val="4D4D4D"/>
                </a:solidFill>
              </a:rPr>
              <a:t>accessible from outside the </a:t>
            </a:r>
            <a:r>
              <a:rPr lang="en-US" sz="2000" dirty="0" smtClean="0">
                <a:solidFill>
                  <a:srgbClr val="4D4D4D"/>
                </a:solidFill>
              </a:rPr>
              <a:t>DEA</a:t>
            </a:r>
            <a:endParaRPr lang="en-US" sz="2000" dirty="0">
              <a:solidFill>
                <a:srgbClr val="4D4D4D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26201" y="1142998"/>
            <a:ext cx="1845732" cy="1185336"/>
            <a:chOff x="6426201" y="1142998"/>
            <a:chExt cx="1845732" cy="1185336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6426201" y="1142998"/>
              <a:ext cx="1845732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22" name="Oval 170"/>
            <p:cNvSpPr/>
            <p:nvPr/>
          </p:nvSpPr>
          <p:spPr>
            <a:xfrm>
              <a:off x="7907867" y="1165375"/>
              <a:ext cx="174529" cy="189294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557432" y="1515540"/>
              <a:ext cx="749300" cy="347133"/>
              <a:chOff x="5499100" y="592673"/>
              <a:chExt cx="749300" cy="347133"/>
            </a:xfrm>
          </p:grpSpPr>
          <p:sp>
            <p:nvSpPr>
              <p:cNvPr id="20" name="Rounded Rectangle 19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21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378700" y="1515540"/>
              <a:ext cx="749300" cy="347133"/>
              <a:chOff x="5499100" y="592673"/>
              <a:chExt cx="749300" cy="347133"/>
            </a:xfrm>
          </p:grpSpPr>
          <p:sp>
            <p:nvSpPr>
              <p:cNvPr id="29" name="Rounded Rectangle 28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30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1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565899" y="1913473"/>
              <a:ext cx="749300" cy="347133"/>
              <a:chOff x="5499100" y="592673"/>
              <a:chExt cx="749300" cy="347133"/>
            </a:xfrm>
          </p:grpSpPr>
          <p:sp>
            <p:nvSpPr>
              <p:cNvPr id="48" name="Rounded Rectangle 47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50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2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387167" y="1905007"/>
              <a:ext cx="749300" cy="347133"/>
              <a:chOff x="5499100" y="592673"/>
              <a:chExt cx="749300" cy="347133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55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6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6426201" y="2599265"/>
            <a:ext cx="1845732" cy="1185336"/>
            <a:chOff x="6426201" y="1142998"/>
            <a:chExt cx="1845732" cy="1185336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6426201" y="1142998"/>
              <a:ext cx="1845732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59" name="Oval 170"/>
            <p:cNvSpPr/>
            <p:nvPr/>
          </p:nvSpPr>
          <p:spPr>
            <a:xfrm>
              <a:off x="7907867" y="1165375"/>
              <a:ext cx="174529" cy="189294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557432" y="1515540"/>
              <a:ext cx="749300" cy="347133"/>
              <a:chOff x="5499100" y="592673"/>
              <a:chExt cx="749300" cy="347133"/>
            </a:xfrm>
          </p:grpSpPr>
          <p:sp>
            <p:nvSpPr>
              <p:cNvPr id="73" name="Rounded Rectangle 72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74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5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378700" y="1515540"/>
              <a:ext cx="749300" cy="347133"/>
              <a:chOff x="5499100" y="592673"/>
              <a:chExt cx="749300" cy="347133"/>
            </a:xfrm>
          </p:grpSpPr>
          <p:sp>
            <p:nvSpPr>
              <p:cNvPr id="70" name="Rounded Rectangle 69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71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2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565899" y="1913473"/>
              <a:ext cx="749300" cy="347133"/>
              <a:chOff x="5499100" y="592673"/>
              <a:chExt cx="749300" cy="347133"/>
            </a:xfrm>
          </p:grpSpPr>
          <p:sp>
            <p:nvSpPr>
              <p:cNvPr id="67" name="Rounded Rectangle 66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68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9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387167" y="1905007"/>
              <a:ext cx="749300" cy="347133"/>
              <a:chOff x="5499100" y="592673"/>
              <a:chExt cx="749300" cy="347133"/>
            </a:xfrm>
          </p:grpSpPr>
          <p:sp>
            <p:nvSpPr>
              <p:cNvPr id="64" name="Rounded Rectangle 63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65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6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42682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4478866" y="1151474"/>
            <a:ext cx="4411133" cy="3081867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6713" y="236538"/>
            <a:ext cx="8410575" cy="460375"/>
          </a:xfrm>
        </p:spPr>
        <p:txBody>
          <a:bodyPr/>
          <a:lstStyle/>
          <a:p>
            <a:r>
              <a:rPr lang="en-US" sz="2800" dirty="0" smtClean="0"/>
              <a:t>Container Isolation</a:t>
            </a:r>
            <a:endParaRPr lang="en-US" sz="2800" i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88912" y="1150938"/>
            <a:ext cx="4213755" cy="3082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</a:rPr>
              <a:t>Routers forward requests from outside using the app’s route to the assigned port on the DEA, which does network translation to the container’s internal IP and </a:t>
            </a:r>
            <a:r>
              <a:rPr lang="en-US" sz="1800" dirty="0" smtClean="0">
                <a:solidFill>
                  <a:srgbClr val="000000"/>
                </a:solidFill>
                <a:latin typeface="Arial"/>
              </a:rPr>
              <a:t>port</a:t>
            </a:r>
          </a:p>
          <a:p>
            <a:endParaRPr lang="en-US" sz="1800" dirty="0">
              <a:solidFill>
                <a:srgbClr val="000000"/>
              </a:solidFill>
              <a:latin typeface="Arial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/>
              </a:rPr>
              <a:t>Apps are prevented from communicating directly with each other by container firewall rules; they must communicate through published routes</a:t>
            </a:r>
            <a:endParaRPr lang="en-US" sz="18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90533" y="2827874"/>
            <a:ext cx="1845732" cy="1185336"/>
            <a:chOff x="6426201" y="1142998"/>
            <a:chExt cx="1845732" cy="1185336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6426201" y="1142998"/>
              <a:ext cx="1845732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22" name="Oval 170"/>
            <p:cNvSpPr/>
            <p:nvPr/>
          </p:nvSpPr>
          <p:spPr>
            <a:xfrm>
              <a:off x="7907867" y="1165375"/>
              <a:ext cx="174529" cy="189294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557432" y="1515540"/>
              <a:ext cx="749300" cy="347133"/>
              <a:chOff x="5499100" y="592673"/>
              <a:chExt cx="749300" cy="347133"/>
            </a:xfrm>
          </p:grpSpPr>
          <p:sp>
            <p:nvSpPr>
              <p:cNvPr id="20" name="Rounded Rectangle 19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21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378700" y="1515540"/>
              <a:ext cx="749300" cy="347133"/>
              <a:chOff x="5499100" y="592673"/>
              <a:chExt cx="749300" cy="347133"/>
            </a:xfrm>
          </p:grpSpPr>
          <p:sp>
            <p:nvSpPr>
              <p:cNvPr id="29" name="Rounded Rectangle 28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30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1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565899" y="1913473"/>
              <a:ext cx="749300" cy="347133"/>
              <a:chOff x="5499100" y="592673"/>
              <a:chExt cx="749300" cy="347133"/>
            </a:xfrm>
          </p:grpSpPr>
          <p:sp>
            <p:nvSpPr>
              <p:cNvPr id="48" name="Rounded Rectangle 47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50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2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387167" y="1905007"/>
              <a:ext cx="749300" cy="347133"/>
              <a:chOff x="5499100" y="592673"/>
              <a:chExt cx="749300" cy="347133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55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6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6900353" y="2827874"/>
            <a:ext cx="1845732" cy="1185336"/>
            <a:chOff x="6426201" y="1142998"/>
            <a:chExt cx="1845732" cy="1185336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6426201" y="1142998"/>
              <a:ext cx="1845732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59" name="Oval 170"/>
            <p:cNvSpPr/>
            <p:nvPr/>
          </p:nvSpPr>
          <p:spPr>
            <a:xfrm>
              <a:off x="7907867" y="1165375"/>
              <a:ext cx="174529" cy="189294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557432" y="1515540"/>
              <a:ext cx="749300" cy="347133"/>
              <a:chOff x="5499100" y="592673"/>
              <a:chExt cx="749300" cy="347133"/>
            </a:xfrm>
          </p:grpSpPr>
          <p:sp>
            <p:nvSpPr>
              <p:cNvPr id="73" name="Rounded Rectangle 72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74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5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378700" y="1515540"/>
              <a:ext cx="749300" cy="347133"/>
              <a:chOff x="5499100" y="592673"/>
              <a:chExt cx="749300" cy="347133"/>
            </a:xfrm>
          </p:grpSpPr>
          <p:sp>
            <p:nvSpPr>
              <p:cNvPr id="70" name="Rounded Rectangle 69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71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2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565899" y="1913473"/>
              <a:ext cx="749300" cy="347133"/>
              <a:chOff x="5499100" y="592673"/>
              <a:chExt cx="749300" cy="347133"/>
            </a:xfrm>
          </p:grpSpPr>
          <p:sp>
            <p:nvSpPr>
              <p:cNvPr id="67" name="Rounded Rectangle 66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68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9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387167" y="1905007"/>
              <a:ext cx="749300" cy="347133"/>
              <a:chOff x="5499100" y="592673"/>
              <a:chExt cx="749300" cy="347133"/>
            </a:xfrm>
          </p:grpSpPr>
          <p:sp>
            <p:nvSpPr>
              <p:cNvPr id="64" name="Rounded Rectangle 63"/>
              <p:cNvSpPr/>
              <p:nvPr/>
            </p:nvSpPr>
            <p:spPr bwMode="auto">
              <a:xfrm>
                <a:off x="5536089" y="6140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65" name="Diamond 87"/>
              <p:cNvSpPr/>
              <p:nvPr/>
            </p:nvSpPr>
            <p:spPr>
              <a:xfrm>
                <a:off x="5992520" y="643392"/>
                <a:ext cx="178679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218612" h="1374854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6" name="Rectangle 41"/>
              <p:cNvSpPr/>
              <p:nvPr/>
            </p:nvSpPr>
            <p:spPr>
              <a:xfrm rot="5400000">
                <a:off x="5700183" y="391590"/>
                <a:ext cx="347133" cy="749300"/>
              </a:xfrm>
              <a:custGeom>
                <a:avLst/>
                <a:gdLst/>
                <a:ahLst/>
                <a:cxnLst/>
                <a:rect l="l" t="t" r="r" b="b"/>
                <a:pathLst>
                  <a:path w="888043" h="1708283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888328" y="1908281"/>
            <a:ext cx="1596204" cy="272242"/>
            <a:chOff x="3526129" y="1738940"/>
            <a:chExt cx="1596204" cy="272242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3526129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Dynamic Router</a:t>
              </a:r>
            </a:p>
          </p:txBody>
        </p:sp>
        <p:sp>
          <p:nvSpPr>
            <p:cNvPr id="45" name="Oval 42"/>
            <p:cNvSpPr/>
            <p:nvPr/>
          </p:nvSpPr>
          <p:spPr>
            <a:xfrm>
              <a:off x="4873786" y="1768092"/>
              <a:ext cx="196613" cy="196612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6" name="Rounded Rectangle 45"/>
          <p:cNvSpPr/>
          <p:nvPr/>
        </p:nvSpPr>
        <p:spPr bwMode="auto">
          <a:xfrm>
            <a:off x="5888329" y="1341015"/>
            <a:ext cx="1596203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mpd="sng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HA Proxy LB</a:t>
            </a:r>
          </a:p>
        </p:txBody>
      </p:sp>
      <p:pic>
        <p:nvPicPr>
          <p:cNvPr id="49" name="Picture 48" descr="Navigation bottom 128x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6" y="1337743"/>
            <a:ext cx="279400" cy="27940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5190067" y="2167474"/>
            <a:ext cx="1022235" cy="1041402"/>
          </a:xfrm>
          <a:custGeom>
            <a:avLst/>
            <a:gdLst>
              <a:gd name="connsiteX0" fmla="*/ 0 w 1022235"/>
              <a:gd name="connsiteY0" fmla="*/ 1032935 h 1041402"/>
              <a:gd name="connsiteX1" fmla="*/ 990600 w 1022235"/>
              <a:gd name="connsiteY1" fmla="*/ 2 h 1041402"/>
              <a:gd name="connsiteX2" fmla="*/ 795866 w 1022235"/>
              <a:gd name="connsiteY2" fmla="*/ 1041402 h 10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235" h="1041402">
                <a:moveTo>
                  <a:pt x="0" y="1032935"/>
                </a:moveTo>
                <a:cubicBezTo>
                  <a:pt x="428978" y="515763"/>
                  <a:pt x="857956" y="-1409"/>
                  <a:pt x="990600" y="2"/>
                </a:cubicBezTo>
                <a:cubicBezTo>
                  <a:pt x="1123244" y="1413"/>
                  <a:pt x="795866" y="1041402"/>
                  <a:pt x="795866" y="1041402"/>
                </a:cubicBezTo>
              </a:path>
            </a:pathLst>
          </a:cu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D4D4D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392333" y="2162459"/>
            <a:ext cx="973667" cy="1571350"/>
          </a:xfrm>
          <a:custGeom>
            <a:avLst/>
            <a:gdLst>
              <a:gd name="connsiteX0" fmla="*/ 0 w 973667"/>
              <a:gd name="connsiteY0" fmla="*/ 1571350 h 1571350"/>
              <a:gd name="connsiteX1" fmla="*/ 541867 w 973667"/>
              <a:gd name="connsiteY1" fmla="*/ 5017 h 1571350"/>
              <a:gd name="connsiteX2" fmla="*/ 973667 w 973667"/>
              <a:gd name="connsiteY2" fmla="*/ 1037950 h 157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667" h="1571350">
                <a:moveTo>
                  <a:pt x="0" y="1571350"/>
                </a:moveTo>
                <a:cubicBezTo>
                  <a:pt x="189794" y="832633"/>
                  <a:pt x="379589" y="93917"/>
                  <a:pt x="541867" y="5017"/>
                </a:cubicBezTo>
                <a:cubicBezTo>
                  <a:pt x="704145" y="-83883"/>
                  <a:pt x="973667" y="1037950"/>
                  <a:pt x="973667" y="1037950"/>
                </a:cubicBezTo>
              </a:path>
            </a:pathLst>
          </a:cu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D4D4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7260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588" y="1130533"/>
            <a:ext cx="7478712" cy="1230080"/>
          </a:xfrm>
        </p:spPr>
        <p:txBody>
          <a:bodyPr/>
          <a:lstStyle/>
          <a:p>
            <a:r>
              <a:rPr lang="en-US" dirty="0" smtClean="0"/>
              <a:t>Application Security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970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6714" y="1074738"/>
            <a:ext cx="8410575" cy="2980795"/>
          </a:xfrm>
        </p:spPr>
        <p:txBody>
          <a:bodyPr/>
          <a:lstStyle/>
          <a:p>
            <a:r>
              <a:rPr lang="en-US" dirty="0" smtClean="0"/>
              <a:t>Groupings of network egress access rules for application containers</a:t>
            </a:r>
          </a:p>
          <a:p>
            <a:r>
              <a:rPr lang="en-US" dirty="0" smtClean="0"/>
              <a:t>All via the Cloud Controller API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perators/admins </a:t>
            </a:r>
            <a:r>
              <a:rPr lang="en-US" dirty="0"/>
              <a:t>can create and apply security </a:t>
            </a:r>
            <a:r>
              <a:rPr lang="en-US" dirty="0" smtClean="0"/>
              <a:t>groups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pace users </a:t>
            </a:r>
            <a:r>
              <a:rPr lang="en-US" dirty="0"/>
              <a:t>can view </a:t>
            </a:r>
            <a:r>
              <a:rPr lang="en-US" dirty="0" smtClean="0"/>
              <a:t>rules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762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Security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6714" y="1074738"/>
            <a:ext cx="8410575" cy="2980795"/>
          </a:xfrm>
        </p:spPr>
        <p:txBody>
          <a:bodyPr/>
          <a:lstStyle/>
          <a:p>
            <a:r>
              <a:rPr lang="en-US" dirty="0" smtClean="0"/>
              <a:t>System security rules (likely DENY all) are hard-coded </a:t>
            </a:r>
          </a:p>
          <a:p>
            <a:r>
              <a:rPr lang="en-US" dirty="0" smtClean="0"/>
              <a:t>Default global security groups can be applied at the platform level</a:t>
            </a:r>
          </a:p>
          <a:p>
            <a:pPr lvl="1"/>
            <a:r>
              <a:rPr lang="en-US" dirty="0" smtClean="0"/>
              <a:t>application staging</a:t>
            </a:r>
          </a:p>
          <a:p>
            <a:pPr lvl="1"/>
            <a:r>
              <a:rPr lang="en-US" dirty="0" smtClean="0"/>
              <a:t>application runtime</a:t>
            </a:r>
          </a:p>
          <a:p>
            <a:r>
              <a:rPr lang="en-US" dirty="0" smtClean="0"/>
              <a:t>Additional security groups can be applied to individual space</a:t>
            </a:r>
          </a:p>
        </p:txBody>
      </p:sp>
    </p:spTree>
    <p:extLst>
      <p:ext uri="{BB962C8B-B14F-4D97-AF65-F5344CB8AC3E}">
        <p14:creationId xmlns:p14="http://schemas.microsoft.com/office/powerpoint/2010/main" val="35207720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66715" y="1074738"/>
            <a:ext cx="3197752" cy="3382962"/>
          </a:xfrm>
        </p:spPr>
        <p:txBody>
          <a:bodyPr/>
          <a:lstStyle/>
          <a:p>
            <a:r>
              <a:rPr lang="en-US" dirty="0" smtClean="0"/>
              <a:t>Security group rules are whitelist rules</a:t>
            </a:r>
            <a:endParaRPr lang="en-US" dirty="0"/>
          </a:p>
        </p:txBody>
      </p:sp>
      <p:pic>
        <p:nvPicPr>
          <p:cNvPr id="5" name="Picture 4" descr="Screen Shot 2014-07-09 at 11.08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67" y="924753"/>
            <a:ext cx="5118278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636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8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1621005"/>
            <a:ext cx="5711359" cy="507831"/>
          </a:xfrm>
        </p:spPr>
        <p:txBody>
          <a:bodyPr/>
          <a:lstStyle/>
          <a:p>
            <a:r>
              <a:rPr lang="en-US" dirty="0" smtClean="0"/>
              <a:t>Pivotal CF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81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4529666" y="990600"/>
            <a:ext cx="4343400" cy="3352801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6713" y="236538"/>
            <a:ext cx="8410575" cy="460375"/>
          </a:xfrm>
        </p:spPr>
        <p:txBody>
          <a:bodyPr/>
          <a:lstStyle/>
          <a:p>
            <a:r>
              <a:rPr lang="en-US" sz="2800" dirty="0" smtClean="0"/>
              <a:t>Managed Services</a:t>
            </a:r>
            <a:endParaRPr lang="en-US" sz="2800" i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79069" y="2963330"/>
            <a:ext cx="1600198" cy="775850"/>
            <a:chOff x="6908803" y="3335863"/>
            <a:chExt cx="1600198" cy="77585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6908803" y="3335863"/>
              <a:ext cx="1600198" cy="775850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975422" y="3738234"/>
              <a:ext cx="1460472" cy="269211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Apps</a:t>
              </a:r>
            </a:p>
          </p:txBody>
        </p:sp>
        <p:sp>
          <p:nvSpPr>
            <p:cNvPr id="34" name="Diamond 87"/>
            <p:cNvSpPr/>
            <p:nvPr/>
          </p:nvSpPr>
          <p:spPr>
            <a:xfrm>
              <a:off x="8210786" y="3767591"/>
              <a:ext cx="178679" cy="209175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Oval 170"/>
            <p:cNvSpPr/>
            <p:nvPr/>
          </p:nvSpPr>
          <p:spPr>
            <a:xfrm>
              <a:off x="8271934" y="3366707"/>
              <a:ext cx="174529" cy="189294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15990" y="1645848"/>
            <a:ext cx="1613146" cy="568475"/>
            <a:chOff x="5473457" y="2094582"/>
            <a:chExt cx="1613146" cy="568475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5473457" y="2094582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Broker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5473457" y="2390913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Nodes</a:t>
              </a:r>
            </a:p>
          </p:txBody>
        </p:sp>
        <p:sp>
          <p:nvSpPr>
            <p:cNvPr id="54" name="Rectangle 175"/>
            <p:cNvSpPr/>
            <p:nvPr/>
          </p:nvSpPr>
          <p:spPr>
            <a:xfrm>
              <a:off x="6829676" y="2131118"/>
              <a:ext cx="194025" cy="194022"/>
            </a:xfrm>
            <a:custGeom>
              <a:avLst/>
              <a:gdLst/>
              <a:ahLst/>
              <a:cxnLst/>
              <a:rect l="l" t="t" r="r" b="b"/>
              <a:pathLst>
                <a:path w="3195025" h="319498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" name="Oval 194"/>
            <p:cNvSpPr/>
            <p:nvPr/>
          </p:nvSpPr>
          <p:spPr>
            <a:xfrm>
              <a:off x="6850394" y="2438178"/>
              <a:ext cx="160006" cy="152622"/>
            </a:xfrm>
            <a:custGeom>
              <a:avLst/>
              <a:gdLst/>
              <a:ahLst/>
              <a:cxnLst/>
              <a:rect l="l" t="t" r="r" b="b"/>
              <a:pathLst>
                <a:path w="564449" h="58870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36853" y="1654314"/>
            <a:ext cx="1613146" cy="572419"/>
            <a:chOff x="4736853" y="1654314"/>
            <a:chExt cx="1613146" cy="572419"/>
          </a:xfrm>
        </p:grpSpPr>
        <p:sp>
          <p:nvSpPr>
            <p:cNvPr id="56" name="Rounded Rectangle 55"/>
            <p:cNvSpPr/>
            <p:nvPr/>
          </p:nvSpPr>
          <p:spPr bwMode="auto">
            <a:xfrm>
              <a:off x="4736853" y="1654314"/>
              <a:ext cx="1613146" cy="572419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Cloud Controller</a:t>
              </a:r>
            </a:p>
          </p:txBody>
        </p:sp>
        <p:sp>
          <p:nvSpPr>
            <p:cNvPr id="57" name="Rectangle 76"/>
            <p:cNvSpPr/>
            <p:nvPr/>
          </p:nvSpPr>
          <p:spPr>
            <a:xfrm>
              <a:off x="6097941" y="1677121"/>
              <a:ext cx="169752" cy="226530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Oval 194"/>
            <p:cNvSpPr/>
            <p:nvPr/>
          </p:nvSpPr>
          <p:spPr>
            <a:xfrm>
              <a:off x="6105327" y="1980978"/>
              <a:ext cx="160006" cy="152622"/>
            </a:xfrm>
            <a:custGeom>
              <a:avLst/>
              <a:gdLst/>
              <a:ahLst/>
              <a:cxnLst/>
              <a:rect l="l" t="t" r="r" b="b"/>
              <a:pathLst>
                <a:path w="564449" h="58870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60" name="Straight Arrow Connector 59"/>
          <p:cNvCxnSpPr>
            <a:endCxn id="52" idx="1"/>
          </p:cNvCxnSpPr>
          <p:nvPr/>
        </p:nvCxnSpPr>
        <p:spPr>
          <a:xfrm flipV="1">
            <a:off x="6350000" y="1781920"/>
            <a:ext cx="765990" cy="4547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5793" y="1515533"/>
            <a:ext cx="541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create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41533" y="2074333"/>
            <a:ext cx="186267" cy="1286934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15509" y="2539999"/>
            <a:ext cx="427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bind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298979" y="888471"/>
            <a:ext cx="4061353" cy="3675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4D4D4D"/>
                </a:solidFill>
              </a:rPr>
              <a:t>Service Brokers </a:t>
            </a:r>
            <a:r>
              <a:rPr lang="en-US" sz="2000" dirty="0" smtClean="0">
                <a:solidFill>
                  <a:srgbClr val="4D4D4D"/>
                </a:solidFill>
              </a:rPr>
              <a:t>generate connection details and </a:t>
            </a:r>
            <a:r>
              <a:rPr lang="en-US" sz="2000" dirty="0">
                <a:solidFill>
                  <a:srgbClr val="4D4D4D"/>
                </a:solidFill>
              </a:rPr>
              <a:t>credentials for managed services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solidFill>
                <a:srgbClr val="4D4D4D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rgbClr val="4D4D4D"/>
                </a:solidFill>
              </a:rPr>
              <a:t>CC </a:t>
            </a:r>
            <a:r>
              <a:rPr lang="en-US" sz="2000" dirty="0">
                <a:solidFill>
                  <a:srgbClr val="4D4D4D"/>
                </a:solidFill>
              </a:rPr>
              <a:t>encrypts and stores credentials in CCDB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solidFill>
                <a:srgbClr val="4D4D4D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rgbClr val="4D4D4D"/>
                </a:solidFill>
              </a:rPr>
              <a:t>Credentials </a:t>
            </a:r>
            <a:r>
              <a:rPr lang="en-US" sz="2000" dirty="0">
                <a:solidFill>
                  <a:srgbClr val="4D4D4D"/>
                </a:solidFill>
              </a:rPr>
              <a:t>are exposed to bound applications via VCAP_SERVICES environment variable</a:t>
            </a:r>
          </a:p>
        </p:txBody>
      </p:sp>
      <p:cxnSp>
        <p:nvCxnSpPr>
          <p:cNvPr id="64" name="Straight Arrow Connector 63"/>
          <p:cNvCxnSpPr>
            <a:endCxn id="53" idx="2"/>
          </p:cNvCxnSpPr>
          <p:nvPr/>
        </p:nvCxnSpPr>
        <p:spPr>
          <a:xfrm flipV="1">
            <a:off x="7247467" y="2214323"/>
            <a:ext cx="675096" cy="1146944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674827" y="2573866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29755171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6713" y="236538"/>
            <a:ext cx="8410575" cy="460375"/>
          </a:xfrm>
        </p:spPr>
        <p:txBody>
          <a:bodyPr/>
          <a:lstStyle/>
          <a:p>
            <a:r>
              <a:rPr lang="en-US" sz="2800" dirty="0" smtClean="0"/>
              <a:t>Managed Services</a:t>
            </a:r>
            <a:endParaRPr lang="en-US" sz="2800" i="1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8980" y="888471"/>
            <a:ext cx="2943754" cy="34125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VCAP_SERVICES </a:t>
            </a:r>
            <a:r>
              <a:rPr lang="en-US" sz="2000" dirty="0">
                <a:solidFill>
                  <a:srgbClr val="4D4D4D"/>
                </a:solidFill>
                <a:latin typeface="Arial"/>
              </a:rPr>
              <a:t>environment </a:t>
            </a: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variable is visible only to members of the org and space containing the service instance</a:t>
            </a:r>
            <a:endParaRPr lang="en-US" sz="2000" dirty="0">
              <a:solidFill>
                <a:srgbClr val="4D4D4D"/>
              </a:solidFill>
              <a:latin typeface="Arial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539067" y="939272"/>
            <a:ext cx="5308597" cy="3226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VCAP_SERVICES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=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"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{</a:t>
            </a:r>
            <a:endParaRPr lang="en-US" sz="900" dirty="0">
              <a:solidFill>
                <a:srgbClr val="4D4D4D"/>
              </a:solidFill>
              <a:latin typeface="Courier New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"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p-</a:t>
            </a:r>
            <a:r>
              <a:rPr lang="en-US" sz="900" dirty="0" err="1">
                <a:solidFill>
                  <a:srgbClr val="4D4D4D"/>
                </a:solidFill>
                <a:latin typeface="Courier New"/>
              </a:rPr>
              <a:t>mysql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": [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 {</a:t>
            </a:r>
            <a:endParaRPr lang="en-US" sz="900" dirty="0">
              <a:solidFill>
                <a:srgbClr val="4D4D4D"/>
              </a:solidFill>
              <a:latin typeface="Courier New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 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"name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": "music-</a:t>
            </a:r>
            <a:r>
              <a:rPr lang="en-US" sz="900" dirty="0" err="1">
                <a:solidFill>
                  <a:srgbClr val="4D4D4D"/>
                </a:solidFill>
                <a:latin typeface="Courier New"/>
              </a:rPr>
              <a:t>db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",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 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"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label": "p-</a:t>
            </a:r>
            <a:r>
              <a:rPr lang="en-US" sz="900" dirty="0" err="1">
                <a:solidFill>
                  <a:srgbClr val="4D4D4D"/>
                </a:solidFill>
                <a:latin typeface="Courier New"/>
              </a:rPr>
              <a:t>mysql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",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 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"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tags":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[ "</a:t>
            </a:r>
            <a:r>
              <a:rPr lang="en-US" sz="900" dirty="0" err="1">
                <a:solidFill>
                  <a:srgbClr val="4D4D4D"/>
                </a:solidFill>
                <a:latin typeface="Courier New"/>
              </a:rPr>
              <a:t>mysql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"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, "relational” ]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 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"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plan": "100mb-dev",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 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"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credentials": {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 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 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"hostname": "192.168.1.147",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  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"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port": 3306,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  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"name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": "cf_aceae021_7f27_48db_9844_d7c151f29195",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  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"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username": "Tr12ZI4hPu4OPJPY",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  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"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password": "fuTWBqpGeyvv0qge",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  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"</a:t>
            </a:r>
            <a:r>
              <a:rPr lang="en-US" sz="900" dirty="0" err="1">
                <a:solidFill>
                  <a:srgbClr val="4D4D4D"/>
                </a:solidFill>
                <a:latin typeface="Courier New"/>
              </a:rPr>
              <a:t>uri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": "</a:t>
            </a:r>
            <a:r>
              <a:rPr lang="en-US" sz="900" dirty="0" err="1">
                <a:solidFill>
                  <a:srgbClr val="4D4D4D"/>
                </a:solidFill>
                <a:latin typeface="Courier New"/>
              </a:rPr>
              <a:t>mysql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://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Tr12ZI4hPu4OPJPY:fuTWBqpGeyvv0qge@192.168.1.147: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3306/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                 cf_aceae021_7f27_48db_9844_d7c151f29195</a:t>
            </a:r>
            <a:r>
              <a:rPr lang="en-US" sz="900" dirty="0">
                <a:solidFill>
                  <a:srgbClr val="4D4D4D"/>
                </a:solidFill>
                <a:latin typeface="Courier New"/>
              </a:rPr>
              <a:t>?reconnect=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true”</a:t>
            </a:r>
            <a:endParaRPr lang="en-US" sz="900" dirty="0">
              <a:solidFill>
                <a:srgbClr val="4D4D4D"/>
              </a:solidFill>
              <a:latin typeface="Courier New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 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}</a:t>
            </a:r>
            <a:endParaRPr lang="en-US" sz="900" dirty="0">
              <a:solidFill>
                <a:srgbClr val="4D4D4D"/>
              </a:solidFill>
              <a:latin typeface="Courier New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}</a:t>
            </a:r>
            <a:endParaRPr lang="en-US" sz="900" dirty="0">
              <a:solidFill>
                <a:srgbClr val="4D4D4D"/>
              </a:solidFill>
              <a:latin typeface="Courier New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 </a:t>
            </a: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]</a:t>
            </a:r>
            <a:endParaRPr lang="en-US" sz="900" dirty="0">
              <a:solidFill>
                <a:srgbClr val="4D4D4D"/>
              </a:solidFill>
              <a:latin typeface="Courier New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dirty="0">
                <a:solidFill>
                  <a:srgbClr val="4D4D4D"/>
                </a:solidFill>
                <a:latin typeface="Courier New"/>
              </a:rPr>
              <a:t>} "</a:t>
            </a:r>
            <a:endParaRPr lang="en-US" sz="900" dirty="0" smtClean="0">
              <a:solidFill>
                <a:srgbClr val="4D4D4D"/>
              </a:solidFill>
              <a:latin typeface="Courier New"/>
            </a:endParaRPr>
          </a:p>
          <a:p>
            <a:pPr marL="0" indent="0">
              <a:buFont typeface="Arial" pitchFamily="34" charset="0"/>
              <a:buNone/>
            </a:pPr>
            <a:endParaRPr lang="en-US" sz="900" dirty="0">
              <a:solidFill>
                <a:srgbClr val="4D4D4D"/>
              </a:solidFill>
              <a:latin typeface="Courier New"/>
            </a:endParaRPr>
          </a:p>
          <a:p>
            <a:pPr marL="0" indent="0">
              <a:buFont typeface="Arial" pitchFamily="34" charset="0"/>
              <a:buNone/>
            </a:pPr>
            <a:endParaRPr lang="en-US" sz="900" dirty="0" smtClean="0">
              <a:solidFill>
                <a:srgbClr val="4D4D4D"/>
              </a:solidFill>
              <a:latin typeface="Courier New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rgbClr val="4D4D4D"/>
                </a:solidFill>
                <a:latin typeface="Courier New"/>
              </a:rPr>
              <a:t> </a:t>
            </a:r>
            <a:endParaRPr lang="en-US" sz="900" dirty="0">
              <a:solidFill>
                <a:srgbClr val="4D4D4D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95185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588" y="1130533"/>
            <a:ext cx="6048376" cy="1230080"/>
          </a:xfrm>
        </p:spPr>
        <p:txBody>
          <a:bodyPr/>
          <a:lstStyle/>
          <a:p>
            <a:r>
              <a:rPr lang="en-US" dirty="0" smtClean="0"/>
              <a:t>Identity and </a:t>
            </a:r>
            <a:br>
              <a:rPr lang="en-US" dirty="0" smtClean="0"/>
            </a:br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8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4267200" y="1024467"/>
            <a:ext cx="4343400" cy="3361265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End-User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3648" y="930805"/>
            <a:ext cx="3722686" cy="3734328"/>
          </a:xfrm>
        </p:spPr>
        <p:txBody>
          <a:bodyPr/>
          <a:lstStyle/>
          <a:p>
            <a:r>
              <a:rPr lang="en-US" sz="1800" dirty="0" smtClean="0"/>
              <a:t>Login Server handles authentication</a:t>
            </a:r>
          </a:p>
          <a:p>
            <a:pPr lvl="1"/>
            <a:r>
              <a:rPr lang="en-US" sz="1800" dirty="0" smtClean="0"/>
              <a:t>by default, stores usernames and passwords in CCDB</a:t>
            </a:r>
          </a:p>
          <a:p>
            <a:pPr lvl="1"/>
            <a:r>
              <a:rPr lang="en-US" sz="1800" dirty="0" smtClean="0"/>
              <a:t>future releases will support LDAP/AD integration</a:t>
            </a:r>
          </a:p>
          <a:p>
            <a:r>
              <a:rPr lang="en-US" sz="1800" dirty="0" smtClean="0"/>
              <a:t>UAA is an OAuth2 token server</a:t>
            </a:r>
          </a:p>
          <a:p>
            <a:pPr lvl="1"/>
            <a:r>
              <a:rPr lang="en-US" sz="1800" dirty="0"/>
              <a:t>m</a:t>
            </a:r>
            <a:r>
              <a:rPr lang="en-US" sz="1800" dirty="0" smtClean="0"/>
              <a:t>anages access and refresh tokens</a:t>
            </a:r>
          </a:p>
          <a:p>
            <a:r>
              <a:rPr lang="en-US" sz="1800" dirty="0" smtClean="0"/>
              <a:t>All interactions with the API must include a valid OAuth2 access token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4652188" y="3560810"/>
            <a:ext cx="1611864" cy="503189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UAA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18" name="Oval 84"/>
          <p:cNvSpPr/>
          <p:nvPr/>
        </p:nvSpPr>
        <p:spPr>
          <a:xfrm>
            <a:off x="5952401" y="3622342"/>
            <a:ext cx="273084" cy="143492"/>
          </a:xfrm>
          <a:custGeom>
            <a:avLst/>
            <a:gdLst/>
            <a:ahLst/>
            <a:cxnLst/>
            <a:rect l="l" t="t" r="r" b="b"/>
            <a:pathLst>
              <a:path w="2065579" h="1046012">
                <a:moveTo>
                  <a:pt x="1760487" y="351205"/>
                </a:moveTo>
                <a:cubicBezTo>
                  <a:pt x="1665603" y="351205"/>
                  <a:pt x="1588685" y="428123"/>
                  <a:pt x="1588685" y="523007"/>
                </a:cubicBezTo>
                <a:cubicBezTo>
                  <a:pt x="1588685" y="617891"/>
                  <a:pt x="1665603" y="694809"/>
                  <a:pt x="1760487" y="694809"/>
                </a:cubicBezTo>
                <a:cubicBezTo>
                  <a:pt x="1855371" y="694809"/>
                  <a:pt x="1932289" y="617891"/>
                  <a:pt x="1932289" y="523007"/>
                </a:cubicBezTo>
                <a:cubicBezTo>
                  <a:pt x="1932289" y="428123"/>
                  <a:pt x="1855371" y="351205"/>
                  <a:pt x="1760487" y="351205"/>
                </a:cubicBezTo>
                <a:close/>
                <a:moveTo>
                  <a:pt x="1542573" y="0"/>
                </a:moveTo>
                <a:cubicBezTo>
                  <a:pt x="1831421" y="0"/>
                  <a:pt x="2065579" y="234158"/>
                  <a:pt x="2065579" y="523006"/>
                </a:cubicBezTo>
                <a:cubicBezTo>
                  <a:pt x="2065579" y="811854"/>
                  <a:pt x="1831421" y="1046012"/>
                  <a:pt x="1542573" y="1046012"/>
                </a:cubicBezTo>
                <a:cubicBezTo>
                  <a:pt x="1320299" y="1046012"/>
                  <a:pt x="1130410" y="907353"/>
                  <a:pt x="1055933" y="711331"/>
                </a:cubicBezTo>
                <a:lnTo>
                  <a:pt x="188330" y="711331"/>
                </a:lnTo>
                <a:lnTo>
                  <a:pt x="188327" y="711334"/>
                </a:lnTo>
                <a:lnTo>
                  <a:pt x="0" y="523007"/>
                </a:lnTo>
                <a:lnTo>
                  <a:pt x="187821" y="335186"/>
                </a:lnTo>
                <a:lnTo>
                  <a:pt x="369695" y="517060"/>
                </a:lnTo>
                <a:lnTo>
                  <a:pt x="552076" y="334679"/>
                </a:lnTo>
                <a:lnTo>
                  <a:pt x="554444" y="334679"/>
                </a:lnTo>
                <a:lnTo>
                  <a:pt x="736824" y="517059"/>
                </a:lnTo>
                <a:lnTo>
                  <a:pt x="919204" y="334679"/>
                </a:lnTo>
                <a:lnTo>
                  <a:pt x="1055934" y="334679"/>
                </a:lnTo>
                <a:cubicBezTo>
                  <a:pt x="1130411" y="138659"/>
                  <a:pt x="1320300" y="0"/>
                  <a:pt x="1542573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734988" y="3560811"/>
            <a:ext cx="1611864" cy="272795"/>
            <a:chOff x="7005921" y="2197677"/>
            <a:chExt cx="1611864" cy="27279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005921" y="2197677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Login Server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26" name="Rounded Rectangle 9"/>
            <p:cNvSpPr/>
            <p:nvPr/>
          </p:nvSpPr>
          <p:spPr>
            <a:xfrm>
              <a:off x="8373534" y="2246456"/>
              <a:ext cx="149840" cy="183475"/>
            </a:xfrm>
            <a:custGeom>
              <a:avLst/>
              <a:gdLst/>
              <a:ahLst/>
              <a:cxnLst/>
              <a:rect l="l" t="t" r="r" b="b"/>
              <a:pathLst>
                <a:path w="990600" h="1265275">
                  <a:moveTo>
                    <a:pt x="495299" y="621778"/>
                  </a:moveTo>
                  <a:cubicBezTo>
                    <a:pt x="426912" y="621778"/>
                    <a:pt x="371473" y="677217"/>
                    <a:pt x="371473" y="745604"/>
                  </a:cubicBezTo>
                  <a:cubicBezTo>
                    <a:pt x="371473" y="800510"/>
                    <a:pt x="407209" y="847069"/>
                    <a:pt x="457199" y="861738"/>
                  </a:cubicBezTo>
                  <a:lnTo>
                    <a:pt x="457199" y="1103911"/>
                  </a:lnTo>
                  <a:cubicBezTo>
                    <a:pt x="457199" y="1124953"/>
                    <a:pt x="474257" y="1142011"/>
                    <a:pt x="495299" y="1142011"/>
                  </a:cubicBezTo>
                  <a:cubicBezTo>
                    <a:pt x="516341" y="1142011"/>
                    <a:pt x="533399" y="1124953"/>
                    <a:pt x="533399" y="1103911"/>
                  </a:cubicBezTo>
                  <a:lnTo>
                    <a:pt x="533399" y="861738"/>
                  </a:lnTo>
                  <a:cubicBezTo>
                    <a:pt x="583390" y="847069"/>
                    <a:pt x="619125" y="800510"/>
                    <a:pt x="619125" y="745604"/>
                  </a:cubicBezTo>
                  <a:cubicBezTo>
                    <a:pt x="619125" y="677217"/>
                    <a:pt x="563686" y="621778"/>
                    <a:pt x="495299" y="621778"/>
                  </a:cubicBezTo>
                  <a:close/>
                  <a:moveTo>
                    <a:pt x="495297" y="170493"/>
                  </a:moveTo>
                  <a:cubicBezTo>
                    <a:pt x="391746" y="170493"/>
                    <a:pt x="307802" y="254436"/>
                    <a:pt x="307802" y="357987"/>
                  </a:cubicBezTo>
                  <a:lnTo>
                    <a:pt x="307804" y="357991"/>
                  </a:lnTo>
                  <a:lnTo>
                    <a:pt x="307544" y="357991"/>
                  </a:lnTo>
                  <a:lnTo>
                    <a:pt x="307544" y="538211"/>
                  </a:lnTo>
                  <a:lnTo>
                    <a:pt x="683058" y="538211"/>
                  </a:lnTo>
                  <a:lnTo>
                    <a:pt x="683058" y="357991"/>
                  </a:lnTo>
                  <a:lnTo>
                    <a:pt x="682792" y="357991"/>
                  </a:lnTo>
                  <a:cubicBezTo>
                    <a:pt x="682792" y="357988"/>
                    <a:pt x="682792" y="357988"/>
                    <a:pt x="682792" y="357987"/>
                  </a:cubicBezTo>
                  <a:cubicBezTo>
                    <a:pt x="682792" y="254436"/>
                    <a:pt x="598848" y="170493"/>
                    <a:pt x="495297" y="170493"/>
                  </a:cubicBezTo>
                  <a:close/>
                  <a:moveTo>
                    <a:pt x="495300" y="0"/>
                  </a:moveTo>
                  <a:cubicBezTo>
                    <a:pt x="686657" y="0"/>
                    <a:pt x="841781" y="155124"/>
                    <a:pt x="841781" y="346479"/>
                  </a:cubicBezTo>
                  <a:lnTo>
                    <a:pt x="841781" y="346481"/>
                  </a:lnTo>
                  <a:lnTo>
                    <a:pt x="841781" y="538211"/>
                  </a:lnTo>
                  <a:lnTo>
                    <a:pt x="869420" y="538211"/>
                  </a:lnTo>
                  <a:cubicBezTo>
                    <a:pt x="936346" y="538211"/>
                    <a:pt x="990600" y="592465"/>
                    <a:pt x="990600" y="659391"/>
                  </a:cubicBezTo>
                  <a:lnTo>
                    <a:pt x="990600" y="1144095"/>
                  </a:lnTo>
                  <a:cubicBezTo>
                    <a:pt x="990600" y="1211021"/>
                    <a:pt x="936346" y="1265275"/>
                    <a:pt x="869420" y="1265275"/>
                  </a:cubicBezTo>
                  <a:lnTo>
                    <a:pt x="121180" y="1265275"/>
                  </a:lnTo>
                  <a:cubicBezTo>
                    <a:pt x="54254" y="1265275"/>
                    <a:pt x="0" y="1211021"/>
                    <a:pt x="0" y="1144095"/>
                  </a:cubicBezTo>
                  <a:lnTo>
                    <a:pt x="0" y="659391"/>
                  </a:lnTo>
                  <a:cubicBezTo>
                    <a:pt x="0" y="592465"/>
                    <a:pt x="54254" y="538211"/>
                    <a:pt x="121180" y="538211"/>
                  </a:cubicBezTo>
                  <a:lnTo>
                    <a:pt x="148819" y="538211"/>
                  </a:lnTo>
                  <a:lnTo>
                    <a:pt x="148819" y="346481"/>
                  </a:lnTo>
                  <a:cubicBezTo>
                    <a:pt x="148819" y="155124"/>
                    <a:pt x="303944" y="0"/>
                    <a:pt x="4953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66597" y="1942140"/>
            <a:ext cx="1596204" cy="272242"/>
            <a:chOff x="5608930" y="1476473"/>
            <a:chExt cx="1596204" cy="272242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5608930" y="1476473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Dynamic Router</a:t>
              </a:r>
            </a:p>
          </p:txBody>
        </p:sp>
        <p:sp>
          <p:nvSpPr>
            <p:cNvPr id="33" name="Oval 42"/>
            <p:cNvSpPr/>
            <p:nvPr/>
          </p:nvSpPr>
          <p:spPr>
            <a:xfrm>
              <a:off x="6956587" y="1505625"/>
              <a:ext cx="196613" cy="196612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35" name="Straight Arrow Connector 34"/>
          <p:cNvCxnSpPr>
            <a:stCxn id="34" idx="2"/>
            <a:endCxn id="32" idx="0"/>
          </p:cNvCxnSpPr>
          <p:nvPr/>
        </p:nvCxnSpPr>
        <p:spPr>
          <a:xfrm flipH="1">
            <a:off x="6364699" y="1647116"/>
            <a:ext cx="1" cy="295024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46219" y="1680634"/>
            <a:ext cx="517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HTTP</a:t>
            </a: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566598" y="1363134"/>
            <a:ext cx="1596203" cy="283982"/>
            <a:chOff x="5608931" y="897467"/>
            <a:chExt cx="1596203" cy="283982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5608931" y="909207"/>
              <a:ext cx="1596203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12700" cmpd="sng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HA Proxy LB</a:t>
              </a:r>
            </a:p>
          </p:txBody>
        </p:sp>
        <p:pic>
          <p:nvPicPr>
            <p:cNvPr id="37" name="Picture 36" descr="Navigation bottom 128x1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334" y="897467"/>
              <a:ext cx="279400" cy="2794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566586" y="2551781"/>
            <a:ext cx="1613146" cy="572419"/>
            <a:chOff x="4736853" y="1654314"/>
            <a:chExt cx="1613146" cy="572419"/>
          </a:xfrm>
        </p:grpSpPr>
        <p:sp>
          <p:nvSpPr>
            <p:cNvPr id="48" name="Rounded Rectangle 47"/>
            <p:cNvSpPr/>
            <p:nvPr/>
          </p:nvSpPr>
          <p:spPr bwMode="auto">
            <a:xfrm>
              <a:off x="4736853" y="1654314"/>
              <a:ext cx="1613146" cy="572419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Cloud Controller</a:t>
              </a:r>
            </a:p>
          </p:txBody>
        </p:sp>
        <p:sp>
          <p:nvSpPr>
            <p:cNvPr id="49" name="Rectangle 76"/>
            <p:cNvSpPr/>
            <p:nvPr/>
          </p:nvSpPr>
          <p:spPr>
            <a:xfrm>
              <a:off x="6097941" y="1677121"/>
              <a:ext cx="169752" cy="226530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Oval 194"/>
            <p:cNvSpPr/>
            <p:nvPr/>
          </p:nvSpPr>
          <p:spPr>
            <a:xfrm>
              <a:off x="6105327" y="1980978"/>
              <a:ext cx="160006" cy="152622"/>
            </a:xfrm>
            <a:custGeom>
              <a:avLst/>
              <a:gdLst/>
              <a:ahLst/>
              <a:cxnLst/>
              <a:rect l="l" t="t" r="r" b="b"/>
              <a:pathLst>
                <a:path w="564449" h="58870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1" name="Oval 194"/>
          <p:cNvSpPr/>
          <p:nvPr/>
        </p:nvSpPr>
        <p:spPr>
          <a:xfrm>
            <a:off x="6029127" y="3835179"/>
            <a:ext cx="160006" cy="152622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5147733" y="523440"/>
            <a:ext cx="781399" cy="289360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/>
        </p:spPr>
        <p:txBody>
          <a:bodyPr lIns="91440" tIns="0" rIns="0" bIns="0" anchor="ctr"/>
          <a:lstStyle/>
          <a:p>
            <a:pPr>
              <a:defRPr/>
            </a:pP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CLI</a:t>
            </a:r>
            <a:endParaRPr lang="en-US" sz="12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Rounded Rectangle 1"/>
          <p:cNvSpPr/>
          <p:nvPr/>
        </p:nvSpPr>
        <p:spPr>
          <a:xfrm>
            <a:off x="5629485" y="556992"/>
            <a:ext cx="233759" cy="186184"/>
          </a:xfrm>
          <a:custGeom>
            <a:avLst/>
            <a:gdLst/>
            <a:ahLst/>
            <a:cxnLst/>
            <a:rect l="l" t="t" r="r" b="b"/>
            <a:pathLst>
              <a:path w="266700" h="212420">
                <a:moveTo>
                  <a:pt x="133255" y="122545"/>
                </a:moveTo>
                <a:lnTo>
                  <a:pt x="133255" y="148126"/>
                </a:lnTo>
                <a:lnTo>
                  <a:pt x="210911" y="148126"/>
                </a:lnTo>
                <a:lnTo>
                  <a:pt x="210911" y="122545"/>
                </a:lnTo>
                <a:close/>
                <a:moveTo>
                  <a:pt x="33175" y="28452"/>
                </a:moveTo>
                <a:lnTo>
                  <a:pt x="33175" y="57271"/>
                </a:lnTo>
                <a:lnTo>
                  <a:pt x="93453" y="88214"/>
                </a:lnTo>
                <a:lnTo>
                  <a:pt x="33175" y="119157"/>
                </a:lnTo>
                <a:lnTo>
                  <a:pt x="33175" y="147975"/>
                </a:lnTo>
                <a:lnTo>
                  <a:pt x="125592" y="100534"/>
                </a:lnTo>
                <a:lnTo>
                  <a:pt x="125592" y="75894"/>
                </a:lnTo>
                <a:close/>
                <a:moveTo>
                  <a:pt x="21117" y="0"/>
                </a:moveTo>
                <a:lnTo>
                  <a:pt x="245583" y="0"/>
                </a:lnTo>
                <a:cubicBezTo>
                  <a:pt x="257246" y="0"/>
                  <a:pt x="266700" y="9454"/>
                  <a:pt x="266700" y="21117"/>
                </a:cubicBezTo>
                <a:lnTo>
                  <a:pt x="266700" y="191303"/>
                </a:lnTo>
                <a:cubicBezTo>
                  <a:pt x="266700" y="202966"/>
                  <a:pt x="257246" y="212420"/>
                  <a:pt x="245583" y="212420"/>
                </a:cubicBezTo>
                <a:lnTo>
                  <a:pt x="21117" y="212420"/>
                </a:lnTo>
                <a:cubicBezTo>
                  <a:pt x="9454" y="212420"/>
                  <a:pt x="0" y="202966"/>
                  <a:pt x="0" y="191303"/>
                </a:cubicBezTo>
                <a:lnTo>
                  <a:pt x="0" y="21117"/>
                </a:lnTo>
                <a:cubicBezTo>
                  <a:pt x="0" y="9454"/>
                  <a:pt x="9454" y="0"/>
                  <a:pt x="21117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940432" y="812800"/>
            <a:ext cx="10702" cy="570539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44536" y="1054100"/>
            <a:ext cx="975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/>
              </a:rPr>
              <a:t>HTTP/HTTPS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748867" y="812800"/>
            <a:ext cx="0" cy="567267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>
            <a:spLocks noChangeArrowheads="1"/>
          </p:cNvSpPr>
          <p:nvPr/>
        </p:nvSpPr>
        <p:spPr bwMode="auto">
          <a:xfrm>
            <a:off x="6366933" y="584201"/>
            <a:ext cx="1295401" cy="228600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/>
        </p:spPr>
        <p:txBody>
          <a:bodyPr lIns="91440" tIns="0" rIns="0" bIns="0" anchor="ctr"/>
          <a:lstStyle/>
          <a:p>
            <a:pPr>
              <a:defRPr/>
            </a:pP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custom clients</a:t>
            </a:r>
            <a:endParaRPr lang="en-US" sz="1200" b="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0" name="Straight Arrow Connector 59"/>
          <p:cNvCxnSpPr>
            <a:stCxn id="32" idx="2"/>
            <a:endCxn id="48" idx="0"/>
          </p:cNvCxnSpPr>
          <p:nvPr/>
        </p:nvCxnSpPr>
        <p:spPr>
          <a:xfrm>
            <a:off x="6364699" y="2214382"/>
            <a:ext cx="8460" cy="337399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46219" y="2256367"/>
            <a:ext cx="517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HTTP</a:t>
            </a: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4" name="Straight Arrow Connector 63"/>
          <p:cNvCxnSpPr>
            <a:stCxn id="48" idx="2"/>
            <a:endCxn id="11" idx="0"/>
          </p:cNvCxnSpPr>
          <p:nvPr/>
        </p:nvCxnSpPr>
        <p:spPr>
          <a:xfrm flipH="1">
            <a:off x="5458120" y="3124200"/>
            <a:ext cx="915039" cy="436610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8486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935134" y="2015069"/>
            <a:ext cx="2658534" cy="1303866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5" y="1905000"/>
            <a:ext cx="4848752" cy="2552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Operations Manager supports a single username and password for access to operations functions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421714" y="2407846"/>
            <a:ext cx="1621613" cy="568477"/>
            <a:chOff x="5481921" y="2721113"/>
            <a:chExt cx="1621613" cy="568477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481921" y="2721113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Ops Manager UI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490388" y="3017446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Ops Manager Director</a:t>
              </a:r>
            </a:p>
          </p:txBody>
        </p:sp>
        <p:sp>
          <p:nvSpPr>
            <p:cNvPr id="10" name="Rectangle 141"/>
            <p:cNvSpPr/>
            <p:nvPr/>
          </p:nvSpPr>
          <p:spPr>
            <a:xfrm rot="18900000">
              <a:off x="6784417" y="2806979"/>
              <a:ext cx="270000" cy="98296"/>
            </a:xfrm>
            <a:custGeom>
              <a:avLst/>
              <a:gdLst/>
              <a:ahLst/>
              <a:cxnLst/>
              <a:rect l="l" t="t" r="r" b="b"/>
              <a:pathLst>
                <a:path w="1118481" h="407194">
                  <a:moveTo>
                    <a:pt x="174315" y="0"/>
                  </a:moveTo>
                  <a:cubicBezTo>
                    <a:pt x="251754" y="0"/>
                    <a:pt x="319094" y="43232"/>
                    <a:pt x="351038" y="108219"/>
                  </a:cubicBezTo>
                  <a:lnTo>
                    <a:pt x="767443" y="108219"/>
                  </a:lnTo>
                  <a:cubicBezTo>
                    <a:pt x="799388" y="43232"/>
                    <a:pt x="866728" y="0"/>
                    <a:pt x="944166" y="0"/>
                  </a:cubicBezTo>
                  <a:cubicBezTo>
                    <a:pt x="1020049" y="0"/>
                    <a:pt x="1086236" y="41514"/>
                    <a:pt x="1118481" y="104647"/>
                  </a:cubicBezTo>
                  <a:lnTo>
                    <a:pt x="949589" y="104647"/>
                  </a:lnTo>
                  <a:lnTo>
                    <a:pt x="900114" y="203597"/>
                  </a:lnTo>
                  <a:lnTo>
                    <a:pt x="949589" y="302547"/>
                  </a:lnTo>
                  <a:lnTo>
                    <a:pt x="1118481" y="302547"/>
                  </a:lnTo>
                  <a:cubicBezTo>
                    <a:pt x="1086236" y="365680"/>
                    <a:pt x="1020049" y="407194"/>
                    <a:pt x="944166" y="407194"/>
                  </a:cubicBezTo>
                  <a:cubicBezTo>
                    <a:pt x="866728" y="407194"/>
                    <a:pt x="799388" y="363962"/>
                    <a:pt x="767443" y="298975"/>
                  </a:cubicBezTo>
                  <a:lnTo>
                    <a:pt x="351038" y="298975"/>
                  </a:lnTo>
                  <a:cubicBezTo>
                    <a:pt x="319094" y="363962"/>
                    <a:pt x="251754" y="407194"/>
                    <a:pt x="174315" y="407194"/>
                  </a:cubicBezTo>
                  <a:cubicBezTo>
                    <a:pt x="98432" y="407194"/>
                    <a:pt x="32245" y="365680"/>
                    <a:pt x="0" y="302547"/>
                  </a:cubicBezTo>
                  <a:lnTo>
                    <a:pt x="168892" y="302547"/>
                  </a:lnTo>
                  <a:lnTo>
                    <a:pt x="218367" y="203597"/>
                  </a:lnTo>
                  <a:lnTo>
                    <a:pt x="168892" y="104647"/>
                  </a:lnTo>
                  <a:lnTo>
                    <a:pt x="0" y="104647"/>
                  </a:lnTo>
                  <a:cubicBezTo>
                    <a:pt x="32245" y="41514"/>
                    <a:pt x="98432" y="0"/>
                    <a:pt x="174315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6557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074738"/>
            <a:ext cx="3807353" cy="33829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Operations Manager creates randomized passwords for access to all managed VMs</a:t>
            </a:r>
          </a:p>
          <a:p>
            <a:pPr marL="0" indent="0">
              <a:buNone/>
            </a:pPr>
            <a:r>
              <a:rPr lang="en-US" dirty="0" smtClean="0"/>
              <a:t>VM credentials are visible in the Operations Manager UI</a:t>
            </a:r>
            <a:endParaRPr lang="en-US" dirty="0"/>
          </a:p>
        </p:txBody>
      </p:sp>
      <p:pic>
        <p:nvPicPr>
          <p:cNvPr id="4" name="Picture 3" descr="Screen Shot 2014-07-03 at 4.4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73" y="93133"/>
            <a:ext cx="4258139" cy="46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725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Orgs and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928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445" y="101600"/>
            <a:ext cx="5164555" cy="45339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5917" y="236540"/>
            <a:ext cx="8410575" cy="460375"/>
          </a:xfrm>
        </p:spPr>
        <p:txBody>
          <a:bodyPr/>
          <a:lstStyle/>
          <a:p>
            <a:r>
              <a:rPr lang="en-US" sz="2800" dirty="0" smtClean="0"/>
              <a:t>A Pivotal CF Foundation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239719" y="1074738"/>
            <a:ext cx="3735382" cy="33829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Physical division for completely separate managed environments</a:t>
            </a:r>
          </a:p>
          <a:p>
            <a:pPr marL="0" indent="0">
              <a:buNone/>
            </a:pPr>
            <a:r>
              <a:rPr lang="en-US" sz="1800" dirty="0" smtClean="0"/>
              <a:t>Targeted to a specific </a:t>
            </a:r>
            <a:r>
              <a:rPr lang="en-US" sz="1800" dirty="0" err="1" smtClean="0"/>
              <a:t>IaaS</a:t>
            </a:r>
            <a:r>
              <a:rPr lang="en-US" sz="1800" dirty="0" smtClean="0"/>
              <a:t> infrastructure (e.g. </a:t>
            </a:r>
            <a:r>
              <a:rPr lang="en-US" sz="1800" dirty="0" err="1" smtClean="0"/>
              <a:t>vSphere</a:t>
            </a:r>
            <a:r>
              <a:rPr lang="en-US" sz="1800" dirty="0" smtClean="0"/>
              <a:t> cluster)</a:t>
            </a:r>
          </a:p>
          <a:p>
            <a:pPr marL="0" indent="0">
              <a:buNone/>
            </a:pPr>
            <a:r>
              <a:rPr lang="en-US" sz="1800" dirty="0" smtClean="0"/>
              <a:t>Can be used to physically separate production from pre-production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273879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719" y="1074738"/>
            <a:ext cx="3735382" cy="33829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Logical divisions for tenants, having their own </a:t>
            </a:r>
            <a:r>
              <a:rPr lang="en-US" sz="1800" b="1" dirty="0" smtClean="0"/>
              <a:t>Quotas</a:t>
            </a:r>
            <a:r>
              <a:rPr lang="en-US" sz="1800" dirty="0" smtClean="0"/>
              <a:t> and </a:t>
            </a:r>
            <a:r>
              <a:rPr lang="en-US" sz="1800" b="1" dirty="0" smtClean="0"/>
              <a:t>Users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User permissions are specified per Org and </a:t>
            </a:r>
            <a:r>
              <a:rPr lang="en-US" sz="1800" dirty="0"/>
              <a:t>S</a:t>
            </a:r>
            <a:r>
              <a:rPr lang="en-US" sz="1800" dirty="0" smtClean="0"/>
              <a:t>pace</a:t>
            </a:r>
          </a:p>
          <a:p>
            <a:pPr marL="0" indent="0">
              <a:buNone/>
            </a:pPr>
            <a:r>
              <a:rPr lang="en-US" sz="1800" dirty="0" smtClean="0"/>
              <a:t>User administration is delegated to the Org level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378" y="406400"/>
            <a:ext cx="4933821" cy="3644900"/>
          </a:xfrm>
          <a:prstGeom prst="rect">
            <a:avLst/>
          </a:prstGeom>
        </p:spPr>
      </p:pic>
      <p:pic>
        <p:nvPicPr>
          <p:cNvPr id="5" name="Picture 4" descr="Screen Shot 2014-07-03 at 3.12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77" y="2802467"/>
            <a:ext cx="182483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87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767" y="690034"/>
            <a:ext cx="2921000" cy="34798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239718" y="1074738"/>
            <a:ext cx="4704815" cy="198172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Logical sub-division inside an Org</a:t>
            </a:r>
          </a:p>
          <a:p>
            <a:pPr marL="0" indent="0">
              <a:buNone/>
            </a:pPr>
            <a:r>
              <a:rPr lang="en-US" sz="1800" dirty="0" smtClean="0"/>
              <a:t>Users specified at the Org level can have different access levels per Space</a:t>
            </a:r>
          </a:p>
          <a:p>
            <a:pPr marL="0" indent="0">
              <a:buNone/>
            </a:pPr>
            <a:r>
              <a:rPr lang="en-US" sz="1800" dirty="0" smtClean="0"/>
              <a:t>Services and Applications are scoped to a  Space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3" name="Picture 2" descr="Screen Shot 2014-07-03 at 3.13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22" y="2480733"/>
            <a:ext cx="1784144" cy="21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394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3646" y="291571"/>
            <a:ext cx="8410575" cy="460375"/>
          </a:xfrm>
        </p:spPr>
        <p:txBody>
          <a:bodyPr/>
          <a:lstStyle/>
          <a:p>
            <a:r>
              <a:rPr lang="en-US" sz="2800" dirty="0" smtClean="0"/>
              <a:t>Pivotal CF Architecture</a:t>
            </a:r>
            <a:endParaRPr lang="en-US" sz="28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2883342" y="3937619"/>
            <a:ext cx="1122934" cy="58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4030027" y="3911019"/>
            <a:ext cx="1122934" cy="58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5176711" y="3911019"/>
            <a:ext cx="1122934" cy="58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1473" y="4127230"/>
            <a:ext cx="720130" cy="181833"/>
          </a:xfrm>
          <a:prstGeom prst="rect">
            <a:avLst/>
          </a:prstGeom>
        </p:spPr>
      </p:pic>
      <p:pic>
        <p:nvPicPr>
          <p:cNvPr id="107" name="Picture 2" descr="https://encrypted-tbn0.gstatic.com/images?q=tbn:ANd9GcRgWtweeNVNot_dJ1JZ4fATg5X0qxTniN17Zry9UylCHUwXFy8KJ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2632" y="4060033"/>
            <a:ext cx="602611" cy="243555"/>
          </a:xfrm>
          <a:prstGeom prst="rect">
            <a:avLst/>
          </a:prstGeom>
          <a:noFill/>
        </p:spPr>
      </p:pic>
      <p:pic>
        <p:nvPicPr>
          <p:cNvPr id="94" name="Picture 93" descr="openstack_logo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/>
          <a:stretch/>
        </p:blipFill>
        <p:spPr>
          <a:xfrm>
            <a:off x="4222072" y="4069326"/>
            <a:ext cx="662190" cy="21940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56728" y="1176869"/>
            <a:ext cx="1744133" cy="897464"/>
            <a:chOff x="1092200" y="1176869"/>
            <a:chExt cx="1744133" cy="897464"/>
          </a:xfrm>
        </p:grpSpPr>
        <p:sp>
          <p:nvSpPr>
            <p:cNvPr id="123" name="Rectangle 122"/>
            <p:cNvSpPr/>
            <p:nvPr/>
          </p:nvSpPr>
          <p:spPr>
            <a:xfrm>
              <a:off x="1092200" y="1176869"/>
              <a:ext cx="1744133" cy="89746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D4D4D"/>
                </a:solidFill>
                <a:latin typeface="Arial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163919" y="1239446"/>
              <a:ext cx="1621613" cy="568477"/>
              <a:chOff x="5481921" y="2721113"/>
              <a:chExt cx="1621613" cy="568477"/>
            </a:xfrm>
          </p:grpSpPr>
          <p:sp>
            <p:nvSpPr>
              <p:cNvPr id="74" name="Rounded Rectangle 73"/>
              <p:cNvSpPr/>
              <p:nvPr/>
            </p:nvSpPr>
            <p:spPr bwMode="auto">
              <a:xfrm>
                <a:off x="5481921" y="2721113"/>
                <a:ext cx="1613146" cy="272144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Ops Manager UI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 bwMode="auto">
              <a:xfrm>
                <a:off x="5490388" y="3017446"/>
                <a:ext cx="1613146" cy="272144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Ops Manager Director</a:t>
                </a:r>
              </a:p>
            </p:txBody>
          </p:sp>
          <p:sp>
            <p:nvSpPr>
              <p:cNvPr id="93" name="Rectangle 141"/>
              <p:cNvSpPr/>
              <p:nvPr/>
            </p:nvSpPr>
            <p:spPr>
              <a:xfrm rot="18900000">
                <a:off x="6784417" y="2806979"/>
                <a:ext cx="270000" cy="98296"/>
              </a:xfrm>
              <a:custGeom>
                <a:avLst/>
                <a:gdLst/>
                <a:ahLst/>
                <a:cxnLst/>
                <a:rect l="l" t="t" r="r" b="b"/>
                <a:pathLst>
                  <a:path w="1118481" h="407194">
                    <a:moveTo>
                      <a:pt x="174315" y="0"/>
                    </a:moveTo>
                    <a:cubicBezTo>
                      <a:pt x="251754" y="0"/>
                      <a:pt x="319094" y="43232"/>
                      <a:pt x="351038" y="108219"/>
                    </a:cubicBezTo>
                    <a:lnTo>
                      <a:pt x="767443" y="108219"/>
                    </a:lnTo>
                    <a:cubicBezTo>
                      <a:pt x="799388" y="43232"/>
                      <a:pt x="866728" y="0"/>
                      <a:pt x="944166" y="0"/>
                    </a:cubicBezTo>
                    <a:cubicBezTo>
                      <a:pt x="1020049" y="0"/>
                      <a:pt x="1086236" y="41514"/>
                      <a:pt x="1118481" y="104647"/>
                    </a:cubicBezTo>
                    <a:lnTo>
                      <a:pt x="949589" y="104647"/>
                    </a:lnTo>
                    <a:lnTo>
                      <a:pt x="900114" y="203597"/>
                    </a:lnTo>
                    <a:lnTo>
                      <a:pt x="949589" y="302547"/>
                    </a:lnTo>
                    <a:lnTo>
                      <a:pt x="1118481" y="302547"/>
                    </a:lnTo>
                    <a:cubicBezTo>
                      <a:pt x="1086236" y="365680"/>
                      <a:pt x="1020049" y="407194"/>
                      <a:pt x="944166" y="407194"/>
                    </a:cubicBezTo>
                    <a:cubicBezTo>
                      <a:pt x="866728" y="407194"/>
                      <a:pt x="799388" y="363962"/>
                      <a:pt x="767443" y="298975"/>
                    </a:cubicBezTo>
                    <a:lnTo>
                      <a:pt x="351038" y="298975"/>
                    </a:lnTo>
                    <a:cubicBezTo>
                      <a:pt x="319094" y="363962"/>
                      <a:pt x="251754" y="407194"/>
                      <a:pt x="174315" y="407194"/>
                    </a:cubicBezTo>
                    <a:cubicBezTo>
                      <a:pt x="98432" y="407194"/>
                      <a:pt x="32245" y="365680"/>
                      <a:pt x="0" y="302547"/>
                    </a:cubicBezTo>
                    <a:lnTo>
                      <a:pt x="168892" y="302547"/>
                    </a:lnTo>
                    <a:lnTo>
                      <a:pt x="218367" y="203597"/>
                    </a:lnTo>
                    <a:lnTo>
                      <a:pt x="168892" y="104647"/>
                    </a:lnTo>
                    <a:lnTo>
                      <a:pt x="0" y="104647"/>
                    </a:lnTo>
                    <a:cubicBezTo>
                      <a:pt x="32245" y="41514"/>
                      <a:pt x="98432" y="0"/>
                      <a:pt x="1743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1169701" y="1761067"/>
              <a:ext cx="1587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D4D4D"/>
                  </a:solidFill>
                  <a:latin typeface="Arial"/>
                </a:rPr>
                <a:t>Operations Manager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0872" y="2184403"/>
            <a:ext cx="1744133" cy="903529"/>
            <a:chOff x="6358466" y="2184403"/>
            <a:chExt cx="1744133" cy="903529"/>
          </a:xfrm>
        </p:grpSpPr>
        <p:sp>
          <p:nvSpPr>
            <p:cNvPr id="121" name="Rectangle 120"/>
            <p:cNvSpPr/>
            <p:nvPr/>
          </p:nvSpPr>
          <p:spPr>
            <a:xfrm>
              <a:off x="6358466" y="2184403"/>
              <a:ext cx="1744133" cy="89746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D4D4D"/>
                </a:solidFill>
                <a:latin typeface="Arial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89301" y="2810933"/>
              <a:ext cx="697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D4D4D"/>
                  </a:solidFill>
                  <a:latin typeface="Arial"/>
                </a:rPr>
                <a:t>Service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6430191" y="2221582"/>
              <a:ext cx="1613146" cy="568475"/>
              <a:chOff x="5490388" y="1527314"/>
              <a:chExt cx="1613146" cy="568475"/>
            </a:xfrm>
          </p:grpSpPr>
          <p:sp>
            <p:nvSpPr>
              <p:cNvPr id="99" name="Rounded Rectangle 98"/>
              <p:cNvSpPr/>
              <p:nvPr/>
            </p:nvSpPr>
            <p:spPr bwMode="auto">
              <a:xfrm>
                <a:off x="5490388" y="1527314"/>
                <a:ext cx="1613146" cy="272144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Service Broker</a:t>
                </a:r>
              </a:p>
            </p:txBody>
          </p:sp>
          <p:sp>
            <p:nvSpPr>
              <p:cNvPr id="101" name="Rounded Rectangle 100"/>
              <p:cNvSpPr/>
              <p:nvPr/>
            </p:nvSpPr>
            <p:spPr bwMode="auto">
              <a:xfrm>
                <a:off x="5490388" y="1823645"/>
                <a:ext cx="1613146" cy="272144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Service Nodes</a:t>
                </a:r>
              </a:p>
            </p:txBody>
          </p:sp>
          <p:sp>
            <p:nvSpPr>
              <p:cNvPr id="103" name="Rectangle 175"/>
              <p:cNvSpPr/>
              <p:nvPr/>
            </p:nvSpPr>
            <p:spPr>
              <a:xfrm>
                <a:off x="6846607" y="1563850"/>
                <a:ext cx="194025" cy="194022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126" name="Oval 194"/>
            <p:cNvSpPr/>
            <p:nvPr/>
          </p:nvSpPr>
          <p:spPr>
            <a:xfrm>
              <a:off x="7807128" y="2565178"/>
              <a:ext cx="160006" cy="152622"/>
            </a:xfrm>
            <a:custGeom>
              <a:avLst/>
              <a:gdLst/>
              <a:ahLst/>
              <a:cxnLst/>
              <a:rect l="l" t="t" r="r" b="b"/>
              <a:pathLst>
                <a:path w="564449" h="58870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10873" y="1176869"/>
            <a:ext cx="1744133" cy="903529"/>
            <a:chOff x="6358467" y="1176869"/>
            <a:chExt cx="1744133" cy="903529"/>
          </a:xfrm>
        </p:grpSpPr>
        <p:sp>
          <p:nvSpPr>
            <p:cNvPr id="105" name="Rectangle 104"/>
            <p:cNvSpPr/>
            <p:nvPr/>
          </p:nvSpPr>
          <p:spPr>
            <a:xfrm>
              <a:off x="6358467" y="1176869"/>
              <a:ext cx="1744133" cy="89746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D4D4D"/>
                </a:solidFill>
                <a:latin typeface="Arial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430191" y="1230981"/>
              <a:ext cx="1613146" cy="568475"/>
              <a:chOff x="5490388" y="1527314"/>
              <a:chExt cx="1613146" cy="568475"/>
            </a:xfrm>
          </p:grpSpPr>
          <p:sp>
            <p:nvSpPr>
              <p:cNvPr id="84" name="Rounded Rectangle 83"/>
              <p:cNvSpPr/>
              <p:nvPr/>
            </p:nvSpPr>
            <p:spPr bwMode="auto">
              <a:xfrm>
                <a:off x="5490388" y="1527314"/>
                <a:ext cx="1613146" cy="272144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Service Broker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 bwMode="auto">
              <a:xfrm>
                <a:off x="5490388" y="1823645"/>
                <a:ext cx="1613146" cy="272144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Service Nodes</a:t>
                </a:r>
              </a:p>
            </p:txBody>
          </p:sp>
          <p:sp>
            <p:nvSpPr>
              <p:cNvPr id="91" name="Rectangle 175"/>
              <p:cNvSpPr/>
              <p:nvPr/>
            </p:nvSpPr>
            <p:spPr>
              <a:xfrm>
                <a:off x="6846607" y="1563850"/>
                <a:ext cx="194025" cy="194022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6880835" y="1803399"/>
              <a:ext cx="697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D4D4D"/>
                  </a:solidFill>
                  <a:latin typeface="Arial"/>
                </a:rPr>
                <a:t>Service</a:t>
              </a:r>
            </a:p>
          </p:txBody>
        </p:sp>
        <p:sp>
          <p:nvSpPr>
            <p:cNvPr id="127" name="Oval 194"/>
            <p:cNvSpPr/>
            <p:nvPr/>
          </p:nvSpPr>
          <p:spPr>
            <a:xfrm>
              <a:off x="7807128" y="1574578"/>
              <a:ext cx="160006" cy="152622"/>
            </a:xfrm>
            <a:custGeom>
              <a:avLst/>
              <a:gdLst/>
              <a:ahLst/>
              <a:cxnLst/>
              <a:rect l="l" t="t" r="r" b="b"/>
              <a:pathLst>
                <a:path w="564449" h="58870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12534" y="804334"/>
            <a:ext cx="3378200" cy="3031065"/>
            <a:chOff x="2912534" y="804334"/>
            <a:chExt cx="3378200" cy="3031065"/>
          </a:xfrm>
        </p:grpSpPr>
        <p:sp>
          <p:nvSpPr>
            <p:cNvPr id="3" name="Rectangle 2"/>
            <p:cNvSpPr/>
            <p:nvPr/>
          </p:nvSpPr>
          <p:spPr>
            <a:xfrm>
              <a:off x="2912534" y="804334"/>
              <a:ext cx="3378200" cy="303106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D4D4D"/>
                </a:solidFill>
                <a:latin typeface="Arial"/>
              </a:endParaRP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4626789" y="3247543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App Log Aggregator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4609855" y="1833610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Login Server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2967322" y="1239407"/>
              <a:ext cx="326316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Dynamic Router</a:t>
              </a:r>
            </a:p>
          </p:txBody>
        </p:sp>
        <p:sp>
          <p:nvSpPr>
            <p:cNvPr id="67" name="Oval 42"/>
            <p:cNvSpPr/>
            <p:nvPr/>
          </p:nvSpPr>
          <p:spPr>
            <a:xfrm>
              <a:off x="5923647" y="1277026"/>
              <a:ext cx="196613" cy="196612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2967322" y="1535781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Cloud Controller</a:t>
              </a: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2967322" y="1833610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UAA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4613452" y="1535796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Health Manager</a:t>
              </a: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2971801" y="2133597"/>
              <a:ext cx="3264081" cy="775850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 Pool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2969422" y="2931871"/>
              <a:ext cx="3263164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Messaging (NATS)</a:t>
              </a: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015528" y="2561368"/>
              <a:ext cx="1515437" cy="269211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Apps</a:t>
              </a:r>
            </a:p>
          </p:txBody>
        </p:sp>
        <p:sp>
          <p:nvSpPr>
            <p:cNvPr id="100" name="Rectangle 76"/>
            <p:cNvSpPr/>
            <p:nvPr/>
          </p:nvSpPr>
          <p:spPr>
            <a:xfrm>
              <a:off x="4328410" y="1550121"/>
              <a:ext cx="169752" cy="226530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Heart 101"/>
            <p:cNvSpPr/>
            <p:nvPr/>
          </p:nvSpPr>
          <p:spPr>
            <a:xfrm>
              <a:off x="5937504" y="1580800"/>
              <a:ext cx="207169" cy="182786"/>
            </a:xfrm>
            <a:prstGeom prst="hear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Oval 84"/>
            <p:cNvSpPr/>
            <p:nvPr/>
          </p:nvSpPr>
          <p:spPr>
            <a:xfrm>
              <a:off x="4267535" y="1895141"/>
              <a:ext cx="273084" cy="138290"/>
            </a:xfrm>
            <a:custGeom>
              <a:avLst/>
              <a:gdLst/>
              <a:ahLst/>
              <a:cxnLst/>
              <a:rect l="l" t="t" r="r" b="b"/>
              <a:pathLst>
                <a:path w="2065579" h="1046012">
                  <a:moveTo>
                    <a:pt x="1760487" y="351205"/>
                  </a:moveTo>
                  <a:cubicBezTo>
                    <a:pt x="1665603" y="351205"/>
                    <a:pt x="1588685" y="428123"/>
                    <a:pt x="1588685" y="523007"/>
                  </a:cubicBezTo>
                  <a:cubicBezTo>
                    <a:pt x="1588685" y="617891"/>
                    <a:pt x="1665603" y="694809"/>
                    <a:pt x="1760487" y="694809"/>
                  </a:cubicBezTo>
                  <a:cubicBezTo>
                    <a:pt x="1855371" y="694809"/>
                    <a:pt x="1932289" y="617891"/>
                    <a:pt x="1932289" y="523007"/>
                  </a:cubicBezTo>
                  <a:cubicBezTo>
                    <a:pt x="1932289" y="428123"/>
                    <a:pt x="1855371" y="351205"/>
                    <a:pt x="1760487" y="351205"/>
                  </a:cubicBezTo>
                  <a:close/>
                  <a:moveTo>
                    <a:pt x="1542573" y="0"/>
                  </a:moveTo>
                  <a:cubicBezTo>
                    <a:pt x="1831421" y="0"/>
                    <a:pt x="2065579" y="234158"/>
                    <a:pt x="2065579" y="523006"/>
                  </a:cubicBezTo>
                  <a:cubicBezTo>
                    <a:pt x="2065579" y="811854"/>
                    <a:pt x="1831421" y="1046012"/>
                    <a:pt x="1542573" y="1046012"/>
                  </a:cubicBezTo>
                  <a:cubicBezTo>
                    <a:pt x="1320299" y="1046012"/>
                    <a:pt x="1130410" y="907353"/>
                    <a:pt x="1055933" y="711331"/>
                  </a:cubicBezTo>
                  <a:lnTo>
                    <a:pt x="188330" y="711331"/>
                  </a:lnTo>
                  <a:lnTo>
                    <a:pt x="188327" y="711334"/>
                  </a:lnTo>
                  <a:lnTo>
                    <a:pt x="0" y="523007"/>
                  </a:lnTo>
                  <a:lnTo>
                    <a:pt x="187821" y="335186"/>
                  </a:lnTo>
                  <a:lnTo>
                    <a:pt x="369695" y="517060"/>
                  </a:lnTo>
                  <a:lnTo>
                    <a:pt x="552076" y="334679"/>
                  </a:lnTo>
                  <a:lnTo>
                    <a:pt x="554444" y="334679"/>
                  </a:lnTo>
                  <a:lnTo>
                    <a:pt x="736824" y="517059"/>
                  </a:lnTo>
                  <a:lnTo>
                    <a:pt x="919204" y="334679"/>
                  </a:lnTo>
                  <a:lnTo>
                    <a:pt x="1055934" y="334679"/>
                  </a:lnTo>
                  <a:cubicBezTo>
                    <a:pt x="1130411" y="138659"/>
                    <a:pt x="1320300" y="0"/>
                    <a:pt x="154257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Diamond 87"/>
            <p:cNvSpPr/>
            <p:nvPr/>
          </p:nvSpPr>
          <p:spPr>
            <a:xfrm>
              <a:off x="4297386" y="2590725"/>
              <a:ext cx="185404" cy="209175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" name="Moon 128"/>
            <p:cNvSpPr/>
            <p:nvPr/>
          </p:nvSpPr>
          <p:spPr>
            <a:xfrm rot="17292480">
              <a:off x="5993624" y="3346908"/>
              <a:ext cx="195563" cy="90307"/>
            </a:xfrm>
            <a:custGeom>
              <a:avLst/>
              <a:gdLst/>
              <a:ahLst/>
              <a:cxnLst/>
              <a:rect l="l" t="t" r="r" b="b"/>
              <a:pathLst>
                <a:path w="2885855" h="1482826">
                  <a:moveTo>
                    <a:pt x="2140215" y="766679"/>
                  </a:moveTo>
                  <a:cubicBezTo>
                    <a:pt x="2143010" y="997711"/>
                    <a:pt x="1978653" y="1040977"/>
                    <a:pt x="1776064" y="1047182"/>
                  </a:cubicBezTo>
                  <a:cubicBezTo>
                    <a:pt x="1773599" y="1047903"/>
                    <a:pt x="1771112" y="1047932"/>
                    <a:pt x="1768617" y="1047932"/>
                  </a:cubicBezTo>
                  <a:lnTo>
                    <a:pt x="1757942" y="1047932"/>
                  </a:lnTo>
                  <a:cubicBezTo>
                    <a:pt x="1716337" y="1049492"/>
                    <a:pt x="1673297" y="1049186"/>
                    <a:pt x="1629921" y="1048839"/>
                  </a:cubicBezTo>
                  <a:lnTo>
                    <a:pt x="1623719" y="1047932"/>
                  </a:lnTo>
                  <a:lnTo>
                    <a:pt x="507385" y="1047932"/>
                  </a:lnTo>
                  <a:cubicBezTo>
                    <a:pt x="317887" y="1068350"/>
                    <a:pt x="446273" y="1225746"/>
                    <a:pt x="673725" y="1389082"/>
                  </a:cubicBezTo>
                  <a:cubicBezTo>
                    <a:pt x="919900" y="1565863"/>
                    <a:pt x="571734" y="1454340"/>
                    <a:pt x="413198" y="1365738"/>
                  </a:cubicBezTo>
                  <a:cubicBezTo>
                    <a:pt x="254661" y="1277137"/>
                    <a:pt x="45146" y="1122801"/>
                    <a:pt x="4184" y="777009"/>
                  </a:cubicBezTo>
                  <a:cubicBezTo>
                    <a:pt x="-27472" y="509784"/>
                    <a:pt x="124488" y="449381"/>
                    <a:pt x="324715" y="437280"/>
                  </a:cubicBezTo>
                  <a:cubicBezTo>
                    <a:pt x="336380" y="434371"/>
                    <a:pt x="348428" y="433658"/>
                    <a:pt x="360643" y="433658"/>
                  </a:cubicBezTo>
                  <a:lnTo>
                    <a:pt x="1641310" y="433658"/>
                  </a:lnTo>
                  <a:cubicBezTo>
                    <a:pt x="1818405" y="409653"/>
                    <a:pt x="1690492" y="254578"/>
                    <a:pt x="1466524" y="93744"/>
                  </a:cubicBezTo>
                  <a:cubicBezTo>
                    <a:pt x="1220349" y="-83037"/>
                    <a:pt x="1568515" y="28486"/>
                    <a:pt x="1727051" y="117088"/>
                  </a:cubicBezTo>
                  <a:cubicBezTo>
                    <a:pt x="1885588" y="205689"/>
                    <a:pt x="2095103" y="360025"/>
                    <a:pt x="2136066" y="705817"/>
                  </a:cubicBezTo>
                  <a:cubicBezTo>
                    <a:pt x="2138626" y="727429"/>
                    <a:pt x="2139985" y="747689"/>
                    <a:pt x="2140215" y="766679"/>
                  </a:cubicBezTo>
                  <a:close/>
                  <a:moveTo>
                    <a:pt x="2885855" y="742594"/>
                  </a:moveTo>
                  <a:cubicBezTo>
                    <a:pt x="2885855" y="911228"/>
                    <a:pt x="2749151" y="1047932"/>
                    <a:pt x="2580517" y="1047932"/>
                  </a:cubicBezTo>
                  <a:cubicBezTo>
                    <a:pt x="2411883" y="1047932"/>
                    <a:pt x="2275179" y="911228"/>
                    <a:pt x="2275179" y="742594"/>
                  </a:cubicBezTo>
                  <a:cubicBezTo>
                    <a:pt x="2275179" y="573960"/>
                    <a:pt x="2411883" y="437256"/>
                    <a:pt x="2580517" y="437256"/>
                  </a:cubicBezTo>
                  <a:cubicBezTo>
                    <a:pt x="2749151" y="437256"/>
                    <a:pt x="2885855" y="573960"/>
                    <a:pt x="2885855" y="74259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" name="Teardrop 133"/>
            <p:cNvSpPr/>
            <p:nvPr/>
          </p:nvSpPr>
          <p:spPr>
            <a:xfrm rot="11254553">
              <a:off x="5896980" y="2976404"/>
              <a:ext cx="249944" cy="220550"/>
            </a:xfrm>
            <a:custGeom>
              <a:avLst/>
              <a:gdLst/>
              <a:ahLst/>
              <a:cxnLst/>
              <a:rect l="l" t="t" r="r" b="b"/>
              <a:pathLst>
                <a:path w="977409" h="862463">
                  <a:moveTo>
                    <a:pt x="259894" y="587617"/>
                  </a:moveTo>
                  <a:cubicBezTo>
                    <a:pt x="303121" y="581868"/>
                    <a:pt x="333503" y="542165"/>
                    <a:pt x="327754" y="498938"/>
                  </a:cubicBezTo>
                  <a:cubicBezTo>
                    <a:pt x="322005" y="455710"/>
                    <a:pt x="282301" y="425328"/>
                    <a:pt x="239074" y="431078"/>
                  </a:cubicBezTo>
                  <a:cubicBezTo>
                    <a:pt x="195846" y="436827"/>
                    <a:pt x="165465" y="476530"/>
                    <a:pt x="171214" y="519757"/>
                  </a:cubicBezTo>
                  <a:cubicBezTo>
                    <a:pt x="176963" y="562985"/>
                    <a:pt x="216666" y="593367"/>
                    <a:pt x="259894" y="587617"/>
                  </a:cubicBezTo>
                  <a:close/>
                  <a:moveTo>
                    <a:pt x="496117" y="556200"/>
                  </a:moveTo>
                  <a:cubicBezTo>
                    <a:pt x="539344" y="550450"/>
                    <a:pt x="569726" y="510747"/>
                    <a:pt x="563976" y="467520"/>
                  </a:cubicBezTo>
                  <a:cubicBezTo>
                    <a:pt x="558227" y="424293"/>
                    <a:pt x="518524" y="393911"/>
                    <a:pt x="475297" y="399660"/>
                  </a:cubicBezTo>
                  <a:cubicBezTo>
                    <a:pt x="432069" y="405409"/>
                    <a:pt x="401688" y="445112"/>
                    <a:pt x="407437" y="488340"/>
                  </a:cubicBezTo>
                  <a:cubicBezTo>
                    <a:pt x="413186" y="531567"/>
                    <a:pt x="452889" y="561949"/>
                    <a:pt x="496117" y="556200"/>
                  </a:cubicBezTo>
                  <a:close/>
                  <a:moveTo>
                    <a:pt x="732341" y="524782"/>
                  </a:moveTo>
                  <a:cubicBezTo>
                    <a:pt x="775568" y="519033"/>
                    <a:pt x="805950" y="479329"/>
                    <a:pt x="800200" y="436102"/>
                  </a:cubicBezTo>
                  <a:cubicBezTo>
                    <a:pt x="794451" y="392875"/>
                    <a:pt x="754748" y="362493"/>
                    <a:pt x="711521" y="368242"/>
                  </a:cubicBezTo>
                  <a:cubicBezTo>
                    <a:pt x="668293" y="373991"/>
                    <a:pt x="637912" y="413695"/>
                    <a:pt x="643661" y="456922"/>
                  </a:cubicBezTo>
                  <a:cubicBezTo>
                    <a:pt x="649410" y="500149"/>
                    <a:pt x="689113" y="530531"/>
                    <a:pt x="732341" y="524782"/>
                  </a:cubicBezTo>
                  <a:close/>
                  <a:moveTo>
                    <a:pt x="539319" y="856951"/>
                  </a:moveTo>
                  <a:cubicBezTo>
                    <a:pt x="270888" y="892653"/>
                    <a:pt x="30621" y="751209"/>
                    <a:pt x="2667" y="541027"/>
                  </a:cubicBezTo>
                  <a:cubicBezTo>
                    <a:pt x="-25288" y="330846"/>
                    <a:pt x="169657" y="131519"/>
                    <a:pt x="438089" y="95817"/>
                  </a:cubicBezTo>
                  <a:cubicBezTo>
                    <a:pt x="491646" y="88694"/>
                    <a:pt x="544084" y="88623"/>
                    <a:pt x="593712" y="96560"/>
                  </a:cubicBezTo>
                  <a:cubicBezTo>
                    <a:pt x="709420" y="94638"/>
                    <a:pt x="825104" y="62149"/>
                    <a:pt x="940790" y="0"/>
                  </a:cubicBezTo>
                  <a:cubicBezTo>
                    <a:pt x="908291" y="72634"/>
                    <a:pt x="884680" y="145268"/>
                    <a:pt x="870775" y="218069"/>
                  </a:cubicBezTo>
                  <a:cubicBezTo>
                    <a:pt x="927482" y="270002"/>
                    <a:pt x="964730" y="336463"/>
                    <a:pt x="974742" y="411741"/>
                  </a:cubicBezTo>
                  <a:cubicBezTo>
                    <a:pt x="1002697" y="621923"/>
                    <a:pt x="807751" y="821250"/>
                    <a:pt x="539319" y="85695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" name="Oval 170"/>
            <p:cNvSpPr/>
            <p:nvPr/>
          </p:nvSpPr>
          <p:spPr>
            <a:xfrm>
              <a:off x="5954092" y="2205404"/>
              <a:ext cx="192090" cy="189436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2975789" y="3247543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Metrics Collection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4649595" y="2552902"/>
              <a:ext cx="1515437" cy="269211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Apps</a:t>
              </a:r>
            </a:p>
          </p:txBody>
        </p:sp>
        <p:sp>
          <p:nvSpPr>
            <p:cNvPr id="70" name="Diamond 87"/>
            <p:cNvSpPr/>
            <p:nvPr/>
          </p:nvSpPr>
          <p:spPr>
            <a:xfrm>
              <a:off x="5931453" y="2582259"/>
              <a:ext cx="185404" cy="209175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" name="Rounded Rectangle 9"/>
            <p:cNvSpPr/>
            <p:nvPr/>
          </p:nvSpPr>
          <p:spPr>
            <a:xfrm>
              <a:off x="5977468" y="1882389"/>
              <a:ext cx="149840" cy="183475"/>
            </a:xfrm>
            <a:custGeom>
              <a:avLst/>
              <a:gdLst/>
              <a:ahLst/>
              <a:cxnLst/>
              <a:rect l="l" t="t" r="r" b="b"/>
              <a:pathLst>
                <a:path w="990600" h="1265275">
                  <a:moveTo>
                    <a:pt x="495299" y="621778"/>
                  </a:moveTo>
                  <a:cubicBezTo>
                    <a:pt x="426912" y="621778"/>
                    <a:pt x="371473" y="677217"/>
                    <a:pt x="371473" y="745604"/>
                  </a:cubicBezTo>
                  <a:cubicBezTo>
                    <a:pt x="371473" y="800510"/>
                    <a:pt x="407209" y="847069"/>
                    <a:pt x="457199" y="861738"/>
                  </a:cubicBezTo>
                  <a:lnTo>
                    <a:pt x="457199" y="1103911"/>
                  </a:lnTo>
                  <a:cubicBezTo>
                    <a:pt x="457199" y="1124953"/>
                    <a:pt x="474257" y="1142011"/>
                    <a:pt x="495299" y="1142011"/>
                  </a:cubicBezTo>
                  <a:cubicBezTo>
                    <a:pt x="516341" y="1142011"/>
                    <a:pt x="533399" y="1124953"/>
                    <a:pt x="533399" y="1103911"/>
                  </a:cubicBezTo>
                  <a:lnTo>
                    <a:pt x="533399" y="861738"/>
                  </a:lnTo>
                  <a:cubicBezTo>
                    <a:pt x="583390" y="847069"/>
                    <a:pt x="619125" y="800510"/>
                    <a:pt x="619125" y="745604"/>
                  </a:cubicBezTo>
                  <a:cubicBezTo>
                    <a:pt x="619125" y="677217"/>
                    <a:pt x="563686" y="621778"/>
                    <a:pt x="495299" y="621778"/>
                  </a:cubicBezTo>
                  <a:close/>
                  <a:moveTo>
                    <a:pt x="495297" y="170493"/>
                  </a:moveTo>
                  <a:cubicBezTo>
                    <a:pt x="391746" y="170493"/>
                    <a:pt x="307802" y="254436"/>
                    <a:pt x="307802" y="357987"/>
                  </a:cubicBezTo>
                  <a:lnTo>
                    <a:pt x="307804" y="357991"/>
                  </a:lnTo>
                  <a:lnTo>
                    <a:pt x="307544" y="357991"/>
                  </a:lnTo>
                  <a:lnTo>
                    <a:pt x="307544" y="538211"/>
                  </a:lnTo>
                  <a:lnTo>
                    <a:pt x="683058" y="538211"/>
                  </a:lnTo>
                  <a:lnTo>
                    <a:pt x="683058" y="357991"/>
                  </a:lnTo>
                  <a:lnTo>
                    <a:pt x="682792" y="357991"/>
                  </a:lnTo>
                  <a:cubicBezTo>
                    <a:pt x="682792" y="357988"/>
                    <a:pt x="682792" y="357988"/>
                    <a:pt x="682792" y="357987"/>
                  </a:cubicBezTo>
                  <a:cubicBezTo>
                    <a:pt x="682792" y="254436"/>
                    <a:pt x="598848" y="170493"/>
                    <a:pt x="495297" y="170493"/>
                  </a:cubicBezTo>
                  <a:close/>
                  <a:moveTo>
                    <a:pt x="495300" y="0"/>
                  </a:moveTo>
                  <a:cubicBezTo>
                    <a:pt x="686657" y="0"/>
                    <a:pt x="841781" y="155124"/>
                    <a:pt x="841781" y="346479"/>
                  </a:cubicBezTo>
                  <a:lnTo>
                    <a:pt x="841781" y="346481"/>
                  </a:lnTo>
                  <a:lnTo>
                    <a:pt x="841781" y="538211"/>
                  </a:lnTo>
                  <a:lnTo>
                    <a:pt x="869420" y="538211"/>
                  </a:lnTo>
                  <a:cubicBezTo>
                    <a:pt x="936346" y="538211"/>
                    <a:pt x="990600" y="592465"/>
                    <a:pt x="990600" y="659391"/>
                  </a:cubicBezTo>
                  <a:lnTo>
                    <a:pt x="990600" y="1144095"/>
                  </a:lnTo>
                  <a:cubicBezTo>
                    <a:pt x="990600" y="1211021"/>
                    <a:pt x="936346" y="1265275"/>
                    <a:pt x="869420" y="1265275"/>
                  </a:cubicBezTo>
                  <a:lnTo>
                    <a:pt x="121180" y="1265275"/>
                  </a:lnTo>
                  <a:cubicBezTo>
                    <a:pt x="54254" y="1265275"/>
                    <a:pt x="0" y="1211021"/>
                    <a:pt x="0" y="1144095"/>
                  </a:cubicBezTo>
                  <a:lnTo>
                    <a:pt x="0" y="659391"/>
                  </a:lnTo>
                  <a:cubicBezTo>
                    <a:pt x="0" y="592465"/>
                    <a:pt x="54254" y="538211"/>
                    <a:pt x="121180" y="538211"/>
                  </a:cubicBezTo>
                  <a:lnTo>
                    <a:pt x="148819" y="538211"/>
                  </a:lnTo>
                  <a:lnTo>
                    <a:pt x="148819" y="346481"/>
                  </a:lnTo>
                  <a:cubicBezTo>
                    <a:pt x="148819" y="155124"/>
                    <a:pt x="303944" y="0"/>
                    <a:pt x="4953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967323" y="934607"/>
              <a:ext cx="326316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12700" cmpd="sng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HA Proxy LB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6688" y="3522133"/>
              <a:ext cx="1253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D4D4D"/>
                  </a:solidFill>
                  <a:latin typeface="Arial"/>
                </a:rPr>
                <a:t>Elastic Runtime</a:t>
              </a:r>
            </a:p>
          </p:txBody>
        </p:sp>
        <p:pic>
          <p:nvPicPr>
            <p:cNvPr id="18" name="Picture 17" descr="Statistic bar 128x128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999" y="3268133"/>
              <a:ext cx="237066" cy="237066"/>
            </a:xfrm>
            <a:prstGeom prst="rect">
              <a:avLst/>
            </a:prstGeom>
          </p:spPr>
        </p:pic>
        <p:pic>
          <p:nvPicPr>
            <p:cNvPr id="19" name="Picture 18" descr="Navigation bottom 128x128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33" y="931334"/>
              <a:ext cx="2794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0317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147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6094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6213" y="109538"/>
            <a:ext cx="6732587" cy="474662"/>
          </a:xfrm>
        </p:spPr>
        <p:txBody>
          <a:bodyPr/>
          <a:lstStyle/>
          <a:p>
            <a:r>
              <a:rPr lang="en-US" sz="2200" dirty="0" smtClean="0"/>
              <a:t>Pivotal CF Elastic Runtime Architecture</a:t>
            </a:r>
            <a:endParaRPr lang="en-US" sz="2200" dirty="0"/>
          </a:p>
        </p:txBody>
      </p:sp>
      <p:pic>
        <p:nvPicPr>
          <p:cNvPr id="2" name="Picture 1" descr="cf_architecture_blo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514350"/>
            <a:ext cx="7340600" cy="41134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" y="1092200"/>
            <a:ext cx="7086600" cy="495300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476500"/>
            <a:ext cx="2705100" cy="444500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000" y="3073400"/>
            <a:ext cx="7086600" cy="495300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30"/>
          <p:cNvSpPr>
            <a:spLocks/>
          </p:cNvSpPr>
          <p:nvPr/>
        </p:nvSpPr>
        <p:spPr bwMode="auto">
          <a:xfrm>
            <a:off x="7353499" y="1107280"/>
            <a:ext cx="787202" cy="3024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1600" dirty="0" smtClean="0"/>
              <a:t>UAA</a:t>
            </a:r>
            <a:endParaRPr lang="en-US" sz="1600" dirty="0"/>
          </a:p>
        </p:txBody>
      </p:sp>
      <p:sp>
        <p:nvSpPr>
          <p:cNvPr id="8" name="AutoShape 30"/>
          <p:cNvSpPr>
            <a:spLocks/>
          </p:cNvSpPr>
          <p:nvPr/>
        </p:nvSpPr>
        <p:spPr bwMode="auto">
          <a:xfrm>
            <a:off x="7353498" y="2286000"/>
            <a:ext cx="1244402" cy="635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1600" dirty="0" smtClean="0"/>
              <a:t>Container Isolation</a:t>
            </a:r>
            <a:endParaRPr lang="en-US" sz="1600" dirty="0"/>
          </a:p>
        </p:txBody>
      </p:sp>
      <p:sp>
        <p:nvSpPr>
          <p:cNvPr id="10" name="AutoShape 30"/>
          <p:cNvSpPr>
            <a:spLocks/>
          </p:cNvSpPr>
          <p:nvPr/>
        </p:nvSpPr>
        <p:spPr bwMode="auto">
          <a:xfrm>
            <a:off x="7391598" y="4127500"/>
            <a:ext cx="1244402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1600" dirty="0" smtClean="0"/>
              <a:t>Audit trail log</a:t>
            </a:r>
            <a:endParaRPr lang="en-US" sz="1600" dirty="0"/>
          </a:p>
        </p:txBody>
      </p:sp>
      <p:sp>
        <p:nvSpPr>
          <p:cNvPr id="11" name="AutoShape 30"/>
          <p:cNvSpPr>
            <a:spLocks/>
          </p:cNvSpPr>
          <p:nvPr/>
        </p:nvSpPr>
        <p:spPr bwMode="auto">
          <a:xfrm>
            <a:off x="7340600" y="127000"/>
            <a:ext cx="1739900" cy="355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1600" dirty="0" smtClean="0"/>
              <a:t>Transport (SSH)</a:t>
            </a:r>
            <a:endParaRPr lang="en-US" sz="1600" dirty="0"/>
          </a:p>
        </p:txBody>
      </p:sp>
      <p:sp>
        <p:nvSpPr>
          <p:cNvPr id="12" name="AutoShape 30"/>
          <p:cNvSpPr>
            <a:spLocks/>
          </p:cNvSpPr>
          <p:nvPr/>
        </p:nvSpPr>
        <p:spPr bwMode="auto">
          <a:xfrm>
            <a:off x="7353498" y="1511300"/>
            <a:ext cx="1244402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sz="1600" dirty="0" smtClean="0"/>
              <a:t>Svc Credentials</a:t>
            </a:r>
            <a:endParaRPr lang="en-US" sz="1600" dirty="0"/>
          </a:p>
        </p:txBody>
      </p:sp>
      <p:sp>
        <p:nvSpPr>
          <p:cNvPr id="13" name="AutoShape 30"/>
          <p:cNvSpPr>
            <a:spLocks/>
          </p:cNvSpPr>
          <p:nvPr/>
        </p:nvSpPr>
        <p:spPr bwMode="auto">
          <a:xfrm rot="16200000">
            <a:off x="7766052" y="2279651"/>
            <a:ext cx="2133599" cy="2158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r>
              <a:rPr lang="en-US" dirty="0" smtClean="0"/>
              <a:t>Network Isolation</a:t>
            </a:r>
            <a:endParaRPr lang="en-US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902699" y="596900"/>
            <a:ext cx="1" cy="96520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8902700" y="3543300"/>
            <a:ext cx="12700" cy="91440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57175"/>
            <a:endParaRPr lang="en-US" sz="7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73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0309" y="1055080"/>
            <a:ext cx="4073770" cy="2412019"/>
          </a:xfrm>
          <a:prstGeom prst="roundRect">
            <a:avLst>
              <a:gd name="adj" fmla="val 9625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 Authorization and Authentication” </a:t>
            </a: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provides identity, security and authorization services. It manages third party </a:t>
            </a:r>
            <a:r>
              <a:rPr lang="en-US" sz="1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Oauth</a:t>
            </a: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2.0 access credentials and can provide application access and identity-as-a-service for apps running on Cloud Foundry. Composed of: UAA Server, Command Line Interface, Library.</a:t>
            </a:r>
            <a:endParaRPr 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0529" y="843551"/>
            <a:ext cx="1554219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/>
              </a:rPr>
              <a:t>How It Works:</a:t>
            </a:r>
            <a:endParaRPr lang="en-US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5555" y="1051172"/>
            <a:ext cx="4073770" cy="2415927"/>
          </a:xfrm>
          <a:prstGeom prst="roundRect">
            <a:avLst>
              <a:gd name="adj" fmla="val 9625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Token Server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Server (User management)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OAuth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Scopes (Groups</a:t>
            </a: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 and SCIM</a:t>
            </a:r>
            <a:endParaRPr 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Login </a:t>
            </a: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Server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LDAP</a:t>
            </a:r>
            <a:endParaRPr 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UAA Database</a:t>
            </a:r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SAML support (for SSO integration) and Active Directory support with the </a:t>
            </a:r>
            <a:r>
              <a:rPr lang="en-US" sz="11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VMWare</a:t>
            </a:r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SSO Appliance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Access </a:t>
            </a:r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auditing</a:t>
            </a:r>
            <a:endParaRPr 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75775" y="839643"/>
            <a:ext cx="1768258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62626"/>
                </a:solidFill>
                <a:latin typeface="Calibri"/>
              </a:rPr>
              <a:t>Responsible For:</a:t>
            </a:r>
            <a:endParaRPr lang="en-US" b="1" dirty="0">
              <a:solidFill>
                <a:srgbClr val="26262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03" y="325438"/>
            <a:ext cx="7750085" cy="460375"/>
          </a:xfrm>
        </p:spPr>
        <p:txBody>
          <a:bodyPr/>
          <a:lstStyle/>
          <a:p>
            <a:r>
              <a:rPr lang="en-US" dirty="0"/>
              <a:t>UAA and Login Servers</a:t>
            </a:r>
          </a:p>
        </p:txBody>
      </p:sp>
      <p:sp>
        <p:nvSpPr>
          <p:cNvPr id="20" name="Oval 84"/>
          <p:cNvSpPr/>
          <p:nvPr/>
        </p:nvSpPr>
        <p:spPr>
          <a:xfrm>
            <a:off x="213514" y="316714"/>
            <a:ext cx="786248" cy="398157"/>
          </a:xfrm>
          <a:custGeom>
            <a:avLst/>
            <a:gdLst/>
            <a:ahLst/>
            <a:cxnLst/>
            <a:rect l="l" t="t" r="r" b="b"/>
            <a:pathLst>
              <a:path w="2065579" h="1046012">
                <a:moveTo>
                  <a:pt x="1760487" y="351205"/>
                </a:moveTo>
                <a:cubicBezTo>
                  <a:pt x="1665603" y="351205"/>
                  <a:pt x="1588685" y="428123"/>
                  <a:pt x="1588685" y="523007"/>
                </a:cubicBezTo>
                <a:cubicBezTo>
                  <a:pt x="1588685" y="617891"/>
                  <a:pt x="1665603" y="694809"/>
                  <a:pt x="1760487" y="694809"/>
                </a:cubicBezTo>
                <a:cubicBezTo>
                  <a:pt x="1855371" y="694809"/>
                  <a:pt x="1932289" y="617891"/>
                  <a:pt x="1932289" y="523007"/>
                </a:cubicBezTo>
                <a:cubicBezTo>
                  <a:pt x="1932289" y="428123"/>
                  <a:pt x="1855371" y="351205"/>
                  <a:pt x="1760487" y="351205"/>
                </a:cubicBezTo>
                <a:close/>
                <a:moveTo>
                  <a:pt x="1542573" y="0"/>
                </a:moveTo>
                <a:cubicBezTo>
                  <a:pt x="1831421" y="0"/>
                  <a:pt x="2065579" y="234158"/>
                  <a:pt x="2065579" y="523006"/>
                </a:cubicBezTo>
                <a:cubicBezTo>
                  <a:pt x="2065579" y="811854"/>
                  <a:pt x="1831421" y="1046012"/>
                  <a:pt x="1542573" y="1046012"/>
                </a:cubicBezTo>
                <a:cubicBezTo>
                  <a:pt x="1320299" y="1046012"/>
                  <a:pt x="1130410" y="907353"/>
                  <a:pt x="1055933" y="711331"/>
                </a:cubicBezTo>
                <a:lnTo>
                  <a:pt x="188330" y="711331"/>
                </a:lnTo>
                <a:lnTo>
                  <a:pt x="188327" y="711334"/>
                </a:lnTo>
                <a:lnTo>
                  <a:pt x="0" y="523007"/>
                </a:lnTo>
                <a:lnTo>
                  <a:pt x="187821" y="335186"/>
                </a:lnTo>
                <a:lnTo>
                  <a:pt x="369695" y="517060"/>
                </a:lnTo>
                <a:lnTo>
                  <a:pt x="552076" y="334679"/>
                </a:lnTo>
                <a:lnTo>
                  <a:pt x="554444" y="334679"/>
                </a:lnTo>
                <a:lnTo>
                  <a:pt x="736824" y="517059"/>
                </a:lnTo>
                <a:lnTo>
                  <a:pt x="919204" y="334679"/>
                </a:lnTo>
                <a:lnTo>
                  <a:pt x="1055934" y="334679"/>
                </a:lnTo>
                <a:cubicBezTo>
                  <a:pt x="1130411" y="138659"/>
                  <a:pt x="1320300" y="0"/>
                  <a:pt x="1542573" y="0"/>
                </a:cubicBezTo>
                <a:close/>
              </a:path>
            </a:pathLst>
          </a:custGeom>
          <a:solidFill>
            <a:srgbClr val="00685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51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6713" y="236538"/>
            <a:ext cx="8410575" cy="460375"/>
          </a:xfrm>
        </p:spPr>
        <p:txBody>
          <a:bodyPr/>
          <a:lstStyle/>
          <a:p>
            <a:r>
              <a:rPr lang="en-US" sz="2800" dirty="0" smtClean="0"/>
              <a:t>Container Isolation</a:t>
            </a:r>
            <a:endParaRPr lang="en-US" sz="2800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921509" y="1155699"/>
            <a:ext cx="1667528" cy="1200289"/>
            <a:chOff x="5505053" y="3129943"/>
            <a:chExt cx="1099435" cy="781049"/>
          </a:xfrm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5505053" y="3129943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Oval 170"/>
            <p:cNvSpPr/>
            <p:nvPr/>
          </p:nvSpPr>
          <p:spPr>
            <a:xfrm>
              <a:off x="5527289" y="3213241"/>
              <a:ext cx="153605" cy="172890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41"/>
          <p:cNvSpPr/>
          <p:nvPr/>
        </p:nvSpPr>
        <p:spPr>
          <a:xfrm rot="5400000">
            <a:off x="7406380" y="1293119"/>
            <a:ext cx="623445" cy="1364607"/>
          </a:xfrm>
          <a:custGeom>
            <a:avLst/>
            <a:gdLst/>
            <a:ahLst/>
            <a:cxnLst/>
            <a:rect l="l" t="t" r="r" b="b"/>
            <a:pathLst>
              <a:path w="888043" h="1708283">
                <a:moveTo>
                  <a:pt x="56723" y="183505"/>
                </a:moveTo>
                <a:lnTo>
                  <a:pt x="831320" y="183505"/>
                </a:lnTo>
                <a:lnTo>
                  <a:pt x="831320" y="56722"/>
                </a:lnTo>
                <a:lnTo>
                  <a:pt x="56723" y="56722"/>
                </a:lnTo>
                <a:close/>
                <a:moveTo>
                  <a:pt x="56723" y="367012"/>
                </a:moveTo>
                <a:lnTo>
                  <a:pt x="831320" y="367012"/>
                </a:lnTo>
                <a:lnTo>
                  <a:pt x="831320" y="240227"/>
                </a:lnTo>
                <a:lnTo>
                  <a:pt x="56723" y="240227"/>
                </a:lnTo>
                <a:close/>
                <a:moveTo>
                  <a:pt x="56723" y="550519"/>
                </a:moveTo>
                <a:lnTo>
                  <a:pt x="831320" y="550519"/>
                </a:lnTo>
                <a:lnTo>
                  <a:pt x="831320" y="423734"/>
                </a:lnTo>
                <a:lnTo>
                  <a:pt x="56723" y="423734"/>
                </a:lnTo>
                <a:close/>
                <a:moveTo>
                  <a:pt x="56723" y="734026"/>
                </a:moveTo>
                <a:lnTo>
                  <a:pt x="831320" y="734026"/>
                </a:lnTo>
                <a:lnTo>
                  <a:pt x="831320" y="607241"/>
                </a:lnTo>
                <a:lnTo>
                  <a:pt x="56723" y="607241"/>
                </a:lnTo>
                <a:close/>
                <a:moveTo>
                  <a:pt x="56723" y="917533"/>
                </a:moveTo>
                <a:lnTo>
                  <a:pt x="831320" y="917533"/>
                </a:lnTo>
                <a:lnTo>
                  <a:pt x="831320" y="790748"/>
                </a:lnTo>
                <a:lnTo>
                  <a:pt x="56723" y="790748"/>
                </a:lnTo>
                <a:close/>
                <a:moveTo>
                  <a:pt x="56723" y="1101040"/>
                </a:moveTo>
                <a:lnTo>
                  <a:pt x="831320" y="1101040"/>
                </a:lnTo>
                <a:lnTo>
                  <a:pt x="831320" y="974255"/>
                </a:lnTo>
                <a:lnTo>
                  <a:pt x="56723" y="974255"/>
                </a:lnTo>
                <a:close/>
                <a:moveTo>
                  <a:pt x="56723" y="1284547"/>
                </a:moveTo>
                <a:lnTo>
                  <a:pt x="831320" y="1284547"/>
                </a:lnTo>
                <a:lnTo>
                  <a:pt x="831320" y="1157762"/>
                </a:lnTo>
                <a:lnTo>
                  <a:pt x="56723" y="1157762"/>
                </a:lnTo>
                <a:close/>
                <a:moveTo>
                  <a:pt x="56723" y="1468054"/>
                </a:moveTo>
                <a:lnTo>
                  <a:pt x="831320" y="1468054"/>
                </a:lnTo>
                <a:lnTo>
                  <a:pt x="831320" y="1341269"/>
                </a:lnTo>
                <a:lnTo>
                  <a:pt x="56723" y="1341269"/>
                </a:lnTo>
                <a:close/>
                <a:moveTo>
                  <a:pt x="56723" y="1651561"/>
                </a:moveTo>
                <a:lnTo>
                  <a:pt x="831320" y="1651561"/>
                </a:lnTo>
                <a:lnTo>
                  <a:pt x="831320" y="1524776"/>
                </a:lnTo>
                <a:lnTo>
                  <a:pt x="56723" y="1524776"/>
                </a:lnTo>
                <a:close/>
                <a:moveTo>
                  <a:pt x="0" y="1708282"/>
                </a:moveTo>
                <a:lnTo>
                  <a:pt x="0" y="0"/>
                </a:lnTo>
                <a:lnTo>
                  <a:pt x="14180" y="0"/>
                </a:lnTo>
                <a:lnTo>
                  <a:pt x="56723" y="0"/>
                </a:lnTo>
                <a:lnTo>
                  <a:pt x="831320" y="0"/>
                </a:lnTo>
                <a:lnTo>
                  <a:pt x="845502" y="0"/>
                </a:lnTo>
                <a:lnTo>
                  <a:pt x="888043" y="0"/>
                </a:lnTo>
                <a:lnTo>
                  <a:pt x="888043" y="1708282"/>
                </a:lnTo>
                <a:lnTo>
                  <a:pt x="845502" y="1708282"/>
                </a:lnTo>
                <a:lnTo>
                  <a:pt x="845502" y="1708283"/>
                </a:lnTo>
                <a:lnTo>
                  <a:pt x="14180" y="1708283"/>
                </a:lnTo>
                <a:lnTo>
                  <a:pt x="14180" y="1708282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ounded Rectangle 9"/>
          <p:cNvSpPr/>
          <p:nvPr/>
        </p:nvSpPr>
        <p:spPr>
          <a:xfrm>
            <a:off x="8193526" y="1924725"/>
            <a:ext cx="177448" cy="22665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14068" y="3847352"/>
            <a:ext cx="189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2"/>
                </a:solidFill>
                <a:latin typeface="Calibri"/>
              </a:rPr>
              <a:t>DEAs pool isolation</a:t>
            </a:r>
            <a:endParaRPr lang="en-US" dirty="0">
              <a:solidFill>
                <a:schemeClr val="bg2"/>
              </a:solidFill>
              <a:latin typeface="Calibri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934209" y="2514599"/>
            <a:ext cx="1667528" cy="1200289"/>
            <a:chOff x="5505053" y="3129943"/>
            <a:chExt cx="1099435" cy="781049"/>
          </a:xfrm>
        </p:grpSpPr>
        <p:sp>
          <p:nvSpPr>
            <p:cNvPr id="43" name="Rounded Rectangle 42"/>
            <p:cNvSpPr>
              <a:spLocks noChangeArrowheads="1"/>
            </p:cNvSpPr>
            <p:nvPr/>
          </p:nvSpPr>
          <p:spPr bwMode="auto">
            <a:xfrm>
              <a:off x="5505053" y="3129943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Oval 170"/>
            <p:cNvSpPr/>
            <p:nvPr/>
          </p:nvSpPr>
          <p:spPr>
            <a:xfrm>
              <a:off x="5527289" y="3213241"/>
              <a:ext cx="153605" cy="172890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1"/>
          <p:cNvSpPr/>
          <p:nvPr/>
        </p:nvSpPr>
        <p:spPr>
          <a:xfrm rot="5400000">
            <a:off x="7419080" y="2652019"/>
            <a:ext cx="623445" cy="1364607"/>
          </a:xfrm>
          <a:custGeom>
            <a:avLst/>
            <a:gdLst/>
            <a:ahLst/>
            <a:cxnLst/>
            <a:rect l="l" t="t" r="r" b="b"/>
            <a:pathLst>
              <a:path w="888043" h="1708283">
                <a:moveTo>
                  <a:pt x="56723" y="183505"/>
                </a:moveTo>
                <a:lnTo>
                  <a:pt x="831320" y="183505"/>
                </a:lnTo>
                <a:lnTo>
                  <a:pt x="831320" y="56722"/>
                </a:lnTo>
                <a:lnTo>
                  <a:pt x="56723" y="56722"/>
                </a:lnTo>
                <a:close/>
                <a:moveTo>
                  <a:pt x="56723" y="367012"/>
                </a:moveTo>
                <a:lnTo>
                  <a:pt x="831320" y="367012"/>
                </a:lnTo>
                <a:lnTo>
                  <a:pt x="831320" y="240227"/>
                </a:lnTo>
                <a:lnTo>
                  <a:pt x="56723" y="240227"/>
                </a:lnTo>
                <a:close/>
                <a:moveTo>
                  <a:pt x="56723" y="550519"/>
                </a:moveTo>
                <a:lnTo>
                  <a:pt x="831320" y="550519"/>
                </a:lnTo>
                <a:lnTo>
                  <a:pt x="831320" y="423734"/>
                </a:lnTo>
                <a:lnTo>
                  <a:pt x="56723" y="423734"/>
                </a:lnTo>
                <a:close/>
                <a:moveTo>
                  <a:pt x="56723" y="734026"/>
                </a:moveTo>
                <a:lnTo>
                  <a:pt x="831320" y="734026"/>
                </a:lnTo>
                <a:lnTo>
                  <a:pt x="831320" y="607241"/>
                </a:lnTo>
                <a:lnTo>
                  <a:pt x="56723" y="607241"/>
                </a:lnTo>
                <a:close/>
                <a:moveTo>
                  <a:pt x="56723" y="917533"/>
                </a:moveTo>
                <a:lnTo>
                  <a:pt x="831320" y="917533"/>
                </a:lnTo>
                <a:lnTo>
                  <a:pt x="831320" y="790748"/>
                </a:lnTo>
                <a:lnTo>
                  <a:pt x="56723" y="790748"/>
                </a:lnTo>
                <a:close/>
                <a:moveTo>
                  <a:pt x="56723" y="1101040"/>
                </a:moveTo>
                <a:lnTo>
                  <a:pt x="831320" y="1101040"/>
                </a:lnTo>
                <a:lnTo>
                  <a:pt x="831320" y="974255"/>
                </a:lnTo>
                <a:lnTo>
                  <a:pt x="56723" y="974255"/>
                </a:lnTo>
                <a:close/>
                <a:moveTo>
                  <a:pt x="56723" y="1284547"/>
                </a:moveTo>
                <a:lnTo>
                  <a:pt x="831320" y="1284547"/>
                </a:lnTo>
                <a:lnTo>
                  <a:pt x="831320" y="1157762"/>
                </a:lnTo>
                <a:lnTo>
                  <a:pt x="56723" y="1157762"/>
                </a:lnTo>
                <a:close/>
                <a:moveTo>
                  <a:pt x="56723" y="1468054"/>
                </a:moveTo>
                <a:lnTo>
                  <a:pt x="831320" y="1468054"/>
                </a:lnTo>
                <a:lnTo>
                  <a:pt x="831320" y="1341269"/>
                </a:lnTo>
                <a:lnTo>
                  <a:pt x="56723" y="1341269"/>
                </a:lnTo>
                <a:close/>
                <a:moveTo>
                  <a:pt x="56723" y="1651561"/>
                </a:moveTo>
                <a:lnTo>
                  <a:pt x="831320" y="1651561"/>
                </a:lnTo>
                <a:lnTo>
                  <a:pt x="831320" y="1524776"/>
                </a:lnTo>
                <a:lnTo>
                  <a:pt x="56723" y="1524776"/>
                </a:lnTo>
                <a:close/>
                <a:moveTo>
                  <a:pt x="0" y="1708282"/>
                </a:moveTo>
                <a:lnTo>
                  <a:pt x="0" y="0"/>
                </a:lnTo>
                <a:lnTo>
                  <a:pt x="14180" y="0"/>
                </a:lnTo>
                <a:lnTo>
                  <a:pt x="56723" y="0"/>
                </a:lnTo>
                <a:lnTo>
                  <a:pt x="831320" y="0"/>
                </a:lnTo>
                <a:lnTo>
                  <a:pt x="845502" y="0"/>
                </a:lnTo>
                <a:lnTo>
                  <a:pt x="888043" y="0"/>
                </a:lnTo>
                <a:lnTo>
                  <a:pt x="888043" y="1708282"/>
                </a:lnTo>
                <a:lnTo>
                  <a:pt x="845502" y="1708282"/>
                </a:lnTo>
                <a:lnTo>
                  <a:pt x="845502" y="1708283"/>
                </a:lnTo>
                <a:lnTo>
                  <a:pt x="14180" y="1708283"/>
                </a:lnTo>
                <a:lnTo>
                  <a:pt x="14180" y="1708282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9"/>
          <p:cNvSpPr/>
          <p:nvPr/>
        </p:nvSpPr>
        <p:spPr>
          <a:xfrm>
            <a:off x="8206226" y="3283625"/>
            <a:ext cx="177448" cy="22665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61002" y="898654"/>
            <a:ext cx="5519098" cy="301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Apps run inside </a:t>
            </a:r>
            <a:r>
              <a:rPr lang="en-US" sz="2200" dirty="0" err="1" smtClean="0"/>
              <a:t>linux</a:t>
            </a:r>
            <a:r>
              <a:rPr lang="en-US" sz="2200" dirty="0" smtClean="0"/>
              <a:t> containers hosted on DEA VMs.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Containers have their own private network – not accessible from outside the DEA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Routers forward requests from outside using the app named route to the right port on the DEA, which does network translation to the hosted </a:t>
            </a:r>
            <a:r>
              <a:rPr lang="en-US" sz="2200" dirty="0" err="1" smtClean="0"/>
              <a:t>linux</a:t>
            </a:r>
            <a:r>
              <a:rPr lang="en-US" sz="2200" dirty="0" smtClean="0"/>
              <a:t> container internal IP/port.</a:t>
            </a:r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0889047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5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flipH="1">
            <a:off x="7099301" y="1587500"/>
            <a:ext cx="533399" cy="1384300"/>
          </a:xfrm>
          <a:prstGeom prst="line">
            <a:avLst/>
          </a:prstGeom>
          <a:ln w="1905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6713" y="236538"/>
            <a:ext cx="8410575" cy="460375"/>
          </a:xfrm>
        </p:spPr>
        <p:txBody>
          <a:bodyPr/>
          <a:lstStyle/>
          <a:p>
            <a:r>
              <a:rPr lang="en-US" sz="2800" dirty="0" smtClean="0"/>
              <a:t>Service Credentials</a:t>
            </a:r>
            <a:endParaRPr lang="en-US" sz="28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61002" y="898654"/>
            <a:ext cx="4884098" cy="301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Service access information and credentials sent from the Service Broker and stored encrypted directly on the CCDB.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Apps not bound to the service don’t have access to the information.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Only users with the right privilege to the org/space can see the credentials an app is using to connect to a service</a:t>
            </a:r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6426199" y="1104678"/>
            <a:ext cx="1689101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DB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Oval 194"/>
          <p:cNvSpPr/>
          <p:nvPr/>
        </p:nvSpPr>
        <p:spPr>
          <a:xfrm>
            <a:off x="6489705" y="1282182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037341" y="2014448"/>
            <a:ext cx="438395" cy="202203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7051968" y="2218627"/>
            <a:ext cx="438395" cy="202203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511800" y="1996764"/>
            <a:ext cx="1533402" cy="443726"/>
            <a:chOff x="5181600" y="2326964"/>
            <a:chExt cx="1533402" cy="443726"/>
          </a:xfrm>
        </p:grpSpPr>
        <p:sp>
          <p:nvSpPr>
            <p:cNvPr id="24" name="Rounded Rectangle 23"/>
            <p:cNvSpPr>
              <a:spLocks noChangeArrowheads="1"/>
            </p:cNvSpPr>
            <p:nvPr/>
          </p:nvSpPr>
          <p:spPr bwMode="auto">
            <a:xfrm>
              <a:off x="5181600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Cloud Controller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76"/>
            <p:cNvSpPr/>
            <p:nvPr/>
          </p:nvSpPr>
          <p:spPr>
            <a:xfrm>
              <a:off x="5257800" y="2430983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83597" y="1996764"/>
            <a:ext cx="1533402" cy="443726"/>
            <a:chOff x="7153397" y="2326964"/>
            <a:chExt cx="1533402" cy="443726"/>
          </a:xfrm>
        </p:grpSpPr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7153397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Service Broker Node(s)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175"/>
            <p:cNvSpPr/>
            <p:nvPr/>
          </p:nvSpPr>
          <p:spPr>
            <a:xfrm>
              <a:off x="7215230" y="2435054"/>
              <a:ext cx="227549" cy="227546"/>
            </a:xfrm>
            <a:custGeom>
              <a:avLst/>
              <a:gdLst/>
              <a:ahLst/>
              <a:cxnLst/>
              <a:rect l="l" t="t" r="r" b="b"/>
              <a:pathLst>
                <a:path w="3195025" h="319498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Diamond 87"/>
          <p:cNvSpPr/>
          <p:nvPr/>
        </p:nvSpPr>
        <p:spPr>
          <a:xfrm>
            <a:off x="5691052" y="1309279"/>
            <a:ext cx="170214" cy="192038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62800" y="110846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Service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credentials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616705" y="1553127"/>
            <a:ext cx="698495" cy="45918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263845" y="2952751"/>
            <a:ext cx="1099435" cy="781049"/>
            <a:chOff x="5412945" y="3105151"/>
            <a:chExt cx="1099435" cy="781049"/>
          </a:xfrm>
        </p:grpSpPr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49872" y="3306883"/>
            <a:ext cx="679853" cy="307777"/>
            <a:chOff x="5588669" y="3459283"/>
            <a:chExt cx="679853" cy="307777"/>
          </a:xfrm>
        </p:grpSpPr>
        <p:sp>
          <p:nvSpPr>
            <p:cNvPr id="41" name="Rectangle 102"/>
            <p:cNvSpPr/>
            <p:nvPr/>
          </p:nvSpPr>
          <p:spPr>
            <a:xfrm>
              <a:off x="5824996" y="3469013"/>
              <a:ext cx="201273" cy="245737"/>
            </a:xfrm>
            <a:custGeom>
              <a:avLst/>
              <a:gdLst/>
              <a:ahLst/>
              <a:cxnLst/>
              <a:rect l="l" t="t" r="r" b="b"/>
              <a:pathLst>
                <a:path w="611982" h="657475">
                  <a:moveTo>
                    <a:pt x="333375" y="406262"/>
                  </a:moveTo>
                  <a:lnTo>
                    <a:pt x="561975" y="406262"/>
                  </a:lnTo>
                  <a:lnTo>
                    <a:pt x="561975" y="657475"/>
                  </a:lnTo>
                  <a:lnTo>
                    <a:pt x="333375" y="657475"/>
                  </a:lnTo>
                  <a:close/>
                  <a:moveTo>
                    <a:pt x="45244" y="406262"/>
                  </a:moveTo>
                  <a:lnTo>
                    <a:pt x="273844" y="406262"/>
                  </a:lnTo>
                  <a:lnTo>
                    <a:pt x="273844" y="657475"/>
                  </a:lnTo>
                  <a:lnTo>
                    <a:pt x="45244" y="657475"/>
                  </a:lnTo>
                  <a:close/>
                  <a:moveTo>
                    <a:pt x="171419" y="48695"/>
                  </a:moveTo>
                  <a:cubicBezTo>
                    <a:pt x="155741" y="47045"/>
                    <a:pt x="140358" y="52540"/>
                    <a:pt x="127064" y="68094"/>
                  </a:cubicBezTo>
                  <a:cubicBezTo>
                    <a:pt x="82391" y="123816"/>
                    <a:pt x="155802" y="169538"/>
                    <a:pt x="237066" y="176978"/>
                  </a:cubicBezTo>
                  <a:cubicBezTo>
                    <a:pt x="248675" y="178041"/>
                    <a:pt x="260444" y="178322"/>
                    <a:pt x="272053" y="177740"/>
                  </a:cubicBezTo>
                  <a:cubicBezTo>
                    <a:pt x="268136" y="122896"/>
                    <a:pt x="218451" y="53645"/>
                    <a:pt x="171419" y="48695"/>
                  </a:cubicBezTo>
                  <a:close/>
                  <a:moveTo>
                    <a:pt x="440565" y="48694"/>
                  </a:moveTo>
                  <a:cubicBezTo>
                    <a:pt x="393532" y="53644"/>
                    <a:pt x="343847" y="122895"/>
                    <a:pt x="339931" y="177739"/>
                  </a:cubicBezTo>
                  <a:cubicBezTo>
                    <a:pt x="351539" y="178321"/>
                    <a:pt x="363308" y="178040"/>
                    <a:pt x="374917" y="176977"/>
                  </a:cubicBezTo>
                  <a:cubicBezTo>
                    <a:pt x="456181" y="169537"/>
                    <a:pt x="529593" y="123815"/>
                    <a:pt x="484920" y="68093"/>
                  </a:cubicBezTo>
                  <a:cubicBezTo>
                    <a:pt x="471625" y="52539"/>
                    <a:pt x="456242" y="47044"/>
                    <a:pt x="440565" y="48694"/>
                  </a:cubicBezTo>
                  <a:close/>
                  <a:moveTo>
                    <a:pt x="448567" y="477"/>
                  </a:moveTo>
                  <a:cubicBezTo>
                    <a:pt x="475777" y="-2373"/>
                    <a:pt x="502500" y="7341"/>
                    <a:pt x="525630" y="34740"/>
                  </a:cubicBezTo>
                  <a:cubicBezTo>
                    <a:pt x="601817" y="130930"/>
                    <a:pt x="481063" y="209852"/>
                    <a:pt x="343333" y="224089"/>
                  </a:cubicBezTo>
                  <a:lnTo>
                    <a:pt x="580964" y="224089"/>
                  </a:lnTo>
                  <a:cubicBezTo>
                    <a:pt x="598095" y="224089"/>
                    <a:pt x="611982" y="241448"/>
                    <a:pt x="611982" y="262862"/>
                  </a:cubicBezTo>
                  <a:lnTo>
                    <a:pt x="611982" y="355059"/>
                  </a:lnTo>
                  <a:lnTo>
                    <a:pt x="338138" y="355059"/>
                  </a:lnTo>
                  <a:lnTo>
                    <a:pt x="338138" y="225202"/>
                  </a:lnTo>
                  <a:lnTo>
                    <a:pt x="337357" y="225369"/>
                  </a:lnTo>
                  <a:lnTo>
                    <a:pt x="337688" y="227094"/>
                  </a:lnTo>
                  <a:cubicBezTo>
                    <a:pt x="327155" y="227649"/>
                    <a:pt x="316546" y="227789"/>
                    <a:pt x="305967" y="226454"/>
                  </a:cubicBezTo>
                  <a:cubicBezTo>
                    <a:pt x="295404" y="227788"/>
                    <a:pt x="284812" y="227647"/>
                    <a:pt x="274296" y="227093"/>
                  </a:cubicBezTo>
                  <a:lnTo>
                    <a:pt x="274717" y="225390"/>
                  </a:lnTo>
                  <a:lnTo>
                    <a:pt x="273844" y="225202"/>
                  </a:lnTo>
                  <a:lnTo>
                    <a:pt x="273844" y="355059"/>
                  </a:lnTo>
                  <a:lnTo>
                    <a:pt x="0" y="355059"/>
                  </a:lnTo>
                  <a:lnTo>
                    <a:pt x="0" y="262862"/>
                  </a:lnTo>
                  <a:cubicBezTo>
                    <a:pt x="0" y="241448"/>
                    <a:pt x="13887" y="224089"/>
                    <a:pt x="31018" y="224089"/>
                  </a:cubicBezTo>
                  <a:lnTo>
                    <a:pt x="268646" y="224089"/>
                  </a:lnTo>
                  <a:cubicBezTo>
                    <a:pt x="130918" y="209852"/>
                    <a:pt x="10167" y="130930"/>
                    <a:pt x="86353" y="34741"/>
                  </a:cubicBezTo>
                  <a:cubicBezTo>
                    <a:pt x="155580" y="-47261"/>
                    <a:pt x="256978" y="29146"/>
                    <a:pt x="307289" y="126712"/>
                  </a:cubicBezTo>
                  <a:cubicBezTo>
                    <a:pt x="338790" y="61129"/>
                    <a:pt x="394637" y="6125"/>
                    <a:pt x="448567" y="4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88669" y="345928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79660" y="345928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=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ardrop 47"/>
          <p:cNvSpPr/>
          <p:nvPr/>
        </p:nvSpPr>
        <p:spPr>
          <a:xfrm rot="18900000">
            <a:off x="7091648" y="3416946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8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32099E-6 C 3.88889E-6 0.0003 0.02743 0.03117 0.04097 0.1145 C 0.05451 0.19784 0.04097 0.2645 0.01493 0.36821 " pathEditMode="relative" rAng="0" ptsTypes="fsf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1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184E-6 C 0.00035 -0.03547 0.01337 -0.15144 0.00173 -0.21314 C -0.0099 -0.27483 -0.05469 -0.33713 -0.06945 -0.36983 " pathEditMode="relative" rAng="0" ptsTypes="fsF">
                                      <p:cBhvr>
                                        <p:cTn id="2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85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1" grpId="0" animBg="1"/>
      <p:bldP spid="31" grpId="1" animBg="1"/>
      <p:bldP spid="33" grpId="0"/>
      <p:bldP spid="48" grpId="0" animBg="1"/>
      <p:bldP spid="4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/>
          <p:cNvSpPr/>
          <p:nvPr/>
        </p:nvSpPr>
        <p:spPr bwMode="auto">
          <a:xfrm>
            <a:off x="3747873" y="1930711"/>
            <a:ext cx="1560727" cy="374030"/>
          </a:xfrm>
          <a:prstGeom prst="roundRect">
            <a:avLst>
              <a:gd name="adj" fmla="val 8685"/>
            </a:avLst>
          </a:prstGeom>
          <a:solidFill>
            <a:schemeClr val="tx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lIns="182880" tIns="0" rIns="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</a:rPr>
              <a:t>Load Balancer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9713" y="223838"/>
            <a:ext cx="8410575" cy="460375"/>
          </a:xfrm>
        </p:spPr>
        <p:txBody>
          <a:bodyPr/>
          <a:lstStyle/>
          <a:p>
            <a:r>
              <a:rPr lang="en-US" sz="2800" dirty="0" smtClean="0"/>
              <a:t>External LB / HA Proxy does SSL Termination</a:t>
            </a:r>
            <a:endParaRPr lang="en-US" sz="280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1028152" y="2628900"/>
            <a:ext cx="7162799" cy="1879600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888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6391" y="3492640"/>
            <a:ext cx="1099435" cy="781049"/>
            <a:chOff x="5412945" y="3105151"/>
            <a:chExt cx="1099435" cy="781049"/>
          </a:xfrm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98105" y="3492640"/>
            <a:ext cx="1099435" cy="781049"/>
            <a:chOff x="5412945" y="3105151"/>
            <a:chExt cx="1099435" cy="781049"/>
          </a:xfrm>
        </p:grpSpPr>
        <p:sp>
          <p:nvSpPr>
            <p:cNvPr id="18" name="Rounded Rectangle 17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89819" y="3492640"/>
            <a:ext cx="1099435" cy="781049"/>
            <a:chOff x="5412945" y="3105151"/>
            <a:chExt cx="1099435" cy="781049"/>
          </a:xfrm>
        </p:grpSpPr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DEA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11073" y="2832411"/>
            <a:ext cx="1560727" cy="374030"/>
            <a:chOff x="547473" y="1206811"/>
            <a:chExt cx="1560727" cy="37403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547473" y="1206811"/>
              <a:ext cx="1560727" cy="374030"/>
            </a:xfrm>
            <a:prstGeom prst="roundRect">
              <a:avLst>
                <a:gd name="adj" fmla="val 8685"/>
              </a:avLst>
            </a:prstGeom>
            <a:solidFill>
              <a:schemeClr val="tx1"/>
            </a:solidFill>
            <a:ln w="41275">
              <a:noFill/>
              <a:round/>
              <a:headEnd/>
              <a:tailEnd/>
            </a:ln>
          </p:spPr>
          <p:txBody>
            <a:bodyPr wrap="none" lIns="182880" tIns="0" rIns="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Router</a:t>
              </a:r>
            </a:p>
          </p:txBody>
        </p:sp>
        <p:sp>
          <p:nvSpPr>
            <p:cNvPr id="47" name="Oval 42"/>
            <p:cNvSpPr/>
            <p:nvPr/>
          </p:nvSpPr>
          <p:spPr>
            <a:xfrm>
              <a:off x="1486602" y="1289050"/>
              <a:ext cx="228000" cy="230584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ight Arrow 47"/>
          <p:cNvSpPr/>
          <p:nvPr/>
        </p:nvSpPr>
        <p:spPr>
          <a:xfrm rot="5400000">
            <a:off x="3866100" y="909103"/>
            <a:ext cx="1241962" cy="693764"/>
          </a:xfrm>
          <a:prstGeom prst="rightArrow">
            <a:avLst>
              <a:gd name="adj1" fmla="val 72086"/>
              <a:gd name="adj2" fmla="val 41820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Access App</a:t>
            </a:r>
            <a:endParaRPr lang="en-US" sz="1400" dirty="0"/>
          </a:p>
        </p:txBody>
      </p:sp>
      <p:sp>
        <p:nvSpPr>
          <p:cNvPr id="27" name="Rectangle 41"/>
          <p:cNvSpPr/>
          <p:nvPr/>
        </p:nvSpPr>
        <p:spPr>
          <a:xfrm rot="5400000">
            <a:off x="2576270" y="3295608"/>
            <a:ext cx="382603" cy="978671"/>
          </a:xfrm>
          <a:custGeom>
            <a:avLst/>
            <a:gdLst/>
            <a:ahLst/>
            <a:cxnLst/>
            <a:rect l="l" t="t" r="r" b="b"/>
            <a:pathLst>
              <a:path w="888043" h="1708283">
                <a:moveTo>
                  <a:pt x="56723" y="183505"/>
                </a:moveTo>
                <a:lnTo>
                  <a:pt x="831320" y="183505"/>
                </a:lnTo>
                <a:lnTo>
                  <a:pt x="831320" y="56722"/>
                </a:lnTo>
                <a:lnTo>
                  <a:pt x="56723" y="56722"/>
                </a:lnTo>
                <a:close/>
                <a:moveTo>
                  <a:pt x="56723" y="367012"/>
                </a:moveTo>
                <a:lnTo>
                  <a:pt x="831320" y="367012"/>
                </a:lnTo>
                <a:lnTo>
                  <a:pt x="831320" y="240227"/>
                </a:lnTo>
                <a:lnTo>
                  <a:pt x="56723" y="240227"/>
                </a:lnTo>
                <a:close/>
                <a:moveTo>
                  <a:pt x="56723" y="550519"/>
                </a:moveTo>
                <a:lnTo>
                  <a:pt x="831320" y="550519"/>
                </a:lnTo>
                <a:lnTo>
                  <a:pt x="831320" y="423734"/>
                </a:lnTo>
                <a:lnTo>
                  <a:pt x="56723" y="423734"/>
                </a:lnTo>
                <a:close/>
                <a:moveTo>
                  <a:pt x="56723" y="734026"/>
                </a:moveTo>
                <a:lnTo>
                  <a:pt x="831320" y="734026"/>
                </a:lnTo>
                <a:lnTo>
                  <a:pt x="831320" y="607241"/>
                </a:lnTo>
                <a:lnTo>
                  <a:pt x="56723" y="607241"/>
                </a:lnTo>
                <a:close/>
                <a:moveTo>
                  <a:pt x="56723" y="917533"/>
                </a:moveTo>
                <a:lnTo>
                  <a:pt x="831320" y="917533"/>
                </a:lnTo>
                <a:lnTo>
                  <a:pt x="831320" y="790748"/>
                </a:lnTo>
                <a:lnTo>
                  <a:pt x="56723" y="790748"/>
                </a:lnTo>
                <a:close/>
                <a:moveTo>
                  <a:pt x="56723" y="1101040"/>
                </a:moveTo>
                <a:lnTo>
                  <a:pt x="831320" y="1101040"/>
                </a:lnTo>
                <a:lnTo>
                  <a:pt x="831320" y="974255"/>
                </a:lnTo>
                <a:lnTo>
                  <a:pt x="56723" y="974255"/>
                </a:lnTo>
                <a:close/>
                <a:moveTo>
                  <a:pt x="56723" y="1284547"/>
                </a:moveTo>
                <a:lnTo>
                  <a:pt x="831320" y="1284547"/>
                </a:lnTo>
                <a:lnTo>
                  <a:pt x="831320" y="1157762"/>
                </a:lnTo>
                <a:lnTo>
                  <a:pt x="56723" y="1157762"/>
                </a:lnTo>
                <a:close/>
                <a:moveTo>
                  <a:pt x="56723" y="1468054"/>
                </a:moveTo>
                <a:lnTo>
                  <a:pt x="831320" y="1468054"/>
                </a:lnTo>
                <a:lnTo>
                  <a:pt x="831320" y="1341269"/>
                </a:lnTo>
                <a:lnTo>
                  <a:pt x="56723" y="1341269"/>
                </a:lnTo>
                <a:close/>
                <a:moveTo>
                  <a:pt x="56723" y="1651561"/>
                </a:moveTo>
                <a:lnTo>
                  <a:pt x="831320" y="1651561"/>
                </a:lnTo>
                <a:lnTo>
                  <a:pt x="831320" y="1524776"/>
                </a:lnTo>
                <a:lnTo>
                  <a:pt x="56723" y="1524776"/>
                </a:lnTo>
                <a:close/>
                <a:moveTo>
                  <a:pt x="0" y="1708282"/>
                </a:moveTo>
                <a:lnTo>
                  <a:pt x="0" y="0"/>
                </a:lnTo>
                <a:lnTo>
                  <a:pt x="14180" y="0"/>
                </a:lnTo>
                <a:lnTo>
                  <a:pt x="56723" y="0"/>
                </a:lnTo>
                <a:lnTo>
                  <a:pt x="831320" y="0"/>
                </a:lnTo>
                <a:lnTo>
                  <a:pt x="845502" y="0"/>
                </a:lnTo>
                <a:lnTo>
                  <a:pt x="888043" y="0"/>
                </a:lnTo>
                <a:lnTo>
                  <a:pt x="888043" y="1708282"/>
                </a:lnTo>
                <a:lnTo>
                  <a:pt x="845502" y="1708282"/>
                </a:lnTo>
                <a:lnTo>
                  <a:pt x="845502" y="1708283"/>
                </a:lnTo>
                <a:lnTo>
                  <a:pt x="14180" y="1708283"/>
                </a:lnTo>
                <a:lnTo>
                  <a:pt x="14180" y="1708282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ounded Rectangle 9"/>
          <p:cNvSpPr/>
          <p:nvPr/>
        </p:nvSpPr>
        <p:spPr>
          <a:xfrm>
            <a:off x="3100826" y="3664625"/>
            <a:ext cx="177448" cy="22665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1"/>
          <p:cNvSpPr/>
          <p:nvPr/>
        </p:nvSpPr>
        <p:spPr>
          <a:xfrm rot="5400000">
            <a:off x="3756521" y="3295608"/>
            <a:ext cx="382603" cy="978671"/>
          </a:xfrm>
          <a:custGeom>
            <a:avLst/>
            <a:gdLst/>
            <a:ahLst/>
            <a:cxnLst/>
            <a:rect l="l" t="t" r="r" b="b"/>
            <a:pathLst>
              <a:path w="888043" h="1708283">
                <a:moveTo>
                  <a:pt x="56723" y="183505"/>
                </a:moveTo>
                <a:lnTo>
                  <a:pt x="831320" y="183505"/>
                </a:lnTo>
                <a:lnTo>
                  <a:pt x="831320" y="56722"/>
                </a:lnTo>
                <a:lnTo>
                  <a:pt x="56723" y="56722"/>
                </a:lnTo>
                <a:close/>
                <a:moveTo>
                  <a:pt x="56723" y="367012"/>
                </a:moveTo>
                <a:lnTo>
                  <a:pt x="831320" y="367012"/>
                </a:lnTo>
                <a:lnTo>
                  <a:pt x="831320" y="240227"/>
                </a:lnTo>
                <a:lnTo>
                  <a:pt x="56723" y="240227"/>
                </a:lnTo>
                <a:close/>
                <a:moveTo>
                  <a:pt x="56723" y="550519"/>
                </a:moveTo>
                <a:lnTo>
                  <a:pt x="831320" y="550519"/>
                </a:lnTo>
                <a:lnTo>
                  <a:pt x="831320" y="423734"/>
                </a:lnTo>
                <a:lnTo>
                  <a:pt x="56723" y="423734"/>
                </a:lnTo>
                <a:close/>
                <a:moveTo>
                  <a:pt x="56723" y="734026"/>
                </a:moveTo>
                <a:lnTo>
                  <a:pt x="831320" y="734026"/>
                </a:lnTo>
                <a:lnTo>
                  <a:pt x="831320" y="607241"/>
                </a:lnTo>
                <a:lnTo>
                  <a:pt x="56723" y="607241"/>
                </a:lnTo>
                <a:close/>
                <a:moveTo>
                  <a:pt x="56723" y="917533"/>
                </a:moveTo>
                <a:lnTo>
                  <a:pt x="831320" y="917533"/>
                </a:lnTo>
                <a:lnTo>
                  <a:pt x="831320" y="790748"/>
                </a:lnTo>
                <a:lnTo>
                  <a:pt x="56723" y="790748"/>
                </a:lnTo>
                <a:close/>
                <a:moveTo>
                  <a:pt x="56723" y="1101040"/>
                </a:moveTo>
                <a:lnTo>
                  <a:pt x="831320" y="1101040"/>
                </a:lnTo>
                <a:lnTo>
                  <a:pt x="831320" y="974255"/>
                </a:lnTo>
                <a:lnTo>
                  <a:pt x="56723" y="974255"/>
                </a:lnTo>
                <a:close/>
                <a:moveTo>
                  <a:pt x="56723" y="1284547"/>
                </a:moveTo>
                <a:lnTo>
                  <a:pt x="831320" y="1284547"/>
                </a:lnTo>
                <a:lnTo>
                  <a:pt x="831320" y="1157762"/>
                </a:lnTo>
                <a:lnTo>
                  <a:pt x="56723" y="1157762"/>
                </a:lnTo>
                <a:close/>
                <a:moveTo>
                  <a:pt x="56723" y="1468054"/>
                </a:moveTo>
                <a:lnTo>
                  <a:pt x="831320" y="1468054"/>
                </a:lnTo>
                <a:lnTo>
                  <a:pt x="831320" y="1341269"/>
                </a:lnTo>
                <a:lnTo>
                  <a:pt x="56723" y="1341269"/>
                </a:lnTo>
                <a:close/>
                <a:moveTo>
                  <a:pt x="56723" y="1651561"/>
                </a:moveTo>
                <a:lnTo>
                  <a:pt x="831320" y="1651561"/>
                </a:lnTo>
                <a:lnTo>
                  <a:pt x="831320" y="1524776"/>
                </a:lnTo>
                <a:lnTo>
                  <a:pt x="56723" y="1524776"/>
                </a:lnTo>
                <a:close/>
                <a:moveTo>
                  <a:pt x="0" y="1708282"/>
                </a:moveTo>
                <a:lnTo>
                  <a:pt x="0" y="0"/>
                </a:lnTo>
                <a:lnTo>
                  <a:pt x="14180" y="0"/>
                </a:lnTo>
                <a:lnTo>
                  <a:pt x="56723" y="0"/>
                </a:lnTo>
                <a:lnTo>
                  <a:pt x="831320" y="0"/>
                </a:lnTo>
                <a:lnTo>
                  <a:pt x="845502" y="0"/>
                </a:lnTo>
                <a:lnTo>
                  <a:pt x="888043" y="0"/>
                </a:lnTo>
                <a:lnTo>
                  <a:pt x="888043" y="1708282"/>
                </a:lnTo>
                <a:lnTo>
                  <a:pt x="845502" y="1708282"/>
                </a:lnTo>
                <a:lnTo>
                  <a:pt x="845502" y="1708283"/>
                </a:lnTo>
                <a:lnTo>
                  <a:pt x="14180" y="1708283"/>
                </a:lnTo>
                <a:lnTo>
                  <a:pt x="14180" y="1708282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ounded Rectangle 9"/>
          <p:cNvSpPr/>
          <p:nvPr/>
        </p:nvSpPr>
        <p:spPr>
          <a:xfrm>
            <a:off x="4281077" y="3664625"/>
            <a:ext cx="177448" cy="22665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964768" y="3644152"/>
            <a:ext cx="189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Pivotal CF Elastic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Runtime 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PaaS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773273" y="2845111"/>
            <a:ext cx="1560727" cy="374030"/>
            <a:chOff x="547473" y="1206811"/>
            <a:chExt cx="1560727" cy="374030"/>
          </a:xfrm>
        </p:grpSpPr>
        <p:sp>
          <p:nvSpPr>
            <p:cNvPr id="49" name="Rounded Rectangle 48"/>
            <p:cNvSpPr/>
            <p:nvPr/>
          </p:nvSpPr>
          <p:spPr bwMode="auto">
            <a:xfrm>
              <a:off x="547473" y="1206811"/>
              <a:ext cx="1560727" cy="374030"/>
            </a:xfrm>
            <a:prstGeom prst="roundRect">
              <a:avLst>
                <a:gd name="adj" fmla="val 8685"/>
              </a:avLst>
            </a:prstGeom>
            <a:solidFill>
              <a:schemeClr val="tx1"/>
            </a:solidFill>
            <a:ln w="41275">
              <a:noFill/>
              <a:round/>
              <a:headEnd/>
              <a:tailEnd/>
            </a:ln>
          </p:spPr>
          <p:txBody>
            <a:bodyPr wrap="none" lIns="182880" tIns="0" rIns="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Router</a:t>
              </a:r>
            </a:p>
          </p:txBody>
        </p:sp>
        <p:sp>
          <p:nvSpPr>
            <p:cNvPr id="51" name="Oval 42"/>
            <p:cNvSpPr/>
            <p:nvPr/>
          </p:nvSpPr>
          <p:spPr>
            <a:xfrm>
              <a:off x="1486602" y="1289050"/>
              <a:ext cx="228000" cy="230584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13273" y="2845111"/>
            <a:ext cx="1560727" cy="374030"/>
            <a:chOff x="547473" y="1206811"/>
            <a:chExt cx="1560727" cy="37403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547473" y="1206811"/>
              <a:ext cx="1560727" cy="374030"/>
            </a:xfrm>
            <a:prstGeom prst="roundRect">
              <a:avLst>
                <a:gd name="adj" fmla="val 8685"/>
              </a:avLst>
            </a:prstGeom>
            <a:solidFill>
              <a:schemeClr val="tx1"/>
            </a:solidFill>
            <a:ln w="41275">
              <a:noFill/>
              <a:round/>
              <a:headEnd/>
              <a:tailEnd/>
            </a:ln>
          </p:spPr>
          <p:txBody>
            <a:bodyPr wrap="none" lIns="182880" tIns="0" rIns="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Router</a:t>
              </a:r>
            </a:p>
          </p:txBody>
        </p:sp>
        <p:sp>
          <p:nvSpPr>
            <p:cNvPr id="57" name="Oval 42"/>
            <p:cNvSpPr/>
            <p:nvPr/>
          </p:nvSpPr>
          <p:spPr>
            <a:xfrm>
              <a:off x="1486602" y="1289050"/>
              <a:ext cx="228000" cy="230584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6825019" y="1193941"/>
            <a:ext cx="1099435" cy="406259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118872" rIns="0" bIns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DNS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3684373" y="1994211"/>
            <a:ext cx="1560727" cy="374030"/>
          </a:xfrm>
          <a:prstGeom prst="roundRect">
            <a:avLst>
              <a:gd name="adj" fmla="val 8685"/>
            </a:avLst>
          </a:prstGeom>
          <a:solidFill>
            <a:schemeClr val="tx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lIns="182880" tIns="0" rIns="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</a:rPr>
              <a:t>Load Balancer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540000" y="2387600"/>
            <a:ext cx="1130300" cy="40640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257800" y="2400300"/>
            <a:ext cx="1358900" cy="40640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381500" y="2418635"/>
            <a:ext cx="2" cy="375365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063068" y="697752"/>
            <a:ext cx="2785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m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yapp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.&lt;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mycfdomain.com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&gt;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Right Arrow 81"/>
          <p:cNvSpPr/>
          <p:nvPr/>
        </p:nvSpPr>
        <p:spPr>
          <a:xfrm rot="10800000">
            <a:off x="5054600" y="1409699"/>
            <a:ext cx="1676399" cy="160229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>
            <a:off x="5067300" y="1219199"/>
            <a:ext cx="1676399" cy="160229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075268" y="1878852"/>
            <a:ext cx="27855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External LB, usually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hardware-based (F5 or similar)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65768" y="1129552"/>
            <a:ext cx="2785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SSL traffic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74068" y="1980452"/>
            <a:ext cx="2785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SSL termination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31609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7" grpId="0" animBg="1"/>
      <p:bldP spid="28" grpId="0" animBg="1"/>
      <p:bldP spid="60" grpId="0" animBg="1"/>
      <p:bldP spid="61" grpId="0" animBg="1"/>
      <p:bldP spid="82" grpId="0" animBg="1"/>
      <p:bldP spid="1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644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Pivotal CF Architecture</a:t>
            </a:r>
            <a:endParaRPr lang="en-US" dirty="0"/>
          </a:p>
        </p:txBody>
      </p:sp>
      <p:pic>
        <p:nvPicPr>
          <p:cNvPr id="3" name="Picture 2" descr="ops mg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" y="880532"/>
            <a:ext cx="6554953" cy="37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493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17588" y="1354184"/>
            <a:ext cx="6048376" cy="1006429"/>
          </a:xfrm>
        </p:spPr>
        <p:txBody>
          <a:bodyPr/>
          <a:lstStyle/>
          <a:p>
            <a:r>
              <a:rPr lang="en-US" sz="3600" dirty="0" smtClean="0"/>
              <a:t>System Boundaries </a:t>
            </a:r>
            <a:br>
              <a:rPr lang="en-US" sz="3600" dirty="0" smtClean="0"/>
            </a:br>
            <a:r>
              <a:rPr lang="en-US" sz="3600" dirty="0" smtClean="0"/>
              <a:t>and Access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2542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/>
          <p:cNvSpPr/>
          <p:nvPr/>
        </p:nvSpPr>
        <p:spPr>
          <a:xfrm>
            <a:off x="2387600" y="1405467"/>
            <a:ext cx="6341534" cy="3174999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94734" y="1074738"/>
            <a:ext cx="2074334" cy="33829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Minimal Pivotal CF network access</a:t>
            </a:r>
          </a:p>
          <a:p>
            <a:pPr marL="0" indent="0">
              <a:buNone/>
            </a:pPr>
            <a:r>
              <a:rPr lang="en-US" sz="1600" dirty="0" smtClean="0"/>
              <a:t>allows PCF to be easily deployed on a VLAN or behind a firewall </a:t>
            </a:r>
          </a:p>
          <a:p>
            <a:pPr marL="0" indent="0">
              <a:buNone/>
            </a:pPr>
            <a:r>
              <a:rPr lang="en-US" sz="1600" dirty="0"/>
              <a:t>r</a:t>
            </a:r>
            <a:r>
              <a:rPr lang="en-US" sz="1600" dirty="0" smtClean="0"/>
              <a:t>educes surface area for vulnerabilities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707638" y="876300"/>
            <a:ext cx="975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HTTP/HTTPS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13203" y="876300"/>
            <a:ext cx="975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/>
              </a:rPr>
              <a:t>HTTP/HTTPS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19638" y="762000"/>
            <a:ext cx="790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sz="1000" dirty="0" smtClean="0">
                <a:solidFill>
                  <a:srgbClr val="000000"/>
                </a:solidFill>
                <a:latin typeface="Arial"/>
              </a:rPr>
              <a:t>ervice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dependent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959600" y="2752240"/>
            <a:ext cx="1295400" cy="812800"/>
            <a:chOff x="6358467" y="2184402"/>
            <a:chExt cx="1744133" cy="897463"/>
          </a:xfrm>
        </p:grpSpPr>
        <p:sp>
          <p:nvSpPr>
            <p:cNvPr id="66" name="Rectangle 65"/>
            <p:cNvSpPr/>
            <p:nvPr/>
          </p:nvSpPr>
          <p:spPr>
            <a:xfrm>
              <a:off x="6358467" y="2184402"/>
              <a:ext cx="1744133" cy="8974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4D4D4D"/>
                </a:solidFill>
                <a:latin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54803" y="2810932"/>
              <a:ext cx="766802" cy="25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4D4D4D"/>
                  </a:solidFill>
                  <a:latin typeface="Arial"/>
                </a:rPr>
                <a:t>Service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430190" y="2221582"/>
              <a:ext cx="1613147" cy="568475"/>
              <a:chOff x="5490388" y="1527314"/>
              <a:chExt cx="1613146" cy="568475"/>
            </a:xfrm>
          </p:grpSpPr>
          <p:sp>
            <p:nvSpPr>
              <p:cNvPr id="69" name="Rounded Rectangle 68"/>
              <p:cNvSpPr/>
              <p:nvPr/>
            </p:nvSpPr>
            <p:spPr bwMode="auto">
              <a:xfrm>
                <a:off x="5490388" y="1527314"/>
                <a:ext cx="1613146" cy="272144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9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Service Broker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>
                <a:off x="5490388" y="1823645"/>
                <a:ext cx="1613146" cy="272144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9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Service Nodes</a:t>
                </a:r>
              </a:p>
            </p:txBody>
          </p:sp>
          <p:sp>
            <p:nvSpPr>
              <p:cNvPr id="71" name="Rectangle 175"/>
              <p:cNvSpPr/>
              <p:nvPr/>
            </p:nvSpPr>
            <p:spPr>
              <a:xfrm>
                <a:off x="6846607" y="1563850"/>
                <a:ext cx="194025" cy="194022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2" name="Rectangle 175"/>
              <p:cNvSpPr/>
              <p:nvPr/>
            </p:nvSpPr>
            <p:spPr>
              <a:xfrm>
                <a:off x="6855073" y="1860184"/>
                <a:ext cx="194025" cy="194022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6942667" y="1753172"/>
            <a:ext cx="1295400" cy="812800"/>
            <a:chOff x="6358467" y="1176869"/>
            <a:chExt cx="1744133" cy="897464"/>
          </a:xfrm>
        </p:grpSpPr>
        <p:sp>
          <p:nvSpPr>
            <p:cNvPr id="100" name="Rectangle 99"/>
            <p:cNvSpPr/>
            <p:nvPr/>
          </p:nvSpPr>
          <p:spPr>
            <a:xfrm>
              <a:off x="6358467" y="1176869"/>
              <a:ext cx="1744133" cy="89746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4D4D4D"/>
                </a:solidFill>
                <a:latin typeface="Arial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430191" y="1230981"/>
              <a:ext cx="1613146" cy="568475"/>
              <a:chOff x="5490388" y="1527314"/>
              <a:chExt cx="1613146" cy="568475"/>
            </a:xfrm>
          </p:grpSpPr>
          <p:sp>
            <p:nvSpPr>
              <p:cNvPr id="103" name="Rounded Rectangle 102"/>
              <p:cNvSpPr/>
              <p:nvPr/>
            </p:nvSpPr>
            <p:spPr bwMode="auto">
              <a:xfrm>
                <a:off x="5490388" y="1527314"/>
                <a:ext cx="1613146" cy="272144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9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Service Broker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 bwMode="auto">
              <a:xfrm>
                <a:off x="5490388" y="1823645"/>
                <a:ext cx="1613146" cy="272144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9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Service Nodes</a:t>
                </a:r>
              </a:p>
            </p:txBody>
          </p:sp>
          <p:sp>
            <p:nvSpPr>
              <p:cNvPr id="105" name="Rectangle 175"/>
              <p:cNvSpPr/>
              <p:nvPr/>
            </p:nvSpPr>
            <p:spPr>
              <a:xfrm>
                <a:off x="6846607" y="1563850"/>
                <a:ext cx="194025" cy="194022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6" name="Rectangle 175"/>
              <p:cNvSpPr/>
              <p:nvPr/>
            </p:nvSpPr>
            <p:spPr>
              <a:xfrm>
                <a:off x="6855073" y="1860184"/>
                <a:ext cx="194025" cy="194022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6846335" y="1803399"/>
              <a:ext cx="766802" cy="25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4D4D4D"/>
                  </a:solidFill>
                  <a:latin typeface="Arial"/>
                </a:rPr>
                <a:t>Service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548466" y="1752600"/>
            <a:ext cx="1295400" cy="812800"/>
            <a:chOff x="1092200" y="1176869"/>
            <a:chExt cx="1744133" cy="897464"/>
          </a:xfrm>
        </p:grpSpPr>
        <p:sp>
          <p:nvSpPr>
            <p:cNvPr id="108" name="Rectangle 107"/>
            <p:cNvSpPr/>
            <p:nvPr/>
          </p:nvSpPr>
          <p:spPr>
            <a:xfrm>
              <a:off x="1092200" y="1176869"/>
              <a:ext cx="1744133" cy="89746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4D4D4D"/>
                </a:solidFill>
                <a:latin typeface="Arial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163919" y="1239446"/>
              <a:ext cx="1621613" cy="568477"/>
              <a:chOff x="5481921" y="2721113"/>
              <a:chExt cx="1621613" cy="568477"/>
            </a:xfrm>
          </p:grpSpPr>
          <p:sp>
            <p:nvSpPr>
              <p:cNvPr id="111" name="Rounded Rectangle 110"/>
              <p:cNvSpPr/>
              <p:nvPr/>
            </p:nvSpPr>
            <p:spPr bwMode="auto">
              <a:xfrm>
                <a:off x="5481921" y="2721113"/>
                <a:ext cx="1613146" cy="272144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9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Ops Manager UI</a:t>
                </a:r>
              </a:p>
            </p:txBody>
          </p:sp>
          <p:sp>
            <p:nvSpPr>
              <p:cNvPr id="112" name="Rounded Rectangle 111"/>
              <p:cNvSpPr/>
              <p:nvPr/>
            </p:nvSpPr>
            <p:spPr bwMode="auto">
              <a:xfrm>
                <a:off x="5490388" y="3017446"/>
                <a:ext cx="1613146" cy="272144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9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Ops Manager Director</a:t>
                </a:r>
              </a:p>
            </p:txBody>
          </p:sp>
          <p:sp>
            <p:nvSpPr>
              <p:cNvPr id="113" name="Rectangle 141"/>
              <p:cNvSpPr/>
              <p:nvPr/>
            </p:nvSpPr>
            <p:spPr>
              <a:xfrm rot="18900000">
                <a:off x="6784417" y="2806979"/>
                <a:ext cx="270000" cy="98296"/>
              </a:xfrm>
              <a:custGeom>
                <a:avLst/>
                <a:gdLst/>
                <a:ahLst/>
                <a:cxnLst/>
                <a:rect l="l" t="t" r="r" b="b"/>
                <a:pathLst>
                  <a:path w="1118481" h="407194">
                    <a:moveTo>
                      <a:pt x="174315" y="0"/>
                    </a:moveTo>
                    <a:cubicBezTo>
                      <a:pt x="251754" y="0"/>
                      <a:pt x="319094" y="43232"/>
                      <a:pt x="351038" y="108219"/>
                    </a:cubicBezTo>
                    <a:lnTo>
                      <a:pt x="767443" y="108219"/>
                    </a:lnTo>
                    <a:cubicBezTo>
                      <a:pt x="799388" y="43232"/>
                      <a:pt x="866728" y="0"/>
                      <a:pt x="944166" y="0"/>
                    </a:cubicBezTo>
                    <a:cubicBezTo>
                      <a:pt x="1020049" y="0"/>
                      <a:pt x="1086236" y="41514"/>
                      <a:pt x="1118481" y="104647"/>
                    </a:cubicBezTo>
                    <a:lnTo>
                      <a:pt x="949589" y="104647"/>
                    </a:lnTo>
                    <a:lnTo>
                      <a:pt x="900114" y="203597"/>
                    </a:lnTo>
                    <a:lnTo>
                      <a:pt x="949589" y="302547"/>
                    </a:lnTo>
                    <a:lnTo>
                      <a:pt x="1118481" y="302547"/>
                    </a:lnTo>
                    <a:cubicBezTo>
                      <a:pt x="1086236" y="365680"/>
                      <a:pt x="1020049" y="407194"/>
                      <a:pt x="944166" y="407194"/>
                    </a:cubicBezTo>
                    <a:cubicBezTo>
                      <a:pt x="866728" y="407194"/>
                      <a:pt x="799388" y="363962"/>
                      <a:pt x="767443" y="298975"/>
                    </a:cubicBezTo>
                    <a:lnTo>
                      <a:pt x="351038" y="298975"/>
                    </a:lnTo>
                    <a:cubicBezTo>
                      <a:pt x="319094" y="363962"/>
                      <a:pt x="251754" y="407194"/>
                      <a:pt x="174315" y="407194"/>
                    </a:cubicBezTo>
                    <a:cubicBezTo>
                      <a:pt x="98432" y="407194"/>
                      <a:pt x="32245" y="365680"/>
                      <a:pt x="0" y="302547"/>
                    </a:cubicBezTo>
                    <a:lnTo>
                      <a:pt x="168892" y="302547"/>
                    </a:lnTo>
                    <a:lnTo>
                      <a:pt x="218367" y="203597"/>
                    </a:lnTo>
                    <a:lnTo>
                      <a:pt x="168892" y="104647"/>
                    </a:lnTo>
                    <a:lnTo>
                      <a:pt x="0" y="104647"/>
                    </a:lnTo>
                    <a:cubicBezTo>
                      <a:pt x="32245" y="41514"/>
                      <a:pt x="98432" y="0"/>
                      <a:pt x="1743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130840" y="1761067"/>
              <a:ext cx="1665266" cy="254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4D4D4D"/>
                  </a:solidFill>
                  <a:latin typeface="Arial"/>
                </a:rPr>
                <a:t>Operations Manager</a:t>
              </a:r>
            </a:p>
          </p:txBody>
        </p:sp>
      </p:grpSp>
      <p:cxnSp>
        <p:nvCxnSpPr>
          <p:cNvPr id="9" name="Straight Arrow Connector 8"/>
          <p:cNvCxnSpPr>
            <a:stCxn id="36" idx="2"/>
            <a:endCxn id="111" idx="0"/>
          </p:cNvCxnSpPr>
          <p:nvPr/>
        </p:nvCxnSpPr>
        <p:spPr>
          <a:xfrm>
            <a:off x="3195368" y="1122521"/>
            <a:ext cx="5422" cy="686753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04" idx="3"/>
          </p:cNvCxnSpPr>
          <p:nvPr/>
        </p:nvCxnSpPr>
        <p:spPr>
          <a:xfrm rot="5400000">
            <a:off x="7749931" y="1570189"/>
            <a:ext cx="1067724" cy="179481"/>
          </a:xfrm>
          <a:prstGeom prst="bentConnector2">
            <a:avLst/>
          </a:prstGeom>
          <a:ln w="28575" cmpd="sng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endCxn id="70" idx="3"/>
          </p:cNvCxnSpPr>
          <p:nvPr/>
        </p:nvCxnSpPr>
        <p:spPr>
          <a:xfrm rot="5400000">
            <a:off x="7351198" y="1985854"/>
            <a:ext cx="2051456" cy="331883"/>
          </a:xfrm>
          <a:prstGeom prst="bentConnector2">
            <a:avLst/>
          </a:prstGeom>
          <a:ln w="28575" cmpd="sng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089399" y="1761067"/>
            <a:ext cx="2641601" cy="2624666"/>
            <a:chOff x="2912534" y="804334"/>
            <a:chExt cx="3378200" cy="3031065"/>
          </a:xfrm>
        </p:grpSpPr>
        <p:sp>
          <p:nvSpPr>
            <p:cNvPr id="132" name="Rectangle 131"/>
            <p:cNvSpPr/>
            <p:nvPr/>
          </p:nvSpPr>
          <p:spPr>
            <a:xfrm>
              <a:off x="2912534" y="804334"/>
              <a:ext cx="3378200" cy="303106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4D4D4D"/>
                </a:solidFill>
                <a:latin typeface="Arial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4626789" y="3247543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9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App Log Aggregator</a:t>
              </a:r>
              <a:endParaRPr lang="en-US" sz="9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4609855" y="1833610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9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Login Server</a:t>
              </a:r>
              <a:endParaRPr lang="en-US" sz="9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2967322" y="1239407"/>
              <a:ext cx="326316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algn="ctr"/>
              <a:r>
                <a:rPr lang="en-US" sz="9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Dynamic Router</a:t>
              </a:r>
            </a:p>
          </p:txBody>
        </p:sp>
        <p:sp>
          <p:nvSpPr>
            <p:cNvPr id="136" name="Oval 42"/>
            <p:cNvSpPr/>
            <p:nvPr/>
          </p:nvSpPr>
          <p:spPr>
            <a:xfrm>
              <a:off x="5923647" y="1277026"/>
              <a:ext cx="196613" cy="196612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2967322" y="1535781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9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Cloud Controller</a:t>
              </a:r>
            </a:p>
          </p:txBody>
        </p:sp>
        <p:sp>
          <p:nvSpPr>
            <p:cNvPr id="138" name="Rounded Rectangle 137"/>
            <p:cNvSpPr/>
            <p:nvPr/>
          </p:nvSpPr>
          <p:spPr bwMode="auto">
            <a:xfrm>
              <a:off x="2967322" y="1833610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9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UAA</a:t>
              </a:r>
              <a:endParaRPr lang="en-US" sz="9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139" name="Rounded Rectangle 138"/>
            <p:cNvSpPr/>
            <p:nvPr/>
          </p:nvSpPr>
          <p:spPr bwMode="auto">
            <a:xfrm>
              <a:off x="4613452" y="1535796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9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Health Manager</a:t>
              </a:r>
            </a:p>
          </p:txBody>
        </p:sp>
        <p:sp>
          <p:nvSpPr>
            <p:cNvPr id="140" name="Rounded Rectangle 139"/>
            <p:cNvSpPr/>
            <p:nvPr/>
          </p:nvSpPr>
          <p:spPr bwMode="auto">
            <a:xfrm>
              <a:off x="2971801" y="2133597"/>
              <a:ext cx="3264081" cy="775850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9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 Pool</a:t>
              </a:r>
              <a:endParaRPr lang="en-US" sz="9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141" name="Rounded Rectangle 140"/>
            <p:cNvSpPr/>
            <p:nvPr/>
          </p:nvSpPr>
          <p:spPr bwMode="auto">
            <a:xfrm>
              <a:off x="2969422" y="2931871"/>
              <a:ext cx="3263164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algn="ctr"/>
              <a:r>
                <a:rPr lang="en-US" sz="9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Messaging (NATS)</a:t>
              </a:r>
            </a:p>
          </p:txBody>
        </p:sp>
        <p:sp>
          <p:nvSpPr>
            <p:cNvPr id="142" name="Rounded Rectangle 141"/>
            <p:cNvSpPr/>
            <p:nvPr/>
          </p:nvSpPr>
          <p:spPr bwMode="auto">
            <a:xfrm>
              <a:off x="3015528" y="2561368"/>
              <a:ext cx="1515437" cy="269211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9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Apps</a:t>
              </a:r>
            </a:p>
          </p:txBody>
        </p:sp>
        <p:sp>
          <p:nvSpPr>
            <p:cNvPr id="143" name="Rectangle 76"/>
            <p:cNvSpPr/>
            <p:nvPr/>
          </p:nvSpPr>
          <p:spPr>
            <a:xfrm>
              <a:off x="4328410" y="1550121"/>
              <a:ext cx="169752" cy="226530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" name="Heart 143"/>
            <p:cNvSpPr/>
            <p:nvPr/>
          </p:nvSpPr>
          <p:spPr>
            <a:xfrm>
              <a:off x="5937504" y="1580800"/>
              <a:ext cx="207169" cy="182786"/>
            </a:xfrm>
            <a:prstGeom prst="hear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Oval 84"/>
            <p:cNvSpPr/>
            <p:nvPr/>
          </p:nvSpPr>
          <p:spPr>
            <a:xfrm>
              <a:off x="4267535" y="1895141"/>
              <a:ext cx="273084" cy="138290"/>
            </a:xfrm>
            <a:custGeom>
              <a:avLst/>
              <a:gdLst/>
              <a:ahLst/>
              <a:cxnLst/>
              <a:rect l="l" t="t" r="r" b="b"/>
              <a:pathLst>
                <a:path w="2065579" h="1046012">
                  <a:moveTo>
                    <a:pt x="1760487" y="351205"/>
                  </a:moveTo>
                  <a:cubicBezTo>
                    <a:pt x="1665603" y="351205"/>
                    <a:pt x="1588685" y="428123"/>
                    <a:pt x="1588685" y="523007"/>
                  </a:cubicBezTo>
                  <a:cubicBezTo>
                    <a:pt x="1588685" y="617891"/>
                    <a:pt x="1665603" y="694809"/>
                    <a:pt x="1760487" y="694809"/>
                  </a:cubicBezTo>
                  <a:cubicBezTo>
                    <a:pt x="1855371" y="694809"/>
                    <a:pt x="1932289" y="617891"/>
                    <a:pt x="1932289" y="523007"/>
                  </a:cubicBezTo>
                  <a:cubicBezTo>
                    <a:pt x="1932289" y="428123"/>
                    <a:pt x="1855371" y="351205"/>
                    <a:pt x="1760487" y="351205"/>
                  </a:cubicBezTo>
                  <a:close/>
                  <a:moveTo>
                    <a:pt x="1542573" y="0"/>
                  </a:moveTo>
                  <a:cubicBezTo>
                    <a:pt x="1831421" y="0"/>
                    <a:pt x="2065579" y="234158"/>
                    <a:pt x="2065579" y="523006"/>
                  </a:cubicBezTo>
                  <a:cubicBezTo>
                    <a:pt x="2065579" y="811854"/>
                    <a:pt x="1831421" y="1046012"/>
                    <a:pt x="1542573" y="1046012"/>
                  </a:cubicBezTo>
                  <a:cubicBezTo>
                    <a:pt x="1320299" y="1046012"/>
                    <a:pt x="1130410" y="907353"/>
                    <a:pt x="1055933" y="711331"/>
                  </a:cubicBezTo>
                  <a:lnTo>
                    <a:pt x="188330" y="711331"/>
                  </a:lnTo>
                  <a:lnTo>
                    <a:pt x="188327" y="711334"/>
                  </a:lnTo>
                  <a:lnTo>
                    <a:pt x="0" y="523007"/>
                  </a:lnTo>
                  <a:lnTo>
                    <a:pt x="187821" y="335186"/>
                  </a:lnTo>
                  <a:lnTo>
                    <a:pt x="369695" y="517060"/>
                  </a:lnTo>
                  <a:lnTo>
                    <a:pt x="552076" y="334679"/>
                  </a:lnTo>
                  <a:lnTo>
                    <a:pt x="554444" y="334679"/>
                  </a:lnTo>
                  <a:lnTo>
                    <a:pt x="736824" y="517059"/>
                  </a:lnTo>
                  <a:lnTo>
                    <a:pt x="919204" y="334679"/>
                  </a:lnTo>
                  <a:lnTo>
                    <a:pt x="1055934" y="334679"/>
                  </a:lnTo>
                  <a:cubicBezTo>
                    <a:pt x="1130411" y="138659"/>
                    <a:pt x="1320300" y="0"/>
                    <a:pt x="154257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" name="Diamond 87"/>
            <p:cNvSpPr/>
            <p:nvPr/>
          </p:nvSpPr>
          <p:spPr>
            <a:xfrm>
              <a:off x="4297386" y="2590725"/>
              <a:ext cx="185404" cy="209175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" name="Moon 128"/>
            <p:cNvSpPr/>
            <p:nvPr/>
          </p:nvSpPr>
          <p:spPr>
            <a:xfrm rot="17292480">
              <a:off x="5993624" y="3346908"/>
              <a:ext cx="195563" cy="90307"/>
            </a:xfrm>
            <a:custGeom>
              <a:avLst/>
              <a:gdLst/>
              <a:ahLst/>
              <a:cxnLst/>
              <a:rect l="l" t="t" r="r" b="b"/>
              <a:pathLst>
                <a:path w="2885855" h="1482826">
                  <a:moveTo>
                    <a:pt x="2140215" y="766679"/>
                  </a:moveTo>
                  <a:cubicBezTo>
                    <a:pt x="2143010" y="997711"/>
                    <a:pt x="1978653" y="1040977"/>
                    <a:pt x="1776064" y="1047182"/>
                  </a:cubicBezTo>
                  <a:cubicBezTo>
                    <a:pt x="1773599" y="1047903"/>
                    <a:pt x="1771112" y="1047932"/>
                    <a:pt x="1768617" y="1047932"/>
                  </a:cubicBezTo>
                  <a:lnTo>
                    <a:pt x="1757942" y="1047932"/>
                  </a:lnTo>
                  <a:cubicBezTo>
                    <a:pt x="1716337" y="1049492"/>
                    <a:pt x="1673297" y="1049186"/>
                    <a:pt x="1629921" y="1048839"/>
                  </a:cubicBezTo>
                  <a:lnTo>
                    <a:pt x="1623719" y="1047932"/>
                  </a:lnTo>
                  <a:lnTo>
                    <a:pt x="507385" y="1047932"/>
                  </a:lnTo>
                  <a:cubicBezTo>
                    <a:pt x="317887" y="1068350"/>
                    <a:pt x="446273" y="1225746"/>
                    <a:pt x="673725" y="1389082"/>
                  </a:cubicBezTo>
                  <a:cubicBezTo>
                    <a:pt x="919900" y="1565863"/>
                    <a:pt x="571734" y="1454340"/>
                    <a:pt x="413198" y="1365738"/>
                  </a:cubicBezTo>
                  <a:cubicBezTo>
                    <a:pt x="254661" y="1277137"/>
                    <a:pt x="45146" y="1122801"/>
                    <a:pt x="4184" y="777009"/>
                  </a:cubicBezTo>
                  <a:cubicBezTo>
                    <a:pt x="-27472" y="509784"/>
                    <a:pt x="124488" y="449381"/>
                    <a:pt x="324715" y="437280"/>
                  </a:cubicBezTo>
                  <a:cubicBezTo>
                    <a:pt x="336380" y="434371"/>
                    <a:pt x="348428" y="433658"/>
                    <a:pt x="360643" y="433658"/>
                  </a:cubicBezTo>
                  <a:lnTo>
                    <a:pt x="1641310" y="433658"/>
                  </a:lnTo>
                  <a:cubicBezTo>
                    <a:pt x="1818405" y="409653"/>
                    <a:pt x="1690492" y="254578"/>
                    <a:pt x="1466524" y="93744"/>
                  </a:cubicBezTo>
                  <a:cubicBezTo>
                    <a:pt x="1220349" y="-83037"/>
                    <a:pt x="1568515" y="28486"/>
                    <a:pt x="1727051" y="117088"/>
                  </a:cubicBezTo>
                  <a:cubicBezTo>
                    <a:pt x="1885588" y="205689"/>
                    <a:pt x="2095103" y="360025"/>
                    <a:pt x="2136066" y="705817"/>
                  </a:cubicBezTo>
                  <a:cubicBezTo>
                    <a:pt x="2138626" y="727429"/>
                    <a:pt x="2139985" y="747689"/>
                    <a:pt x="2140215" y="766679"/>
                  </a:cubicBezTo>
                  <a:close/>
                  <a:moveTo>
                    <a:pt x="2885855" y="742594"/>
                  </a:moveTo>
                  <a:cubicBezTo>
                    <a:pt x="2885855" y="911228"/>
                    <a:pt x="2749151" y="1047932"/>
                    <a:pt x="2580517" y="1047932"/>
                  </a:cubicBezTo>
                  <a:cubicBezTo>
                    <a:pt x="2411883" y="1047932"/>
                    <a:pt x="2275179" y="911228"/>
                    <a:pt x="2275179" y="742594"/>
                  </a:cubicBezTo>
                  <a:cubicBezTo>
                    <a:pt x="2275179" y="573960"/>
                    <a:pt x="2411883" y="437256"/>
                    <a:pt x="2580517" y="437256"/>
                  </a:cubicBezTo>
                  <a:cubicBezTo>
                    <a:pt x="2749151" y="437256"/>
                    <a:pt x="2885855" y="573960"/>
                    <a:pt x="2885855" y="74259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Teardrop 133"/>
            <p:cNvSpPr/>
            <p:nvPr/>
          </p:nvSpPr>
          <p:spPr>
            <a:xfrm rot="11254553">
              <a:off x="5346647" y="2959471"/>
              <a:ext cx="249944" cy="220550"/>
            </a:xfrm>
            <a:custGeom>
              <a:avLst/>
              <a:gdLst/>
              <a:ahLst/>
              <a:cxnLst/>
              <a:rect l="l" t="t" r="r" b="b"/>
              <a:pathLst>
                <a:path w="977409" h="862463">
                  <a:moveTo>
                    <a:pt x="259894" y="587617"/>
                  </a:moveTo>
                  <a:cubicBezTo>
                    <a:pt x="303121" y="581868"/>
                    <a:pt x="333503" y="542165"/>
                    <a:pt x="327754" y="498938"/>
                  </a:cubicBezTo>
                  <a:cubicBezTo>
                    <a:pt x="322005" y="455710"/>
                    <a:pt x="282301" y="425328"/>
                    <a:pt x="239074" y="431078"/>
                  </a:cubicBezTo>
                  <a:cubicBezTo>
                    <a:pt x="195846" y="436827"/>
                    <a:pt x="165465" y="476530"/>
                    <a:pt x="171214" y="519757"/>
                  </a:cubicBezTo>
                  <a:cubicBezTo>
                    <a:pt x="176963" y="562985"/>
                    <a:pt x="216666" y="593367"/>
                    <a:pt x="259894" y="587617"/>
                  </a:cubicBezTo>
                  <a:close/>
                  <a:moveTo>
                    <a:pt x="496117" y="556200"/>
                  </a:moveTo>
                  <a:cubicBezTo>
                    <a:pt x="539344" y="550450"/>
                    <a:pt x="569726" y="510747"/>
                    <a:pt x="563976" y="467520"/>
                  </a:cubicBezTo>
                  <a:cubicBezTo>
                    <a:pt x="558227" y="424293"/>
                    <a:pt x="518524" y="393911"/>
                    <a:pt x="475297" y="399660"/>
                  </a:cubicBezTo>
                  <a:cubicBezTo>
                    <a:pt x="432069" y="405409"/>
                    <a:pt x="401688" y="445112"/>
                    <a:pt x="407437" y="488340"/>
                  </a:cubicBezTo>
                  <a:cubicBezTo>
                    <a:pt x="413186" y="531567"/>
                    <a:pt x="452889" y="561949"/>
                    <a:pt x="496117" y="556200"/>
                  </a:cubicBezTo>
                  <a:close/>
                  <a:moveTo>
                    <a:pt x="732341" y="524782"/>
                  </a:moveTo>
                  <a:cubicBezTo>
                    <a:pt x="775568" y="519033"/>
                    <a:pt x="805950" y="479329"/>
                    <a:pt x="800200" y="436102"/>
                  </a:cubicBezTo>
                  <a:cubicBezTo>
                    <a:pt x="794451" y="392875"/>
                    <a:pt x="754748" y="362493"/>
                    <a:pt x="711521" y="368242"/>
                  </a:cubicBezTo>
                  <a:cubicBezTo>
                    <a:pt x="668293" y="373991"/>
                    <a:pt x="637912" y="413695"/>
                    <a:pt x="643661" y="456922"/>
                  </a:cubicBezTo>
                  <a:cubicBezTo>
                    <a:pt x="649410" y="500149"/>
                    <a:pt x="689113" y="530531"/>
                    <a:pt x="732341" y="524782"/>
                  </a:cubicBezTo>
                  <a:close/>
                  <a:moveTo>
                    <a:pt x="539319" y="856951"/>
                  </a:moveTo>
                  <a:cubicBezTo>
                    <a:pt x="270888" y="892653"/>
                    <a:pt x="30621" y="751209"/>
                    <a:pt x="2667" y="541027"/>
                  </a:cubicBezTo>
                  <a:cubicBezTo>
                    <a:pt x="-25288" y="330846"/>
                    <a:pt x="169657" y="131519"/>
                    <a:pt x="438089" y="95817"/>
                  </a:cubicBezTo>
                  <a:cubicBezTo>
                    <a:pt x="491646" y="88694"/>
                    <a:pt x="544084" y="88623"/>
                    <a:pt x="593712" y="96560"/>
                  </a:cubicBezTo>
                  <a:cubicBezTo>
                    <a:pt x="709420" y="94638"/>
                    <a:pt x="825104" y="62149"/>
                    <a:pt x="940790" y="0"/>
                  </a:cubicBezTo>
                  <a:cubicBezTo>
                    <a:pt x="908291" y="72634"/>
                    <a:pt x="884680" y="145268"/>
                    <a:pt x="870775" y="218069"/>
                  </a:cubicBezTo>
                  <a:cubicBezTo>
                    <a:pt x="927482" y="270002"/>
                    <a:pt x="964730" y="336463"/>
                    <a:pt x="974742" y="411741"/>
                  </a:cubicBezTo>
                  <a:cubicBezTo>
                    <a:pt x="1002697" y="621923"/>
                    <a:pt x="807751" y="821250"/>
                    <a:pt x="539319" y="85695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Oval 170"/>
            <p:cNvSpPr/>
            <p:nvPr/>
          </p:nvSpPr>
          <p:spPr>
            <a:xfrm>
              <a:off x="5954092" y="2205404"/>
              <a:ext cx="192090" cy="189436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Rounded Rectangle 149"/>
            <p:cNvSpPr/>
            <p:nvPr/>
          </p:nvSpPr>
          <p:spPr bwMode="auto">
            <a:xfrm>
              <a:off x="2975789" y="3247543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9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Metrics Collection</a:t>
              </a:r>
              <a:endParaRPr lang="en-US" sz="9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151" name="Rounded Rectangle 150"/>
            <p:cNvSpPr/>
            <p:nvPr/>
          </p:nvSpPr>
          <p:spPr bwMode="auto">
            <a:xfrm>
              <a:off x="4649595" y="2552902"/>
              <a:ext cx="1515437" cy="269211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9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Apps</a:t>
              </a:r>
            </a:p>
          </p:txBody>
        </p:sp>
        <p:sp>
          <p:nvSpPr>
            <p:cNvPr id="152" name="Diamond 87"/>
            <p:cNvSpPr/>
            <p:nvPr/>
          </p:nvSpPr>
          <p:spPr>
            <a:xfrm>
              <a:off x="5931453" y="2582259"/>
              <a:ext cx="185404" cy="209175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" name="Rounded Rectangle 9"/>
            <p:cNvSpPr/>
            <p:nvPr/>
          </p:nvSpPr>
          <p:spPr>
            <a:xfrm>
              <a:off x="5977468" y="1882389"/>
              <a:ext cx="149840" cy="183475"/>
            </a:xfrm>
            <a:custGeom>
              <a:avLst/>
              <a:gdLst/>
              <a:ahLst/>
              <a:cxnLst/>
              <a:rect l="l" t="t" r="r" b="b"/>
              <a:pathLst>
                <a:path w="990600" h="1265275">
                  <a:moveTo>
                    <a:pt x="495299" y="621778"/>
                  </a:moveTo>
                  <a:cubicBezTo>
                    <a:pt x="426912" y="621778"/>
                    <a:pt x="371473" y="677217"/>
                    <a:pt x="371473" y="745604"/>
                  </a:cubicBezTo>
                  <a:cubicBezTo>
                    <a:pt x="371473" y="800510"/>
                    <a:pt x="407209" y="847069"/>
                    <a:pt x="457199" y="861738"/>
                  </a:cubicBezTo>
                  <a:lnTo>
                    <a:pt x="457199" y="1103911"/>
                  </a:lnTo>
                  <a:cubicBezTo>
                    <a:pt x="457199" y="1124953"/>
                    <a:pt x="474257" y="1142011"/>
                    <a:pt x="495299" y="1142011"/>
                  </a:cubicBezTo>
                  <a:cubicBezTo>
                    <a:pt x="516341" y="1142011"/>
                    <a:pt x="533399" y="1124953"/>
                    <a:pt x="533399" y="1103911"/>
                  </a:cubicBezTo>
                  <a:lnTo>
                    <a:pt x="533399" y="861738"/>
                  </a:lnTo>
                  <a:cubicBezTo>
                    <a:pt x="583390" y="847069"/>
                    <a:pt x="619125" y="800510"/>
                    <a:pt x="619125" y="745604"/>
                  </a:cubicBezTo>
                  <a:cubicBezTo>
                    <a:pt x="619125" y="677217"/>
                    <a:pt x="563686" y="621778"/>
                    <a:pt x="495299" y="621778"/>
                  </a:cubicBezTo>
                  <a:close/>
                  <a:moveTo>
                    <a:pt x="495297" y="170493"/>
                  </a:moveTo>
                  <a:cubicBezTo>
                    <a:pt x="391746" y="170493"/>
                    <a:pt x="307802" y="254436"/>
                    <a:pt x="307802" y="357987"/>
                  </a:cubicBezTo>
                  <a:lnTo>
                    <a:pt x="307804" y="357991"/>
                  </a:lnTo>
                  <a:lnTo>
                    <a:pt x="307544" y="357991"/>
                  </a:lnTo>
                  <a:lnTo>
                    <a:pt x="307544" y="538211"/>
                  </a:lnTo>
                  <a:lnTo>
                    <a:pt x="683058" y="538211"/>
                  </a:lnTo>
                  <a:lnTo>
                    <a:pt x="683058" y="357991"/>
                  </a:lnTo>
                  <a:lnTo>
                    <a:pt x="682792" y="357991"/>
                  </a:lnTo>
                  <a:cubicBezTo>
                    <a:pt x="682792" y="357988"/>
                    <a:pt x="682792" y="357988"/>
                    <a:pt x="682792" y="357987"/>
                  </a:cubicBezTo>
                  <a:cubicBezTo>
                    <a:pt x="682792" y="254436"/>
                    <a:pt x="598848" y="170493"/>
                    <a:pt x="495297" y="170493"/>
                  </a:cubicBezTo>
                  <a:close/>
                  <a:moveTo>
                    <a:pt x="495300" y="0"/>
                  </a:moveTo>
                  <a:cubicBezTo>
                    <a:pt x="686657" y="0"/>
                    <a:pt x="841781" y="155124"/>
                    <a:pt x="841781" y="346479"/>
                  </a:cubicBezTo>
                  <a:lnTo>
                    <a:pt x="841781" y="346481"/>
                  </a:lnTo>
                  <a:lnTo>
                    <a:pt x="841781" y="538211"/>
                  </a:lnTo>
                  <a:lnTo>
                    <a:pt x="869420" y="538211"/>
                  </a:lnTo>
                  <a:cubicBezTo>
                    <a:pt x="936346" y="538211"/>
                    <a:pt x="990600" y="592465"/>
                    <a:pt x="990600" y="659391"/>
                  </a:cubicBezTo>
                  <a:lnTo>
                    <a:pt x="990600" y="1144095"/>
                  </a:lnTo>
                  <a:cubicBezTo>
                    <a:pt x="990600" y="1211021"/>
                    <a:pt x="936346" y="1265275"/>
                    <a:pt x="869420" y="1265275"/>
                  </a:cubicBezTo>
                  <a:lnTo>
                    <a:pt x="121180" y="1265275"/>
                  </a:lnTo>
                  <a:cubicBezTo>
                    <a:pt x="54254" y="1265275"/>
                    <a:pt x="0" y="1211021"/>
                    <a:pt x="0" y="1144095"/>
                  </a:cubicBezTo>
                  <a:lnTo>
                    <a:pt x="0" y="659391"/>
                  </a:lnTo>
                  <a:cubicBezTo>
                    <a:pt x="0" y="592465"/>
                    <a:pt x="54254" y="538211"/>
                    <a:pt x="121180" y="538211"/>
                  </a:cubicBezTo>
                  <a:lnTo>
                    <a:pt x="148819" y="538211"/>
                  </a:lnTo>
                  <a:lnTo>
                    <a:pt x="148819" y="346481"/>
                  </a:lnTo>
                  <a:cubicBezTo>
                    <a:pt x="148819" y="155124"/>
                    <a:pt x="303944" y="0"/>
                    <a:pt x="4953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>
              <a:off x="2967323" y="934607"/>
              <a:ext cx="326316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12700" cmpd="sng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algn="ctr"/>
              <a:r>
                <a:rPr lang="en-US" sz="9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HA Proxy LB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986688" y="3522133"/>
              <a:ext cx="1253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4D4D4D"/>
                  </a:solidFill>
                  <a:latin typeface="Arial"/>
                </a:rPr>
                <a:t>Elastic Runtime</a:t>
              </a:r>
            </a:p>
          </p:txBody>
        </p:sp>
        <p:pic>
          <p:nvPicPr>
            <p:cNvPr id="156" name="Picture 155" descr="Statistic bar 128x1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999" y="3268133"/>
              <a:ext cx="237066" cy="237066"/>
            </a:xfrm>
            <a:prstGeom prst="rect">
              <a:avLst/>
            </a:prstGeom>
          </p:spPr>
        </p:pic>
        <p:pic>
          <p:nvPicPr>
            <p:cNvPr id="157" name="Picture 156" descr="Navigation bottom 128x12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33" y="931334"/>
              <a:ext cx="279400" cy="279400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>
            <a:stCxn id="37" idx="2"/>
            <a:endCxn id="154" idx="0"/>
          </p:cNvCxnSpPr>
          <p:nvPr/>
        </p:nvCxnSpPr>
        <p:spPr>
          <a:xfrm>
            <a:off x="5400933" y="1122521"/>
            <a:ext cx="7133" cy="751352"/>
          </a:xfrm>
          <a:prstGeom prst="straightConnector1">
            <a:avLst/>
          </a:prstGeom>
          <a:ln w="28575" cmpd="sng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553333" y="1122521"/>
            <a:ext cx="9267" cy="1011079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571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3530600" y="1871134"/>
            <a:ext cx="4842934" cy="2133599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Access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100929" y="2788806"/>
            <a:ext cx="1596204" cy="272242"/>
            <a:chOff x="3526129" y="1738940"/>
            <a:chExt cx="1596204" cy="272242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526129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Dynamic Router</a:t>
              </a:r>
            </a:p>
          </p:txBody>
        </p:sp>
        <p:sp>
          <p:nvSpPr>
            <p:cNvPr id="62" name="Oval 42"/>
            <p:cNvSpPr/>
            <p:nvPr/>
          </p:nvSpPr>
          <p:spPr>
            <a:xfrm>
              <a:off x="4873786" y="1768092"/>
              <a:ext cx="196613" cy="196612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92463" y="3364582"/>
            <a:ext cx="1613146" cy="272144"/>
            <a:chOff x="3526129" y="2035314"/>
            <a:chExt cx="1613146" cy="272144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3526129" y="2035314"/>
              <a:ext cx="1613146" cy="272144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Cloud Controller</a:t>
              </a:r>
            </a:p>
          </p:txBody>
        </p:sp>
        <p:sp>
          <p:nvSpPr>
            <p:cNvPr id="69" name="Rectangle 76"/>
            <p:cNvSpPr/>
            <p:nvPr/>
          </p:nvSpPr>
          <p:spPr>
            <a:xfrm>
              <a:off x="4887217" y="2049654"/>
              <a:ext cx="169752" cy="226530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0" name="Rounded Rectangle 79"/>
          <p:cNvSpPr/>
          <p:nvPr/>
        </p:nvSpPr>
        <p:spPr bwMode="auto">
          <a:xfrm>
            <a:off x="5100930" y="2221540"/>
            <a:ext cx="1596203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mpd="sng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HA Proxy LB</a:t>
            </a:r>
          </a:p>
        </p:txBody>
      </p:sp>
      <p:cxnSp>
        <p:nvCxnSpPr>
          <p:cNvPr id="82" name="Straight Arrow Connector 81"/>
          <p:cNvCxnSpPr>
            <a:stCxn id="102" idx="2"/>
            <a:endCxn id="80" idx="0"/>
          </p:cNvCxnSpPr>
          <p:nvPr/>
        </p:nvCxnSpPr>
        <p:spPr>
          <a:xfrm flipH="1">
            <a:off x="5899032" y="1503521"/>
            <a:ext cx="1439" cy="718019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/>
          <p:cNvSpPr txBox="1">
            <a:spLocks/>
          </p:cNvSpPr>
          <p:nvPr/>
        </p:nvSpPr>
        <p:spPr>
          <a:xfrm>
            <a:off x="324381" y="1599672"/>
            <a:ext cx="3096152" cy="2548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rgbClr val="4D4D4D"/>
                </a:solidFill>
              </a:rPr>
              <a:t>API access (app management, service management, org/space management, etc.) is routed to Cloud Controller via HTTP/HTTPS 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solidFill>
                <a:srgbClr val="4D4D4D"/>
              </a:solidFill>
            </a:endParaRPr>
          </a:p>
        </p:txBody>
      </p:sp>
      <p:cxnSp>
        <p:nvCxnSpPr>
          <p:cNvPr id="91" name="Straight Arrow Connector 90"/>
          <p:cNvCxnSpPr>
            <a:stCxn id="80" idx="2"/>
            <a:endCxn id="61" idx="0"/>
          </p:cNvCxnSpPr>
          <p:nvPr/>
        </p:nvCxnSpPr>
        <p:spPr>
          <a:xfrm flipH="1">
            <a:off x="5899031" y="2493782"/>
            <a:ext cx="1" cy="295024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1" idx="2"/>
            <a:endCxn id="63" idx="0"/>
          </p:cNvCxnSpPr>
          <p:nvPr/>
        </p:nvCxnSpPr>
        <p:spPr>
          <a:xfrm>
            <a:off x="5899031" y="3061048"/>
            <a:ext cx="5" cy="303534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037699" y="1257300"/>
            <a:ext cx="1725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000000"/>
                </a:solidFill>
                <a:latin typeface="Arial"/>
              </a:rPr>
              <a:t>https://</a:t>
            </a:r>
            <a:r>
              <a:rPr lang="en-US" sz="1000" i="1" dirty="0" err="1" smtClean="0">
                <a:solidFill>
                  <a:srgbClr val="000000"/>
                </a:solidFill>
                <a:latin typeface="Arial"/>
              </a:rPr>
              <a:t>api.mypivotalcf.com</a:t>
            </a:r>
            <a:endParaRPr lang="en-US" sz="1000" i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0551" y="2527300"/>
            <a:ext cx="517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HTTP</a:t>
            </a: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39818" y="3094567"/>
            <a:ext cx="517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HTTP</a:t>
            </a: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104" descr="Navigation bottom 128x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33" y="22098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045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014133" y="1532467"/>
            <a:ext cx="5731934" cy="2827866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117862" y="2475539"/>
            <a:ext cx="1596204" cy="272242"/>
            <a:chOff x="3526129" y="1738940"/>
            <a:chExt cx="1596204" cy="272242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3526129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Dynamic Router</a:t>
              </a:r>
            </a:p>
          </p:txBody>
        </p:sp>
        <p:sp>
          <p:nvSpPr>
            <p:cNvPr id="47" name="Oval 42"/>
            <p:cNvSpPr/>
            <p:nvPr/>
          </p:nvSpPr>
          <p:spPr>
            <a:xfrm>
              <a:off x="4873786" y="1768092"/>
              <a:ext cx="196613" cy="196612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4" name="Rounded Rectangle 53"/>
          <p:cNvSpPr/>
          <p:nvPr/>
        </p:nvSpPr>
        <p:spPr bwMode="auto">
          <a:xfrm>
            <a:off x="5117863" y="1908273"/>
            <a:ext cx="1596203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mpd="sng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HA Proxy LB</a:t>
            </a:r>
          </a:p>
        </p:txBody>
      </p:sp>
      <p:cxnSp>
        <p:nvCxnSpPr>
          <p:cNvPr id="55" name="Straight Arrow Connector 54"/>
          <p:cNvCxnSpPr>
            <a:stCxn id="59" idx="2"/>
            <a:endCxn id="54" idx="0"/>
          </p:cNvCxnSpPr>
          <p:nvPr/>
        </p:nvCxnSpPr>
        <p:spPr>
          <a:xfrm flipH="1">
            <a:off x="5915965" y="1190254"/>
            <a:ext cx="1439" cy="718019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2"/>
            <a:endCxn id="46" idx="0"/>
          </p:cNvCxnSpPr>
          <p:nvPr/>
        </p:nvCxnSpPr>
        <p:spPr>
          <a:xfrm flipH="1">
            <a:off x="5915964" y="2180515"/>
            <a:ext cx="1" cy="295024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26392" y="944033"/>
            <a:ext cx="1982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000000"/>
                </a:solidFill>
                <a:latin typeface="Arial"/>
              </a:rPr>
              <a:t>https://my-</a:t>
            </a:r>
            <a:r>
              <a:rPr lang="en-US" sz="1000" i="1" dirty="0" err="1" smtClean="0">
                <a:solidFill>
                  <a:srgbClr val="000000"/>
                </a:solidFill>
                <a:latin typeface="Arial"/>
              </a:rPr>
              <a:t>app.mypivotalcf.com</a:t>
            </a:r>
            <a:endParaRPr lang="en-US" sz="1000" i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97484" y="2214033"/>
            <a:ext cx="517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HTTP</a:t>
            </a: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42552" y="2891367"/>
            <a:ext cx="517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HTTP</a:t>
            </a: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10470" y="3335863"/>
            <a:ext cx="1600198" cy="77585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DEA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377089" y="3738234"/>
            <a:ext cx="1460472" cy="269211"/>
          </a:xfrm>
          <a:prstGeom prst="roundRect">
            <a:avLst>
              <a:gd name="adj" fmla="val 10428"/>
            </a:avLst>
          </a:prstGeom>
          <a:noFill/>
          <a:ln w="12700" cmpd="sng">
            <a:solidFill>
              <a:schemeClr val="bg1"/>
            </a:solidFill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Apps</a:t>
            </a:r>
          </a:p>
        </p:txBody>
      </p:sp>
      <p:sp>
        <p:nvSpPr>
          <p:cNvPr id="17" name="Diamond 87"/>
          <p:cNvSpPr/>
          <p:nvPr/>
        </p:nvSpPr>
        <p:spPr>
          <a:xfrm>
            <a:off x="4612453" y="3767591"/>
            <a:ext cx="178679" cy="209175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Oval 170"/>
          <p:cNvSpPr/>
          <p:nvPr/>
        </p:nvSpPr>
        <p:spPr>
          <a:xfrm>
            <a:off x="4673601" y="3366707"/>
            <a:ext cx="174529" cy="189294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122336" y="3335863"/>
            <a:ext cx="1600198" cy="77585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DEA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5188955" y="3738234"/>
            <a:ext cx="1460472" cy="269211"/>
          </a:xfrm>
          <a:prstGeom prst="roundRect">
            <a:avLst>
              <a:gd name="adj" fmla="val 10428"/>
            </a:avLst>
          </a:prstGeom>
          <a:noFill/>
          <a:ln w="12700" cmpd="sng">
            <a:solidFill>
              <a:schemeClr val="bg1"/>
            </a:solidFill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Apps</a:t>
            </a:r>
          </a:p>
        </p:txBody>
      </p:sp>
      <p:sp>
        <p:nvSpPr>
          <p:cNvPr id="66" name="Diamond 87"/>
          <p:cNvSpPr/>
          <p:nvPr/>
        </p:nvSpPr>
        <p:spPr>
          <a:xfrm>
            <a:off x="6424319" y="3767591"/>
            <a:ext cx="178679" cy="209175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Oval 170"/>
          <p:cNvSpPr/>
          <p:nvPr/>
        </p:nvSpPr>
        <p:spPr>
          <a:xfrm>
            <a:off x="6485467" y="3366707"/>
            <a:ext cx="174529" cy="189294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6908803" y="3335863"/>
            <a:ext cx="1600198" cy="77585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DEA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6975422" y="3738234"/>
            <a:ext cx="1460472" cy="269211"/>
          </a:xfrm>
          <a:prstGeom prst="roundRect">
            <a:avLst>
              <a:gd name="adj" fmla="val 10428"/>
            </a:avLst>
          </a:prstGeom>
          <a:noFill/>
          <a:ln w="12700" cmpd="sng">
            <a:solidFill>
              <a:schemeClr val="bg1"/>
            </a:solidFill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Apps</a:t>
            </a:r>
          </a:p>
        </p:txBody>
      </p:sp>
      <p:sp>
        <p:nvSpPr>
          <p:cNvPr id="71" name="Diamond 87"/>
          <p:cNvSpPr/>
          <p:nvPr/>
        </p:nvSpPr>
        <p:spPr>
          <a:xfrm>
            <a:off x="8210786" y="3767591"/>
            <a:ext cx="178679" cy="209175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Oval 170"/>
          <p:cNvSpPr/>
          <p:nvPr/>
        </p:nvSpPr>
        <p:spPr>
          <a:xfrm>
            <a:off x="8271934" y="3366707"/>
            <a:ext cx="174529" cy="189294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3" name="Straight Arrow Connector 72"/>
          <p:cNvCxnSpPr>
            <a:stCxn id="46" idx="2"/>
          </p:cNvCxnSpPr>
          <p:nvPr/>
        </p:nvCxnSpPr>
        <p:spPr>
          <a:xfrm flipH="1">
            <a:off x="4106334" y="2747781"/>
            <a:ext cx="1809630" cy="1002952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2"/>
            <a:endCxn id="65" idx="0"/>
          </p:cNvCxnSpPr>
          <p:nvPr/>
        </p:nvCxnSpPr>
        <p:spPr>
          <a:xfrm>
            <a:off x="5915964" y="2747781"/>
            <a:ext cx="3227" cy="990453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2"/>
            <a:endCxn id="70" idx="0"/>
          </p:cNvCxnSpPr>
          <p:nvPr/>
        </p:nvCxnSpPr>
        <p:spPr>
          <a:xfrm>
            <a:off x="5915964" y="2747781"/>
            <a:ext cx="1789694" cy="990453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/>
          <p:cNvSpPr txBox="1">
            <a:spLocks/>
          </p:cNvSpPr>
          <p:nvPr/>
        </p:nvSpPr>
        <p:spPr>
          <a:xfrm>
            <a:off x="180447" y="1616605"/>
            <a:ext cx="2757486" cy="2752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rgbClr val="4D4D4D"/>
                </a:solidFill>
              </a:rPr>
              <a:t>Application access is routed directly to an application instance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solidFill>
                <a:srgbClr val="4D4D4D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rgbClr val="4D4D4D"/>
                </a:solidFill>
              </a:rPr>
              <a:t>SSL is terminated at the HA Proxy load balancing layer; all internal PCF traffic is trusted HTTP</a:t>
            </a:r>
          </a:p>
        </p:txBody>
      </p:sp>
      <p:pic>
        <p:nvPicPr>
          <p:cNvPr id="84" name="Picture 83" descr="Navigation bottom 128x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7" y="1913467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98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014133" y="2201333"/>
            <a:ext cx="5731934" cy="2159000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LB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117862" y="2475539"/>
            <a:ext cx="1596204" cy="272242"/>
            <a:chOff x="3526129" y="1738940"/>
            <a:chExt cx="1596204" cy="272242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3526129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Dynamic Router</a:t>
              </a:r>
            </a:p>
          </p:txBody>
        </p:sp>
        <p:sp>
          <p:nvSpPr>
            <p:cNvPr id="47" name="Oval 42"/>
            <p:cNvSpPr/>
            <p:nvPr/>
          </p:nvSpPr>
          <p:spPr>
            <a:xfrm>
              <a:off x="4873786" y="1768092"/>
              <a:ext cx="196613" cy="196612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4" name="Rounded Rectangle 53"/>
          <p:cNvSpPr/>
          <p:nvPr/>
        </p:nvSpPr>
        <p:spPr bwMode="auto">
          <a:xfrm>
            <a:off x="5126330" y="1662743"/>
            <a:ext cx="1596203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mpd="sng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External LB</a:t>
            </a:r>
          </a:p>
        </p:txBody>
      </p:sp>
      <p:cxnSp>
        <p:nvCxnSpPr>
          <p:cNvPr id="55" name="Straight Arrow Connector 54"/>
          <p:cNvCxnSpPr>
            <a:stCxn id="59" idx="2"/>
            <a:endCxn id="54" idx="0"/>
          </p:cNvCxnSpPr>
          <p:nvPr/>
        </p:nvCxnSpPr>
        <p:spPr>
          <a:xfrm>
            <a:off x="5917399" y="1376520"/>
            <a:ext cx="7033" cy="286223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2"/>
            <a:endCxn id="46" idx="0"/>
          </p:cNvCxnSpPr>
          <p:nvPr/>
        </p:nvCxnSpPr>
        <p:spPr>
          <a:xfrm flipH="1">
            <a:off x="5915964" y="1934985"/>
            <a:ext cx="8468" cy="540554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29669" y="1130299"/>
            <a:ext cx="975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/>
              </a:rPr>
              <a:t>HTTP/HTTPS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97484" y="2214033"/>
            <a:ext cx="517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HTTP</a:t>
            </a: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42552" y="2891367"/>
            <a:ext cx="517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</a:rPr>
              <a:t>HTTP</a:t>
            </a: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10470" y="3335863"/>
            <a:ext cx="1600198" cy="77585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DEA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377089" y="3738234"/>
            <a:ext cx="1460472" cy="269211"/>
          </a:xfrm>
          <a:prstGeom prst="roundRect">
            <a:avLst>
              <a:gd name="adj" fmla="val 10428"/>
            </a:avLst>
          </a:prstGeom>
          <a:noFill/>
          <a:ln w="12700" cmpd="sng">
            <a:solidFill>
              <a:schemeClr val="bg1"/>
            </a:solidFill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Apps</a:t>
            </a:r>
          </a:p>
        </p:txBody>
      </p:sp>
      <p:sp>
        <p:nvSpPr>
          <p:cNvPr id="17" name="Diamond 87"/>
          <p:cNvSpPr/>
          <p:nvPr/>
        </p:nvSpPr>
        <p:spPr>
          <a:xfrm>
            <a:off x="4612453" y="3767591"/>
            <a:ext cx="178679" cy="209175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Oval 170"/>
          <p:cNvSpPr/>
          <p:nvPr/>
        </p:nvSpPr>
        <p:spPr>
          <a:xfrm>
            <a:off x="4673601" y="3366707"/>
            <a:ext cx="174529" cy="189294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122336" y="3335863"/>
            <a:ext cx="1600198" cy="77585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DEA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5188955" y="3738234"/>
            <a:ext cx="1460472" cy="269211"/>
          </a:xfrm>
          <a:prstGeom prst="roundRect">
            <a:avLst>
              <a:gd name="adj" fmla="val 10428"/>
            </a:avLst>
          </a:prstGeom>
          <a:noFill/>
          <a:ln w="12700" cmpd="sng">
            <a:solidFill>
              <a:schemeClr val="bg1"/>
            </a:solidFill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Apps</a:t>
            </a:r>
          </a:p>
        </p:txBody>
      </p:sp>
      <p:sp>
        <p:nvSpPr>
          <p:cNvPr id="66" name="Diamond 87"/>
          <p:cNvSpPr/>
          <p:nvPr/>
        </p:nvSpPr>
        <p:spPr>
          <a:xfrm>
            <a:off x="6424319" y="3767591"/>
            <a:ext cx="178679" cy="209175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Oval 170"/>
          <p:cNvSpPr/>
          <p:nvPr/>
        </p:nvSpPr>
        <p:spPr>
          <a:xfrm>
            <a:off x="6485467" y="3366707"/>
            <a:ext cx="174529" cy="189294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6908803" y="3335863"/>
            <a:ext cx="1600198" cy="77585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DEA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6975422" y="3738234"/>
            <a:ext cx="1460472" cy="269211"/>
          </a:xfrm>
          <a:prstGeom prst="roundRect">
            <a:avLst>
              <a:gd name="adj" fmla="val 10428"/>
            </a:avLst>
          </a:prstGeom>
          <a:noFill/>
          <a:ln w="12700" cmpd="sng">
            <a:solidFill>
              <a:schemeClr val="bg1"/>
            </a:solidFill>
            <a:round/>
            <a:headEnd/>
            <a:tailEnd/>
          </a:ln>
        </p:spPr>
        <p:txBody>
          <a:bodyPr wrap="none" lIns="91440" tIns="0" rIns="91440" bIns="0" rtlCol="0" anchor="ctr"/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Apps</a:t>
            </a:r>
          </a:p>
        </p:txBody>
      </p:sp>
      <p:sp>
        <p:nvSpPr>
          <p:cNvPr id="71" name="Diamond 87"/>
          <p:cNvSpPr/>
          <p:nvPr/>
        </p:nvSpPr>
        <p:spPr>
          <a:xfrm>
            <a:off x="8210786" y="3767591"/>
            <a:ext cx="178679" cy="209175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Oval 170"/>
          <p:cNvSpPr/>
          <p:nvPr/>
        </p:nvSpPr>
        <p:spPr>
          <a:xfrm>
            <a:off x="8271934" y="3366707"/>
            <a:ext cx="174529" cy="189294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3" name="Straight Arrow Connector 72"/>
          <p:cNvCxnSpPr>
            <a:stCxn id="46" idx="2"/>
          </p:cNvCxnSpPr>
          <p:nvPr/>
        </p:nvCxnSpPr>
        <p:spPr>
          <a:xfrm flipH="1">
            <a:off x="4106334" y="2747781"/>
            <a:ext cx="1809630" cy="1002952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2"/>
            <a:endCxn id="65" idx="0"/>
          </p:cNvCxnSpPr>
          <p:nvPr/>
        </p:nvCxnSpPr>
        <p:spPr>
          <a:xfrm>
            <a:off x="5915964" y="2747781"/>
            <a:ext cx="3227" cy="990453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2"/>
            <a:endCxn id="70" idx="0"/>
          </p:cNvCxnSpPr>
          <p:nvPr/>
        </p:nvCxnSpPr>
        <p:spPr>
          <a:xfrm>
            <a:off x="5915964" y="2747781"/>
            <a:ext cx="1789694" cy="990453"/>
          </a:xfrm>
          <a:prstGeom prst="straightConnector1">
            <a:avLst/>
          </a:prstGeom>
          <a:ln w="2857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/>
          <p:cNvSpPr txBox="1">
            <a:spLocks/>
          </p:cNvSpPr>
          <p:nvPr/>
        </p:nvSpPr>
        <p:spPr>
          <a:xfrm>
            <a:off x="180447" y="1616605"/>
            <a:ext cx="2757486" cy="1786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rgbClr val="4D4D4D"/>
                </a:solidFill>
              </a:rPr>
              <a:t>HA Proxy can be replaced with an external Load Balancer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solidFill>
                <a:srgbClr val="4D4D4D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rgbClr val="4D4D4D"/>
                </a:solidFill>
              </a:rPr>
              <a:t>SSL is terminated at the Load Balancer</a:t>
            </a:r>
            <a:endParaRPr lang="en-US" sz="16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266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external_040113 (3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ivotal_PPT_Template_16x9_internal_091713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Pivotal_interim_16x9_external_040113 (3)</Template>
  <TotalTime>3385</TotalTime>
  <Words>1549</Words>
  <Application>Microsoft Macintosh PowerPoint</Application>
  <PresentationFormat>On-screen Show (16:9)</PresentationFormat>
  <Paragraphs>331</Paragraphs>
  <Slides>37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Pivotal_interim_16x9_external_040113 (3)</vt:lpstr>
      <vt:lpstr>Pivotal_PPT_Template_16x9_internal_091713</vt:lpstr>
      <vt:lpstr>PowerPoint Presentation</vt:lpstr>
      <vt:lpstr>Pivotal CF Security</vt:lpstr>
      <vt:lpstr>Pivotal CF Architecture</vt:lpstr>
      <vt:lpstr>Pivotal CF Architecture</vt:lpstr>
      <vt:lpstr>System Boundaries  and Access</vt:lpstr>
      <vt:lpstr>System Boundaries</vt:lpstr>
      <vt:lpstr>API Access</vt:lpstr>
      <vt:lpstr>Application Access</vt:lpstr>
      <vt:lpstr>External LB</vt:lpstr>
      <vt:lpstr>Service Access</vt:lpstr>
      <vt:lpstr>Service Access</vt:lpstr>
      <vt:lpstr>Application Containers</vt:lpstr>
      <vt:lpstr>Container Isolation</vt:lpstr>
      <vt:lpstr>Container Isolation</vt:lpstr>
      <vt:lpstr>Application Security Groups</vt:lpstr>
      <vt:lpstr>Security Groups</vt:lpstr>
      <vt:lpstr>Assigning Security Groups</vt:lpstr>
      <vt:lpstr>Security Group Rules</vt:lpstr>
      <vt:lpstr>Service Credentials</vt:lpstr>
      <vt:lpstr>Managed Services</vt:lpstr>
      <vt:lpstr>Managed Services</vt:lpstr>
      <vt:lpstr>Identity and  Access Control</vt:lpstr>
      <vt:lpstr>End-User Identity</vt:lpstr>
      <vt:lpstr>Operator Identity</vt:lpstr>
      <vt:lpstr>Operator Identity</vt:lpstr>
      <vt:lpstr>Orgs and Spaces</vt:lpstr>
      <vt:lpstr>A Pivotal CF Foundation</vt:lpstr>
      <vt:lpstr>Organizations</vt:lpstr>
      <vt:lpstr>Spaces</vt:lpstr>
      <vt:lpstr>Organizations</vt:lpstr>
      <vt:lpstr>PowerPoint Presentation</vt:lpstr>
      <vt:lpstr>Pivotal CF Elastic Runtime Architecture</vt:lpstr>
      <vt:lpstr>UAA and Login Servers</vt:lpstr>
      <vt:lpstr>Container Isolation</vt:lpstr>
      <vt:lpstr>Service Credentials</vt:lpstr>
      <vt:lpstr>External LB / HA Proxy does SSL Termination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Jamie O'Meara</cp:lastModifiedBy>
  <cp:revision>317</cp:revision>
  <dcterms:created xsi:type="dcterms:W3CDTF">2013-04-01T23:03:32Z</dcterms:created>
  <dcterms:modified xsi:type="dcterms:W3CDTF">2014-12-12T18:00:09Z</dcterms:modified>
</cp:coreProperties>
</file>