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00" r:id="rId2"/>
  </p:sldMasterIdLst>
  <p:notesMasterIdLst>
    <p:notesMasterId r:id="rId21"/>
  </p:notesMasterIdLst>
  <p:handoutMasterIdLst>
    <p:handoutMasterId r:id="rId22"/>
  </p:handoutMasterIdLst>
  <p:sldIdLst>
    <p:sldId id="527" r:id="rId3"/>
    <p:sldId id="365" r:id="rId4"/>
    <p:sldId id="539" r:id="rId5"/>
    <p:sldId id="540" r:id="rId6"/>
    <p:sldId id="541" r:id="rId7"/>
    <p:sldId id="542" r:id="rId8"/>
    <p:sldId id="552" r:id="rId9"/>
    <p:sldId id="543" r:id="rId10"/>
    <p:sldId id="544" r:id="rId11"/>
    <p:sldId id="545" r:id="rId12"/>
    <p:sldId id="546" r:id="rId13"/>
    <p:sldId id="551" r:id="rId14"/>
    <p:sldId id="547" r:id="rId15"/>
    <p:sldId id="548" r:id="rId16"/>
    <p:sldId id="549" r:id="rId17"/>
    <p:sldId id="550" r:id="rId18"/>
    <p:sldId id="553" r:id="rId19"/>
    <p:sldId id="528" r:id="rId20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28A"/>
    <a:srgbClr val="339226"/>
    <a:srgbClr val="F16F3B"/>
    <a:srgbClr val="AEBF2F"/>
    <a:srgbClr val="00685D"/>
    <a:srgbClr val="1C7B70"/>
    <a:srgbClr val="2E7CA2"/>
    <a:srgbClr val="51A7BB"/>
    <a:srgbClr val="ADC339"/>
    <a:srgbClr val="E96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87221" autoAdjust="0"/>
  </p:normalViewPr>
  <p:slideViewPr>
    <p:cSldViewPr snapToGrid="0" showGuides="1">
      <p:cViewPr>
        <p:scale>
          <a:sx n="100" d="100"/>
          <a:sy n="100" d="100"/>
        </p:scale>
        <p:origin x="-1272" y="-640"/>
      </p:cViewPr>
      <p:guideLst>
        <p:guide orient="horz" pos="1044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9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127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263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8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005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8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0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779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8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78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36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24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64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7893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030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01801" y="3094571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>
                <a:solidFill>
                  <a:srgbClr val="F27C3A"/>
                </a:solidFill>
                <a:latin typeface="Arial"/>
                <a:cs typeface="Arial"/>
              </a:rPr>
              <a:t>BUILT FOR THE</a:t>
            </a:r>
            <a:r>
              <a:rPr lang="en-US" sz="2250" cap="all" dirty="0" smtClean="0">
                <a:solidFill>
                  <a:srgbClr val="F27C3A"/>
                </a:solidFill>
                <a:latin typeface="Arial"/>
                <a:cs typeface="Arial"/>
              </a:rPr>
              <a:t> </a:t>
            </a:r>
            <a:r>
              <a:rPr lang="en-US" sz="225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</a:p>
        </p:txBody>
      </p:sp>
      <p:pic>
        <p:nvPicPr>
          <p:cNvPr id="7" name="Picture 6" descr="Pivotal_Logo_white.png"/>
          <p:cNvPicPr>
            <a:picLocks noChangeAspect="1"/>
          </p:cNvPicPr>
          <p:nvPr userDrawn="1"/>
        </p:nvPicPr>
        <p:blipFill>
          <a:blip r:embed="rId2" cstate="print"/>
          <a:srcRect r="5548"/>
          <a:stretch>
            <a:fillRect/>
          </a:stretch>
        </p:blipFill>
        <p:spPr>
          <a:xfrm>
            <a:off x="1973534" y="1659708"/>
            <a:ext cx="5189267" cy="12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3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3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3" y="128588"/>
            <a:ext cx="8506802" cy="250031"/>
          </a:xfrm>
          <a:prstGeom prst="rect">
            <a:avLst/>
          </a:prstGeom>
        </p:spPr>
        <p:txBody>
          <a:bodyPr/>
          <a:lstStyle>
            <a:lvl1pPr>
              <a:defRPr sz="2600" b="1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589788"/>
            <a:ext cx="8385048" cy="4065928"/>
          </a:xfrm>
          <a:prstGeom prst="rect">
            <a:avLst/>
          </a:prstGeom>
        </p:spPr>
        <p:txBody>
          <a:bodyPr/>
          <a:lstStyle>
            <a:lvl1pPr marL="237744" indent="-237744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63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rings.png"/>
          <p:cNvPicPr>
            <a:picLocks noChangeAspect="1"/>
          </p:cNvPicPr>
          <p:nvPr userDrawn="1"/>
        </p:nvPicPr>
        <p:blipFill>
          <a:blip r:embed="rId2" cstate="print"/>
          <a:srcRect l="52000"/>
          <a:stretch>
            <a:fillRect/>
          </a:stretch>
        </p:blipFill>
        <p:spPr>
          <a:xfrm rot="10800000">
            <a:off x="8991600" y="344825"/>
            <a:ext cx="152400" cy="156243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defRPr/>
            </a:pPr>
            <a:fld id="{61F684CE-B7BB-4223-BA2B-B47808B845F1}" type="slidenum">
              <a:rPr lang="en-US" sz="80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US" sz="800" dirty="0" smtClean="0">
              <a:solidFill>
                <a:srgbClr val="FFFFFF">
                  <a:lumMod val="50000"/>
                </a:srgb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365125" y="5025750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Pivotal Confidential–Internal Use Only</a:t>
            </a:r>
            <a:endParaRPr lang="en-US" sz="700" dirty="0" smtClean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4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23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 for Routers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58805"/>
              </p:ext>
            </p:extLst>
          </p:nvPr>
        </p:nvGraphicFramePr>
        <p:xfrm>
          <a:off x="177800" y="996951"/>
          <a:ext cx="8775699" cy="2532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5233"/>
                <a:gridCol w="2925233"/>
                <a:gridCol w="2925233"/>
              </a:tblGrid>
              <a:tr h="58382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Total_routes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(last_10min)</a:t>
                      </a:r>
                      <a:r>
                        <a:rPr lang="en-US" baseline="0" dirty="0" smtClean="0"/>
                        <a:t> &lt;~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number of expected routes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Milliseconds_since_last_registry_update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(last_5min) &gt; 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Its</a:t>
                      </a:r>
                      <a:r>
                        <a:rPr lang="en-US" baseline="0" dirty="0" smtClean="0"/>
                        <a:t> been more then 30 seconds since  router received a route registration.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108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 for BOSH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744856"/>
              </p:ext>
            </p:extLst>
          </p:nvPr>
        </p:nvGraphicFramePr>
        <p:xfrm>
          <a:off x="177800" y="996951"/>
          <a:ext cx="8775699" cy="34470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5233"/>
                <a:gridCol w="2925233"/>
                <a:gridCol w="2925233"/>
              </a:tblGrid>
              <a:tr h="58382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Persistent_disk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(last_10min)</a:t>
                      </a:r>
                      <a:r>
                        <a:rPr lang="en-US" baseline="0" dirty="0" smtClean="0"/>
                        <a:t> &lt; 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Persistent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MicroBOSH</a:t>
                      </a:r>
                      <a:r>
                        <a:rPr lang="en-US" baseline="0" dirty="0" smtClean="0"/>
                        <a:t> disk is 90% full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(last_30min) &gt; 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MicroBOSH</a:t>
                      </a:r>
                      <a:r>
                        <a:rPr lang="en-US" baseline="0" dirty="0" smtClean="0"/>
                        <a:t> has been using more then 80% of its compute on average of last 30 minutes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(last_10M) &gt; 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MicroBOSH</a:t>
                      </a:r>
                      <a:r>
                        <a:rPr lang="en-US" dirty="0" smtClean="0"/>
                        <a:t> is using 90% of its</a:t>
                      </a:r>
                      <a:r>
                        <a:rPr lang="en-US" baseline="0" dirty="0" smtClean="0"/>
                        <a:t> RAM of last 10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1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Dashboard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Pivotal 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7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yp-pc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90500"/>
            <a:ext cx="5524500" cy="43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1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yp-de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1" y="88900"/>
            <a:ext cx="5740399" cy="44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727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cops-pc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1" y="88900"/>
            <a:ext cx="6197599" cy="44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557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cops-de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01601"/>
            <a:ext cx="6235700" cy="44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12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d_Health___Datado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915400" cy="46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19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644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736184"/>
            <a:ext cx="6958013" cy="837152"/>
          </a:xfrm>
        </p:spPr>
        <p:txBody>
          <a:bodyPr/>
          <a:lstStyle/>
          <a:p>
            <a:r>
              <a:rPr lang="en-US" dirty="0" smtClean="0"/>
              <a:t>Pivotal CF Platform Monitoring</a:t>
            </a:r>
            <a:br>
              <a:rPr lang="en-US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2037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3"/>
          <p:cNvSpPr txBox="1">
            <a:spLocks/>
          </p:cNvSpPr>
          <p:nvPr/>
        </p:nvSpPr>
        <p:spPr>
          <a:xfrm>
            <a:off x="194310" y="123428"/>
            <a:ext cx="8229600" cy="670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88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Application Monitoring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88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0" name="Shape 161"/>
          <p:cNvSpPr txBox="1">
            <a:spLocks/>
          </p:cNvSpPr>
          <p:nvPr/>
        </p:nvSpPr>
        <p:spPr>
          <a:xfrm>
            <a:off x="265113" y="1023937"/>
            <a:ext cx="3862387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Pivotal CF currently provides health monitoring and basic monitoring (CPU, memory, disk usage) for Apps.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APM tools can be easily integrated as services.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Buildpacks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can be leveraged for automatically deploying agents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colocated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to application instances.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447800"/>
            <a:ext cx="4498525" cy="14737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3035300"/>
            <a:ext cx="4484910" cy="12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98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3"/>
          <p:cNvSpPr txBox="1">
            <a:spLocks/>
          </p:cNvSpPr>
          <p:nvPr/>
        </p:nvSpPr>
        <p:spPr>
          <a:xfrm>
            <a:off x="194310" y="136128"/>
            <a:ext cx="8229600" cy="670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88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Platform Monitoring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88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1358900"/>
            <a:ext cx="2933700" cy="2933700"/>
          </a:xfrm>
          <a:prstGeom prst="rect">
            <a:avLst/>
          </a:prstGeom>
        </p:spPr>
      </p:pic>
      <p:sp>
        <p:nvSpPr>
          <p:cNvPr id="15" name="Shape 161"/>
          <p:cNvSpPr txBox="1">
            <a:spLocks/>
          </p:cNvSpPr>
          <p:nvPr/>
        </p:nvSpPr>
        <p:spPr>
          <a:xfrm>
            <a:off x="265113" y="1023937"/>
            <a:ext cx="5183187" cy="3382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25000"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Ops Metrics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provides a JMX interface to access metrics from different Pivotal CF components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Cloud Controller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DEAs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DC33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All 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6701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92100" y="4038600"/>
            <a:ext cx="8623300" cy="492124"/>
          </a:xfrm>
          <a:prstGeom prst="roundRect">
            <a:avLst/>
          </a:prstGeom>
          <a:gradFill rotWithShape="1">
            <a:gsLst>
              <a:gs pos="0">
                <a:srgbClr val="33928A">
                  <a:tint val="100000"/>
                  <a:shade val="100000"/>
                  <a:satMod val="130000"/>
                </a:srgbClr>
              </a:gs>
              <a:gs pos="100000">
                <a:srgbClr val="33928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392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IaaS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98665" y="2101681"/>
            <a:ext cx="1422400" cy="838200"/>
          </a:xfrm>
          <a:prstGeom prst="roundRect">
            <a:avLst/>
          </a:prstGeom>
          <a:gradFill flip="none" rotWithShape="1">
            <a:gsLst>
              <a:gs pos="0">
                <a:srgbClr val="008881"/>
              </a:gs>
              <a:gs pos="100000">
                <a:srgbClr val="33928A"/>
              </a:gs>
            </a:gsLst>
            <a:lin ang="0" scaled="1"/>
            <a:tileRect/>
          </a:gradFill>
          <a:ln w="9525" cap="flat" cmpd="sng" algn="ctr">
            <a:solidFill>
              <a:srgbClr val="3EA7B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JMX Provider</a:t>
            </a:r>
          </a:p>
        </p:txBody>
      </p:sp>
      <p:sp>
        <p:nvSpPr>
          <p:cNvPr id="21" name="Title 93"/>
          <p:cNvSpPr txBox="1">
            <a:spLocks/>
          </p:cNvSpPr>
          <p:nvPr/>
        </p:nvSpPr>
        <p:spPr>
          <a:xfrm>
            <a:off x="397510" y="85328"/>
            <a:ext cx="8229600" cy="670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888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Ops Metrics Architecture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88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2" name="Left Arrow 21"/>
          <p:cNvSpPr/>
          <p:nvPr/>
        </p:nvSpPr>
        <p:spPr>
          <a:xfrm rot="12542245">
            <a:off x="4971268" y="1942444"/>
            <a:ext cx="651095" cy="209550"/>
          </a:xfrm>
          <a:prstGeom prst="leftArrow">
            <a:avLst/>
          </a:prstGeom>
          <a:noFill/>
          <a:ln w="9525" cap="flat" cmpd="sng" algn="ctr">
            <a:solidFill>
              <a:srgbClr val="3EA7B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Left Arrow 22"/>
          <p:cNvSpPr/>
          <p:nvPr/>
        </p:nvSpPr>
        <p:spPr>
          <a:xfrm rot="10800000">
            <a:off x="7066284" y="2463800"/>
            <a:ext cx="388616" cy="199520"/>
          </a:xfrm>
          <a:prstGeom prst="leftArrow">
            <a:avLst/>
          </a:prstGeom>
          <a:noFill/>
          <a:ln w="9525" cap="flat" cmpd="sng" algn="ctr">
            <a:solidFill>
              <a:srgbClr val="3EA7B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Left Arrow 23"/>
          <p:cNvSpPr/>
          <p:nvPr/>
        </p:nvSpPr>
        <p:spPr>
          <a:xfrm rot="8915847">
            <a:off x="4958463" y="3022684"/>
            <a:ext cx="651095" cy="209550"/>
          </a:xfrm>
          <a:prstGeom prst="leftArrow">
            <a:avLst/>
          </a:prstGeom>
          <a:noFill/>
          <a:ln w="9525" cap="flat" cmpd="sng" algn="ctr">
            <a:solidFill>
              <a:srgbClr val="3EA7B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466230" y="517441"/>
            <a:ext cx="1422400" cy="838200"/>
          </a:xfrm>
          <a:prstGeom prst="roundRect">
            <a:avLst/>
          </a:prstGeom>
          <a:gradFill rotWithShape="1">
            <a:gsLst>
              <a:gs pos="0">
                <a:srgbClr val="4D4D4D">
                  <a:tint val="100000"/>
                  <a:shade val="100000"/>
                  <a:satMod val="130000"/>
                </a:srgbClr>
              </a:gs>
              <a:gs pos="100000">
                <a:srgbClr val="4D4D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JMX Client</a:t>
            </a:r>
          </a:p>
        </p:txBody>
      </p:sp>
      <p:sp>
        <p:nvSpPr>
          <p:cNvPr id="26" name="Left Arrow 25"/>
          <p:cNvSpPr/>
          <p:nvPr/>
        </p:nvSpPr>
        <p:spPr>
          <a:xfrm rot="16200000">
            <a:off x="7952612" y="1617985"/>
            <a:ext cx="488321" cy="279400"/>
          </a:xfrm>
          <a:prstGeom prst="leftArrow">
            <a:avLst/>
          </a:prstGeom>
          <a:noFill/>
          <a:ln w="9525" cap="flat" cmpd="sng" algn="ctr">
            <a:solidFill>
              <a:srgbClr val="3EA7B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7" name="Picture 26" descr="cf_architecture_b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054100"/>
            <a:ext cx="4790921" cy="2811663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5669865" y="2127081"/>
            <a:ext cx="1340535" cy="838200"/>
          </a:xfrm>
          <a:prstGeom prst="roundRect">
            <a:avLst/>
          </a:prstGeom>
          <a:gradFill flip="none" rotWithShape="1">
            <a:gsLst>
              <a:gs pos="0">
                <a:srgbClr val="008881"/>
              </a:gs>
              <a:gs pos="100000">
                <a:srgbClr val="33928A"/>
              </a:gs>
            </a:gsLst>
            <a:lin ang="0" scaled="1"/>
            <a:tileRect/>
          </a:gradFill>
          <a:ln w="9525" cap="flat" cmpd="sng" algn="ctr">
            <a:solidFill>
              <a:srgbClr val="3EA7B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Collector</a:t>
            </a:r>
          </a:p>
        </p:txBody>
      </p:sp>
      <p:sp>
        <p:nvSpPr>
          <p:cNvPr id="29" name="Left Arrow 28"/>
          <p:cNvSpPr/>
          <p:nvPr/>
        </p:nvSpPr>
        <p:spPr>
          <a:xfrm rot="10800000">
            <a:off x="4958084" y="2529969"/>
            <a:ext cx="651095" cy="209550"/>
          </a:xfrm>
          <a:prstGeom prst="leftArrow">
            <a:avLst/>
          </a:prstGeom>
          <a:noFill/>
          <a:ln w="9525" cap="flat" cmpd="sng" algn="ctr">
            <a:solidFill>
              <a:srgbClr val="3EA7B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0637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124200" y="971549"/>
            <a:ext cx="5676351" cy="3200402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6713" y="325438"/>
            <a:ext cx="8410575" cy="460375"/>
          </a:xfrm>
        </p:spPr>
        <p:txBody>
          <a:bodyPr/>
          <a:lstStyle/>
          <a:p>
            <a:r>
              <a:rPr lang="en-US" sz="2800" dirty="0" smtClean="0"/>
              <a:t>Monitoring CF Components</a:t>
            </a:r>
            <a:endParaRPr lang="en-US" sz="2800" i="1" dirty="0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6705600" y="1962150"/>
            <a:ext cx="1676400" cy="59612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65760" tIns="45720" rIns="0" bIns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Cloud Controller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" name="Rectangle 76"/>
          <p:cNvSpPr/>
          <p:nvPr/>
        </p:nvSpPr>
        <p:spPr>
          <a:xfrm>
            <a:off x="6781800" y="2038350"/>
            <a:ext cx="199082" cy="265671"/>
          </a:xfrm>
          <a:custGeom>
            <a:avLst/>
            <a:gdLst/>
            <a:ahLst/>
            <a:cxnLst/>
            <a:rect l="l" t="t" r="r" b="b"/>
            <a:pathLst>
              <a:path w="661988" h="883413">
                <a:moveTo>
                  <a:pt x="330994" y="679669"/>
                </a:moveTo>
                <a:lnTo>
                  <a:pt x="212885" y="769898"/>
                </a:lnTo>
                <a:cubicBezTo>
                  <a:pt x="244883" y="796653"/>
                  <a:pt x="286332" y="810415"/>
                  <a:pt x="330994" y="810415"/>
                </a:cubicBezTo>
                <a:cubicBezTo>
                  <a:pt x="375657" y="810415"/>
                  <a:pt x="417105" y="796653"/>
                  <a:pt x="449103" y="769899"/>
                </a:cubicBezTo>
                <a:close/>
                <a:moveTo>
                  <a:pt x="131181" y="527028"/>
                </a:moveTo>
                <a:cubicBezTo>
                  <a:pt x="122509" y="548919"/>
                  <a:pt x="118242" y="572793"/>
                  <a:pt x="118242" y="597663"/>
                </a:cubicBezTo>
                <a:cubicBezTo>
                  <a:pt x="118242" y="668352"/>
                  <a:pt x="152717" y="730988"/>
                  <a:pt x="208006" y="766609"/>
                </a:cubicBezTo>
                <a:lnTo>
                  <a:pt x="253230" y="620264"/>
                </a:lnTo>
                <a:close/>
                <a:moveTo>
                  <a:pt x="530807" y="527027"/>
                </a:moveTo>
                <a:lnTo>
                  <a:pt x="408757" y="620264"/>
                </a:lnTo>
                <a:lnTo>
                  <a:pt x="453981" y="766610"/>
                </a:lnTo>
                <a:cubicBezTo>
                  <a:pt x="509272" y="730989"/>
                  <a:pt x="543746" y="668352"/>
                  <a:pt x="543746" y="597663"/>
                </a:cubicBezTo>
                <a:cubicBezTo>
                  <a:pt x="543746" y="572793"/>
                  <a:pt x="539479" y="548919"/>
                  <a:pt x="530807" y="527027"/>
                </a:cubicBezTo>
                <a:close/>
                <a:moveTo>
                  <a:pt x="336192" y="385435"/>
                </a:moveTo>
                <a:lnTo>
                  <a:pt x="379054" y="524143"/>
                </a:lnTo>
                <a:lnTo>
                  <a:pt x="529912" y="524142"/>
                </a:lnTo>
                <a:cubicBezTo>
                  <a:pt x="501178" y="444293"/>
                  <a:pt x="425507" y="387120"/>
                  <a:pt x="336192" y="385435"/>
                </a:cubicBezTo>
                <a:close/>
                <a:moveTo>
                  <a:pt x="325796" y="385435"/>
                </a:moveTo>
                <a:cubicBezTo>
                  <a:pt x="236481" y="387120"/>
                  <a:pt x="160810" y="444294"/>
                  <a:pt x="132077" y="524142"/>
                </a:cubicBezTo>
                <a:lnTo>
                  <a:pt x="282933" y="524143"/>
                </a:lnTo>
                <a:close/>
                <a:moveTo>
                  <a:pt x="388144" y="107849"/>
                </a:moveTo>
                <a:lnTo>
                  <a:pt x="616744" y="107849"/>
                </a:lnTo>
                <a:lnTo>
                  <a:pt x="616744" y="214664"/>
                </a:lnTo>
                <a:lnTo>
                  <a:pt x="486412" y="358355"/>
                </a:lnTo>
                <a:cubicBezTo>
                  <a:pt x="564963" y="408954"/>
                  <a:pt x="616744" y="497262"/>
                  <a:pt x="616744" y="597663"/>
                </a:cubicBezTo>
                <a:cubicBezTo>
                  <a:pt x="616744" y="755478"/>
                  <a:pt x="488809" y="883413"/>
                  <a:pt x="330994" y="883413"/>
                </a:cubicBezTo>
                <a:cubicBezTo>
                  <a:pt x="173179" y="883413"/>
                  <a:pt x="45244" y="755478"/>
                  <a:pt x="45244" y="597663"/>
                </a:cubicBezTo>
                <a:cubicBezTo>
                  <a:pt x="45244" y="497384"/>
                  <a:pt x="96899" y="409170"/>
                  <a:pt x="175275" y="358519"/>
                </a:cubicBezTo>
                <a:lnTo>
                  <a:pt x="45244" y="215161"/>
                </a:lnTo>
                <a:lnTo>
                  <a:pt x="45244" y="108346"/>
                </a:lnTo>
                <a:lnTo>
                  <a:pt x="273844" y="108346"/>
                </a:lnTo>
                <a:lnTo>
                  <a:pt x="273844" y="215161"/>
                </a:lnTo>
                <a:lnTo>
                  <a:pt x="273844" y="317674"/>
                </a:lnTo>
                <a:cubicBezTo>
                  <a:pt x="292304" y="313881"/>
                  <a:pt x="311419" y="311913"/>
                  <a:pt x="330994" y="311913"/>
                </a:cubicBezTo>
                <a:lnTo>
                  <a:pt x="388144" y="317674"/>
                </a:lnTo>
                <a:lnTo>
                  <a:pt x="388144" y="214664"/>
                </a:lnTo>
                <a:close/>
                <a:moveTo>
                  <a:pt x="0" y="0"/>
                </a:moveTo>
                <a:lnTo>
                  <a:pt x="661988" y="0"/>
                </a:lnTo>
                <a:lnTo>
                  <a:pt x="661988" y="69056"/>
                </a:lnTo>
                <a:lnTo>
                  <a:pt x="0" y="69056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705599" y="1200150"/>
            <a:ext cx="1676401" cy="629908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91440" rIns="0" bIns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Health Monitor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Heart 16"/>
          <p:cNvSpPr/>
          <p:nvPr/>
        </p:nvSpPr>
        <p:spPr>
          <a:xfrm>
            <a:off x="6739351" y="1309761"/>
            <a:ext cx="221226" cy="195189"/>
          </a:xfrm>
          <a:prstGeom prst="hear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6705600" y="2647950"/>
            <a:ext cx="1676400" cy="6096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45720" rIns="0" bIns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Messaging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(NATS)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5" name="Teardrop 133"/>
          <p:cNvSpPr/>
          <p:nvPr/>
        </p:nvSpPr>
        <p:spPr>
          <a:xfrm rot="11254553">
            <a:off x="6761829" y="2738986"/>
            <a:ext cx="239023" cy="210913"/>
          </a:xfrm>
          <a:custGeom>
            <a:avLst/>
            <a:gdLst/>
            <a:ahLst/>
            <a:cxnLst/>
            <a:rect l="l" t="t" r="r" b="b"/>
            <a:pathLst>
              <a:path w="977409" h="862463">
                <a:moveTo>
                  <a:pt x="259894" y="587617"/>
                </a:moveTo>
                <a:cubicBezTo>
                  <a:pt x="303121" y="581868"/>
                  <a:pt x="333503" y="542165"/>
                  <a:pt x="327754" y="498938"/>
                </a:cubicBezTo>
                <a:cubicBezTo>
                  <a:pt x="322005" y="455710"/>
                  <a:pt x="282301" y="425328"/>
                  <a:pt x="239074" y="431078"/>
                </a:cubicBezTo>
                <a:cubicBezTo>
                  <a:pt x="195846" y="436827"/>
                  <a:pt x="165465" y="476530"/>
                  <a:pt x="171214" y="519757"/>
                </a:cubicBezTo>
                <a:cubicBezTo>
                  <a:pt x="176963" y="562985"/>
                  <a:pt x="216666" y="593367"/>
                  <a:pt x="259894" y="587617"/>
                </a:cubicBezTo>
                <a:close/>
                <a:moveTo>
                  <a:pt x="496117" y="556200"/>
                </a:moveTo>
                <a:cubicBezTo>
                  <a:pt x="539344" y="550450"/>
                  <a:pt x="569726" y="510747"/>
                  <a:pt x="563976" y="467520"/>
                </a:cubicBezTo>
                <a:cubicBezTo>
                  <a:pt x="558227" y="424293"/>
                  <a:pt x="518524" y="393911"/>
                  <a:pt x="475297" y="399660"/>
                </a:cubicBezTo>
                <a:cubicBezTo>
                  <a:pt x="432069" y="405409"/>
                  <a:pt x="401688" y="445112"/>
                  <a:pt x="407437" y="488340"/>
                </a:cubicBezTo>
                <a:cubicBezTo>
                  <a:pt x="413186" y="531567"/>
                  <a:pt x="452889" y="561949"/>
                  <a:pt x="496117" y="556200"/>
                </a:cubicBezTo>
                <a:close/>
                <a:moveTo>
                  <a:pt x="732341" y="524782"/>
                </a:moveTo>
                <a:cubicBezTo>
                  <a:pt x="775568" y="519033"/>
                  <a:pt x="805950" y="479329"/>
                  <a:pt x="800200" y="436102"/>
                </a:cubicBezTo>
                <a:cubicBezTo>
                  <a:pt x="794451" y="392875"/>
                  <a:pt x="754748" y="362493"/>
                  <a:pt x="711521" y="368242"/>
                </a:cubicBezTo>
                <a:cubicBezTo>
                  <a:pt x="668293" y="373991"/>
                  <a:pt x="637912" y="413695"/>
                  <a:pt x="643661" y="456922"/>
                </a:cubicBezTo>
                <a:cubicBezTo>
                  <a:pt x="649410" y="500149"/>
                  <a:pt x="689113" y="530531"/>
                  <a:pt x="732341" y="524782"/>
                </a:cubicBezTo>
                <a:close/>
                <a:moveTo>
                  <a:pt x="539319" y="856951"/>
                </a:moveTo>
                <a:cubicBezTo>
                  <a:pt x="270888" y="892653"/>
                  <a:pt x="30621" y="751209"/>
                  <a:pt x="2667" y="541027"/>
                </a:cubicBezTo>
                <a:cubicBezTo>
                  <a:pt x="-25288" y="330846"/>
                  <a:pt x="169657" y="131519"/>
                  <a:pt x="438089" y="95817"/>
                </a:cubicBezTo>
                <a:cubicBezTo>
                  <a:pt x="491646" y="88694"/>
                  <a:pt x="544084" y="88623"/>
                  <a:pt x="593712" y="96560"/>
                </a:cubicBezTo>
                <a:cubicBezTo>
                  <a:pt x="709420" y="94638"/>
                  <a:pt x="825104" y="62149"/>
                  <a:pt x="940790" y="0"/>
                </a:cubicBezTo>
                <a:cubicBezTo>
                  <a:pt x="908291" y="72634"/>
                  <a:pt x="884680" y="145268"/>
                  <a:pt x="870775" y="218069"/>
                </a:cubicBezTo>
                <a:cubicBezTo>
                  <a:pt x="927482" y="270002"/>
                  <a:pt x="964730" y="336463"/>
                  <a:pt x="974742" y="411741"/>
                </a:cubicBezTo>
                <a:cubicBezTo>
                  <a:pt x="1002697" y="621923"/>
                  <a:pt x="807751" y="821250"/>
                  <a:pt x="539319" y="85695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505200" y="1885950"/>
            <a:ext cx="1895709" cy="914400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0" rIns="0" bIns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Collector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6705600" y="3333750"/>
            <a:ext cx="1676400" cy="628649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320040" tIns="45720" rIns="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DEA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Oval 170"/>
          <p:cNvSpPr/>
          <p:nvPr/>
        </p:nvSpPr>
        <p:spPr>
          <a:xfrm>
            <a:off x="6769702" y="3416382"/>
            <a:ext cx="225280" cy="222168"/>
          </a:xfrm>
          <a:custGeom>
            <a:avLst/>
            <a:gdLst/>
            <a:ahLst/>
            <a:cxnLst/>
            <a:rect l="l" t="t" r="r" b="b"/>
            <a:pathLst>
              <a:path w="2663320" h="2626530">
                <a:moveTo>
                  <a:pt x="1331660" y="779864"/>
                </a:moveTo>
                <a:cubicBezTo>
                  <a:pt x="1027142" y="779864"/>
                  <a:pt x="780282" y="1026724"/>
                  <a:pt x="780282" y="1331242"/>
                </a:cubicBezTo>
                <a:cubicBezTo>
                  <a:pt x="780282" y="1635760"/>
                  <a:pt x="1027142" y="1882620"/>
                  <a:pt x="1331660" y="1882620"/>
                </a:cubicBezTo>
                <a:cubicBezTo>
                  <a:pt x="1636178" y="1882620"/>
                  <a:pt x="1883038" y="1635760"/>
                  <a:pt x="1883038" y="1331242"/>
                </a:cubicBezTo>
                <a:cubicBezTo>
                  <a:pt x="1883038" y="1026724"/>
                  <a:pt x="1636178" y="779864"/>
                  <a:pt x="1331660" y="779864"/>
                </a:cubicBezTo>
                <a:close/>
                <a:moveTo>
                  <a:pt x="1209800" y="0"/>
                </a:moveTo>
                <a:lnTo>
                  <a:pt x="1315227" y="0"/>
                </a:lnTo>
                <a:lnTo>
                  <a:pt x="1331390" y="0"/>
                </a:lnTo>
                <a:lnTo>
                  <a:pt x="1436817" y="0"/>
                </a:lnTo>
                <a:cubicBezTo>
                  <a:pt x="1474596" y="0"/>
                  <a:pt x="1505222" y="30626"/>
                  <a:pt x="1505222" y="68405"/>
                </a:cubicBezTo>
                <a:cubicBezTo>
                  <a:pt x="1505222" y="149387"/>
                  <a:pt x="1517336" y="219121"/>
                  <a:pt x="1531682" y="297942"/>
                </a:cubicBezTo>
                <a:cubicBezTo>
                  <a:pt x="1635422" y="318312"/>
                  <a:pt x="1733718" y="353850"/>
                  <a:pt x="1822662" y="404974"/>
                </a:cubicBezTo>
                <a:cubicBezTo>
                  <a:pt x="1886447" y="352054"/>
                  <a:pt x="1942106" y="305624"/>
                  <a:pt x="1995601" y="241871"/>
                </a:cubicBezTo>
                <a:cubicBezTo>
                  <a:pt x="2019885" y="212931"/>
                  <a:pt x="2063032" y="209156"/>
                  <a:pt x="2091972" y="233440"/>
                </a:cubicBezTo>
                <a:lnTo>
                  <a:pt x="2172734" y="301207"/>
                </a:lnTo>
                <a:lnTo>
                  <a:pt x="2185115" y="311596"/>
                </a:lnTo>
                <a:lnTo>
                  <a:pt x="2265877" y="379364"/>
                </a:lnTo>
                <a:cubicBezTo>
                  <a:pt x="2294818" y="403647"/>
                  <a:pt x="2298593" y="446794"/>
                  <a:pt x="2274309" y="475735"/>
                </a:cubicBezTo>
                <a:cubicBezTo>
                  <a:pt x="2222115" y="537937"/>
                  <a:pt x="2186520" y="599304"/>
                  <a:pt x="2146714" y="669137"/>
                </a:cubicBezTo>
                <a:cubicBezTo>
                  <a:pt x="2212332" y="749150"/>
                  <a:pt x="2266284" y="839037"/>
                  <a:pt x="2303557" y="937266"/>
                </a:cubicBezTo>
                <a:cubicBezTo>
                  <a:pt x="2387577" y="937729"/>
                  <a:pt x="2460748" y="938104"/>
                  <a:pt x="2543605" y="923494"/>
                </a:cubicBezTo>
                <a:cubicBezTo>
                  <a:pt x="2580810" y="916934"/>
                  <a:pt x="2616289" y="941776"/>
                  <a:pt x="2622849" y="978981"/>
                </a:cubicBezTo>
                <a:lnTo>
                  <a:pt x="2641156" y="1082806"/>
                </a:lnTo>
                <a:lnTo>
                  <a:pt x="2643963" y="1098724"/>
                </a:lnTo>
                <a:lnTo>
                  <a:pt x="2662270" y="1202549"/>
                </a:lnTo>
                <a:cubicBezTo>
                  <a:pt x="2668830" y="1239754"/>
                  <a:pt x="2643988" y="1275233"/>
                  <a:pt x="2606783" y="1281793"/>
                </a:cubicBezTo>
                <a:cubicBezTo>
                  <a:pt x="2526424" y="1295963"/>
                  <a:pt x="2459448" y="1320261"/>
                  <a:pt x="2383608" y="1348341"/>
                </a:cubicBezTo>
                <a:cubicBezTo>
                  <a:pt x="2382575" y="1458501"/>
                  <a:pt x="2364651" y="1564617"/>
                  <a:pt x="2330433" y="1663614"/>
                </a:cubicBezTo>
                <a:cubicBezTo>
                  <a:pt x="2393104" y="1716798"/>
                  <a:pt x="2448236" y="1763206"/>
                  <a:pt x="2519834" y="1804543"/>
                </a:cubicBezTo>
                <a:cubicBezTo>
                  <a:pt x="2552551" y="1823433"/>
                  <a:pt x="2563761" y="1865269"/>
                  <a:pt x="2544872" y="1897986"/>
                </a:cubicBezTo>
                <a:lnTo>
                  <a:pt x="2492158" y="1989289"/>
                </a:lnTo>
                <a:lnTo>
                  <a:pt x="2484077" y="2003286"/>
                </a:lnTo>
                <a:lnTo>
                  <a:pt x="2431363" y="2094589"/>
                </a:lnTo>
                <a:cubicBezTo>
                  <a:pt x="2412474" y="2127306"/>
                  <a:pt x="2370638" y="2138516"/>
                  <a:pt x="2337920" y="2119627"/>
                </a:cubicBezTo>
                <a:cubicBezTo>
                  <a:pt x="2267364" y="2078891"/>
                  <a:pt x="2200538" y="2054466"/>
                  <a:pt x="2124539" y="2027280"/>
                </a:cubicBezTo>
                <a:cubicBezTo>
                  <a:pt x="2057214" y="2107748"/>
                  <a:pt x="1976764" y="2176557"/>
                  <a:pt x="1887300" y="2232322"/>
                </a:cubicBezTo>
                <a:cubicBezTo>
                  <a:pt x="1900778" y="2311297"/>
                  <a:pt x="1913246" y="2380969"/>
                  <a:pt x="1940943" y="2457067"/>
                </a:cubicBezTo>
                <a:cubicBezTo>
                  <a:pt x="1953864" y="2492568"/>
                  <a:pt x="1935560" y="2531821"/>
                  <a:pt x="1900059" y="2544743"/>
                </a:cubicBezTo>
                <a:lnTo>
                  <a:pt x="1800990" y="2580801"/>
                </a:lnTo>
                <a:lnTo>
                  <a:pt x="1785802" y="2586329"/>
                </a:lnTo>
                <a:lnTo>
                  <a:pt x="1686733" y="2622387"/>
                </a:lnTo>
                <a:cubicBezTo>
                  <a:pt x="1651232" y="2635308"/>
                  <a:pt x="1611979" y="2617004"/>
                  <a:pt x="1599057" y="2581503"/>
                </a:cubicBezTo>
                <a:cubicBezTo>
                  <a:pt x="1571962" y="2507058"/>
                  <a:pt x="1537654" y="2446693"/>
                  <a:pt x="1498305" y="2379360"/>
                </a:cubicBezTo>
                <a:cubicBezTo>
                  <a:pt x="1442336" y="2389830"/>
                  <a:pt x="1384673" y="2394621"/>
                  <a:pt x="1325890" y="2394621"/>
                </a:cubicBezTo>
                <a:cubicBezTo>
                  <a:pt x="1273846" y="2394621"/>
                  <a:pt x="1222679" y="2390865"/>
                  <a:pt x="1172834" y="2382314"/>
                </a:cubicBezTo>
                <a:cubicBezTo>
                  <a:pt x="1134367" y="2448188"/>
                  <a:pt x="1100806" y="2507712"/>
                  <a:pt x="1074199" y="2580814"/>
                </a:cubicBezTo>
                <a:cubicBezTo>
                  <a:pt x="1061278" y="2616315"/>
                  <a:pt x="1022024" y="2634619"/>
                  <a:pt x="986523" y="2621698"/>
                </a:cubicBezTo>
                <a:lnTo>
                  <a:pt x="887455" y="2585640"/>
                </a:lnTo>
                <a:lnTo>
                  <a:pt x="872266" y="2580112"/>
                </a:lnTo>
                <a:lnTo>
                  <a:pt x="773197" y="2544054"/>
                </a:lnTo>
                <a:cubicBezTo>
                  <a:pt x="737697" y="2531132"/>
                  <a:pt x="719392" y="2491879"/>
                  <a:pt x="732313" y="2456378"/>
                </a:cubicBezTo>
                <a:cubicBezTo>
                  <a:pt x="758549" y="2384297"/>
                  <a:pt x="771120" y="2317982"/>
                  <a:pt x="783804" y="2244061"/>
                </a:cubicBezTo>
                <a:cubicBezTo>
                  <a:pt x="690731" y="2188796"/>
                  <a:pt x="606943" y="2119604"/>
                  <a:pt x="536799" y="2037993"/>
                </a:cubicBezTo>
                <a:cubicBezTo>
                  <a:pt x="459642" y="2065591"/>
                  <a:pt x="392042" y="2090114"/>
                  <a:pt x="320620" y="2131349"/>
                </a:cubicBezTo>
                <a:cubicBezTo>
                  <a:pt x="287903" y="2150238"/>
                  <a:pt x="246066" y="2139028"/>
                  <a:pt x="227177" y="2106311"/>
                </a:cubicBezTo>
                <a:lnTo>
                  <a:pt x="174463" y="2015008"/>
                </a:lnTo>
                <a:lnTo>
                  <a:pt x="166382" y="2001011"/>
                </a:lnTo>
                <a:lnTo>
                  <a:pt x="113668" y="1909708"/>
                </a:lnTo>
                <a:cubicBezTo>
                  <a:pt x="94779" y="1876991"/>
                  <a:pt x="105989" y="1835155"/>
                  <a:pt x="138706" y="1816265"/>
                </a:cubicBezTo>
                <a:cubicBezTo>
                  <a:pt x="209471" y="1775409"/>
                  <a:pt x="264152" y="1729599"/>
                  <a:pt x="325920" y="1677183"/>
                </a:cubicBezTo>
                <a:cubicBezTo>
                  <a:pt x="289848" y="1577947"/>
                  <a:pt x="270161" y="1471330"/>
                  <a:pt x="269418" y="1360419"/>
                </a:cubicBezTo>
                <a:cubicBezTo>
                  <a:pt x="197758" y="1333933"/>
                  <a:pt x="133244" y="1311179"/>
                  <a:pt x="56537" y="1297653"/>
                </a:cubicBezTo>
                <a:cubicBezTo>
                  <a:pt x="19332" y="1291093"/>
                  <a:pt x="-5510" y="1255614"/>
                  <a:pt x="1050" y="1218409"/>
                </a:cubicBezTo>
                <a:lnTo>
                  <a:pt x="19357" y="1114584"/>
                </a:lnTo>
                <a:lnTo>
                  <a:pt x="22164" y="1098666"/>
                </a:lnTo>
                <a:lnTo>
                  <a:pt x="40471" y="994841"/>
                </a:lnTo>
                <a:cubicBezTo>
                  <a:pt x="47031" y="957636"/>
                  <a:pt x="82510" y="932794"/>
                  <a:pt x="119715" y="939354"/>
                </a:cubicBezTo>
                <a:cubicBezTo>
                  <a:pt x="195980" y="952801"/>
                  <a:pt x="264038" y="953554"/>
                  <a:pt x="339904" y="953187"/>
                </a:cubicBezTo>
                <a:cubicBezTo>
                  <a:pt x="378857" y="852202"/>
                  <a:pt x="432897" y="758743"/>
                  <a:pt x="499628" y="675842"/>
                </a:cubicBezTo>
                <a:cubicBezTo>
                  <a:pt x="460035" y="606387"/>
                  <a:pt x="424523" y="545285"/>
                  <a:pt x="372558" y="483355"/>
                </a:cubicBezTo>
                <a:cubicBezTo>
                  <a:pt x="348274" y="454414"/>
                  <a:pt x="352049" y="411267"/>
                  <a:pt x="380989" y="386984"/>
                </a:cubicBezTo>
                <a:lnTo>
                  <a:pt x="461751" y="319216"/>
                </a:lnTo>
                <a:lnTo>
                  <a:pt x="474133" y="308827"/>
                </a:lnTo>
                <a:lnTo>
                  <a:pt x="554894" y="241060"/>
                </a:lnTo>
                <a:cubicBezTo>
                  <a:pt x="569364" y="228918"/>
                  <a:pt x="587386" y="223791"/>
                  <a:pt x="604826" y="225316"/>
                </a:cubicBezTo>
                <a:cubicBezTo>
                  <a:pt x="622266" y="226842"/>
                  <a:pt x="639123" y="235021"/>
                  <a:pt x="651265" y="249491"/>
                </a:cubicBezTo>
                <a:cubicBezTo>
                  <a:pt x="703517" y="311762"/>
                  <a:pt x="757832" y="357505"/>
                  <a:pt x="819777" y="408902"/>
                </a:cubicBezTo>
                <a:cubicBezTo>
                  <a:pt x="910193" y="357799"/>
                  <a:pt x="1009178" y="320466"/>
                  <a:pt x="1114390" y="300984"/>
                </a:cubicBezTo>
                <a:cubicBezTo>
                  <a:pt x="1128969" y="220909"/>
                  <a:pt x="1141395" y="150426"/>
                  <a:pt x="1141395" y="68405"/>
                </a:cubicBezTo>
                <a:cubicBezTo>
                  <a:pt x="1141395" y="30626"/>
                  <a:pt x="1172021" y="0"/>
                  <a:pt x="12098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>
            <a:spLocks noChangeArrowheads="1"/>
          </p:cNvSpPr>
          <p:nvPr/>
        </p:nvSpPr>
        <p:spPr bwMode="auto">
          <a:xfrm>
            <a:off x="7010400" y="1574578"/>
            <a:ext cx="5334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/</a:t>
            </a:r>
            <a:r>
              <a:rPr lang="en-US" sz="1000" b="1" dirty="0" err="1" smtClean="0">
                <a:solidFill>
                  <a:schemeClr val="bg1"/>
                </a:solidFill>
              </a:rPr>
              <a:t>varz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7010400" y="2266950"/>
            <a:ext cx="5334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/</a:t>
            </a:r>
            <a:r>
              <a:rPr lang="en-US" sz="1000" b="1" dirty="0" err="1" smtClean="0">
                <a:solidFill>
                  <a:schemeClr val="bg1"/>
                </a:solidFill>
              </a:rPr>
              <a:t>varz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7010400" y="2946178"/>
            <a:ext cx="5334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/</a:t>
            </a:r>
            <a:r>
              <a:rPr lang="en-US" sz="1000" b="1" dirty="0" err="1" smtClean="0">
                <a:solidFill>
                  <a:schemeClr val="bg1"/>
                </a:solidFill>
              </a:rPr>
              <a:t>varz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7010400" y="3625406"/>
            <a:ext cx="5334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/</a:t>
            </a:r>
            <a:r>
              <a:rPr lang="en-US" sz="1000" b="1" dirty="0" err="1" smtClean="0">
                <a:solidFill>
                  <a:schemeClr val="bg1"/>
                </a:solidFill>
              </a:rPr>
              <a:t>varz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>
            <a:spLocks noChangeArrowheads="1"/>
          </p:cNvSpPr>
          <p:nvPr/>
        </p:nvSpPr>
        <p:spPr bwMode="auto">
          <a:xfrm>
            <a:off x="762000" y="1200150"/>
            <a:ext cx="1895709" cy="781049"/>
          </a:xfrm>
          <a:prstGeom prst="roundRect">
            <a:avLst>
              <a:gd name="adj" fmla="val 4579"/>
            </a:avLst>
          </a:prstGeom>
          <a:solidFill>
            <a:srgbClr val="A6A6A6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40" tIns="118872" rIns="91440" bIns="0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Customer Monitoring JMX-compatible tool </a:t>
            </a:r>
            <a:r>
              <a:rPr lang="en-US" sz="1200" b="1" smtClean="0">
                <a:solidFill>
                  <a:schemeClr val="bg1"/>
                </a:solidFill>
              </a:rPr>
              <a:t>of choice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" name="Curved Connector 3"/>
          <p:cNvCxnSpPr>
            <a:stCxn id="58" idx="1"/>
            <a:endCxn id="27" idx="3"/>
          </p:cNvCxnSpPr>
          <p:nvPr/>
        </p:nvCxnSpPr>
        <p:spPr>
          <a:xfrm rot="10800000" flipV="1">
            <a:off x="5400910" y="1692164"/>
            <a:ext cx="1609491" cy="650986"/>
          </a:xfrm>
          <a:prstGeom prst="curvedConnector3">
            <a:avLst/>
          </a:prstGeom>
          <a:ln w="19050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1"/>
            <a:endCxn id="27" idx="3"/>
          </p:cNvCxnSpPr>
          <p:nvPr/>
        </p:nvCxnSpPr>
        <p:spPr>
          <a:xfrm rot="10800000">
            <a:off x="5400910" y="2343150"/>
            <a:ext cx="1609491" cy="41386"/>
          </a:xfrm>
          <a:prstGeom prst="curvedConnector3">
            <a:avLst/>
          </a:prstGeom>
          <a:ln w="19050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8" idx="1"/>
            <a:endCxn id="27" idx="3"/>
          </p:cNvCxnSpPr>
          <p:nvPr/>
        </p:nvCxnSpPr>
        <p:spPr>
          <a:xfrm rot="10800000">
            <a:off x="5400910" y="2343150"/>
            <a:ext cx="1609491" cy="720614"/>
          </a:xfrm>
          <a:prstGeom prst="curvedConnector3">
            <a:avLst/>
          </a:prstGeom>
          <a:ln w="19050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0" idx="1"/>
            <a:endCxn id="27" idx="3"/>
          </p:cNvCxnSpPr>
          <p:nvPr/>
        </p:nvCxnSpPr>
        <p:spPr>
          <a:xfrm rot="10800000">
            <a:off x="5400910" y="2343150"/>
            <a:ext cx="1609491" cy="1399842"/>
          </a:xfrm>
          <a:prstGeom prst="curvedConnector3">
            <a:avLst/>
          </a:prstGeom>
          <a:ln w="19050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733800" y="2495550"/>
            <a:ext cx="9906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err="1" smtClean="0">
                <a:solidFill>
                  <a:schemeClr val="bg1"/>
                </a:solidFill>
              </a:rPr>
              <a:t>Datadog</a:t>
            </a:r>
            <a:r>
              <a:rPr lang="en-US" sz="1000" b="1" dirty="0" smtClean="0">
                <a:solidFill>
                  <a:schemeClr val="bg1"/>
                </a:solidFill>
              </a:rPr>
              <a:t> (~1.0)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3733800" y="1962150"/>
            <a:ext cx="990600" cy="235172"/>
          </a:xfrm>
          <a:prstGeom prst="roundRect">
            <a:avLst>
              <a:gd name="adj" fmla="val 4579"/>
            </a:avLst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</a:rPr>
              <a:t>JMX (1.1)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0" y="2800350"/>
            <a:ext cx="1895709" cy="781049"/>
            <a:chOff x="1143000" y="2952750"/>
            <a:chExt cx="1895709" cy="781049"/>
          </a:xfrm>
          <a:solidFill>
            <a:schemeClr val="bg1">
              <a:lumMod val="65000"/>
            </a:schemeClr>
          </a:solidFill>
        </p:grpSpPr>
        <p:sp>
          <p:nvSpPr>
            <p:cNvPr id="73" name="Rounded Rectangle 72"/>
            <p:cNvSpPr>
              <a:spLocks noChangeArrowheads="1"/>
            </p:cNvSpPr>
            <p:nvPr/>
          </p:nvSpPr>
          <p:spPr bwMode="auto">
            <a:xfrm>
              <a:off x="1143000" y="2952750"/>
              <a:ext cx="1895709" cy="781049"/>
            </a:xfrm>
            <a:prstGeom prst="roundRect">
              <a:avLst>
                <a:gd name="adj" fmla="val 4579"/>
              </a:avLst>
            </a:prstGeom>
            <a:grpFill/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118872" rIns="0" bIns="0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pic>
          <p:nvPicPr>
            <p:cNvPr id="10" name="Picture 9" descr="Datadog_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105150"/>
              <a:ext cx="438150" cy="438150"/>
            </a:xfrm>
            <a:prstGeom prst="rect">
              <a:avLst/>
            </a:prstGeom>
            <a:grpFill/>
          </p:spPr>
        </p:pic>
      </p:grpSp>
      <p:cxnSp>
        <p:nvCxnSpPr>
          <p:cNvPr id="13" name="Curved Connector 12"/>
          <p:cNvCxnSpPr>
            <a:stCxn id="31" idx="1"/>
            <a:endCxn id="73" idx="3"/>
          </p:cNvCxnSpPr>
          <p:nvPr/>
        </p:nvCxnSpPr>
        <p:spPr>
          <a:xfrm rot="10800000" flipV="1">
            <a:off x="2657710" y="2613135"/>
            <a:ext cx="1076091" cy="577739"/>
          </a:xfrm>
          <a:prstGeom prst="curvedConnector3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1"/>
            <a:endCxn id="72" idx="3"/>
          </p:cNvCxnSpPr>
          <p:nvPr/>
        </p:nvCxnSpPr>
        <p:spPr>
          <a:xfrm rot="10800000">
            <a:off x="2657710" y="1590676"/>
            <a:ext cx="1076091" cy="48906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Datadog_Dashboar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83381"/>
            <a:ext cx="762000" cy="598371"/>
          </a:xfrm>
          <a:prstGeom prst="rect">
            <a:avLst/>
          </a:prstGeom>
        </p:spPr>
      </p:pic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8153400" y="57150"/>
            <a:ext cx="914399" cy="27803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lt1"/>
                </a:solidFill>
              </a:rPr>
              <a:t>PaaS</a:t>
            </a:r>
            <a:r>
              <a:rPr lang="en-US" sz="1200" dirty="0" smtClean="0">
                <a:solidFill>
                  <a:schemeClr val="lt1"/>
                </a:solidFill>
              </a:rPr>
              <a:t> Ops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29000" y="3425044"/>
            <a:ext cx="16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Pivotal CF Elastic Runtime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6100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PCF KPIs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20553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 for Health Manager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81482"/>
              </p:ext>
            </p:extLst>
          </p:nvPr>
        </p:nvGraphicFramePr>
        <p:xfrm>
          <a:off x="215900" y="996951"/>
          <a:ext cx="8775699" cy="3327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5233"/>
                <a:gridCol w="2925233"/>
                <a:gridCol w="2925233"/>
              </a:tblGrid>
              <a:tr h="58382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Apps</a:t>
                      </a:r>
                      <a:r>
                        <a:rPr lang="en-US" baseline="0" dirty="0" smtClean="0"/>
                        <a:t> With All Instances Reporting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(last_5min)</a:t>
                      </a:r>
                      <a:r>
                        <a:rPr lang="en-US" baseline="0" dirty="0" smtClean="0"/>
                        <a:t> &lt;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HM has not been able to update its actual/desired state</a:t>
                      </a:r>
                      <a:r>
                        <a:rPr lang="en-US" baseline="0" dirty="0" smtClean="0"/>
                        <a:t> in the last 5 minutes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State</a:t>
                      </a:r>
                      <a:r>
                        <a:rPr lang="en-US" baseline="0" dirty="0" smtClean="0"/>
                        <a:t> Listener Store Usage 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(last_5min) &gt;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HM’s store usage has been &gt; 70% for the last 5 minutes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smtClean="0"/>
                        <a:t>Desired State Synch Time</a:t>
                      </a:r>
                      <a:r>
                        <a:rPr lang="en-US" baseline="0" dirty="0" smtClean="0"/>
                        <a:t> in Milliseconds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(last_5min) &gt; 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HM’s taking more then 5 seconds to save off desired state.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2408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 for Droplet Execution Agent (DEA)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6365"/>
              </p:ext>
            </p:extLst>
          </p:nvPr>
        </p:nvGraphicFramePr>
        <p:xfrm>
          <a:off x="177800" y="844551"/>
          <a:ext cx="8775699" cy="37786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5233"/>
                <a:gridCol w="2925233"/>
                <a:gridCol w="2925233"/>
              </a:tblGrid>
              <a:tr h="58382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Mem_free_bytes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(last_5min)</a:t>
                      </a:r>
                      <a:r>
                        <a:rPr lang="en-US" baseline="0" dirty="0" smtClean="0"/>
                        <a:t> &gt; 1GB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free RAM to stage on a DEA is 1GB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Reservable_stagers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(last_10min)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</a:t>
                      </a:r>
                      <a:r>
                        <a:rPr lang="en-US" baseline="0" dirty="0" smtClean="0"/>
                        <a:t> of DEAs that have </a:t>
                      </a:r>
                      <a:r>
                        <a:rPr lang="en-US" baseline="0" dirty="0" err="1" smtClean="0"/>
                        <a:t>reservable</a:t>
                      </a:r>
                      <a:r>
                        <a:rPr lang="en-US" baseline="0" dirty="0" smtClean="0"/>
                        <a:t> stagers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Stage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(last_30min)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</a:t>
                      </a:r>
                      <a:r>
                        <a:rPr lang="en-US" baseline="0" dirty="0" smtClean="0"/>
                        <a:t> of DEAs that can stage</a:t>
                      </a:r>
                      <a:endParaRPr lang="en-US" dirty="0"/>
                    </a:p>
                  </a:txBody>
                  <a:tcPr/>
                </a:tc>
              </a:tr>
              <a:tr h="760134">
                <a:tc>
                  <a:txBody>
                    <a:bodyPr/>
                    <a:lstStyle/>
                    <a:p>
                      <a:r>
                        <a:rPr lang="en-US" dirty="0" smtClean="0"/>
                        <a:t>Can Stage Warning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(last_15min) &lt;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Six</a:t>
                      </a:r>
                      <a:r>
                        <a:rPr lang="en-US" baseline="0" dirty="0" smtClean="0"/>
                        <a:t> or fewer stagers have been available for the past 15 minutes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117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ivotal_PPT_Template_16x9_internal_091713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Pivotal_interim_16x9_external_040113 (3)</Template>
  <TotalTime>19582</TotalTime>
  <Words>394</Words>
  <Application>Microsoft Macintosh PowerPoint</Application>
  <PresentationFormat>On-screen Show (16:9)</PresentationFormat>
  <Paragraphs>86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Pivotal_interim_16x9_external_040113 (3)</vt:lpstr>
      <vt:lpstr>Pivotal_PPT_Template_16x9_internal_091713</vt:lpstr>
      <vt:lpstr>PowerPoint Presentation</vt:lpstr>
      <vt:lpstr>Pivotal CF Platform Monitoring </vt:lpstr>
      <vt:lpstr>PowerPoint Presentation</vt:lpstr>
      <vt:lpstr>PowerPoint Presentation</vt:lpstr>
      <vt:lpstr>PowerPoint Presentation</vt:lpstr>
      <vt:lpstr>Monitoring CF Components</vt:lpstr>
      <vt:lpstr>PCF KPIs</vt:lpstr>
      <vt:lpstr>KPIs for Health Manager</vt:lpstr>
      <vt:lpstr>KPIs for Droplet Execution Agent (DEA)</vt:lpstr>
      <vt:lpstr>KPIs for Routers</vt:lpstr>
      <vt:lpstr>KPIs for BOSH</vt:lpstr>
      <vt:lpstr>Dashboard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Jamie O'Meara</cp:lastModifiedBy>
  <cp:revision>320</cp:revision>
  <dcterms:created xsi:type="dcterms:W3CDTF">2013-04-01T23:03:32Z</dcterms:created>
  <dcterms:modified xsi:type="dcterms:W3CDTF">2014-12-10T18:07:12Z</dcterms:modified>
</cp:coreProperties>
</file>