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537" r:id="rId2"/>
    <p:sldId id="538" r:id="rId3"/>
    <p:sldId id="546" r:id="rId4"/>
    <p:sldId id="539" r:id="rId5"/>
    <p:sldId id="547" r:id="rId6"/>
    <p:sldId id="540" r:id="rId7"/>
    <p:sldId id="541" r:id="rId8"/>
    <p:sldId id="542" r:id="rId9"/>
    <p:sldId id="544" r:id="rId10"/>
    <p:sldId id="545" r:id="rId11"/>
    <p:sldId id="543" r:id="rId12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28A"/>
    <a:srgbClr val="339226"/>
    <a:srgbClr val="F16F3B"/>
    <a:srgbClr val="AEBF2F"/>
    <a:srgbClr val="00685D"/>
    <a:srgbClr val="1C7B70"/>
    <a:srgbClr val="2E7CA2"/>
    <a:srgbClr val="51A7BB"/>
    <a:srgbClr val="ADC339"/>
    <a:srgbClr val="E96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79706" autoAdjust="0"/>
  </p:normalViewPr>
  <p:slideViewPr>
    <p:cSldViewPr snapToGrid="0" showGuides="1">
      <p:cViewPr varScale="1">
        <p:scale>
          <a:sx n="99" d="100"/>
          <a:sy n="99" d="100"/>
        </p:scale>
        <p:origin x="-632" y="-11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Cloud Foundry </a:t>
            </a:r>
            <a:r>
              <a:rPr lang="en-US" sz="1400" b="1" dirty="0" err="1"/>
              <a:t>PaaS</a:t>
            </a:r>
            <a:endParaRPr lang="en-US" sz="1400" b="1" dirty="0"/>
          </a:p>
          <a:p>
            <a:endParaRPr lang="en-US" dirty="0"/>
          </a:p>
          <a:p>
            <a:r>
              <a:rPr lang="en-US" dirty="0"/>
              <a:t>An application runs in a </a:t>
            </a:r>
            <a:r>
              <a:rPr lang="en-US" b="1" dirty="0"/>
              <a:t>DEA, </a:t>
            </a:r>
            <a:r>
              <a:rPr lang="en-US" dirty="0"/>
              <a:t>which is a droplet execution agent</a:t>
            </a:r>
            <a:r>
              <a:rPr lang="en-US" b="1" dirty="0"/>
              <a:t>. </a:t>
            </a:r>
            <a:r>
              <a:rPr lang="en-US" dirty="0"/>
              <a:t>The</a:t>
            </a:r>
            <a:r>
              <a:rPr lang="en-US" b="1" dirty="0"/>
              <a:t> Cloud Controller </a:t>
            </a:r>
            <a:r>
              <a:rPr lang="en-US" dirty="0"/>
              <a:t>orchestrates the routing and lifecycle of all DEAs in the pool. </a:t>
            </a:r>
            <a:r>
              <a:rPr lang="en-US" b="1" dirty="0"/>
              <a:t>Routers</a:t>
            </a:r>
            <a:r>
              <a:rPr lang="en-US" dirty="0"/>
              <a:t> manage application traffic. </a:t>
            </a:r>
            <a:r>
              <a:rPr lang="en-US" b="1" dirty="0"/>
              <a:t>Health Manager </a:t>
            </a:r>
            <a:r>
              <a:rPr lang="en-US" dirty="0"/>
              <a:t>reports mismatched application states to the CC. A </a:t>
            </a:r>
            <a:r>
              <a:rPr lang="en-US" b="1" dirty="0"/>
              <a:t>service</a:t>
            </a:r>
            <a:r>
              <a:rPr lang="en-US" dirty="0"/>
              <a:t> </a:t>
            </a:r>
            <a:r>
              <a:rPr lang="en-US" b="1" dirty="0"/>
              <a:t>gateway</a:t>
            </a:r>
            <a:r>
              <a:rPr lang="en-US" dirty="0"/>
              <a:t> provides an interface for services (native or external). A </a:t>
            </a:r>
            <a:r>
              <a:rPr lang="en-US" b="1" dirty="0"/>
              <a:t>messaging</a:t>
            </a:r>
            <a:r>
              <a:rPr lang="en-US" dirty="0"/>
              <a:t> bus manages all system communication. Apps are accessed directly through the router while web and CLI clients (e.g., </a:t>
            </a:r>
            <a:r>
              <a:rPr lang="en-US" dirty="0" err="1"/>
              <a:t>vmc</a:t>
            </a:r>
            <a:r>
              <a:rPr lang="en-US" dirty="0"/>
              <a:t>, STS) access Cloud Controller via </a:t>
            </a:r>
            <a:r>
              <a:rPr lang="en-US" dirty="0" err="1"/>
              <a:t>RESTful</a:t>
            </a:r>
            <a:r>
              <a:rPr lang="en-US" dirty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Cloud Foundry </a:t>
            </a:r>
            <a:r>
              <a:rPr lang="en-US" sz="1400" b="1" dirty="0" err="1"/>
              <a:t>PaaS</a:t>
            </a:r>
            <a:endParaRPr lang="en-US" sz="1400" b="1" dirty="0"/>
          </a:p>
          <a:p>
            <a:endParaRPr lang="en-US" dirty="0"/>
          </a:p>
          <a:p>
            <a:r>
              <a:rPr lang="en-US" dirty="0"/>
              <a:t>An application runs in a </a:t>
            </a:r>
            <a:r>
              <a:rPr lang="en-US" b="1" dirty="0"/>
              <a:t>DEA, </a:t>
            </a:r>
            <a:r>
              <a:rPr lang="en-US" dirty="0"/>
              <a:t>which is a droplet execution agent</a:t>
            </a:r>
            <a:r>
              <a:rPr lang="en-US" b="1" dirty="0"/>
              <a:t>. </a:t>
            </a:r>
            <a:r>
              <a:rPr lang="en-US" dirty="0"/>
              <a:t>The</a:t>
            </a:r>
            <a:r>
              <a:rPr lang="en-US" b="1" dirty="0"/>
              <a:t> Cloud Controller </a:t>
            </a:r>
            <a:r>
              <a:rPr lang="en-US" dirty="0"/>
              <a:t>orchestrates the routing and lifecycle of all DEAs in the pool. </a:t>
            </a:r>
            <a:r>
              <a:rPr lang="en-US" b="1" dirty="0"/>
              <a:t>Routers</a:t>
            </a:r>
            <a:r>
              <a:rPr lang="en-US" dirty="0"/>
              <a:t> manage application traffic. </a:t>
            </a:r>
            <a:r>
              <a:rPr lang="en-US" b="1" dirty="0"/>
              <a:t>Health Manager </a:t>
            </a:r>
            <a:r>
              <a:rPr lang="en-US" dirty="0"/>
              <a:t>reports mismatched application states to the CC. A </a:t>
            </a:r>
            <a:r>
              <a:rPr lang="en-US" b="1" dirty="0"/>
              <a:t>service</a:t>
            </a:r>
            <a:r>
              <a:rPr lang="en-US" dirty="0"/>
              <a:t> </a:t>
            </a:r>
            <a:r>
              <a:rPr lang="en-US" b="1" dirty="0"/>
              <a:t>gateway</a:t>
            </a:r>
            <a:r>
              <a:rPr lang="en-US" dirty="0"/>
              <a:t> provides an interface for services (native or external). A </a:t>
            </a:r>
            <a:r>
              <a:rPr lang="en-US" b="1" dirty="0"/>
              <a:t>messaging</a:t>
            </a:r>
            <a:r>
              <a:rPr lang="en-US" dirty="0"/>
              <a:t> bus manages all system communication. Apps are accessed directly through the router while web and CLI clients (e.g., </a:t>
            </a:r>
            <a:r>
              <a:rPr lang="en-US" dirty="0" err="1"/>
              <a:t>vmc</a:t>
            </a:r>
            <a:r>
              <a:rPr lang="en-US" dirty="0"/>
              <a:t>, STS) access Cloud Controller via </a:t>
            </a:r>
            <a:r>
              <a:rPr lang="en-US" dirty="0" err="1"/>
              <a:t>RESTful</a:t>
            </a:r>
            <a:r>
              <a:rPr lang="en-US" dirty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12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6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24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64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789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030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F27C3A"/>
                </a:solidFill>
                <a:latin typeface="Arial"/>
                <a:cs typeface="Arial"/>
              </a:rPr>
              <a:t>BUILT FOR THE</a:t>
            </a:r>
            <a:r>
              <a:rPr lang="en-US" sz="2250" cap="all" dirty="0" smtClean="0">
                <a:solidFill>
                  <a:srgbClr val="F27C3A"/>
                </a:solidFill>
                <a:latin typeface="Arial"/>
                <a:cs typeface="Arial"/>
              </a:rPr>
              <a:t> </a:t>
            </a:r>
            <a:r>
              <a:rPr lang="en-US" sz="225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3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3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3" y="128588"/>
            <a:ext cx="8506802" cy="250031"/>
          </a:xfrm>
          <a:prstGeom prst="rect">
            <a:avLst/>
          </a:prstGeom>
        </p:spPr>
        <p:txBody>
          <a:bodyPr/>
          <a:lstStyle>
            <a:lvl1pPr>
              <a:defRPr sz="2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4065928"/>
          </a:xfrm>
          <a:prstGeom prst="rect">
            <a:avLst/>
          </a:prstGeom>
        </p:spPr>
        <p:txBody>
          <a:bodyPr/>
          <a:lstStyle>
            <a:lvl1pPr marL="237744" indent="-237744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3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263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8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00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0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7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7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4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16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-pc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85" y="139556"/>
            <a:ext cx="5681499" cy="44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0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642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7588" y="1739930"/>
            <a:ext cx="6048376" cy="620683"/>
          </a:xfrm>
        </p:spPr>
        <p:txBody>
          <a:bodyPr/>
          <a:lstStyle/>
          <a:p>
            <a:r>
              <a:rPr lang="en-US" dirty="0"/>
              <a:t>Pivotal CF </a:t>
            </a:r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604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88" y="1130533"/>
            <a:ext cx="7425980" cy="1230080"/>
          </a:xfrm>
        </p:spPr>
        <p:txBody>
          <a:bodyPr/>
          <a:lstStyle/>
          <a:p>
            <a:r>
              <a:rPr lang="en-US" dirty="0" smtClean="0"/>
              <a:t>Log Aggregation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50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Log aggregation and distributed environments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728" y="1032654"/>
            <a:ext cx="8410575" cy="3502906"/>
          </a:xfrm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1800" dirty="0"/>
              <a:t>Log aggregation delivers a real-time log management. </a:t>
            </a:r>
          </a:p>
          <a:p>
            <a:pPr lvl="1">
              <a:buClr>
                <a:schemeClr val="bg2"/>
              </a:buClr>
            </a:pPr>
            <a:r>
              <a:rPr lang="en-US" sz="1400" dirty="0"/>
              <a:t>Some solutions also provide machine learning-based Intelligent Grouping and high performance search across physical and cloud environments.</a:t>
            </a:r>
          </a:p>
          <a:p>
            <a:pPr>
              <a:buClr>
                <a:schemeClr val="bg2"/>
              </a:buClr>
            </a:pPr>
            <a:r>
              <a:rPr lang="en-US" sz="1800" dirty="0" smtClean="0"/>
              <a:t>Log aggregatio</a:t>
            </a:r>
            <a:r>
              <a:rPr lang="en-US" sz="1800" dirty="0" smtClean="0"/>
              <a:t>n provides a centralized location to view events using consistent tooling.</a:t>
            </a:r>
          </a:p>
          <a:p>
            <a:pPr>
              <a:buClr>
                <a:schemeClr val="bg2"/>
              </a:buClr>
            </a:pPr>
            <a:r>
              <a:rPr lang="en-US" sz="1800" dirty="0"/>
              <a:t>Log aggregation provides an opportunity to discover unknown events and how frequently they occur</a:t>
            </a:r>
            <a:r>
              <a:rPr lang="en-US" sz="1800" dirty="0" smtClean="0"/>
              <a:t>.</a:t>
            </a:r>
          </a:p>
          <a:p>
            <a:pPr>
              <a:buClr>
                <a:schemeClr val="bg2"/>
              </a:buClr>
            </a:pPr>
            <a:r>
              <a:rPr lang="en-US" sz="1800" dirty="0" smtClean="0"/>
              <a:t>Pivotal CF Log aggregation works for both platform and application logs. </a:t>
            </a:r>
          </a:p>
        </p:txBody>
      </p:sp>
    </p:spTree>
    <p:extLst>
      <p:ext uri="{BB962C8B-B14F-4D97-AF65-F5344CB8AC3E}">
        <p14:creationId xmlns:p14="http://schemas.microsoft.com/office/powerpoint/2010/main" val="36619629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PCF Log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34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8" y="325439"/>
            <a:ext cx="8410575" cy="460375"/>
          </a:xfrm>
        </p:spPr>
        <p:txBody>
          <a:bodyPr/>
          <a:lstStyle/>
          <a:p>
            <a:r>
              <a:rPr lang="en-US" sz="2800" dirty="0" smtClean="0"/>
              <a:t>Pivotal CF Log Streaming and Aggregation</a:t>
            </a:r>
            <a:endParaRPr lang="en-US" sz="2800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53" y="912899"/>
            <a:ext cx="7399877" cy="35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6718" y="325439"/>
            <a:ext cx="8410575" cy="460375"/>
          </a:xfrm>
        </p:spPr>
        <p:txBody>
          <a:bodyPr/>
          <a:lstStyle/>
          <a:p>
            <a:r>
              <a:rPr lang="en-US" sz="2800" dirty="0" smtClean="0"/>
              <a:t>Pivotal CF Log Streaming and Aggregation</a:t>
            </a:r>
            <a:endParaRPr lang="en-US" sz="2800" i="1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66728" y="1032654"/>
            <a:ext cx="8410575" cy="2935877"/>
          </a:xfrm>
          <a:prstGeom prst="rect">
            <a:avLst/>
          </a:prstGeom>
        </p:spPr>
        <p:txBody>
          <a:bodyPr/>
          <a:lstStyle>
            <a:lvl1pPr marL="228580" indent="-228580" algn="l" defTabSz="91432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885" indent="-285725" algn="l" defTabSz="91432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2900" indent="-228580" algn="l" defTabSz="91432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060" indent="-228580" algn="l" defTabSz="91432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220" indent="-228580" algn="l" defTabSz="91432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380" indent="-228580" algn="l" defTabSz="9143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0" algn="l" defTabSz="9143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0" algn="l" defTabSz="9143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0" indent="-228580" algn="l" defTabSz="9143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1800" dirty="0" smtClean="0"/>
              <a:t>Every new app instance starts streaming logs immediately.</a:t>
            </a:r>
          </a:p>
          <a:p>
            <a:pPr>
              <a:buClr>
                <a:schemeClr val="bg2"/>
              </a:buClr>
            </a:pPr>
            <a:r>
              <a:rPr lang="en-US" sz="1800" dirty="0" smtClean="0"/>
              <a:t>“</a:t>
            </a:r>
            <a:r>
              <a:rPr lang="en-US" sz="1800" dirty="0" err="1" smtClean="0"/>
              <a:t>Loggregator</a:t>
            </a:r>
            <a:r>
              <a:rPr lang="en-US" sz="1800" dirty="0" smtClean="0"/>
              <a:t>” component aggregates logs and streams back to different outputs</a:t>
            </a:r>
          </a:p>
          <a:p>
            <a:pPr>
              <a:buClr>
                <a:schemeClr val="bg2"/>
              </a:buClr>
            </a:pPr>
            <a:r>
              <a:rPr lang="en-US" sz="1800" dirty="0" smtClean="0"/>
              <a:t>Streaming can be send directly to </a:t>
            </a:r>
            <a:r>
              <a:rPr lang="en-US" sz="1800" dirty="0" smtClean="0"/>
              <a:t>an log and analytic tool of your choice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2760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55717" y="2044528"/>
            <a:ext cx="1895709" cy="781049"/>
          </a:xfrm>
          <a:prstGeom prst="roundRect">
            <a:avLst>
              <a:gd name="adj" fmla="val 4579"/>
            </a:avLst>
          </a:prstGeom>
          <a:solidFill>
            <a:srgbClr val="7F7F7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118862" rIns="0" bIns="0" anchor="t"/>
          <a:lstStyle/>
          <a:p>
            <a:pPr>
              <a:defRPr/>
            </a:pPr>
            <a:r>
              <a:rPr lang="en-US" sz="1200" b="1" dirty="0" err="1" smtClean="0">
                <a:solidFill>
                  <a:schemeClr val="bg1"/>
                </a:solidFill>
              </a:rPr>
              <a:t>vCenter</a:t>
            </a:r>
            <a:r>
              <a:rPr lang="en-US" sz="1200" b="1" dirty="0" smtClean="0">
                <a:solidFill>
                  <a:schemeClr val="bg1"/>
                </a:solidFill>
              </a:rPr>
              <a:t> Insight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24202" y="971549"/>
            <a:ext cx="5676351" cy="3200402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0" rIns="91432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6715" y="325439"/>
            <a:ext cx="8410575" cy="460375"/>
          </a:xfrm>
        </p:spPr>
        <p:txBody>
          <a:bodyPr/>
          <a:lstStyle/>
          <a:p>
            <a:r>
              <a:rPr lang="en-US" sz="2800" dirty="0"/>
              <a:t>Log Aggregation for CF Components</a:t>
            </a:r>
            <a:endParaRPr lang="en-US" sz="2800" i="1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05601" y="1962150"/>
            <a:ext cx="1676400" cy="5961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5728" tIns="45716" rIns="0" bIns="0" anchor="t" anchorCtr="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Cloud Controller</a:t>
            </a:r>
          </a:p>
        </p:txBody>
      </p:sp>
      <p:sp>
        <p:nvSpPr>
          <p:cNvPr id="15" name="Rectangle 76"/>
          <p:cNvSpPr/>
          <p:nvPr/>
        </p:nvSpPr>
        <p:spPr>
          <a:xfrm>
            <a:off x="6781800" y="2038350"/>
            <a:ext cx="199082" cy="265671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705601" y="1200150"/>
            <a:ext cx="1676401" cy="629908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91432" rIns="0" bIns="0" anchor="t" anchorCtr="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Health Monitor</a:t>
            </a:r>
          </a:p>
        </p:txBody>
      </p:sp>
      <p:sp>
        <p:nvSpPr>
          <p:cNvPr id="17" name="Heart 16"/>
          <p:cNvSpPr/>
          <p:nvPr/>
        </p:nvSpPr>
        <p:spPr>
          <a:xfrm>
            <a:off x="6739351" y="1309763"/>
            <a:ext cx="221226" cy="195189"/>
          </a:xfrm>
          <a:prstGeom prst="hear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6705601" y="2647950"/>
            <a:ext cx="1676400" cy="609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45716" rIns="0" bIns="0" anchor="t" anchorCtr="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Messaging (NATS)</a:t>
            </a:r>
          </a:p>
        </p:txBody>
      </p:sp>
      <p:sp>
        <p:nvSpPr>
          <p:cNvPr id="25" name="Teardrop 133"/>
          <p:cNvSpPr/>
          <p:nvPr/>
        </p:nvSpPr>
        <p:spPr>
          <a:xfrm rot="11254553">
            <a:off x="6761829" y="2738987"/>
            <a:ext cx="239023" cy="210913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505202" y="1885951"/>
            <a:ext cx="1895709" cy="78104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118862" rIns="0" bIns="0" anchor="t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Syslog Aggregator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705601" y="3333751"/>
            <a:ext cx="1676400" cy="62864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45716" rIns="0" bIns="0" anchor="t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DEA</a:t>
            </a:r>
          </a:p>
        </p:txBody>
      </p:sp>
      <p:sp>
        <p:nvSpPr>
          <p:cNvPr id="34" name="Oval 170"/>
          <p:cNvSpPr/>
          <p:nvPr/>
        </p:nvSpPr>
        <p:spPr>
          <a:xfrm>
            <a:off x="6769702" y="3416382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7010400" y="1574578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</a:rPr>
              <a:t>Syslog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7010400" y="2266950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</a:rPr>
              <a:t>Syslog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7010400" y="2946178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</a:rPr>
              <a:t>Syslog</a:t>
            </a: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7010400" y="3625406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</a:rPr>
              <a:t>Syslog</a:t>
            </a: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796893" y="2530994"/>
            <a:ext cx="1895709" cy="781049"/>
          </a:xfrm>
          <a:prstGeom prst="roundRect">
            <a:avLst>
              <a:gd name="adj" fmla="val 4579"/>
            </a:avLst>
          </a:prstGeom>
          <a:solidFill>
            <a:srgbClr val="7F7F7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118862" rIns="0" bIns="0" anchor="t"/>
          <a:lstStyle/>
          <a:p>
            <a:pPr>
              <a:defRPr/>
            </a:pPr>
            <a:r>
              <a:rPr lang="en-US" sz="1200" b="1" dirty="0" err="1">
                <a:solidFill>
                  <a:schemeClr val="bg1"/>
                </a:solidFill>
              </a:rPr>
              <a:t>Logstash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1143002" y="2952752"/>
            <a:ext cx="1895709" cy="781049"/>
          </a:xfrm>
          <a:prstGeom prst="roundRect">
            <a:avLst>
              <a:gd name="adj" fmla="val 4579"/>
            </a:avLst>
          </a:prstGeom>
          <a:solidFill>
            <a:srgbClr val="7F7F7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12" tIns="118862" rIns="0" bIns="0" anchor="t"/>
          <a:lstStyle/>
          <a:p>
            <a:pPr>
              <a:defRPr/>
            </a:pPr>
            <a:r>
              <a:rPr lang="en-US" sz="1200" b="1" dirty="0" err="1">
                <a:solidFill>
                  <a:schemeClr val="bg1"/>
                </a:solidFill>
              </a:rPr>
              <a:t>Splunk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3638550"/>
            <a:ext cx="415498" cy="36933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…</a:t>
            </a:r>
          </a:p>
        </p:txBody>
      </p:sp>
      <p:cxnSp>
        <p:nvCxnSpPr>
          <p:cNvPr id="4" name="Curved Connector 3"/>
          <p:cNvCxnSpPr>
            <a:stCxn id="58" idx="1"/>
            <a:endCxn id="27" idx="3"/>
          </p:cNvCxnSpPr>
          <p:nvPr/>
        </p:nvCxnSpPr>
        <p:spPr>
          <a:xfrm rot="10800000" flipV="1">
            <a:off x="5400912" y="1692165"/>
            <a:ext cx="1609491" cy="584311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1"/>
            <a:endCxn id="27" idx="3"/>
          </p:cNvCxnSpPr>
          <p:nvPr/>
        </p:nvCxnSpPr>
        <p:spPr>
          <a:xfrm rot="10800000">
            <a:off x="5400912" y="2276477"/>
            <a:ext cx="1609491" cy="108061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8" idx="1"/>
            <a:endCxn id="27" idx="3"/>
          </p:cNvCxnSpPr>
          <p:nvPr/>
        </p:nvCxnSpPr>
        <p:spPr>
          <a:xfrm rot="10800000">
            <a:off x="5400912" y="2276478"/>
            <a:ext cx="1609491" cy="787289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0" idx="1"/>
          </p:cNvCxnSpPr>
          <p:nvPr/>
        </p:nvCxnSpPr>
        <p:spPr>
          <a:xfrm rot="10800000">
            <a:off x="5410200" y="2266950"/>
            <a:ext cx="1600200" cy="1476042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8" idx="1"/>
            <a:endCxn id="73" idx="3"/>
          </p:cNvCxnSpPr>
          <p:nvPr/>
        </p:nvCxnSpPr>
        <p:spPr>
          <a:xfrm rot="10800000" flipV="1">
            <a:off x="3038712" y="1692165"/>
            <a:ext cx="3971691" cy="1651111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7" idx="1"/>
            <a:endCxn id="73" idx="3"/>
          </p:cNvCxnSpPr>
          <p:nvPr/>
        </p:nvCxnSpPr>
        <p:spPr>
          <a:xfrm rot="10800000" flipV="1">
            <a:off x="3038712" y="2384537"/>
            <a:ext cx="3971691" cy="958739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68" idx="1"/>
            <a:endCxn id="73" idx="3"/>
          </p:cNvCxnSpPr>
          <p:nvPr/>
        </p:nvCxnSpPr>
        <p:spPr>
          <a:xfrm rot="10800000" flipV="1">
            <a:off x="3038712" y="3063765"/>
            <a:ext cx="3971691" cy="279511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0" idx="1"/>
          </p:cNvCxnSpPr>
          <p:nvPr/>
        </p:nvCxnSpPr>
        <p:spPr>
          <a:xfrm rot="10800000">
            <a:off x="3048001" y="3333750"/>
            <a:ext cx="3962400" cy="409242"/>
          </a:xfrm>
          <a:prstGeom prst="curvedConnector3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8153400" y="57150"/>
            <a:ext cx="914399" cy="2780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91432" tIns="45716" rIns="91432" bIns="45716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lt1"/>
                </a:solidFill>
              </a:rPr>
              <a:t>PaaS</a:t>
            </a:r>
            <a:r>
              <a:rPr lang="en-US" sz="1200" dirty="0">
                <a:solidFill>
                  <a:schemeClr val="lt1"/>
                </a:solidFill>
              </a:rPr>
              <a:t> Ops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76600" y="3486152"/>
            <a:ext cx="1696681" cy="646331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Pivotal CF Elastic Runtime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4123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Pivotal 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85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20086</TotalTime>
  <Words>358</Words>
  <Application>Microsoft Macintosh PowerPoint</Application>
  <PresentationFormat>On-screen Show (16:9)</PresentationFormat>
  <Paragraphs>38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Pivotal_PPT_Template_16x9_internal_091713</vt:lpstr>
      <vt:lpstr>PowerPoint Presentation</vt:lpstr>
      <vt:lpstr>Pivotal CF Logging</vt:lpstr>
      <vt:lpstr>Log Aggregation Benefits</vt:lpstr>
      <vt:lpstr>Log aggregation and distributed environments</vt:lpstr>
      <vt:lpstr>PCF Log Architecture</vt:lpstr>
      <vt:lpstr>Pivotal CF Log Streaming and Aggregation</vt:lpstr>
      <vt:lpstr>Pivotal CF Log Streaming and Aggregation</vt:lpstr>
      <vt:lpstr>Log Aggregation for CF Components</vt:lpstr>
      <vt:lpstr>Log Examples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Jamie O'Meara</cp:lastModifiedBy>
  <cp:revision>315</cp:revision>
  <dcterms:created xsi:type="dcterms:W3CDTF">2013-04-01T23:03:32Z</dcterms:created>
  <dcterms:modified xsi:type="dcterms:W3CDTF">2014-12-10T20:38:20Z</dcterms:modified>
</cp:coreProperties>
</file>