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1277"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2AD62F5-B652-4138-AFB8-B98A33921B85}" type="datetimeFigureOut">
              <a:rPr lang="es-MX" smtClean="0"/>
              <a:t>08/09/2015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8137BCF-2B1D-45C0-9FFE-82D7F948922F}" type="slidenum">
              <a:rPr lang="es-MX" smtClean="0"/>
              <a:t>‹Nº›</a:t>
            </a:fld>
            <a:endParaRPr lang="es-MX"/>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2AD62F5-B652-4138-AFB8-B98A33921B85}" type="datetimeFigureOut">
              <a:rPr lang="es-MX" smtClean="0"/>
              <a:t>08/09/2015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8137BCF-2B1D-45C0-9FFE-82D7F948922F}"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2AD62F5-B652-4138-AFB8-B98A33921B85}" type="datetimeFigureOut">
              <a:rPr lang="es-MX" smtClean="0"/>
              <a:t>08/09/2015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8137BCF-2B1D-45C0-9FFE-82D7F948922F}"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2AD62F5-B652-4138-AFB8-B98A33921B85}" type="datetimeFigureOut">
              <a:rPr lang="es-MX" smtClean="0"/>
              <a:t>08/09/2015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8137BCF-2B1D-45C0-9FFE-82D7F948922F}"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smtClean="0"/>
              <a:t>Haga clic para modificar el estilo de título del patrón</a:t>
            </a:r>
            <a:endParaRPr lang="en-US"/>
          </a:p>
        </p:txBody>
      </p:sp>
      <p:sp>
        <p:nvSpPr>
          <p:cNvPr id="2" name="Date Placeholder 1"/>
          <p:cNvSpPr>
            <a:spLocks noGrp="1"/>
          </p:cNvSpPr>
          <p:nvPr>
            <p:ph type="dt" sz="half" idx="10"/>
          </p:nvPr>
        </p:nvSpPr>
        <p:spPr/>
        <p:txBody>
          <a:bodyPr/>
          <a:lstStyle/>
          <a:p>
            <a:fld id="{B2AD62F5-B652-4138-AFB8-B98A33921B85}" type="datetimeFigureOut">
              <a:rPr lang="es-MX" smtClean="0"/>
              <a:t>08/09/2015</a:t>
            </a:fld>
            <a:endParaRPr lang="es-MX"/>
          </a:p>
        </p:txBody>
      </p:sp>
      <p:sp>
        <p:nvSpPr>
          <p:cNvPr id="91" name="Footer Placeholder 90"/>
          <p:cNvSpPr>
            <a:spLocks noGrp="1"/>
          </p:cNvSpPr>
          <p:nvPr>
            <p:ph type="ftr" sz="quarter" idx="11"/>
          </p:nvPr>
        </p:nvSpPr>
        <p:spPr/>
        <p:txBody>
          <a:bodyPr/>
          <a:lstStyle/>
          <a:p>
            <a:endParaRPr lang="es-MX"/>
          </a:p>
        </p:txBody>
      </p:sp>
      <p:sp>
        <p:nvSpPr>
          <p:cNvPr id="92" name="Slide Number Placeholder 91"/>
          <p:cNvSpPr>
            <a:spLocks noGrp="1"/>
          </p:cNvSpPr>
          <p:nvPr>
            <p:ph type="sldNum" sz="quarter" idx="12"/>
          </p:nvPr>
        </p:nvSpPr>
        <p:spPr/>
        <p:txBody>
          <a:bodyPr/>
          <a:lstStyle/>
          <a:p>
            <a:fld id="{78137BCF-2B1D-45C0-9FFE-82D7F948922F}"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B2AD62F5-B652-4138-AFB8-B98A33921B85}" type="datetimeFigureOut">
              <a:rPr lang="es-MX" smtClean="0"/>
              <a:t>08/09/2015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8137BCF-2B1D-45C0-9FFE-82D7F948922F}"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2AD62F5-B652-4138-AFB8-B98A33921B85}" type="datetimeFigureOut">
              <a:rPr lang="es-MX" smtClean="0"/>
              <a:t>08/09/2015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8137BCF-2B1D-45C0-9FFE-82D7F948922F}"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B2AD62F5-B652-4138-AFB8-B98A33921B85}" type="datetimeFigureOut">
              <a:rPr lang="es-MX" smtClean="0"/>
              <a:t>08/09/2015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8137BCF-2B1D-45C0-9FFE-82D7F948922F}"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D62F5-B652-4138-AFB8-B98A33921B85}" type="datetimeFigureOut">
              <a:rPr lang="es-MX" smtClean="0"/>
              <a:t>08/09/2015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8137BCF-2B1D-45C0-9FFE-82D7F948922F}"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2AD62F5-B652-4138-AFB8-B98A33921B85}" type="datetimeFigureOut">
              <a:rPr lang="es-MX" smtClean="0"/>
              <a:t>08/09/2015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8137BCF-2B1D-45C0-9FFE-82D7F948922F}" type="slidenum">
              <a:rPr lang="es-MX" smtClean="0"/>
              <a:t>‹Nº›</a:t>
            </a:fld>
            <a:endParaRPr lang="es-MX"/>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5" name="Date Placeholder 4"/>
          <p:cNvSpPr>
            <a:spLocks noGrp="1"/>
          </p:cNvSpPr>
          <p:nvPr>
            <p:ph type="dt" sz="half" idx="10"/>
          </p:nvPr>
        </p:nvSpPr>
        <p:spPr/>
        <p:txBody>
          <a:bodyPr/>
          <a:lstStyle/>
          <a:p>
            <a:fld id="{B2AD62F5-B652-4138-AFB8-B98A33921B85}" type="datetimeFigureOut">
              <a:rPr lang="es-MX" smtClean="0"/>
              <a:t>08/09/2015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8137BCF-2B1D-45C0-9FFE-82D7F948922F}" type="slidenum">
              <a:rPr lang="es-MX" smtClean="0"/>
              <a:t>‹Nº›</a:t>
            </a:fld>
            <a:endParaRPr lang="es-MX"/>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B2AD62F5-B652-4138-AFB8-B98A33921B85}" type="datetimeFigureOut">
              <a:rPr lang="es-MX" smtClean="0"/>
              <a:t>08/09/2015</a:t>
            </a:fld>
            <a:endParaRPr lang="es-MX"/>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MX"/>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78137BCF-2B1D-45C0-9FFE-82D7F948922F}"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15057" y="1412776"/>
            <a:ext cx="8470973" cy="517064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3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ESCUELA:</a:t>
            </a:r>
          </a:p>
          <a:p>
            <a:pPr algn="ctr"/>
            <a:r>
              <a:rPr lang="es-E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INSTITUTO DE ESTUDIOS SUPERIORES A.C.</a:t>
            </a:r>
          </a:p>
          <a:p>
            <a:pPr algn="ctr"/>
            <a:r>
              <a:rPr lang="es-ES" sz="3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MATERIA:</a:t>
            </a:r>
          </a:p>
          <a:p>
            <a:pPr algn="ctr"/>
            <a:r>
              <a:rPr lang="es-ES" sz="3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TRANSMICION Y COMUNICASION DE DATOS</a:t>
            </a:r>
          </a:p>
          <a:p>
            <a:pPr algn="ctr"/>
            <a:r>
              <a:rPr lang="es-ES" sz="3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ALUMNO:</a:t>
            </a:r>
          </a:p>
          <a:p>
            <a:pPr algn="ctr"/>
            <a:r>
              <a:rPr lang="es-ES" sz="3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ADAN RAMIREZ ORTEGA </a:t>
            </a:r>
          </a:p>
          <a:p>
            <a:pPr algn="ctr"/>
            <a:r>
              <a:rPr lang="es-ES" sz="3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PROFESOR:</a:t>
            </a:r>
          </a:p>
          <a:p>
            <a:pPr algn="ctr"/>
            <a:r>
              <a:rPr lang="es-ES" sz="3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LUIS POLANCO BALCAZAR </a:t>
            </a:r>
          </a:p>
          <a:p>
            <a:pPr algn="ctr"/>
            <a:r>
              <a:rPr lang="es-ES" sz="3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TEMA:</a:t>
            </a:r>
          </a:p>
          <a:p>
            <a:pPr algn="ctr"/>
            <a:r>
              <a:rPr lang="es-ES" sz="3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3ER CAPA DEL MODELO OSI:RED</a:t>
            </a:r>
          </a:p>
          <a:p>
            <a:pPr algn="ctr"/>
            <a:endParaRPr lang="es-E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615" y="404664"/>
            <a:ext cx="1863549" cy="1198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3933"/>
            <a:ext cx="1008112" cy="1553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1367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915816" y="404664"/>
            <a:ext cx="287771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Función</a:t>
            </a:r>
            <a:endParaRPr lang="es-E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2 CuadroTexto"/>
          <p:cNvSpPr txBox="1"/>
          <p:nvPr/>
        </p:nvSpPr>
        <p:spPr>
          <a:xfrm>
            <a:off x="251520" y="1327994"/>
            <a:ext cx="8604448" cy="3139321"/>
          </a:xfrm>
          <a:prstGeom prst="rect">
            <a:avLst/>
          </a:prstGeom>
          <a:noFill/>
        </p:spPr>
        <p:txBody>
          <a:bodyPr wrap="square" rtlCol="0">
            <a:spAutoFit/>
          </a:bodyPr>
          <a:lstStyle/>
          <a:p>
            <a:r>
              <a:rPr lang="es-MX" sz="2000" dirty="0">
                <a:latin typeface="Arial Black" panose="020B0A04020102020204" pitchFamily="34" charset="0"/>
              </a:rPr>
              <a:t>La capa de red proporciona sus servicios a la capa de </a:t>
            </a:r>
            <a:r>
              <a:rPr lang="es-MX" sz="2000" dirty="0" smtClean="0">
                <a:latin typeface="Arial Black" panose="020B0A04020102020204" pitchFamily="34" charset="0"/>
              </a:rPr>
              <a:t>transporte</a:t>
            </a:r>
            <a:r>
              <a:rPr lang="es-MX" dirty="0" smtClean="0"/>
              <a:t>.</a:t>
            </a:r>
          </a:p>
          <a:p>
            <a:r>
              <a:rPr lang="es-MX" sz="2000" dirty="0" smtClean="0">
                <a:latin typeface="Arial Black" panose="020B0A04020102020204" pitchFamily="34" charset="0"/>
              </a:rPr>
              <a:t>Esta capa hace que los datos lleguen desde el origen al destino para ello  encapsula los datos con la información necesaria.</a:t>
            </a:r>
          </a:p>
          <a:p>
            <a:r>
              <a:rPr lang="es-MX" sz="2000" dirty="0" smtClean="0">
                <a:latin typeface="Arial Black" panose="020B0A04020102020204" pitchFamily="34" charset="0"/>
              </a:rPr>
              <a:t>Esta verifica si el destino es el correcto si lo es des encapsula los datos.</a:t>
            </a:r>
          </a:p>
          <a:p>
            <a:r>
              <a:rPr lang="es-MX" sz="2000" dirty="0" smtClean="0">
                <a:latin typeface="Arial Black" panose="020B0A04020102020204" pitchFamily="34" charset="0"/>
              </a:rPr>
              <a:t>Los dispositivos que ayudan a hacer sus tareas de esta capa son los enrutadores o routers </a:t>
            </a:r>
          </a:p>
          <a:p>
            <a:r>
              <a:rPr lang="es-MX" dirty="0" smtClean="0"/>
              <a:t>  </a:t>
            </a:r>
            <a:endParaRPr lang="es-MX" dirty="0"/>
          </a:p>
        </p:txBody>
      </p:sp>
    </p:spTree>
    <p:extLst>
      <p:ext uri="{BB962C8B-B14F-4D97-AF65-F5344CB8AC3E}">
        <p14:creationId xmlns:p14="http://schemas.microsoft.com/office/powerpoint/2010/main" val="136950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7004" y="116632"/>
            <a:ext cx="626325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Procesos básicos </a:t>
            </a:r>
            <a:endParaRPr lang="es-E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2 CuadroTexto"/>
          <p:cNvSpPr txBox="1"/>
          <p:nvPr/>
        </p:nvSpPr>
        <p:spPr>
          <a:xfrm>
            <a:off x="395536" y="1183978"/>
            <a:ext cx="8352928" cy="5447645"/>
          </a:xfrm>
          <a:prstGeom prst="rect">
            <a:avLst/>
          </a:prstGeom>
          <a:noFill/>
        </p:spPr>
        <p:txBody>
          <a:bodyPr wrap="square" rtlCol="0">
            <a:spAutoFit/>
          </a:bodyPr>
          <a:lstStyle/>
          <a:p>
            <a:r>
              <a:rPr lang="es-MX" sz="2000" dirty="0" smtClean="0">
                <a:latin typeface="Arial Black" panose="020B0A04020102020204" pitchFamily="34" charset="0"/>
              </a:rPr>
              <a:t>♦Direccionamiento: </a:t>
            </a:r>
            <a:r>
              <a:rPr lang="es-MX" dirty="0">
                <a:latin typeface="Arial Black" panose="020B0A04020102020204" pitchFamily="34" charset="0"/>
              </a:rPr>
              <a:t>E</a:t>
            </a:r>
            <a:r>
              <a:rPr lang="es-MX" dirty="0" smtClean="0">
                <a:latin typeface="Arial Black" panose="020B0A04020102020204" pitchFamily="34" charset="0"/>
              </a:rPr>
              <a:t>n este paso se envían los paquetes de información de una ip origen a la ip destino para poder mandar los datos esto ayuda al router a identificar el destino del paquete de datos en la red ya que esta dirección es única y no se puede cambiar.</a:t>
            </a:r>
          </a:p>
          <a:p>
            <a:r>
              <a:rPr lang="es-MX" sz="2000" dirty="0" smtClean="0">
                <a:latin typeface="Arial Black" panose="020B0A04020102020204" pitchFamily="34" charset="0"/>
              </a:rPr>
              <a:t>♦Encapsulamiento: </a:t>
            </a:r>
            <a:r>
              <a:rPr lang="es-MX" dirty="0" smtClean="0">
                <a:latin typeface="Arial Black" panose="020B0A04020102020204" pitchFamily="34" charset="0"/>
              </a:rPr>
              <a:t>En esta proceso se empaquetan los datos antes de que entren a la red para que este solo sea visto por el host destino.</a:t>
            </a:r>
          </a:p>
          <a:p>
            <a:r>
              <a:rPr lang="es-MX" sz="2000" dirty="0" smtClean="0">
                <a:latin typeface="Arial Black" panose="020B0A04020102020204" pitchFamily="34" charset="0"/>
              </a:rPr>
              <a:t>♦Enrutamiento: </a:t>
            </a:r>
            <a:r>
              <a:rPr lang="es-MX" dirty="0" smtClean="0">
                <a:latin typeface="Arial Black" panose="020B0A04020102020204" pitchFamily="34" charset="0"/>
              </a:rPr>
              <a:t>Es la ruta que seguirán los paquetes hacia su destino esto se hace paquete por paquete ya que cada uno es tratado de manera independiente, a lo largo de la ruta puede pasar por varios routers donde se analizara la dirección ip de destino para cada paquete para seguir la ruta adecuada y así ver donde dejar los paquetes de información.</a:t>
            </a:r>
          </a:p>
          <a:p>
            <a:r>
              <a:rPr lang="es-MX" sz="2000" dirty="0" smtClean="0">
                <a:latin typeface="Arial Black" panose="020B0A04020102020204" pitchFamily="34" charset="0"/>
              </a:rPr>
              <a:t>♦Desencapsulamiento: </a:t>
            </a:r>
            <a:r>
              <a:rPr lang="es-MX" dirty="0" smtClean="0">
                <a:latin typeface="Arial Black" panose="020B0A04020102020204" pitchFamily="34" charset="0"/>
              </a:rPr>
              <a:t>Aquí es donde se examina la dirección de destino para verificar que el paquete fue direccionado correctamente si la dirección es correcta el paquete es desencapsulado para que los datos puedan ser vistos por el host destino  </a:t>
            </a:r>
            <a:endParaRPr lang="es-MX" dirty="0">
              <a:latin typeface="Arial Black" panose="020B0A04020102020204" pitchFamily="34" charset="0"/>
            </a:endParaRPr>
          </a:p>
        </p:txBody>
      </p:sp>
    </p:spTree>
    <p:extLst>
      <p:ext uri="{BB962C8B-B14F-4D97-AF65-F5344CB8AC3E}">
        <p14:creationId xmlns:p14="http://schemas.microsoft.com/office/powerpoint/2010/main" val="1778515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reviews.123rf.com/images/clairev/clairev1104/clairev110400011/9353062-Dibujo-animado-de-ordenador-de-sobremesa-sonriente-ilustraci-n-vectorial--Foto-de-archivo.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26" b="98906" l="0" r="98462">
                        <a14:foregroundMark x1="36923" y1="32239" x2="41308" y2="31566"/>
                        <a14:foregroundMark x1="54000" y1="30892" x2="49615" y2="26010"/>
                        <a14:foregroundMark x1="49615" y1="23906" x2="49615" y2="23906"/>
                        <a14:foregroundMark x1="47692" y1="35017" x2="54692" y2="28114"/>
                        <a14:foregroundMark x1="57846" y1="21886" x2="50231" y2="25337"/>
                      </a14:backgroundRemoval>
                    </a14:imgEffect>
                  </a14:imgLayer>
                </a14:imgProps>
              </a:ext>
              <a:ext uri="{28A0092B-C50C-407E-A947-70E740481C1C}">
                <a14:useLocalDpi xmlns:a14="http://schemas.microsoft.com/office/drawing/2010/main" val="0"/>
              </a:ext>
            </a:extLst>
          </a:blip>
          <a:srcRect/>
          <a:stretch>
            <a:fillRect/>
          </a:stretch>
        </p:blipFill>
        <p:spPr bwMode="auto">
          <a:xfrm>
            <a:off x="251520" y="587590"/>
            <a:ext cx="2321319" cy="21213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pd4pic.com/images/router-video-flat-icon-wireless-cartoon-secur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4269" y="1345671"/>
            <a:ext cx="1173669" cy="12774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pd4pic.com/images/router-video-flat-icon-wireless-cartoon-secur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0032" y="4985196"/>
            <a:ext cx="1173669" cy="1277464"/>
          </a:xfrm>
          <a:prstGeom prst="rect">
            <a:avLst/>
          </a:prstGeom>
          <a:noFill/>
          <a:extLst>
            <a:ext uri="{909E8E84-426E-40DD-AFC4-6F175D3DCCD1}">
              <a14:hiddenFill xmlns:a14="http://schemas.microsoft.com/office/drawing/2010/main">
                <a:solidFill>
                  <a:srgbClr val="FFFFFF"/>
                </a:solidFill>
              </a14:hiddenFill>
            </a:ext>
          </a:extLst>
        </p:spPr>
      </p:pic>
      <p:sp>
        <p:nvSpPr>
          <p:cNvPr id="2" name="1 Nube"/>
          <p:cNvSpPr/>
          <p:nvPr/>
        </p:nvSpPr>
        <p:spPr>
          <a:xfrm>
            <a:off x="1336204" y="4437112"/>
            <a:ext cx="2456130" cy="122413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bg1"/>
                </a:solidFill>
                <a:latin typeface="Arial Black" panose="020B0A04020102020204" pitchFamily="34" charset="0"/>
              </a:rPr>
              <a:t>RED</a:t>
            </a:r>
            <a:endParaRPr lang="es-MX" sz="2000" dirty="0">
              <a:solidFill>
                <a:schemeClr val="bg1"/>
              </a:solidFill>
              <a:latin typeface="Arial Black" panose="020B0A04020102020204" pitchFamily="34" charset="0"/>
            </a:endParaRPr>
          </a:p>
        </p:txBody>
      </p:sp>
      <p:cxnSp>
        <p:nvCxnSpPr>
          <p:cNvPr id="6" name="5 Conector recto de flecha"/>
          <p:cNvCxnSpPr/>
          <p:nvPr/>
        </p:nvCxnSpPr>
        <p:spPr>
          <a:xfrm>
            <a:off x="2564269" y="1196752"/>
            <a:ext cx="279539" cy="45150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8 Conector recto de flecha"/>
          <p:cNvCxnSpPr/>
          <p:nvPr/>
        </p:nvCxnSpPr>
        <p:spPr>
          <a:xfrm flipH="1">
            <a:off x="2572839" y="2708920"/>
            <a:ext cx="423369" cy="15841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10 Conector recto de flecha"/>
          <p:cNvCxnSpPr/>
          <p:nvPr/>
        </p:nvCxnSpPr>
        <p:spPr>
          <a:xfrm>
            <a:off x="3737938" y="5112437"/>
            <a:ext cx="1189324" cy="6480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12 Conector recto de flecha"/>
          <p:cNvCxnSpPr/>
          <p:nvPr/>
        </p:nvCxnSpPr>
        <p:spPr>
          <a:xfrm flipV="1">
            <a:off x="6033702" y="5193196"/>
            <a:ext cx="554522" cy="3159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11 CuadroTexto"/>
          <p:cNvSpPr txBox="1"/>
          <p:nvPr/>
        </p:nvSpPr>
        <p:spPr>
          <a:xfrm>
            <a:off x="2495238" y="2438469"/>
            <a:ext cx="500970" cy="400110"/>
          </a:xfrm>
          <a:prstGeom prst="rect">
            <a:avLst/>
          </a:prstGeom>
          <a:noFill/>
        </p:spPr>
        <p:txBody>
          <a:bodyPr wrap="square" rtlCol="0">
            <a:spAutoFit/>
          </a:bodyPr>
          <a:lstStyle/>
          <a:p>
            <a:r>
              <a:rPr lang="es-MX" sz="2000" dirty="0" smtClean="0">
                <a:solidFill>
                  <a:schemeClr val="bg1"/>
                </a:solidFill>
                <a:latin typeface="Arial Black" panose="020B0A04020102020204" pitchFamily="34" charset="0"/>
              </a:rPr>
              <a:t>ip</a:t>
            </a:r>
            <a:endParaRPr lang="es-MX" sz="2000" dirty="0">
              <a:solidFill>
                <a:schemeClr val="bg1"/>
              </a:solidFill>
              <a:latin typeface="Arial Black" panose="020B0A04020102020204" pitchFamily="34" charset="0"/>
            </a:endParaRPr>
          </a:p>
        </p:txBody>
      </p:sp>
      <p:pic>
        <p:nvPicPr>
          <p:cNvPr id="17" name="Picture 2" descr="http://previews.123rf.com/images/clairev/clairev1104/clairev110400011/9353062-Dibujo-animado-de-ordenador-de-sobremesa-sonriente-ilustraci-n-vectorial--Foto-de-archivo.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26" b="98906" l="0" r="98462">
                        <a14:foregroundMark x1="36923" y1="32239" x2="41308" y2="31566"/>
                        <a14:foregroundMark x1="54000" y1="30892" x2="49615" y2="26010"/>
                        <a14:foregroundMark x1="49615" y1="23906" x2="49615" y2="23906"/>
                        <a14:foregroundMark x1="47692" y1="35017" x2="54692" y2="28114"/>
                        <a14:foregroundMark x1="57846" y1="21886" x2="50231" y2="25337"/>
                      </a14:backgroundRemoval>
                    </a14:imgEffect>
                  </a14:imgLayer>
                </a14:imgProps>
              </a:ext>
              <a:ext uri="{28A0092B-C50C-407E-A947-70E740481C1C}">
                <a14:useLocalDpi xmlns:a14="http://schemas.microsoft.com/office/drawing/2010/main" val="0"/>
              </a:ext>
            </a:extLst>
          </a:blip>
          <a:srcRect/>
          <a:stretch>
            <a:fillRect/>
          </a:stretch>
        </p:blipFill>
        <p:spPr bwMode="auto">
          <a:xfrm>
            <a:off x="6033701" y="344795"/>
            <a:ext cx="2321319" cy="212133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pd4pic.com/images/router-video-flat-icon-wireless-cartoon-secur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0399" y="1648255"/>
            <a:ext cx="1173669" cy="127746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18 Conector recto de flecha"/>
          <p:cNvCxnSpPr/>
          <p:nvPr/>
        </p:nvCxnSpPr>
        <p:spPr>
          <a:xfrm flipV="1">
            <a:off x="3458318" y="2925719"/>
            <a:ext cx="1401714" cy="13673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30" name="Picture 6" descr="Píldora de dibujos animados Foto de archivo - 10964166"/>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2" b="100000" l="0" r="99685">
                        <a14:foregroundMark x1="16088" y1="29778" x2="15457" y2="25778"/>
                        <a14:foregroundMark x1="57098" y1="44889" x2="55521" y2="52222"/>
                        <a14:foregroundMark x1="61514" y1="47778" x2="60568" y2="40667"/>
                        <a14:foregroundMark x1="47319" y1="49778" x2="50473" y2="39556"/>
                        <a14:foregroundMark x1="12934" y1="33333" x2="6309" y2="22222"/>
                        <a14:foregroundMark x1="24290" y1="26222" x2="21136" y2="24667"/>
                        <a14:foregroundMark x1="55521" y1="59778" x2="49842" y2="58000"/>
                        <a14:foregroundMark x1="76656" y1="74889" x2="84227"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495391" y="3090568"/>
            <a:ext cx="578264" cy="82087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Píldora de dibujos animados Foto de archivo - 10964166"/>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222" b="100000" l="0" r="99685">
                        <a14:foregroundMark x1="16088" y1="29778" x2="15457" y2="25778"/>
                        <a14:foregroundMark x1="57098" y1="44889" x2="55521" y2="52222"/>
                        <a14:foregroundMark x1="61514" y1="47778" x2="60568" y2="40667"/>
                        <a14:foregroundMark x1="47319" y1="49778" x2="50473" y2="39556"/>
                        <a14:foregroundMark x1="12934" y1="33333" x2="6309" y2="22222"/>
                        <a14:foregroundMark x1="24290" y1="26222" x2="21136" y2="24667"/>
                        <a14:foregroundMark x1="55521" y1="59778" x2="49842" y2="58000"/>
                        <a14:foregroundMark x1="76656" y1="74889" x2="84227"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3870043" y="3256193"/>
            <a:ext cx="578264" cy="82087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Píldora de dibujos animados Foto de archivo - 10964166"/>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222" b="100000" l="0" r="99685">
                        <a14:foregroundMark x1="16088" y1="29778" x2="15457" y2="25778"/>
                        <a14:foregroundMark x1="57098" y1="44889" x2="55521" y2="52222"/>
                        <a14:foregroundMark x1="61514" y1="47778" x2="60568" y2="40667"/>
                        <a14:foregroundMark x1="47319" y1="49778" x2="50473" y2="39556"/>
                        <a14:foregroundMark x1="12934" y1="33333" x2="6309" y2="22222"/>
                        <a14:foregroundMark x1="24290" y1="26222" x2="21136" y2="24667"/>
                        <a14:foregroundMark x1="55521" y1="59778" x2="49842" y2="58000"/>
                        <a14:foregroundMark x1="76656" y1="74889" x2="84227"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3870043" y="4939630"/>
            <a:ext cx="578264" cy="820879"/>
          </a:xfrm>
          <a:prstGeom prst="rect">
            <a:avLst/>
          </a:prstGeom>
          <a:noFill/>
          <a:extLst>
            <a:ext uri="{909E8E84-426E-40DD-AFC4-6F175D3DCCD1}">
              <a14:hiddenFill xmlns:a14="http://schemas.microsoft.com/office/drawing/2010/main">
                <a:solidFill>
                  <a:srgbClr val="FFFFFF"/>
                </a:solidFill>
              </a14:hiddenFill>
            </a:ext>
          </a:extLst>
        </p:spPr>
      </p:pic>
      <p:sp>
        <p:nvSpPr>
          <p:cNvPr id="26" name="25 CuadroTexto"/>
          <p:cNvSpPr txBox="1"/>
          <p:nvPr/>
        </p:nvSpPr>
        <p:spPr>
          <a:xfrm>
            <a:off x="4676777" y="5236418"/>
            <a:ext cx="500970" cy="400110"/>
          </a:xfrm>
          <a:prstGeom prst="rect">
            <a:avLst/>
          </a:prstGeom>
          <a:noFill/>
        </p:spPr>
        <p:txBody>
          <a:bodyPr wrap="square" rtlCol="0">
            <a:spAutoFit/>
          </a:bodyPr>
          <a:lstStyle/>
          <a:p>
            <a:r>
              <a:rPr lang="es-MX" sz="2000" dirty="0" smtClean="0">
                <a:solidFill>
                  <a:schemeClr val="bg1"/>
                </a:solidFill>
                <a:latin typeface="Arial Black" panose="020B0A04020102020204" pitchFamily="34" charset="0"/>
              </a:rPr>
              <a:t>ip</a:t>
            </a:r>
            <a:endParaRPr lang="es-MX" sz="2000" dirty="0">
              <a:solidFill>
                <a:schemeClr val="bg1"/>
              </a:solidFill>
              <a:latin typeface="Arial Black" panose="020B0A04020102020204" pitchFamily="34" charset="0"/>
            </a:endParaRPr>
          </a:p>
        </p:txBody>
      </p:sp>
      <p:sp>
        <p:nvSpPr>
          <p:cNvPr id="27" name="26 CuadroTexto"/>
          <p:cNvSpPr txBox="1"/>
          <p:nvPr/>
        </p:nvSpPr>
        <p:spPr>
          <a:xfrm>
            <a:off x="4524464" y="2508865"/>
            <a:ext cx="500970" cy="400110"/>
          </a:xfrm>
          <a:prstGeom prst="rect">
            <a:avLst/>
          </a:prstGeom>
          <a:noFill/>
        </p:spPr>
        <p:txBody>
          <a:bodyPr wrap="square" rtlCol="0">
            <a:spAutoFit/>
          </a:bodyPr>
          <a:lstStyle/>
          <a:p>
            <a:r>
              <a:rPr lang="es-MX" sz="2000" dirty="0" smtClean="0">
                <a:solidFill>
                  <a:schemeClr val="bg1"/>
                </a:solidFill>
                <a:latin typeface="Arial Black" panose="020B0A04020102020204" pitchFamily="34" charset="0"/>
              </a:rPr>
              <a:t>ip</a:t>
            </a:r>
            <a:endParaRPr lang="es-MX" sz="2000" dirty="0">
              <a:solidFill>
                <a:schemeClr val="bg1"/>
              </a:solidFill>
              <a:latin typeface="Arial Black" panose="020B0A04020102020204" pitchFamily="34" charset="0"/>
            </a:endParaRPr>
          </a:p>
        </p:txBody>
      </p:sp>
      <p:sp>
        <p:nvSpPr>
          <p:cNvPr id="28" name="27 CuadroTexto"/>
          <p:cNvSpPr txBox="1"/>
          <p:nvPr/>
        </p:nvSpPr>
        <p:spPr>
          <a:xfrm>
            <a:off x="2216856" y="975895"/>
            <a:ext cx="2643176" cy="400110"/>
          </a:xfrm>
          <a:prstGeom prst="rect">
            <a:avLst/>
          </a:prstGeom>
          <a:noFill/>
        </p:spPr>
        <p:txBody>
          <a:bodyPr wrap="square" rtlCol="0">
            <a:spAutoFit/>
          </a:bodyPr>
          <a:lstStyle/>
          <a:p>
            <a:r>
              <a:rPr lang="es-MX" sz="2000" dirty="0" smtClean="0">
                <a:solidFill>
                  <a:schemeClr val="bg1"/>
                </a:solidFill>
                <a:latin typeface="Arial Black" panose="020B0A04020102020204" pitchFamily="34" charset="0"/>
              </a:rPr>
              <a:t>encapsulamiento</a:t>
            </a:r>
            <a:endParaRPr lang="es-MX" sz="2000" dirty="0">
              <a:solidFill>
                <a:schemeClr val="bg1"/>
              </a:solidFill>
              <a:latin typeface="Arial Black" panose="020B0A04020102020204" pitchFamily="34" charset="0"/>
            </a:endParaRPr>
          </a:p>
        </p:txBody>
      </p:sp>
      <p:sp>
        <p:nvSpPr>
          <p:cNvPr id="29" name="28 CuadroTexto"/>
          <p:cNvSpPr txBox="1"/>
          <p:nvPr/>
        </p:nvSpPr>
        <p:spPr>
          <a:xfrm>
            <a:off x="5405526" y="6262660"/>
            <a:ext cx="3280228" cy="400110"/>
          </a:xfrm>
          <a:prstGeom prst="rect">
            <a:avLst/>
          </a:prstGeom>
          <a:noFill/>
        </p:spPr>
        <p:txBody>
          <a:bodyPr wrap="square" rtlCol="0">
            <a:spAutoFit/>
          </a:bodyPr>
          <a:lstStyle/>
          <a:p>
            <a:r>
              <a:rPr lang="es-MX" sz="2000" dirty="0" smtClean="0">
                <a:solidFill>
                  <a:schemeClr val="bg1"/>
                </a:solidFill>
                <a:latin typeface="Arial Black" panose="020B0A04020102020204" pitchFamily="34" charset="0"/>
              </a:rPr>
              <a:t>des encapsulamiento</a:t>
            </a:r>
            <a:endParaRPr lang="es-MX" sz="2000" dirty="0">
              <a:solidFill>
                <a:schemeClr val="bg1"/>
              </a:solidFill>
              <a:latin typeface="Arial Black" panose="020B0A04020102020204" pitchFamily="34" charset="0"/>
            </a:endParaRPr>
          </a:p>
        </p:txBody>
      </p:sp>
      <p:pic>
        <p:nvPicPr>
          <p:cNvPr id="22" name="Picture 2" descr="http://previews.123rf.com/images/clairev/clairev1104/clairev110400011/9353062-Dibujo-animado-de-ordenador-de-sobremesa-sonriente-ilustraci-n-vectorial--Foto-de-archivo.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26" b="98906" l="0" r="98462">
                        <a14:foregroundMark x1="36923" y1="32239" x2="41308" y2="31566"/>
                        <a14:foregroundMark x1="54000" y1="30892" x2="49615" y2="26010"/>
                        <a14:foregroundMark x1="49615" y1="23906" x2="49615" y2="23906"/>
                        <a14:foregroundMark x1="47692" y1="35017" x2="54692" y2="28114"/>
                        <a14:foregroundMark x1="57846" y1="21886" x2="50231" y2="25337"/>
                      </a14:backgroundRemoval>
                    </a14:imgEffect>
                  </a14:imgLayer>
                </a14:imgProps>
              </a:ext>
              <a:ext uri="{28A0092B-C50C-407E-A947-70E740481C1C}">
                <a14:useLocalDpi xmlns:a14="http://schemas.microsoft.com/office/drawing/2010/main" val="0"/>
              </a:ext>
            </a:extLst>
          </a:blip>
          <a:srcRect/>
          <a:stretch>
            <a:fillRect/>
          </a:stretch>
        </p:blipFill>
        <p:spPr bwMode="auto">
          <a:xfrm>
            <a:off x="6588224" y="4083081"/>
            <a:ext cx="2321319" cy="212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9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680556" y="476672"/>
            <a:ext cx="399340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Protocolos </a:t>
            </a:r>
            <a:endParaRPr lang="es-E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2 CuadroTexto"/>
          <p:cNvSpPr txBox="1"/>
          <p:nvPr/>
        </p:nvSpPr>
        <p:spPr>
          <a:xfrm>
            <a:off x="592324" y="1628800"/>
            <a:ext cx="2088232" cy="3447098"/>
          </a:xfrm>
          <a:prstGeom prst="rect">
            <a:avLst/>
          </a:prstGeom>
          <a:noFill/>
        </p:spPr>
        <p:txBody>
          <a:bodyPr wrap="square" rtlCol="0">
            <a:spAutoFit/>
          </a:bodyPr>
          <a:lstStyle/>
          <a:p>
            <a:endParaRPr lang="es-MX" dirty="0" smtClean="0"/>
          </a:p>
          <a:p>
            <a:pPr marL="285750" indent="-285750">
              <a:buFont typeface="Arial" panose="020B0604020202020204" pitchFamily="34" charset="0"/>
              <a:buChar char="•"/>
            </a:pPr>
            <a:r>
              <a:rPr lang="es-MX" sz="4000" dirty="0" smtClean="0">
                <a:latin typeface="Arial Black" panose="020B0A04020102020204" pitchFamily="34" charset="0"/>
              </a:rPr>
              <a:t>IP</a:t>
            </a:r>
          </a:p>
          <a:p>
            <a:pPr marL="285750" indent="-285750">
              <a:buFont typeface="Arial" panose="020B0604020202020204" pitchFamily="34" charset="0"/>
              <a:buChar char="•"/>
            </a:pPr>
            <a:r>
              <a:rPr lang="es-MX" sz="4000" dirty="0" smtClean="0">
                <a:latin typeface="Arial Black" panose="020B0A04020102020204" pitchFamily="34" charset="0"/>
              </a:rPr>
              <a:t>OSPF</a:t>
            </a:r>
          </a:p>
          <a:p>
            <a:pPr marL="285750" indent="-285750">
              <a:buFont typeface="Arial" panose="020B0604020202020204" pitchFamily="34" charset="0"/>
              <a:buChar char="•"/>
            </a:pPr>
            <a:r>
              <a:rPr lang="es-MX" sz="4000" dirty="0" smtClean="0">
                <a:latin typeface="Arial Black" panose="020B0A04020102020204" pitchFamily="34" charset="0"/>
              </a:rPr>
              <a:t>IS-IS</a:t>
            </a:r>
          </a:p>
          <a:p>
            <a:pPr marL="285750" indent="-285750">
              <a:buFont typeface="Arial" panose="020B0604020202020204" pitchFamily="34" charset="0"/>
              <a:buChar char="•"/>
            </a:pPr>
            <a:r>
              <a:rPr lang="es-MX" sz="4000" dirty="0" smtClean="0">
                <a:latin typeface="Arial Black" panose="020B0A04020102020204" pitchFamily="34" charset="0"/>
              </a:rPr>
              <a:t>ICMP</a:t>
            </a:r>
          </a:p>
          <a:p>
            <a:pPr marL="285750" indent="-285750">
              <a:buFont typeface="Arial" panose="020B0604020202020204" pitchFamily="34" charset="0"/>
              <a:buChar char="•"/>
            </a:pPr>
            <a:r>
              <a:rPr lang="es-MX" sz="4000" dirty="0" smtClean="0">
                <a:latin typeface="Arial Black" panose="020B0A04020102020204" pitchFamily="34" charset="0"/>
              </a:rPr>
              <a:t>IGMP</a:t>
            </a:r>
          </a:p>
        </p:txBody>
      </p:sp>
    </p:spTree>
    <p:extLst>
      <p:ext uri="{BB962C8B-B14F-4D97-AF65-F5344CB8AC3E}">
        <p14:creationId xmlns:p14="http://schemas.microsoft.com/office/powerpoint/2010/main" val="1111899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0528" y="332656"/>
            <a:ext cx="9882606"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Descripción de los protocolos</a:t>
            </a:r>
            <a:endParaRPr lang="es-E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2 CuadroTexto"/>
          <p:cNvSpPr txBox="1"/>
          <p:nvPr/>
        </p:nvSpPr>
        <p:spPr>
          <a:xfrm>
            <a:off x="755576" y="2274541"/>
            <a:ext cx="7848872" cy="4524315"/>
          </a:xfrm>
          <a:prstGeom prst="rect">
            <a:avLst/>
          </a:prstGeom>
          <a:noFill/>
        </p:spPr>
        <p:txBody>
          <a:bodyPr wrap="square" rtlCol="0">
            <a:spAutoFit/>
          </a:bodyPr>
          <a:lstStyle/>
          <a:p>
            <a:r>
              <a:rPr lang="es-MX" dirty="0" smtClean="0">
                <a:latin typeface="Arial Black" panose="020B0A04020102020204" pitchFamily="34" charset="0"/>
              </a:rPr>
              <a:t>Ip: Su </a:t>
            </a:r>
            <a:r>
              <a:rPr lang="es-MX" dirty="0">
                <a:latin typeface="Arial Black" panose="020B0A04020102020204" pitchFamily="34" charset="0"/>
              </a:rPr>
              <a:t>función principal es el uso bidireccional en origen o destino de comunicación para transmitir datos mediante un protocolo no orientado a </a:t>
            </a:r>
            <a:r>
              <a:rPr lang="es-MX" dirty="0" smtClean="0">
                <a:latin typeface="Arial Black" panose="020B0A04020102020204" pitchFamily="34" charset="0"/>
              </a:rPr>
              <a:t>conexión.</a:t>
            </a:r>
          </a:p>
          <a:p>
            <a:endParaRPr lang="es-MX" dirty="0">
              <a:latin typeface="Arial Black" panose="020B0A04020102020204" pitchFamily="34" charset="0"/>
            </a:endParaRPr>
          </a:p>
          <a:p>
            <a:r>
              <a:rPr lang="es-MX" dirty="0" smtClean="0">
                <a:latin typeface="Arial Black" panose="020B0A04020102020204" pitchFamily="34" charset="0"/>
              </a:rPr>
              <a:t>OSPF: </a:t>
            </a:r>
            <a:r>
              <a:rPr lang="es-MX" b="1" dirty="0">
                <a:latin typeface="Arial Black" panose="020B0A04020102020204" pitchFamily="34" charset="0"/>
              </a:rPr>
              <a:t>o</a:t>
            </a:r>
            <a:r>
              <a:rPr lang="es-MX" dirty="0" smtClean="0">
                <a:latin typeface="Arial Black" panose="020B0A04020102020204" pitchFamily="34" charset="0"/>
              </a:rPr>
              <a:t>pen</a:t>
            </a:r>
            <a:r>
              <a:rPr lang="es-MX" dirty="0">
                <a:latin typeface="Arial Black" panose="020B0A04020102020204" pitchFamily="34" charset="0"/>
              </a:rPr>
              <a:t> </a:t>
            </a:r>
            <a:r>
              <a:rPr lang="es-MX" b="1" dirty="0">
                <a:latin typeface="Arial Black" panose="020B0A04020102020204" pitchFamily="34" charset="0"/>
              </a:rPr>
              <a:t>s</a:t>
            </a:r>
            <a:r>
              <a:rPr lang="es-MX" dirty="0" smtClean="0">
                <a:latin typeface="Arial Black" panose="020B0A04020102020204" pitchFamily="34" charset="0"/>
              </a:rPr>
              <a:t>hortest</a:t>
            </a:r>
            <a:r>
              <a:rPr lang="es-MX" dirty="0">
                <a:latin typeface="Arial Black" panose="020B0A04020102020204" pitchFamily="34" charset="0"/>
              </a:rPr>
              <a:t> </a:t>
            </a:r>
            <a:r>
              <a:rPr lang="es-MX" b="1" dirty="0">
                <a:latin typeface="Arial Black" panose="020B0A04020102020204" pitchFamily="34" charset="0"/>
              </a:rPr>
              <a:t>p</a:t>
            </a:r>
            <a:r>
              <a:rPr lang="es-MX" dirty="0" smtClean="0">
                <a:latin typeface="Arial Black" panose="020B0A04020102020204" pitchFamily="34" charset="0"/>
              </a:rPr>
              <a:t>ath</a:t>
            </a:r>
            <a:r>
              <a:rPr lang="es-MX" dirty="0">
                <a:latin typeface="Arial Black" panose="020B0A04020102020204" pitchFamily="34" charset="0"/>
              </a:rPr>
              <a:t> </a:t>
            </a:r>
            <a:r>
              <a:rPr lang="es-MX" b="1" dirty="0">
                <a:latin typeface="Arial Black" panose="020B0A04020102020204" pitchFamily="34" charset="0"/>
              </a:rPr>
              <a:t>f</a:t>
            </a:r>
            <a:r>
              <a:rPr lang="es-MX" dirty="0" smtClean="0">
                <a:latin typeface="Arial Black" panose="020B0A04020102020204" pitchFamily="34" charset="0"/>
              </a:rPr>
              <a:t>irst </a:t>
            </a:r>
            <a:r>
              <a:rPr lang="es-MX" dirty="0">
                <a:latin typeface="Arial Black" panose="020B0A04020102020204" pitchFamily="34" charset="0"/>
              </a:rPr>
              <a:t>(</a:t>
            </a:r>
            <a:r>
              <a:rPr lang="es-MX" i="1" dirty="0">
                <a:latin typeface="Arial Black" panose="020B0A04020102020204" pitchFamily="34" charset="0"/>
              </a:rPr>
              <a:t>El camino más corto primero</a:t>
            </a:r>
            <a:r>
              <a:rPr lang="es-MX" dirty="0" smtClean="0">
                <a:latin typeface="Arial Black" panose="020B0A04020102020204" pitchFamily="34" charset="0"/>
              </a:rPr>
              <a:t>)</a:t>
            </a:r>
          </a:p>
          <a:p>
            <a:endParaRPr lang="es-MX" dirty="0">
              <a:latin typeface="Arial Black" panose="020B0A04020102020204" pitchFamily="34" charset="0"/>
            </a:endParaRPr>
          </a:p>
          <a:p>
            <a:r>
              <a:rPr lang="es-MX" dirty="0" smtClean="0">
                <a:latin typeface="Arial Black" panose="020B0A04020102020204" pitchFamily="34" charset="0"/>
              </a:rPr>
              <a:t>IS-IS: </a:t>
            </a:r>
            <a:r>
              <a:rPr lang="es-MX" dirty="0">
                <a:latin typeface="Arial Black" panose="020B0A04020102020204" pitchFamily="34" charset="0"/>
              </a:rPr>
              <a:t>El protocolo IS-IS es un protocolo de estado de </a:t>
            </a:r>
            <a:r>
              <a:rPr lang="es-MX" dirty="0" smtClean="0">
                <a:latin typeface="Arial Black" panose="020B0A04020102020204" pitchFamily="34" charset="0"/>
              </a:rPr>
              <a:t>enlace</a:t>
            </a:r>
          </a:p>
          <a:p>
            <a:endParaRPr lang="es-MX" dirty="0">
              <a:latin typeface="Arial Black" panose="020B0A04020102020204" pitchFamily="34" charset="0"/>
            </a:endParaRPr>
          </a:p>
          <a:p>
            <a:r>
              <a:rPr lang="es-MX" dirty="0" smtClean="0">
                <a:latin typeface="Arial Black" panose="020B0A04020102020204" pitchFamily="34" charset="0"/>
              </a:rPr>
              <a:t>ICMP:</a:t>
            </a:r>
            <a:r>
              <a:rPr lang="es-MX" dirty="0">
                <a:latin typeface="Arial Black" panose="020B0A04020102020204" pitchFamily="34" charset="0"/>
              </a:rPr>
              <a:t> </a:t>
            </a:r>
            <a:r>
              <a:rPr lang="es-MX" dirty="0" smtClean="0">
                <a:latin typeface="Arial Black" panose="020B0A04020102020204" pitchFamily="34" charset="0"/>
              </a:rPr>
              <a:t>Es </a:t>
            </a:r>
            <a:r>
              <a:rPr lang="es-MX" dirty="0">
                <a:latin typeface="Arial Black" panose="020B0A04020102020204" pitchFamily="34" charset="0"/>
              </a:rPr>
              <a:t>el sub protocolo de control y notificación de errores del Protocolo de Internet (IP</a:t>
            </a:r>
            <a:r>
              <a:rPr lang="es-MX" dirty="0" smtClean="0">
                <a:latin typeface="Arial Black" panose="020B0A04020102020204" pitchFamily="34" charset="0"/>
              </a:rPr>
              <a:t>).</a:t>
            </a:r>
          </a:p>
          <a:p>
            <a:endParaRPr lang="es-MX" dirty="0" smtClean="0">
              <a:latin typeface="Arial Black" panose="020B0A04020102020204" pitchFamily="34" charset="0"/>
            </a:endParaRPr>
          </a:p>
          <a:p>
            <a:r>
              <a:rPr lang="es-MX" dirty="0" smtClean="0">
                <a:latin typeface="Arial Black" panose="020B0A04020102020204" pitchFamily="34" charset="0"/>
              </a:rPr>
              <a:t>IGMP: </a:t>
            </a:r>
            <a:r>
              <a:rPr lang="es-MX" dirty="0">
                <a:latin typeface="Arial Black" panose="020B0A04020102020204" pitchFamily="34" charset="0"/>
              </a:rPr>
              <a:t>se utiliza para intercambiar información acerca del estado de pertenencia entre enrutadores IP que admiten la multidifusión y miembros de grupos de multidifusión.</a:t>
            </a:r>
          </a:p>
          <a:p>
            <a:endParaRPr lang="es-MX" dirty="0" smtClean="0"/>
          </a:p>
          <a:p>
            <a:endParaRPr lang="es-MX" dirty="0"/>
          </a:p>
        </p:txBody>
      </p:sp>
    </p:spTree>
    <p:extLst>
      <p:ext uri="{BB962C8B-B14F-4D97-AF65-F5344CB8AC3E}">
        <p14:creationId xmlns:p14="http://schemas.microsoft.com/office/powerpoint/2010/main" val="2375538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868300"/>
            <a:ext cx="8798549" cy="4944784"/>
          </a:xfrm>
          <a:prstGeom prst="rect">
            <a:avLst/>
          </a:prstGeom>
        </p:spPr>
      </p:pic>
    </p:spTree>
    <p:extLst>
      <p:ext uri="{BB962C8B-B14F-4D97-AF65-F5344CB8AC3E}">
        <p14:creationId xmlns:p14="http://schemas.microsoft.com/office/powerpoint/2010/main" val="396620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ja">
  <a:themeElements>
    <a:clrScheme name="Paja">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356</TotalTime>
  <Words>325</Words>
  <Application>Microsoft Office PowerPoint</Application>
  <PresentationFormat>Presentación en pantalla (4:3)</PresentationFormat>
  <Paragraphs>44</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Paja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Adan</dc:creator>
  <cp:lastModifiedBy>Adan</cp:lastModifiedBy>
  <cp:revision>18</cp:revision>
  <dcterms:created xsi:type="dcterms:W3CDTF">2015-09-04T04:52:01Z</dcterms:created>
  <dcterms:modified xsi:type="dcterms:W3CDTF">2015-09-08T21:55:50Z</dcterms:modified>
</cp:coreProperties>
</file>