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59" r:id="rId12"/>
    <p:sldId id="260" r:id="rId13"/>
    <p:sldId id="262" r:id="rId14"/>
    <p:sldId id="275" r:id="rId15"/>
    <p:sldId id="263" r:id="rId16"/>
    <p:sldId id="266" r:id="rId17"/>
    <p:sldId id="264" r:id="rId18"/>
    <p:sldId id="26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879-AF43-46DB-8B61-22BF2158BF65}" type="datetimeFigureOut">
              <a:rPr lang="es-MX" smtClean="0"/>
              <a:t>02/06/2024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B81-C01C-4856-B19F-A6AF782C204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775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879-AF43-46DB-8B61-22BF2158BF65}" type="datetimeFigureOut">
              <a:rPr lang="es-MX" smtClean="0"/>
              <a:t>02/06/2024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B81-C01C-4856-B19F-A6AF782C204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923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879-AF43-46DB-8B61-22BF2158BF65}" type="datetimeFigureOut">
              <a:rPr lang="es-MX" smtClean="0"/>
              <a:t>02/06/2024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B81-C01C-4856-B19F-A6AF782C204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44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879-AF43-46DB-8B61-22BF2158BF65}" type="datetimeFigureOut">
              <a:rPr lang="es-MX" smtClean="0"/>
              <a:t>02/06/2024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B81-C01C-4856-B19F-A6AF782C204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738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879-AF43-46DB-8B61-22BF2158BF65}" type="datetimeFigureOut">
              <a:rPr lang="es-MX" smtClean="0"/>
              <a:t>02/06/2024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B81-C01C-4856-B19F-A6AF782C204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300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879-AF43-46DB-8B61-22BF2158BF65}" type="datetimeFigureOut">
              <a:rPr lang="es-MX" smtClean="0"/>
              <a:t>02/06/2024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B81-C01C-4856-B19F-A6AF782C204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288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879-AF43-46DB-8B61-22BF2158BF65}" type="datetimeFigureOut">
              <a:rPr lang="es-MX" smtClean="0"/>
              <a:t>02/06/2024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B81-C01C-4856-B19F-A6AF782C204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215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879-AF43-46DB-8B61-22BF2158BF65}" type="datetimeFigureOut">
              <a:rPr lang="es-MX" smtClean="0"/>
              <a:t>02/06/2024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B81-C01C-4856-B19F-A6AF782C204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903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879-AF43-46DB-8B61-22BF2158BF65}" type="datetimeFigureOut">
              <a:rPr lang="es-MX" smtClean="0"/>
              <a:t>02/06/2024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B81-C01C-4856-B19F-A6AF782C204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375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879-AF43-46DB-8B61-22BF2158BF65}" type="datetimeFigureOut">
              <a:rPr lang="es-MX" smtClean="0"/>
              <a:t>02/06/2024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B81-C01C-4856-B19F-A6AF782C204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764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879-AF43-46DB-8B61-22BF2158BF65}" type="datetimeFigureOut">
              <a:rPr lang="es-MX" smtClean="0"/>
              <a:t>02/06/2024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B81-C01C-4856-B19F-A6AF782C204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28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2560879-AF43-46DB-8B61-22BF2158BF65}" type="datetimeFigureOut">
              <a:rPr lang="es-MX" smtClean="0"/>
              <a:t>02/06/2024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611FB81-C01C-4856-B19F-A6AF782C204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33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tN9ylUSqv4fmrHEtWPQnrTdpXLW6ptU8?usp=drive_link" TargetMode="External"/><Relationship Id="rId2" Type="http://schemas.openxmlformats.org/officeDocument/2006/relationships/hyperlink" Target="https://colab.research.google.com/drive/1R7ZeYme_k4QMatZZ6HBZk5EPy2qB1V8N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danantonio07A/aprenProfTes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Uj4Hni3YJw7xNYWdvww3qXexhAPDjBZR?usp=drive_link" TargetMode="External"/><Relationship Id="rId2" Type="http://schemas.openxmlformats.org/officeDocument/2006/relationships/hyperlink" Target="https://drive.google.com/drive/folders/1IUOS4javFFqK48TpDXgsTosTYMqY__XH?usp=drive_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folders/1sdpTgqQHBXLfO09kqv4iQ90MmGI_ScjS?usp=drive_lin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bm.com/topics/machine-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EFD9A-77FA-0AEA-F5E0-2D12F93FF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1296"/>
            <a:ext cx="9144000" cy="2387600"/>
          </a:xfrm>
        </p:spPr>
        <p:txBody>
          <a:bodyPr/>
          <a:lstStyle/>
          <a:p>
            <a:r>
              <a:rPr lang="es-MX" dirty="0"/>
              <a:t>Introducción al aprendizaje profundo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AE1121-87EE-6DF3-83C6-198B23A15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4066" y="4787371"/>
            <a:ext cx="9144000" cy="1655762"/>
          </a:xfrm>
        </p:spPr>
        <p:txBody>
          <a:bodyPr/>
          <a:lstStyle/>
          <a:p>
            <a:r>
              <a:rPr lang="es-MX" dirty="0"/>
              <a:t>Dr. Alejandro Israel Barranco </a:t>
            </a:r>
            <a:r>
              <a:rPr lang="es-MX" dirty="0" err="1"/>
              <a:t>Gutierrez</a:t>
            </a:r>
            <a:endParaRPr lang="es-MX" dirty="0"/>
          </a:p>
          <a:p>
            <a:r>
              <a:rPr lang="es-MX" dirty="0"/>
              <a:t>M. Adán Antonio Alonso Ramírez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65ED563-CDA8-F9F5-9E66-6230D02753A8}"/>
              </a:ext>
            </a:extLst>
          </p:cNvPr>
          <p:cNvSpPr txBox="1"/>
          <p:nvPr/>
        </p:nvSpPr>
        <p:spPr>
          <a:xfrm>
            <a:off x="10481733" y="6375400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2024/06/03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E72AA5-05C3-62D8-18C9-A966EA1EDB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2" y="93975"/>
            <a:ext cx="3480535" cy="155808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57659CC-A8AB-5DD1-38EB-8C4AC0A53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362" y="265305"/>
            <a:ext cx="1391581" cy="133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77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Imágenes y sus canales de color (RGB)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547" y="2233318"/>
            <a:ext cx="5401429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2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5EE78-CB9B-9338-5790-9195DED7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Aprendizaje Profundo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499761-5709-F947-9707-59B5BDEEF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es?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¿Para qué se usa?</a:t>
            </a:r>
          </a:p>
          <a:p>
            <a:endParaRPr lang="es-MX" dirty="0"/>
          </a:p>
          <a:p>
            <a:r>
              <a:rPr lang="es-MX" dirty="0"/>
              <a:t>¿Cómo se usa?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27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7913B-870B-5E23-1EF4-33F7510E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AC7D8A-6A43-9E87-D8A6-2F11FEDC5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815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53E12-F06A-0529-2317-F35B44F4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BB42C-F170-895E-6B9C-502AAD030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Selección de conjunto de datos</a:t>
            </a:r>
          </a:p>
          <a:p>
            <a:r>
              <a:rPr lang="es-MX" dirty="0"/>
              <a:t>Organización de conjunto de datos</a:t>
            </a:r>
          </a:p>
          <a:p>
            <a:r>
              <a:rPr lang="es-MX" dirty="0"/>
              <a:t>Diseño de arquitectura</a:t>
            </a:r>
          </a:p>
          <a:p>
            <a:pPr lvl="1"/>
            <a:r>
              <a:rPr lang="es-MX" dirty="0"/>
              <a:t>Asignación de </a:t>
            </a:r>
            <a:r>
              <a:rPr lang="es-MX" dirty="0" err="1"/>
              <a:t>hiperparámetros</a:t>
            </a:r>
            <a:endParaRPr lang="es-MX" dirty="0"/>
          </a:p>
          <a:p>
            <a:r>
              <a:rPr lang="es-MX" dirty="0"/>
              <a:t>Pruebas de rendimiento</a:t>
            </a:r>
          </a:p>
          <a:p>
            <a:r>
              <a:rPr lang="es-MX" dirty="0"/>
              <a:t>Obtención de métricas</a:t>
            </a:r>
          </a:p>
          <a:p>
            <a:r>
              <a:rPr lang="es-MX" dirty="0"/>
              <a:t>Validación cruzada</a:t>
            </a:r>
          </a:p>
          <a:p>
            <a:pPr lvl="1"/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7315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48ADB-118D-09CA-BAE1-9B6A244F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Conjuntos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0531BE-592C-CFB8-68F5-2CC420DA9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MNIST</a:t>
            </a:r>
          </a:p>
          <a:p>
            <a:r>
              <a:rPr lang="es-MX" dirty="0"/>
              <a:t>Malaria</a:t>
            </a:r>
          </a:p>
        </p:txBody>
      </p:sp>
    </p:spTree>
    <p:extLst>
      <p:ext uri="{BB962C8B-B14F-4D97-AF65-F5344CB8AC3E}">
        <p14:creationId xmlns:p14="http://schemas.microsoft.com/office/powerpoint/2010/main" val="495854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07881-BBF1-48F0-84B6-78CD1B6D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MNIST: </a:t>
            </a:r>
            <a:r>
              <a:rPr lang="en-US" dirty="0"/>
              <a:t>Modified National Institute of Standards and Technology.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F9388C-1311-DED2-7A76-727497F4C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8492"/>
            <a:ext cx="10515600" cy="4351338"/>
          </a:xfrm>
        </p:spPr>
        <p:txBody>
          <a:bodyPr/>
          <a:lstStyle/>
          <a:p>
            <a:r>
              <a:rPr lang="es-MX" dirty="0" err="1"/>
              <a:t>Collection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handwritten</a:t>
            </a:r>
            <a:r>
              <a:rPr lang="es-MX" dirty="0"/>
              <a:t> </a:t>
            </a:r>
            <a:r>
              <a:rPr lang="es-MX" dirty="0" err="1"/>
              <a:t>digits</a:t>
            </a:r>
            <a:endParaRPr lang="en-US" b="1" dirty="0"/>
          </a:p>
          <a:p>
            <a:r>
              <a:rPr lang="en-US" dirty="0"/>
              <a:t>Training set of 60,000 examples</a:t>
            </a:r>
          </a:p>
          <a:p>
            <a:r>
              <a:rPr lang="en-US" dirty="0"/>
              <a:t>Test set of 10,000 examples</a:t>
            </a:r>
          </a:p>
          <a:p>
            <a:r>
              <a:rPr lang="en-US" dirty="0"/>
              <a:t>Images contain grey levels.</a:t>
            </a:r>
          </a:p>
          <a:p>
            <a:r>
              <a:rPr lang="en-US" dirty="0"/>
              <a:t>Images, of size 28x28 Pixels.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1318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3856A27-F9E5-6A8E-B47F-5A690693C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4931" y="1825625"/>
            <a:ext cx="6002138" cy="4351338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EEA95E8-18E5-6664-0C88-A7A8981C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 err="1"/>
              <a:t>Samples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MNIST</a:t>
            </a:r>
          </a:p>
        </p:txBody>
      </p:sp>
    </p:spTree>
    <p:extLst>
      <p:ext uri="{BB962C8B-B14F-4D97-AF65-F5344CB8AC3E}">
        <p14:creationId xmlns:p14="http://schemas.microsoft.com/office/powerpoint/2010/main" val="1083611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8B326-8745-F409-1F9C-7056FE5D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Images</a:t>
            </a:r>
            <a:r>
              <a:rPr lang="es-MX" dirty="0"/>
              <a:t> </a:t>
            </a:r>
            <a:r>
              <a:rPr lang="es-MX" dirty="0" err="1"/>
              <a:t>generated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test </a:t>
            </a:r>
            <a:r>
              <a:rPr lang="es-MX" dirty="0" err="1"/>
              <a:t>model</a:t>
            </a:r>
            <a:endParaRPr lang="es-MX" dirty="0"/>
          </a:p>
        </p:txBody>
      </p:sp>
      <p:pic>
        <p:nvPicPr>
          <p:cNvPr id="9" name="Marcador de contenido 8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38E255F1-1866-5B12-BD55-EE2CFFC1B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616" y="4829958"/>
            <a:ext cx="1920725" cy="1374057"/>
          </a:xfrm>
        </p:spPr>
      </p:pic>
      <p:pic>
        <p:nvPicPr>
          <p:cNvPr id="11" name="Imagen 10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643AD23C-FC60-3B96-93E4-BB055A64B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60" y="1706623"/>
            <a:ext cx="1457888" cy="1042951"/>
          </a:xfrm>
          <a:prstGeom prst="rect">
            <a:avLst/>
          </a:prstGeom>
        </p:spPr>
      </p:pic>
      <p:pic>
        <p:nvPicPr>
          <p:cNvPr id="13" name="Imagen 12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74348759-75C6-9416-0F2F-D8A5D4425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92" y="1440305"/>
            <a:ext cx="2334994" cy="1670419"/>
          </a:xfrm>
          <a:prstGeom prst="rect">
            <a:avLst/>
          </a:prstGeom>
        </p:spPr>
      </p:pic>
      <p:pic>
        <p:nvPicPr>
          <p:cNvPr id="15" name="Imagen 14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AC9D6E58-693A-E7FE-664B-7CF2AE059F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616" y="1541970"/>
            <a:ext cx="1920725" cy="1374057"/>
          </a:xfrm>
          <a:prstGeom prst="rect">
            <a:avLst/>
          </a:prstGeom>
        </p:spPr>
      </p:pic>
      <p:pic>
        <p:nvPicPr>
          <p:cNvPr id="17" name="Imagen 16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4D3BAD5-693C-D365-85CE-56593D6C01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904" y="1705066"/>
            <a:ext cx="1920725" cy="1374057"/>
          </a:xfrm>
          <a:prstGeom prst="rect">
            <a:avLst/>
          </a:prstGeom>
        </p:spPr>
      </p:pic>
      <p:pic>
        <p:nvPicPr>
          <p:cNvPr id="19" name="Imagen 18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0633A926-1720-6196-BA9F-53DFB30F69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04" y="3079124"/>
            <a:ext cx="2301199" cy="1646242"/>
          </a:xfrm>
          <a:prstGeom prst="rect">
            <a:avLst/>
          </a:prstGeom>
        </p:spPr>
      </p:pic>
      <p:pic>
        <p:nvPicPr>
          <p:cNvPr id="21" name="Imagen 20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E324CD51-7B1E-8593-73F6-C14EEEA8F4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920" y="3304083"/>
            <a:ext cx="1550151" cy="1108954"/>
          </a:xfrm>
          <a:prstGeom prst="rect">
            <a:avLst/>
          </a:prstGeom>
        </p:spPr>
      </p:pic>
      <p:pic>
        <p:nvPicPr>
          <p:cNvPr id="23" name="Imagen 22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B038D396-6674-89CE-CD18-F4C307ADA7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34" y="3143216"/>
            <a:ext cx="2164174" cy="1548217"/>
          </a:xfrm>
          <a:prstGeom prst="rect">
            <a:avLst/>
          </a:prstGeom>
        </p:spPr>
      </p:pic>
      <p:pic>
        <p:nvPicPr>
          <p:cNvPr id="25" name="Imagen 24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C0747F18-428D-7D4B-2D00-289791D932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799" y="3291034"/>
            <a:ext cx="2058008" cy="1472267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A3A2A5E4-D5DC-3C06-7227-23BC0E3AE8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34" y="4722971"/>
            <a:ext cx="1882910" cy="134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54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43450-9F73-BFB0-CE7F-34AF0784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Enlace al código: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9A9B52-2D9F-6EEF-785B-921400C5B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46971" cy="4351338"/>
          </a:xfrm>
        </p:spPr>
        <p:txBody>
          <a:bodyPr>
            <a:normAutofit fontScale="92500" lnSpcReduction="20000"/>
          </a:bodyPr>
          <a:lstStyle/>
          <a:p>
            <a:r>
              <a:rPr lang="es-MX" dirty="0">
                <a:hlinkClick r:id="rId2"/>
              </a:rPr>
              <a:t>MNIST:</a:t>
            </a:r>
          </a:p>
          <a:p>
            <a:r>
              <a:rPr lang="es-MX" dirty="0">
                <a:hlinkClick r:id="rId2"/>
              </a:rPr>
              <a:t>https://colab.research.google.com/drive/1R7ZeYme_k4QMatZZ6HBZk5EPy2qB1V8N?usp=sharing</a:t>
            </a:r>
            <a:endParaRPr lang="es-MX" dirty="0"/>
          </a:p>
          <a:p>
            <a:endParaRPr lang="es-MX" dirty="0"/>
          </a:p>
          <a:p>
            <a:r>
              <a:rPr lang="es-MX" dirty="0"/>
              <a:t>Malaria:</a:t>
            </a:r>
          </a:p>
          <a:p>
            <a:r>
              <a:rPr lang="es-MX" dirty="0">
                <a:hlinkClick r:id="rId3"/>
              </a:rPr>
              <a:t>https://colab.research.google.com/drive/1tN9ylUSqv4fmrHEtWPQnrTdpXLW6ptU8?usp=drive_link</a:t>
            </a:r>
            <a:endParaRPr lang="es-MX" dirty="0"/>
          </a:p>
          <a:p>
            <a:endParaRPr lang="es-MX" dirty="0"/>
          </a:p>
          <a:p>
            <a:r>
              <a:rPr lang="es-MX" dirty="0"/>
              <a:t>Repositorio GitHub:</a:t>
            </a:r>
          </a:p>
          <a:p>
            <a:r>
              <a:rPr lang="es-MX" dirty="0">
                <a:hlinkClick r:id="rId4"/>
              </a:rPr>
              <a:t>https://github.com/adanantonio07A/aprenProfTest</a:t>
            </a:r>
            <a:endParaRPr lang="es-MX" dirty="0"/>
          </a:p>
          <a:p>
            <a:pPr lvl="1"/>
            <a:r>
              <a:rPr lang="es-MX" dirty="0"/>
              <a:t>Branch: </a:t>
            </a:r>
            <a:r>
              <a:rPr lang="es-MX" dirty="0" err="1"/>
              <a:t>Integration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2864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67D82-0DE1-5835-5779-CA3209F1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Enlaces de imágenes de malaria, parciales.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692339-3237-9B8C-A4D7-50EA40FBE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Subconjuntos de 100 imágenes: </a:t>
            </a:r>
            <a:r>
              <a:rPr lang="es-MX" dirty="0">
                <a:hlinkClick r:id="rId2"/>
              </a:rPr>
              <a:t>https://drive.google.com/drive/folders/1IUOS4javFFqK48TpDXgsTosTYMqY__XH?usp=drive_link</a:t>
            </a:r>
            <a:endParaRPr lang="es-MX" dirty="0"/>
          </a:p>
          <a:p>
            <a:endParaRPr lang="es-MX" dirty="0"/>
          </a:p>
          <a:p>
            <a:r>
              <a:rPr lang="es-MX" dirty="0"/>
              <a:t>Subconjuntos de 1000 imágenes: </a:t>
            </a:r>
            <a:r>
              <a:rPr lang="es-MX" dirty="0">
                <a:hlinkClick r:id="rId3"/>
              </a:rPr>
              <a:t>https://drive.google.com/drive/folders/1Uj4Hni3YJw7xNYWdvww3qXexhAPDjBZR?usp=drive_link</a:t>
            </a:r>
            <a:endParaRPr lang="es-MX" dirty="0"/>
          </a:p>
          <a:p>
            <a:endParaRPr lang="es-MX" dirty="0"/>
          </a:p>
          <a:p>
            <a:r>
              <a:rPr lang="es-MX" dirty="0"/>
              <a:t>Subconjuntos de 3000 imágenes: </a:t>
            </a:r>
            <a:r>
              <a:rPr lang="es-MX" dirty="0">
                <a:hlinkClick r:id="rId4"/>
              </a:rPr>
              <a:t>https://drive.google.com/drive/folders/1sdpTgqQHBXLfO09kqv4iQ90MmGI_ScjS?usp=drive_link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059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A6733-C420-A569-7325-94DC3740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2D6505-1244-A359-692B-F52A6E364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MX" dirty="0"/>
              <a:t>Introducción.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Metodología. 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Desarrollo.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Resultados.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Trabajo futuro.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991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372ED-10B5-8A0F-D296-D73A9380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BB7751-B046-F809-EBAE-B250174DC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Aprendizaje Profundo.</a:t>
            </a:r>
          </a:p>
          <a:p>
            <a:r>
              <a:rPr lang="es-MX" dirty="0"/>
              <a:t>Redes Neuronales Convolucionales.</a:t>
            </a:r>
          </a:p>
          <a:p>
            <a:r>
              <a:rPr lang="es-MX" dirty="0"/>
              <a:t>Métricas y gráficas.</a:t>
            </a:r>
          </a:p>
          <a:p>
            <a:r>
              <a:rPr lang="es-MX" dirty="0"/>
              <a:t>Herramientas para implementar arquitecturas de Aprendizaje Profundo.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664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¿Qué es el </a:t>
            </a:r>
            <a:r>
              <a:rPr lang="es-ES" dirty="0" err="1"/>
              <a:t>deep</a:t>
            </a:r>
            <a:r>
              <a:rPr lang="es-ES" dirty="0"/>
              <a:t> </a:t>
            </a:r>
            <a:r>
              <a:rPr lang="es-ES" dirty="0" err="1"/>
              <a:t>learning</a:t>
            </a:r>
            <a:r>
              <a:rPr lang="es-ES" dirty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78465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El </a:t>
            </a:r>
            <a:r>
              <a:rPr lang="es-ES" dirty="0" err="1"/>
              <a:t>deep</a:t>
            </a:r>
            <a:r>
              <a:rPr lang="es-ES" dirty="0"/>
              <a:t> </a:t>
            </a:r>
            <a:r>
              <a:rPr lang="es-ES" dirty="0" err="1"/>
              <a:t>learning</a:t>
            </a:r>
            <a:r>
              <a:rPr lang="es-ES" dirty="0"/>
              <a:t> es un subconjunto del </a:t>
            </a:r>
            <a:r>
              <a:rPr lang="es-ES" dirty="0">
                <a:hlinkClick r:id="rId2"/>
              </a:rPr>
              <a:t>machine </a:t>
            </a:r>
            <a:r>
              <a:rPr lang="es-ES" dirty="0" err="1">
                <a:hlinkClick r:id="rId2"/>
              </a:rPr>
              <a:t>learning</a:t>
            </a:r>
            <a:r>
              <a:rPr lang="es-ES" dirty="0">
                <a:hlinkClick r:id="rId2"/>
              </a:rPr>
              <a:t>,</a:t>
            </a:r>
            <a:r>
              <a:rPr lang="es-ES" dirty="0"/>
              <a:t> que es esencialmente una red neuronal con tres o más capas. Si bien una red neuronal de una sola capa puede aun así realizar predicciones aproximadas, las capas ocultas adicionales ayudan a optimizar y refinar la precisión.</a:t>
            </a:r>
            <a:endParaRPr lang="es-MX" dirty="0"/>
          </a:p>
        </p:txBody>
      </p:sp>
      <p:pic>
        <p:nvPicPr>
          <p:cNvPr id="1026" name="Picture 2" descr="Red neuronal artificial de cuatro capas.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55" y="3904090"/>
            <a:ext cx="4464133" cy="286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des neuronales profundas - Tipos y Características - Código Fuen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055" y="3803056"/>
            <a:ext cx="6961945" cy="305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48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Paradigma del aprendizaje profundo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59" y="1630873"/>
            <a:ext cx="4098861" cy="220960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310" y="3616920"/>
            <a:ext cx="7511615" cy="252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17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 de aprendizaje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901" y="1804659"/>
            <a:ext cx="6565952" cy="505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8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Estructura de una red neuronal profunda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81" y="1690688"/>
            <a:ext cx="910181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7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 de Deep </a:t>
            </a:r>
            <a:r>
              <a:rPr lang="es-MX" dirty="0" err="1"/>
              <a:t>learning</a:t>
            </a:r>
            <a:r>
              <a:rPr lang="es-MX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396" y="1690688"/>
            <a:ext cx="746192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16" y="230588"/>
            <a:ext cx="8885541" cy="644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</TotalTime>
  <Words>372</Words>
  <Application>Microsoft Office PowerPoint</Application>
  <PresentationFormat>Panorámica</PresentationFormat>
  <Paragraphs>64</Paragraphs>
  <Slides>19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Introducción al aprendizaje profundo</vt:lpstr>
      <vt:lpstr>Contenido</vt:lpstr>
      <vt:lpstr>Introducción</vt:lpstr>
      <vt:lpstr>¿Qué es el deep learning?</vt:lpstr>
      <vt:lpstr>Paradigma del aprendizaje profundo</vt:lpstr>
      <vt:lpstr>Proceso de aprendizaje</vt:lpstr>
      <vt:lpstr>Estructura de una red neuronal profunda</vt:lpstr>
      <vt:lpstr>Herramientas de Deep learning </vt:lpstr>
      <vt:lpstr>Presentación de PowerPoint</vt:lpstr>
      <vt:lpstr>Imágenes y sus canales de color (RGB)</vt:lpstr>
      <vt:lpstr>Aprendizaje Profundo</vt:lpstr>
      <vt:lpstr>¿Qué es?</vt:lpstr>
      <vt:lpstr>Metodología</vt:lpstr>
      <vt:lpstr>Conjuntos de datos</vt:lpstr>
      <vt:lpstr>MNIST: Modified National Institute of Standards and Technology.</vt:lpstr>
      <vt:lpstr>Samples of MNIST</vt:lpstr>
      <vt:lpstr>Images generated to test model</vt:lpstr>
      <vt:lpstr>Enlace al código:</vt:lpstr>
      <vt:lpstr>Enlaces de imágenes de malaria, parciales.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aprendizaje profundo</dc:title>
  <dc:creator>ADAN ANTONIO ALONSO RAMIREZ</dc:creator>
  <cp:lastModifiedBy>ADAN ANTONIO ALONSO RAMIREZ</cp:lastModifiedBy>
  <cp:revision>8</cp:revision>
  <dcterms:created xsi:type="dcterms:W3CDTF">2024-05-21T18:04:56Z</dcterms:created>
  <dcterms:modified xsi:type="dcterms:W3CDTF">2024-06-03T07:18:38Z</dcterms:modified>
</cp:coreProperties>
</file>