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8288000" cy="10287000"/>
  <p:notesSz cx="6858000" cy="9144000"/>
  <p:embeddedFontLst>
    <p:embeddedFont>
      <p:font typeface="Raleway Heavy" charset="1" panose="00000000000000000000"/>
      <p:regular r:id="rId32"/>
    </p:embeddedFont>
    <p:embeddedFont>
      <p:font typeface="Garet" charset="1" panose="00000000000000000000"/>
      <p:regular r:id="rId33"/>
    </p:embeddedFont>
    <p:embeddedFont>
      <p:font typeface="Raleway" charset="1" panose="00000000000000000000"/>
      <p:regular r:id="rId34"/>
    </p:embeddedFont>
    <p:embeddedFont>
      <p:font typeface="Raleway Semi-Bold" charset="1" panose="00000000000000000000"/>
      <p:regular r:id="rId35"/>
    </p:embeddedFont>
    <p:embeddedFont>
      <p:font typeface="Raleway Bold" charset="1" panose="00000000000000000000"/>
      <p:regular r:id="rId3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2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.png" Type="http://schemas.openxmlformats.org/officeDocument/2006/relationships/image"/><Relationship Id="rId11" Target="../embeddings/oleObject4.bin" Type="http://schemas.openxmlformats.org/officeDocument/2006/relationships/oleObjec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embeddings/oleObject1.bin" Type="http://schemas.openxmlformats.org/officeDocument/2006/relationships/oleObject"/><Relationship Id="rId6" Target="../media/image4.png" Type="http://schemas.openxmlformats.org/officeDocument/2006/relationships/image"/><Relationship Id="rId7" Target="../embeddings/oleObject2.bin" Type="http://schemas.openxmlformats.org/officeDocument/2006/relationships/oleObject"/><Relationship Id="rId8" Target="../media/image5.png" Type="http://schemas.openxmlformats.org/officeDocument/2006/relationships/image"/><Relationship Id="rId9" Target="../embeddings/oleObject3.bin" Type="http://schemas.openxmlformats.org/officeDocument/2006/relationships/oleObjec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705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-10800000">
              <a:off x="18828976" y="8387239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2312014" y="4451565"/>
            <a:ext cx="13663973" cy="2232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818"/>
              </a:lnSpc>
            </a:pPr>
            <a:r>
              <a:rPr lang="en-US" b="true" sz="13601" spc="680">
                <a:solidFill>
                  <a:srgbClr val="27403B"/>
                </a:solidFill>
                <a:latin typeface="Raleway Heavy"/>
                <a:ea typeface="Raleway Heavy"/>
                <a:cs typeface="Raleway Heavy"/>
                <a:sym typeface="Raleway Heavy"/>
              </a:rPr>
              <a:t>PESPSICO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267976" y="6737594"/>
            <a:ext cx="5675166" cy="674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5"/>
              </a:lnSpc>
            </a:pPr>
            <a:r>
              <a:rPr lang="en-US" sz="1989">
                <a:solidFill>
                  <a:srgbClr val="27403B"/>
                </a:solidFill>
                <a:latin typeface="Garet"/>
                <a:ea typeface="Garet"/>
                <a:cs typeface="Garet"/>
                <a:sym typeface="Garet"/>
              </a:rPr>
              <a:t>Informe de la Propuesta Realizada</a:t>
            </a:r>
          </a:p>
          <a:p>
            <a:pPr algn="ctr">
              <a:lnSpc>
                <a:spcPts val="2785"/>
              </a:lnSpc>
            </a:pPr>
            <a:r>
              <a:rPr lang="en-US" sz="1989">
                <a:solidFill>
                  <a:srgbClr val="27403B"/>
                </a:solidFill>
                <a:latin typeface="Garet"/>
                <a:ea typeface="Garet"/>
                <a:cs typeface="Garet"/>
                <a:sym typeface="Garet"/>
              </a:rPr>
              <a:t>para PepsiCo</a:t>
            </a:r>
          </a:p>
        </p:txBody>
      </p:sp>
      <p:sp>
        <p:nvSpPr>
          <p:cNvPr name="TextBox 16" id="16"/>
          <p:cNvSpPr txBox="true"/>
          <p:nvPr/>
        </p:nvSpPr>
        <p:spPr>
          <a:xfrm rot="-17737">
            <a:off x="14201031" y="1415891"/>
            <a:ext cx="2622496" cy="248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39"/>
              </a:lnSpc>
              <a:spcBef>
                <a:spcPct val="0"/>
              </a:spcBef>
            </a:pPr>
            <a:r>
              <a:rPr lang="en-US" sz="1457" spc="91">
                <a:solidFill>
                  <a:srgbClr val="27403B"/>
                </a:solidFill>
                <a:latin typeface="Garet"/>
                <a:ea typeface="Garet"/>
                <a:cs typeface="Garet"/>
                <a:sym typeface="Garet"/>
              </a:rPr>
              <a:t>Octubre 2025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312014" y="3199506"/>
            <a:ext cx="13663973" cy="1556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99"/>
              </a:lnSpc>
            </a:pPr>
            <a:r>
              <a:rPr lang="en-US" sz="9541" spc="477">
                <a:solidFill>
                  <a:srgbClr val="27403B"/>
                </a:solidFill>
                <a:latin typeface="Raleway"/>
                <a:ea typeface="Raleway"/>
                <a:cs typeface="Raleway"/>
                <a:sym typeface="Raleway"/>
              </a:rPr>
              <a:t>PROYECTO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705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028700" y="2132983"/>
            <a:ext cx="7639051" cy="5324677"/>
          </a:xfrm>
          <a:custGeom>
            <a:avLst/>
            <a:gdLst/>
            <a:ahLst/>
            <a:cxnLst/>
            <a:rect r="r" b="b" t="t" l="l"/>
            <a:pathLst>
              <a:path h="5324677" w="7639051">
                <a:moveTo>
                  <a:pt x="0" y="0"/>
                </a:moveTo>
                <a:lnTo>
                  <a:pt x="7639051" y="0"/>
                </a:lnTo>
                <a:lnTo>
                  <a:pt x="7639051" y="5324678"/>
                </a:lnTo>
                <a:lnTo>
                  <a:pt x="0" y="53246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904780" y="2132983"/>
            <a:ext cx="8231705" cy="6437831"/>
          </a:xfrm>
          <a:custGeom>
            <a:avLst/>
            <a:gdLst/>
            <a:ahLst/>
            <a:cxnLst/>
            <a:rect r="r" b="b" t="t" l="l"/>
            <a:pathLst>
              <a:path h="6437831" w="8231705">
                <a:moveTo>
                  <a:pt x="0" y="0"/>
                </a:moveTo>
                <a:lnTo>
                  <a:pt x="8231705" y="0"/>
                </a:lnTo>
                <a:lnTo>
                  <a:pt x="8231705" y="6437831"/>
                </a:lnTo>
                <a:lnTo>
                  <a:pt x="0" y="643783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705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2663023" y="1700348"/>
            <a:ext cx="12961954" cy="6886305"/>
          </a:xfrm>
          <a:custGeom>
            <a:avLst/>
            <a:gdLst/>
            <a:ahLst/>
            <a:cxnLst/>
            <a:rect r="r" b="b" t="t" l="l"/>
            <a:pathLst>
              <a:path h="6886305" w="12961954">
                <a:moveTo>
                  <a:pt x="0" y="0"/>
                </a:moveTo>
                <a:lnTo>
                  <a:pt x="12961954" y="0"/>
                </a:lnTo>
                <a:lnTo>
                  <a:pt x="12961954" y="6886304"/>
                </a:lnTo>
                <a:lnTo>
                  <a:pt x="0" y="68863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705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3877743" y="1852090"/>
            <a:ext cx="10532513" cy="6582821"/>
          </a:xfrm>
          <a:custGeom>
            <a:avLst/>
            <a:gdLst/>
            <a:ahLst/>
            <a:cxnLst/>
            <a:rect r="r" b="b" t="t" l="l"/>
            <a:pathLst>
              <a:path h="6582821" w="10532513">
                <a:moveTo>
                  <a:pt x="0" y="0"/>
                </a:moveTo>
                <a:lnTo>
                  <a:pt x="10532514" y="0"/>
                </a:lnTo>
                <a:lnTo>
                  <a:pt x="10532514" y="6582820"/>
                </a:lnTo>
                <a:lnTo>
                  <a:pt x="0" y="65828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705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3659544" y="1756460"/>
            <a:ext cx="10892031" cy="6774079"/>
          </a:xfrm>
          <a:custGeom>
            <a:avLst/>
            <a:gdLst/>
            <a:ahLst/>
            <a:cxnLst/>
            <a:rect r="r" b="b" t="t" l="l"/>
            <a:pathLst>
              <a:path h="6774079" w="10892031">
                <a:moveTo>
                  <a:pt x="0" y="0"/>
                </a:moveTo>
                <a:lnTo>
                  <a:pt x="10892031" y="0"/>
                </a:lnTo>
                <a:lnTo>
                  <a:pt x="10892031" y="6774080"/>
                </a:lnTo>
                <a:lnTo>
                  <a:pt x="0" y="67740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705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3311392" y="1490435"/>
            <a:ext cx="11588334" cy="7306130"/>
          </a:xfrm>
          <a:custGeom>
            <a:avLst/>
            <a:gdLst/>
            <a:ahLst/>
            <a:cxnLst/>
            <a:rect r="r" b="b" t="t" l="l"/>
            <a:pathLst>
              <a:path h="7306130" w="11588334">
                <a:moveTo>
                  <a:pt x="0" y="0"/>
                </a:moveTo>
                <a:lnTo>
                  <a:pt x="11588334" y="0"/>
                </a:lnTo>
                <a:lnTo>
                  <a:pt x="11588334" y="7306130"/>
                </a:lnTo>
                <a:lnTo>
                  <a:pt x="0" y="73061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705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3225976" y="1417529"/>
            <a:ext cx="11836048" cy="7451943"/>
          </a:xfrm>
          <a:custGeom>
            <a:avLst/>
            <a:gdLst/>
            <a:ahLst/>
            <a:cxnLst/>
            <a:rect r="r" b="b" t="t" l="l"/>
            <a:pathLst>
              <a:path h="7451943" w="11836048">
                <a:moveTo>
                  <a:pt x="0" y="0"/>
                </a:moveTo>
                <a:lnTo>
                  <a:pt x="11836048" y="0"/>
                </a:lnTo>
                <a:lnTo>
                  <a:pt x="11836048" y="7451942"/>
                </a:lnTo>
                <a:lnTo>
                  <a:pt x="0" y="74519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705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3731078" y="1352236"/>
            <a:ext cx="10748962" cy="7582528"/>
          </a:xfrm>
          <a:custGeom>
            <a:avLst/>
            <a:gdLst/>
            <a:ahLst/>
            <a:cxnLst/>
            <a:rect r="r" b="b" t="t" l="l"/>
            <a:pathLst>
              <a:path h="7582528" w="10748962">
                <a:moveTo>
                  <a:pt x="0" y="0"/>
                </a:moveTo>
                <a:lnTo>
                  <a:pt x="10748962" y="0"/>
                </a:lnTo>
                <a:lnTo>
                  <a:pt x="10748962" y="7582528"/>
                </a:lnTo>
                <a:lnTo>
                  <a:pt x="0" y="75825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705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4320968" y="1449881"/>
            <a:ext cx="9646065" cy="7387237"/>
          </a:xfrm>
          <a:custGeom>
            <a:avLst/>
            <a:gdLst/>
            <a:ahLst/>
            <a:cxnLst/>
            <a:rect r="r" b="b" t="t" l="l"/>
            <a:pathLst>
              <a:path h="7387237" w="9646065">
                <a:moveTo>
                  <a:pt x="0" y="0"/>
                </a:moveTo>
                <a:lnTo>
                  <a:pt x="9646064" y="0"/>
                </a:lnTo>
                <a:lnTo>
                  <a:pt x="9646064" y="7387238"/>
                </a:lnTo>
                <a:lnTo>
                  <a:pt x="0" y="73872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705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3075879" y="1366837"/>
            <a:ext cx="12136242" cy="7553325"/>
          </a:xfrm>
          <a:custGeom>
            <a:avLst/>
            <a:gdLst/>
            <a:ahLst/>
            <a:cxnLst/>
            <a:rect r="r" b="b" t="t" l="l"/>
            <a:pathLst>
              <a:path h="7553325" w="12136242">
                <a:moveTo>
                  <a:pt x="0" y="0"/>
                </a:moveTo>
                <a:lnTo>
                  <a:pt x="12136242" y="0"/>
                </a:lnTo>
                <a:lnTo>
                  <a:pt x="12136242" y="7553326"/>
                </a:lnTo>
                <a:lnTo>
                  <a:pt x="0" y="75533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705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2809041" y="1221594"/>
            <a:ext cx="12669919" cy="7843811"/>
          </a:xfrm>
          <a:custGeom>
            <a:avLst/>
            <a:gdLst/>
            <a:ahLst/>
            <a:cxnLst/>
            <a:rect r="r" b="b" t="t" l="l"/>
            <a:pathLst>
              <a:path h="7843811" w="12669919">
                <a:moveTo>
                  <a:pt x="0" y="0"/>
                </a:moveTo>
                <a:lnTo>
                  <a:pt x="12669918" y="0"/>
                </a:lnTo>
                <a:lnTo>
                  <a:pt x="12669918" y="7843812"/>
                </a:lnTo>
                <a:lnTo>
                  <a:pt x="0" y="78438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8145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-10800000">
              <a:off x="18828976" y="8387239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578386" y="3861163"/>
            <a:ext cx="15131228" cy="1054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37"/>
              </a:lnSpc>
            </a:pPr>
            <a:r>
              <a:rPr lang="en-US" b="true" sz="7137" spc="2298">
                <a:solidFill>
                  <a:srgbClr val="27403B"/>
                </a:solidFill>
                <a:latin typeface="Raleway Heavy"/>
                <a:ea typeface="Raleway Heavy"/>
                <a:cs typeface="Raleway Heavy"/>
                <a:sym typeface="Raleway Heavy"/>
              </a:rPr>
              <a:t>INTRODUCCION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836260" y="2874566"/>
            <a:ext cx="8615481" cy="481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6"/>
              </a:lnSpc>
            </a:pPr>
            <a:r>
              <a:rPr lang="en-US" b="true" sz="3224" spc="70">
                <a:solidFill>
                  <a:srgbClr val="000000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Sobre el Proyecto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512627" y="5287152"/>
            <a:ext cx="11185865" cy="2566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56"/>
              </a:lnSpc>
            </a:pPr>
            <a:r>
              <a:rPr lang="en-US" sz="253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PepsiCo es una empresa que gestiona una gran flota de camiones a nivel nacional últimamente a presentado problemas en proceso de la gestión de los mantenimientos debido a que lo estan realizando por via Whatsapp y dejando un registro ambiguo en Excel.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705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3790680" y="1028700"/>
            <a:ext cx="10706640" cy="8065163"/>
          </a:xfrm>
          <a:custGeom>
            <a:avLst/>
            <a:gdLst/>
            <a:ahLst/>
            <a:cxnLst/>
            <a:rect r="r" b="b" t="t" l="l"/>
            <a:pathLst>
              <a:path h="8065163" w="10706640">
                <a:moveTo>
                  <a:pt x="0" y="0"/>
                </a:moveTo>
                <a:lnTo>
                  <a:pt x="10706640" y="0"/>
                </a:lnTo>
                <a:lnTo>
                  <a:pt x="10706640" y="8065163"/>
                </a:lnTo>
                <a:lnTo>
                  <a:pt x="0" y="80651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705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-5400000">
              <a:off x="10788565" y="279188"/>
              <a:ext cx="1691816" cy="23268945"/>
              <a:chOff x="0" y="0"/>
              <a:chExt cx="334186" cy="4596335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334186" cy="4596335"/>
              </a:xfrm>
              <a:custGeom>
                <a:avLst/>
                <a:gdLst/>
                <a:ahLst/>
                <a:cxnLst/>
                <a:rect r="r" b="b" t="t" l="l"/>
                <a:pathLst>
                  <a:path h="4596335" w="334186">
                    <a:moveTo>
                      <a:pt x="0" y="0"/>
                    </a:moveTo>
                    <a:lnTo>
                      <a:pt x="334186" y="0"/>
                    </a:lnTo>
                    <a:lnTo>
                      <a:pt x="334186" y="4596335"/>
                    </a:lnTo>
                    <a:lnTo>
                      <a:pt x="0" y="4596335"/>
                    </a:lnTo>
                    <a:close/>
                  </a:path>
                </a:pathLst>
              </a:custGeom>
              <a:solidFill>
                <a:srgbClr val="508484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28575"/>
                <a:ext cx="334186" cy="462491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-5400000">
              <a:off x="10771334" y="390167"/>
              <a:ext cx="1699601" cy="22662723"/>
              <a:chOff x="0" y="0"/>
              <a:chExt cx="335724" cy="4476587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335724" cy="4476587"/>
              </a:xfrm>
              <a:custGeom>
                <a:avLst/>
                <a:gdLst/>
                <a:ahLst/>
                <a:cxnLst/>
                <a:rect r="r" b="b" t="t" l="l"/>
                <a:pathLst>
                  <a:path h="4476587" w="335724">
                    <a:moveTo>
                      <a:pt x="0" y="0"/>
                    </a:moveTo>
                    <a:lnTo>
                      <a:pt x="335724" y="0"/>
                    </a:lnTo>
                    <a:lnTo>
                      <a:pt x="335724" y="4476587"/>
                    </a:lnTo>
                    <a:lnTo>
                      <a:pt x="0" y="4476587"/>
                    </a:lnTo>
                    <a:close/>
                  </a:path>
                </a:pathLst>
              </a:custGeom>
              <a:solidFill>
                <a:srgbClr val="7CBBBB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28575"/>
                <a:ext cx="335724" cy="45051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-5400000">
              <a:off x="10807053" y="431431"/>
              <a:ext cx="1715394" cy="21922519"/>
              <a:chOff x="0" y="0"/>
              <a:chExt cx="338843" cy="4330374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338843" cy="4330374"/>
              </a:xfrm>
              <a:custGeom>
                <a:avLst/>
                <a:gdLst/>
                <a:ahLst/>
                <a:cxnLst/>
                <a:rect r="r" b="b" t="t" l="l"/>
                <a:pathLst>
                  <a:path h="4330374" w="338843">
                    <a:moveTo>
                      <a:pt x="0" y="0"/>
                    </a:moveTo>
                    <a:lnTo>
                      <a:pt x="338843" y="0"/>
                    </a:lnTo>
                    <a:lnTo>
                      <a:pt x="338843" y="4330374"/>
                    </a:lnTo>
                    <a:lnTo>
                      <a:pt x="0" y="4330374"/>
                    </a:lnTo>
                    <a:close/>
                  </a:path>
                </a:pathLst>
              </a:custGeom>
              <a:solidFill>
                <a:srgbClr val="B5EFE3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28575"/>
                <a:ext cx="338843" cy="435894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</p:grpSp>
      <p:sp>
        <p:nvSpPr>
          <p:cNvPr name="TextBox 21" id="21"/>
          <p:cNvSpPr txBox="true"/>
          <p:nvPr/>
        </p:nvSpPr>
        <p:spPr>
          <a:xfrm rot="0">
            <a:off x="2239616" y="1876698"/>
            <a:ext cx="13731886" cy="105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42"/>
              </a:lnSpc>
            </a:pPr>
            <a:r>
              <a:rPr lang="en-US" b="true" sz="7142" spc="2299">
                <a:solidFill>
                  <a:srgbClr val="27403B"/>
                </a:solidFill>
                <a:latin typeface="Raleway Heavy"/>
                <a:ea typeface="Raleway Heavy"/>
                <a:cs typeface="Raleway Heavy"/>
                <a:sym typeface="Raleway Heavy"/>
              </a:rPr>
              <a:t>ANALISIS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995965" y="4224250"/>
            <a:ext cx="8533572" cy="4690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50079" indent="-225040" lvl="1">
              <a:lnSpc>
                <a:spcPts val="3418"/>
              </a:lnSpc>
              <a:buFont typeface="Arial"/>
              <a:buChar char="•"/>
            </a:pPr>
            <a:r>
              <a:rPr lang="en-US" sz="208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Dem</a:t>
            </a:r>
            <a:r>
              <a:rPr lang="en-US" sz="208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ora en la fase de Análisis y Diseño, debido a revisiones adicionales de diagramas, modelos de datos y verificación de requerimientos con el cliente.</a:t>
            </a:r>
          </a:p>
          <a:p>
            <a:pPr algn="ctr" marL="450079" indent="-225040" lvl="1">
              <a:lnSpc>
                <a:spcPts val="3418"/>
              </a:lnSpc>
              <a:buFont typeface="Arial"/>
              <a:buChar char="•"/>
            </a:pPr>
            <a:r>
              <a:rPr lang="en-US" sz="208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Carga de trabajo simultánea entre documentación y desarrollo, lo que afectó el ritmo de avance en los módulos funcionales.</a:t>
            </a:r>
          </a:p>
          <a:p>
            <a:pPr algn="ctr" marL="450079" indent="-225040" lvl="1">
              <a:lnSpc>
                <a:spcPts val="3418"/>
              </a:lnSpc>
              <a:buFont typeface="Arial"/>
              <a:buChar char="•"/>
            </a:pPr>
            <a:r>
              <a:rPr lang="en-US" sz="208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</a:t>
            </a:r>
            <a:r>
              <a:rPr lang="en-US" sz="208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ificultades asociadas a la revisión y alineación de los requerimientos funcionales, que demandaron más tiempo del planificado para garantizar una base sólida en el desarrollo.</a:t>
            </a:r>
          </a:p>
          <a:p>
            <a:pPr algn="ctr">
              <a:lnSpc>
                <a:spcPts val="3418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4914056" y="3509267"/>
            <a:ext cx="8615481" cy="481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6"/>
              </a:lnSpc>
            </a:pPr>
            <a:r>
              <a:rPr lang="en-US" b="true" sz="3224" spc="70">
                <a:solidFill>
                  <a:srgbClr val="000000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Dificultades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705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-5400000">
              <a:off x="10788565" y="279188"/>
              <a:ext cx="1691816" cy="23268945"/>
              <a:chOff x="0" y="0"/>
              <a:chExt cx="334186" cy="4596335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334186" cy="4596335"/>
              </a:xfrm>
              <a:custGeom>
                <a:avLst/>
                <a:gdLst/>
                <a:ahLst/>
                <a:cxnLst/>
                <a:rect r="r" b="b" t="t" l="l"/>
                <a:pathLst>
                  <a:path h="4596335" w="334186">
                    <a:moveTo>
                      <a:pt x="0" y="0"/>
                    </a:moveTo>
                    <a:lnTo>
                      <a:pt x="334186" y="0"/>
                    </a:lnTo>
                    <a:lnTo>
                      <a:pt x="334186" y="4596335"/>
                    </a:lnTo>
                    <a:lnTo>
                      <a:pt x="0" y="4596335"/>
                    </a:lnTo>
                    <a:close/>
                  </a:path>
                </a:pathLst>
              </a:custGeom>
              <a:solidFill>
                <a:srgbClr val="508484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28575"/>
                <a:ext cx="334186" cy="462491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-5400000">
              <a:off x="10771334" y="390167"/>
              <a:ext cx="1699601" cy="22662723"/>
              <a:chOff x="0" y="0"/>
              <a:chExt cx="335724" cy="4476587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335724" cy="4476587"/>
              </a:xfrm>
              <a:custGeom>
                <a:avLst/>
                <a:gdLst/>
                <a:ahLst/>
                <a:cxnLst/>
                <a:rect r="r" b="b" t="t" l="l"/>
                <a:pathLst>
                  <a:path h="4476587" w="335724">
                    <a:moveTo>
                      <a:pt x="0" y="0"/>
                    </a:moveTo>
                    <a:lnTo>
                      <a:pt x="335724" y="0"/>
                    </a:lnTo>
                    <a:lnTo>
                      <a:pt x="335724" y="4476587"/>
                    </a:lnTo>
                    <a:lnTo>
                      <a:pt x="0" y="4476587"/>
                    </a:lnTo>
                    <a:close/>
                  </a:path>
                </a:pathLst>
              </a:custGeom>
              <a:solidFill>
                <a:srgbClr val="7CBBBB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28575"/>
                <a:ext cx="335724" cy="45051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-5400000">
              <a:off x="10807053" y="431431"/>
              <a:ext cx="1715394" cy="21922519"/>
              <a:chOff x="0" y="0"/>
              <a:chExt cx="338843" cy="4330374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338843" cy="4330374"/>
              </a:xfrm>
              <a:custGeom>
                <a:avLst/>
                <a:gdLst/>
                <a:ahLst/>
                <a:cxnLst/>
                <a:rect r="r" b="b" t="t" l="l"/>
                <a:pathLst>
                  <a:path h="4330374" w="338843">
                    <a:moveTo>
                      <a:pt x="0" y="0"/>
                    </a:moveTo>
                    <a:lnTo>
                      <a:pt x="338843" y="0"/>
                    </a:lnTo>
                    <a:lnTo>
                      <a:pt x="338843" y="4330374"/>
                    </a:lnTo>
                    <a:lnTo>
                      <a:pt x="0" y="4330374"/>
                    </a:lnTo>
                    <a:close/>
                  </a:path>
                </a:pathLst>
              </a:custGeom>
              <a:solidFill>
                <a:srgbClr val="B5EFE3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28575"/>
                <a:ext cx="338843" cy="435894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</p:grpSp>
      <p:sp>
        <p:nvSpPr>
          <p:cNvPr name="TextBox 21" id="21"/>
          <p:cNvSpPr txBox="true"/>
          <p:nvPr/>
        </p:nvSpPr>
        <p:spPr>
          <a:xfrm rot="0">
            <a:off x="2239616" y="1876698"/>
            <a:ext cx="13731886" cy="105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42"/>
              </a:lnSpc>
            </a:pPr>
            <a:r>
              <a:rPr lang="en-US" b="true" sz="7142" spc="2299">
                <a:solidFill>
                  <a:srgbClr val="27403B"/>
                </a:solidFill>
                <a:latin typeface="Raleway Heavy"/>
                <a:ea typeface="Raleway Heavy"/>
                <a:cs typeface="Raleway Heavy"/>
                <a:sym typeface="Raleway Heavy"/>
              </a:rPr>
              <a:t>ANALISIS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995965" y="4467289"/>
            <a:ext cx="8533572" cy="3405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50079" indent="-225040" lvl="1">
              <a:lnSpc>
                <a:spcPts val="3418"/>
              </a:lnSpc>
              <a:buFont typeface="Arial"/>
              <a:buChar char="•"/>
            </a:pPr>
            <a:r>
              <a:rPr lang="en-US" sz="208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Buena co</a:t>
            </a:r>
            <a:r>
              <a:rPr lang="en-US" sz="208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ordinación del equipo, con comunicación fluida y compromiso en la entrega de tareas.</a:t>
            </a:r>
          </a:p>
          <a:p>
            <a:pPr algn="ctr" marL="450079" indent="-225040" lvl="1">
              <a:lnSpc>
                <a:spcPts val="3418"/>
              </a:lnSpc>
              <a:buFont typeface="Arial"/>
              <a:buChar char="•"/>
            </a:pPr>
            <a:r>
              <a:rPr lang="en-US" sz="208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Uso eficiente de herramientas de gestión y diseño (Excel, Draw.io, PlantUML, PowerPoint y entornos de desarrollo web).</a:t>
            </a:r>
          </a:p>
          <a:p>
            <a:pPr algn="ctr" marL="450079" indent="-225040" lvl="1">
              <a:lnSpc>
                <a:spcPts val="3418"/>
              </a:lnSpc>
              <a:buFont typeface="Arial"/>
              <a:buChar char="•"/>
            </a:pPr>
            <a:r>
              <a:rPr lang="en-US" sz="208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Revisión constante de avances por parte del líder técnico y QA, permitiendo una detección temprana de incidencias.</a:t>
            </a:r>
          </a:p>
          <a:p>
            <a:pPr algn="ctr">
              <a:lnSpc>
                <a:spcPts val="3418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4914056" y="3509267"/>
            <a:ext cx="8615481" cy="481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6"/>
              </a:lnSpc>
            </a:pPr>
            <a:r>
              <a:rPr lang="en-US" b="true" sz="3224" spc="70">
                <a:solidFill>
                  <a:srgbClr val="000000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Facilitadores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705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-5400000">
              <a:off x="10788565" y="279188"/>
              <a:ext cx="1691816" cy="23268945"/>
              <a:chOff x="0" y="0"/>
              <a:chExt cx="334186" cy="4596335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334186" cy="4596335"/>
              </a:xfrm>
              <a:custGeom>
                <a:avLst/>
                <a:gdLst/>
                <a:ahLst/>
                <a:cxnLst/>
                <a:rect r="r" b="b" t="t" l="l"/>
                <a:pathLst>
                  <a:path h="4596335" w="334186">
                    <a:moveTo>
                      <a:pt x="0" y="0"/>
                    </a:moveTo>
                    <a:lnTo>
                      <a:pt x="334186" y="0"/>
                    </a:lnTo>
                    <a:lnTo>
                      <a:pt x="334186" y="4596335"/>
                    </a:lnTo>
                    <a:lnTo>
                      <a:pt x="0" y="4596335"/>
                    </a:lnTo>
                    <a:close/>
                  </a:path>
                </a:pathLst>
              </a:custGeom>
              <a:solidFill>
                <a:srgbClr val="508484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28575"/>
                <a:ext cx="334186" cy="462491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-5400000">
              <a:off x="10771334" y="390167"/>
              <a:ext cx="1699601" cy="22662723"/>
              <a:chOff x="0" y="0"/>
              <a:chExt cx="335724" cy="4476587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335724" cy="4476587"/>
              </a:xfrm>
              <a:custGeom>
                <a:avLst/>
                <a:gdLst/>
                <a:ahLst/>
                <a:cxnLst/>
                <a:rect r="r" b="b" t="t" l="l"/>
                <a:pathLst>
                  <a:path h="4476587" w="335724">
                    <a:moveTo>
                      <a:pt x="0" y="0"/>
                    </a:moveTo>
                    <a:lnTo>
                      <a:pt x="335724" y="0"/>
                    </a:lnTo>
                    <a:lnTo>
                      <a:pt x="335724" y="4476587"/>
                    </a:lnTo>
                    <a:lnTo>
                      <a:pt x="0" y="4476587"/>
                    </a:lnTo>
                    <a:close/>
                  </a:path>
                </a:pathLst>
              </a:custGeom>
              <a:solidFill>
                <a:srgbClr val="7CBBBB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28575"/>
                <a:ext cx="335724" cy="450516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-5400000">
              <a:off x="10807053" y="431431"/>
              <a:ext cx="1715394" cy="21922519"/>
              <a:chOff x="0" y="0"/>
              <a:chExt cx="338843" cy="4330374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338843" cy="4330374"/>
              </a:xfrm>
              <a:custGeom>
                <a:avLst/>
                <a:gdLst/>
                <a:ahLst/>
                <a:cxnLst/>
                <a:rect r="r" b="b" t="t" l="l"/>
                <a:pathLst>
                  <a:path h="4330374" w="338843">
                    <a:moveTo>
                      <a:pt x="0" y="0"/>
                    </a:moveTo>
                    <a:lnTo>
                      <a:pt x="338843" y="0"/>
                    </a:lnTo>
                    <a:lnTo>
                      <a:pt x="338843" y="4330374"/>
                    </a:lnTo>
                    <a:lnTo>
                      <a:pt x="0" y="4330374"/>
                    </a:lnTo>
                    <a:close/>
                  </a:path>
                </a:pathLst>
              </a:custGeom>
              <a:solidFill>
                <a:srgbClr val="B5EFE3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28575"/>
                <a:ext cx="338843" cy="435894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</p:grpSp>
      <p:sp>
        <p:nvSpPr>
          <p:cNvPr name="TextBox 21" id="21"/>
          <p:cNvSpPr txBox="true"/>
          <p:nvPr/>
        </p:nvSpPr>
        <p:spPr>
          <a:xfrm rot="0">
            <a:off x="2239616" y="1876698"/>
            <a:ext cx="13731886" cy="105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42"/>
              </a:lnSpc>
            </a:pPr>
            <a:r>
              <a:rPr lang="en-US" b="true" sz="7142" spc="2299">
                <a:solidFill>
                  <a:srgbClr val="27403B"/>
                </a:solidFill>
                <a:latin typeface="Raleway Heavy"/>
                <a:ea typeface="Raleway Heavy"/>
                <a:cs typeface="Raleway Heavy"/>
                <a:sym typeface="Raleway Heavy"/>
              </a:rPr>
              <a:t>ANALISIS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4995965" y="4224250"/>
            <a:ext cx="8533572" cy="4261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50079" indent="-225040" lvl="1">
              <a:lnSpc>
                <a:spcPts val="3418"/>
              </a:lnSpc>
              <a:buFont typeface="Arial"/>
              <a:buChar char="•"/>
            </a:pPr>
            <a:r>
              <a:rPr lang="en-US" sz="208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Repr</a:t>
            </a:r>
            <a:r>
              <a:rPr lang="en-US" sz="208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ogramación parcial del cronograma, extendiendo el tiempo destinado a la fase de diseño para mejorar la calidad técnica del sistema.</a:t>
            </a:r>
          </a:p>
          <a:p>
            <a:pPr algn="ctr" marL="450079" indent="-225040" lvl="1">
              <a:lnSpc>
                <a:spcPts val="3418"/>
              </a:lnSpc>
              <a:buFont typeface="Arial"/>
              <a:buChar char="•"/>
            </a:pPr>
            <a:r>
              <a:rPr lang="en-US" sz="208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Priorización de módulos críticos (Agenda y Pausas) para asegurar una base funcional estable antes de continuar con los módulos restantes.</a:t>
            </a:r>
          </a:p>
          <a:p>
            <a:pPr algn="ctr" marL="450079" indent="-225040" lvl="1">
              <a:lnSpc>
                <a:spcPts val="3418"/>
              </a:lnSpc>
              <a:buFont typeface="Arial"/>
              <a:buChar char="•"/>
            </a:pPr>
            <a:r>
              <a:rPr lang="en-US" sz="208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Ref</a:t>
            </a:r>
            <a:r>
              <a:rPr lang="en-US" sz="208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inamiento del modelo de datos y diagramas UML, alineando los entregables con la retroalimentación del cliente.</a:t>
            </a:r>
          </a:p>
          <a:p>
            <a:pPr algn="ctr">
              <a:lnSpc>
                <a:spcPts val="3418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4914056" y="3509267"/>
            <a:ext cx="8615481" cy="481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6"/>
              </a:lnSpc>
            </a:pPr>
            <a:r>
              <a:rPr lang="en-US" b="true" sz="3224" spc="70">
                <a:solidFill>
                  <a:srgbClr val="000000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Ajustes realizados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705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</p:grpSp>
      <p:sp>
        <p:nvSpPr>
          <p:cNvPr name="TextBox 12" id="12"/>
          <p:cNvSpPr txBox="true"/>
          <p:nvPr/>
        </p:nvSpPr>
        <p:spPr>
          <a:xfrm rot="0">
            <a:off x="3255134" y="1066800"/>
            <a:ext cx="11777732" cy="1014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89"/>
              </a:lnSpc>
            </a:pPr>
            <a:r>
              <a:rPr lang="en-US" b="true" sz="6920" spc="2228">
                <a:solidFill>
                  <a:srgbClr val="27403B"/>
                </a:solidFill>
                <a:latin typeface="Raleway Heavy"/>
                <a:ea typeface="Raleway Heavy"/>
                <a:cs typeface="Raleway Heavy"/>
                <a:sym typeface="Raleway Heavy"/>
              </a:rPr>
              <a:t>PROXIMOS PASOS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539527" y="2219103"/>
            <a:ext cx="8769677" cy="1741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87"/>
              </a:lnSpc>
            </a:pPr>
            <a:r>
              <a:rPr lang="en-US" sz="180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Completar los módulos Documentos, Reportes y Hub Centralizado, asegurando su integración con los componentes existentes.</a:t>
            </a:r>
          </a:p>
          <a:p>
            <a:pPr algn="l">
              <a:lnSpc>
                <a:spcPts val="2787"/>
              </a:lnSpc>
            </a:pPr>
            <a:r>
              <a:rPr lang="en-US" sz="180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Realizar ajustes finales en la base de datos y lógica de negocio según              resultados de las pruebas.</a:t>
            </a:r>
          </a:p>
          <a:p>
            <a:pPr algn="l">
              <a:lnSpc>
                <a:spcPts val="2787"/>
              </a:lnSpc>
            </a:pPr>
            <a:r>
              <a:rPr lang="en-US" sz="180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539527" y="4093574"/>
            <a:ext cx="8769677" cy="1439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87"/>
              </a:lnSpc>
            </a:pPr>
            <a:r>
              <a:rPr lang="en-US" sz="180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Implementar pruebas integrales y de aceptación de usuario (UAT).</a:t>
            </a:r>
          </a:p>
          <a:p>
            <a:pPr algn="l">
              <a:lnSpc>
                <a:spcPts val="2787"/>
              </a:lnSpc>
            </a:pPr>
            <a:r>
              <a:rPr lang="en-US" sz="180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Corregir incidencias y validar el cumplimiento del 95% de los requerimientos funcionales.</a:t>
            </a:r>
          </a:p>
          <a:p>
            <a:pPr algn="l">
              <a:lnSpc>
                <a:spcPts val="3249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5243684" y="4354828"/>
            <a:ext cx="795763" cy="4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22"/>
              </a:lnSpc>
            </a:pPr>
            <a:r>
              <a:rPr lang="en-US" b="true" sz="2914" spc="171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539527" y="5666294"/>
            <a:ext cx="8769677" cy="1439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87"/>
              </a:lnSpc>
            </a:pPr>
            <a:r>
              <a:rPr lang="en-US" sz="180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Desplegar la plataforma en el entorno operativo.</a:t>
            </a:r>
          </a:p>
          <a:p>
            <a:pPr algn="l">
              <a:lnSpc>
                <a:spcPts val="2787"/>
              </a:lnSpc>
            </a:pPr>
            <a:r>
              <a:rPr lang="en-US" sz="180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Desarrollar y ejecutar el plan de capacitación para choferes, supervisores y mecánicos.</a:t>
            </a:r>
          </a:p>
          <a:p>
            <a:pPr algn="l">
              <a:lnSpc>
                <a:spcPts val="3249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5243684" y="2403751"/>
            <a:ext cx="795763" cy="441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22"/>
              </a:lnSpc>
            </a:pPr>
            <a:r>
              <a:rPr lang="en-US" b="true" sz="2914" spc="44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243684" y="5986820"/>
            <a:ext cx="795763" cy="4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22"/>
              </a:lnSpc>
            </a:pPr>
            <a:r>
              <a:rPr lang="en-US" b="true" sz="2914" spc="171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243684" y="7800080"/>
            <a:ext cx="795763" cy="4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22"/>
              </a:lnSpc>
            </a:pPr>
            <a:r>
              <a:rPr lang="en-US" b="true" sz="2914" spc="171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04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539527" y="7485144"/>
            <a:ext cx="8769677" cy="1086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87"/>
              </a:lnSpc>
            </a:pPr>
            <a:r>
              <a:rPr lang="en-US" sz="180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Elaborar manuales de usuario y plan de soporte post-implementación.</a:t>
            </a:r>
          </a:p>
          <a:p>
            <a:pPr algn="l">
              <a:lnSpc>
                <a:spcPts val="2787"/>
              </a:lnSpc>
            </a:pPr>
            <a:r>
              <a:rPr lang="en-US" sz="180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Presentar el reporte final de resultados y lecciones aprendidas.</a:t>
            </a:r>
          </a:p>
          <a:p>
            <a:pPr algn="l">
              <a:lnSpc>
                <a:spcPts val="3249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390734" y="2395189"/>
            <a:ext cx="4250832" cy="391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3"/>
              </a:lnSpc>
            </a:pPr>
            <a:r>
              <a:rPr lang="en-US" sz="217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Finalización del Desarrollo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081227" y="4345474"/>
            <a:ext cx="4250832" cy="391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3"/>
              </a:lnSpc>
            </a:pPr>
            <a:r>
              <a:rPr lang="en-US" sz="217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Ejecución de Pruebas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79130" y="5920145"/>
            <a:ext cx="4250832" cy="391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3"/>
              </a:lnSpc>
            </a:pPr>
            <a:r>
              <a:rPr lang="en-US" sz="217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Implantación y Capacitación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288695" y="7733405"/>
            <a:ext cx="4250832" cy="391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3"/>
              </a:lnSpc>
            </a:pPr>
            <a:r>
              <a:rPr lang="en-US" sz="217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Cierre del Proyecto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705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-10800000">
              <a:off x="18828976" y="8387239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2634443" y="1066800"/>
            <a:ext cx="13019115" cy="1155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69"/>
              </a:lnSpc>
            </a:pPr>
            <a:r>
              <a:rPr lang="en-US" b="true" sz="7868" spc="2533">
                <a:solidFill>
                  <a:srgbClr val="27403B"/>
                </a:solidFill>
                <a:latin typeface="Raleway Heavy"/>
                <a:ea typeface="Raleway Heavy"/>
                <a:cs typeface="Raleway Heavy"/>
                <a:sym typeface="Raleway Heavy"/>
              </a:rPr>
              <a:t>CONCLUSIONES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118831" y="2607780"/>
            <a:ext cx="11386292" cy="6245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61"/>
              </a:lnSpc>
            </a:pPr>
            <a:r>
              <a:rPr lang="en-US" sz="278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El proyecto “Plataforma de Gestión de Ingreso de Vehículos al Taller – PepsiCo Chile” presenta un avance sólido y alineado con los objetivos definidos, consolidando la base técnica y funcional necesaria para su implementación final.</a:t>
            </a:r>
          </a:p>
          <a:p>
            <a:pPr algn="l">
              <a:lnSpc>
                <a:spcPts val="4561"/>
              </a:lnSpc>
            </a:pPr>
            <a:r>
              <a:rPr lang="en-US" sz="278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 pesar de retrasos leves en la fase de Análisis y Diseño, el equipo ha logrado mantener la calidad, coherencia técnica y cumplimiento de los entregables principales. Las fases siguientes se enfocarán en completar el desarrollo de los módulos restantes, ejecutar pruebas integrales y preparar la capacitación a usuarios.</a:t>
            </a:r>
          </a:p>
          <a:p>
            <a:pPr algn="l">
              <a:lnSpc>
                <a:spcPts val="4561"/>
              </a:lnSpc>
            </a:pP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8145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-10800000">
              <a:off x="18828976" y="8387239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2312014" y="4499190"/>
            <a:ext cx="13663973" cy="2232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818"/>
              </a:lnSpc>
            </a:pPr>
            <a:r>
              <a:rPr lang="en-US" b="true" sz="13601" spc="680">
                <a:solidFill>
                  <a:srgbClr val="27403B"/>
                </a:solidFill>
                <a:latin typeface="Raleway Heavy"/>
                <a:ea typeface="Raleway Heavy"/>
                <a:cs typeface="Raleway Heavy"/>
                <a:sym typeface="Raleway Heavy"/>
              </a:rPr>
              <a:t>GRACIAS</a:t>
            </a:r>
          </a:p>
        </p:txBody>
      </p:sp>
      <p:sp>
        <p:nvSpPr>
          <p:cNvPr name="TextBox 15" id="15"/>
          <p:cNvSpPr txBox="true"/>
          <p:nvPr/>
        </p:nvSpPr>
        <p:spPr>
          <a:xfrm rot="-17737">
            <a:off x="14201031" y="1415891"/>
            <a:ext cx="2622496" cy="248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39"/>
              </a:lnSpc>
              <a:spcBef>
                <a:spcPct val="0"/>
              </a:spcBef>
            </a:pPr>
            <a:r>
              <a:rPr lang="en-US" sz="1457" spc="91">
                <a:solidFill>
                  <a:srgbClr val="27403B"/>
                </a:solidFill>
                <a:latin typeface="Garet"/>
                <a:ea typeface="Garet"/>
                <a:cs typeface="Garet"/>
                <a:sym typeface="Garet"/>
              </a:rPr>
              <a:t>Octubre 2025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312014" y="3294756"/>
            <a:ext cx="13663973" cy="1556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99"/>
              </a:lnSpc>
            </a:pPr>
            <a:r>
              <a:rPr lang="en-US" sz="9541" spc="477">
                <a:solidFill>
                  <a:srgbClr val="27403B"/>
                </a:solidFill>
                <a:latin typeface="Raleway"/>
                <a:ea typeface="Raleway"/>
                <a:cs typeface="Raleway"/>
                <a:sym typeface="Raleway"/>
              </a:rPr>
              <a:t>MUCHAS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705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0" y="0"/>
              <a:ext cx="4114800" cy="12827209"/>
              <a:chOff x="0" y="0"/>
              <a:chExt cx="812800" cy="253377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2533770"/>
              </a:xfrm>
              <a:custGeom>
                <a:avLst/>
                <a:gdLst/>
                <a:ahLst/>
                <a:cxnLst/>
                <a:rect r="r" b="b" t="t" l="l"/>
                <a:pathLst>
                  <a:path h="253377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2533770"/>
                    </a:lnTo>
                    <a:lnTo>
                      <a:pt x="0" y="2533770"/>
                    </a:lnTo>
                    <a:close/>
                  </a:path>
                </a:pathLst>
              </a:custGeom>
              <a:solidFill>
                <a:srgbClr val="508484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28575"/>
                <a:ext cx="812800" cy="25623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260545" y="317890"/>
              <a:ext cx="4114800" cy="12139068"/>
              <a:chOff x="0" y="0"/>
              <a:chExt cx="812800" cy="2397841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2397841"/>
              </a:xfrm>
              <a:custGeom>
                <a:avLst/>
                <a:gdLst/>
                <a:ahLst/>
                <a:cxnLst/>
                <a:rect r="r" b="b" t="t" l="l"/>
                <a:pathLst>
                  <a:path h="2397841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2397841"/>
                    </a:lnTo>
                    <a:lnTo>
                      <a:pt x="0" y="2397841"/>
                    </a:lnTo>
                    <a:close/>
                  </a:path>
                </a:pathLst>
              </a:custGeom>
              <a:solidFill>
                <a:srgbClr val="7CBBBB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28575"/>
                <a:ext cx="812800" cy="242641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607108" y="689043"/>
              <a:ext cx="4172145" cy="11422256"/>
              <a:chOff x="0" y="0"/>
              <a:chExt cx="824127" cy="2256248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24127" cy="2256248"/>
              </a:xfrm>
              <a:custGeom>
                <a:avLst/>
                <a:gdLst/>
                <a:ahLst/>
                <a:cxnLst/>
                <a:rect r="r" b="b" t="t" l="l"/>
                <a:pathLst>
                  <a:path h="2256248" w="824127">
                    <a:moveTo>
                      <a:pt x="0" y="0"/>
                    </a:moveTo>
                    <a:lnTo>
                      <a:pt x="824127" y="0"/>
                    </a:lnTo>
                    <a:lnTo>
                      <a:pt x="824127" y="2256248"/>
                    </a:lnTo>
                    <a:lnTo>
                      <a:pt x="0" y="2256248"/>
                    </a:lnTo>
                    <a:close/>
                  </a:path>
                </a:pathLst>
              </a:custGeom>
              <a:solidFill>
                <a:srgbClr val="B5EFE3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28575"/>
                <a:ext cx="824127" cy="228482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</p:grpSp>
      <p:sp>
        <p:nvSpPr>
          <p:cNvPr name="TextBox 21" id="21"/>
          <p:cNvSpPr txBox="true"/>
          <p:nvPr/>
        </p:nvSpPr>
        <p:spPr>
          <a:xfrm rot="0">
            <a:off x="5481568" y="2278683"/>
            <a:ext cx="10917247" cy="1014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89"/>
              </a:lnSpc>
            </a:pPr>
            <a:r>
              <a:rPr lang="en-US" b="true" sz="6920" spc="2228">
                <a:solidFill>
                  <a:srgbClr val="27403B"/>
                </a:solidFill>
                <a:latin typeface="Raleway Heavy"/>
                <a:ea typeface="Raleway Heavy"/>
                <a:cs typeface="Raleway Heavy"/>
                <a:sym typeface="Raleway Heavy"/>
              </a:rPr>
              <a:t>OBJETIVOS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555353" y="3633942"/>
            <a:ext cx="8769677" cy="1204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9"/>
              </a:lnSpc>
            </a:pPr>
            <a:r>
              <a:rPr lang="en-US" sz="210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Digitalizar y centralizar el proceso de ingreso de vehículos al taller, reemplazando métodos manuales por una plataforma tecnológica moderna.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701993" y="5464581"/>
            <a:ext cx="8769677" cy="1204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9"/>
              </a:lnSpc>
            </a:pPr>
            <a:r>
              <a:rPr lang="en-US" sz="210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Mejorar la eficiencia operativa y la coordinación entre choferes, supervisores y mecánicos, optimizando tiempos y recursos.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338642" y="5750615"/>
            <a:ext cx="795763" cy="4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22"/>
              </a:lnSpc>
            </a:pPr>
            <a:r>
              <a:rPr lang="en-US" b="true" sz="2914" spc="171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02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701993" y="7154649"/>
            <a:ext cx="8769677" cy="12042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9"/>
              </a:lnSpc>
            </a:pPr>
            <a:r>
              <a:rPr lang="en-US" sz="210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Fortalecer la trazabilidad y control de la información, asegurando acceso en tiempo real a datos y reportes para la toma de decisiones.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338642" y="4048771"/>
            <a:ext cx="795763" cy="441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22"/>
              </a:lnSpc>
            </a:pPr>
            <a:r>
              <a:rPr lang="en-US" b="true" sz="2914" spc="44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01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338642" y="7452459"/>
            <a:ext cx="795763" cy="4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22"/>
              </a:lnSpc>
            </a:pPr>
            <a:r>
              <a:rPr lang="en-US" b="true" sz="2914" spc="171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379705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73263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5400000">
              <a:off x="18828976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aphicFrame>
        <p:nvGraphicFramePr>
          <p:cNvPr name="Object 13" id="13"/>
          <p:cNvGraphicFramePr/>
          <p:nvPr/>
        </p:nvGraphicFramePr>
        <p:xfrm>
          <a:off x="3414582" y="2033052"/>
          <a:ext cx="4662796" cy="3600450"/>
        </p:xfrm>
        <a:graphic>
          <a:graphicData uri="http://schemas.openxmlformats.org/presentationml/2006/ole">
            <p:oleObj imgW="5588000" imgH="4533900" r:id="rId5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graphicFrame>
        <p:nvGraphicFramePr>
          <p:cNvPr name="Object 14" id="14"/>
          <p:cNvGraphicFramePr/>
          <p:nvPr/>
        </p:nvGraphicFramePr>
        <p:xfrm>
          <a:off x="3690198" y="5725133"/>
          <a:ext cx="4662796" cy="4629150"/>
        </p:xfrm>
        <a:graphic>
          <a:graphicData uri="http://schemas.openxmlformats.org/presentationml/2006/ole">
            <p:oleObj imgW="5588000" imgH="5562600" r:id="rId7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graphicFrame>
        <p:nvGraphicFramePr>
          <p:cNvPr name="Object 15" id="15"/>
          <p:cNvGraphicFramePr/>
          <p:nvPr/>
        </p:nvGraphicFramePr>
        <p:xfrm>
          <a:off x="11508891" y="2002004"/>
          <a:ext cx="4662796" cy="5143500"/>
        </p:xfrm>
        <a:graphic>
          <a:graphicData uri="http://schemas.openxmlformats.org/presentationml/2006/ole">
            <p:oleObj imgW="5689600" imgH="6172200" r:id="rId9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graphicFrame>
        <p:nvGraphicFramePr>
          <p:cNvPr name="Object 16" id="16"/>
          <p:cNvGraphicFramePr/>
          <p:nvPr/>
        </p:nvGraphicFramePr>
        <p:xfrm>
          <a:off x="11653379" y="6271143"/>
          <a:ext cx="4662796" cy="3600450"/>
        </p:xfrm>
        <a:graphic>
          <a:graphicData uri="http://schemas.openxmlformats.org/presentationml/2006/ole">
            <p:oleObj imgW="5588000" imgH="4533900" r:id="rId11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TextBox 17" id="17"/>
          <p:cNvSpPr txBox="true"/>
          <p:nvPr/>
        </p:nvSpPr>
        <p:spPr>
          <a:xfrm rot="0">
            <a:off x="2179809" y="3178271"/>
            <a:ext cx="795763" cy="441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22"/>
              </a:lnSpc>
            </a:pPr>
            <a:r>
              <a:rPr lang="en-US" b="true" sz="2914" spc="708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179809" y="7269999"/>
            <a:ext cx="795763" cy="441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22"/>
              </a:lnSpc>
            </a:pPr>
            <a:r>
              <a:rPr lang="en-US" b="true" sz="2914" spc="44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187903" y="3398927"/>
            <a:ext cx="795763" cy="441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22"/>
              </a:lnSpc>
            </a:pPr>
            <a:r>
              <a:rPr lang="en-US" b="true" sz="2914" spc="44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03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472776" y="7572983"/>
            <a:ext cx="795763" cy="441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322"/>
              </a:lnSpc>
            </a:pPr>
            <a:r>
              <a:rPr lang="en-US" b="true" sz="2914" spc="44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04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465924" y="821929"/>
            <a:ext cx="11356153" cy="107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6"/>
              </a:lnSpc>
            </a:pPr>
            <a:r>
              <a:rPr lang="en-US" b="true" sz="7365" spc="2371">
                <a:solidFill>
                  <a:srgbClr val="27403B"/>
                </a:solidFill>
                <a:latin typeface="Raleway Heavy"/>
                <a:ea typeface="Raleway Heavy"/>
                <a:cs typeface="Raleway Heavy"/>
                <a:sym typeface="Raleway Heavy"/>
              </a:rPr>
              <a:t>PLANIFICACION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379705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12" id="12"/>
            <p:cNvGrpSpPr/>
            <p:nvPr/>
          </p:nvGrpSpPr>
          <p:grpSpPr>
            <a:xfrm rot="0">
              <a:off x="0" y="0"/>
              <a:ext cx="4114800" cy="12827209"/>
              <a:chOff x="0" y="0"/>
              <a:chExt cx="812800" cy="253377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812800" cy="2533770"/>
              </a:xfrm>
              <a:custGeom>
                <a:avLst/>
                <a:gdLst/>
                <a:ahLst/>
                <a:cxnLst/>
                <a:rect r="r" b="b" t="t" l="l"/>
                <a:pathLst>
                  <a:path h="2533770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2533770"/>
                    </a:lnTo>
                    <a:lnTo>
                      <a:pt x="0" y="2533770"/>
                    </a:lnTo>
                    <a:close/>
                  </a:path>
                </a:pathLst>
              </a:custGeom>
              <a:solidFill>
                <a:srgbClr val="508484"/>
              </a:solidFill>
            </p:spPr>
          </p:sp>
          <p:sp>
            <p:nvSpPr>
              <p:cNvPr name="TextBox 14" id="14"/>
              <p:cNvSpPr txBox="true"/>
              <p:nvPr/>
            </p:nvSpPr>
            <p:spPr>
              <a:xfrm>
                <a:off x="0" y="-28575"/>
                <a:ext cx="812800" cy="25623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15" id="15"/>
            <p:cNvGrpSpPr/>
            <p:nvPr/>
          </p:nvGrpSpPr>
          <p:grpSpPr>
            <a:xfrm rot="0">
              <a:off x="260545" y="317890"/>
              <a:ext cx="4114800" cy="12139068"/>
              <a:chOff x="0" y="0"/>
              <a:chExt cx="812800" cy="2397841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812800" cy="2397841"/>
              </a:xfrm>
              <a:custGeom>
                <a:avLst/>
                <a:gdLst/>
                <a:ahLst/>
                <a:cxnLst/>
                <a:rect r="r" b="b" t="t" l="l"/>
                <a:pathLst>
                  <a:path h="2397841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2397841"/>
                    </a:lnTo>
                    <a:lnTo>
                      <a:pt x="0" y="2397841"/>
                    </a:lnTo>
                    <a:close/>
                  </a:path>
                </a:pathLst>
              </a:custGeom>
              <a:solidFill>
                <a:srgbClr val="7CBBBB"/>
              </a:solidFill>
            </p:spPr>
          </p:sp>
          <p:sp>
            <p:nvSpPr>
              <p:cNvPr name="TextBox 17" id="17"/>
              <p:cNvSpPr txBox="true"/>
              <p:nvPr/>
            </p:nvSpPr>
            <p:spPr>
              <a:xfrm>
                <a:off x="0" y="-28575"/>
                <a:ext cx="812800" cy="242641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18" id="18"/>
            <p:cNvGrpSpPr/>
            <p:nvPr/>
          </p:nvGrpSpPr>
          <p:grpSpPr>
            <a:xfrm rot="0">
              <a:off x="607108" y="689043"/>
              <a:ext cx="4172145" cy="11422256"/>
              <a:chOff x="0" y="0"/>
              <a:chExt cx="824127" cy="2256248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824127" cy="2256248"/>
              </a:xfrm>
              <a:custGeom>
                <a:avLst/>
                <a:gdLst/>
                <a:ahLst/>
                <a:cxnLst/>
                <a:rect r="r" b="b" t="t" l="l"/>
                <a:pathLst>
                  <a:path h="2256248" w="824127">
                    <a:moveTo>
                      <a:pt x="0" y="0"/>
                    </a:moveTo>
                    <a:lnTo>
                      <a:pt x="824127" y="0"/>
                    </a:lnTo>
                    <a:lnTo>
                      <a:pt x="824127" y="2256248"/>
                    </a:lnTo>
                    <a:lnTo>
                      <a:pt x="0" y="2256248"/>
                    </a:lnTo>
                    <a:close/>
                  </a:path>
                </a:pathLst>
              </a:custGeom>
              <a:solidFill>
                <a:srgbClr val="B5EFE3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28575"/>
                <a:ext cx="824127" cy="228482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</p:grpSp>
      <p:sp>
        <p:nvSpPr>
          <p:cNvPr name="Freeform 21" id="21"/>
          <p:cNvSpPr/>
          <p:nvPr/>
        </p:nvSpPr>
        <p:spPr>
          <a:xfrm flipH="false" flipV="false" rot="0">
            <a:off x="10001408" y="1158009"/>
            <a:ext cx="6441203" cy="8100291"/>
          </a:xfrm>
          <a:custGeom>
            <a:avLst/>
            <a:gdLst/>
            <a:ahLst/>
            <a:cxnLst/>
            <a:rect r="r" b="b" t="t" l="l"/>
            <a:pathLst>
              <a:path h="8100291" w="6441203">
                <a:moveTo>
                  <a:pt x="0" y="0"/>
                </a:moveTo>
                <a:lnTo>
                  <a:pt x="6441203" y="0"/>
                </a:lnTo>
                <a:lnTo>
                  <a:pt x="6441203" y="8100291"/>
                </a:lnTo>
                <a:lnTo>
                  <a:pt x="0" y="81002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1" r="0" b="-131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861963" y="1461931"/>
            <a:ext cx="8924126" cy="1584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6"/>
              </a:lnSpc>
            </a:pPr>
            <a:r>
              <a:rPr lang="en-US" b="true" sz="5400" spc="1738">
                <a:solidFill>
                  <a:srgbClr val="27403B"/>
                </a:solidFill>
                <a:latin typeface="Raleway Bold"/>
                <a:ea typeface="Raleway Bold"/>
                <a:cs typeface="Raleway Bold"/>
                <a:sym typeface="Raleway Bold"/>
              </a:rPr>
              <a:t>AVANCE DEL PROYECTO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164905" y="4059140"/>
            <a:ext cx="6940654" cy="3652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8"/>
              </a:lnSpc>
            </a:pPr>
            <a:r>
              <a:rPr lang="en-US" sz="1968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El retraso general del proyecto se originó principalmente por el tiempo adicional requerido en la fase de Análisis y Diseño, donde fue necesario ajustar modelos, Mockups, diagramas y requerimientos para asegurar una correcta alineación con las necesidades del cliente. Esta decisión permitió fortalecer la base técnica del sistema y garantizar una mejor calidad en las etapas posteriores de desarrollo e implementación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705" y="323082"/>
            <a:ext cx="17451709" cy="9630621"/>
            <a:chOff x="0" y="0"/>
            <a:chExt cx="23268945" cy="12840828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1362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30679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70297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0" y="1362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69"/>
                  </a:lnTo>
                  <a:lnTo>
                    <a:pt x="0" y="44399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5400000">
              <a:off x="18828976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3156772" y="4267480"/>
            <a:ext cx="11974456" cy="2014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89"/>
              </a:lnSpc>
            </a:pPr>
            <a:r>
              <a:rPr lang="en-US" b="true" sz="6920" spc="2228">
                <a:solidFill>
                  <a:srgbClr val="27403B"/>
                </a:solidFill>
                <a:latin typeface="Raleway Bold"/>
                <a:ea typeface="Raleway Bold"/>
                <a:cs typeface="Raleway Bold"/>
                <a:sym typeface="Raleway Bold"/>
              </a:rPr>
              <a:t>EVIDENCIAS DEL PROYECTO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705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2779864" y="2589810"/>
            <a:ext cx="5411605" cy="4626579"/>
          </a:xfrm>
          <a:custGeom>
            <a:avLst/>
            <a:gdLst/>
            <a:ahLst/>
            <a:cxnLst/>
            <a:rect r="r" b="b" t="t" l="l"/>
            <a:pathLst>
              <a:path h="4626579" w="5411605">
                <a:moveTo>
                  <a:pt x="0" y="0"/>
                </a:moveTo>
                <a:lnTo>
                  <a:pt x="5411605" y="0"/>
                </a:lnTo>
                <a:lnTo>
                  <a:pt x="5411605" y="4626579"/>
                </a:lnTo>
                <a:lnTo>
                  <a:pt x="0" y="46265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38" t="0" r="-1138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290254" y="2589810"/>
            <a:ext cx="6118987" cy="5107380"/>
          </a:xfrm>
          <a:custGeom>
            <a:avLst/>
            <a:gdLst/>
            <a:ahLst/>
            <a:cxnLst/>
            <a:rect r="r" b="b" t="t" l="l"/>
            <a:pathLst>
              <a:path h="5107380" w="6118987">
                <a:moveTo>
                  <a:pt x="0" y="0"/>
                </a:moveTo>
                <a:lnTo>
                  <a:pt x="6118987" y="0"/>
                </a:lnTo>
                <a:lnTo>
                  <a:pt x="6118987" y="5107380"/>
                </a:lnTo>
                <a:lnTo>
                  <a:pt x="0" y="51073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705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2441697" y="2047524"/>
            <a:ext cx="5847410" cy="5572084"/>
          </a:xfrm>
          <a:custGeom>
            <a:avLst/>
            <a:gdLst/>
            <a:ahLst/>
            <a:cxnLst/>
            <a:rect r="r" b="b" t="t" l="l"/>
            <a:pathLst>
              <a:path h="5572084" w="5847410">
                <a:moveTo>
                  <a:pt x="0" y="0"/>
                </a:moveTo>
                <a:lnTo>
                  <a:pt x="5847410" y="0"/>
                </a:lnTo>
                <a:lnTo>
                  <a:pt x="5847410" y="5572084"/>
                </a:lnTo>
                <a:lnTo>
                  <a:pt x="0" y="55720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9105559" y="2045062"/>
            <a:ext cx="6830781" cy="5574546"/>
          </a:xfrm>
          <a:custGeom>
            <a:avLst/>
            <a:gdLst/>
            <a:ahLst/>
            <a:cxnLst/>
            <a:rect r="r" b="b" t="t" l="l"/>
            <a:pathLst>
              <a:path h="5574546" w="6830781">
                <a:moveTo>
                  <a:pt x="0" y="0"/>
                </a:moveTo>
                <a:lnTo>
                  <a:pt x="6830782" y="0"/>
                </a:lnTo>
                <a:lnTo>
                  <a:pt x="6830782" y="5574546"/>
                </a:lnTo>
                <a:lnTo>
                  <a:pt x="0" y="557454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705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381337" y="2138382"/>
            <a:ext cx="6959193" cy="5356850"/>
          </a:xfrm>
          <a:custGeom>
            <a:avLst/>
            <a:gdLst/>
            <a:ahLst/>
            <a:cxnLst/>
            <a:rect r="r" b="b" t="t" l="l"/>
            <a:pathLst>
              <a:path h="5356850" w="6959193">
                <a:moveTo>
                  <a:pt x="0" y="0"/>
                </a:moveTo>
                <a:lnTo>
                  <a:pt x="6959192" y="0"/>
                </a:lnTo>
                <a:lnTo>
                  <a:pt x="6959192" y="5356850"/>
                </a:lnTo>
                <a:lnTo>
                  <a:pt x="0" y="53568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614945" y="2143718"/>
            <a:ext cx="8019378" cy="5351514"/>
          </a:xfrm>
          <a:custGeom>
            <a:avLst/>
            <a:gdLst/>
            <a:ahLst/>
            <a:cxnLst/>
            <a:rect r="r" b="b" t="t" l="l"/>
            <a:pathLst>
              <a:path h="5351514" w="8019378">
                <a:moveTo>
                  <a:pt x="0" y="0"/>
                </a:moveTo>
                <a:lnTo>
                  <a:pt x="8019378" y="0"/>
                </a:lnTo>
                <a:lnTo>
                  <a:pt x="8019378" y="5351514"/>
                </a:lnTo>
                <a:lnTo>
                  <a:pt x="0" y="535151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DAG1nyEJpSo</dc:identifier>
  <dcterms:modified xsi:type="dcterms:W3CDTF">2011-08-01T06:04:30Z</dcterms:modified>
  <cp:revision>1</cp:revision>
  <dc:title>proyecto</dc:title>
</cp:coreProperties>
</file>