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9" r:id="rId1"/>
  </p:sldMasterIdLst>
  <p:notesMasterIdLst>
    <p:notesMasterId r:id="rId37"/>
  </p:notesMasterIdLst>
  <p:handoutMasterIdLst>
    <p:handoutMasterId r:id="rId38"/>
  </p:handoutMasterIdLst>
  <p:sldIdLst>
    <p:sldId id="493" r:id="rId2"/>
    <p:sldId id="545" r:id="rId3"/>
    <p:sldId id="546" r:id="rId4"/>
    <p:sldId id="584" r:id="rId5"/>
    <p:sldId id="547" r:id="rId6"/>
    <p:sldId id="548" r:id="rId7"/>
    <p:sldId id="549" r:id="rId8"/>
    <p:sldId id="550" r:id="rId9"/>
    <p:sldId id="551" r:id="rId10"/>
    <p:sldId id="552" r:id="rId11"/>
    <p:sldId id="553" r:id="rId12"/>
    <p:sldId id="554" r:id="rId13"/>
    <p:sldId id="556" r:id="rId14"/>
    <p:sldId id="555" r:id="rId15"/>
    <p:sldId id="557" r:id="rId16"/>
    <p:sldId id="558" r:id="rId17"/>
    <p:sldId id="579" r:id="rId18"/>
    <p:sldId id="585" r:id="rId19"/>
    <p:sldId id="560" r:id="rId20"/>
    <p:sldId id="562" r:id="rId21"/>
    <p:sldId id="563" r:id="rId22"/>
    <p:sldId id="592" r:id="rId23"/>
    <p:sldId id="586" r:id="rId24"/>
    <p:sldId id="590" r:id="rId25"/>
    <p:sldId id="591" r:id="rId26"/>
    <p:sldId id="571" r:id="rId27"/>
    <p:sldId id="564" r:id="rId28"/>
    <p:sldId id="593" r:id="rId29"/>
    <p:sldId id="537" r:id="rId30"/>
    <p:sldId id="581" r:id="rId31"/>
    <p:sldId id="582" r:id="rId32"/>
    <p:sldId id="580" r:id="rId33"/>
    <p:sldId id="587" r:id="rId34"/>
    <p:sldId id="588" r:id="rId35"/>
    <p:sldId id="589" r:id="rId36"/>
  </p:sldIdLst>
  <p:sldSz cx="9144000" cy="5143500" type="screen16x9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F4F97"/>
    <a:srgbClr val="F6CE86"/>
    <a:srgbClr val="AEF8E5"/>
    <a:srgbClr val="0A8464"/>
    <a:srgbClr val="0DB78A"/>
    <a:srgbClr val="D68F10"/>
    <a:srgbClr val="F1B13D"/>
    <a:srgbClr val="10D6A2"/>
    <a:srgbClr val="2DE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337" autoAdjust="0"/>
    <p:restoredTop sz="94405" autoAdjust="0"/>
  </p:normalViewPr>
  <p:slideViewPr>
    <p:cSldViewPr snapToGrid="0">
      <p:cViewPr varScale="1">
        <p:scale>
          <a:sx n="189" d="100"/>
          <a:sy n="189" d="100"/>
        </p:scale>
        <p:origin x="-104" y="-144"/>
      </p:cViewPr>
      <p:guideLst>
        <p:guide orient="horz" pos="679"/>
        <p:guide orient="horz" pos="300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0"/>
    </p:cViewPr>
  </p:sorterViewPr>
  <p:notesViewPr>
    <p:cSldViewPr snapToObjects="1">
      <p:cViewPr varScale="1">
        <p:scale>
          <a:sx n="165" d="100"/>
          <a:sy n="165" d="100"/>
        </p:scale>
        <p:origin x="-5256" y="-11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71651C-C170-8A40-A160-4A07E0BF9929}" type="doc">
      <dgm:prSet loTypeId="urn:microsoft.com/office/officeart/2005/8/layout/cycle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F39F63-7138-C841-87E9-442AFD940591}">
      <dgm:prSet phldrT="[Text]"/>
      <dgm:spPr/>
      <dgm:t>
        <a:bodyPr/>
        <a:lstStyle/>
        <a:p>
          <a:r>
            <a:rPr lang="en-US" dirty="0" smtClean="0"/>
            <a:t>Library Teams</a:t>
          </a:r>
          <a:endParaRPr lang="en-US" dirty="0"/>
        </a:p>
      </dgm:t>
    </dgm:pt>
    <dgm:pt modelId="{F3F7A2F1-7AE9-A443-BA22-EF9FA05E6267}" type="parTrans" cxnId="{2FD4633C-05C1-BA47-827A-2016AA96B564}">
      <dgm:prSet/>
      <dgm:spPr/>
      <dgm:t>
        <a:bodyPr/>
        <a:lstStyle/>
        <a:p>
          <a:endParaRPr lang="en-US"/>
        </a:p>
      </dgm:t>
    </dgm:pt>
    <dgm:pt modelId="{A37360E7-C971-3642-895D-EC49C491A89D}" type="sibTrans" cxnId="{2FD4633C-05C1-BA47-827A-2016AA96B564}">
      <dgm:prSet/>
      <dgm:spPr/>
      <dgm:t>
        <a:bodyPr/>
        <a:lstStyle/>
        <a:p>
          <a:endParaRPr lang="en-US"/>
        </a:p>
      </dgm:t>
    </dgm:pt>
    <dgm:pt modelId="{21A60D57-BACA-5745-B982-81DDBE074101}">
      <dgm:prSet phldrT="[Text]"/>
      <dgm:spPr/>
      <dgm:t>
        <a:bodyPr/>
        <a:lstStyle/>
        <a:p>
          <a:r>
            <a:rPr lang="en-US" dirty="0" smtClean="0"/>
            <a:t>Livermore Computing</a:t>
          </a:r>
          <a:endParaRPr lang="en-US" dirty="0"/>
        </a:p>
      </dgm:t>
    </dgm:pt>
    <dgm:pt modelId="{F5A9BAD7-2E27-5A48-8EDE-C16C5FFE5A6B}" type="parTrans" cxnId="{EB5F726D-1A2C-FC48-856C-061C63F92D50}">
      <dgm:prSet/>
      <dgm:spPr/>
      <dgm:t>
        <a:bodyPr/>
        <a:lstStyle/>
        <a:p>
          <a:endParaRPr lang="en-US"/>
        </a:p>
      </dgm:t>
    </dgm:pt>
    <dgm:pt modelId="{217DCE7B-787A-FE4A-9725-CFB6553F2D3E}" type="sibTrans" cxnId="{EB5F726D-1A2C-FC48-856C-061C63F92D50}">
      <dgm:prSet/>
      <dgm:spPr/>
      <dgm:t>
        <a:bodyPr/>
        <a:lstStyle/>
        <a:p>
          <a:endParaRPr lang="en-US"/>
        </a:p>
      </dgm:t>
    </dgm:pt>
    <dgm:pt modelId="{BF534F74-1375-6D4C-9820-83A59E7048A5}">
      <dgm:prSet phldrT="[Text]"/>
      <dgm:spPr/>
      <dgm:t>
        <a:bodyPr/>
        <a:lstStyle/>
        <a:p>
          <a:r>
            <a:rPr lang="en-US" dirty="0" err="1" smtClean="0"/>
            <a:t>Spack</a:t>
          </a:r>
          <a:r>
            <a:rPr lang="en-US" dirty="0" smtClean="0"/>
            <a:t> Contributors</a:t>
          </a:r>
          <a:endParaRPr lang="en-US" dirty="0"/>
        </a:p>
      </dgm:t>
    </dgm:pt>
    <dgm:pt modelId="{0E3CDCC4-3AC8-874A-8098-4216A9564861}" type="parTrans" cxnId="{5B000A33-877A-F74B-B2AC-CB0E5B211E75}">
      <dgm:prSet/>
      <dgm:spPr/>
      <dgm:t>
        <a:bodyPr/>
        <a:lstStyle/>
        <a:p>
          <a:endParaRPr lang="en-US"/>
        </a:p>
      </dgm:t>
    </dgm:pt>
    <dgm:pt modelId="{70454824-99DE-2F4C-99C5-741AF1D250B4}" type="sibTrans" cxnId="{5B000A33-877A-F74B-B2AC-CB0E5B211E75}">
      <dgm:prSet/>
      <dgm:spPr/>
      <dgm:t>
        <a:bodyPr/>
        <a:lstStyle/>
        <a:p>
          <a:endParaRPr lang="en-US"/>
        </a:p>
      </dgm:t>
    </dgm:pt>
    <dgm:pt modelId="{53EF8442-5768-874D-B11E-ECBF1266F078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D47C4B34-806C-C141-B437-0BAF3FB0C6CA}" type="parTrans" cxnId="{9FF356CD-7C35-D944-8D75-FC7627398C35}">
      <dgm:prSet/>
      <dgm:spPr/>
      <dgm:t>
        <a:bodyPr/>
        <a:lstStyle/>
        <a:p>
          <a:endParaRPr lang="en-US"/>
        </a:p>
      </dgm:t>
    </dgm:pt>
    <dgm:pt modelId="{736C443F-57BD-FE4B-91E8-43AD9D2EF58C}" type="sibTrans" cxnId="{9FF356CD-7C35-D944-8D75-FC7627398C35}">
      <dgm:prSet/>
      <dgm:spPr/>
      <dgm:t>
        <a:bodyPr/>
        <a:lstStyle/>
        <a:p>
          <a:endParaRPr lang="en-US"/>
        </a:p>
      </dgm:t>
    </dgm:pt>
    <dgm:pt modelId="{37709434-9C86-544B-9411-5D1C32EA0AFD}">
      <dgm:prSet phldrT="[Text]"/>
      <dgm:spPr/>
      <dgm:t>
        <a:bodyPr/>
        <a:lstStyle/>
        <a:p>
          <a:r>
            <a:rPr lang="en-US" dirty="0" smtClean="0"/>
            <a:t>Code Teams</a:t>
          </a:r>
          <a:endParaRPr lang="en-US" dirty="0"/>
        </a:p>
      </dgm:t>
    </dgm:pt>
    <dgm:pt modelId="{D6D479CD-B898-F647-9848-11B63454123D}" type="parTrans" cxnId="{CC0C3558-A920-2A40-873A-61515FB4D7D9}">
      <dgm:prSet/>
      <dgm:spPr/>
      <dgm:t>
        <a:bodyPr/>
        <a:lstStyle/>
        <a:p>
          <a:endParaRPr lang="en-US"/>
        </a:p>
      </dgm:t>
    </dgm:pt>
    <dgm:pt modelId="{36795542-5021-3246-AE33-A42B57A0F234}" type="sibTrans" cxnId="{CC0C3558-A920-2A40-873A-61515FB4D7D9}">
      <dgm:prSet/>
      <dgm:spPr/>
      <dgm:t>
        <a:bodyPr/>
        <a:lstStyle/>
        <a:p>
          <a:endParaRPr lang="en-US"/>
        </a:p>
      </dgm:t>
    </dgm:pt>
    <dgm:pt modelId="{7FBBAE0F-E8C2-9642-8357-312791A9A61A}" type="pres">
      <dgm:prSet presAssocID="{1571651C-C170-8A40-A160-4A07E0BF992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5E5608-FDD3-5047-BE48-5FE3DBDDDE8F}" type="pres">
      <dgm:prSet presAssocID="{55F39F63-7138-C841-87E9-442AFD94059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3EEAE0-5C16-4E4E-9091-5BC2E29DD63B}" type="pres">
      <dgm:prSet presAssocID="{55F39F63-7138-C841-87E9-442AFD940591}" presName="spNode" presStyleCnt="0"/>
      <dgm:spPr/>
    </dgm:pt>
    <dgm:pt modelId="{D5AF5DB4-4D94-9E4B-BECF-FE732FEF6E92}" type="pres">
      <dgm:prSet presAssocID="{A37360E7-C971-3642-895D-EC49C491A89D}" presName="sibTrans" presStyleLbl="sibTrans1D1" presStyleIdx="0" presStyleCnt="5"/>
      <dgm:spPr/>
      <dgm:t>
        <a:bodyPr/>
        <a:lstStyle/>
        <a:p>
          <a:endParaRPr lang="en-US"/>
        </a:p>
      </dgm:t>
    </dgm:pt>
    <dgm:pt modelId="{60DA4CD5-DEDD-2E4A-99BF-B89B400B2986}" type="pres">
      <dgm:prSet presAssocID="{21A60D57-BACA-5745-B982-81DDBE07410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CBE75D-AA9E-CF48-8FE9-92A1A6EBCE72}" type="pres">
      <dgm:prSet presAssocID="{21A60D57-BACA-5745-B982-81DDBE074101}" presName="spNode" presStyleCnt="0"/>
      <dgm:spPr/>
    </dgm:pt>
    <dgm:pt modelId="{DD5C3198-821F-0A45-90AE-6DCB48848151}" type="pres">
      <dgm:prSet presAssocID="{217DCE7B-787A-FE4A-9725-CFB6553F2D3E}" presName="sibTrans" presStyleLbl="sibTrans1D1" presStyleIdx="1" presStyleCnt="5"/>
      <dgm:spPr/>
      <dgm:t>
        <a:bodyPr/>
        <a:lstStyle/>
        <a:p>
          <a:endParaRPr lang="en-US"/>
        </a:p>
      </dgm:t>
    </dgm:pt>
    <dgm:pt modelId="{FDECC944-1E1D-8D4F-B496-B047508F8AF0}" type="pres">
      <dgm:prSet presAssocID="{BF534F74-1375-6D4C-9820-83A59E7048A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334F6-D791-DE4E-919B-147014584AEC}" type="pres">
      <dgm:prSet presAssocID="{BF534F74-1375-6D4C-9820-83A59E7048A5}" presName="spNode" presStyleCnt="0"/>
      <dgm:spPr/>
    </dgm:pt>
    <dgm:pt modelId="{37B73C75-B216-504B-BB81-87B4691EF010}" type="pres">
      <dgm:prSet presAssocID="{70454824-99DE-2F4C-99C5-741AF1D250B4}" presName="sibTrans" presStyleLbl="sibTrans1D1" presStyleIdx="2" presStyleCnt="5"/>
      <dgm:spPr/>
      <dgm:t>
        <a:bodyPr/>
        <a:lstStyle/>
        <a:p>
          <a:endParaRPr lang="en-US"/>
        </a:p>
      </dgm:t>
    </dgm:pt>
    <dgm:pt modelId="{424DFA9E-EBA8-9F4D-8516-A287005E1635}" type="pres">
      <dgm:prSet presAssocID="{53EF8442-5768-874D-B11E-ECBF1266F07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DB1EF-7B97-6943-966F-36C39BC725C8}" type="pres">
      <dgm:prSet presAssocID="{53EF8442-5768-874D-B11E-ECBF1266F078}" presName="spNode" presStyleCnt="0"/>
      <dgm:spPr/>
    </dgm:pt>
    <dgm:pt modelId="{B3FA1C71-D248-034D-A0C1-E1BDE8670F7F}" type="pres">
      <dgm:prSet presAssocID="{736C443F-57BD-FE4B-91E8-43AD9D2EF58C}" presName="sibTrans" presStyleLbl="sibTrans1D1" presStyleIdx="3" presStyleCnt="5"/>
      <dgm:spPr/>
      <dgm:t>
        <a:bodyPr/>
        <a:lstStyle/>
        <a:p>
          <a:endParaRPr lang="en-US"/>
        </a:p>
      </dgm:t>
    </dgm:pt>
    <dgm:pt modelId="{8959802B-0B96-EE4C-9BDA-4F17F1ED34C3}" type="pres">
      <dgm:prSet presAssocID="{37709434-9C86-544B-9411-5D1C32EA0AF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040F00-1C9A-4746-B009-6D41CD3C9AB6}" type="pres">
      <dgm:prSet presAssocID="{37709434-9C86-544B-9411-5D1C32EA0AFD}" presName="spNode" presStyleCnt="0"/>
      <dgm:spPr/>
    </dgm:pt>
    <dgm:pt modelId="{CBD64EEC-61B6-B74D-B89D-0224FCF9892E}" type="pres">
      <dgm:prSet presAssocID="{36795542-5021-3246-AE33-A42B57A0F234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EEA03C0E-D977-3F4D-ADCE-AD86EB0D8A0E}" type="presOf" srcId="{55F39F63-7138-C841-87E9-442AFD940591}" destId="{ED5E5608-FDD3-5047-BE48-5FE3DBDDDE8F}" srcOrd="0" destOrd="0" presId="urn:microsoft.com/office/officeart/2005/8/layout/cycle6"/>
    <dgm:cxn modelId="{24547CFB-B521-604B-A6B2-CFE54718F489}" type="presOf" srcId="{A37360E7-C971-3642-895D-EC49C491A89D}" destId="{D5AF5DB4-4D94-9E4B-BECF-FE732FEF6E92}" srcOrd="0" destOrd="0" presId="urn:microsoft.com/office/officeart/2005/8/layout/cycle6"/>
    <dgm:cxn modelId="{2DD1C133-C46A-244F-B94E-56243D1C0B7E}" type="presOf" srcId="{36795542-5021-3246-AE33-A42B57A0F234}" destId="{CBD64EEC-61B6-B74D-B89D-0224FCF9892E}" srcOrd="0" destOrd="0" presId="urn:microsoft.com/office/officeart/2005/8/layout/cycle6"/>
    <dgm:cxn modelId="{EB5F726D-1A2C-FC48-856C-061C63F92D50}" srcId="{1571651C-C170-8A40-A160-4A07E0BF9929}" destId="{21A60D57-BACA-5745-B982-81DDBE074101}" srcOrd="1" destOrd="0" parTransId="{F5A9BAD7-2E27-5A48-8EDE-C16C5FFE5A6B}" sibTransId="{217DCE7B-787A-FE4A-9725-CFB6553F2D3E}"/>
    <dgm:cxn modelId="{8F9C026E-DACC-BE4F-AF26-FBE90DD6E108}" type="presOf" srcId="{21A60D57-BACA-5745-B982-81DDBE074101}" destId="{60DA4CD5-DEDD-2E4A-99BF-B89B400B2986}" srcOrd="0" destOrd="0" presId="urn:microsoft.com/office/officeart/2005/8/layout/cycle6"/>
    <dgm:cxn modelId="{07163D18-7ADE-3C44-9C03-F9DC7E823F56}" type="presOf" srcId="{70454824-99DE-2F4C-99C5-741AF1D250B4}" destId="{37B73C75-B216-504B-BB81-87B4691EF010}" srcOrd="0" destOrd="0" presId="urn:microsoft.com/office/officeart/2005/8/layout/cycle6"/>
    <dgm:cxn modelId="{28DC9845-F315-2A46-96C4-AF32ED9B806E}" type="presOf" srcId="{1571651C-C170-8A40-A160-4A07E0BF9929}" destId="{7FBBAE0F-E8C2-9642-8357-312791A9A61A}" srcOrd="0" destOrd="0" presId="urn:microsoft.com/office/officeart/2005/8/layout/cycle6"/>
    <dgm:cxn modelId="{EC04A5A3-5098-4D44-A901-A28A41B7E8F0}" type="presOf" srcId="{217DCE7B-787A-FE4A-9725-CFB6553F2D3E}" destId="{DD5C3198-821F-0A45-90AE-6DCB48848151}" srcOrd="0" destOrd="0" presId="urn:microsoft.com/office/officeart/2005/8/layout/cycle6"/>
    <dgm:cxn modelId="{0A1BF50E-B08F-F448-8042-5406B048E795}" type="presOf" srcId="{BF534F74-1375-6D4C-9820-83A59E7048A5}" destId="{FDECC944-1E1D-8D4F-B496-B047508F8AF0}" srcOrd="0" destOrd="0" presId="urn:microsoft.com/office/officeart/2005/8/layout/cycle6"/>
    <dgm:cxn modelId="{CC0C3558-A920-2A40-873A-61515FB4D7D9}" srcId="{1571651C-C170-8A40-A160-4A07E0BF9929}" destId="{37709434-9C86-544B-9411-5D1C32EA0AFD}" srcOrd="4" destOrd="0" parTransId="{D6D479CD-B898-F647-9848-11B63454123D}" sibTransId="{36795542-5021-3246-AE33-A42B57A0F234}"/>
    <dgm:cxn modelId="{2FD4633C-05C1-BA47-827A-2016AA96B564}" srcId="{1571651C-C170-8A40-A160-4A07E0BF9929}" destId="{55F39F63-7138-C841-87E9-442AFD940591}" srcOrd="0" destOrd="0" parTransId="{F3F7A2F1-7AE9-A443-BA22-EF9FA05E6267}" sibTransId="{A37360E7-C971-3642-895D-EC49C491A89D}"/>
    <dgm:cxn modelId="{DC8955FE-4296-2D4C-B6D2-D342AE7786BC}" type="presOf" srcId="{53EF8442-5768-874D-B11E-ECBF1266F078}" destId="{424DFA9E-EBA8-9F4D-8516-A287005E1635}" srcOrd="0" destOrd="0" presId="urn:microsoft.com/office/officeart/2005/8/layout/cycle6"/>
    <dgm:cxn modelId="{9FF356CD-7C35-D944-8D75-FC7627398C35}" srcId="{1571651C-C170-8A40-A160-4A07E0BF9929}" destId="{53EF8442-5768-874D-B11E-ECBF1266F078}" srcOrd="3" destOrd="0" parTransId="{D47C4B34-806C-C141-B437-0BAF3FB0C6CA}" sibTransId="{736C443F-57BD-FE4B-91E8-43AD9D2EF58C}"/>
    <dgm:cxn modelId="{5B000A33-877A-F74B-B2AC-CB0E5B211E75}" srcId="{1571651C-C170-8A40-A160-4A07E0BF9929}" destId="{BF534F74-1375-6D4C-9820-83A59E7048A5}" srcOrd="2" destOrd="0" parTransId="{0E3CDCC4-3AC8-874A-8098-4216A9564861}" sibTransId="{70454824-99DE-2F4C-99C5-741AF1D250B4}"/>
    <dgm:cxn modelId="{68C8B0F8-A155-7C4E-B535-676F1042DB4B}" type="presOf" srcId="{37709434-9C86-544B-9411-5D1C32EA0AFD}" destId="{8959802B-0B96-EE4C-9BDA-4F17F1ED34C3}" srcOrd="0" destOrd="0" presId="urn:microsoft.com/office/officeart/2005/8/layout/cycle6"/>
    <dgm:cxn modelId="{D11B3B02-9444-2F41-A0CE-EE31291F44CB}" type="presOf" srcId="{736C443F-57BD-FE4B-91E8-43AD9D2EF58C}" destId="{B3FA1C71-D248-034D-A0C1-E1BDE8670F7F}" srcOrd="0" destOrd="0" presId="urn:microsoft.com/office/officeart/2005/8/layout/cycle6"/>
    <dgm:cxn modelId="{BEF4483D-1DB0-2444-856A-6F447FA20020}" type="presParOf" srcId="{7FBBAE0F-E8C2-9642-8357-312791A9A61A}" destId="{ED5E5608-FDD3-5047-BE48-5FE3DBDDDE8F}" srcOrd="0" destOrd="0" presId="urn:microsoft.com/office/officeart/2005/8/layout/cycle6"/>
    <dgm:cxn modelId="{26CD5280-674E-8C4E-A348-A00230B3C32A}" type="presParOf" srcId="{7FBBAE0F-E8C2-9642-8357-312791A9A61A}" destId="{123EEAE0-5C16-4E4E-9091-5BC2E29DD63B}" srcOrd="1" destOrd="0" presId="urn:microsoft.com/office/officeart/2005/8/layout/cycle6"/>
    <dgm:cxn modelId="{66BF5975-A65F-A943-9BC6-8B427CD8D40E}" type="presParOf" srcId="{7FBBAE0F-E8C2-9642-8357-312791A9A61A}" destId="{D5AF5DB4-4D94-9E4B-BECF-FE732FEF6E92}" srcOrd="2" destOrd="0" presId="urn:microsoft.com/office/officeart/2005/8/layout/cycle6"/>
    <dgm:cxn modelId="{0ACB2370-BE9E-8841-9AB3-8A6F2C483F2B}" type="presParOf" srcId="{7FBBAE0F-E8C2-9642-8357-312791A9A61A}" destId="{60DA4CD5-DEDD-2E4A-99BF-B89B400B2986}" srcOrd="3" destOrd="0" presId="urn:microsoft.com/office/officeart/2005/8/layout/cycle6"/>
    <dgm:cxn modelId="{6FEE63D2-A772-454D-BAFA-8AFB5CDF6C9C}" type="presParOf" srcId="{7FBBAE0F-E8C2-9642-8357-312791A9A61A}" destId="{B1CBE75D-AA9E-CF48-8FE9-92A1A6EBCE72}" srcOrd="4" destOrd="0" presId="urn:microsoft.com/office/officeart/2005/8/layout/cycle6"/>
    <dgm:cxn modelId="{E72627C6-7E94-C744-8440-8A68F3090EC9}" type="presParOf" srcId="{7FBBAE0F-E8C2-9642-8357-312791A9A61A}" destId="{DD5C3198-821F-0A45-90AE-6DCB48848151}" srcOrd="5" destOrd="0" presId="urn:microsoft.com/office/officeart/2005/8/layout/cycle6"/>
    <dgm:cxn modelId="{B61E0D63-A569-C24F-98E0-F782314003D3}" type="presParOf" srcId="{7FBBAE0F-E8C2-9642-8357-312791A9A61A}" destId="{FDECC944-1E1D-8D4F-B496-B047508F8AF0}" srcOrd="6" destOrd="0" presId="urn:microsoft.com/office/officeart/2005/8/layout/cycle6"/>
    <dgm:cxn modelId="{6BB1D029-9E28-FA43-872A-6FC39EBB7BD3}" type="presParOf" srcId="{7FBBAE0F-E8C2-9642-8357-312791A9A61A}" destId="{37C334F6-D791-DE4E-919B-147014584AEC}" srcOrd="7" destOrd="0" presId="urn:microsoft.com/office/officeart/2005/8/layout/cycle6"/>
    <dgm:cxn modelId="{5EB1C06C-F7F4-3843-AE2C-806381BF50E7}" type="presParOf" srcId="{7FBBAE0F-E8C2-9642-8357-312791A9A61A}" destId="{37B73C75-B216-504B-BB81-87B4691EF010}" srcOrd="8" destOrd="0" presId="urn:microsoft.com/office/officeart/2005/8/layout/cycle6"/>
    <dgm:cxn modelId="{7DE7181F-C9C1-B64B-A693-124759E737EA}" type="presParOf" srcId="{7FBBAE0F-E8C2-9642-8357-312791A9A61A}" destId="{424DFA9E-EBA8-9F4D-8516-A287005E1635}" srcOrd="9" destOrd="0" presId="urn:microsoft.com/office/officeart/2005/8/layout/cycle6"/>
    <dgm:cxn modelId="{BA4855E5-CA41-1641-98AB-D7E429B9398A}" type="presParOf" srcId="{7FBBAE0F-E8C2-9642-8357-312791A9A61A}" destId="{AEBDB1EF-7B97-6943-966F-36C39BC725C8}" srcOrd="10" destOrd="0" presId="urn:microsoft.com/office/officeart/2005/8/layout/cycle6"/>
    <dgm:cxn modelId="{4E8B9921-3A49-7D4C-8C9F-A2C11AD51297}" type="presParOf" srcId="{7FBBAE0F-E8C2-9642-8357-312791A9A61A}" destId="{B3FA1C71-D248-034D-A0C1-E1BDE8670F7F}" srcOrd="11" destOrd="0" presId="urn:microsoft.com/office/officeart/2005/8/layout/cycle6"/>
    <dgm:cxn modelId="{A5132C23-F589-184D-A85B-6349FE7A9FB9}" type="presParOf" srcId="{7FBBAE0F-E8C2-9642-8357-312791A9A61A}" destId="{8959802B-0B96-EE4C-9BDA-4F17F1ED34C3}" srcOrd="12" destOrd="0" presId="urn:microsoft.com/office/officeart/2005/8/layout/cycle6"/>
    <dgm:cxn modelId="{CFB92317-775A-BE4C-B25B-48D21FA3DE69}" type="presParOf" srcId="{7FBBAE0F-E8C2-9642-8357-312791A9A61A}" destId="{CC040F00-1C9A-4746-B009-6D41CD3C9AB6}" srcOrd="13" destOrd="0" presId="urn:microsoft.com/office/officeart/2005/8/layout/cycle6"/>
    <dgm:cxn modelId="{3EBCAE79-175A-AD46-8B56-085E2ACEC98F}" type="presParOf" srcId="{7FBBAE0F-E8C2-9642-8357-312791A9A61A}" destId="{CBD64EEC-61B6-B74D-B89D-0224FCF9892E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/>
          <a:lstStyle>
            <a:lvl1pPr algn="l">
              <a:defRPr sz="11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2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/>
          <a:lstStyle>
            <a:lvl1pPr algn="r">
              <a:defRPr sz="1100"/>
            </a:lvl1pPr>
          </a:lstStyle>
          <a:p>
            <a:fld id="{7A1D2F2F-8618-2143-A89B-2D6D3F007EBC}" type="datetimeFigureOut">
              <a:rPr lang="en-US" smtClean="0">
                <a:latin typeface="Arial"/>
              </a:rPr>
              <a:pPr/>
              <a:t>11/24/15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 anchor="b"/>
          <a:lstStyle>
            <a:lvl1pPr algn="l">
              <a:defRPr sz="11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1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 anchor="b"/>
          <a:lstStyle>
            <a:lvl1pPr algn="r">
              <a:defRPr sz="1100"/>
            </a:lvl1pPr>
          </a:lstStyle>
          <a:p>
            <a:fld id="{CE221CE3-F987-1944-AB66-8BE5522C5EC6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2848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/>
          <a:lstStyle>
            <a:lvl1pPr algn="l">
              <a:defRPr sz="11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2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/>
          <a:lstStyle>
            <a:lvl1pPr algn="r">
              <a:defRPr sz="1100">
                <a:latin typeface="Arial"/>
              </a:defRPr>
            </a:lvl1pPr>
          </a:lstStyle>
          <a:p>
            <a:fld id="{D8B0A143-2353-BE4A-A6C4-57C9AE3FBC68}" type="datetimeFigureOut">
              <a:rPr lang="en-US" smtClean="0"/>
              <a:pPr/>
              <a:t>11/24/15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53" tIns="46627" rIns="93253" bIns="466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5"/>
            <a:ext cx="5618480" cy="4189095"/>
          </a:xfrm>
          <a:prstGeom prst="rect">
            <a:avLst/>
          </a:prstGeom>
        </p:spPr>
        <p:txBody>
          <a:bodyPr vert="horz" lIns="93253" tIns="46627" rIns="93253" bIns="4662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 anchor="b"/>
          <a:lstStyle>
            <a:lvl1pPr algn="l">
              <a:defRPr sz="11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1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 anchor="b"/>
          <a:lstStyle>
            <a:lvl1pPr algn="r">
              <a:defRPr sz="1100">
                <a:latin typeface="Arial"/>
              </a:defRPr>
            </a:lvl1pPr>
          </a:lstStyle>
          <a:p>
            <a:fld id="{4CFDF800-FE0E-A944-8AC1-D57C07B352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65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85332"/>
            <a:ext cx="9144000" cy="274320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-378" y="4737717"/>
            <a:ext cx="9144000" cy="408660"/>
          </a:xfrm>
          <a:prstGeom prst="rect">
            <a:avLst/>
          </a:prstGeom>
          <a:gradFill flip="none" rotWithShape="1">
            <a:gsLst>
              <a:gs pos="0">
                <a:srgbClr val="294861"/>
              </a:gs>
              <a:gs pos="46000">
                <a:schemeClr val="accent1">
                  <a:lumMod val="50000"/>
                </a:schemeClr>
              </a:gs>
              <a:gs pos="100000">
                <a:srgbClr val="4388B8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dirty="0">
              <a:latin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423844"/>
            <a:ext cx="8229600" cy="1085682"/>
          </a:xfrm>
        </p:spPr>
        <p:txBody>
          <a:bodyPr anchor="b" anchorCtr="0"/>
          <a:lstStyle>
            <a:lvl1pPr>
              <a:lnSpc>
                <a:spcPts val="3800"/>
              </a:lnSpc>
              <a:defRPr sz="2800" b="1" i="0">
                <a:solidFill>
                  <a:schemeClr val="accent1">
                    <a:lumMod val="75000"/>
                  </a:schemeClr>
                </a:solidFill>
                <a:effectLst/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1" y="1518647"/>
            <a:ext cx="5629274" cy="277416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buNone/>
              <a:defRPr sz="1600" b="0">
                <a:latin typeface="Calibri"/>
                <a:cs typeface="Calibri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0" y="1812353"/>
            <a:ext cx="4572000" cy="453767"/>
          </a:xfrm>
        </p:spPr>
        <p:txBody>
          <a:bodyPr rIns="182880" anchor="b" anchorCtr="0">
            <a:noAutofit/>
          </a:bodyPr>
          <a:lstStyle>
            <a:lvl1pPr marL="57150" indent="0" algn="r">
              <a:spcBef>
                <a:spcPts val="0"/>
              </a:spcBef>
              <a:buNone/>
              <a:defRPr sz="1400" b="0"/>
            </a:lvl1pPr>
            <a:lvl2pPr marL="342900" indent="0" algn="r">
              <a:buNone/>
              <a:defRPr sz="1600" b="0"/>
            </a:lvl2pPr>
            <a:lvl3pPr marL="628650" indent="0" algn="r">
              <a:buNone/>
              <a:defRPr sz="1600" b="0"/>
            </a:lvl3pPr>
            <a:lvl4pPr marL="857250" indent="0" algn="r">
              <a:buNone/>
              <a:defRPr sz="1600" b="0"/>
            </a:lvl4pPr>
            <a:lvl5pPr marL="1085850" indent="0" algn="r">
              <a:buNone/>
              <a:defRPr sz="1600" b="0"/>
            </a:lvl5pPr>
          </a:lstStyle>
          <a:p>
            <a:pPr lvl="0"/>
            <a:r>
              <a:rPr lang="en-US" dirty="0" smtClean="0"/>
              <a:t>Author’s Name</a:t>
            </a:r>
          </a:p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20963" y="4792854"/>
            <a:ext cx="3722600" cy="3536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90000"/>
              </a:lnSpc>
              <a:spcAft>
                <a:spcPts val="300"/>
              </a:spcAft>
            </a:pPr>
            <a:r>
              <a:rPr lang="en-US" sz="6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LLNL-PRES-803375</a:t>
            </a:r>
          </a:p>
          <a:p>
            <a:pPr marL="0" algn="l" defTabSz="457200" rtl="0" eaLnBrk="1" latinLnBrk="0" hangingPunct="1">
              <a:lnSpc>
                <a:spcPct val="90000"/>
              </a:lnSpc>
              <a:spcAft>
                <a:spcPts val="600"/>
              </a:spcAft>
            </a:pPr>
            <a:r>
              <a:rPr lang="en-US" sz="5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This work was performed under the auspices of the</a:t>
            </a:r>
            <a:r>
              <a:rPr lang="en-US" sz="500" kern="1200" baseline="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 </a:t>
            </a:r>
            <a:r>
              <a:rPr lang="en-US" sz="5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U.S. Department of Energy by Lawrence Livermore National Laboratory under contract DE-AC52-07NA27344.</a:t>
            </a:r>
            <a:r>
              <a:rPr lang="en-US" sz="500" kern="1200" baseline="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 </a:t>
            </a:r>
            <a:r>
              <a:rPr lang="en-US" sz="500" kern="1200" dirty="0" smtClean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rPr>
              <a:t>Lawrence Livermore National Security, LLC</a:t>
            </a:r>
            <a:endParaRPr lang="en-US" sz="500" kern="1200" dirty="0">
              <a:solidFill>
                <a:schemeClr val="bg1"/>
              </a:solidFill>
              <a:effectLst/>
              <a:latin typeface="Arial"/>
              <a:ea typeface="+mn-ea"/>
              <a:cs typeface="Arial"/>
            </a:endParaRPr>
          </a:p>
        </p:txBody>
      </p:sp>
      <p:pic>
        <p:nvPicPr>
          <p:cNvPr id="18" name="Picture 17" descr="LLNL_Logo_WHT-LR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4129" y="4818044"/>
            <a:ext cx="1588690" cy="268025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0" y="0"/>
            <a:ext cx="9144000" cy="84667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395937" y="4787668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alibri"/>
                <a:cs typeface="Calibri"/>
              </a:rPr>
              <a:t>http://</a:t>
            </a:r>
            <a:r>
              <a:rPr lang="en-US" sz="1400" b="1" dirty="0" err="1" smtClean="0">
                <a:solidFill>
                  <a:schemeClr val="bg1"/>
                </a:solidFill>
                <a:latin typeface="Calibri"/>
                <a:cs typeface="Calibri"/>
              </a:rPr>
              <a:t>bit.ly</a:t>
            </a:r>
            <a:r>
              <a:rPr lang="en-US" sz="1400" b="1" dirty="0" smtClean="0">
                <a:solidFill>
                  <a:schemeClr val="bg1"/>
                </a:solidFill>
                <a:latin typeface="Calibri"/>
                <a:cs typeface="Calibri"/>
              </a:rPr>
              <a:t>/</a:t>
            </a:r>
            <a:r>
              <a:rPr lang="en-US" sz="1400" b="1" dirty="0" err="1" smtClean="0">
                <a:solidFill>
                  <a:schemeClr val="bg1"/>
                </a:solidFill>
                <a:latin typeface="Calibri"/>
                <a:cs typeface="Calibri"/>
              </a:rPr>
              <a:t>spack-git</a:t>
            </a:r>
            <a:endParaRPr lang="en-US" sz="1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end page">
    <p:bg>
      <p:bgPr>
        <a:solidFill>
          <a:srgbClr val="0F4F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LNL_Logo_WHT-LR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852" y="4078115"/>
            <a:ext cx="2710739" cy="4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8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bIns="0"/>
          <a:lstStyle>
            <a:lvl1pPr eaLnBrk="1" latinLnBrk="0" hangingPunct="1">
              <a:spcBef>
                <a:spcPts val="1800"/>
              </a:spcBef>
              <a:spcAft>
                <a:spcPts val="0"/>
              </a:spcAft>
              <a:defRPr/>
            </a:lvl1pPr>
            <a:lvl2pPr eaLnBrk="1" latinLnBrk="0" hangingPunct="1">
              <a:spcAft>
                <a:spcPts val="0"/>
              </a:spcAft>
              <a:defRPr/>
            </a:lvl2pPr>
            <a:lvl3pPr eaLnBrk="1" latinLnBrk="0" hangingPunct="1">
              <a:spcAft>
                <a:spcPts val="0"/>
              </a:spcAft>
              <a:defRPr/>
            </a:lvl3pPr>
            <a:lvl4pPr eaLnBrk="1" latinLnBrk="0" hangingPunct="1">
              <a:spcAft>
                <a:spcPts val="0"/>
              </a:spcAft>
              <a:defRPr/>
            </a:lvl4pPr>
            <a:lvl5pPr eaLnBrk="1" latinLnBrk="0" hangingPunct="1">
              <a:spcAft>
                <a:spcPts val="0"/>
              </a:spcAft>
              <a:defRPr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164631"/>
            <a:ext cx="8229600" cy="756578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side-tex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5826" y="1077516"/>
            <a:ext cx="3968496" cy="3661149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side-tex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26214" y="1077516"/>
            <a:ext cx="3968496" cy="3661149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8312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5826" y="1077516"/>
            <a:ext cx="3968496" cy="3661149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8649" y="1077516"/>
            <a:ext cx="3968496" cy="3661149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9412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6178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1"/>
            <a:ext cx="9143999" cy="921680"/>
          </a:xfrm>
          <a:solidFill>
            <a:schemeClr val="bg1"/>
          </a:solidFill>
          <a:effectLst/>
        </p:spPr>
        <p:txBody>
          <a:bodyPr vert="horz" lIns="457200" rIns="45720" rtlCol="0" anchor="ctr" anchorCtr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 marL="233363" indent="0" algn="l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kern="12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6178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2.png"/><Relationship Id="rId13" Type="http://schemas.microsoft.com/office/2007/relationships/hdphoto" Target="../media/hdphoto1.wdp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4766310"/>
            <a:ext cx="9144000" cy="37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5102"/>
            <a:ext cx="8229600" cy="754380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1143"/>
            <a:ext cx="8229600" cy="36801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1" y="476631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1988" y="5029055"/>
            <a:ext cx="873871" cy="7694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r>
              <a:rPr lang="en-US" sz="500" dirty="0" smtClean="0">
                <a:latin typeface="Arial"/>
                <a:cs typeface="Arial"/>
              </a:rPr>
              <a:t>LLNL-PRES-803375</a:t>
            </a:r>
          </a:p>
        </p:txBody>
      </p:sp>
      <p:sp>
        <p:nvSpPr>
          <p:cNvPr id="19" name="Slide Number Placeholder 7"/>
          <p:cNvSpPr txBox="1">
            <a:spLocks/>
          </p:cNvSpPr>
          <p:nvPr/>
        </p:nvSpPr>
        <p:spPr>
          <a:xfrm>
            <a:off x="8826124" y="4802440"/>
            <a:ext cx="317877" cy="341060"/>
          </a:xfrm>
          <a:prstGeom prst="rect">
            <a:avLst/>
          </a:prstGeom>
        </p:spPr>
        <p:txBody>
          <a:bodyPr rIns="45720" anchor="ctr" anchorCtr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D690BD-BADF-4FBD-97E7-557E707EBBB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-6059" y="950366"/>
            <a:ext cx="9150059" cy="0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NNSA_trans.png"/>
          <p:cNvPicPr>
            <a:picLocks noChangeAspect="1"/>
          </p:cNvPicPr>
          <p:nvPr/>
        </p:nvPicPr>
        <p:blipFill>
          <a:blip r:embed="rId12" cstate="print">
            <a:alphaModFix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8104" y="4841530"/>
            <a:ext cx="716993" cy="276372"/>
          </a:xfrm>
          <a:prstGeom prst="rect">
            <a:avLst/>
          </a:prstGeom>
        </p:spPr>
      </p:pic>
      <p:pic>
        <p:nvPicPr>
          <p:cNvPr id="17" name="Picture 16" descr="lab_icon_text_no_background_rgb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429" y="4872247"/>
            <a:ext cx="2043496" cy="20843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395937" y="4828858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  <a:latin typeface="Calibri"/>
                <a:cs typeface="Calibri"/>
              </a:rPr>
              <a:t>http://</a:t>
            </a:r>
            <a:r>
              <a:rPr lang="en-US" sz="1400" b="1" dirty="0" err="1" smtClean="0">
                <a:solidFill>
                  <a:schemeClr val="tx2"/>
                </a:solidFill>
                <a:latin typeface="Calibri"/>
                <a:cs typeface="Calibri"/>
              </a:rPr>
              <a:t>bit.ly</a:t>
            </a:r>
            <a:r>
              <a:rPr lang="en-US" sz="1400" b="1" dirty="0" smtClean="0">
                <a:solidFill>
                  <a:schemeClr val="tx2"/>
                </a:solidFill>
                <a:latin typeface="Calibri"/>
                <a:cs typeface="Calibri"/>
              </a:rPr>
              <a:t>/</a:t>
            </a:r>
            <a:r>
              <a:rPr lang="en-US" sz="1400" b="1" dirty="0" err="1" smtClean="0">
                <a:solidFill>
                  <a:schemeClr val="tx2"/>
                </a:solidFill>
                <a:latin typeface="Calibri"/>
                <a:cs typeface="Calibri"/>
              </a:rPr>
              <a:t>spack-git</a:t>
            </a:r>
            <a:endParaRPr lang="en-US" sz="14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2" r:id="rId2"/>
    <p:sldLayoutId id="2147483711" r:id="rId3"/>
    <p:sldLayoutId id="2147483715" r:id="rId4"/>
    <p:sldLayoutId id="2147483722" r:id="rId5"/>
    <p:sldLayoutId id="2147483721" r:id="rId6"/>
    <p:sldLayoutId id="2147483717" r:id="rId7"/>
    <p:sldLayoutId id="2147483718" r:id="rId8"/>
    <p:sldLayoutId id="2147483719" r:id="rId9"/>
    <p:sldLayoutId id="2147483723" r:id="rId10"/>
  </p:sldLayoutIdLst>
  <p:hf hdr="0" ftr="0" dt="0"/>
  <p:txStyles>
    <p:titleStyle>
      <a:lvl1pPr algn="l" rtl="0" eaLnBrk="1" latinLnBrk="0" hangingPunct="1">
        <a:lnSpc>
          <a:spcPct val="90000"/>
        </a:lnSpc>
        <a:spcBef>
          <a:spcPct val="0"/>
        </a:spcBef>
        <a:buNone/>
        <a:defRPr kumimoji="0" sz="2400" b="1" kern="1200">
          <a:solidFill>
            <a:schemeClr val="accent1">
              <a:lumMod val="75000"/>
            </a:schemeClr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85750" indent="-228600" algn="l" rtl="0" eaLnBrk="1" latinLnBrk="0" hangingPunct="1">
        <a:spcBef>
          <a:spcPts val="1800"/>
        </a:spcBef>
        <a:spcAft>
          <a:spcPts val="0"/>
        </a:spcAft>
        <a:buClr>
          <a:schemeClr val="accent1">
            <a:lumMod val="75000"/>
          </a:schemeClr>
        </a:buClr>
        <a:buSzPct val="90000"/>
        <a:buFont typeface="Wingdings" charset="2"/>
        <a:buChar char="§"/>
        <a:tabLst/>
        <a:defRPr kumimoji="0" sz="1800" b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8650" indent="-285750" algn="l" rtl="0" eaLnBrk="1" latinLnBrk="0" hangingPunct="1">
        <a:spcBef>
          <a:spcPts val="0"/>
        </a:spcBef>
        <a:spcAft>
          <a:spcPts val="0"/>
        </a:spcAft>
        <a:buClrTx/>
        <a:buSzPct val="90000"/>
        <a:buFont typeface="Calibri" panose="020F0502020204030204" pitchFamily="34" charset="0"/>
        <a:buChar char="—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00100" indent="-171450" algn="l" rtl="0" eaLnBrk="1" latinLnBrk="0" hangingPunct="1">
        <a:spcBef>
          <a:spcPts val="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kumimoji="0"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28700" indent="-171450" algn="l" rtl="0" eaLnBrk="1" latinLnBrk="0" hangingPunct="1">
        <a:spcBef>
          <a:spcPts val="0"/>
        </a:spcBef>
        <a:spcAft>
          <a:spcPts val="0"/>
        </a:spcAft>
        <a:buClrTx/>
        <a:buSzPct val="100000"/>
        <a:buFont typeface="Lucida Grande"/>
        <a:buChar char="–"/>
        <a:defRPr kumimoji="0" sz="12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57300" indent="-171450" algn="l" rtl="0" eaLnBrk="1" latinLnBrk="0" hangingPunct="1">
        <a:spcBef>
          <a:spcPts val="0"/>
        </a:spcBef>
        <a:spcAft>
          <a:spcPts val="0"/>
        </a:spcAft>
        <a:buClrTx/>
        <a:buFont typeface="Arial"/>
        <a:buChar char="•"/>
        <a:tabLst>
          <a:tab pos="1200150" algn="l"/>
        </a:tabLst>
        <a:defRPr kumimoji="0" lang="en-US" sz="1200" kern="120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06378" y="302586"/>
            <a:ext cx="7080421" cy="1085682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Spack</a:t>
            </a:r>
            <a:r>
              <a:rPr lang="en-US" dirty="0" smtClean="0"/>
              <a:t> Package Manager:</a:t>
            </a:r>
            <a:br>
              <a:rPr lang="en-US" dirty="0" smtClean="0"/>
            </a:br>
            <a:r>
              <a:rPr lang="en-US" dirty="0" smtClean="0"/>
              <a:t>Bringing Order to HPC Software Chaos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1" y="1540584"/>
            <a:ext cx="5629274" cy="560063"/>
          </a:xfrm>
        </p:spPr>
        <p:txBody>
          <a:bodyPr/>
          <a:lstStyle/>
          <a:p>
            <a:pPr marL="58738" indent="-1588"/>
            <a:r>
              <a:rPr lang="en-US" dirty="0" smtClean="0"/>
              <a:t>Supercomputing 2015 (SC15)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Austin, Texas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719357" y="1763683"/>
            <a:ext cx="5424643" cy="453767"/>
          </a:xfrm>
        </p:spPr>
        <p:txBody>
          <a:bodyPr/>
          <a:lstStyle/>
          <a:p>
            <a:pPr lvl="0"/>
            <a:r>
              <a:rPr lang="en-US" dirty="0" smtClean="0"/>
              <a:t>Todd Gamblin, Matthew </a:t>
            </a:r>
            <a:r>
              <a:rPr lang="en-US" dirty="0" err="1" smtClean="0"/>
              <a:t>LeGendre</a:t>
            </a:r>
            <a:r>
              <a:rPr lang="en-US" dirty="0" smtClean="0"/>
              <a:t>, Michael R. Collette,</a:t>
            </a:r>
          </a:p>
          <a:p>
            <a:pPr lvl="0"/>
            <a:r>
              <a:rPr lang="en-US" dirty="0" smtClean="0"/>
              <a:t>Gregory L. Lee, Adam Moody, </a:t>
            </a:r>
            <a:r>
              <a:rPr lang="en-US" dirty="0" err="1" smtClean="0"/>
              <a:t>Bronis</a:t>
            </a:r>
            <a:r>
              <a:rPr lang="en-US" dirty="0" smtClean="0"/>
              <a:t> R. de </a:t>
            </a:r>
            <a:r>
              <a:rPr lang="en-US" dirty="0" err="1" smtClean="0"/>
              <a:t>Supinski</a:t>
            </a:r>
            <a:r>
              <a:rPr lang="en-US" dirty="0" smtClean="0"/>
              <a:t>, and Scott </a:t>
            </a:r>
            <a:r>
              <a:rPr lang="en-US" dirty="0" err="1" smtClean="0"/>
              <a:t>Futral</a:t>
            </a:r>
            <a:endParaRPr lang="en-US" dirty="0" smtClean="0"/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498968" y="2072144"/>
            <a:ext cx="3278508" cy="298125"/>
          </a:xfrm>
          <a:prstGeom prst="rect">
            <a:avLst/>
          </a:prstGeom>
        </p:spPr>
        <p:txBody>
          <a:bodyPr vert="horz" lIns="0" tIns="91440" rIns="0" rtlCol="0" anchor="ctr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1400" dirty="0" smtClean="0">
                <a:cs typeface="Lucida Handwriting"/>
              </a:rPr>
              <a:t>November 18, 2015</a:t>
            </a:r>
            <a:endParaRPr lang="en-US" sz="1400" dirty="0">
              <a:cs typeface="Lucida Handwriting"/>
            </a:endParaRPr>
          </a:p>
        </p:txBody>
      </p:sp>
      <p:pic>
        <p:nvPicPr>
          <p:cNvPr id="6" name="Picture 5" descr="spack-logo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324" y="419283"/>
            <a:ext cx="1116356" cy="1113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858526" y="512051"/>
            <a:ext cx="7400342" cy="2382686"/>
            <a:chOff x="0" y="832972"/>
            <a:chExt cx="9144000" cy="2944091"/>
          </a:xfrm>
        </p:grpSpPr>
        <p:pic>
          <p:nvPicPr>
            <p:cNvPr id="8" name="Picture 7" descr="mpileaks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832972"/>
              <a:ext cx="9144000" cy="294409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 bwMode="auto">
            <a:xfrm>
              <a:off x="7527098" y="2431072"/>
              <a:ext cx="921164" cy="639015"/>
            </a:xfrm>
            <a:prstGeom prst="rect">
              <a:avLst/>
            </a:prstGeom>
            <a:noFill/>
            <a:ln w="57150" cap="rnd" cmpd="sng" algn="ctr">
              <a:solidFill>
                <a:srgbClr val="009DD9"/>
              </a:solidFill>
              <a:prstDash val="solid"/>
              <a:headEnd/>
              <a:tailEnd/>
            </a:ln>
            <a:effectLst>
              <a:outerShdw blurRad="45000" dist="25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225186"/>
            <a:ext cx="8229600" cy="149263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Spack</a:t>
            </a:r>
            <a:r>
              <a:rPr lang="en-US" dirty="0"/>
              <a:t> ensures </a:t>
            </a:r>
            <a:r>
              <a:rPr lang="en-US" i="1" dirty="0" smtClean="0"/>
              <a:t>one </a:t>
            </a:r>
            <a:r>
              <a:rPr lang="en-US" dirty="0" smtClean="0"/>
              <a:t>configuration of each library per DAG</a:t>
            </a:r>
          </a:p>
          <a:p>
            <a:pPr lvl="1"/>
            <a:r>
              <a:rPr lang="en-US" dirty="0" smtClean="0"/>
              <a:t>Ensures ABI consistency.</a:t>
            </a:r>
          </a:p>
          <a:p>
            <a:pPr lvl="1"/>
            <a:r>
              <a:rPr lang="en-US" dirty="0" smtClean="0"/>
              <a:t>User does not need to know DAG structure; only the dependency </a:t>
            </a:r>
            <a:r>
              <a:rPr lang="en-US" i="1" dirty="0" smtClean="0"/>
              <a:t>names.</a:t>
            </a:r>
            <a:endParaRPr lang="en-US" dirty="0"/>
          </a:p>
          <a:p>
            <a:r>
              <a:rPr lang="en-US" dirty="0" err="1"/>
              <a:t>Spack</a:t>
            </a:r>
            <a:r>
              <a:rPr lang="en-US" dirty="0"/>
              <a:t> can ensure that builds use the same </a:t>
            </a:r>
            <a:r>
              <a:rPr lang="en-US" dirty="0" smtClean="0"/>
              <a:t>compiler, or you can mix</a:t>
            </a:r>
            <a:endParaRPr lang="en-US" dirty="0"/>
          </a:p>
          <a:p>
            <a:pPr lvl="1"/>
            <a:r>
              <a:rPr lang="en-US" dirty="0" smtClean="0"/>
              <a:t>Working on ensuring ABI compatibility when compilers are mixed.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Spack</a:t>
            </a:r>
            <a:r>
              <a:rPr lang="en-US" dirty="0" smtClean="0"/>
              <a:t> Specs can constrain versions of dependencies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6190" y="2588649"/>
            <a:ext cx="621796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91440" rIns="274320" bIns="91440" rtlCol="0">
            <a:spAutoFit/>
          </a:bodyPr>
          <a:lstStyle/>
          <a:p>
            <a:r>
              <a:rPr lang="en-US" sz="1400" b="1" dirty="0" smtClean="0">
                <a:solidFill>
                  <a:srgbClr val="04617B">
                    <a:lumMod val="75000"/>
                  </a:srgbClr>
                </a:solidFill>
                <a:latin typeface="Menlo Regular"/>
                <a:cs typeface="Menlo Regular"/>
              </a:rPr>
              <a:t>$ </a:t>
            </a:r>
            <a:r>
              <a:rPr lang="en-US" sz="1400" b="1" dirty="0" err="1">
                <a:solidFill>
                  <a:prstClr val="black"/>
                </a:solidFill>
                <a:latin typeface="Menlo Regular"/>
                <a:cs typeface="Menlo Regular"/>
              </a:rPr>
              <a:t>spack</a:t>
            </a:r>
            <a:r>
              <a:rPr lang="en-US" sz="1400" b="1" dirty="0">
                <a:solidFill>
                  <a:prstClr val="black"/>
                </a:solidFill>
                <a:latin typeface="Menlo Regular"/>
                <a:cs typeface="Menlo Regular"/>
              </a:rPr>
              <a:t> install </a:t>
            </a:r>
            <a:r>
              <a:rPr lang="en-US" sz="1400" b="1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mpileaks</a:t>
            </a:r>
            <a:r>
              <a:rPr lang="en-US" sz="1400" b="1" dirty="0" smtClean="0">
                <a:solidFill>
                  <a:prstClr val="black"/>
                </a:solidFill>
                <a:latin typeface="Menlo Regular"/>
                <a:cs typeface="Menlo Regular"/>
              </a:rPr>
              <a:t> %intel@12.1 </a:t>
            </a:r>
            <a:r>
              <a:rPr lang="en-US" sz="1400" b="1" dirty="0" smtClean="0">
                <a:solidFill>
                  <a:srgbClr val="009DD9"/>
                </a:solidFill>
                <a:latin typeface="Menlo Regular"/>
                <a:cs typeface="Menlo Regular"/>
              </a:rPr>
              <a:t>^</a:t>
            </a:r>
            <a:r>
              <a:rPr lang="en-US" sz="1400" b="1" dirty="0">
                <a:solidFill>
                  <a:srgbClr val="009DD9"/>
                </a:solidFill>
                <a:latin typeface="Menlo Regular"/>
                <a:cs typeface="Menlo Regular"/>
              </a:rPr>
              <a:t>libelf@</a:t>
            </a:r>
            <a:r>
              <a:rPr lang="en-US" sz="1400" b="1" dirty="0" smtClean="0">
                <a:solidFill>
                  <a:srgbClr val="009DD9"/>
                </a:solidFill>
                <a:latin typeface="Menlo Regular"/>
                <a:cs typeface="Menlo Regular"/>
              </a:rPr>
              <a:t>0.8.12</a:t>
            </a:r>
            <a:endParaRPr lang="en-US" sz="1400" dirty="0">
              <a:solidFill>
                <a:srgbClr val="009DD9"/>
              </a:solidFill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273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Spack</a:t>
            </a:r>
            <a:r>
              <a:rPr lang="en-US" dirty="0"/>
              <a:t> handles ABI-incompatible</a:t>
            </a:r>
            <a:r>
              <a:rPr lang="en-US" dirty="0" smtClean="0"/>
              <a:t>, versioned </a:t>
            </a:r>
            <a:r>
              <a:rPr lang="en-US" dirty="0"/>
              <a:t>interfaces like MPI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3165" y="3387979"/>
            <a:ext cx="419460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91440" rIns="274320" bIns="91440" rtlCol="0">
            <a:spAutoFit/>
          </a:bodyPr>
          <a:lstStyle/>
          <a:p>
            <a:r>
              <a:rPr lang="en-US" sz="1200" b="1" dirty="0" smtClean="0">
                <a:solidFill>
                  <a:srgbClr val="04617B">
                    <a:lumMod val="75000"/>
                  </a:srgbClr>
                </a:solidFill>
                <a:latin typeface="Menlo Regular"/>
                <a:cs typeface="Menlo Regular"/>
              </a:rPr>
              <a:t>$ </a:t>
            </a:r>
            <a:r>
              <a:rPr lang="en-US" sz="1200" b="1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spack</a:t>
            </a:r>
            <a:r>
              <a:rPr lang="en-US" sz="1200" b="1" dirty="0" smtClean="0">
                <a:solidFill>
                  <a:prstClr val="black"/>
                </a:solidFill>
                <a:latin typeface="Menlo Regular"/>
                <a:cs typeface="Menlo Regular"/>
              </a:rPr>
              <a:t> install </a:t>
            </a:r>
            <a:r>
              <a:rPr lang="en-US" sz="1200" b="1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mpileaks</a:t>
            </a:r>
            <a:r>
              <a:rPr lang="en-US" sz="1200" b="1" dirty="0" smtClean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smtClean="0">
                <a:solidFill>
                  <a:srgbClr val="009DD9"/>
                </a:solidFill>
                <a:latin typeface="Menlo Regular"/>
                <a:cs typeface="Menlo Regular"/>
              </a:rPr>
              <a:t>^mvapich@1.9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4923" y="3395463"/>
            <a:ext cx="420123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91440" rIns="274320" bIns="91440" rtlCol="0">
            <a:spAutoFit/>
          </a:bodyPr>
          <a:lstStyle/>
          <a:p>
            <a:r>
              <a:rPr lang="en-US" sz="1200" b="1" dirty="0" smtClean="0">
                <a:solidFill>
                  <a:srgbClr val="04617B">
                    <a:lumMod val="75000"/>
                  </a:srgbClr>
                </a:solidFill>
                <a:latin typeface="Menlo Regular"/>
                <a:cs typeface="Menlo Regular"/>
              </a:rPr>
              <a:t>$ </a:t>
            </a:r>
            <a:r>
              <a:rPr lang="en-US" sz="1200" b="1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spack</a:t>
            </a:r>
            <a:r>
              <a:rPr lang="en-US" sz="1200" b="1" dirty="0" smtClean="0">
                <a:solidFill>
                  <a:prstClr val="black"/>
                </a:solidFill>
                <a:latin typeface="Menlo Regular"/>
                <a:cs typeface="Menlo Regular"/>
              </a:rPr>
              <a:t> install </a:t>
            </a:r>
            <a:r>
              <a:rPr lang="en-US" sz="1200" b="1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mpileaks</a:t>
            </a:r>
            <a:r>
              <a:rPr lang="en-US" sz="1200" b="1" dirty="0" smtClean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smtClean="0">
                <a:solidFill>
                  <a:srgbClr val="009DD9"/>
                </a:solidFill>
                <a:latin typeface="Menlo Regular"/>
                <a:cs typeface="Menlo Regular"/>
              </a:rPr>
              <a:t>^openmpi@1.4: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36805" y="4318362"/>
            <a:ext cx="419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91440" rIns="274320" bIns="91440" rtlCol="0">
            <a:spAutoFit/>
          </a:bodyPr>
          <a:lstStyle/>
          <a:p>
            <a:r>
              <a:rPr lang="en-US" sz="1200" b="1" dirty="0" smtClean="0">
                <a:solidFill>
                  <a:srgbClr val="04617B">
                    <a:lumMod val="75000"/>
                  </a:srgbClr>
                </a:solidFill>
                <a:latin typeface="Menlo Regular"/>
                <a:cs typeface="Menlo Regular"/>
              </a:rPr>
              <a:t>$ </a:t>
            </a:r>
            <a:r>
              <a:rPr lang="en-US" sz="1200" b="1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spack</a:t>
            </a:r>
            <a:r>
              <a:rPr lang="en-US" sz="1200" b="1" dirty="0" smtClean="0">
                <a:solidFill>
                  <a:prstClr val="black"/>
                </a:solidFill>
                <a:latin typeface="Menlo Regular"/>
                <a:cs typeface="Menlo Regular"/>
              </a:rPr>
              <a:t> install </a:t>
            </a:r>
            <a:r>
              <a:rPr lang="en-US" sz="1200" b="1" dirty="0" err="1" smtClean="0">
                <a:solidFill>
                  <a:prstClr val="black"/>
                </a:solidFill>
                <a:latin typeface="Menlo Regular"/>
                <a:cs typeface="Menlo Regular"/>
              </a:rPr>
              <a:t>mpileaks</a:t>
            </a:r>
            <a:r>
              <a:rPr lang="en-US" sz="1200" b="1" dirty="0" smtClean="0">
                <a:solidFill>
                  <a:prstClr val="black"/>
                </a:solidFill>
                <a:latin typeface="Menlo Regular"/>
                <a:cs typeface="Menlo Regular"/>
              </a:rPr>
              <a:t> </a:t>
            </a:r>
            <a:r>
              <a:rPr lang="en-US" sz="1200" b="1" dirty="0" smtClean="0">
                <a:solidFill>
                  <a:srgbClr val="009DD9"/>
                </a:solidFill>
                <a:latin typeface="Menlo Regular"/>
                <a:cs typeface="Menlo Regular"/>
              </a:rPr>
              <a:t>^mpi@2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896208" y="520823"/>
            <a:ext cx="7320088" cy="2356847"/>
            <a:chOff x="0" y="832973"/>
            <a:chExt cx="5371102" cy="1729332"/>
          </a:xfrm>
        </p:grpSpPr>
        <p:pic>
          <p:nvPicPr>
            <p:cNvPr id="43" name="Picture 42" descr="mpileaks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832973"/>
              <a:ext cx="5371102" cy="1729332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 bwMode="auto">
            <a:xfrm>
              <a:off x="2452648" y="1221538"/>
              <a:ext cx="562130" cy="386115"/>
            </a:xfrm>
            <a:prstGeom prst="rect">
              <a:avLst/>
            </a:prstGeom>
            <a:noFill/>
            <a:ln w="57150" cap="rnd" cmpd="sng" algn="ctr">
              <a:solidFill>
                <a:srgbClr val="009DD9"/>
              </a:solidFill>
              <a:prstDash val="solid"/>
              <a:headEnd/>
              <a:tailEnd/>
            </a:ln>
            <a:effectLst>
              <a:outerShdw blurRad="45000" dist="25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b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445763"/>
            <a:ext cx="8229600" cy="2002303"/>
          </a:xfrm>
        </p:spPr>
        <p:txBody>
          <a:bodyPr/>
          <a:lstStyle/>
          <a:p>
            <a:r>
              <a:rPr lang="en-US" sz="1600" dirty="0" err="1" smtClean="0">
                <a:latin typeface="Monaco"/>
                <a:cs typeface="Monaco"/>
              </a:rPr>
              <a:t>mpi</a:t>
            </a:r>
            <a:r>
              <a:rPr lang="en-US" dirty="0" smtClean="0"/>
              <a:t> is a </a:t>
            </a:r>
            <a:r>
              <a:rPr lang="en-US" i="1" dirty="0" smtClean="0"/>
              <a:t>virtual dependency</a:t>
            </a:r>
          </a:p>
          <a:p>
            <a:r>
              <a:rPr lang="en-US" dirty="0" smtClean="0"/>
              <a:t>Install </a:t>
            </a:r>
            <a:r>
              <a:rPr lang="en-US" dirty="0"/>
              <a:t>the same package built with two different MPI implementations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>
                <a:solidFill>
                  <a:prstClr val="black"/>
                </a:solidFill>
              </a:rPr>
              <a:t>Let </a:t>
            </a:r>
            <a:r>
              <a:rPr lang="en-US" dirty="0" err="1">
                <a:solidFill>
                  <a:prstClr val="black"/>
                </a:solidFill>
              </a:rPr>
              <a:t>Spack</a:t>
            </a:r>
            <a:r>
              <a:rPr lang="en-US" dirty="0">
                <a:solidFill>
                  <a:prstClr val="black"/>
                </a:solidFill>
              </a:rPr>
              <a:t> choose MPI version, as long as it provides MPI 2 interface</a:t>
            </a:r>
            <a:r>
              <a:rPr lang="en-US" dirty="0" smtClean="0">
                <a:solidFill>
                  <a:prstClr val="black"/>
                </a:solidFill>
              </a:rPr>
              <a:t>: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354686" y="2403899"/>
            <a:ext cx="6404043" cy="40438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00050" indent="-280988" algn="l" rtl="0" eaLnBrk="1" latinLnBrk="0" hangingPunct="1">
              <a:spcBef>
                <a:spcPts val="600"/>
              </a:spcBef>
              <a:spcAft>
                <a:spcPts val="600"/>
              </a:spcAft>
              <a:buClr>
                <a:srgbClr val="0D5097"/>
              </a:buClr>
              <a:buSzPct val="90000"/>
              <a:buFont typeface="Wingdings" charset="2"/>
              <a:buChar char="§"/>
              <a:defRPr kumimoji="0"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85800" indent="-27305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85850" indent="-40163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Lucida Grande"/>
              <a:buChar char="—"/>
              <a:defRPr kumimoji="0"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144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Lucida Grande"/>
              <a:buChar char="–"/>
              <a:defRPr kumimoji="0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5430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  <a:defRPr kumimoji="0" lang="en-US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2" indent="0">
              <a:buFont typeface="Wingdings" charset="2"/>
              <a:buNone/>
            </a:pPr>
            <a:endParaRPr lang="en-US" sz="1600" dirty="0" smtClean="0">
              <a:solidFill>
                <a:prstClr val="black"/>
              </a:solidFill>
            </a:endParaRPr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351721" y="1368122"/>
            <a:ext cx="6924962" cy="3334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5750" indent="-228600" algn="l" rtl="0" eaLnBrk="1" latinLnBrk="0" hangingPunct="1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charset="2"/>
              <a:buChar char="§"/>
              <a:tabLst/>
              <a:defRPr kumimoji="0" sz="1800" b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28650" indent="-2857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90000"/>
              <a:buFont typeface="Calibri" panose="020F0502020204030204" pitchFamily="34" charset="0"/>
              <a:buChar char="—"/>
              <a:defRPr kumimoji="0"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800100" indent="-1714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kumimoji="0"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28700" indent="-1714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Font typeface="Lucida Grande"/>
              <a:buChar char="–"/>
              <a:defRPr kumimoji="0"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257300" indent="-1714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tabLst>
                <a:tab pos="1200150" algn="l"/>
              </a:tabLst>
              <a:defRPr kumimoji="0" lang="en-US"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2" indent="0">
              <a:buFont typeface="Wingdings" charset="2"/>
              <a:buNone/>
            </a:pP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2224988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Spack</a:t>
            </a:r>
            <a:r>
              <a:rPr lang="en-US" dirty="0" smtClean="0"/>
              <a:t> packages are simple Python scripts.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947" y="996867"/>
            <a:ext cx="5862918" cy="36471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C200FF"/>
                </a:solidFill>
                <a:latin typeface="Monaco"/>
              </a:rPr>
              <a:t>from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Monaco"/>
              </a:rPr>
              <a:t>spack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700" dirty="0">
                <a:solidFill>
                  <a:srgbClr val="C200FF"/>
                </a:solidFill>
                <a:latin typeface="Monaco"/>
              </a:rPr>
              <a:t>import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*</a:t>
            </a:r>
          </a:p>
          <a:p>
            <a:endParaRPr lang="en-US" sz="700" dirty="0">
              <a:solidFill>
                <a:srgbClr val="000000"/>
              </a:solidFill>
              <a:latin typeface="Monaco"/>
            </a:endParaRPr>
          </a:p>
          <a:p>
            <a:r>
              <a:rPr lang="en-US" sz="700" dirty="0">
                <a:solidFill>
                  <a:srgbClr val="C200FF"/>
                </a:solidFill>
                <a:latin typeface="Monaco"/>
              </a:rPr>
              <a:t>class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700" dirty="0" err="1">
                <a:solidFill>
                  <a:srgbClr val="2D961E"/>
                </a:solidFill>
                <a:latin typeface="Monaco"/>
              </a:rPr>
              <a:t>Dyninst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(Package):</a:t>
            </a:r>
          </a:p>
          <a:p>
            <a:r>
              <a:rPr lang="en-US" sz="7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700" dirty="0">
                <a:solidFill>
                  <a:srgbClr val="9D206F"/>
                </a:solidFill>
                <a:latin typeface="Monaco"/>
              </a:rPr>
              <a:t>"""API for dynamic binary instrumentation</a:t>
            </a:r>
            <a:r>
              <a:rPr lang="en-US" sz="700" dirty="0" smtClean="0">
                <a:solidFill>
                  <a:srgbClr val="9D206F"/>
                </a:solidFill>
                <a:latin typeface="Monaco"/>
              </a:rPr>
              <a:t>.""”</a:t>
            </a:r>
          </a:p>
          <a:p>
            <a:endParaRPr lang="en-US" sz="700" dirty="0">
              <a:solidFill>
                <a:srgbClr val="000000"/>
              </a:solidFill>
              <a:latin typeface="Monaco"/>
            </a:endParaRPr>
          </a:p>
          <a:p>
            <a:r>
              <a:rPr lang="en-US" sz="7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700" dirty="0">
                <a:solidFill>
                  <a:srgbClr val="C1651C"/>
                </a:solidFill>
                <a:latin typeface="Monaco"/>
              </a:rPr>
              <a:t>homepage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= </a:t>
            </a:r>
            <a:r>
              <a:rPr lang="en-US" sz="700" dirty="0" smtClean="0">
                <a:solidFill>
                  <a:srgbClr val="9D206F"/>
                </a:solidFill>
                <a:latin typeface="Monaco"/>
              </a:rPr>
              <a:t>"https</a:t>
            </a:r>
            <a:r>
              <a:rPr lang="en-US" sz="700" dirty="0">
                <a:solidFill>
                  <a:srgbClr val="9D206F"/>
                </a:solidFill>
                <a:latin typeface="Monaco"/>
              </a:rPr>
              <a:t>://</a:t>
            </a:r>
            <a:r>
              <a:rPr lang="en-US" sz="700" dirty="0" err="1" smtClean="0">
                <a:solidFill>
                  <a:srgbClr val="9D206F"/>
                </a:solidFill>
                <a:latin typeface="Monaco"/>
              </a:rPr>
              <a:t>paradyn.org</a:t>
            </a:r>
            <a:r>
              <a:rPr lang="en-US" sz="700" dirty="0" smtClean="0">
                <a:solidFill>
                  <a:srgbClr val="9D206F"/>
                </a:solidFill>
                <a:latin typeface="Monaco"/>
              </a:rPr>
              <a:t>"</a:t>
            </a:r>
            <a:endParaRPr lang="en-US" sz="700" dirty="0">
              <a:solidFill>
                <a:srgbClr val="000000"/>
              </a:solidFill>
              <a:latin typeface="Monaco"/>
            </a:endParaRPr>
          </a:p>
          <a:p>
            <a:endParaRPr lang="en-US" sz="700" dirty="0">
              <a:solidFill>
                <a:srgbClr val="000000"/>
              </a:solidFill>
              <a:latin typeface="Monaco"/>
            </a:endParaRPr>
          </a:p>
          <a:p>
            <a:r>
              <a:rPr lang="fr-FR" sz="700" dirty="0">
                <a:solidFill>
                  <a:srgbClr val="000000"/>
                </a:solidFill>
                <a:latin typeface="Monaco"/>
              </a:rPr>
              <a:t>    version(</a:t>
            </a:r>
            <a:r>
              <a:rPr lang="fr-FR" sz="700" dirty="0">
                <a:solidFill>
                  <a:srgbClr val="9D206F"/>
                </a:solidFill>
                <a:latin typeface="Monaco"/>
              </a:rPr>
              <a:t>'8.2.1'</a:t>
            </a:r>
            <a:r>
              <a:rPr lang="fr-FR" sz="7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fr-FR" sz="700" dirty="0">
                <a:solidFill>
                  <a:srgbClr val="9D206F"/>
                </a:solidFill>
                <a:latin typeface="Monaco"/>
              </a:rPr>
              <a:t>'</a:t>
            </a:r>
            <a:r>
              <a:rPr lang="fr-FR" sz="700" dirty="0" smtClean="0">
                <a:solidFill>
                  <a:srgbClr val="9D206F"/>
                </a:solidFill>
                <a:latin typeface="Monaco"/>
              </a:rPr>
              <a:t>abf60b7faabe7a2e’</a:t>
            </a:r>
            <a:r>
              <a:rPr lang="fr-FR" sz="700" dirty="0" smtClean="0">
                <a:solidFill>
                  <a:srgbClr val="000000"/>
                </a:solidFill>
                <a:latin typeface="Monaco"/>
              </a:rPr>
              <a:t>, url</a:t>
            </a:r>
            <a:r>
              <a:rPr lang="fr-FR" sz="700" dirty="0">
                <a:solidFill>
                  <a:srgbClr val="000000"/>
                </a:solidFill>
                <a:latin typeface="Monaco"/>
              </a:rPr>
              <a:t>=</a:t>
            </a:r>
            <a:r>
              <a:rPr lang="fr-FR" sz="700" dirty="0">
                <a:solidFill>
                  <a:srgbClr val="9D206F"/>
                </a:solidFill>
                <a:latin typeface="Monaco"/>
              </a:rPr>
              <a:t>"http://</a:t>
            </a:r>
            <a:r>
              <a:rPr lang="fr-FR" sz="700" dirty="0" err="1">
                <a:solidFill>
                  <a:srgbClr val="9D206F"/>
                </a:solidFill>
                <a:latin typeface="Monaco"/>
              </a:rPr>
              <a:t>www.paradyn.org</a:t>
            </a:r>
            <a:r>
              <a:rPr lang="fr-FR" sz="700" dirty="0">
                <a:solidFill>
                  <a:srgbClr val="9D206F"/>
                </a:solidFill>
                <a:latin typeface="Monaco"/>
              </a:rPr>
              <a:t>/release8.2/DyninstAPI-8.2.1.tgz"</a:t>
            </a:r>
            <a:r>
              <a:rPr lang="fr-FR" sz="7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tr-TR" sz="7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tr-TR" sz="700" dirty="0" err="1">
                <a:solidFill>
                  <a:srgbClr val="000000"/>
                </a:solidFill>
                <a:latin typeface="Monaco"/>
              </a:rPr>
              <a:t>version</a:t>
            </a:r>
            <a:r>
              <a:rPr lang="tr-TR" sz="700" dirty="0">
                <a:solidFill>
                  <a:srgbClr val="000000"/>
                </a:solidFill>
                <a:latin typeface="Monaco"/>
              </a:rPr>
              <a:t>(</a:t>
            </a:r>
            <a:r>
              <a:rPr lang="tr-TR" sz="700" dirty="0">
                <a:solidFill>
                  <a:srgbClr val="9D206F"/>
                </a:solidFill>
                <a:latin typeface="Monaco"/>
              </a:rPr>
              <a:t>'8.1.2'</a:t>
            </a:r>
            <a:r>
              <a:rPr lang="tr-TR" sz="7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tr-TR" sz="700" dirty="0">
                <a:solidFill>
                  <a:srgbClr val="9D206F"/>
                </a:solidFill>
                <a:latin typeface="Monaco"/>
              </a:rPr>
              <a:t>'</a:t>
            </a:r>
            <a:r>
              <a:rPr lang="tr-TR" sz="700" dirty="0" smtClean="0">
                <a:solidFill>
                  <a:srgbClr val="9D206F"/>
                </a:solidFill>
                <a:latin typeface="Monaco"/>
              </a:rPr>
              <a:t>bf03b33375afa66f’</a:t>
            </a:r>
            <a:r>
              <a:rPr lang="tr-TR" sz="700" dirty="0" smtClean="0">
                <a:solidFill>
                  <a:srgbClr val="000000"/>
                </a:solidFill>
                <a:latin typeface="Monaco"/>
              </a:rPr>
              <a:t>, </a:t>
            </a:r>
            <a:r>
              <a:rPr lang="tr-TR" sz="700" dirty="0" err="1" smtClean="0">
                <a:solidFill>
                  <a:srgbClr val="000000"/>
                </a:solidFill>
                <a:latin typeface="Monaco"/>
              </a:rPr>
              <a:t>url</a:t>
            </a:r>
            <a:r>
              <a:rPr lang="tr-TR" sz="700" dirty="0">
                <a:solidFill>
                  <a:srgbClr val="000000"/>
                </a:solidFill>
                <a:latin typeface="Monaco"/>
              </a:rPr>
              <a:t>=</a:t>
            </a:r>
            <a:r>
              <a:rPr lang="tr-TR" sz="700" dirty="0">
                <a:solidFill>
                  <a:srgbClr val="9D206F"/>
                </a:solidFill>
                <a:latin typeface="Monaco"/>
              </a:rPr>
              <a:t>"http://</a:t>
            </a:r>
            <a:r>
              <a:rPr lang="tr-TR" sz="700" dirty="0" err="1">
                <a:solidFill>
                  <a:srgbClr val="9D206F"/>
                </a:solidFill>
                <a:latin typeface="Monaco"/>
              </a:rPr>
              <a:t>www.paradyn.org</a:t>
            </a:r>
            <a:r>
              <a:rPr lang="tr-TR" sz="700" dirty="0">
                <a:solidFill>
                  <a:srgbClr val="9D206F"/>
                </a:solidFill>
                <a:latin typeface="Monaco"/>
              </a:rPr>
              <a:t>/release8.1.2/DyninstAPI-8.1.2.tgz"</a:t>
            </a:r>
            <a:r>
              <a:rPr lang="tr-TR" sz="7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tr-TR" sz="7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tr-TR" sz="700" dirty="0" err="1">
                <a:solidFill>
                  <a:srgbClr val="000000"/>
                </a:solidFill>
                <a:latin typeface="Monaco"/>
              </a:rPr>
              <a:t>version</a:t>
            </a:r>
            <a:r>
              <a:rPr lang="tr-TR" sz="700" dirty="0">
                <a:solidFill>
                  <a:srgbClr val="000000"/>
                </a:solidFill>
                <a:latin typeface="Monaco"/>
              </a:rPr>
              <a:t>(</a:t>
            </a:r>
            <a:r>
              <a:rPr lang="tr-TR" sz="700" dirty="0">
                <a:solidFill>
                  <a:srgbClr val="9D206F"/>
                </a:solidFill>
                <a:latin typeface="Monaco"/>
              </a:rPr>
              <a:t>'8.1.1'</a:t>
            </a:r>
            <a:r>
              <a:rPr lang="tr-TR" sz="7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tr-TR" sz="700" dirty="0">
                <a:solidFill>
                  <a:srgbClr val="9D206F"/>
                </a:solidFill>
                <a:latin typeface="Monaco"/>
              </a:rPr>
              <a:t>'</a:t>
            </a:r>
            <a:r>
              <a:rPr lang="tr-TR" sz="700" dirty="0" smtClean="0">
                <a:solidFill>
                  <a:srgbClr val="9D206F"/>
                </a:solidFill>
                <a:latin typeface="Monaco"/>
              </a:rPr>
              <a:t>d1a04e995b7aa709’</a:t>
            </a:r>
            <a:r>
              <a:rPr lang="tr-TR" sz="700" dirty="0" smtClean="0">
                <a:solidFill>
                  <a:srgbClr val="000000"/>
                </a:solidFill>
                <a:latin typeface="Monaco"/>
              </a:rPr>
              <a:t>, </a:t>
            </a:r>
            <a:r>
              <a:rPr lang="tr-TR" sz="700" dirty="0" err="1" smtClean="0">
                <a:solidFill>
                  <a:srgbClr val="000000"/>
                </a:solidFill>
                <a:latin typeface="Monaco"/>
              </a:rPr>
              <a:t>url</a:t>
            </a:r>
            <a:r>
              <a:rPr lang="tr-TR" sz="700" dirty="0">
                <a:solidFill>
                  <a:srgbClr val="000000"/>
                </a:solidFill>
                <a:latin typeface="Monaco"/>
              </a:rPr>
              <a:t>=</a:t>
            </a:r>
            <a:r>
              <a:rPr lang="tr-TR" sz="700" dirty="0">
                <a:solidFill>
                  <a:srgbClr val="9D206F"/>
                </a:solidFill>
                <a:latin typeface="Monaco"/>
              </a:rPr>
              <a:t>"http://</a:t>
            </a:r>
            <a:r>
              <a:rPr lang="tr-TR" sz="700" dirty="0" err="1">
                <a:solidFill>
                  <a:srgbClr val="9D206F"/>
                </a:solidFill>
                <a:latin typeface="Monaco"/>
              </a:rPr>
              <a:t>www.paradyn.org</a:t>
            </a:r>
            <a:r>
              <a:rPr lang="tr-TR" sz="700" dirty="0">
                <a:solidFill>
                  <a:srgbClr val="9D206F"/>
                </a:solidFill>
                <a:latin typeface="Monaco"/>
              </a:rPr>
              <a:t>/release8.1/DyninstAPI-8.1.1.tgz"</a:t>
            </a:r>
            <a:r>
              <a:rPr lang="tr-TR" sz="7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tr-TR" sz="700" dirty="0">
              <a:solidFill>
                <a:srgbClr val="000000"/>
              </a:solidFill>
              <a:latin typeface="Monaco"/>
            </a:endParaRPr>
          </a:p>
          <a:p>
            <a:r>
              <a:rPr lang="tr-TR" sz="7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tr-TR" sz="700" dirty="0" err="1">
                <a:solidFill>
                  <a:srgbClr val="000000"/>
                </a:solidFill>
                <a:latin typeface="Monaco"/>
              </a:rPr>
              <a:t>depends_on</a:t>
            </a:r>
            <a:r>
              <a:rPr lang="tr-TR" sz="700" dirty="0">
                <a:solidFill>
                  <a:srgbClr val="000000"/>
                </a:solidFill>
                <a:latin typeface="Monaco"/>
              </a:rPr>
              <a:t>(</a:t>
            </a:r>
            <a:r>
              <a:rPr lang="tr-TR" sz="700" dirty="0">
                <a:solidFill>
                  <a:srgbClr val="9D206F"/>
                </a:solidFill>
                <a:latin typeface="Monaco"/>
              </a:rPr>
              <a:t>"</a:t>
            </a:r>
            <a:r>
              <a:rPr lang="tr-TR" sz="700" dirty="0" err="1">
                <a:solidFill>
                  <a:srgbClr val="9D206F"/>
                </a:solidFill>
                <a:latin typeface="Monaco"/>
              </a:rPr>
              <a:t>libelf</a:t>
            </a:r>
            <a:r>
              <a:rPr lang="tr-TR" sz="700" dirty="0">
                <a:solidFill>
                  <a:srgbClr val="9D206F"/>
                </a:solidFill>
                <a:latin typeface="Monaco"/>
              </a:rPr>
              <a:t>"</a:t>
            </a:r>
            <a:r>
              <a:rPr lang="tr-TR" sz="7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tr-TR" sz="7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tr-TR" sz="700" dirty="0" err="1">
                <a:solidFill>
                  <a:srgbClr val="000000"/>
                </a:solidFill>
                <a:latin typeface="Monaco"/>
              </a:rPr>
              <a:t>depends_on</a:t>
            </a:r>
            <a:r>
              <a:rPr lang="tr-TR" sz="700" dirty="0">
                <a:solidFill>
                  <a:srgbClr val="000000"/>
                </a:solidFill>
                <a:latin typeface="Monaco"/>
              </a:rPr>
              <a:t>(</a:t>
            </a:r>
            <a:r>
              <a:rPr lang="tr-TR" sz="700" dirty="0">
                <a:solidFill>
                  <a:srgbClr val="9D206F"/>
                </a:solidFill>
                <a:latin typeface="Monaco"/>
              </a:rPr>
              <a:t>"</a:t>
            </a:r>
            <a:r>
              <a:rPr lang="tr-TR" sz="700" dirty="0" err="1">
                <a:solidFill>
                  <a:srgbClr val="9D206F"/>
                </a:solidFill>
                <a:latin typeface="Monaco"/>
              </a:rPr>
              <a:t>libdwarf</a:t>
            </a:r>
            <a:r>
              <a:rPr lang="tr-TR" sz="700" dirty="0">
                <a:solidFill>
                  <a:srgbClr val="9D206F"/>
                </a:solidFill>
                <a:latin typeface="Monaco"/>
              </a:rPr>
              <a:t>"</a:t>
            </a:r>
            <a:r>
              <a:rPr lang="tr-TR" sz="7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nl-NL" sz="7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nl-NL" sz="700" dirty="0" err="1">
                <a:solidFill>
                  <a:srgbClr val="000000"/>
                </a:solidFill>
                <a:latin typeface="Monaco"/>
              </a:rPr>
              <a:t>depends_on</a:t>
            </a:r>
            <a:r>
              <a:rPr lang="nl-NL" sz="7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nl-NL" sz="700" dirty="0" smtClean="0">
                <a:solidFill>
                  <a:srgbClr val="9D206F"/>
                </a:solidFill>
                <a:latin typeface="Monaco"/>
              </a:rPr>
              <a:t>"boost</a:t>
            </a:r>
            <a:r>
              <a:rPr lang="nl-NL" sz="700" dirty="0">
                <a:solidFill>
                  <a:srgbClr val="9D206F"/>
                </a:solidFill>
                <a:latin typeface="Monaco"/>
              </a:rPr>
              <a:t>@1.42</a:t>
            </a:r>
            <a:r>
              <a:rPr lang="nl-NL" sz="700" dirty="0" smtClean="0">
                <a:solidFill>
                  <a:srgbClr val="9D206F"/>
                </a:solidFill>
                <a:latin typeface="Monaco"/>
              </a:rPr>
              <a:t>:"</a:t>
            </a:r>
            <a:r>
              <a:rPr lang="nl-NL" sz="700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en-US" sz="700" dirty="0" smtClean="0">
              <a:solidFill>
                <a:srgbClr val="C200FF"/>
              </a:solidFill>
              <a:latin typeface="Monaco"/>
            </a:endParaRPr>
          </a:p>
          <a:p>
            <a:r>
              <a:rPr lang="en-US" sz="700" dirty="0" smtClean="0">
                <a:solidFill>
                  <a:srgbClr val="C200FF"/>
                </a:solidFill>
                <a:latin typeface="Monaco"/>
              </a:rPr>
              <a:t>    </a:t>
            </a:r>
            <a:r>
              <a:rPr lang="en-US" sz="700" dirty="0" err="1" smtClean="0">
                <a:solidFill>
                  <a:srgbClr val="C200FF"/>
                </a:solidFill>
                <a:latin typeface="Monaco"/>
              </a:rPr>
              <a:t>def</a:t>
            </a:r>
            <a:r>
              <a:rPr lang="en-US" sz="7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700" dirty="0">
                <a:solidFill>
                  <a:srgbClr val="4A00FF"/>
                </a:solidFill>
                <a:latin typeface="Monaco"/>
              </a:rPr>
              <a:t>install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700" dirty="0">
                <a:solidFill>
                  <a:srgbClr val="C200FF"/>
                </a:solidFill>
                <a:latin typeface="Monaco"/>
              </a:rPr>
              <a:t>self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, spec, prefix):</a:t>
            </a:r>
          </a:p>
          <a:p>
            <a:r>
              <a:rPr lang="en-US" sz="7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700" dirty="0" err="1">
                <a:solidFill>
                  <a:srgbClr val="C1651C"/>
                </a:solidFill>
                <a:latin typeface="Monaco"/>
              </a:rPr>
              <a:t>libelf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= spec[</a:t>
            </a:r>
            <a:r>
              <a:rPr lang="en-US" sz="700" dirty="0">
                <a:solidFill>
                  <a:srgbClr val="9D206F"/>
                </a:solidFill>
                <a:latin typeface="Monaco"/>
              </a:rPr>
              <a:t>'</a:t>
            </a:r>
            <a:r>
              <a:rPr lang="en-US" sz="700" dirty="0" err="1">
                <a:solidFill>
                  <a:srgbClr val="9D206F"/>
                </a:solidFill>
                <a:latin typeface="Monaco"/>
              </a:rPr>
              <a:t>libelf</a:t>
            </a:r>
            <a:r>
              <a:rPr lang="en-US" sz="700" dirty="0">
                <a:solidFill>
                  <a:srgbClr val="9D206F"/>
                </a:solidFill>
                <a:latin typeface="Monaco"/>
              </a:rPr>
              <a:t>'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].prefix</a:t>
            </a:r>
          </a:p>
          <a:p>
            <a:r>
              <a:rPr lang="en-US" sz="7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700" dirty="0" err="1">
                <a:solidFill>
                  <a:srgbClr val="C1651C"/>
                </a:solidFill>
                <a:latin typeface="Monaco"/>
              </a:rPr>
              <a:t>libdwarf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= spec[</a:t>
            </a:r>
            <a:r>
              <a:rPr lang="en-US" sz="700" dirty="0">
                <a:solidFill>
                  <a:srgbClr val="9D206F"/>
                </a:solidFill>
                <a:latin typeface="Monaco"/>
              </a:rPr>
              <a:t>'</a:t>
            </a:r>
            <a:r>
              <a:rPr lang="en-US" sz="700" dirty="0" err="1">
                <a:solidFill>
                  <a:srgbClr val="9D206F"/>
                </a:solidFill>
                <a:latin typeface="Monaco"/>
              </a:rPr>
              <a:t>libdwarf</a:t>
            </a:r>
            <a:r>
              <a:rPr lang="en-US" sz="700" dirty="0">
                <a:solidFill>
                  <a:srgbClr val="9D206F"/>
                </a:solidFill>
                <a:latin typeface="Monaco"/>
              </a:rPr>
              <a:t>'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].prefix</a:t>
            </a:r>
          </a:p>
          <a:p>
            <a:endParaRPr lang="en-US" sz="700" dirty="0">
              <a:solidFill>
                <a:srgbClr val="000000"/>
              </a:solidFill>
              <a:latin typeface="Monaco"/>
            </a:endParaRPr>
          </a:p>
          <a:p>
            <a:r>
              <a:rPr lang="en-US" sz="7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en-US" sz="700" dirty="0">
                <a:solidFill>
                  <a:srgbClr val="C200FF"/>
                </a:solidFill>
                <a:latin typeface="Monaco"/>
              </a:rPr>
              <a:t>with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Monaco"/>
              </a:rPr>
              <a:t>working_dir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700" dirty="0">
                <a:solidFill>
                  <a:srgbClr val="9D206F"/>
                </a:solidFill>
                <a:latin typeface="Monaco"/>
              </a:rPr>
              <a:t>'</a:t>
            </a:r>
            <a:r>
              <a:rPr lang="en-US" sz="700" dirty="0" err="1">
                <a:solidFill>
                  <a:srgbClr val="9D206F"/>
                </a:solidFill>
                <a:latin typeface="Monaco"/>
              </a:rPr>
              <a:t>spack</a:t>
            </a:r>
            <a:r>
              <a:rPr lang="en-US" sz="700" dirty="0">
                <a:solidFill>
                  <a:srgbClr val="9D206F"/>
                </a:solidFill>
                <a:latin typeface="Monaco"/>
              </a:rPr>
              <a:t>-build'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, create=</a:t>
            </a:r>
            <a:r>
              <a:rPr lang="en-US" sz="700" dirty="0">
                <a:solidFill>
                  <a:srgbClr val="2C9290"/>
                </a:solidFill>
                <a:latin typeface="Monaco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):</a:t>
            </a:r>
          </a:p>
          <a:p>
            <a:r>
              <a:rPr lang="tr-TR" sz="7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tr-TR" sz="700" dirty="0" err="1">
                <a:solidFill>
                  <a:srgbClr val="000000"/>
                </a:solidFill>
                <a:latin typeface="Monaco"/>
              </a:rPr>
              <a:t>cmake</a:t>
            </a:r>
            <a:r>
              <a:rPr lang="tr-TR" sz="700" dirty="0">
                <a:solidFill>
                  <a:srgbClr val="000000"/>
                </a:solidFill>
                <a:latin typeface="Monaco"/>
              </a:rPr>
              <a:t>(</a:t>
            </a:r>
            <a:r>
              <a:rPr lang="tr-TR" sz="700" dirty="0">
                <a:solidFill>
                  <a:srgbClr val="9D206F"/>
                </a:solidFill>
                <a:latin typeface="Monaco"/>
              </a:rPr>
              <a:t>'..'</a:t>
            </a:r>
            <a:r>
              <a:rPr lang="tr-TR" sz="7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tr-TR" sz="700" dirty="0">
                <a:solidFill>
                  <a:srgbClr val="000000"/>
                </a:solidFill>
                <a:latin typeface="Monaco"/>
              </a:rPr>
              <a:t>                  </a:t>
            </a:r>
            <a:r>
              <a:rPr lang="tr-TR" sz="700" dirty="0">
                <a:solidFill>
                  <a:srgbClr val="9D206F"/>
                </a:solidFill>
                <a:latin typeface="Monaco"/>
              </a:rPr>
              <a:t>'-</a:t>
            </a:r>
            <a:r>
              <a:rPr lang="tr-TR" sz="700" dirty="0" err="1">
                <a:solidFill>
                  <a:srgbClr val="9D206F"/>
                </a:solidFill>
                <a:latin typeface="Monaco"/>
              </a:rPr>
              <a:t>DBoost_INCLUDE_DIR</a:t>
            </a:r>
            <a:r>
              <a:rPr lang="tr-TR" sz="700" dirty="0">
                <a:solidFill>
                  <a:srgbClr val="9D206F"/>
                </a:solidFill>
                <a:latin typeface="Monaco"/>
              </a:rPr>
              <a:t>=%s'</a:t>
            </a:r>
            <a:r>
              <a:rPr lang="tr-TR" sz="700" dirty="0">
                <a:solidFill>
                  <a:srgbClr val="000000"/>
                </a:solidFill>
                <a:latin typeface="Monaco"/>
              </a:rPr>
              <a:t> % </a:t>
            </a:r>
            <a:r>
              <a:rPr lang="tr-TR" sz="700" dirty="0" err="1">
                <a:solidFill>
                  <a:srgbClr val="000000"/>
                </a:solidFill>
                <a:latin typeface="Monaco"/>
              </a:rPr>
              <a:t>spec</a:t>
            </a:r>
            <a:r>
              <a:rPr lang="tr-TR" sz="700" dirty="0">
                <a:solidFill>
                  <a:srgbClr val="000000"/>
                </a:solidFill>
                <a:latin typeface="Monaco"/>
              </a:rPr>
              <a:t>[</a:t>
            </a:r>
            <a:r>
              <a:rPr lang="tr-TR" sz="700" dirty="0">
                <a:solidFill>
                  <a:srgbClr val="9D206F"/>
                </a:solidFill>
                <a:latin typeface="Monaco"/>
              </a:rPr>
              <a:t>'</a:t>
            </a:r>
            <a:r>
              <a:rPr lang="tr-TR" sz="700" dirty="0" err="1">
                <a:solidFill>
                  <a:srgbClr val="9D206F"/>
                </a:solidFill>
                <a:latin typeface="Monaco"/>
              </a:rPr>
              <a:t>boost</a:t>
            </a:r>
            <a:r>
              <a:rPr lang="tr-TR" sz="700" dirty="0">
                <a:solidFill>
                  <a:srgbClr val="9D206F"/>
                </a:solidFill>
                <a:latin typeface="Monaco"/>
              </a:rPr>
              <a:t>'</a:t>
            </a:r>
            <a:r>
              <a:rPr lang="tr-TR" sz="700" dirty="0">
                <a:solidFill>
                  <a:srgbClr val="000000"/>
                </a:solidFill>
                <a:latin typeface="Monaco"/>
              </a:rPr>
              <a:t>].</a:t>
            </a:r>
            <a:r>
              <a:rPr lang="tr-TR" sz="700" dirty="0" err="1">
                <a:solidFill>
                  <a:srgbClr val="000000"/>
                </a:solidFill>
                <a:latin typeface="Monaco"/>
              </a:rPr>
              <a:t>prefix.include</a:t>
            </a:r>
            <a:r>
              <a:rPr lang="tr-TR" sz="7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nl-NL" sz="700" dirty="0">
                <a:solidFill>
                  <a:srgbClr val="000000"/>
                </a:solidFill>
                <a:latin typeface="Monaco"/>
              </a:rPr>
              <a:t>                  </a:t>
            </a:r>
            <a:r>
              <a:rPr lang="nl-NL" sz="700" dirty="0">
                <a:solidFill>
                  <a:srgbClr val="9D206F"/>
                </a:solidFill>
                <a:latin typeface="Monaco"/>
              </a:rPr>
              <a:t>'-</a:t>
            </a:r>
            <a:r>
              <a:rPr lang="nl-NL" sz="700" dirty="0" err="1">
                <a:solidFill>
                  <a:srgbClr val="9D206F"/>
                </a:solidFill>
                <a:latin typeface="Monaco"/>
              </a:rPr>
              <a:t>DBoost_LIBRARY_DIR</a:t>
            </a:r>
            <a:r>
              <a:rPr lang="nl-NL" sz="700" dirty="0">
                <a:solidFill>
                  <a:srgbClr val="9D206F"/>
                </a:solidFill>
                <a:latin typeface="Monaco"/>
              </a:rPr>
              <a:t>=%s'</a:t>
            </a:r>
            <a:r>
              <a:rPr lang="nl-NL" sz="700" dirty="0">
                <a:solidFill>
                  <a:srgbClr val="000000"/>
                </a:solidFill>
                <a:latin typeface="Monaco"/>
              </a:rPr>
              <a:t> % </a:t>
            </a:r>
            <a:r>
              <a:rPr lang="nl-NL" sz="700" dirty="0" err="1">
                <a:solidFill>
                  <a:srgbClr val="000000"/>
                </a:solidFill>
                <a:latin typeface="Monaco"/>
              </a:rPr>
              <a:t>spec</a:t>
            </a:r>
            <a:r>
              <a:rPr lang="nl-NL" sz="700" dirty="0">
                <a:solidFill>
                  <a:srgbClr val="000000"/>
                </a:solidFill>
                <a:latin typeface="Monaco"/>
              </a:rPr>
              <a:t>[</a:t>
            </a:r>
            <a:r>
              <a:rPr lang="nl-NL" sz="700" dirty="0">
                <a:solidFill>
                  <a:srgbClr val="9D206F"/>
                </a:solidFill>
                <a:latin typeface="Monaco"/>
              </a:rPr>
              <a:t>'boost'</a:t>
            </a:r>
            <a:r>
              <a:rPr lang="nl-NL" sz="700" dirty="0">
                <a:solidFill>
                  <a:srgbClr val="000000"/>
                </a:solidFill>
                <a:latin typeface="Monaco"/>
              </a:rPr>
              <a:t>].</a:t>
            </a:r>
            <a:r>
              <a:rPr lang="nl-NL" sz="700" dirty="0" err="1">
                <a:solidFill>
                  <a:srgbClr val="000000"/>
                </a:solidFill>
                <a:latin typeface="Monaco"/>
              </a:rPr>
              <a:t>prefix.lib</a:t>
            </a:r>
            <a:r>
              <a:rPr lang="nl-NL" sz="700" dirty="0">
                <a:solidFill>
                  <a:srgbClr val="000000"/>
                </a:solidFill>
                <a:latin typeface="Monaco"/>
              </a:rPr>
              <a:t>,</a:t>
            </a:r>
          </a:p>
          <a:p>
            <a:r>
              <a:rPr lang="nl-NL" sz="700" dirty="0">
                <a:solidFill>
                  <a:srgbClr val="000000"/>
                </a:solidFill>
                <a:latin typeface="Monaco"/>
              </a:rPr>
              <a:t>                  </a:t>
            </a:r>
            <a:r>
              <a:rPr lang="nl-NL" sz="700" dirty="0">
                <a:solidFill>
                  <a:srgbClr val="9D206F"/>
                </a:solidFill>
                <a:latin typeface="Monaco"/>
              </a:rPr>
              <a:t>'-</a:t>
            </a:r>
            <a:r>
              <a:rPr lang="nl-NL" sz="700" dirty="0" err="1">
                <a:solidFill>
                  <a:srgbClr val="9D206F"/>
                </a:solidFill>
                <a:latin typeface="Monaco"/>
              </a:rPr>
              <a:t>DBoost_NO_SYSTEM_PATHS</a:t>
            </a:r>
            <a:r>
              <a:rPr lang="nl-NL" sz="700" dirty="0">
                <a:solidFill>
                  <a:srgbClr val="9D206F"/>
                </a:solidFill>
                <a:latin typeface="Monaco"/>
              </a:rPr>
              <a:t>=</a:t>
            </a:r>
            <a:r>
              <a:rPr lang="nl-NL" sz="700" dirty="0" smtClean="0">
                <a:solidFill>
                  <a:srgbClr val="9D206F"/>
                </a:solidFill>
                <a:latin typeface="Monaco"/>
              </a:rPr>
              <a:t>TRUE’</a:t>
            </a:r>
            <a:endParaRPr lang="nl-NL" sz="700" dirty="0">
              <a:solidFill>
                <a:srgbClr val="000000"/>
              </a:solidFill>
              <a:latin typeface="Monaco"/>
            </a:endParaRPr>
          </a:p>
          <a:p>
            <a:r>
              <a:rPr lang="nl-NL" sz="700" dirty="0" smtClean="0">
                <a:solidFill>
                  <a:srgbClr val="000000"/>
                </a:solidFill>
                <a:latin typeface="Monaco"/>
              </a:rPr>
              <a:t>                 </a:t>
            </a:r>
            <a:r>
              <a:rPr lang="sv-SE" sz="7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sv-SE" sz="700" dirty="0">
                <a:solidFill>
                  <a:srgbClr val="000000"/>
                </a:solidFill>
                <a:latin typeface="Monaco"/>
              </a:rPr>
              <a:t>*</a:t>
            </a:r>
            <a:r>
              <a:rPr lang="sv-SE" sz="700" dirty="0" err="1">
                <a:solidFill>
                  <a:srgbClr val="000000"/>
                </a:solidFill>
                <a:latin typeface="Monaco"/>
              </a:rPr>
              <a:t>std_cmake_args</a:t>
            </a:r>
            <a:r>
              <a:rPr lang="sv-SE" sz="7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nl-NL" sz="700" dirty="0">
                <a:solidFill>
                  <a:srgbClr val="000000"/>
                </a:solidFill>
                <a:latin typeface="Monaco"/>
              </a:rPr>
              <a:t>            make()</a:t>
            </a:r>
          </a:p>
          <a:p>
            <a:r>
              <a:rPr lang="nl-NL" sz="700" dirty="0">
                <a:solidFill>
                  <a:srgbClr val="000000"/>
                </a:solidFill>
                <a:latin typeface="Monaco"/>
              </a:rPr>
              <a:t>            make(</a:t>
            </a:r>
            <a:r>
              <a:rPr lang="nl-NL" sz="700" dirty="0">
                <a:solidFill>
                  <a:srgbClr val="9D206F"/>
                </a:solidFill>
                <a:latin typeface="Monaco"/>
              </a:rPr>
              <a:t>"</a:t>
            </a:r>
            <a:r>
              <a:rPr lang="nl-NL" sz="700" dirty="0" err="1">
                <a:solidFill>
                  <a:srgbClr val="9D206F"/>
                </a:solidFill>
                <a:latin typeface="Monaco"/>
              </a:rPr>
              <a:t>install</a:t>
            </a:r>
            <a:r>
              <a:rPr lang="nl-NL" sz="700" dirty="0">
                <a:solidFill>
                  <a:srgbClr val="9D206F"/>
                </a:solidFill>
                <a:latin typeface="Monaco"/>
              </a:rPr>
              <a:t>"</a:t>
            </a:r>
            <a:r>
              <a:rPr lang="nl-NL" sz="7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nl-NL" sz="700" dirty="0">
              <a:solidFill>
                <a:srgbClr val="000000"/>
              </a:solidFill>
              <a:latin typeface="Monaco"/>
            </a:endParaRPr>
          </a:p>
          <a:p>
            <a:r>
              <a:rPr lang="en-US" sz="700" dirty="0" smtClean="0">
                <a:solidFill>
                  <a:srgbClr val="2D961E"/>
                </a:solidFill>
                <a:latin typeface="Monaco"/>
              </a:rPr>
              <a:t>    @</a:t>
            </a:r>
            <a:r>
              <a:rPr lang="en-US" sz="700" dirty="0">
                <a:solidFill>
                  <a:srgbClr val="2D961E"/>
                </a:solidFill>
                <a:latin typeface="Monaco"/>
              </a:rPr>
              <a:t>when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700" dirty="0">
                <a:solidFill>
                  <a:srgbClr val="9D206F"/>
                </a:solidFill>
                <a:latin typeface="Monaco"/>
              </a:rPr>
              <a:t>'@:8.1'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sz="7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sz="700" dirty="0" err="1">
                <a:solidFill>
                  <a:srgbClr val="C200FF"/>
                </a:solidFill>
                <a:latin typeface="Monaco"/>
              </a:rPr>
              <a:t>def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700" dirty="0">
                <a:solidFill>
                  <a:srgbClr val="4A00FF"/>
                </a:solidFill>
                <a:latin typeface="Monaco"/>
              </a:rPr>
              <a:t>install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sz="700" dirty="0">
                <a:solidFill>
                  <a:srgbClr val="C200FF"/>
                </a:solidFill>
                <a:latin typeface="Monaco"/>
              </a:rPr>
              <a:t>self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, spec, prefix):</a:t>
            </a:r>
          </a:p>
          <a:p>
            <a:r>
              <a:rPr lang="en-US" sz="700" dirty="0">
                <a:solidFill>
                  <a:srgbClr val="000000"/>
                </a:solidFill>
                <a:latin typeface="Monaco"/>
              </a:rPr>
              <a:t>        configure(</a:t>
            </a:r>
            <a:r>
              <a:rPr lang="en-US" sz="700" dirty="0">
                <a:solidFill>
                  <a:srgbClr val="9D206F"/>
                </a:solidFill>
                <a:latin typeface="Monaco"/>
              </a:rPr>
              <a:t>"--prefix="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+ prefix)</a:t>
            </a:r>
          </a:p>
          <a:p>
            <a:r>
              <a:rPr lang="nl-NL" sz="700" dirty="0">
                <a:solidFill>
                  <a:srgbClr val="000000"/>
                </a:solidFill>
                <a:latin typeface="Monaco"/>
              </a:rPr>
              <a:t>        make()</a:t>
            </a:r>
          </a:p>
          <a:p>
            <a:r>
              <a:rPr lang="nl-NL" sz="700" dirty="0">
                <a:solidFill>
                  <a:srgbClr val="000000"/>
                </a:solidFill>
                <a:latin typeface="Monaco"/>
              </a:rPr>
              <a:t>        make(</a:t>
            </a:r>
            <a:r>
              <a:rPr lang="nl-NL" sz="700" dirty="0">
                <a:solidFill>
                  <a:srgbClr val="9D206F"/>
                </a:solidFill>
                <a:latin typeface="Monaco"/>
              </a:rPr>
              <a:t>"</a:t>
            </a:r>
            <a:r>
              <a:rPr lang="nl-NL" sz="700" dirty="0" err="1">
                <a:solidFill>
                  <a:srgbClr val="9D206F"/>
                </a:solidFill>
                <a:latin typeface="Monaco"/>
              </a:rPr>
              <a:t>install</a:t>
            </a:r>
            <a:r>
              <a:rPr lang="nl-NL" sz="700" dirty="0">
                <a:solidFill>
                  <a:srgbClr val="9D206F"/>
                </a:solidFill>
                <a:latin typeface="Monaco"/>
              </a:rPr>
              <a:t>"</a:t>
            </a:r>
            <a:r>
              <a:rPr lang="nl-NL" sz="700" dirty="0">
                <a:solidFill>
                  <a:srgbClr val="000000"/>
                </a:solidFill>
                <a:latin typeface="Monaco"/>
              </a:rPr>
              <a:t>)</a:t>
            </a:r>
            <a:endParaRPr lang="en-US" sz="700" kern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6127826" y="1120929"/>
            <a:ext cx="1333769" cy="510802"/>
            <a:chOff x="7269611" y="1408440"/>
            <a:chExt cx="1333769" cy="529182"/>
          </a:xfrm>
        </p:grpSpPr>
        <p:sp>
          <p:nvSpPr>
            <p:cNvPr id="6" name="TextBox 5"/>
            <p:cNvSpPr txBox="1"/>
            <p:nvPr/>
          </p:nvSpPr>
          <p:spPr>
            <a:xfrm>
              <a:off x="7670149" y="1542475"/>
              <a:ext cx="933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Metadata</a:t>
              </a:r>
              <a:endParaRPr lang="en-US" sz="1400" dirty="0"/>
            </a:p>
          </p:txBody>
        </p:sp>
        <p:sp>
          <p:nvSpPr>
            <p:cNvPr id="7" name="Left Brace 6"/>
            <p:cNvSpPr/>
            <p:nvPr/>
          </p:nvSpPr>
          <p:spPr>
            <a:xfrm flipH="1">
              <a:off x="7269611" y="1408440"/>
              <a:ext cx="333768" cy="529182"/>
            </a:xfrm>
            <a:prstGeom prst="leftBrace">
              <a:avLst/>
            </a:prstGeom>
            <a:ln w="3175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33696" y="1738148"/>
            <a:ext cx="2131736" cy="326347"/>
            <a:chOff x="7269611" y="1408440"/>
            <a:chExt cx="2131736" cy="450053"/>
          </a:xfrm>
        </p:grpSpPr>
        <p:sp>
          <p:nvSpPr>
            <p:cNvPr id="9" name="TextBox 8"/>
            <p:cNvSpPr txBox="1"/>
            <p:nvPr/>
          </p:nvSpPr>
          <p:spPr>
            <a:xfrm>
              <a:off x="7667016" y="1412863"/>
              <a:ext cx="1734331" cy="424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Versions and URLs</a:t>
              </a:r>
              <a:endParaRPr lang="en-US" sz="1400" dirty="0"/>
            </a:p>
          </p:txBody>
        </p:sp>
        <p:sp>
          <p:nvSpPr>
            <p:cNvPr id="10" name="Left Brace 9"/>
            <p:cNvSpPr/>
            <p:nvPr/>
          </p:nvSpPr>
          <p:spPr>
            <a:xfrm flipH="1">
              <a:off x="7269611" y="1408440"/>
              <a:ext cx="333768" cy="450053"/>
            </a:xfrm>
            <a:prstGeom prst="leftBrace">
              <a:avLst/>
            </a:prstGeom>
            <a:ln w="3175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28686" y="2674624"/>
            <a:ext cx="2811944" cy="1880038"/>
            <a:chOff x="7269611" y="1408440"/>
            <a:chExt cx="2418780" cy="529182"/>
          </a:xfrm>
        </p:grpSpPr>
        <p:sp>
          <p:nvSpPr>
            <p:cNvPr id="12" name="TextBox 11"/>
            <p:cNvSpPr txBox="1"/>
            <p:nvPr/>
          </p:nvSpPr>
          <p:spPr>
            <a:xfrm>
              <a:off x="7633879" y="1625104"/>
              <a:ext cx="2054512" cy="268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Commands for</a:t>
              </a:r>
              <a:r>
                <a:rPr lang="en-US" sz="1400" dirty="0"/>
                <a:t> </a:t>
              </a:r>
              <a:r>
                <a:rPr lang="en-US" sz="1400" dirty="0" smtClean="0"/>
                <a:t>installation</a:t>
              </a:r>
            </a:p>
            <a:p>
              <a:endParaRPr lang="en-US" sz="1400" dirty="0"/>
            </a:p>
            <a:p>
              <a:r>
                <a:rPr lang="en-US" sz="1400" dirty="0" smtClean="0"/>
                <a:t>Access build </a:t>
              </a:r>
              <a:r>
                <a:rPr lang="en-US" sz="1400" dirty="0" err="1" smtClean="0"/>
                <a:t>config</a:t>
              </a:r>
              <a:r>
                <a:rPr lang="en-US" sz="1400" dirty="0"/>
                <a:t> </a:t>
              </a:r>
              <a:r>
                <a:rPr lang="en-US" sz="1400" dirty="0" smtClean="0"/>
                <a:t>through</a:t>
              </a:r>
              <a:br>
                <a:rPr lang="en-US" sz="1400" dirty="0" smtClean="0"/>
              </a:br>
              <a:r>
                <a:rPr lang="en-US" sz="1400" dirty="0" smtClean="0"/>
                <a:t>the </a:t>
              </a:r>
              <a:r>
                <a:rPr lang="en-US" sz="1400" i="1" dirty="0" smtClean="0"/>
                <a:t>spec</a:t>
              </a:r>
              <a:r>
                <a:rPr lang="en-US" sz="1400" dirty="0" smtClean="0"/>
                <a:t> parameter</a:t>
              </a:r>
              <a:r>
                <a:rPr lang="en-US" sz="1400" i="1" dirty="0" smtClean="0"/>
                <a:t>.</a:t>
              </a:r>
            </a:p>
          </p:txBody>
        </p:sp>
        <p:sp>
          <p:nvSpPr>
            <p:cNvPr id="13" name="Left Brace 12"/>
            <p:cNvSpPr/>
            <p:nvPr/>
          </p:nvSpPr>
          <p:spPr>
            <a:xfrm flipH="1">
              <a:off x="7269611" y="1408440"/>
              <a:ext cx="333768" cy="529182"/>
            </a:xfrm>
            <a:prstGeom prst="leftBrace">
              <a:avLst/>
            </a:prstGeom>
            <a:ln w="3175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32468" y="2122208"/>
            <a:ext cx="1729943" cy="289917"/>
            <a:chOff x="7269611" y="1336735"/>
            <a:chExt cx="1729943" cy="521758"/>
          </a:xfrm>
        </p:grpSpPr>
        <p:sp>
          <p:nvSpPr>
            <p:cNvPr id="15" name="TextBox 14"/>
            <p:cNvSpPr txBox="1"/>
            <p:nvPr/>
          </p:nvSpPr>
          <p:spPr>
            <a:xfrm>
              <a:off x="7667013" y="1336735"/>
              <a:ext cx="1332541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Dependencies</a:t>
              </a:r>
              <a:endParaRPr lang="en-US" sz="1400" dirty="0"/>
            </a:p>
          </p:txBody>
        </p:sp>
        <p:sp>
          <p:nvSpPr>
            <p:cNvPr id="16" name="Left Brace 15"/>
            <p:cNvSpPr/>
            <p:nvPr/>
          </p:nvSpPr>
          <p:spPr>
            <a:xfrm flipH="1">
              <a:off x="7269611" y="1408440"/>
              <a:ext cx="333768" cy="450053"/>
            </a:xfrm>
            <a:prstGeom prst="leftBrace">
              <a:avLst/>
            </a:prstGeom>
            <a:ln w="3175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530474" y="2394285"/>
            <a:ext cx="2549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Patches, variants (not shown)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 flipV="1">
            <a:off x="6109008" y="2539825"/>
            <a:ext cx="421466" cy="8349"/>
          </a:xfrm>
          <a:prstGeom prst="straightConnector1">
            <a:avLst/>
          </a:prstGeom>
          <a:ln w="31750" cmpd="sng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011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81143"/>
            <a:ext cx="6928952" cy="35160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user can define named </a:t>
            </a:r>
            <a:r>
              <a:rPr lang="en-US" i="1" dirty="0" smtClean="0"/>
              <a:t>variants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And use them to install:</a:t>
            </a:r>
            <a:endParaRPr lang="en-US" dirty="0"/>
          </a:p>
          <a:p>
            <a:pPr marL="57150" indent="0">
              <a:buNone/>
            </a:pPr>
            <a:endParaRPr lang="en-US" dirty="0"/>
          </a:p>
          <a:p>
            <a:r>
              <a:rPr lang="en-US" dirty="0" smtClean="0"/>
              <a:t>Dependencies may be optional according </a:t>
            </a:r>
            <a:r>
              <a:rPr lang="en-US" dirty="0"/>
              <a:t>to </a:t>
            </a:r>
            <a:r>
              <a:rPr lang="en-US" dirty="0" smtClean="0"/>
              <a:t>other conditions:</a:t>
            </a:r>
            <a:endParaRPr lang="en-US" dirty="0"/>
          </a:p>
          <a:p>
            <a:pPr marL="412750" lvl="1" indent="0">
              <a:buNone/>
            </a:pPr>
            <a:r>
              <a:rPr lang="en-US" dirty="0"/>
              <a:t>e.g., </a:t>
            </a:r>
            <a:r>
              <a:rPr lang="en-US" dirty="0" err="1"/>
              <a:t>gcc</a:t>
            </a:r>
            <a:r>
              <a:rPr lang="en-US" dirty="0"/>
              <a:t> dependency on </a:t>
            </a:r>
            <a:r>
              <a:rPr lang="en-US" dirty="0" err="1" smtClean="0">
                <a:latin typeface="Courier"/>
                <a:cs typeface="Courier"/>
              </a:rPr>
              <a:t>mpc</a:t>
            </a:r>
            <a:r>
              <a:rPr lang="en-US" dirty="0" smtClean="0"/>
              <a:t> from </a:t>
            </a:r>
            <a:r>
              <a:rPr lang="en-US" dirty="0"/>
              <a:t>4.5 on</a:t>
            </a:r>
            <a:r>
              <a:rPr lang="en-US" dirty="0" smtClean="0"/>
              <a:t>:</a:t>
            </a:r>
          </a:p>
          <a:p>
            <a:pPr marL="119062" indent="0">
              <a:buNone/>
            </a:pPr>
            <a:endParaRPr lang="en-US" dirty="0"/>
          </a:p>
          <a:p>
            <a:r>
              <a:rPr lang="en-US" dirty="0"/>
              <a:t>DAG is not always complete before concretization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in </a:t>
            </a:r>
            <a:r>
              <a:rPr lang="en-US" dirty="0" err="1" smtClean="0"/>
              <a:t>Spack</a:t>
            </a:r>
            <a:r>
              <a:rPr lang="en-US" dirty="0" smtClean="0"/>
              <a:t> may be optional.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7627" y="1401098"/>
            <a:ext cx="6066517" cy="461665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1200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tr-TR" sz="1200" dirty="0" err="1" smtClean="0">
                <a:solidFill>
                  <a:srgbClr val="000000"/>
                </a:solidFill>
                <a:latin typeface="Monaco"/>
              </a:rPr>
              <a:t>variant</a:t>
            </a:r>
            <a:r>
              <a:rPr lang="tr-TR" sz="1200" dirty="0">
                <a:solidFill>
                  <a:srgbClr val="000000"/>
                </a:solidFill>
                <a:latin typeface="Monaco"/>
              </a:rPr>
              <a:t>(</a:t>
            </a:r>
            <a:r>
              <a:rPr lang="tr-TR" sz="1200" dirty="0">
                <a:solidFill>
                  <a:srgbClr val="008000"/>
                </a:solidFill>
                <a:latin typeface="Monaco"/>
              </a:rPr>
              <a:t>"</a:t>
            </a:r>
            <a:r>
              <a:rPr lang="tr-TR" sz="1200" dirty="0" err="1">
                <a:solidFill>
                  <a:srgbClr val="008000"/>
                </a:solidFill>
                <a:latin typeface="Monaco"/>
              </a:rPr>
              <a:t>python</a:t>
            </a:r>
            <a:r>
              <a:rPr lang="tr-TR" sz="1200" dirty="0">
                <a:solidFill>
                  <a:srgbClr val="008000"/>
                </a:solidFill>
                <a:latin typeface="Monaco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tr-TR" sz="1200" dirty="0" err="1">
                <a:solidFill>
                  <a:srgbClr val="000000"/>
                </a:solidFill>
                <a:latin typeface="Monaco"/>
              </a:rPr>
              <a:t>default</a:t>
            </a:r>
            <a:r>
              <a:rPr lang="tr-TR" sz="1200" dirty="0">
                <a:solidFill>
                  <a:srgbClr val="000000"/>
                </a:solidFill>
                <a:latin typeface="Monaco"/>
              </a:rPr>
              <a:t>=</a:t>
            </a:r>
            <a:r>
              <a:rPr lang="tr-TR" sz="1200" dirty="0" err="1">
                <a:solidFill>
                  <a:schemeClr val="accent2"/>
                </a:solidFill>
                <a:latin typeface="Monaco"/>
              </a:rPr>
              <a:t>False</a:t>
            </a:r>
            <a:r>
              <a:rPr lang="tr-TR" sz="12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tr-TR" sz="1200" dirty="0" smtClean="0">
                <a:solidFill>
                  <a:srgbClr val="008000"/>
                </a:solidFill>
                <a:latin typeface="Monaco"/>
              </a:rPr>
              <a:t>“</a:t>
            </a:r>
            <a:r>
              <a:rPr lang="tr-TR" sz="1200" dirty="0" err="1" smtClean="0">
                <a:solidFill>
                  <a:srgbClr val="008000"/>
                </a:solidFill>
                <a:latin typeface="Monaco"/>
              </a:rPr>
              <a:t>Build</a:t>
            </a:r>
            <a:r>
              <a:rPr lang="tr-TR" sz="1200" dirty="0" smtClean="0">
                <a:solidFill>
                  <a:srgbClr val="008000"/>
                </a:solidFill>
                <a:latin typeface="Monaco"/>
              </a:rPr>
              <a:t> </a:t>
            </a:r>
            <a:r>
              <a:rPr lang="tr-TR" sz="1200" dirty="0" err="1" smtClean="0">
                <a:solidFill>
                  <a:srgbClr val="008000"/>
                </a:solidFill>
                <a:latin typeface="Monaco"/>
              </a:rPr>
              <a:t>with</a:t>
            </a:r>
            <a:r>
              <a:rPr lang="tr-TR" sz="1200" dirty="0" smtClean="0">
                <a:solidFill>
                  <a:srgbClr val="008000"/>
                </a:solidFill>
                <a:latin typeface="Monaco"/>
              </a:rPr>
              <a:t> </a:t>
            </a:r>
            <a:r>
              <a:rPr lang="tr-TR" sz="1200" dirty="0" err="1" smtClean="0">
                <a:solidFill>
                  <a:srgbClr val="008000"/>
                </a:solidFill>
                <a:latin typeface="Monaco"/>
              </a:rPr>
              <a:t>python</a:t>
            </a:r>
            <a:r>
              <a:rPr lang="tr-TR" sz="1200" dirty="0" smtClean="0">
                <a:solidFill>
                  <a:srgbClr val="008000"/>
                </a:solidFill>
                <a:latin typeface="Monaco"/>
              </a:rPr>
              <a:t> </a:t>
            </a:r>
            <a:r>
              <a:rPr lang="tr-TR" sz="1200" dirty="0" err="1" smtClean="0">
                <a:solidFill>
                  <a:srgbClr val="008000"/>
                </a:solidFill>
                <a:latin typeface="Monaco"/>
              </a:rPr>
              <a:t>support</a:t>
            </a:r>
            <a:r>
              <a:rPr lang="tr-TR" sz="1200" dirty="0" smtClean="0">
                <a:solidFill>
                  <a:srgbClr val="008000"/>
                </a:solidFill>
                <a:latin typeface="Monaco"/>
              </a:rPr>
              <a:t>”</a:t>
            </a:r>
            <a:r>
              <a:rPr lang="tr-TR" sz="1200" dirty="0" smtClean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latin typeface="Monaco"/>
              </a:rPr>
              <a:t> </a:t>
            </a:r>
            <a:r>
              <a:rPr lang="tr-TR" sz="12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tr-TR" sz="1200" dirty="0" err="1" smtClean="0">
                <a:solidFill>
                  <a:srgbClr val="000000"/>
                </a:solidFill>
                <a:latin typeface="Monaco"/>
              </a:rPr>
              <a:t>depends_on</a:t>
            </a:r>
            <a:r>
              <a:rPr lang="tr-TR" sz="1200" dirty="0" smtClean="0">
                <a:solidFill>
                  <a:srgbClr val="000000"/>
                </a:solidFill>
                <a:latin typeface="Monaco"/>
              </a:rPr>
              <a:t>(</a:t>
            </a:r>
            <a:r>
              <a:rPr lang="tr-TR" sz="1200" dirty="0" smtClean="0">
                <a:solidFill>
                  <a:srgbClr val="008000"/>
                </a:solidFill>
                <a:latin typeface="Monaco"/>
              </a:rPr>
              <a:t>"</a:t>
            </a:r>
            <a:r>
              <a:rPr lang="tr-TR" sz="1200" dirty="0" err="1" smtClean="0">
                <a:solidFill>
                  <a:srgbClr val="008000"/>
                </a:solidFill>
                <a:latin typeface="Monaco"/>
              </a:rPr>
              <a:t>python</a:t>
            </a:r>
            <a:r>
              <a:rPr lang="tr-TR" sz="1200" dirty="0" smtClean="0">
                <a:solidFill>
                  <a:srgbClr val="008000"/>
                </a:solidFill>
                <a:latin typeface="Monaco"/>
              </a:rPr>
              <a:t>"</a:t>
            </a:r>
            <a:r>
              <a:rPr lang="tr-TR" sz="1200" dirty="0" smtClean="0">
                <a:solidFill>
                  <a:srgbClr val="000000"/>
                </a:solidFill>
                <a:latin typeface="Monaco"/>
              </a:rPr>
              <a:t>, </a:t>
            </a:r>
            <a:r>
              <a:rPr lang="tr-TR" sz="1200" dirty="0" err="1" smtClean="0">
                <a:solidFill>
                  <a:srgbClr val="000000"/>
                </a:solidFill>
                <a:latin typeface="Monaco"/>
              </a:rPr>
              <a:t>when</a:t>
            </a:r>
            <a:r>
              <a:rPr lang="tr-TR" sz="1200" dirty="0" smtClean="0">
                <a:solidFill>
                  <a:srgbClr val="000000"/>
                </a:solidFill>
                <a:latin typeface="Monaco"/>
              </a:rPr>
              <a:t>=</a:t>
            </a:r>
            <a:r>
              <a:rPr lang="tr-TR" sz="1200" dirty="0" smtClean="0">
                <a:solidFill>
                  <a:srgbClr val="008000"/>
                </a:solidFill>
                <a:latin typeface="Monaco"/>
              </a:rPr>
              <a:t>"+</a:t>
            </a:r>
            <a:r>
              <a:rPr lang="tr-TR" sz="1200" dirty="0" err="1" smtClean="0">
                <a:solidFill>
                  <a:srgbClr val="008000"/>
                </a:solidFill>
                <a:latin typeface="Monaco"/>
              </a:rPr>
              <a:t>python</a:t>
            </a:r>
            <a:r>
              <a:rPr lang="tr-TR" sz="1200" dirty="0" smtClean="0">
                <a:solidFill>
                  <a:srgbClr val="008000"/>
                </a:solidFill>
                <a:latin typeface="Monaco"/>
              </a:rPr>
              <a:t>"</a:t>
            </a:r>
            <a:r>
              <a:rPr lang="tr-TR" sz="1200" dirty="0" smtClean="0">
                <a:solidFill>
                  <a:srgbClr val="000000"/>
                </a:solidFill>
                <a:latin typeface="Monaco"/>
              </a:rPr>
              <a:t>)</a:t>
            </a:r>
            <a:endParaRPr lang="nl-NL" sz="1200" dirty="0">
              <a:latin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856" y="3632778"/>
            <a:ext cx="6434248" cy="276999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1200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tr-TR" sz="1200" dirty="0">
                <a:solidFill>
                  <a:srgbClr val="000000"/>
                </a:solidFill>
                <a:latin typeface="Monaco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Monaco"/>
              </a:rPr>
              <a:t>depends_on</a:t>
            </a:r>
            <a:r>
              <a:rPr lang="tr-TR" sz="1200" dirty="0">
                <a:solidFill>
                  <a:srgbClr val="000000"/>
                </a:solidFill>
                <a:latin typeface="Monaco"/>
              </a:rPr>
              <a:t>(</a:t>
            </a:r>
            <a:r>
              <a:rPr lang="tr-TR" sz="1200" dirty="0">
                <a:solidFill>
                  <a:srgbClr val="008000"/>
                </a:solidFill>
                <a:latin typeface="Monaco"/>
              </a:rPr>
              <a:t>"</a:t>
            </a:r>
            <a:r>
              <a:rPr lang="tr-TR" sz="1200" dirty="0" err="1">
                <a:solidFill>
                  <a:srgbClr val="008000"/>
                </a:solidFill>
                <a:latin typeface="Monaco"/>
              </a:rPr>
              <a:t>mpc</a:t>
            </a:r>
            <a:r>
              <a:rPr lang="tr-TR" sz="1200" dirty="0">
                <a:solidFill>
                  <a:srgbClr val="008000"/>
                </a:solidFill>
                <a:latin typeface="Monaco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Monaco"/>
              </a:rPr>
              <a:t>, </a:t>
            </a:r>
            <a:r>
              <a:rPr lang="tr-TR" sz="1200" dirty="0" err="1">
                <a:solidFill>
                  <a:srgbClr val="000000"/>
                </a:solidFill>
                <a:latin typeface="Monaco"/>
              </a:rPr>
              <a:t>when</a:t>
            </a:r>
            <a:r>
              <a:rPr lang="tr-TR" sz="1200" dirty="0">
                <a:solidFill>
                  <a:srgbClr val="000000"/>
                </a:solidFill>
                <a:latin typeface="Monaco"/>
              </a:rPr>
              <a:t>=</a:t>
            </a:r>
            <a:r>
              <a:rPr lang="tr-TR" sz="1200" dirty="0">
                <a:solidFill>
                  <a:srgbClr val="008000"/>
                </a:solidFill>
                <a:latin typeface="Monaco"/>
              </a:rPr>
              <a:t>"@4.5:"</a:t>
            </a:r>
            <a:r>
              <a:rPr lang="tr-TR" sz="1200" dirty="0">
                <a:solidFill>
                  <a:srgbClr val="000000"/>
                </a:solidFill>
                <a:latin typeface="Monaco"/>
              </a:rPr>
              <a:t>)</a:t>
            </a:r>
            <a:endParaRPr lang="nl-NL" sz="1200" dirty="0">
              <a:latin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1483" y="2375705"/>
            <a:ext cx="2986591" cy="461665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tr-TR" sz="1200" dirty="0" smtClean="0">
                <a:solidFill>
                  <a:srgbClr val="000000"/>
                </a:solidFill>
                <a:latin typeface="Monaco"/>
              </a:rPr>
              <a:t>$ </a:t>
            </a:r>
            <a:r>
              <a:rPr lang="tr-TR" sz="1200" dirty="0" err="1" smtClean="0">
                <a:solidFill>
                  <a:srgbClr val="000000"/>
                </a:solidFill>
                <a:latin typeface="Monaco"/>
              </a:rPr>
              <a:t>spack</a:t>
            </a:r>
            <a:r>
              <a:rPr lang="tr-TR" sz="12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tr-TR" sz="1200" dirty="0" err="1" smtClean="0">
                <a:solidFill>
                  <a:srgbClr val="000000"/>
                </a:solidFill>
                <a:latin typeface="Monaco"/>
              </a:rPr>
              <a:t>install</a:t>
            </a:r>
            <a:r>
              <a:rPr lang="tr-TR" sz="1200" dirty="0" smtClean="0">
                <a:solidFill>
                  <a:srgbClr val="000000"/>
                </a:solidFill>
                <a:latin typeface="Monaco"/>
              </a:rPr>
              <a:t> vim </a:t>
            </a:r>
            <a:r>
              <a:rPr lang="tr-TR" sz="1200" b="1" dirty="0" smtClean="0">
                <a:solidFill>
                  <a:srgbClr val="008000"/>
                </a:solidFill>
                <a:latin typeface="Monaco"/>
              </a:rPr>
              <a:t>+</a:t>
            </a:r>
            <a:r>
              <a:rPr lang="tr-TR" sz="1200" b="1" dirty="0" err="1" smtClean="0">
                <a:solidFill>
                  <a:srgbClr val="008000"/>
                </a:solidFill>
                <a:latin typeface="Monaco"/>
              </a:rPr>
              <a:t>python</a:t>
            </a:r>
            <a:r>
              <a:rPr lang="tr-TR" sz="1200" b="1" dirty="0" smtClean="0">
                <a:solidFill>
                  <a:srgbClr val="008000"/>
                </a:solidFill>
                <a:latin typeface="Monaco"/>
              </a:rPr>
              <a:t> </a:t>
            </a:r>
          </a:p>
          <a:p>
            <a:r>
              <a:rPr lang="tr-TR" sz="1200" dirty="0">
                <a:solidFill>
                  <a:srgbClr val="000000"/>
                </a:solidFill>
                <a:latin typeface="Monaco"/>
              </a:rPr>
              <a:t>$ </a:t>
            </a:r>
            <a:r>
              <a:rPr lang="tr-TR" sz="1200" dirty="0" err="1">
                <a:solidFill>
                  <a:srgbClr val="000000"/>
                </a:solidFill>
                <a:latin typeface="Monaco"/>
              </a:rPr>
              <a:t>spack</a:t>
            </a:r>
            <a:r>
              <a:rPr lang="tr-TR" sz="1200" dirty="0">
                <a:solidFill>
                  <a:srgbClr val="000000"/>
                </a:solidFill>
                <a:latin typeface="Monaco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Monaco"/>
              </a:rPr>
              <a:t>install</a:t>
            </a:r>
            <a:r>
              <a:rPr lang="tr-TR" sz="1200" dirty="0">
                <a:solidFill>
                  <a:srgbClr val="000000"/>
                </a:solidFill>
                <a:latin typeface="Monaco"/>
              </a:rPr>
              <a:t> vim </a:t>
            </a:r>
            <a:r>
              <a:rPr lang="tr-TR" sz="1200" dirty="0" smtClean="0">
                <a:solidFill>
                  <a:srgbClr val="008000"/>
                </a:solidFill>
                <a:latin typeface="Monaco"/>
              </a:rPr>
              <a:t>–</a:t>
            </a:r>
            <a:r>
              <a:rPr lang="tr-TR" sz="1200" dirty="0" err="1" smtClean="0">
                <a:solidFill>
                  <a:srgbClr val="008000"/>
                </a:solidFill>
                <a:latin typeface="Monaco"/>
              </a:rPr>
              <a:t>python</a:t>
            </a:r>
            <a:r>
              <a:rPr lang="tr-TR" sz="1200" dirty="0" smtClean="0">
                <a:solidFill>
                  <a:srgbClr val="008000"/>
                </a:solidFill>
                <a:latin typeface="Monaco"/>
              </a:rPr>
              <a:t> </a:t>
            </a:r>
            <a:endParaRPr lang="nl-NL" sz="1200" dirty="0">
              <a:solidFill>
                <a:srgbClr val="008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7159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Concretization fills in missing configuration </a:t>
            </a:r>
            <a:r>
              <a:rPr lang="en-US" dirty="0" smtClean="0"/>
              <a:t>details</a:t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dirty="0"/>
              <a:t>the user is not explicit.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643" y="1015256"/>
            <a:ext cx="7430744" cy="346250"/>
            <a:chOff x="183662" y="1590024"/>
            <a:chExt cx="8256800" cy="401279"/>
          </a:xfrm>
        </p:grpSpPr>
        <p:sp>
          <p:nvSpPr>
            <p:cNvPr id="5" name="TextBox 4"/>
            <p:cNvSpPr txBox="1"/>
            <p:nvPr/>
          </p:nvSpPr>
          <p:spPr>
            <a:xfrm>
              <a:off x="183662" y="1590024"/>
              <a:ext cx="4791396" cy="401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lIns="274320" tIns="91440" rIns="274320" bIns="91440" rtlCol="0">
              <a:spAutoFit/>
            </a:bodyPr>
            <a:lstStyle/>
            <a:p>
              <a:r>
                <a:rPr lang="en-US" sz="1050" b="1" dirty="0" err="1">
                  <a:latin typeface="Menlo Bold"/>
                  <a:cs typeface="Menlo Bold"/>
                </a:rPr>
                <a:t>mpileaks</a:t>
              </a:r>
              <a:r>
                <a:rPr lang="en-US" sz="1050" b="1" dirty="0">
                  <a:latin typeface="Menlo Bold"/>
                  <a:cs typeface="Menlo Bold"/>
                </a:rPr>
                <a:t> ^callpath</a:t>
              </a:r>
              <a:r>
                <a:rPr lang="en-US" sz="1050" b="1" dirty="0">
                  <a:solidFill>
                    <a:srgbClr val="009DD9"/>
                  </a:solidFill>
                  <a:latin typeface="Menlo Bold"/>
                  <a:cs typeface="Menlo Bold"/>
                </a:rPr>
                <a:t>@1.0</a:t>
              </a:r>
              <a:r>
                <a:rPr lang="en-US" sz="1050" b="1" dirty="0">
                  <a:solidFill>
                    <a:srgbClr val="008000"/>
                  </a:solidFill>
                  <a:latin typeface="Menlo Bold"/>
                  <a:cs typeface="Menlo Bold"/>
                </a:rPr>
                <a:t>+debug </a:t>
              </a:r>
              <a:r>
                <a:rPr lang="en-US" sz="1050" b="1" dirty="0">
                  <a:latin typeface="Menlo Bold"/>
                  <a:cs typeface="Menlo Bold"/>
                </a:rPr>
                <a:t>^</a:t>
              </a:r>
              <a:r>
                <a:rPr lang="en-US" sz="1050" b="1" dirty="0" smtClean="0">
                  <a:latin typeface="Menlo Bold"/>
                  <a:cs typeface="Menlo Bold"/>
                </a:rPr>
                <a:t>libelf</a:t>
              </a:r>
              <a:r>
                <a:rPr lang="en-US" sz="1050" b="1" dirty="0" smtClean="0">
                  <a:solidFill>
                    <a:srgbClr val="009DD9"/>
                  </a:solidFill>
                  <a:latin typeface="Menlo Bold"/>
                  <a:cs typeface="Menlo Bold"/>
                </a:rPr>
                <a:t>@0.8.11</a:t>
              </a:r>
              <a:endParaRPr lang="en-US" sz="1050" b="1" dirty="0" smtClean="0">
                <a:solidFill>
                  <a:schemeClr val="accent2"/>
                </a:solidFill>
                <a:latin typeface="Menlo Bold"/>
                <a:cs typeface="Menlo Bold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31355" y="1642754"/>
              <a:ext cx="3409107" cy="28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User input: </a:t>
              </a:r>
              <a:r>
                <a:rPr lang="en-US" sz="1200" i="1" dirty="0" smtClean="0"/>
                <a:t>abstract</a:t>
              </a:r>
              <a:r>
                <a:rPr lang="en-US" sz="1200" dirty="0" smtClean="0"/>
                <a:t> spec with some constraints</a:t>
              </a:r>
              <a:endParaRPr lang="en-US" sz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94526" y="1623480"/>
            <a:ext cx="2050949" cy="3114094"/>
            <a:chOff x="4420873" y="2983055"/>
            <a:chExt cx="2578913" cy="3915740"/>
          </a:xfrm>
        </p:grpSpPr>
        <p:sp>
          <p:nvSpPr>
            <p:cNvPr id="8" name="TextBox 7"/>
            <p:cNvSpPr txBox="1"/>
            <p:nvPr/>
          </p:nvSpPr>
          <p:spPr>
            <a:xfrm>
              <a:off x="4442542" y="6437130"/>
              <a:ext cx="2493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 smtClean="0"/>
                <a:t>Concrete</a:t>
              </a:r>
              <a:r>
                <a:rPr lang="en-US" sz="1200" dirty="0" smtClean="0"/>
                <a:t> </a:t>
              </a:r>
              <a:r>
                <a:rPr lang="en-US" sz="1200" dirty="0"/>
                <a:t>s</a:t>
              </a:r>
              <a:r>
                <a:rPr lang="en-US" sz="1200" dirty="0" smtClean="0"/>
                <a:t>pec is fully constrained</a:t>
              </a:r>
            </a:p>
            <a:p>
              <a:pPr algn="ctr"/>
              <a:r>
                <a:rPr lang="en-US" sz="1200" dirty="0" smtClean="0"/>
                <a:t>and can be passed to install.</a:t>
              </a:r>
              <a:endParaRPr lang="en-US" sz="1200" dirty="0"/>
            </a:p>
          </p:txBody>
        </p:sp>
        <p:pic>
          <p:nvPicPr>
            <p:cNvPr id="9" name="Picture 8" descr="concret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20873" y="2983055"/>
              <a:ext cx="2578913" cy="3445188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757857" y="1565615"/>
            <a:ext cx="2020999" cy="3260432"/>
            <a:chOff x="-2138596" y="2512272"/>
            <a:chExt cx="2546762" cy="4118594"/>
          </a:xfrm>
        </p:grpSpPr>
        <p:sp>
          <p:nvSpPr>
            <p:cNvPr id="11" name="TextBox 10"/>
            <p:cNvSpPr txBox="1"/>
            <p:nvPr/>
          </p:nvSpPr>
          <p:spPr>
            <a:xfrm>
              <a:off x="-2138596" y="6047688"/>
              <a:ext cx="2546762" cy="583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 smtClean="0"/>
                <a:t>Abstract</a:t>
              </a:r>
              <a:r>
                <a:rPr lang="en-US" sz="1200" dirty="0" smtClean="0"/>
                <a:t>, normalized spec</a:t>
              </a:r>
            </a:p>
            <a:p>
              <a:pPr algn="ctr"/>
              <a:r>
                <a:rPr lang="en-US" sz="1200" dirty="0"/>
                <a:t>w</a:t>
              </a:r>
              <a:r>
                <a:rPr lang="en-US" sz="1200" dirty="0" smtClean="0"/>
                <a:t>ith some dependencies.</a:t>
              </a:r>
              <a:endParaRPr lang="en-US" sz="1200" dirty="0"/>
            </a:p>
          </p:txBody>
        </p:sp>
        <p:pic>
          <p:nvPicPr>
            <p:cNvPr id="12" name="Picture 11" descr="abstract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761986" y="2512272"/>
              <a:ext cx="1757166" cy="347173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80673" y="1371466"/>
            <a:ext cx="991271" cy="1639863"/>
            <a:chOff x="203577" y="1641054"/>
            <a:chExt cx="1105132" cy="2479320"/>
          </a:xfrm>
        </p:grpSpPr>
        <p:sp>
          <p:nvSpPr>
            <p:cNvPr id="14" name="Bent Arrow 13"/>
            <p:cNvSpPr/>
            <p:nvPr/>
          </p:nvSpPr>
          <p:spPr bwMode="auto">
            <a:xfrm rot="10800000" flipH="1">
              <a:off x="203577" y="1641054"/>
              <a:ext cx="1105132" cy="2479320"/>
            </a:xfrm>
            <a:prstGeom prst="bentArrow">
              <a:avLst>
                <a:gd name="adj1" fmla="val 32573"/>
                <a:gd name="adj2" fmla="val 30466"/>
                <a:gd name="adj3" fmla="val 35812"/>
                <a:gd name="adj4" fmla="val 37463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5400000">
              <a:off x="-284049" y="2347363"/>
              <a:ext cx="1326415" cy="308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Normalize</a:t>
              </a:r>
              <a:endParaRPr lang="en-US" sz="1200" dirty="0"/>
            </a:p>
          </p:txBody>
        </p:sp>
      </p:grpSp>
      <p:sp>
        <p:nvSpPr>
          <p:cNvPr id="16" name="Right Arrow 15"/>
          <p:cNvSpPr/>
          <p:nvPr/>
        </p:nvSpPr>
        <p:spPr bwMode="auto">
          <a:xfrm>
            <a:off x="2435647" y="2499009"/>
            <a:ext cx="1299105" cy="710346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200" dirty="0" smtClean="0">
                <a:solidFill>
                  <a:srgbClr val="000000"/>
                </a:solidFill>
              </a:rPr>
              <a:t>Concretize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5660165" y="2546996"/>
            <a:ext cx="853461" cy="655526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200" dirty="0" smtClean="0">
                <a:solidFill>
                  <a:srgbClr val="000000"/>
                </a:solidFill>
              </a:rPr>
              <a:t>Store</a:t>
            </a:r>
            <a:endParaRPr lang="en-US" sz="1200" dirty="0">
              <a:solidFill>
                <a:srgbClr val="0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438522" y="1325544"/>
            <a:ext cx="2478457" cy="3499476"/>
            <a:chOff x="6438522" y="1325544"/>
            <a:chExt cx="2478457" cy="3499476"/>
          </a:xfrm>
        </p:grpSpPr>
        <p:grpSp>
          <p:nvGrpSpPr>
            <p:cNvPr id="18" name="Group 17"/>
            <p:cNvGrpSpPr/>
            <p:nvPr/>
          </p:nvGrpSpPr>
          <p:grpSpPr>
            <a:xfrm>
              <a:off x="6665088" y="1325544"/>
              <a:ext cx="2194378" cy="3008721"/>
              <a:chOff x="6765638" y="959439"/>
              <a:chExt cx="2194378" cy="3008721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6765638" y="1228039"/>
                <a:ext cx="2162848" cy="2740121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accent1">
                    <a:lumMod val="7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>
                <a:prstTxWarp prst="textNoShape">
                  <a:avLst/>
                </a:prstTxWarp>
              </a:bodyPr>
              <a:lstStyle/>
              <a:p>
                <a:r>
                  <a:rPr lang="en-US" sz="500" dirty="0">
                    <a:solidFill>
                      <a:srgbClr val="C1651C"/>
                    </a:solidFill>
                    <a:latin typeface="Monaco"/>
                  </a:rPr>
                  <a:t>spec</a:t>
                </a:r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:</a:t>
                </a:r>
              </a:p>
              <a:p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- </a:t>
                </a:r>
                <a:r>
                  <a:rPr lang="en-US" sz="500" dirty="0" err="1">
                    <a:solidFill>
                      <a:srgbClr val="C1651C"/>
                    </a:solidFill>
                    <a:latin typeface="Monaco"/>
                  </a:rPr>
                  <a:t>mpileaks</a:t>
                </a:r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:</a:t>
                </a:r>
              </a:p>
              <a:p>
                <a:r>
                  <a:rPr lang="fr-FR" sz="500" dirty="0">
                    <a:solidFill>
                      <a:prstClr val="black"/>
                    </a:solidFill>
                    <a:latin typeface="Monaco"/>
                  </a:rPr>
                  <a:t>    </a:t>
                </a:r>
                <a:r>
                  <a:rPr lang="fr-FR" sz="500" dirty="0" err="1">
                    <a:solidFill>
                      <a:srgbClr val="C1651C"/>
                    </a:solidFill>
                    <a:latin typeface="Monaco"/>
                  </a:rPr>
                  <a:t>arch</a:t>
                </a:r>
                <a:r>
                  <a:rPr lang="fr-FR" sz="500" dirty="0">
                    <a:solidFill>
                      <a:prstClr val="black"/>
                    </a:solidFill>
                    <a:latin typeface="Monaco"/>
                  </a:rPr>
                  <a:t>: linux-x86_64</a:t>
                </a:r>
              </a:p>
              <a:p>
                <a:r>
                  <a:rPr lang="fr-FR" sz="500" dirty="0">
                    <a:solidFill>
                      <a:prstClr val="black"/>
                    </a:solidFill>
                    <a:latin typeface="Monaco"/>
                  </a:rPr>
                  <a:t>    </a:t>
                </a:r>
                <a:r>
                  <a:rPr lang="fr-FR" sz="500" dirty="0">
                    <a:solidFill>
                      <a:srgbClr val="C1651C"/>
                    </a:solidFill>
                    <a:latin typeface="Monaco"/>
                  </a:rPr>
                  <a:t>compiler</a:t>
                </a:r>
                <a:r>
                  <a:rPr lang="fr-FR" sz="500" dirty="0">
                    <a:solidFill>
                      <a:prstClr val="black"/>
                    </a:solidFill>
                    <a:latin typeface="Monaco"/>
                  </a:rPr>
                  <a:t>:</a:t>
                </a:r>
              </a:p>
              <a:p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      </a:t>
                </a:r>
                <a:r>
                  <a:rPr lang="en-US" sz="500" dirty="0">
                    <a:solidFill>
                      <a:srgbClr val="C1651C"/>
                    </a:solidFill>
                    <a:latin typeface="Monaco"/>
                  </a:rPr>
                  <a:t>name</a:t>
                </a:r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: </a:t>
                </a:r>
                <a:r>
                  <a:rPr lang="en-US" sz="500" dirty="0" err="1">
                    <a:solidFill>
                      <a:prstClr val="black"/>
                    </a:solidFill>
                    <a:latin typeface="Monaco"/>
                  </a:rPr>
                  <a:t>gcc</a:t>
                </a:r>
                <a:endParaRPr lang="en-US" sz="500" dirty="0">
                  <a:solidFill>
                    <a:prstClr val="black"/>
                  </a:solidFill>
                  <a:latin typeface="Monaco"/>
                </a:endParaRPr>
              </a:p>
              <a:p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      </a:t>
                </a:r>
                <a:r>
                  <a:rPr lang="en-US" sz="500" dirty="0">
                    <a:solidFill>
                      <a:srgbClr val="C1651C"/>
                    </a:solidFill>
                    <a:latin typeface="Monaco"/>
                  </a:rPr>
                  <a:t>version</a:t>
                </a:r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: 4.9.2</a:t>
                </a:r>
              </a:p>
              <a:p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    </a:t>
                </a:r>
                <a:r>
                  <a:rPr lang="en-US" sz="500" dirty="0">
                    <a:solidFill>
                      <a:srgbClr val="C1651C"/>
                    </a:solidFill>
                    <a:latin typeface="Monaco"/>
                  </a:rPr>
                  <a:t>dependencies</a:t>
                </a:r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:</a:t>
                </a:r>
              </a:p>
              <a:p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      </a:t>
                </a:r>
                <a:r>
                  <a:rPr lang="en-US" sz="500" dirty="0">
                    <a:solidFill>
                      <a:srgbClr val="C1651C"/>
                    </a:solidFill>
                    <a:latin typeface="Monaco"/>
                  </a:rPr>
                  <a:t>adept-</a:t>
                </a:r>
                <a:r>
                  <a:rPr lang="en-US" sz="500" dirty="0" err="1">
                    <a:solidFill>
                      <a:srgbClr val="C1651C"/>
                    </a:solidFill>
                    <a:latin typeface="Monaco"/>
                  </a:rPr>
                  <a:t>utils</a:t>
                </a:r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: kszrtkpbzac3ss2ixcjkcorlaybnptp4</a:t>
                </a:r>
              </a:p>
              <a:p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      </a:t>
                </a:r>
                <a:r>
                  <a:rPr lang="en-US" sz="500" dirty="0" err="1">
                    <a:solidFill>
                      <a:srgbClr val="C1651C"/>
                    </a:solidFill>
                    <a:latin typeface="Monaco"/>
                  </a:rPr>
                  <a:t>callpath</a:t>
                </a:r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: bah5f4h4d2n47mgycej2mtrnrivvxy77</a:t>
                </a:r>
              </a:p>
              <a:p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      </a:t>
                </a:r>
                <a:r>
                  <a:rPr lang="en-US" sz="500" dirty="0" err="1">
                    <a:solidFill>
                      <a:srgbClr val="C1651C"/>
                    </a:solidFill>
                    <a:latin typeface="Monaco"/>
                  </a:rPr>
                  <a:t>mpich</a:t>
                </a:r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: aa4ar6ifj23yijqmdabeakpejcli72t3</a:t>
                </a:r>
              </a:p>
              <a:p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    </a:t>
                </a:r>
                <a:r>
                  <a:rPr lang="en-US" sz="500" dirty="0">
                    <a:solidFill>
                      <a:srgbClr val="C1651C"/>
                    </a:solidFill>
                    <a:latin typeface="Monaco"/>
                  </a:rPr>
                  <a:t>hash</a:t>
                </a:r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: 33hjjhxi7p6gyzn5ptgyes7sghyprujh</a:t>
                </a:r>
              </a:p>
              <a:p>
                <a:r>
                  <a:rPr lang="fr-FR" sz="500" dirty="0">
                    <a:solidFill>
                      <a:prstClr val="black"/>
                    </a:solidFill>
                    <a:latin typeface="Monaco"/>
                  </a:rPr>
                  <a:t>    </a:t>
                </a:r>
                <a:r>
                  <a:rPr lang="fr-FR" sz="500" dirty="0" err="1">
                    <a:solidFill>
                      <a:srgbClr val="C1651C"/>
                    </a:solidFill>
                    <a:latin typeface="Monaco"/>
                  </a:rPr>
                  <a:t>variants</a:t>
                </a:r>
                <a:r>
                  <a:rPr lang="fr-FR" sz="500" dirty="0">
                    <a:solidFill>
                      <a:prstClr val="black"/>
                    </a:solidFill>
                    <a:latin typeface="Monaco"/>
                  </a:rPr>
                  <a:t>: {</a:t>
                </a:r>
                <a:r>
                  <a:rPr lang="fr-FR" sz="500" dirty="0">
                    <a:solidFill>
                      <a:srgbClr val="C1651C"/>
                    </a:solidFill>
                    <a:latin typeface="Monaco"/>
                  </a:rPr>
                  <a:t>}                                                                                                         </a:t>
                </a:r>
                <a:endParaRPr lang="fr-FR" sz="500" dirty="0">
                  <a:solidFill>
                    <a:prstClr val="black"/>
                  </a:solidFill>
                  <a:latin typeface="Monaco"/>
                </a:endParaRPr>
              </a:p>
              <a:p>
                <a:r>
                  <a:rPr lang="tr-TR" sz="500" dirty="0">
                    <a:solidFill>
                      <a:srgbClr val="C1651C"/>
                    </a:solidFill>
                    <a:latin typeface="Monaco"/>
                  </a:rPr>
                  <a:t>    </a:t>
                </a:r>
                <a:r>
                  <a:rPr lang="tr-TR" sz="500" dirty="0" err="1">
                    <a:solidFill>
                      <a:srgbClr val="C1651C"/>
                    </a:solidFill>
                    <a:latin typeface="Monaco"/>
                  </a:rPr>
                  <a:t>version</a:t>
                </a:r>
                <a:r>
                  <a:rPr lang="tr-TR" sz="500" dirty="0">
                    <a:solidFill>
                      <a:prstClr val="black"/>
                    </a:solidFill>
                    <a:latin typeface="Monaco"/>
                  </a:rPr>
                  <a:t>: </a:t>
                </a:r>
                <a:r>
                  <a:rPr lang="tr-TR" sz="500" dirty="0">
                    <a:solidFill>
                      <a:srgbClr val="9D206F"/>
                    </a:solidFill>
                    <a:latin typeface="Monaco"/>
                  </a:rPr>
                  <a:t>'1.0'</a:t>
                </a:r>
                <a:endParaRPr lang="tr-TR" sz="500" dirty="0">
                  <a:solidFill>
                    <a:prstClr val="black"/>
                  </a:solidFill>
                  <a:latin typeface="Monaco"/>
                </a:endParaRPr>
              </a:p>
              <a:p>
                <a:r>
                  <a:rPr lang="tr-TR" sz="500" dirty="0">
                    <a:solidFill>
                      <a:prstClr val="black"/>
                    </a:solidFill>
                    <a:latin typeface="Monaco"/>
                  </a:rPr>
                  <a:t>- </a:t>
                </a:r>
                <a:r>
                  <a:rPr lang="tr-TR" sz="500" dirty="0" err="1">
                    <a:solidFill>
                      <a:srgbClr val="C1651C"/>
                    </a:solidFill>
                    <a:latin typeface="Monaco"/>
                  </a:rPr>
                  <a:t>adept-utils</a:t>
                </a:r>
                <a:r>
                  <a:rPr lang="tr-TR" sz="500" dirty="0">
                    <a:solidFill>
                      <a:prstClr val="black"/>
                    </a:solidFill>
                    <a:latin typeface="Monaco"/>
                  </a:rPr>
                  <a:t>:</a:t>
                </a:r>
              </a:p>
              <a:p>
                <a:r>
                  <a:rPr lang="fr-FR" sz="500" dirty="0">
                    <a:solidFill>
                      <a:prstClr val="black"/>
                    </a:solidFill>
                    <a:latin typeface="Monaco"/>
                  </a:rPr>
                  <a:t>    </a:t>
                </a:r>
                <a:r>
                  <a:rPr lang="fr-FR" sz="500" dirty="0" err="1">
                    <a:solidFill>
                      <a:srgbClr val="C1651C"/>
                    </a:solidFill>
                    <a:latin typeface="Monaco"/>
                  </a:rPr>
                  <a:t>arch</a:t>
                </a:r>
                <a:r>
                  <a:rPr lang="fr-FR" sz="500" dirty="0">
                    <a:solidFill>
                      <a:prstClr val="black"/>
                    </a:solidFill>
                    <a:latin typeface="Monaco"/>
                  </a:rPr>
                  <a:t>: linux-x86_64</a:t>
                </a:r>
              </a:p>
              <a:p>
                <a:r>
                  <a:rPr lang="fr-FR" sz="500" dirty="0">
                    <a:solidFill>
                      <a:prstClr val="black"/>
                    </a:solidFill>
                    <a:latin typeface="Monaco"/>
                  </a:rPr>
                  <a:t>    </a:t>
                </a:r>
                <a:r>
                  <a:rPr lang="fr-FR" sz="500" dirty="0">
                    <a:solidFill>
                      <a:srgbClr val="C1651C"/>
                    </a:solidFill>
                    <a:latin typeface="Monaco"/>
                  </a:rPr>
                  <a:t>compiler</a:t>
                </a:r>
                <a:r>
                  <a:rPr lang="fr-FR" sz="500" dirty="0">
                    <a:solidFill>
                      <a:prstClr val="black"/>
                    </a:solidFill>
                    <a:latin typeface="Monaco"/>
                  </a:rPr>
                  <a:t>:</a:t>
                </a:r>
              </a:p>
              <a:p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      </a:t>
                </a:r>
                <a:r>
                  <a:rPr lang="en-US" sz="500" dirty="0">
                    <a:solidFill>
                      <a:srgbClr val="C1651C"/>
                    </a:solidFill>
                    <a:latin typeface="Monaco"/>
                  </a:rPr>
                  <a:t>name</a:t>
                </a:r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: </a:t>
                </a:r>
                <a:r>
                  <a:rPr lang="en-US" sz="500" dirty="0" err="1">
                    <a:solidFill>
                      <a:prstClr val="black"/>
                    </a:solidFill>
                    <a:latin typeface="Monaco"/>
                  </a:rPr>
                  <a:t>gcc</a:t>
                </a:r>
                <a:endParaRPr lang="en-US" sz="500" dirty="0">
                  <a:solidFill>
                    <a:prstClr val="black"/>
                  </a:solidFill>
                  <a:latin typeface="Monaco"/>
                </a:endParaRPr>
              </a:p>
              <a:p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      </a:t>
                </a:r>
                <a:r>
                  <a:rPr lang="en-US" sz="500" dirty="0">
                    <a:solidFill>
                      <a:srgbClr val="C1651C"/>
                    </a:solidFill>
                    <a:latin typeface="Monaco"/>
                  </a:rPr>
                  <a:t>version</a:t>
                </a:r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: 4.9.2</a:t>
                </a:r>
              </a:p>
              <a:p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    </a:t>
                </a:r>
                <a:r>
                  <a:rPr lang="en-US" sz="500" dirty="0">
                    <a:solidFill>
                      <a:srgbClr val="C1651C"/>
                    </a:solidFill>
                    <a:latin typeface="Monaco"/>
                  </a:rPr>
                  <a:t>dependencies</a:t>
                </a:r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:</a:t>
                </a:r>
              </a:p>
              <a:p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      </a:t>
                </a:r>
                <a:r>
                  <a:rPr lang="en-US" sz="500" dirty="0">
                    <a:solidFill>
                      <a:srgbClr val="C1651C"/>
                    </a:solidFill>
                    <a:latin typeface="Monaco"/>
                  </a:rPr>
                  <a:t>boost</a:t>
                </a:r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: teesjv7ehpe5ksspjim5dk43a7qnowlq</a:t>
                </a:r>
              </a:p>
              <a:p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      </a:t>
                </a:r>
                <a:r>
                  <a:rPr lang="en-US" sz="500" dirty="0" err="1">
                    <a:solidFill>
                      <a:srgbClr val="C1651C"/>
                    </a:solidFill>
                    <a:latin typeface="Monaco"/>
                  </a:rPr>
                  <a:t>mpich</a:t>
                </a:r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: aa4ar6ifj23yijqmdabeakpejcli72t3</a:t>
                </a:r>
              </a:p>
              <a:p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    </a:t>
                </a:r>
                <a:r>
                  <a:rPr lang="en-US" sz="500" dirty="0">
                    <a:solidFill>
                      <a:srgbClr val="C1651C"/>
                    </a:solidFill>
                    <a:latin typeface="Monaco"/>
                  </a:rPr>
                  <a:t>hash</a:t>
                </a:r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: kszrtkpbzac3ss2ixcjkcorlaybnptp4</a:t>
                </a:r>
              </a:p>
              <a:p>
                <a:r>
                  <a:rPr lang="fr-FR" sz="500" dirty="0">
                    <a:solidFill>
                      <a:prstClr val="black"/>
                    </a:solidFill>
                    <a:latin typeface="Monaco"/>
                  </a:rPr>
                  <a:t>    </a:t>
                </a:r>
                <a:r>
                  <a:rPr lang="fr-FR" sz="500" dirty="0" err="1">
                    <a:solidFill>
                      <a:srgbClr val="C1651C"/>
                    </a:solidFill>
                    <a:latin typeface="Monaco"/>
                  </a:rPr>
                  <a:t>variants</a:t>
                </a:r>
                <a:r>
                  <a:rPr lang="fr-FR" sz="500" dirty="0">
                    <a:solidFill>
                      <a:prstClr val="black"/>
                    </a:solidFill>
                    <a:latin typeface="Monaco"/>
                  </a:rPr>
                  <a:t>: {</a:t>
                </a:r>
                <a:r>
                  <a:rPr lang="fr-FR" sz="500" dirty="0">
                    <a:solidFill>
                      <a:srgbClr val="C1651C"/>
                    </a:solidFill>
                    <a:latin typeface="Monaco"/>
                  </a:rPr>
                  <a:t>}                                                                                                         </a:t>
                </a:r>
                <a:endParaRPr lang="fr-FR" sz="500" dirty="0">
                  <a:solidFill>
                    <a:prstClr val="black"/>
                  </a:solidFill>
                  <a:latin typeface="Monaco"/>
                </a:endParaRPr>
              </a:p>
              <a:p>
                <a:r>
                  <a:rPr lang="fr-FR" sz="500" dirty="0">
                    <a:solidFill>
                      <a:srgbClr val="C1651C"/>
                    </a:solidFill>
                    <a:latin typeface="Monaco"/>
                  </a:rPr>
                  <a:t>    version</a:t>
                </a:r>
                <a:r>
                  <a:rPr lang="fr-FR" sz="500" dirty="0">
                    <a:solidFill>
                      <a:prstClr val="black"/>
                    </a:solidFill>
                    <a:latin typeface="Monaco"/>
                  </a:rPr>
                  <a:t>: 1.0.1</a:t>
                </a:r>
              </a:p>
              <a:p>
                <a:r>
                  <a:rPr lang="fr-FR" sz="500" dirty="0">
                    <a:solidFill>
                      <a:prstClr val="black"/>
                    </a:solidFill>
                    <a:latin typeface="Monaco"/>
                  </a:rPr>
                  <a:t>- </a:t>
                </a:r>
                <a:r>
                  <a:rPr lang="fr-FR" sz="500" dirty="0" err="1">
                    <a:solidFill>
                      <a:srgbClr val="C1651C"/>
                    </a:solidFill>
                    <a:latin typeface="Monaco"/>
                  </a:rPr>
                  <a:t>boost</a:t>
                </a:r>
                <a:r>
                  <a:rPr lang="fr-FR" sz="500" dirty="0">
                    <a:solidFill>
                      <a:prstClr val="black"/>
                    </a:solidFill>
                    <a:latin typeface="Monaco"/>
                  </a:rPr>
                  <a:t>:</a:t>
                </a:r>
              </a:p>
              <a:p>
                <a:r>
                  <a:rPr lang="fr-FR" sz="500" dirty="0">
                    <a:solidFill>
                      <a:prstClr val="black"/>
                    </a:solidFill>
                    <a:latin typeface="Monaco"/>
                  </a:rPr>
                  <a:t>    </a:t>
                </a:r>
                <a:r>
                  <a:rPr lang="fr-FR" sz="500" dirty="0" err="1">
                    <a:solidFill>
                      <a:srgbClr val="C1651C"/>
                    </a:solidFill>
                    <a:latin typeface="Monaco"/>
                  </a:rPr>
                  <a:t>arch</a:t>
                </a:r>
                <a:r>
                  <a:rPr lang="fr-FR" sz="500" dirty="0">
                    <a:solidFill>
                      <a:prstClr val="black"/>
                    </a:solidFill>
                    <a:latin typeface="Monaco"/>
                  </a:rPr>
                  <a:t>: linux-x86_64</a:t>
                </a:r>
              </a:p>
              <a:p>
                <a:r>
                  <a:rPr lang="fr-FR" sz="500" dirty="0">
                    <a:solidFill>
                      <a:prstClr val="black"/>
                    </a:solidFill>
                    <a:latin typeface="Monaco"/>
                  </a:rPr>
                  <a:t>    </a:t>
                </a:r>
                <a:r>
                  <a:rPr lang="fr-FR" sz="500" dirty="0">
                    <a:solidFill>
                      <a:srgbClr val="C1651C"/>
                    </a:solidFill>
                    <a:latin typeface="Monaco"/>
                  </a:rPr>
                  <a:t>compiler</a:t>
                </a:r>
                <a:r>
                  <a:rPr lang="fr-FR" sz="500" dirty="0">
                    <a:solidFill>
                      <a:prstClr val="black"/>
                    </a:solidFill>
                    <a:latin typeface="Monaco"/>
                  </a:rPr>
                  <a:t>:</a:t>
                </a:r>
              </a:p>
              <a:p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      </a:t>
                </a:r>
                <a:r>
                  <a:rPr lang="en-US" sz="500" dirty="0">
                    <a:solidFill>
                      <a:srgbClr val="C1651C"/>
                    </a:solidFill>
                    <a:latin typeface="Monaco"/>
                  </a:rPr>
                  <a:t>name</a:t>
                </a:r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: </a:t>
                </a:r>
                <a:r>
                  <a:rPr lang="en-US" sz="500" dirty="0" err="1">
                    <a:solidFill>
                      <a:prstClr val="black"/>
                    </a:solidFill>
                    <a:latin typeface="Monaco"/>
                  </a:rPr>
                  <a:t>gcc</a:t>
                </a:r>
                <a:endParaRPr lang="en-US" sz="500" dirty="0">
                  <a:solidFill>
                    <a:prstClr val="black"/>
                  </a:solidFill>
                  <a:latin typeface="Monaco"/>
                </a:endParaRPr>
              </a:p>
              <a:p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      </a:t>
                </a:r>
                <a:r>
                  <a:rPr lang="en-US" sz="500" dirty="0">
                    <a:solidFill>
                      <a:srgbClr val="C1651C"/>
                    </a:solidFill>
                    <a:latin typeface="Monaco"/>
                  </a:rPr>
                  <a:t>version</a:t>
                </a:r>
                <a:r>
                  <a:rPr lang="en-US" sz="500" dirty="0">
                    <a:solidFill>
                      <a:prstClr val="black"/>
                    </a:solidFill>
                    <a:latin typeface="Monaco"/>
                  </a:rPr>
                  <a:t>: 4.9.2</a:t>
                </a:r>
              </a:p>
              <a:p>
                <a:r>
                  <a:rPr lang="es-ES_tradnl" sz="500" dirty="0">
                    <a:solidFill>
                      <a:prstClr val="black"/>
                    </a:solidFill>
                    <a:latin typeface="Monaco"/>
                  </a:rPr>
                  <a:t>    </a:t>
                </a:r>
                <a:r>
                  <a:rPr lang="es-ES_tradnl" sz="500" dirty="0" err="1">
                    <a:solidFill>
                      <a:srgbClr val="C1651C"/>
                    </a:solidFill>
                    <a:latin typeface="Monaco"/>
                  </a:rPr>
                  <a:t>dependencies</a:t>
                </a:r>
                <a:r>
                  <a:rPr lang="es-ES_tradnl" sz="500" dirty="0">
                    <a:solidFill>
                      <a:prstClr val="black"/>
                    </a:solidFill>
                    <a:latin typeface="Monaco"/>
                  </a:rPr>
                  <a:t>: {</a:t>
                </a:r>
                <a:r>
                  <a:rPr lang="es-ES_tradnl" sz="500" dirty="0">
                    <a:solidFill>
                      <a:srgbClr val="C1651C"/>
                    </a:solidFill>
                    <a:latin typeface="Monaco"/>
                  </a:rPr>
                  <a:t>}                                                                                                     </a:t>
                </a:r>
                <a:endParaRPr lang="es-ES_tradnl" sz="500" dirty="0">
                  <a:solidFill>
                    <a:prstClr val="black"/>
                  </a:solidFill>
                  <a:latin typeface="Monaco"/>
                </a:endParaRPr>
              </a:p>
              <a:p>
                <a:r>
                  <a:rPr lang="es-ES_tradnl" sz="500" dirty="0">
                    <a:solidFill>
                      <a:srgbClr val="C1651C"/>
                    </a:solidFill>
                    <a:latin typeface="Monaco"/>
                  </a:rPr>
                  <a:t>    hash</a:t>
                </a:r>
                <a:r>
                  <a:rPr lang="es-ES_tradnl" sz="500" dirty="0">
                    <a:solidFill>
                      <a:prstClr val="black"/>
                    </a:solidFill>
                    <a:latin typeface="Monaco"/>
                  </a:rPr>
                  <a:t>: teesjv7ehpe5ksspjim5dk43a7qnowlq</a:t>
                </a:r>
              </a:p>
              <a:p>
                <a:r>
                  <a:rPr lang="fr-FR" sz="500" dirty="0">
                    <a:solidFill>
                      <a:prstClr val="black"/>
                    </a:solidFill>
                    <a:latin typeface="Monaco"/>
                  </a:rPr>
                  <a:t>    </a:t>
                </a:r>
                <a:r>
                  <a:rPr lang="fr-FR" sz="500" dirty="0" err="1">
                    <a:solidFill>
                      <a:srgbClr val="C1651C"/>
                    </a:solidFill>
                    <a:latin typeface="Monaco"/>
                  </a:rPr>
                  <a:t>variants</a:t>
                </a:r>
                <a:r>
                  <a:rPr lang="fr-FR" sz="500" dirty="0">
                    <a:solidFill>
                      <a:prstClr val="black"/>
                    </a:solidFill>
                    <a:latin typeface="Monaco"/>
                  </a:rPr>
                  <a:t>: {</a:t>
                </a:r>
                <a:r>
                  <a:rPr lang="fr-FR" sz="500" dirty="0">
                    <a:solidFill>
                      <a:srgbClr val="C1651C"/>
                    </a:solidFill>
                    <a:latin typeface="Monaco"/>
                  </a:rPr>
                  <a:t>}                                                                                                         </a:t>
                </a:r>
                <a:endParaRPr lang="fr-FR" sz="500" dirty="0">
                  <a:solidFill>
                    <a:prstClr val="black"/>
                  </a:solidFill>
                  <a:latin typeface="Monaco"/>
                </a:endParaRPr>
              </a:p>
              <a:p>
                <a:r>
                  <a:rPr lang="fr-FR" sz="500" dirty="0">
                    <a:solidFill>
                      <a:srgbClr val="C1651C"/>
                    </a:solidFill>
                    <a:latin typeface="Monaco"/>
                  </a:rPr>
                  <a:t>    version</a:t>
                </a:r>
                <a:r>
                  <a:rPr lang="fr-FR" sz="500" dirty="0">
                    <a:solidFill>
                      <a:prstClr val="black"/>
                    </a:solidFill>
                    <a:latin typeface="Monaco"/>
                  </a:rPr>
                  <a:t>: </a:t>
                </a:r>
                <a:r>
                  <a:rPr lang="fr-FR" sz="500" dirty="0" smtClean="0">
                    <a:solidFill>
                      <a:prstClr val="black"/>
                    </a:solidFill>
                    <a:latin typeface="Monaco"/>
                  </a:rPr>
                  <a:t>1.59.0</a:t>
                </a:r>
              </a:p>
              <a:p>
                <a:r>
                  <a:rPr lang="fr-FR" sz="500" dirty="0" smtClean="0">
                    <a:solidFill>
                      <a:prstClr val="black"/>
                    </a:solidFill>
                    <a:latin typeface="Monaco"/>
                  </a:rPr>
                  <a:t>...</a:t>
                </a:r>
                <a:endParaRPr lang="en-US" sz="500" dirty="0">
                  <a:solidFill>
                    <a:srgbClr val="000000"/>
                  </a:solidFill>
                </a:endParaRPr>
              </a:p>
              <a:p>
                <a:pPr algn="ctr">
                  <a:spcBef>
                    <a:spcPct val="0"/>
                  </a:spcBef>
                </a:pPr>
                <a:endParaRPr lang="en-US" sz="5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820259" y="959439"/>
                <a:ext cx="21397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b="1" dirty="0" err="1" smtClean="0">
                    <a:latin typeface="Monaco"/>
                    <a:cs typeface="Monaco"/>
                  </a:rPr>
                  <a:t>spec.yaml</a:t>
                </a:r>
                <a:endParaRPr lang="en-US" sz="1200" b="1" dirty="0">
                  <a:latin typeface="Monaco"/>
                  <a:cs typeface="Monaco"/>
                </a:endParaRP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6438522" y="4363355"/>
              <a:ext cx="247845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Detailed provenance is stored</a:t>
              </a:r>
            </a:p>
            <a:p>
              <a:pPr algn="ctr"/>
              <a:r>
                <a:rPr lang="en-US" sz="1200" dirty="0"/>
                <a:t>with the installed package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33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22926"/>
            <a:ext cx="8229600" cy="17665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underspecified, concretization chooses a value based on user/site preferences.</a:t>
            </a:r>
          </a:p>
          <a:p>
            <a:r>
              <a:rPr lang="en-US" dirty="0" smtClean="0"/>
              <a:t>Concretization must add new dependencies in response to constraint updates.</a:t>
            </a:r>
          </a:p>
          <a:p>
            <a:r>
              <a:rPr lang="en-US" dirty="0" smtClean="0"/>
              <a:t>Current </a:t>
            </a:r>
            <a:r>
              <a:rPr lang="en-US" dirty="0"/>
              <a:t>algorithm is </a:t>
            </a:r>
            <a:r>
              <a:rPr lang="en-US" dirty="0" smtClean="0"/>
              <a:t>greedy, will </a:t>
            </a:r>
            <a:r>
              <a:rPr lang="en-US" dirty="0"/>
              <a:t>not backtrack once a decision is made.</a:t>
            </a:r>
          </a:p>
          <a:p>
            <a:pPr lvl="1"/>
            <a:r>
              <a:rPr lang="en-US" dirty="0"/>
              <a:t>Can fail to find a build that satisfies </a:t>
            </a:r>
            <a:r>
              <a:rPr lang="en-US" dirty="0" smtClean="0"/>
              <a:t>a query, but has not happened for current packages.</a:t>
            </a:r>
            <a:endParaRPr lang="en-US" dirty="0"/>
          </a:p>
          <a:p>
            <a:pPr lvl="1"/>
            <a:r>
              <a:rPr lang="en-US" dirty="0" smtClean="0"/>
              <a:t>Really </a:t>
            </a:r>
            <a:r>
              <a:rPr lang="en-US" dirty="0"/>
              <a:t>needs a full constraint solver (coming soon!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Concretization </a:t>
            </a:r>
            <a:r>
              <a:rPr lang="en-US" dirty="0"/>
              <a:t>algorithm iterates </a:t>
            </a:r>
            <a:r>
              <a:rPr lang="en-US" dirty="0" smtClean="0"/>
              <a:t>until the </a:t>
            </a:r>
            <a:r>
              <a:rPr lang="en-US" dirty="0"/>
              <a:t>DAG does not </a:t>
            </a:r>
            <a:r>
              <a:rPr lang="en-US" dirty="0" smtClean="0"/>
              <a:t>change.</a:t>
            </a:r>
            <a:endParaRPr lang="en-US" dirty="0"/>
          </a:p>
        </p:txBody>
      </p:sp>
      <p:pic>
        <p:nvPicPr>
          <p:cNvPr id="4" name="Picture 3" descr="concretiz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969" y="1056028"/>
            <a:ext cx="8776424" cy="155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5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Spack</a:t>
            </a:r>
            <a:r>
              <a:rPr lang="en-US" dirty="0"/>
              <a:t> builds each package in </a:t>
            </a:r>
            <a:r>
              <a:rPr lang="en-US" dirty="0" smtClean="0"/>
              <a:t>its own compilation environment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5564" y="1039092"/>
            <a:ext cx="4351959" cy="1105029"/>
          </a:xfrm>
          <a:prstGeom prst="rect">
            <a:avLst/>
          </a:prstGeom>
          <a:noFill/>
          <a:ln w="12700" cmpd="sng">
            <a:solidFill>
              <a:srgbClr val="4F81BD"/>
            </a:solidFill>
            <a:prstDash val="dash"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rtlCol="0" anchor="t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100" b="1" dirty="0" err="1" smtClean="0">
                <a:solidFill>
                  <a:srgbClr val="000000"/>
                </a:solidFill>
                <a:latin typeface="Calibri"/>
                <a:cs typeface="Calibri"/>
              </a:rPr>
              <a:t>Spack</a:t>
            </a:r>
            <a:r>
              <a:rPr lang="en-US" sz="1100" b="1" dirty="0">
                <a:solidFill>
                  <a:srgbClr val="000000"/>
                </a:solidFill>
                <a:latin typeface="Calibri"/>
                <a:cs typeface="Calibri"/>
              </a:rPr>
              <a:t/>
            </a:r>
            <a:br>
              <a:rPr lang="en-US" sz="1100" b="1" dirty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alibri"/>
                <a:cs typeface="Calibri"/>
              </a:rPr>
              <a:t>Process</a:t>
            </a:r>
            <a:endParaRPr lang="en-US" sz="110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41507" y="2615281"/>
            <a:ext cx="4092506" cy="141348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000" b="1" dirty="0" smtClean="0">
                <a:solidFill>
                  <a:schemeClr val="bg1"/>
                </a:solidFill>
                <a:latin typeface="Calibri"/>
                <a:cs typeface="Calibri"/>
              </a:rPr>
              <a:t>Set up environment</a:t>
            </a:r>
          </a:p>
          <a:p>
            <a:pPr>
              <a:spcBef>
                <a:spcPct val="0"/>
              </a:spcBef>
            </a:pPr>
            <a:endParaRPr lang="en-US" sz="800" dirty="0" smtClean="0">
              <a:solidFill>
                <a:schemeClr val="bg1"/>
              </a:solidFill>
              <a:latin typeface="Monaco"/>
              <a:cs typeface="Monaco"/>
            </a:endParaRPr>
          </a:p>
          <a:p>
            <a:pPr>
              <a:spcBef>
                <a:spcPct val="0"/>
              </a:spcBef>
            </a:pPr>
            <a:r>
              <a:rPr lang="en-US" sz="800" dirty="0" smtClean="0">
                <a:solidFill>
                  <a:schemeClr val="bg1"/>
                </a:solidFill>
                <a:latin typeface="Monaco"/>
                <a:cs typeface="Monaco"/>
              </a:rPr>
              <a:t>CC  = </a:t>
            </a:r>
            <a:r>
              <a:rPr lang="en-US" sz="800" dirty="0" err="1" smtClean="0">
                <a:solidFill>
                  <a:schemeClr val="bg1"/>
                </a:solidFill>
                <a:latin typeface="Monaco"/>
                <a:cs typeface="Monaco"/>
              </a:rPr>
              <a:t>spack</a:t>
            </a:r>
            <a:r>
              <a:rPr lang="en-US" sz="800" dirty="0" smtClean="0">
                <a:solidFill>
                  <a:schemeClr val="bg1"/>
                </a:solidFill>
                <a:latin typeface="Monaco"/>
                <a:cs typeface="Monaco"/>
              </a:rPr>
              <a:t>/</a:t>
            </a:r>
            <a:r>
              <a:rPr lang="en-US" sz="800" dirty="0" err="1" smtClean="0">
                <a:solidFill>
                  <a:schemeClr val="bg1"/>
                </a:solidFill>
                <a:latin typeface="Monaco"/>
                <a:cs typeface="Monaco"/>
              </a:rPr>
              <a:t>env</a:t>
            </a:r>
            <a:r>
              <a:rPr lang="en-US" sz="800" dirty="0" smtClean="0">
                <a:solidFill>
                  <a:schemeClr val="bg1"/>
                </a:solidFill>
                <a:latin typeface="Monaco"/>
                <a:cs typeface="Monaco"/>
              </a:rPr>
              <a:t>/</a:t>
            </a:r>
            <a:r>
              <a:rPr lang="en-US" sz="800" dirty="0" err="1" smtClean="0">
                <a:solidFill>
                  <a:schemeClr val="bg1"/>
                </a:solidFill>
                <a:latin typeface="Monaco"/>
                <a:cs typeface="Monaco"/>
              </a:rPr>
              <a:t>spack</a:t>
            </a:r>
            <a:r>
              <a:rPr lang="en-US" sz="800" dirty="0" smtClean="0">
                <a:solidFill>
                  <a:schemeClr val="bg1"/>
                </a:solidFill>
                <a:latin typeface="Monaco"/>
                <a:cs typeface="Monaco"/>
              </a:rPr>
              <a:t>-cc     SPACK_CC  = /opt/ic-15.1/bin/</a:t>
            </a:r>
            <a:r>
              <a:rPr lang="en-US" sz="800" dirty="0" err="1" smtClean="0">
                <a:solidFill>
                  <a:schemeClr val="bg1"/>
                </a:solidFill>
                <a:latin typeface="Monaco"/>
                <a:cs typeface="Monaco"/>
              </a:rPr>
              <a:t>icc</a:t>
            </a:r>
            <a:endParaRPr lang="en-US" sz="800" dirty="0" smtClean="0">
              <a:solidFill>
                <a:schemeClr val="bg1"/>
              </a:solidFill>
              <a:latin typeface="Monaco"/>
              <a:cs typeface="Monaco"/>
            </a:endParaRPr>
          </a:p>
          <a:p>
            <a:pPr>
              <a:spcBef>
                <a:spcPct val="0"/>
              </a:spcBef>
            </a:pPr>
            <a:r>
              <a:rPr lang="en-US" sz="800" dirty="0" smtClean="0">
                <a:solidFill>
                  <a:schemeClr val="bg1"/>
                </a:solidFill>
                <a:latin typeface="Monaco"/>
                <a:cs typeface="Monaco"/>
              </a:rPr>
              <a:t>CXX = </a:t>
            </a:r>
            <a:r>
              <a:rPr lang="en-US" sz="800" dirty="0" err="1" smtClean="0">
                <a:solidFill>
                  <a:schemeClr val="bg1"/>
                </a:solidFill>
                <a:latin typeface="Monaco"/>
                <a:cs typeface="Monaco"/>
              </a:rPr>
              <a:t>spack</a:t>
            </a:r>
            <a:r>
              <a:rPr lang="en-US" sz="800" dirty="0" smtClean="0">
                <a:solidFill>
                  <a:schemeClr val="bg1"/>
                </a:solidFill>
                <a:latin typeface="Monaco"/>
                <a:cs typeface="Monaco"/>
              </a:rPr>
              <a:t>/</a:t>
            </a:r>
            <a:r>
              <a:rPr lang="en-US" sz="800" dirty="0" err="1" smtClean="0">
                <a:solidFill>
                  <a:schemeClr val="bg1"/>
                </a:solidFill>
                <a:latin typeface="Monaco"/>
                <a:cs typeface="Monaco"/>
              </a:rPr>
              <a:t>env</a:t>
            </a:r>
            <a:r>
              <a:rPr lang="en-US" sz="800" dirty="0" smtClean="0">
                <a:solidFill>
                  <a:schemeClr val="bg1"/>
                </a:solidFill>
                <a:latin typeface="Monaco"/>
                <a:cs typeface="Monaco"/>
              </a:rPr>
              <a:t>/</a:t>
            </a:r>
            <a:r>
              <a:rPr lang="en-US" sz="800" dirty="0" err="1" smtClean="0">
                <a:solidFill>
                  <a:schemeClr val="bg1"/>
                </a:solidFill>
                <a:latin typeface="Monaco"/>
                <a:cs typeface="Monaco"/>
              </a:rPr>
              <a:t>spack-c</a:t>
            </a:r>
            <a:r>
              <a:rPr lang="en-US" sz="800" dirty="0" smtClean="0">
                <a:solidFill>
                  <a:schemeClr val="bg1"/>
                </a:solidFill>
                <a:latin typeface="Monaco"/>
                <a:cs typeface="Monaco"/>
              </a:rPr>
              <a:t>++    SPACK_CXX = /opt/ic-15.1/bin/</a:t>
            </a:r>
            <a:r>
              <a:rPr lang="en-US" sz="800" dirty="0" err="1" smtClean="0">
                <a:solidFill>
                  <a:schemeClr val="bg1"/>
                </a:solidFill>
                <a:latin typeface="Monaco"/>
                <a:cs typeface="Monaco"/>
              </a:rPr>
              <a:t>icpc</a:t>
            </a:r>
            <a:endParaRPr lang="en-US" sz="800" dirty="0" smtClean="0">
              <a:solidFill>
                <a:schemeClr val="bg1"/>
              </a:solidFill>
              <a:latin typeface="Monaco"/>
              <a:cs typeface="Monaco"/>
            </a:endParaRPr>
          </a:p>
          <a:p>
            <a:pPr>
              <a:spcBef>
                <a:spcPct val="0"/>
              </a:spcBef>
            </a:pPr>
            <a:r>
              <a:rPr lang="en-US" sz="800" dirty="0" smtClean="0">
                <a:solidFill>
                  <a:schemeClr val="bg1"/>
                </a:solidFill>
                <a:latin typeface="Monaco"/>
                <a:cs typeface="Monaco"/>
              </a:rPr>
              <a:t>F77 = </a:t>
            </a:r>
            <a:r>
              <a:rPr lang="en-US" sz="800" dirty="0" err="1" smtClean="0">
                <a:solidFill>
                  <a:schemeClr val="bg1"/>
                </a:solidFill>
                <a:latin typeface="Monaco"/>
                <a:cs typeface="Monaco"/>
              </a:rPr>
              <a:t>spack</a:t>
            </a:r>
            <a:r>
              <a:rPr lang="en-US" sz="800" dirty="0" smtClean="0">
                <a:solidFill>
                  <a:schemeClr val="bg1"/>
                </a:solidFill>
                <a:latin typeface="Monaco"/>
                <a:cs typeface="Monaco"/>
              </a:rPr>
              <a:t>/</a:t>
            </a:r>
            <a:r>
              <a:rPr lang="en-US" sz="800" dirty="0" err="1" smtClean="0">
                <a:solidFill>
                  <a:schemeClr val="bg1"/>
                </a:solidFill>
                <a:latin typeface="Monaco"/>
                <a:cs typeface="Monaco"/>
              </a:rPr>
              <a:t>env</a:t>
            </a:r>
            <a:r>
              <a:rPr lang="en-US" sz="800" dirty="0" smtClean="0">
                <a:solidFill>
                  <a:schemeClr val="bg1"/>
                </a:solidFill>
                <a:latin typeface="Monaco"/>
                <a:cs typeface="Monaco"/>
              </a:rPr>
              <a:t>/spack-f77    SPACK_F77 = /opt/ic-15.1/bin/</a:t>
            </a:r>
            <a:r>
              <a:rPr lang="en-US" sz="800" dirty="0" err="1" smtClean="0">
                <a:solidFill>
                  <a:schemeClr val="bg1"/>
                </a:solidFill>
                <a:latin typeface="Monaco"/>
                <a:cs typeface="Monaco"/>
              </a:rPr>
              <a:t>ifort</a:t>
            </a:r>
            <a:endParaRPr lang="en-US" sz="800" dirty="0" smtClean="0">
              <a:solidFill>
                <a:schemeClr val="bg1"/>
              </a:solidFill>
              <a:latin typeface="Monaco"/>
              <a:cs typeface="Monaco"/>
            </a:endParaRPr>
          </a:p>
          <a:p>
            <a:pPr>
              <a:spcBef>
                <a:spcPct val="0"/>
              </a:spcBef>
            </a:pPr>
            <a:r>
              <a:rPr lang="en-US" sz="800" dirty="0" smtClean="0">
                <a:solidFill>
                  <a:schemeClr val="bg1"/>
                </a:solidFill>
                <a:latin typeface="Monaco"/>
                <a:cs typeface="Monaco"/>
              </a:rPr>
              <a:t>FC  = </a:t>
            </a:r>
            <a:r>
              <a:rPr lang="en-US" sz="800" dirty="0" err="1" smtClean="0">
                <a:solidFill>
                  <a:schemeClr val="bg1"/>
                </a:solidFill>
                <a:latin typeface="Monaco"/>
                <a:cs typeface="Monaco"/>
              </a:rPr>
              <a:t>spack</a:t>
            </a:r>
            <a:r>
              <a:rPr lang="en-US" sz="800" dirty="0" smtClean="0">
                <a:solidFill>
                  <a:schemeClr val="bg1"/>
                </a:solidFill>
                <a:latin typeface="Monaco"/>
                <a:cs typeface="Monaco"/>
              </a:rPr>
              <a:t>/</a:t>
            </a:r>
            <a:r>
              <a:rPr lang="en-US" sz="800" dirty="0" err="1" smtClean="0">
                <a:solidFill>
                  <a:schemeClr val="bg1"/>
                </a:solidFill>
                <a:latin typeface="Monaco"/>
                <a:cs typeface="Monaco"/>
              </a:rPr>
              <a:t>env</a:t>
            </a:r>
            <a:r>
              <a:rPr lang="en-US" sz="800" dirty="0" smtClean="0">
                <a:solidFill>
                  <a:schemeClr val="bg1"/>
                </a:solidFill>
                <a:latin typeface="Monaco"/>
                <a:cs typeface="Monaco"/>
              </a:rPr>
              <a:t>/spack-f90    SPACK_FC  = /opt/ic-15.1/bin/</a:t>
            </a:r>
            <a:r>
              <a:rPr lang="en-US" sz="800" dirty="0" err="1" smtClean="0">
                <a:solidFill>
                  <a:schemeClr val="bg1"/>
                </a:solidFill>
                <a:latin typeface="Monaco"/>
                <a:cs typeface="Monaco"/>
              </a:rPr>
              <a:t>ifort</a:t>
            </a:r>
            <a:endParaRPr lang="en-US" sz="800" dirty="0" smtClean="0">
              <a:solidFill>
                <a:schemeClr val="bg1"/>
              </a:solidFill>
              <a:latin typeface="Monaco"/>
              <a:cs typeface="Monaco"/>
            </a:endParaRPr>
          </a:p>
          <a:p>
            <a:pPr>
              <a:spcBef>
                <a:spcPct val="0"/>
              </a:spcBef>
            </a:pPr>
            <a:endParaRPr lang="en-US" sz="800" dirty="0" smtClean="0">
              <a:solidFill>
                <a:schemeClr val="bg1"/>
              </a:solidFill>
              <a:latin typeface="Monaco"/>
              <a:cs typeface="Monaco"/>
            </a:endParaRPr>
          </a:p>
          <a:p>
            <a:pPr>
              <a:spcBef>
                <a:spcPct val="0"/>
              </a:spcBef>
            </a:pPr>
            <a:r>
              <a:rPr lang="en-US" sz="800" dirty="0" smtClean="0">
                <a:solidFill>
                  <a:schemeClr val="bg1"/>
                </a:solidFill>
                <a:latin typeface="Monaco"/>
                <a:cs typeface="Monaco"/>
              </a:rPr>
              <a:t>PKG_CONFIG_PATH   = ...      PATH = </a:t>
            </a:r>
            <a:r>
              <a:rPr lang="en-US" sz="800" dirty="0" err="1" smtClean="0">
                <a:solidFill>
                  <a:schemeClr val="bg1"/>
                </a:solidFill>
                <a:latin typeface="Monaco"/>
                <a:cs typeface="Monaco"/>
              </a:rPr>
              <a:t>spack</a:t>
            </a:r>
            <a:r>
              <a:rPr lang="en-US" sz="800" dirty="0" smtClean="0">
                <a:solidFill>
                  <a:schemeClr val="bg1"/>
                </a:solidFill>
                <a:latin typeface="Monaco"/>
                <a:cs typeface="Monaco"/>
              </a:rPr>
              <a:t>/</a:t>
            </a:r>
            <a:r>
              <a:rPr lang="en-US" sz="800" dirty="0" err="1" smtClean="0">
                <a:solidFill>
                  <a:schemeClr val="bg1"/>
                </a:solidFill>
                <a:latin typeface="Monaco"/>
                <a:cs typeface="Monaco"/>
              </a:rPr>
              <a:t>env</a:t>
            </a:r>
            <a:r>
              <a:rPr lang="en-US" sz="800" dirty="0" smtClean="0">
                <a:solidFill>
                  <a:schemeClr val="bg1"/>
                </a:solidFill>
                <a:latin typeface="Monaco"/>
                <a:cs typeface="Monaco"/>
              </a:rPr>
              <a:t>:$PATH</a:t>
            </a:r>
          </a:p>
          <a:p>
            <a:pPr>
              <a:spcBef>
                <a:spcPct val="0"/>
              </a:spcBef>
            </a:pPr>
            <a:r>
              <a:rPr lang="en-US" sz="800" dirty="0" smtClean="0">
                <a:solidFill>
                  <a:schemeClr val="bg1"/>
                </a:solidFill>
                <a:latin typeface="Monaco"/>
                <a:cs typeface="Monaco"/>
              </a:rPr>
              <a:t>CMAKE_PREFIX_PATH = ...</a:t>
            </a:r>
          </a:p>
          <a:p>
            <a:pPr>
              <a:spcBef>
                <a:spcPct val="0"/>
              </a:spcBef>
            </a:pPr>
            <a:r>
              <a:rPr lang="en-US" sz="800" dirty="0" smtClean="0">
                <a:solidFill>
                  <a:schemeClr val="bg1"/>
                </a:solidFill>
                <a:latin typeface="Monaco"/>
                <a:cs typeface="Monaco"/>
              </a:rPr>
              <a:t>LIBRARY_PATH      = ...</a:t>
            </a:r>
          </a:p>
          <a:p>
            <a:pPr>
              <a:spcBef>
                <a:spcPct val="0"/>
              </a:spcBef>
            </a:pPr>
            <a:endParaRPr lang="en-US" sz="8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12550" y="1108112"/>
            <a:ext cx="1172998" cy="2753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000" dirty="0" err="1" smtClean="0">
                <a:solidFill>
                  <a:schemeClr val="bg1"/>
                </a:solidFill>
                <a:latin typeface="Monaco"/>
                <a:cs typeface="Monaco"/>
              </a:rPr>
              <a:t>do_install</a:t>
            </a:r>
            <a:r>
              <a:rPr lang="en-US" sz="1000" dirty="0" smtClean="0">
                <a:solidFill>
                  <a:schemeClr val="bg1"/>
                </a:solidFill>
                <a:latin typeface="Monaco"/>
                <a:cs typeface="Monaco"/>
              </a:rPr>
              <a:t>()</a:t>
            </a:r>
            <a:endParaRPr lang="en-US" sz="1000" dirty="0">
              <a:solidFill>
                <a:schemeClr val="bg1"/>
              </a:solidFill>
              <a:latin typeface="Monaco"/>
              <a:cs typeface="Monaco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91797" y="1383436"/>
            <a:ext cx="1172998" cy="630981"/>
            <a:chOff x="291797" y="1390264"/>
            <a:chExt cx="1172998" cy="630981"/>
          </a:xfrm>
        </p:grpSpPr>
        <p:cxnSp>
          <p:nvCxnSpPr>
            <p:cNvPr id="27" name="Elbow Connector 26"/>
            <p:cNvCxnSpPr>
              <a:stCxn id="14" idx="2"/>
              <a:endCxn id="30" idx="0"/>
            </p:cNvCxnSpPr>
            <p:nvPr/>
          </p:nvCxnSpPr>
          <p:spPr>
            <a:xfrm rot="5400000">
              <a:off x="910845" y="1357716"/>
              <a:ext cx="355657" cy="420753"/>
            </a:xfrm>
            <a:prstGeom prst="bentConnector3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 bwMode="auto">
            <a:xfrm>
              <a:off x="291797" y="1745921"/>
              <a:ext cx="1172998" cy="27532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050" dirty="0" smtClean="0">
                  <a:solidFill>
                    <a:schemeClr val="bg1"/>
                  </a:solidFill>
                </a:rPr>
                <a:t>Install dep1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299050" y="1383435"/>
            <a:ext cx="1483130" cy="630982"/>
            <a:chOff x="1981821" y="1390263"/>
            <a:chExt cx="1483130" cy="630982"/>
          </a:xfrm>
        </p:grpSpPr>
        <p:sp>
          <p:nvSpPr>
            <p:cNvPr id="31" name="Rectangle 30"/>
            <p:cNvSpPr/>
            <p:nvPr/>
          </p:nvSpPr>
          <p:spPr bwMode="auto">
            <a:xfrm>
              <a:off x="2291953" y="1745921"/>
              <a:ext cx="1172998" cy="27532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050" dirty="0" smtClean="0">
                  <a:solidFill>
                    <a:schemeClr val="bg1"/>
                  </a:solidFill>
                </a:rPr>
                <a:t>Install dep2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Elbow Connector 33"/>
            <p:cNvCxnSpPr>
              <a:stCxn id="14" idx="2"/>
              <a:endCxn id="31" idx="0"/>
            </p:cNvCxnSpPr>
            <p:nvPr/>
          </p:nvCxnSpPr>
          <p:spPr>
            <a:xfrm rot="16200000" flipH="1">
              <a:off x="2252308" y="1119776"/>
              <a:ext cx="355657" cy="896632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1299050" y="1383435"/>
            <a:ext cx="2954610" cy="630982"/>
            <a:chOff x="2036442" y="1390263"/>
            <a:chExt cx="2954610" cy="630982"/>
          </a:xfrm>
        </p:grpSpPr>
        <p:grpSp>
          <p:nvGrpSpPr>
            <p:cNvPr id="90" name="Group 89"/>
            <p:cNvGrpSpPr/>
            <p:nvPr/>
          </p:nvGrpSpPr>
          <p:grpSpPr>
            <a:xfrm>
              <a:off x="2036442" y="1390263"/>
              <a:ext cx="2954610" cy="630982"/>
              <a:chOff x="2036442" y="1390263"/>
              <a:chExt cx="2954610" cy="630982"/>
            </a:xfrm>
          </p:grpSpPr>
          <p:sp>
            <p:nvSpPr>
              <p:cNvPr id="32" name="Rectangle 31"/>
              <p:cNvSpPr/>
              <p:nvPr/>
            </p:nvSpPr>
            <p:spPr bwMode="auto">
              <a:xfrm>
                <a:off x="3818054" y="1745921"/>
                <a:ext cx="1172998" cy="27532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050" dirty="0" smtClean="0">
                    <a:solidFill>
                      <a:schemeClr val="bg1"/>
                    </a:solidFill>
                  </a:rPr>
                  <a:t>Install package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" name="Elbow Connector 36"/>
              <p:cNvCxnSpPr>
                <a:stCxn id="14" idx="2"/>
                <a:endCxn id="32" idx="0"/>
              </p:cNvCxnSpPr>
              <p:nvPr/>
            </p:nvCxnSpPr>
            <p:spPr>
              <a:xfrm rot="16200000" flipH="1">
                <a:off x="3042669" y="384036"/>
                <a:ext cx="355657" cy="2368112"/>
              </a:xfrm>
              <a:prstGeom prst="bentConnector3">
                <a:avLst>
                  <a:gd name="adj1" fmla="val 50000"/>
                </a:avLst>
              </a:prstGeom>
              <a:ln w="28575" cmpd="sng">
                <a:solidFill>
                  <a:schemeClr val="accent1">
                    <a:lumMod val="7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3463039" y="167818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…</a:t>
              </a:r>
              <a:endParaRPr lang="en-US" sz="14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5562" y="2014417"/>
            <a:ext cx="5034731" cy="2608417"/>
            <a:chOff x="65562" y="2014417"/>
            <a:chExt cx="5034731" cy="2608417"/>
          </a:xfrm>
        </p:grpSpPr>
        <p:sp>
          <p:nvSpPr>
            <p:cNvPr id="43" name="Rectangle 42"/>
            <p:cNvSpPr/>
            <p:nvPr/>
          </p:nvSpPr>
          <p:spPr bwMode="auto">
            <a:xfrm>
              <a:off x="65562" y="2546997"/>
              <a:ext cx="5034731" cy="2075837"/>
            </a:xfrm>
            <a:prstGeom prst="rect">
              <a:avLst/>
            </a:prstGeom>
            <a:noFill/>
            <a:ln w="12700" cmpd="sng">
              <a:solidFill>
                <a:schemeClr val="accent2"/>
              </a:solidFill>
              <a:prstDash val="dash"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1100" b="1" dirty="0" smtClean="0">
                  <a:solidFill>
                    <a:srgbClr val="000000"/>
                  </a:solidFill>
                  <a:latin typeface="Calibri"/>
                  <a:cs typeface="Calibri"/>
                </a:rPr>
                <a:t>Build </a:t>
              </a:r>
              <a:br>
                <a:rPr lang="en-US" sz="1100" b="1" dirty="0" smtClean="0">
                  <a:solidFill>
                    <a:srgbClr val="000000"/>
                  </a:solidFill>
                  <a:latin typeface="Calibri"/>
                  <a:cs typeface="Calibri"/>
                </a:rPr>
              </a:br>
              <a:r>
                <a:rPr lang="en-US" sz="1100" b="1" dirty="0" smtClean="0">
                  <a:solidFill>
                    <a:srgbClr val="000000"/>
                  </a:solidFill>
                  <a:latin typeface="Calibri"/>
                  <a:cs typeface="Calibri"/>
                </a:rPr>
                <a:t>Process</a:t>
              </a:r>
              <a:endParaRPr lang="en-US" sz="1100" b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94527" y="2301175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/>
                <a:t>Fork</a:t>
              </a:r>
              <a:endParaRPr lang="en-US" sz="1050" b="1" dirty="0"/>
            </a:p>
          </p:txBody>
        </p:sp>
        <p:cxnSp>
          <p:nvCxnSpPr>
            <p:cNvPr id="52" name="Elbow Connector 51"/>
            <p:cNvCxnSpPr>
              <a:stCxn id="31" idx="2"/>
              <a:endCxn id="43" idx="0"/>
            </p:cNvCxnSpPr>
            <p:nvPr/>
          </p:nvCxnSpPr>
          <p:spPr>
            <a:xfrm rot="16200000" flipH="1">
              <a:off x="2123014" y="2087083"/>
              <a:ext cx="532580" cy="387247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1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741507" y="4028762"/>
            <a:ext cx="4092506" cy="464331"/>
            <a:chOff x="741507" y="4028762"/>
            <a:chExt cx="4092506" cy="464331"/>
          </a:xfrm>
        </p:grpSpPr>
        <p:sp>
          <p:nvSpPr>
            <p:cNvPr id="57" name="Rectangle 56"/>
            <p:cNvSpPr/>
            <p:nvPr/>
          </p:nvSpPr>
          <p:spPr bwMode="auto">
            <a:xfrm>
              <a:off x="741507" y="4240442"/>
              <a:ext cx="4092506" cy="25265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000" dirty="0">
                  <a:solidFill>
                    <a:schemeClr val="bg1"/>
                  </a:solidFill>
                  <a:latin typeface="Monaco"/>
                  <a:cs typeface="Monaco"/>
                </a:rPr>
                <a:t>i</a:t>
              </a:r>
              <a:r>
                <a:rPr lang="en-US" sz="1000" dirty="0" smtClean="0">
                  <a:solidFill>
                    <a:schemeClr val="bg1"/>
                  </a:solidFill>
                  <a:latin typeface="Monaco"/>
                  <a:cs typeface="Monaco"/>
                </a:rPr>
                <a:t>nstall()</a:t>
              </a:r>
              <a:endParaRPr lang="en-US" sz="800" dirty="0">
                <a:solidFill>
                  <a:schemeClr val="bg1"/>
                </a:solidFill>
                <a:latin typeface="Monaco"/>
                <a:cs typeface="Monaco"/>
              </a:endParaRPr>
            </a:p>
          </p:txBody>
        </p:sp>
        <p:cxnSp>
          <p:nvCxnSpPr>
            <p:cNvPr id="58" name="Straight Arrow Connector 57"/>
            <p:cNvCxnSpPr>
              <a:stCxn id="6" idx="2"/>
              <a:endCxn id="57" idx="0"/>
            </p:cNvCxnSpPr>
            <p:nvPr/>
          </p:nvCxnSpPr>
          <p:spPr>
            <a:xfrm>
              <a:off x="2787760" y="4028762"/>
              <a:ext cx="0" cy="211680"/>
            </a:xfrm>
            <a:prstGeom prst="straightConnector1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4834013" y="4213128"/>
            <a:ext cx="1447472" cy="320937"/>
            <a:chOff x="4834013" y="4213128"/>
            <a:chExt cx="1447472" cy="320937"/>
          </a:xfrm>
        </p:grpSpPr>
        <p:cxnSp>
          <p:nvCxnSpPr>
            <p:cNvPr id="61" name="Straight Arrow Connector 60"/>
            <p:cNvCxnSpPr>
              <a:stCxn id="57" idx="3"/>
              <a:endCxn id="66" idx="1"/>
            </p:cNvCxnSpPr>
            <p:nvPr/>
          </p:nvCxnSpPr>
          <p:spPr>
            <a:xfrm>
              <a:off x="4834013" y="4366768"/>
              <a:ext cx="532560" cy="6829"/>
            </a:xfrm>
            <a:prstGeom prst="straightConnector1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 bwMode="auto">
            <a:xfrm>
              <a:off x="5366573" y="4213128"/>
              <a:ext cx="914912" cy="320937"/>
            </a:xfrm>
            <a:prstGeom prst="rect">
              <a:avLst/>
            </a:prstGeom>
            <a:noFill/>
            <a:ln w="12700" cmpd="sng">
              <a:solidFill>
                <a:srgbClr val="4F81BD"/>
              </a:solidFill>
              <a:prstDash val="dash"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100" b="1" dirty="0" smtClean="0">
                  <a:solidFill>
                    <a:srgbClr val="000000"/>
                  </a:solidFill>
                  <a:latin typeface="Calibri"/>
                  <a:cs typeface="Calibri"/>
                </a:rPr>
                <a:t>configure</a:t>
              </a:r>
              <a:endParaRPr lang="en-US" sz="1100" b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281485" y="4213127"/>
            <a:ext cx="914912" cy="320937"/>
            <a:chOff x="6281485" y="4213127"/>
            <a:chExt cx="914912" cy="320937"/>
          </a:xfrm>
        </p:grpSpPr>
        <p:sp>
          <p:nvSpPr>
            <p:cNvPr id="64" name="Rectangle 63"/>
            <p:cNvSpPr/>
            <p:nvPr/>
          </p:nvSpPr>
          <p:spPr bwMode="auto">
            <a:xfrm>
              <a:off x="6575076" y="4213127"/>
              <a:ext cx="621321" cy="320937"/>
            </a:xfrm>
            <a:prstGeom prst="rect">
              <a:avLst/>
            </a:prstGeom>
            <a:noFill/>
            <a:ln w="12700" cmpd="sng">
              <a:solidFill>
                <a:srgbClr val="4F81BD"/>
              </a:solidFill>
              <a:prstDash val="dash"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100" b="1" dirty="0" smtClean="0">
                  <a:solidFill>
                    <a:srgbClr val="000000"/>
                  </a:solidFill>
                  <a:latin typeface="Calibri"/>
                  <a:cs typeface="Calibri"/>
                </a:rPr>
                <a:t>make</a:t>
              </a:r>
              <a:endParaRPr lang="en-US" sz="1100" b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70" name="Straight Arrow Connector 69"/>
            <p:cNvCxnSpPr>
              <a:stCxn id="66" idx="3"/>
              <a:endCxn id="64" idx="1"/>
            </p:cNvCxnSpPr>
            <p:nvPr/>
          </p:nvCxnSpPr>
          <p:spPr>
            <a:xfrm flipV="1">
              <a:off x="6281485" y="4373596"/>
              <a:ext cx="293591" cy="1"/>
            </a:xfrm>
            <a:prstGeom prst="straightConnector1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7196397" y="4206299"/>
            <a:ext cx="1345059" cy="320937"/>
            <a:chOff x="7196397" y="4206299"/>
            <a:chExt cx="1345059" cy="320937"/>
          </a:xfrm>
        </p:grpSpPr>
        <p:sp>
          <p:nvSpPr>
            <p:cNvPr id="67" name="Rectangle 66"/>
            <p:cNvSpPr/>
            <p:nvPr/>
          </p:nvSpPr>
          <p:spPr bwMode="auto">
            <a:xfrm>
              <a:off x="7496817" y="4206299"/>
              <a:ext cx="1044639" cy="320937"/>
            </a:xfrm>
            <a:prstGeom prst="rect">
              <a:avLst/>
            </a:prstGeom>
            <a:noFill/>
            <a:ln w="12700" cmpd="sng">
              <a:solidFill>
                <a:srgbClr val="4F81BD"/>
              </a:solidFill>
              <a:prstDash val="dash"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100" b="1" dirty="0" smtClean="0">
                  <a:solidFill>
                    <a:srgbClr val="000000"/>
                  </a:solidFill>
                  <a:latin typeface="Calibri"/>
                  <a:cs typeface="Calibri"/>
                </a:rPr>
                <a:t>make install</a:t>
              </a:r>
              <a:endParaRPr lang="en-US" sz="1100" b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74" name="Straight Arrow Connector 73"/>
            <p:cNvCxnSpPr>
              <a:stCxn id="64" idx="3"/>
              <a:endCxn id="67" idx="1"/>
            </p:cNvCxnSpPr>
            <p:nvPr/>
          </p:nvCxnSpPr>
          <p:spPr>
            <a:xfrm flipV="1">
              <a:off x="7196397" y="4366768"/>
              <a:ext cx="300420" cy="6828"/>
            </a:xfrm>
            <a:prstGeom prst="straightConnector1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5687476" y="2977172"/>
            <a:ext cx="2703770" cy="1235956"/>
            <a:chOff x="5680648" y="2717708"/>
            <a:chExt cx="2703770" cy="1235956"/>
          </a:xfrm>
        </p:grpSpPr>
        <p:grpSp>
          <p:nvGrpSpPr>
            <p:cNvPr id="85" name="Group 84"/>
            <p:cNvGrpSpPr/>
            <p:nvPr/>
          </p:nvGrpSpPr>
          <p:grpSpPr>
            <a:xfrm>
              <a:off x="5680648" y="2717708"/>
              <a:ext cx="2703770" cy="969634"/>
              <a:chOff x="5475817" y="2676738"/>
              <a:chExt cx="2703770" cy="969634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5623307" y="2990619"/>
                <a:ext cx="2399243" cy="53967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t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800" dirty="0" smtClean="0">
                    <a:solidFill>
                      <a:schemeClr val="bg1"/>
                    </a:solidFill>
                    <a:latin typeface="Monaco"/>
                    <a:cs typeface="Monaco"/>
                  </a:rPr>
                  <a:t>-</a:t>
                </a:r>
                <a:r>
                  <a:rPr lang="en-US" sz="800" dirty="0">
                    <a:solidFill>
                      <a:schemeClr val="bg1"/>
                    </a:solidFill>
                    <a:latin typeface="Monaco"/>
                    <a:cs typeface="Monaco"/>
                  </a:rPr>
                  <a:t>I /</a:t>
                </a:r>
                <a:r>
                  <a:rPr lang="en-US" sz="800" dirty="0" smtClean="0">
                    <a:solidFill>
                      <a:schemeClr val="bg1"/>
                    </a:solidFill>
                    <a:latin typeface="Monaco"/>
                    <a:cs typeface="Monaco"/>
                  </a:rPr>
                  <a:t>dep1-</a:t>
                </a:r>
                <a:r>
                  <a:rPr lang="en-US" sz="800" dirty="0">
                    <a:solidFill>
                      <a:schemeClr val="bg1"/>
                    </a:solidFill>
                    <a:latin typeface="Monaco"/>
                    <a:cs typeface="Monaco"/>
                  </a:rPr>
                  <a:t>prefix/include</a:t>
                </a:r>
              </a:p>
              <a:p>
                <a:pPr>
                  <a:spcBef>
                    <a:spcPct val="0"/>
                  </a:spcBef>
                </a:pPr>
                <a:r>
                  <a:rPr lang="en-US" sz="800" dirty="0" smtClean="0">
                    <a:solidFill>
                      <a:schemeClr val="bg1"/>
                    </a:solidFill>
                    <a:latin typeface="Monaco"/>
                    <a:cs typeface="Monaco"/>
                  </a:rPr>
                  <a:t>-L </a:t>
                </a:r>
                <a:r>
                  <a:rPr lang="en-US" sz="800" dirty="0">
                    <a:solidFill>
                      <a:schemeClr val="bg1"/>
                    </a:solidFill>
                    <a:latin typeface="Monaco"/>
                    <a:cs typeface="Monaco"/>
                  </a:rPr>
                  <a:t>/</a:t>
                </a:r>
                <a:r>
                  <a:rPr lang="en-US" sz="800" dirty="0" smtClean="0">
                    <a:solidFill>
                      <a:schemeClr val="bg1"/>
                    </a:solidFill>
                    <a:latin typeface="Monaco"/>
                    <a:cs typeface="Monaco"/>
                  </a:rPr>
                  <a:t>dep1-</a:t>
                </a:r>
                <a:r>
                  <a:rPr lang="en-US" sz="800" dirty="0">
                    <a:solidFill>
                      <a:schemeClr val="bg1"/>
                    </a:solidFill>
                    <a:latin typeface="Monaco"/>
                    <a:cs typeface="Monaco"/>
                  </a:rPr>
                  <a:t>prefix</a:t>
                </a:r>
                <a:r>
                  <a:rPr lang="en-US" sz="800" dirty="0" smtClean="0">
                    <a:solidFill>
                      <a:schemeClr val="bg1"/>
                    </a:solidFill>
                    <a:latin typeface="Monaco"/>
                    <a:cs typeface="Monaco"/>
                  </a:rPr>
                  <a:t>/lib</a:t>
                </a:r>
                <a:endParaRPr lang="en-US" sz="800" dirty="0">
                  <a:solidFill>
                    <a:schemeClr val="bg1"/>
                  </a:solidFill>
                  <a:latin typeface="Monaco"/>
                  <a:cs typeface="Monaco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sz="800" dirty="0" smtClean="0">
                    <a:solidFill>
                      <a:schemeClr val="bg1"/>
                    </a:solidFill>
                    <a:latin typeface="Monaco"/>
                    <a:cs typeface="Monaco"/>
                  </a:rPr>
                  <a:t>-</a:t>
                </a:r>
                <a:r>
                  <a:rPr lang="en-US" sz="800" dirty="0" err="1" smtClean="0">
                    <a:solidFill>
                      <a:schemeClr val="bg1"/>
                    </a:solidFill>
                    <a:latin typeface="Monaco"/>
                    <a:cs typeface="Monaco"/>
                  </a:rPr>
                  <a:t>Wl</a:t>
                </a:r>
                <a:r>
                  <a:rPr lang="en-US" sz="800" dirty="0" smtClean="0">
                    <a:solidFill>
                      <a:schemeClr val="bg1"/>
                    </a:solidFill>
                    <a:latin typeface="Monaco"/>
                    <a:cs typeface="Monaco"/>
                  </a:rPr>
                  <a:t>,-</a:t>
                </a:r>
                <a:r>
                  <a:rPr lang="en-US" sz="800" dirty="0" err="1" smtClean="0">
                    <a:solidFill>
                      <a:schemeClr val="bg1"/>
                    </a:solidFill>
                    <a:latin typeface="Monaco"/>
                    <a:cs typeface="Monaco"/>
                  </a:rPr>
                  <a:t>rpath</a:t>
                </a:r>
                <a:r>
                  <a:rPr lang="en-US" sz="800" dirty="0" smtClean="0">
                    <a:solidFill>
                      <a:schemeClr val="bg1"/>
                    </a:solidFill>
                    <a:latin typeface="Monaco"/>
                    <a:cs typeface="Monaco"/>
                  </a:rPr>
                  <a:t>=/dep1-</a:t>
                </a:r>
                <a:r>
                  <a:rPr lang="en-US" sz="800" dirty="0">
                    <a:solidFill>
                      <a:schemeClr val="bg1"/>
                    </a:solidFill>
                    <a:latin typeface="Monaco"/>
                    <a:cs typeface="Monaco"/>
                  </a:rPr>
                  <a:t>prefix</a:t>
                </a:r>
                <a:r>
                  <a:rPr lang="en-US" sz="800" dirty="0" smtClean="0">
                    <a:solidFill>
                      <a:schemeClr val="bg1"/>
                    </a:solidFill>
                    <a:latin typeface="Monaco"/>
                    <a:cs typeface="Monaco"/>
                  </a:rPr>
                  <a:t>/lib</a:t>
                </a:r>
                <a:endParaRPr lang="en-US" sz="800" dirty="0">
                  <a:solidFill>
                    <a:schemeClr val="bg1"/>
                  </a:solidFill>
                  <a:latin typeface="Monaco"/>
                  <a:cs typeface="Monaco"/>
                </a:endParaRPr>
              </a:p>
              <a:p>
                <a:pPr>
                  <a:spcBef>
                    <a:spcPct val="0"/>
                  </a:spcBef>
                </a:pPr>
                <a:endParaRPr lang="en-US" sz="800" dirty="0">
                  <a:solidFill>
                    <a:schemeClr val="bg1"/>
                  </a:solidFill>
                  <a:latin typeface="Monaco"/>
                  <a:cs typeface="Monaco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5475817" y="2676738"/>
                <a:ext cx="2703770" cy="969634"/>
              </a:xfrm>
              <a:prstGeom prst="rect">
                <a:avLst/>
              </a:prstGeom>
              <a:noFill/>
              <a:ln w="12700" cmpd="sng">
                <a:solidFill>
                  <a:schemeClr val="accent4"/>
                </a:solidFill>
                <a:prstDash val="dash"/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00" b="1" dirty="0" smtClean="0">
                    <a:solidFill>
                      <a:srgbClr val="000000"/>
                    </a:solidFill>
                    <a:latin typeface="Calibri"/>
                    <a:cs typeface="Calibri"/>
                  </a:rPr>
                  <a:t>Compiler wrappers (</a:t>
                </a:r>
                <a:r>
                  <a:rPr lang="en-US" sz="900" b="1" dirty="0" smtClean="0">
                    <a:solidFill>
                      <a:srgbClr val="000000"/>
                    </a:solidFill>
                    <a:latin typeface="Monaco"/>
                    <a:cs typeface="Monaco"/>
                  </a:rPr>
                  <a:t>cc, </a:t>
                </a:r>
                <a:r>
                  <a:rPr lang="en-US" sz="900" b="1" dirty="0" err="1" smtClean="0">
                    <a:solidFill>
                      <a:srgbClr val="000000"/>
                    </a:solidFill>
                    <a:latin typeface="Monaco"/>
                    <a:cs typeface="Monaco"/>
                  </a:rPr>
                  <a:t>c++</a:t>
                </a:r>
                <a:r>
                  <a:rPr lang="en-US" sz="900" b="1" dirty="0" smtClean="0">
                    <a:solidFill>
                      <a:srgbClr val="000000"/>
                    </a:solidFill>
                    <a:latin typeface="Monaco"/>
                    <a:cs typeface="Monaco"/>
                  </a:rPr>
                  <a:t>, f77, f90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alibri"/>
                    <a:cs typeface="Calibri"/>
                  </a:rPr>
                  <a:t>)</a:t>
                </a:r>
                <a:endParaRPr lang="en-US" sz="1100" b="1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cxnSp>
          <p:nvCxnSpPr>
            <p:cNvPr id="105" name="Straight Arrow Connector 104"/>
            <p:cNvCxnSpPr>
              <a:stCxn id="66" idx="0"/>
            </p:cNvCxnSpPr>
            <p:nvPr/>
          </p:nvCxnSpPr>
          <p:spPr>
            <a:xfrm flipH="1" flipV="1">
              <a:off x="5810375" y="3687342"/>
              <a:ext cx="13654" cy="266322"/>
            </a:xfrm>
            <a:prstGeom prst="straightConnector1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64" idx="0"/>
            </p:cNvCxnSpPr>
            <p:nvPr/>
          </p:nvCxnSpPr>
          <p:spPr>
            <a:xfrm flipH="1" flipV="1">
              <a:off x="6870859" y="3682688"/>
              <a:ext cx="14878" cy="270975"/>
            </a:xfrm>
            <a:prstGeom prst="straightConnector1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830858" y="2171418"/>
            <a:ext cx="2178036" cy="805753"/>
            <a:chOff x="5837686" y="1679788"/>
            <a:chExt cx="2178036" cy="805753"/>
          </a:xfrm>
        </p:grpSpPr>
        <p:sp>
          <p:nvSpPr>
            <p:cNvPr id="79" name="Rectangle 78"/>
            <p:cNvSpPr/>
            <p:nvPr/>
          </p:nvSpPr>
          <p:spPr bwMode="auto">
            <a:xfrm>
              <a:off x="5837686" y="1679788"/>
              <a:ext cx="559872" cy="320937"/>
            </a:xfrm>
            <a:prstGeom prst="rect">
              <a:avLst/>
            </a:prstGeom>
            <a:noFill/>
            <a:ln w="12700" cmpd="sng">
              <a:solidFill>
                <a:srgbClr val="4F81BD"/>
              </a:solidFill>
              <a:prstDash val="dash"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100" b="1" dirty="0" err="1" smtClean="0">
                  <a:solidFill>
                    <a:srgbClr val="000000"/>
                  </a:solidFill>
                  <a:latin typeface="Calibri"/>
                  <a:cs typeface="Calibri"/>
                </a:rPr>
                <a:t>icc</a:t>
              </a:r>
              <a:endParaRPr lang="en-US" sz="1100" b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6609216" y="1679788"/>
              <a:ext cx="559872" cy="320937"/>
            </a:xfrm>
            <a:prstGeom prst="rect">
              <a:avLst/>
            </a:prstGeom>
            <a:noFill/>
            <a:ln w="12700" cmpd="sng">
              <a:solidFill>
                <a:srgbClr val="4F81BD"/>
              </a:solidFill>
              <a:prstDash val="dash"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100" b="1" dirty="0" err="1" smtClean="0">
                  <a:solidFill>
                    <a:srgbClr val="000000"/>
                  </a:solidFill>
                  <a:latin typeface="Calibri"/>
                  <a:cs typeface="Calibri"/>
                </a:rPr>
                <a:t>icpc</a:t>
              </a:r>
              <a:endParaRPr lang="en-US" sz="1100" b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7455850" y="1679788"/>
              <a:ext cx="559872" cy="320937"/>
            </a:xfrm>
            <a:prstGeom prst="rect">
              <a:avLst/>
            </a:prstGeom>
            <a:noFill/>
            <a:ln w="12700" cmpd="sng">
              <a:solidFill>
                <a:srgbClr val="4F81BD"/>
              </a:solidFill>
              <a:prstDash val="dash"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100" b="1" dirty="0" err="1" smtClean="0">
                  <a:solidFill>
                    <a:srgbClr val="000000"/>
                  </a:solidFill>
                  <a:latin typeface="Calibri"/>
                  <a:cs typeface="Calibri"/>
                </a:rPr>
                <a:t>ifort</a:t>
              </a:r>
              <a:endParaRPr lang="en-US" sz="1100" b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112" name="Straight Arrow Connector 111"/>
            <p:cNvCxnSpPr>
              <a:endCxn id="79" idx="2"/>
            </p:cNvCxnSpPr>
            <p:nvPr/>
          </p:nvCxnSpPr>
          <p:spPr>
            <a:xfrm flipH="1" flipV="1">
              <a:off x="6117622" y="2000725"/>
              <a:ext cx="6827" cy="484816"/>
            </a:xfrm>
            <a:prstGeom prst="straightConnector1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 flipV="1">
              <a:off x="6898171" y="1996072"/>
              <a:ext cx="6827" cy="484816"/>
            </a:xfrm>
            <a:prstGeom prst="straightConnector1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H="1" flipV="1">
              <a:off x="7740168" y="1991419"/>
              <a:ext cx="6827" cy="484816"/>
            </a:xfrm>
            <a:prstGeom prst="straightConnector1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Content Placeholder 137"/>
          <p:cNvSpPr>
            <a:spLocks noGrp="1"/>
          </p:cNvSpPr>
          <p:nvPr>
            <p:ph idx="1"/>
          </p:nvPr>
        </p:nvSpPr>
        <p:spPr>
          <a:xfrm>
            <a:off x="4540421" y="1081144"/>
            <a:ext cx="4519939" cy="90592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Forking build process isolates environment for each build.</a:t>
            </a:r>
          </a:p>
          <a:p>
            <a:r>
              <a:rPr lang="en-US" dirty="0" smtClean="0"/>
              <a:t>Compiler wrappers add include, lib, and RPATH flags</a:t>
            </a:r>
          </a:p>
          <a:p>
            <a:pPr lvl="1"/>
            <a:r>
              <a:rPr lang="en-US" dirty="0" smtClean="0"/>
              <a:t>Ensure that dependencies are found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474974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559242882"/>
              </p:ext>
            </p:extLst>
          </p:nvPr>
        </p:nvGraphicFramePr>
        <p:xfrm>
          <a:off x="4548909" y="1016962"/>
          <a:ext cx="4548908" cy="3651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5860" y="212353"/>
            <a:ext cx="8229600" cy="496675"/>
          </a:xfrm>
        </p:spPr>
        <p:txBody>
          <a:bodyPr/>
          <a:lstStyle/>
          <a:p>
            <a:r>
              <a:rPr lang="en-US" dirty="0" smtClean="0"/>
              <a:t>Build automation allows tedious work to be leveraged.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15454" y="1016000"/>
            <a:ext cx="4525819" cy="370390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dirty="0" err="1" smtClean="0"/>
              <a:t>Spack</a:t>
            </a:r>
            <a:r>
              <a:rPr lang="en-US" sz="1600" dirty="0" smtClean="0"/>
              <a:t> enables teams to share work.</a:t>
            </a:r>
          </a:p>
          <a:p>
            <a:pPr lvl="1">
              <a:lnSpc>
                <a:spcPct val="120000"/>
              </a:lnSpc>
            </a:pPr>
            <a:r>
              <a:rPr lang="en-US" sz="1400" dirty="0" smtClean="0"/>
              <a:t>Archives common library build recipes.</a:t>
            </a:r>
          </a:p>
          <a:p>
            <a:pPr lvl="1">
              <a:lnSpc>
                <a:spcPct val="120000"/>
              </a:lnSpc>
            </a:pPr>
            <a:r>
              <a:rPr lang="en-US" sz="1400" dirty="0" smtClean="0"/>
              <a:t>Prevents duplication of build effort.</a:t>
            </a:r>
          </a:p>
          <a:p>
            <a:pPr lvl="1">
              <a:lnSpc>
                <a:spcPct val="120000"/>
              </a:lnSpc>
            </a:pPr>
            <a:r>
              <a:rPr lang="en-US" sz="1400" dirty="0" smtClean="0"/>
              <a:t>We can </a:t>
            </a:r>
            <a:r>
              <a:rPr lang="en-US" sz="1400" dirty="0"/>
              <a:t>s</a:t>
            </a:r>
            <a:r>
              <a:rPr lang="en-US" sz="1400" dirty="0" smtClean="0"/>
              <a:t>hare builds among LC, code teams, and users</a:t>
            </a:r>
          </a:p>
          <a:p>
            <a:pPr>
              <a:lnSpc>
                <a:spcPct val="120000"/>
              </a:lnSpc>
            </a:pPr>
            <a:r>
              <a:rPr lang="en-US" sz="1600" dirty="0" smtClean="0"/>
              <a:t>Patches allow rapid deployment of bug fixes </a:t>
            </a:r>
          </a:p>
          <a:p>
            <a:pPr lvl="1">
              <a:lnSpc>
                <a:spcPct val="120000"/>
              </a:lnSpc>
            </a:pPr>
            <a:r>
              <a:rPr lang="en-US" sz="1400" dirty="0" smtClean="0"/>
              <a:t>App team porting a library may not own its repo.</a:t>
            </a:r>
          </a:p>
          <a:p>
            <a:pPr lvl="1">
              <a:lnSpc>
                <a:spcPct val="120000"/>
              </a:lnSpc>
            </a:pPr>
            <a:r>
              <a:rPr lang="en-US" sz="1400" dirty="0" smtClean="0"/>
              <a:t>Library teams may not have time to fix issues quickly.</a:t>
            </a:r>
          </a:p>
          <a:p>
            <a:pPr lvl="1">
              <a:lnSpc>
                <a:spcPct val="120000"/>
              </a:lnSpc>
            </a:pPr>
            <a:r>
              <a:rPr lang="en-US" sz="1400" dirty="0" smtClean="0"/>
              <a:t>Code teams can fix quickly, then feed back changes.</a:t>
            </a:r>
          </a:p>
          <a:p>
            <a:pPr>
              <a:lnSpc>
                <a:spcPct val="120000"/>
              </a:lnSpc>
            </a:pPr>
            <a:r>
              <a:rPr lang="en-US" sz="1600" dirty="0" smtClean="0"/>
              <a:t>Python allowed quick adoption by code teams.</a:t>
            </a:r>
          </a:p>
          <a:p>
            <a:pPr lvl="1">
              <a:lnSpc>
                <a:spcPct val="120000"/>
              </a:lnSpc>
            </a:pPr>
            <a:r>
              <a:rPr lang="en-US" sz="1400" dirty="0" smtClean="0"/>
              <a:t>Many app developers already know Python</a:t>
            </a:r>
          </a:p>
          <a:p>
            <a:pPr lvl="1">
              <a:lnSpc>
                <a:spcPct val="120000"/>
              </a:lnSpc>
            </a:pPr>
            <a:r>
              <a:rPr lang="en-US" sz="1400" dirty="0" smtClean="0"/>
              <a:t>Spec syntax provides extra expressiveness.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11514" y="2203933"/>
            <a:ext cx="1091465" cy="1274945"/>
            <a:chOff x="6326908" y="2257811"/>
            <a:chExt cx="1091465" cy="1274945"/>
          </a:xfrm>
        </p:grpSpPr>
        <p:pic>
          <p:nvPicPr>
            <p:cNvPr id="7" name="Picture 6" descr="spack-logo.pdf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91149" y="2257811"/>
              <a:ext cx="962011" cy="95952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326908" y="3071091"/>
              <a:ext cx="10914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Arial"/>
                  <a:cs typeface="Arial"/>
                </a:rPr>
                <a:t>Spack</a:t>
              </a:r>
              <a:endParaRPr lang="en-US" b="1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1910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388" y="1216121"/>
            <a:ext cx="2745862" cy="3388666"/>
          </a:xfrm>
        </p:spPr>
        <p:txBody>
          <a:bodyPr>
            <a:normAutofit/>
          </a:bodyPr>
          <a:lstStyle/>
          <a:p>
            <a:r>
              <a:rPr lang="en-US" sz="1400" dirty="0" err="1" smtClean="0">
                <a:latin typeface="Monaco"/>
                <a:cs typeface="Monaco"/>
              </a:rPr>
              <a:t>spack</a:t>
            </a:r>
            <a:r>
              <a:rPr lang="en-US" sz="1400" dirty="0" smtClean="0">
                <a:latin typeface="Monaco"/>
                <a:cs typeface="Monaco"/>
              </a:rPr>
              <a:t> find</a:t>
            </a:r>
            <a:r>
              <a:rPr lang="en-US" dirty="0" smtClean="0"/>
              <a:t> shows all installed configurations</a:t>
            </a:r>
          </a:p>
          <a:p>
            <a:pPr lvl="1"/>
            <a:r>
              <a:rPr lang="en-US" dirty="0" smtClean="0"/>
              <a:t>Multiple versions of same package are ok.</a:t>
            </a:r>
          </a:p>
          <a:p>
            <a:r>
              <a:rPr lang="en-US" dirty="0" smtClean="0"/>
              <a:t>Packages are divided by architecture/compiler.</a:t>
            </a:r>
          </a:p>
          <a:p>
            <a:r>
              <a:rPr lang="en-US" dirty="0" err="1" smtClean="0"/>
              <a:t>Spack</a:t>
            </a:r>
            <a:r>
              <a:rPr lang="en-US" dirty="0" smtClean="0"/>
              <a:t> also generates module files.</a:t>
            </a:r>
          </a:p>
          <a:p>
            <a:pPr lvl="1"/>
            <a:r>
              <a:rPr lang="en-US" dirty="0" smtClean="0"/>
              <a:t>Don’t </a:t>
            </a:r>
            <a:r>
              <a:rPr lang="en-US" i="1" dirty="0" smtClean="0"/>
              <a:t>have</a:t>
            </a:r>
            <a:r>
              <a:rPr lang="en-US" dirty="0" smtClean="0"/>
              <a:t> to use them.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1: Managing combinatorial installations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072" y="999571"/>
            <a:ext cx="6025366" cy="366254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$ </a:t>
            </a:r>
            <a:r>
              <a:rPr lang="en-US" sz="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spack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find</a:t>
            </a:r>
          </a:p>
          <a:p>
            <a:r>
              <a:rPr lang="en-US" sz="800" dirty="0">
                <a:solidFill>
                  <a:srgbClr val="5655E8"/>
                </a:solidFill>
                <a:latin typeface="Monaco"/>
                <a:ea typeface="Monaco"/>
                <a:cs typeface="Monaco"/>
              </a:rPr>
              <a:t>==&gt;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103 installed packages.</a:t>
            </a:r>
          </a:p>
          <a:p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-- </a:t>
            </a:r>
            <a:r>
              <a:rPr lang="en-US" sz="800" dirty="0" smtClean="0">
                <a:solidFill>
                  <a:srgbClr val="C44AC4"/>
                </a:solidFill>
                <a:latin typeface="Monaco"/>
                <a:ea typeface="Monaco"/>
                <a:cs typeface="Monaco"/>
              </a:rPr>
              <a:t>linux-x86_64</a:t>
            </a:r>
            <a:r>
              <a:rPr lang="en-US" sz="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/ </a:t>
            </a:r>
            <a:r>
              <a:rPr lang="en-US" sz="800" dirty="0">
                <a:solidFill>
                  <a:srgbClr val="34A427"/>
                </a:solidFill>
                <a:latin typeface="Monaco"/>
                <a:ea typeface="Monaco"/>
                <a:cs typeface="Monaco"/>
              </a:rPr>
              <a:t>gcc@4.4.7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--------------------------------</a:t>
            </a:r>
          </a:p>
          <a:p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ImageMagick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@6.8.9-10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glib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@2.42.1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libtiff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@4.0.3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pango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@1.36.8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qt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@4.8.6</a:t>
            </a:r>
            <a:endParaRPr lang="en-US" sz="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SAMRAI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@3.9.1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graphlib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@2.0.0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libtool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@2.4.2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parmetis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@4.0.3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qt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@5.4.0</a:t>
            </a:r>
            <a:endParaRPr lang="en-US" sz="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adept-utils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@1.0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gtkplus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@2.24.25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libxcb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@1.11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pixman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@0.32.6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ravel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@1.0.0</a:t>
            </a:r>
            <a:endParaRPr lang="en-US" sz="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atk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@2.14.0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harfbuzz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@0.9.37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libxml2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@2.9.2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py-dateutil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@2.4.0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readline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@6.3</a:t>
            </a:r>
            <a:endParaRPr lang="en-US" sz="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boost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@1.55.0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hdf5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@1.8.13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llvm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@3.0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py-ipython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@2.3.1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scotch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@6.0.3</a:t>
            </a:r>
            <a:endParaRPr lang="en-US" sz="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cairo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@1.14.0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icu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@54.1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metis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@5.1.0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py-nose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@1.3.4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starpu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@1.1.4</a:t>
            </a:r>
            <a:endParaRPr lang="en-US" sz="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callpath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@1.0.2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jpeg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@9a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mpich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@3.0.4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py-numpy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@1.9.1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stat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@2.1.0</a:t>
            </a:r>
            <a:endParaRPr lang="en-US" sz="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dyninst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@8.1.2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libdwarf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@20130729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ncurses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@5.9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py-pytz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@2014.10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xz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@5.2.0</a:t>
            </a:r>
            <a:endParaRPr lang="en-US" sz="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dyninst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@8.1.2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libelf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@0.8.13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ocr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@2015-02-16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py-setuptools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@11.3.1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zlib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@1.2.8</a:t>
            </a:r>
            <a:endParaRPr lang="en-US" sz="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fontconfig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@2.11.1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libffi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@3.1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openssl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@1.0.1h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py-six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@1.9.0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</a:t>
            </a:r>
          </a:p>
          <a:p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freetype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@2.5.3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libmng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@2.0.2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otf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@1.12.5salmon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python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@2.7.8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</a:t>
            </a:r>
          </a:p>
          <a:p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gdk-pixbuf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@2.31.2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libpng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@1.6.16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otf2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@1.4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qhull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@1.0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</a:t>
            </a:r>
          </a:p>
          <a:p>
            <a:endParaRPr lang="en-US" sz="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-- </a:t>
            </a:r>
            <a:r>
              <a:rPr lang="en-US" sz="800" dirty="0" smtClean="0">
                <a:solidFill>
                  <a:srgbClr val="C44AC4"/>
                </a:solidFill>
                <a:latin typeface="Monaco"/>
                <a:ea typeface="Monaco"/>
                <a:cs typeface="Monaco"/>
              </a:rPr>
              <a:t>linux-x86_64</a:t>
            </a:r>
            <a:r>
              <a:rPr lang="en-US" sz="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/ </a:t>
            </a:r>
            <a:r>
              <a:rPr lang="en-US" sz="800" dirty="0">
                <a:solidFill>
                  <a:srgbClr val="34A427"/>
                </a:solidFill>
                <a:latin typeface="Monaco"/>
                <a:ea typeface="Monaco"/>
                <a:cs typeface="Monaco"/>
              </a:rPr>
              <a:t>gcc@4.8.2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--------------------------------</a:t>
            </a:r>
          </a:p>
          <a:p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adept-utils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@1.0.1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boost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@1.55.0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cmake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@5.6-special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libdwarf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@20130729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mpich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@3.0.4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</a:p>
          <a:p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adept-utils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@1.0.1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cmake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@5.6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dyninst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@8.1.2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libelf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@0.8.13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openmpi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@1.8.2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</a:p>
          <a:p>
            <a:endParaRPr lang="en-US" sz="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-- </a:t>
            </a:r>
            <a:r>
              <a:rPr lang="en-US" sz="800" dirty="0" smtClean="0">
                <a:solidFill>
                  <a:srgbClr val="C44AC4"/>
                </a:solidFill>
                <a:latin typeface="Monaco"/>
                <a:ea typeface="Monaco"/>
                <a:cs typeface="Monaco"/>
              </a:rPr>
              <a:t>linux-x86_64</a:t>
            </a:r>
            <a:r>
              <a:rPr lang="en-US" sz="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/ </a:t>
            </a:r>
            <a:r>
              <a:rPr lang="en-US" sz="800" dirty="0">
                <a:solidFill>
                  <a:srgbClr val="34A427"/>
                </a:solidFill>
                <a:latin typeface="Monaco"/>
                <a:ea typeface="Monaco"/>
                <a:cs typeface="Monaco"/>
              </a:rPr>
              <a:t>intel@14.0.2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-----------------------------</a:t>
            </a:r>
          </a:p>
          <a:p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hwloc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@1.9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mpich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@3.0.4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starpu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@1.1.4</a:t>
            </a:r>
            <a:endParaRPr lang="en-US" sz="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endParaRPr lang="en-US" sz="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-- </a:t>
            </a:r>
            <a:r>
              <a:rPr lang="en-US" sz="800" dirty="0" smtClean="0">
                <a:solidFill>
                  <a:srgbClr val="C44AC4"/>
                </a:solidFill>
                <a:latin typeface="Monaco"/>
                <a:ea typeface="Monaco"/>
                <a:cs typeface="Monaco"/>
              </a:rPr>
              <a:t>linux-x86_64</a:t>
            </a:r>
            <a:r>
              <a:rPr lang="en-US" sz="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/ </a:t>
            </a:r>
            <a:r>
              <a:rPr lang="en-US" sz="800" dirty="0">
                <a:solidFill>
                  <a:srgbClr val="34A427"/>
                </a:solidFill>
                <a:latin typeface="Monaco"/>
                <a:ea typeface="Monaco"/>
                <a:cs typeface="Monaco"/>
              </a:rPr>
              <a:t>intel@15.0.0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-----------------------------</a:t>
            </a:r>
          </a:p>
          <a:p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adept-utils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@1.0.1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boost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@1.55.0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libdwarf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@20130729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libelf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@0.8.13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mpich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@3.0.4</a:t>
            </a:r>
            <a:endParaRPr lang="en-US" sz="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endParaRPr lang="en-US" sz="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-- </a:t>
            </a:r>
            <a:r>
              <a:rPr lang="en-US" sz="800" dirty="0" smtClean="0">
                <a:solidFill>
                  <a:srgbClr val="C44AC4"/>
                </a:solidFill>
                <a:latin typeface="Monaco"/>
                <a:ea typeface="Monaco"/>
                <a:cs typeface="Monaco"/>
              </a:rPr>
              <a:t>linux-x86_64</a:t>
            </a:r>
            <a:r>
              <a:rPr lang="en-US" sz="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/ </a:t>
            </a:r>
            <a:r>
              <a:rPr lang="en-US" sz="800" dirty="0">
                <a:solidFill>
                  <a:srgbClr val="34A427"/>
                </a:solidFill>
                <a:latin typeface="Monaco"/>
                <a:ea typeface="Monaco"/>
                <a:cs typeface="Monaco"/>
              </a:rPr>
              <a:t>intel@15.0.1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-----------------------------</a:t>
            </a:r>
          </a:p>
          <a:p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adept-utils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@1.0.1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callpath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@1.0.2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libdwarf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@20130729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mpich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@3.0.4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</a:t>
            </a:r>
          </a:p>
          <a:p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boost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@1.55.0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hwloc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@1.9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libelf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@0.8.13</a:t>
            </a:r>
            <a:r>
              <a:rPr lang="en-US" sz="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starpu</a:t>
            </a:r>
            <a:r>
              <a:rPr lang="en-US" sz="800" dirty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@</a:t>
            </a:r>
            <a:r>
              <a:rPr lang="en-US" sz="800" dirty="0" smtClean="0">
                <a:solidFill>
                  <a:srgbClr val="34A8B4"/>
                </a:solidFill>
                <a:latin typeface="Monaco"/>
                <a:ea typeface="Monaco"/>
                <a:cs typeface="Monaco"/>
              </a:rPr>
              <a:t>1.1.4</a:t>
            </a:r>
          </a:p>
        </p:txBody>
      </p:sp>
    </p:spTree>
    <p:extLst>
      <p:ext uri="{BB962C8B-B14F-4D97-AF65-F5344CB8AC3E}">
        <p14:creationId xmlns:p14="http://schemas.microsoft.com/office/powerpoint/2010/main" val="60708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37686" y="2205577"/>
            <a:ext cx="2849114" cy="2555733"/>
          </a:xfrm>
        </p:spPr>
        <p:txBody>
          <a:bodyPr/>
          <a:lstStyle/>
          <a:p>
            <a:r>
              <a:rPr lang="en-US" dirty="0" smtClean="0"/>
              <a:t>Querying by package name retrieves a subset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Spec syntax, </a:t>
            </a:r>
            <a:r>
              <a:rPr lang="en-US" dirty="0" err="1" smtClean="0"/>
              <a:t>Spack</a:t>
            </a:r>
            <a:r>
              <a:rPr lang="en-US" dirty="0" smtClean="0"/>
              <a:t> can restrict queries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697" y="1310629"/>
            <a:ext cx="5403485" cy="297004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B7B7C"/>
                </a:solidFill>
                <a:latin typeface="Monaco"/>
              </a:rPr>
              <a:t>$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onaco"/>
              </a:rPr>
              <a:t>spack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 find </a:t>
            </a:r>
            <a:r>
              <a:rPr lang="en-US" sz="1100" dirty="0" err="1">
                <a:solidFill>
                  <a:srgbClr val="000000"/>
                </a:solidFill>
                <a:latin typeface="Monaco"/>
              </a:rPr>
              <a:t>mpich</a:t>
            </a:r>
            <a:endParaRPr lang="en-US" sz="1100" dirty="0">
              <a:solidFill>
                <a:srgbClr val="000000"/>
              </a:solidFill>
              <a:latin typeface="Monaco"/>
            </a:endParaRPr>
          </a:p>
          <a:p>
            <a:r>
              <a:rPr lang="en-US" sz="1100" dirty="0">
                <a:solidFill>
                  <a:srgbClr val="4439E2"/>
                </a:solidFill>
                <a:latin typeface="Monaco"/>
              </a:rPr>
              <a:t>==&gt;</a:t>
            </a:r>
            <a:r>
              <a:rPr lang="en-US" sz="1100" dirty="0">
                <a:solidFill>
                  <a:srgbClr val="000000"/>
                </a:solidFill>
                <a:latin typeface="Monaco"/>
              </a:rPr>
              <a:t> 5 installed packages.</a:t>
            </a:r>
          </a:p>
          <a:p>
            <a:r>
              <a:rPr lang="pt-BR" sz="1100" dirty="0">
                <a:solidFill>
                  <a:srgbClr val="000000"/>
                </a:solidFill>
                <a:latin typeface="Monaco"/>
              </a:rPr>
              <a:t>-- </a:t>
            </a:r>
            <a:r>
              <a:rPr lang="pt-BR" sz="1100" dirty="0">
                <a:solidFill>
                  <a:srgbClr val="B52CB7"/>
                </a:solidFill>
                <a:latin typeface="Monaco"/>
              </a:rPr>
              <a:t>linux-x86_64</a:t>
            </a:r>
            <a:r>
              <a:rPr lang="pt-BR" sz="11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pt-BR" sz="1100" dirty="0">
                <a:solidFill>
                  <a:srgbClr val="000000"/>
                </a:solidFill>
                <a:latin typeface="Monaco"/>
              </a:rPr>
              <a:t>/ </a:t>
            </a:r>
            <a:r>
              <a:rPr lang="pt-BR" sz="1100" dirty="0">
                <a:solidFill>
                  <a:srgbClr val="2D971E"/>
                </a:solidFill>
                <a:latin typeface="Monaco"/>
              </a:rPr>
              <a:t>gcc@4.4.7</a:t>
            </a:r>
            <a:r>
              <a:rPr lang="pt-BR" sz="1100" dirty="0">
                <a:solidFill>
                  <a:srgbClr val="000000"/>
                </a:solidFill>
                <a:latin typeface="Monaco"/>
              </a:rPr>
              <a:t> --------------------------------</a:t>
            </a:r>
          </a:p>
          <a:p>
            <a:r>
              <a:rPr lang="de-DE" sz="1100" dirty="0">
                <a:solidFill>
                  <a:srgbClr val="000000"/>
                </a:solidFill>
                <a:latin typeface="Monaco"/>
              </a:rPr>
              <a:t>mpich</a:t>
            </a:r>
            <a:r>
              <a:rPr lang="de-DE" sz="1100" dirty="0">
                <a:solidFill>
                  <a:srgbClr val="2D98A4"/>
                </a:solidFill>
                <a:latin typeface="Monaco"/>
              </a:rPr>
              <a:t>@3.0.4</a:t>
            </a:r>
            <a:endParaRPr lang="de-DE" sz="1100" dirty="0">
              <a:solidFill>
                <a:srgbClr val="000000"/>
              </a:solidFill>
              <a:latin typeface="Monaco"/>
            </a:endParaRPr>
          </a:p>
          <a:p>
            <a:endParaRPr lang="de-DE" sz="1100" dirty="0">
              <a:solidFill>
                <a:srgbClr val="000000"/>
              </a:solidFill>
              <a:latin typeface="Monaco"/>
            </a:endParaRPr>
          </a:p>
          <a:p>
            <a:r>
              <a:rPr lang="pt-BR" sz="1100" dirty="0">
                <a:solidFill>
                  <a:srgbClr val="000000"/>
                </a:solidFill>
                <a:latin typeface="Monaco"/>
              </a:rPr>
              <a:t>-- </a:t>
            </a:r>
            <a:r>
              <a:rPr lang="pt-BR" sz="1100" dirty="0">
                <a:solidFill>
                  <a:srgbClr val="B52CB7"/>
                </a:solidFill>
                <a:latin typeface="Monaco"/>
              </a:rPr>
              <a:t>linux-x86_64</a:t>
            </a:r>
            <a:r>
              <a:rPr lang="pt-BR" sz="11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pt-BR" sz="1100" dirty="0">
                <a:solidFill>
                  <a:srgbClr val="000000"/>
                </a:solidFill>
                <a:latin typeface="Monaco"/>
              </a:rPr>
              <a:t>/ </a:t>
            </a:r>
            <a:r>
              <a:rPr lang="pt-BR" sz="1100" dirty="0">
                <a:solidFill>
                  <a:srgbClr val="2D971E"/>
                </a:solidFill>
                <a:latin typeface="Monaco"/>
              </a:rPr>
              <a:t>gcc@4.8.2</a:t>
            </a:r>
            <a:r>
              <a:rPr lang="pt-BR" sz="1100" dirty="0">
                <a:solidFill>
                  <a:srgbClr val="000000"/>
                </a:solidFill>
                <a:latin typeface="Monaco"/>
              </a:rPr>
              <a:t> --------------------------------</a:t>
            </a:r>
          </a:p>
          <a:p>
            <a:r>
              <a:rPr lang="de-DE" sz="1100" dirty="0">
                <a:solidFill>
                  <a:srgbClr val="000000"/>
                </a:solidFill>
                <a:latin typeface="Monaco"/>
              </a:rPr>
              <a:t>mpich</a:t>
            </a:r>
            <a:r>
              <a:rPr lang="de-DE" sz="1100" dirty="0">
                <a:solidFill>
                  <a:srgbClr val="2D98A4"/>
                </a:solidFill>
                <a:latin typeface="Monaco"/>
              </a:rPr>
              <a:t>@3.0.4</a:t>
            </a:r>
            <a:endParaRPr lang="de-DE" sz="1100" dirty="0">
              <a:solidFill>
                <a:srgbClr val="000000"/>
              </a:solidFill>
              <a:latin typeface="Monaco"/>
            </a:endParaRPr>
          </a:p>
          <a:p>
            <a:endParaRPr lang="de-DE" sz="1100" dirty="0">
              <a:solidFill>
                <a:srgbClr val="000000"/>
              </a:solidFill>
              <a:latin typeface="Monaco"/>
            </a:endParaRPr>
          </a:p>
          <a:p>
            <a:r>
              <a:rPr lang="pt-BR" sz="1100" dirty="0">
                <a:solidFill>
                  <a:srgbClr val="000000"/>
                </a:solidFill>
                <a:latin typeface="Monaco"/>
              </a:rPr>
              <a:t>-- </a:t>
            </a:r>
            <a:r>
              <a:rPr lang="pt-BR" sz="1100" dirty="0">
                <a:solidFill>
                  <a:srgbClr val="B52CB7"/>
                </a:solidFill>
                <a:latin typeface="Monaco"/>
              </a:rPr>
              <a:t>linux-x86_64</a:t>
            </a:r>
            <a:r>
              <a:rPr lang="pt-BR" sz="11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pt-BR" sz="1100" dirty="0">
                <a:solidFill>
                  <a:srgbClr val="000000"/>
                </a:solidFill>
                <a:latin typeface="Monaco"/>
              </a:rPr>
              <a:t>/ </a:t>
            </a:r>
            <a:r>
              <a:rPr lang="pt-BR" sz="1100" dirty="0">
                <a:solidFill>
                  <a:srgbClr val="2D971E"/>
                </a:solidFill>
                <a:latin typeface="Monaco"/>
              </a:rPr>
              <a:t>intel@14.0.2</a:t>
            </a:r>
            <a:r>
              <a:rPr lang="pt-BR" sz="1100" dirty="0">
                <a:solidFill>
                  <a:srgbClr val="000000"/>
                </a:solidFill>
                <a:latin typeface="Monaco"/>
              </a:rPr>
              <a:t> -----------------------------</a:t>
            </a:r>
          </a:p>
          <a:p>
            <a:r>
              <a:rPr lang="de-DE" sz="1100" dirty="0">
                <a:solidFill>
                  <a:srgbClr val="000000"/>
                </a:solidFill>
                <a:latin typeface="Monaco"/>
              </a:rPr>
              <a:t>mpich</a:t>
            </a:r>
            <a:r>
              <a:rPr lang="de-DE" sz="1100" dirty="0">
                <a:solidFill>
                  <a:srgbClr val="2D98A4"/>
                </a:solidFill>
                <a:latin typeface="Monaco"/>
              </a:rPr>
              <a:t>@3.0.4</a:t>
            </a:r>
            <a:endParaRPr lang="de-DE" sz="1100" dirty="0">
              <a:solidFill>
                <a:srgbClr val="000000"/>
              </a:solidFill>
              <a:latin typeface="Monaco"/>
            </a:endParaRPr>
          </a:p>
          <a:p>
            <a:endParaRPr lang="de-DE" sz="1100" dirty="0">
              <a:solidFill>
                <a:srgbClr val="000000"/>
              </a:solidFill>
              <a:latin typeface="Monaco"/>
            </a:endParaRPr>
          </a:p>
          <a:p>
            <a:r>
              <a:rPr lang="pt-BR" sz="1100" dirty="0">
                <a:solidFill>
                  <a:srgbClr val="000000"/>
                </a:solidFill>
                <a:latin typeface="Monaco"/>
              </a:rPr>
              <a:t>-- </a:t>
            </a:r>
            <a:r>
              <a:rPr lang="pt-BR" sz="1100" dirty="0">
                <a:solidFill>
                  <a:srgbClr val="B52CB7"/>
                </a:solidFill>
                <a:latin typeface="Monaco"/>
              </a:rPr>
              <a:t>linux-x86_64</a:t>
            </a:r>
            <a:r>
              <a:rPr lang="pt-BR" sz="11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pt-BR" sz="1100" dirty="0">
                <a:solidFill>
                  <a:srgbClr val="000000"/>
                </a:solidFill>
                <a:latin typeface="Monaco"/>
              </a:rPr>
              <a:t>/ </a:t>
            </a:r>
            <a:r>
              <a:rPr lang="pt-BR" sz="1100" dirty="0">
                <a:solidFill>
                  <a:srgbClr val="2D971E"/>
                </a:solidFill>
                <a:latin typeface="Monaco"/>
              </a:rPr>
              <a:t>intel@15.0.0</a:t>
            </a:r>
            <a:r>
              <a:rPr lang="pt-BR" sz="1100" dirty="0">
                <a:solidFill>
                  <a:srgbClr val="000000"/>
                </a:solidFill>
                <a:latin typeface="Monaco"/>
              </a:rPr>
              <a:t> -----------------------------</a:t>
            </a:r>
          </a:p>
          <a:p>
            <a:r>
              <a:rPr lang="de-DE" sz="1100" dirty="0">
                <a:solidFill>
                  <a:srgbClr val="000000"/>
                </a:solidFill>
                <a:latin typeface="Monaco"/>
              </a:rPr>
              <a:t>mpich</a:t>
            </a:r>
            <a:r>
              <a:rPr lang="de-DE" sz="1100" dirty="0">
                <a:solidFill>
                  <a:srgbClr val="2D98A4"/>
                </a:solidFill>
                <a:latin typeface="Monaco"/>
              </a:rPr>
              <a:t>@3.0.4</a:t>
            </a:r>
            <a:endParaRPr lang="de-DE" sz="1100" dirty="0">
              <a:solidFill>
                <a:srgbClr val="000000"/>
              </a:solidFill>
              <a:latin typeface="Monaco"/>
            </a:endParaRPr>
          </a:p>
          <a:p>
            <a:endParaRPr lang="de-DE" sz="1100" dirty="0">
              <a:solidFill>
                <a:srgbClr val="000000"/>
              </a:solidFill>
              <a:latin typeface="Monaco"/>
            </a:endParaRPr>
          </a:p>
          <a:p>
            <a:r>
              <a:rPr lang="pt-BR" sz="1100" dirty="0">
                <a:solidFill>
                  <a:srgbClr val="000000"/>
                </a:solidFill>
                <a:latin typeface="Monaco"/>
              </a:rPr>
              <a:t>-- </a:t>
            </a:r>
            <a:r>
              <a:rPr lang="pt-BR" sz="1100" dirty="0" smtClean="0">
                <a:solidFill>
                  <a:srgbClr val="B52CB7"/>
                </a:solidFill>
                <a:latin typeface="Monaco"/>
              </a:rPr>
              <a:t>linux-x86_64</a:t>
            </a:r>
            <a:r>
              <a:rPr lang="pt-BR" sz="11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pt-BR" sz="1100" dirty="0">
                <a:solidFill>
                  <a:srgbClr val="000000"/>
                </a:solidFill>
                <a:latin typeface="Monaco"/>
              </a:rPr>
              <a:t>/ </a:t>
            </a:r>
            <a:r>
              <a:rPr lang="pt-BR" sz="1100" dirty="0">
                <a:solidFill>
                  <a:srgbClr val="2D971E"/>
                </a:solidFill>
                <a:latin typeface="Monaco"/>
              </a:rPr>
              <a:t>intel@15.0.1</a:t>
            </a:r>
            <a:r>
              <a:rPr lang="pt-BR" sz="1100" dirty="0">
                <a:solidFill>
                  <a:srgbClr val="000000"/>
                </a:solidFill>
                <a:latin typeface="Monaco"/>
              </a:rPr>
              <a:t> -----------------------------</a:t>
            </a:r>
          </a:p>
          <a:p>
            <a:r>
              <a:rPr lang="de-DE" sz="1100" dirty="0">
                <a:solidFill>
                  <a:srgbClr val="000000"/>
                </a:solidFill>
                <a:latin typeface="Monaco"/>
              </a:rPr>
              <a:t>mpich</a:t>
            </a:r>
            <a:r>
              <a:rPr lang="de-DE" sz="1100" dirty="0">
                <a:solidFill>
                  <a:srgbClr val="2D98A4"/>
                </a:solidFill>
                <a:latin typeface="Monaco"/>
              </a:rPr>
              <a:t>@3.0.4</a:t>
            </a:r>
            <a:endParaRPr lang="de-DE" sz="1100" dirty="0">
              <a:solidFill>
                <a:srgbClr val="000000"/>
              </a:solidFill>
              <a:latin typeface="Monaco"/>
            </a:endParaRP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31549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81144"/>
            <a:ext cx="6020882" cy="31199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Someone’s home directory?</a:t>
            </a:r>
          </a:p>
          <a:p>
            <a:r>
              <a:rPr lang="en-US" dirty="0"/>
              <a:t>LLNL? LANL? Sandia? ANL? LBL? TACC?</a:t>
            </a:r>
          </a:p>
          <a:p>
            <a:pPr lvl="1"/>
            <a:r>
              <a:rPr lang="en-US" dirty="0"/>
              <a:t>Environments at </a:t>
            </a:r>
            <a:r>
              <a:rPr lang="en-US" dirty="0" smtClean="0"/>
              <a:t>large-scale </a:t>
            </a:r>
            <a:r>
              <a:rPr lang="en-US" dirty="0"/>
              <a:t>sites are very different.</a:t>
            </a:r>
          </a:p>
          <a:p>
            <a:r>
              <a:rPr lang="en-US" dirty="0"/>
              <a:t>Which </a:t>
            </a:r>
            <a:r>
              <a:rPr lang="en-US" dirty="0" smtClean="0"/>
              <a:t>MPI implementation?</a:t>
            </a:r>
            <a:endParaRPr lang="en-US" dirty="0"/>
          </a:p>
          <a:p>
            <a:r>
              <a:rPr lang="en-US" dirty="0"/>
              <a:t>Which </a:t>
            </a:r>
            <a:r>
              <a:rPr lang="en-US" dirty="0" smtClean="0"/>
              <a:t>compiler?</a:t>
            </a:r>
            <a:endParaRPr lang="en-US" dirty="0"/>
          </a:p>
          <a:p>
            <a:r>
              <a:rPr lang="en-US" dirty="0"/>
              <a:t>Which </a:t>
            </a:r>
            <a:r>
              <a:rPr lang="en-US" dirty="0" smtClean="0"/>
              <a:t>dependencies?</a:t>
            </a:r>
          </a:p>
          <a:p>
            <a:r>
              <a:rPr lang="en-US" dirty="0"/>
              <a:t>W</a:t>
            </a:r>
            <a:r>
              <a:rPr lang="en-US" dirty="0" smtClean="0"/>
              <a:t>hich versions of dependencies?</a:t>
            </a:r>
          </a:p>
          <a:p>
            <a:pPr lvl="1"/>
            <a:r>
              <a:rPr lang="en-US" dirty="0" smtClean="0"/>
              <a:t>Many applications require specific dependency versions.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production environment for HPC?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4395550"/>
            <a:ext cx="9144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b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Real answer: </a:t>
            </a:r>
            <a:r>
              <a:rPr lang="en-US" dirty="0">
                <a:solidFill>
                  <a:schemeClr val="bg1"/>
                </a:solidFill>
              </a:rPr>
              <a:t>there isn’t a single production environment or a standard way to build.</a:t>
            </a:r>
          </a:p>
        </p:txBody>
      </p:sp>
      <p:pic>
        <p:nvPicPr>
          <p:cNvPr id="6" name="Picture 4" descr="droppedImag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7286" y="988885"/>
            <a:ext cx="2182634" cy="162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050" y="2691555"/>
            <a:ext cx="2105657" cy="1405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3098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animBg="1"/>
      <p:bldP spid="4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71208"/>
            <a:ext cx="8229600" cy="695837"/>
          </a:xfrm>
        </p:spPr>
        <p:txBody>
          <a:bodyPr/>
          <a:lstStyle/>
          <a:p>
            <a:r>
              <a:rPr lang="en-US" dirty="0" smtClean="0"/>
              <a:t>The Spec syntax doubles as a query language to allow refinement of searches.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9523" y="1049873"/>
            <a:ext cx="3493261" cy="224676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B7B7C"/>
                </a:solidFill>
                <a:latin typeface="Monaco"/>
              </a:rPr>
              <a:t>$</a:t>
            </a:r>
            <a:r>
              <a:rPr lang="en-US" sz="1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onaco"/>
              </a:rPr>
              <a:t>spack</a:t>
            </a:r>
            <a:r>
              <a:rPr lang="en-US" sz="1000" dirty="0">
                <a:solidFill>
                  <a:srgbClr val="000000"/>
                </a:solidFill>
                <a:latin typeface="Monaco"/>
              </a:rPr>
              <a:t> find </a:t>
            </a:r>
            <a:r>
              <a:rPr lang="en-US" sz="1000" dirty="0" err="1">
                <a:solidFill>
                  <a:srgbClr val="000000"/>
                </a:solidFill>
                <a:latin typeface="Monaco"/>
              </a:rPr>
              <a:t>libelf</a:t>
            </a:r>
            <a:endParaRPr lang="en-US" sz="1000" dirty="0">
              <a:solidFill>
                <a:srgbClr val="000000"/>
              </a:solidFill>
              <a:latin typeface="Monaco"/>
            </a:endParaRPr>
          </a:p>
          <a:p>
            <a:r>
              <a:rPr lang="en-US" sz="1000" dirty="0">
                <a:solidFill>
                  <a:srgbClr val="4439E2"/>
                </a:solidFill>
                <a:latin typeface="Monaco"/>
              </a:rPr>
              <a:t>==&gt;</a:t>
            </a:r>
            <a:r>
              <a:rPr lang="en-US" sz="1000" dirty="0">
                <a:solidFill>
                  <a:srgbClr val="000000"/>
                </a:solidFill>
                <a:latin typeface="Monaco"/>
              </a:rPr>
              <a:t> 5 installed packages.</a:t>
            </a:r>
          </a:p>
          <a:p>
            <a:r>
              <a:rPr lang="pt-BR" sz="1000" dirty="0">
                <a:solidFill>
                  <a:srgbClr val="000000"/>
                </a:solidFill>
                <a:latin typeface="Monaco"/>
              </a:rPr>
              <a:t>-- </a:t>
            </a:r>
            <a:r>
              <a:rPr lang="pt-BR" sz="1000" dirty="0">
                <a:solidFill>
                  <a:srgbClr val="B52CB7"/>
                </a:solidFill>
                <a:latin typeface="Monaco"/>
              </a:rPr>
              <a:t>linux-</a:t>
            </a:r>
            <a:r>
              <a:rPr lang="pt-BR" sz="1000" dirty="0" smtClean="0">
                <a:solidFill>
                  <a:srgbClr val="B52CB7"/>
                </a:solidFill>
                <a:latin typeface="Monaco"/>
              </a:rPr>
              <a:t>x86_64</a:t>
            </a:r>
            <a:r>
              <a:rPr lang="pt-BR" sz="1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pt-BR" sz="1000" dirty="0">
                <a:solidFill>
                  <a:srgbClr val="000000"/>
                </a:solidFill>
                <a:latin typeface="Monaco"/>
              </a:rPr>
              <a:t>/ </a:t>
            </a:r>
            <a:r>
              <a:rPr lang="pt-BR" sz="1000" dirty="0">
                <a:solidFill>
                  <a:srgbClr val="2D971E"/>
                </a:solidFill>
                <a:latin typeface="Monaco"/>
              </a:rPr>
              <a:t>gcc@4.4.7</a:t>
            </a:r>
            <a:r>
              <a:rPr lang="pt-BR" sz="1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pt-BR" sz="1000" dirty="0" smtClean="0">
                <a:solidFill>
                  <a:srgbClr val="000000"/>
                </a:solidFill>
                <a:latin typeface="Monaco"/>
              </a:rPr>
              <a:t>-------</a:t>
            </a:r>
            <a:r>
              <a:rPr lang="pt-BR" sz="1000" dirty="0">
                <a:solidFill>
                  <a:srgbClr val="000000"/>
                </a:solidFill>
                <a:latin typeface="Monaco"/>
              </a:rPr>
              <a:t>--</a:t>
            </a:r>
          </a:p>
          <a:p>
            <a:r>
              <a:rPr lang="pt-BR" sz="1000" dirty="0">
                <a:solidFill>
                  <a:srgbClr val="000000"/>
                </a:solidFill>
                <a:latin typeface="Monaco"/>
              </a:rPr>
              <a:t>libelf</a:t>
            </a:r>
            <a:r>
              <a:rPr lang="pt-BR" sz="1000" dirty="0">
                <a:solidFill>
                  <a:srgbClr val="2D98A4"/>
                </a:solidFill>
                <a:latin typeface="Monaco"/>
              </a:rPr>
              <a:t>@0.8.12</a:t>
            </a:r>
            <a:r>
              <a:rPr lang="pt-BR" sz="1000" dirty="0">
                <a:solidFill>
                  <a:srgbClr val="000000"/>
                </a:solidFill>
                <a:latin typeface="Monaco"/>
              </a:rPr>
              <a:t>  libelf</a:t>
            </a:r>
            <a:r>
              <a:rPr lang="pt-BR" sz="1000" dirty="0">
                <a:solidFill>
                  <a:srgbClr val="2D98A4"/>
                </a:solidFill>
                <a:latin typeface="Monaco"/>
              </a:rPr>
              <a:t>@0.8.13</a:t>
            </a:r>
            <a:endParaRPr lang="pt-BR" sz="1000" dirty="0">
              <a:solidFill>
                <a:srgbClr val="000000"/>
              </a:solidFill>
              <a:latin typeface="Monaco"/>
            </a:endParaRPr>
          </a:p>
          <a:p>
            <a:endParaRPr lang="pt-BR" sz="1000" dirty="0">
              <a:solidFill>
                <a:srgbClr val="000000"/>
              </a:solidFill>
              <a:latin typeface="Monaco"/>
            </a:endParaRPr>
          </a:p>
          <a:p>
            <a:r>
              <a:rPr lang="pt-BR" sz="1000" dirty="0">
                <a:solidFill>
                  <a:srgbClr val="000000"/>
                </a:solidFill>
                <a:latin typeface="Monaco"/>
              </a:rPr>
              <a:t>-- </a:t>
            </a:r>
            <a:r>
              <a:rPr lang="pt-BR" sz="1000" dirty="0">
                <a:solidFill>
                  <a:srgbClr val="B52CB7"/>
                </a:solidFill>
                <a:latin typeface="Monaco"/>
              </a:rPr>
              <a:t>linux-</a:t>
            </a:r>
            <a:r>
              <a:rPr lang="pt-BR" sz="1000" dirty="0" smtClean="0">
                <a:solidFill>
                  <a:srgbClr val="B52CB7"/>
                </a:solidFill>
                <a:latin typeface="Monaco"/>
              </a:rPr>
              <a:t>x86_64</a:t>
            </a:r>
            <a:r>
              <a:rPr lang="pt-BR" sz="1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pt-BR" sz="1000" dirty="0">
                <a:solidFill>
                  <a:srgbClr val="000000"/>
                </a:solidFill>
                <a:latin typeface="Monaco"/>
              </a:rPr>
              <a:t>/ </a:t>
            </a:r>
            <a:r>
              <a:rPr lang="pt-BR" sz="1000" dirty="0">
                <a:solidFill>
                  <a:srgbClr val="2D971E"/>
                </a:solidFill>
                <a:latin typeface="Monaco"/>
              </a:rPr>
              <a:t>gcc@4.8.2</a:t>
            </a:r>
            <a:r>
              <a:rPr lang="pt-BR" sz="1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pt-BR" sz="1000" dirty="0" smtClean="0">
                <a:solidFill>
                  <a:srgbClr val="000000"/>
                </a:solidFill>
                <a:latin typeface="Monaco"/>
              </a:rPr>
              <a:t>------</a:t>
            </a:r>
            <a:r>
              <a:rPr lang="pt-BR" sz="1000" dirty="0">
                <a:solidFill>
                  <a:srgbClr val="000000"/>
                </a:solidFill>
                <a:latin typeface="Monaco"/>
              </a:rPr>
              <a:t>---</a:t>
            </a:r>
          </a:p>
          <a:p>
            <a:r>
              <a:rPr lang="pt-BR" sz="1000" dirty="0">
                <a:solidFill>
                  <a:srgbClr val="000000"/>
                </a:solidFill>
                <a:latin typeface="Monaco"/>
              </a:rPr>
              <a:t>libelf</a:t>
            </a:r>
            <a:r>
              <a:rPr lang="pt-BR" sz="1000" dirty="0">
                <a:solidFill>
                  <a:srgbClr val="2D98A4"/>
                </a:solidFill>
                <a:latin typeface="Monaco"/>
              </a:rPr>
              <a:t>@0.8.13</a:t>
            </a:r>
            <a:endParaRPr lang="pt-BR" sz="1000" dirty="0">
              <a:solidFill>
                <a:srgbClr val="000000"/>
              </a:solidFill>
              <a:latin typeface="Monaco"/>
            </a:endParaRPr>
          </a:p>
          <a:p>
            <a:endParaRPr lang="pt-BR" sz="1000" dirty="0">
              <a:solidFill>
                <a:srgbClr val="000000"/>
              </a:solidFill>
              <a:latin typeface="Monaco"/>
            </a:endParaRPr>
          </a:p>
          <a:p>
            <a:r>
              <a:rPr lang="pt-BR" sz="1000" dirty="0">
                <a:solidFill>
                  <a:srgbClr val="000000"/>
                </a:solidFill>
                <a:latin typeface="Monaco"/>
              </a:rPr>
              <a:t>-- </a:t>
            </a:r>
            <a:r>
              <a:rPr lang="pt-BR" sz="1000" dirty="0">
                <a:solidFill>
                  <a:srgbClr val="B52CB7"/>
                </a:solidFill>
                <a:latin typeface="Monaco"/>
              </a:rPr>
              <a:t>linux-</a:t>
            </a:r>
            <a:r>
              <a:rPr lang="pt-BR" sz="1000" dirty="0" smtClean="0">
                <a:solidFill>
                  <a:srgbClr val="B52CB7"/>
                </a:solidFill>
                <a:latin typeface="Monaco"/>
              </a:rPr>
              <a:t>x86_64</a:t>
            </a:r>
            <a:r>
              <a:rPr lang="pt-BR" sz="1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pt-BR" sz="1000" dirty="0">
                <a:solidFill>
                  <a:srgbClr val="000000"/>
                </a:solidFill>
                <a:latin typeface="Monaco"/>
              </a:rPr>
              <a:t>/ </a:t>
            </a:r>
            <a:r>
              <a:rPr lang="pt-BR" sz="1000" dirty="0">
                <a:solidFill>
                  <a:srgbClr val="2D971E"/>
                </a:solidFill>
                <a:latin typeface="Monaco"/>
              </a:rPr>
              <a:t>intel@15.0.0</a:t>
            </a:r>
            <a:r>
              <a:rPr lang="pt-BR" sz="1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pt-BR" sz="1000" dirty="0" smtClean="0">
                <a:solidFill>
                  <a:srgbClr val="000000"/>
                </a:solidFill>
                <a:latin typeface="Monaco"/>
              </a:rPr>
              <a:t>-</a:t>
            </a:r>
            <a:r>
              <a:rPr lang="pt-BR" sz="1000" dirty="0">
                <a:solidFill>
                  <a:srgbClr val="000000"/>
                </a:solidFill>
                <a:latin typeface="Monaco"/>
              </a:rPr>
              <a:t>-----</a:t>
            </a:r>
          </a:p>
          <a:p>
            <a:r>
              <a:rPr lang="pt-BR" sz="1000" dirty="0">
                <a:solidFill>
                  <a:srgbClr val="000000"/>
                </a:solidFill>
                <a:latin typeface="Monaco"/>
              </a:rPr>
              <a:t>libelf</a:t>
            </a:r>
            <a:r>
              <a:rPr lang="pt-BR" sz="1000" dirty="0">
                <a:solidFill>
                  <a:srgbClr val="2D98A4"/>
                </a:solidFill>
                <a:latin typeface="Monaco"/>
              </a:rPr>
              <a:t>@0.8.13</a:t>
            </a:r>
            <a:endParaRPr lang="pt-BR" sz="1000" dirty="0">
              <a:solidFill>
                <a:srgbClr val="000000"/>
              </a:solidFill>
              <a:latin typeface="Monaco"/>
            </a:endParaRPr>
          </a:p>
          <a:p>
            <a:endParaRPr lang="pt-BR" sz="1000" dirty="0">
              <a:solidFill>
                <a:srgbClr val="000000"/>
              </a:solidFill>
              <a:latin typeface="Monaco"/>
            </a:endParaRPr>
          </a:p>
          <a:p>
            <a:r>
              <a:rPr lang="pt-BR" sz="1000" dirty="0">
                <a:solidFill>
                  <a:srgbClr val="000000"/>
                </a:solidFill>
                <a:latin typeface="Monaco"/>
              </a:rPr>
              <a:t>-- </a:t>
            </a:r>
            <a:r>
              <a:rPr lang="pt-BR" sz="1000" dirty="0">
                <a:solidFill>
                  <a:srgbClr val="B52CB7"/>
                </a:solidFill>
                <a:latin typeface="Monaco"/>
              </a:rPr>
              <a:t>linux-</a:t>
            </a:r>
            <a:r>
              <a:rPr lang="pt-BR" sz="1000" dirty="0" smtClean="0">
                <a:solidFill>
                  <a:srgbClr val="B52CB7"/>
                </a:solidFill>
                <a:latin typeface="Monaco"/>
              </a:rPr>
              <a:t>x86_64</a:t>
            </a:r>
            <a:r>
              <a:rPr lang="pt-BR" sz="1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pt-BR" sz="1000" dirty="0">
                <a:solidFill>
                  <a:srgbClr val="000000"/>
                </a:solidFill>
                <a:latin typeface="Monaco"/>
              </a:rPr>
              <a:t>/ </a:t>
            </a:r>
            <a:r>
              <a:rPr lang="pt-BR" sz="1000" dirty="0">
                <a:solidFill>
                  <a:srgbClr val="2D971E"/>
                </a:solidFill>
                <a:latin typeface="Monaco"/>
              </a:rPr>
              <a:t>intel@15.0.1</a:t>
            </a:r>
            <a:r>
              <a:rPr lang="pt-BR" sz="1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pt-BR" sz="1000" dirty="0" smtClean="0">
                <a:solidFill>
                  <a:srgbClr val="000000"/>
                </a:solidFill>
                <a:latin typeface="Monaco"/>
              </a:rPr>
              <a:t>------</a:t>
            </a:r>
          </a:p>
          <a:p>
            <a:r>
              <a:rPr lang="pt-BR" sz="1000" dirty="0" smtClean="0">
                <a:solidFill>
                  <a:srgbClr val="000000"/>
                </a:solidFill>
                <a:latin typeface="Monaco"/>
              </a:rPr>
              <a:t>libelf</a:t>
            </a:r>
            <a:r>
              <a:rPr lang="pt-BR" sz="1000" dirty="0" smtClean="0">
                <a:solidFill>
                  <a:srgbClr val="2D98A4"/>
                </a:solidFill>
                <a:latin typeface="Monaco"/>
              </a:rPr>
              <a:t>@0.8.13</a:t>
            </a:r>
          </a:p>
          <a:p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853366" y="1057143"/>
            <a:ext cx="4045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Query versions of </a:t>
            </a:r>
            <a:r>
              <a:rPr lang="en-US" sz="1200" b="1" dirty="0" err="1" smtClean="0">
                <a:latin typeface="Monaco"/>
                <a:cs typeface="Monaco"/>
              </a:rPr>
              <a:t>libelf</a:t>
            </a:r>
            <a:r>
              <a:rPr lang="en-US" sz="1200" b="1" dirty="0" smtClean="0">
                <a:latin typeface="Monaco"/>
                <a:cs typeface="Monaco"/>
              </a:rPr>
              <a:t> </a:t>
            </a:r>
            <a:r>
              <a:rPr lang="en-US" sz="1400" b="1" dirty="0" smtClean="0"/>
              <a:t>package</a:t>
            </a:r>
            <a:endParaRPr lang="en-US" sz="14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3990326" y="2996936"/>
            <a:ext cx="4631623" cy="1655391"/>
            <a:chOff x="3278024" y="3306016"/>
            <a:chExt cx="4631623" cy="1655391"/>
          </a:xfrm>
        </p:grpSpPr>
        <p:sp>
          <p:nvSpPr>
            <p:cNvPr id="12" name="TextBox 11"/>
            <p:cNvSpPr txBox="1"/>
            <p:nvPr/>
          </p:nvSpPr>
          <p:spPr>
            <a:xfrm>
              <a:off x="3464788" y="3921824"/>
              <a:ext cx="3152653" cy="70788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7B7B7C"/>
                  </a:solidFill>
                  <a:latin typeface="Monaco"/>
                </a:rPr>
                <a:t>$</a:t>
              </a:r>
              <a:r>
                <a:rPr lang="en-US" sz="1000" dirty="0">
                  <a:solidFill>
                    <a:srgbClr val="000000"/>
                  </a:solidFill>
                  <a:latin typeface="Monaco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  <a:latin typeface="Monaco"/>
                </a:rPr>
                <a:t>spack</a:t>
              </a:r>
              <a:r>
                <a:rPr lang="en-US" sz="1000" dirty="0">
                  <a:solidFill>
                    <a:srgbClr val="000000"/>
                  </a:solidFill>
                  <a:latin typeface="Monaco"/>
                </a:rPr>
                <a:t> find </a:t>
              </a:r>
              <a:r>
                <a:rPr lang="en-US" sz="1000" dirty="0" err="1" smtClean="0">
                  <a:solidFill>
                    <a:srgbClr val="000000"/>
                  </a:solidFill>
                  <a:latin typeface="Monaco"/>
                </a:rPr>
                <a:t>libelf</a:t>
              </a:r>
              <a:r>
                <a:rPr lang="en-US" sz="1000" dirty="0" smtClean="0">
                  <a:solidFill>
                    <a:srgbClr val="000000"/>
                  </a:solidFill>
                  <a:latin typeface="Monaco"/>
                </a:rPr>
                <a:t> %intel@15.0.1</a:t>
              </a:r>
              <a:endParaRPr lang="pt-BR" sz="1000" dirty="0">
                <a:solidFill>
                  <a:srgbClr val="000000"/>
                </a:solidFill>
                <a:latin typeface="Monaco"/>
              </a:endParaRPr>
            </a:p>
            <a:p>
              <a:r>
                <a:rPr lang="pt-BR" sz="1000" dirty="0">
                  <a:solidFill>
                    <a:srgbClr val="000000"/>
                  </a:solidFill>
                  <a:latin typeface="Monaco"/>
                </a:rPr>
                <a:t>-- </a:t>
              </a:r>
              <a:r>
                <a:rPr lang="pt-BR" sz="1000" dirty="0">
                  <a:solidFill>
                    <a:srgbClr val="B52CB7"/>
                  </a:solidFill>
                  <a:latin typeface="Monaco"/>
                </a:rPr>
                <a:t>linux-x86_64</a:t>
              </a:r>
              <a:r>
                <a:rPr lang="pt-BR" sz="1000" dirty="0" smtClean="0">
                  <a:solidFill>
                    <a:srgbClr val="000000"/>
                  </a:solidFill>
                  <a:latin typeface="Monaco"/>
                </a:rPr>
                <a:t> </a:t>
              </a:r>
              <a:r>
                <a:rPr lang="pt-BR" sz="1000" dirty="0">
                  <a:solidFill>
                    <a:srgbClr val="000000"/>
                  </a:solidFill>
                  <a:latin typeface="Monaco"/>
                </a:rPr>
                <a:t>/ </a:t>
              </a:r>
              <a:r>
                <a:rPr lang="pt-BR" sz="1000" dirty="0">
                  <a:solidFill>
                    <a:srgbClr val="2D971E"/>
                  </a:solidFill>
                  <a:latin typeface="Monaco"/>
                </a:rPr>
                <a:t>intel@15.0.1</a:t>
              </a:r>
              <a:r>
                <a:rPr lang="pt-BR" sz="1000" dirty="0">
                  <a:solidFill>
                    <a:srgbClr val="000000"/>
                  </a:solidFill>
                  <a:latin typeface="Monaco"/>
                </a:rPr>
                <a:t> </a:t>
              </a:r>
              <a:r>
                <a:rPr lang="pt-BR" sz="1000" dirty="0" smtClean="0">
                  <a:solidFill>
                    <a:srgbClr val="000000"/>
                  </a:solidFill>
                  <a:latin typeface="Monaco"/>
                </a:rPr>
                <a:t>------</a:t>
              </a:r>
            </a:p>
            <a:p>
              <a:r>
                <a:rPr lang="pt-BR" sz="1000" dirty="0" smtClean="0">
                  <a:solidFill>
                    <a:srgbClr val="000000"/>
                  </a:solidFill>
                  <a:latin typeface="Monaco"/>
                </a:rPr>
                <a:t>libelf</a:t>
              </a:r>
              <a:r>
                <a:rPr lang="pt-BR" sz="1000" dirty="0" smtClean="0">
                  <a:solidFill>
                    <a:srgbClr val="2D98A4"/>
                  </a:solidFill>
                  <a:latin typeface="Monaco"/>
                </a:rPr>
                <a:t>@0.8.13</a:t>
              </a:r>
            </a:p>
            <a:p>
              <a:endParaRPr lang="en-US" sz="1000" dirty="0"/>
            </a:p>
          </p:txBody>
        </p:sp>
        <p:sp>
          <p:nvSpPr>
            <p:cNvPr id="10" name="Bent Arrow 9"/>
            <p:cNvSpPr/>
            <p:nvPr/>
          </p:nvSpPr>
          <p:spPr bwMode="auto">
            <a:xfrm rot="10800000">
              <a:off x="6795693" y="3306016"/>
              <a:ext cx="1113954" cy="1363783"/>
            </a:xfrm>
            <a:prstGeom prst="bentArrow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8024" y="4653630"/>
              <a:ext cx="35311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Restrict to specific compiler version</a:t>
              </a:r>
              <a:endParaRPr lang="en-US" sz="14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52029" y="1454030"/>
            <a:ext cx="4943457" cy="1519909"/>
            <a:chOff x="3938589" y="1789987"/>
            <a:chExt cx="4943457" cy="1519909"/>
          </a:xfrm>
        </p:grpSpPr>
        <p:grpSp>
          <p:nvGrpSpPr>
            <p:cNvPr id="5" name="Group 4"/>
            <p:cNvGrpSpPr/>
            <p:nvPr/>
          </p:nvGrpSpPr>
          <p:grpSpPr>
            <a:xfrm>
              <a:off x="5355707" y="1789987"/>
              <a:ext cx="3526339" cy="1519909"/>
              <a:chOff x="5194070" y="1789987"/>
              <a:chExt cx="3526339" cy="151990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194070" y="1789987"/>
                <a:ext cx="35263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List only those built with </a:t>
                </a:r>
                <a:r>
                  <a:rPr lang="en-US" sz="1400" b="1" dirty="0"/>
                  <a:t>I</a:t>
                </a:r>
                <a:r>
                  <a:rPr lang="en-US" sz="1400" b="1" dirty="0" smtClean="0"/>
                  <a:t>ntel compiler.</a:t>
                </a:r>
                <a:endParaRPr lang="en-US" sz="1400" b="1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374979" y="2124956"/>
                <a:ext cx="3130173" cy="118494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7B7B7C"/>
                    </a:solidFill>
                    <a:latin typeface="Monaco"/>
                  </a:rPr>
                  <a:t>$</a:t>
                </a:r>
                <a:r>
                  <a:rPr lang="en-US" sz="1000" dirty="0">
                    <a:solidFill>
                      <a:srgbClr val="000000"/>
                    </a:solidFill>
                    <a:latin typeface="Monaco"/>
                  </a:rPr>
                  <a:t> </a:t>
                </a:r>
                <a:r>
                  <a:rPr lang="en-US" sz="1000" dirty="0" err="1">
                    <a:solidFill>
                      <a:srgbClr val="000000"/>
                    </a:solidFill>
                    <a:latin typeface="Monaco"/>
                  </a:rPr>
                  <a:t>spack</a:t>
                </a:r>
                <a:r>
                  <a:rPr lang="en-US" sz="1000" dirty="0">
                    <a:solidFill>
                      <a:srgbClr val="000000"/>
                    </a:solidFill>
                    <a:latin typeface="Monaco"/>
                  </a:rPr>
                  <a:t> find </a:t>
                </a:r>
                <a:r>
                  <a:rPr lang="en-US" sz="1000" dirty="0" err="1" smtClean="0">
                    <a:solidFill>
                      <a:srgbClr val="000000"/>
                    </a:solidFill>
                    <a:latin typeface="Monaco"/>
                  </a:rPr>
                  <a:t>libelf</a:t>
                </a:r>
                <a:r>
                  <a:rPr lang="en-US" sz="1000" dirty="0" smtClean="0">
                    <a:solidFill>
                      <a:srgbClr val="000000"/>
                    </a:solidFill>
                    <a:latin typeface="Monaco"/>
                  </a:rPr>
                  <a:t> %</a:t>
                </a:r>
                <a:r>
                  <a:rPr lang="en-US" sz="1000" dirty="0" err="1" smtClean="0">
                    <a:solidFill>
                      <a:srgbClr val="000000"/>
                    </a:solidFill>
                    <a:latin typeface="Monaco"/>
                  </a:rPr>
                  <a:t>intel</a:t>
                </a:r>
                <a:endParaRPr lang="pt-BR" sz="1000" dirty="0">
                  <a:solidFill>
                    <a:srgbClr val="000000"/>
                  </a:solidFill>
                  <a:latin typeface="Monaco"/>
                </a:endParaRPr>
              </a:p>
              <a:p>
                <a:r>
                  <a:rPr lang="pt-BR" sz="1000" dirty="0">
                    <a:solidFill>
                      <a:srgbClr val="000000"/>
                    </a:solidFill>
                    <a:latin typeface="Monaco"/>
                  </a:rPr>
                  <a:t>-- </a:t>
                </a:r>
                <a:r>
                  <a:rPr lang="pt-BR" sz="1000" dirty="0">
                    <a:solidFill>
                      <a:srgbClr val="B52CB7"/>
                    </a:solidFill>
                    <a:latin typeface="Monaco"/>
                  </a:rPr>
                  <a:t>linux</a:t>
                </a:r>
                <a:r>
                  <a:rPr lang="pt-BR" sz="1000" dirty="0" smtClean="0">
                    <a:solidFill>
                      <a:srgbClr val="B52CB7"/>
                    </a:solidFill>
                    <a:latin typeface="Monaco"/>
                  </a:rPr>
                  <a:t>-x86_64</a:t>
                </a:r>
                <a:r>
                  <a:rPr lang="pt-BR" sz="1000" dirty="0" smtClean="0">
                    <a:solidFill>
                      <a:srgbClr val="000000"/>
                    </a:solidFill>
                    <a:latin typeface="Monaco"/>
                  </a:rPr>
                  <a:t> </a:t>
                </a:r>
                <a:r>
                  <a:rPr lang="pt-BR" sz="1000" dirty="0">
                    <a:solidFill>
                      <a:srgbClr val="000000"/>
                    </a:solidFill>
                    <a:latin typeface="Monaco"/>
                  </a:rPr>
                  <a:t>/ </a:t>
                </a:r>
                <a:r>
                  <a:rPr lang="pt-BR" sz="1000" dirty="0">
                    <a:solidFill>
                      <a:srgbClr val="2D971E"/>
                    </a:solidFill>
                    <a:latin typeface="Monaco"/>
                  </a:rPr>
                  <a:t>intel@15.0.0</a:t>
                </a:r>
                <a:r>
                  <a:rPr lang="pt-BR" sz="1000" dirty="0">
                    <a:solidFill>
                      <a:srgbClr val="000000"/>
                    </a:solidFill>
                    <a:latin typeface="Monaco"/>
                  </a:rPr>
                  <a:t> </a:t>
                </a:r>
                <a:r>
                  <a:rPr lang="pt-BR" sz="1000" dirty="0" smtClean="0">
                    <a:solidFill>
                      <a:srgbClr val="000000"/>
                    </a:solidFill>
                    <a:latin typeface="Monaco"/>
                  </a:rPr>
                  <a:t>-</a:t>
                </a:r>
                <a:r>
                  <a:rPr lang="pt-BR" sz="1000" dirty="0">
                    <a:solidFill>
                      <a:srgbClr val="000000"/>
                    </a:solidFill>
                    <a:latin typeface="Monaco"/>
                  </a:rPr>
                  <a:t>-----</a:t>
                </a:r>
              </a:p>
              <a:p>
                <a:r>
                  <a:rPr lang="pt-BR" sz="1000" dirty="0">
                    <a:solidFill>
                      <a:srgbClr val="000000"/>
                    </a:solidFill>
                    <a:latin typeface="Monaco"/>
                  </a:rPr>
                  <a:t>libelf</a:t>
                </a:r>
                <a:r>
                  <a:rPr lang="pt-BR" sz="1000" dirty="0">
                    <a:solidFill>
                      <a:srgbClr val="2D98A4"/>
                    </a:solidFill>
                    <a:latin typeface="Monaco"/>
                  </a:rPr>
                  <a:t>@0.8.13</a:t>
                </a:r>
                <a:endParaRPr lang="pt-BR" sz="1000" dirty="0">
                  <a:solidFill>
                    <a:srgbClr val="000000"/>
                  </a:solidFill>
                  <a:latin typeface="Monaco"/>
                </a:endParaRPr>
              </a:p>
              <a:p>
                <a:endParaRPr lang="pt-BR" sz="1000" dirty="0">
                  <a:solidFill>
                    <a:srgbClr val="000000"/>
                  </a:solidFill>
                  <a:latin typeface="Monaco"/>
                </a:endParaRPr>
              </a:p>
              <a:p>
                <a:r>
                  <a:rPr lang="pt-BR" sz="1000" dirty="0">
                    <a:solidFill>
                      <a:srgbClr val="000000"/>
                    </a:solidFill>
                    <a:latin typeface="Monaco"/>
                  </a:rPr>
                  <a:t>-- </a:t>
                </a:r>
                <a:r>
                  <a:rPr lang="pt-BR" sz="1000" dirty="0">
                    <a:solidFill>
                      <a:srgbClr val="B52CB7"/>
                    </a:solidFill>
                    <a:latin typeface="Monaco"/>
                  </a:rPr>
                  <a:t>linux-x86_64</a:t>
                </a:r>
                <a:r>
                  <a:rPr lang="pt-BR" sz="1000" dirty="0" smtClean="0">
                    <a:solidFill>
                      <a:srgbClr val="000000"/>
                    </a:solidFill>
                    <a:latin typeface="Monaco"/>
                  </a:rPr>
                  <a:t> </a:t>
                </a:r>
                <a:r>
                  <a:rPr lang="pt-BR" sz="1000" dirty="0">
                    <a:solidFill>
                      <a:srgbClr val="000000"/>
                    </a:solidFill>
                    <a:latin typeface="Monaco"/>
                  </a:rPr>
                  <a:t>/ </a:t>
                </a:r>
                <a:r>
                  <a:rPr lang="pt-BR" sz="1000" dirty="0">
                    <a:solidFill>
                      <a:srgbClr val="2D971E"/>
                    </a:solidFill>
                    <a:latin typeface="Monaco"/>
                  </a:rPr>
                  <a:t>intel@15.0.1</a:t>
                </a:r>
                <a:r>
                  <a:rPr lang="pt-BR" sz="1000" dirty="0">
                    <a:solidFill>
                      <a:srgbClr val="000000"/>
                    </a:solidFill>
                    <a:latin typeface="Monaco"/>
                  </a:rPr>
                  <a:t> </a:t>
                </a:r>
                <a:r>
                  <a:rPr lang="pt-BR" sz="1000" dirty="0" smtClean="0">
                    <a:solidFill>
                      <a:srgbClr val="000000"/>
                    </a:solidFill>
                    <a:latin typeface="Monaco"/>
                  </a:rPr>
                  <a:t>------</a:t>
                </a:r>
              </a:p>
              <a:p>
                <a:r>
                  <a:rPr lang="pt-BR" sz="1000" dirty="0" smtClean="0">
                    <a:solidFill>
                      <a:srgbClr val="000000"/>
                    </a:solidFill>
                    <a:latin typeface="Monaco"/>
                  </a:rPr>
                  <a:t>libelf</a:t>
                </a:r>
                <a:r>
                  <a:rPr lang="pt-BR" sz="1000" dirty="0" smtClean="0">
                    <a:solidFill>
                      <a:srgbClr val="2D98A4"/>
                    </a:solidFill>
                    <a:latin typeface="Monaco"/>
                  </a:rPr>
                  <a:t>@0.8.13</a:t>
                </a:r>
              </a:p>
              <a:p>
                <a:endParaRPr lang="en-US" sz="1000" dirty="0"/>
              </a:p>
            </p:txBody>
          </p:sp>
        </p:grpSp>
        <p:sp>
          <p:nvSpPr>
            <p:cNvPr id="2" name="Right Arrow 1"/>
            <p:cNvSpPr/>
            <p:nvPr/>
          </p:nvSpPr>
          <p:spPr bwMode="auto">
            <a:xfrm>
              <a:off x="3938589" y="2318692"/>
              <a:ext cx="1503169" cy="595937"/>
            </a:xfrm>
            <a:prstGeom prst="rightArrow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0264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65103"/>
            <a:ext cx="8229600" cy="609188"/>
          </a:xfrm>
        </p:spPr>
        <p:txBody>
          <a:bodyPr/>
          <a:lstStyle/>
          <a:p>
            <a:r>
              <a:rPr lang="en-US" dirty="0" smtClean="0"/>
              <a:t>Users can query the full dependency configuration </a:t>
            </a:r>
            <a:br>
              <a:rPr lang="en-US" dirty="0" smtClean="0"/>
            </a:br>
            <a:r>
              <a:rPr lang="en-US" dirty="0" smtClean="0"/>
              <a:t>of installed packages.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194675" y="4426957"/>
            <a:ext cx="8688575" cy="305062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Architecture, compiler, and dependency versions may differ between builds.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212" y="1008227"/>
            <a:ext cx="6584389" cy="70788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B7B7C"/>
                </a:solidFill>
                <a:latin typeface="Monaco"/>
              </a:rPr>
              <a:t>$</a:t>
            </a:r>
            <a:r>
              <a:rPr lang="en-US" sz="10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Monaco"/>
              </a:rPr>
              <a:t>spack</a:t>
            </a:r>
            <a:r>
              <a:rPr lang="en-US" sz="10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000" dirty="0" smtClean="0">
                <a:solidFill>
                  <a:prstClr val="black"/>
                </a:solidFill>
                <a:latin typeface="Monaco"/>
              </a:rPr>
              <a:t>find </a:t>
            </a:r>
            <a:r>
              <a:rPr lang="en-US" sz="1000" dirty="0" err="1">
                <a:solidFill>
                  <a:prstClr val="black"/>
                </a:solidFill>
                <a:latin typeface="Monaco"/>
              </a:rPr>
              <a:t>callpath</a:t>
            </a:r>
            <a:endParaRPr lang="en-US" sz="1000" dirty="0">
              <a:solidFill>
                <a:prstClr val="black"/>
              </a:solidFill>
              <a:latin typeface="Monaco"/>
            </a:endParaRPr>
          </a:p>
          <a:p>
            <a:r>
              <a:rPr lang="en-US" sz="1000" dirty="0">
                <a:solidFill>
                  <a:srgbClr val="4439E2"/>
                </a:solidFill>
                <a:latin typeface="Monaco"/>
              </a:rPr>
              <a:t>==&gt;</a:t>
            </a:r>
            <a:r>
              <a:rPr lang="en-US" sz="1000" dirty="0">
                <a:solidFill>
                  <a:prstClr val="black"/>
                </a:solidFill>
                <a:latin typeface="Monaco"/>
              </a:rPr>
              <a:t> 2 installed packages.</a:t>
            </a:r>
          </a:p>
          <a:p>
            <a:r>
              <a:rPr lang="fr-FR" sz="1000" dirty="0">
                <a:solidFill>
                  <a:prstClr val="black"/>
                </a:solidFill>
                <a:latin typeface="Monaco"/>
              </a:rPr>
              <a:t>-- </a:t>
            </a:r>
            <a:r>
              <a:rPr lang="fr-FR" sz="1000" dirty="0">
                <a:solidFill>
                  <a:srgbClr val="B52CB7"/>
                </a:solidFill>
                <a:latin typeface="Monaco"/>
              </a:rPr>
              <a:t>linux-x86_64</a:t>
            </a:r>
            <a:r>
              <a:rPr lang="fr-FR" sz="1000" dirty="0">
                <a:solidFill>
                  <a:prstClr val="black"/>
                </a:solidFill>
                <a:latin typeface="Monaco"/>
              </a:rPr>
              <a:t> / </a:t>
            </a:r>
            <a:r>
              <a:rPr lang="fr-FR" sz="1000" dirty="0">
                <a:solidFill>
                  <a:srgbClr val="2D971E"/>
                </a:solidFill>
                <a:latin typeface="Monaco"/>
              </a:rPr>
              <a:t>clang@3.4</a:t>
            </a:r>
            <a:r>
              <a:rPr lang="fr-FR" sz="1000" dirty="0">
                <a:solidFill>
                  <a:prstClr val="black"/>
                </a:solidFill>
                <a:latin typeface="Monaco"/>
              </a:rPr>
              <a:t> ————————     -- </a:t>
            </a:r>
            <a:r>
              <a:rPr lang="fr-FR" sz="1000" dirty="0">
                <a:solidFill>
                  <a:srgbClr val="B52CB7"/>
                </a:solidFill>
                <a:latin typeface="Monaco"/>
              </a:rPr>
              <a:t>linux-x86_64</a:t>
            </a:r>
            <a:r>
              <a:rPr lang="fr-FR" sz="1000" dirty="0">
                <a:solidFill>
                  <a:prstClr val="black"/>
                </a:solidFill>
                <a:latin typeface="Monaco"/>
              </a:rPr>
              <a:t> / </a:t>
            </a:r>
            <a:r>
              <a:rPr lang="fr-FR" sz="1000" dirty="0">
                <a:solidFill>
                  <a:srgbClr val="2D971E"/>
                </a:solidFill>
                <a:latin typeface="Monaco"/>
              </a:rPr>
              <a:t>gcc@4.9.2</a:t>
            </a:r>
            <a:r>
              <a:rPr lang="fr-FR" sz="1000" dirty="0">
                <a:solidFill>
                  <a:prstClr val="black"/>
                </a:solidFill>
                <a:latin typeface="Monaco"/>
              </a:rPr>
              <a:t> -------------</a:t>
            </a:r>
          </a:p>
          <a:p>
            <a:r>
              <a:rPr lang="en-US" sz="1000" dirty="0" smtClean="0">
                <a:solidFill>
                  <a:prstClr val="black"/>
                </a:solidFill>
                <a:latin typeface="Monaco"/>
              </a:rPr>
              <a:t>callpath</a:t>
            </a:r>
            <a:r>
              <a:rPr lang="en-US" sz="1000" dirty="0">
                <a:solidFill>
                  <a:srgbClr val="2D98A4"/>
                </a:solidFill>
                <a:latin typeface="Monaco"/>
              </a:rPr>
              <a:t>@1.0.2                    </a:t>
            </a:r>
            <a:r>
              <a:rPr lang="en-US" sz="1000" dirty="0" smtClean="0">
                <a:solidFill>
                  <a:srgbClr val="7B7B7C"/>
                </a:solidFill>
                <a:latin typeface="Monaco"/>
              </a:rPr>
              <a:t>       </a:t>
            </a:r>
            <a:r>
              <a:rPr lang="en-US" sz="1000" dirty="0" smtClean="0">
                <a:solidFill>
                  <a:prstClr val="black"/>
                </a:solidFill>
                <a:latin typeface="Monaco"/>
              </a:rPr>
              <a:t>callpath</a:t>
            </a:r>
            <a:r>
              <a:rPr lang="en-US" sz="1000" dirty="0">
                <a:solidFill>
                  <a:srgbClr val="2D98A4"/>
                </a:solidFill>
                <a:latin typeface="Monaco"/>
              </a:rPr>
              <a:t>@</a:t>
            </a:r>
            <a:r>
              <a:rPr lang="en-US" sz="1000" dirty="0" smtClean="0">
                <a:solidFill>
                  <a:srgbClr val="2D98A4"/>
                </a:solidFill>
                <a:latin typeface="Monaco"/>
              </a:rPr>
              <a:t>1.0.2</a:t>
            </a:r>
            <a:endParaRPr lang="en-US" sz="1000" dirty="0">
              <a:solidFill>
                <a:prstClr val="black"/>
              </a:solidFill>
              <a:latin typeface="Monaco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5058" y="1078325"/>
            <a:ext cx="8973952" cy="3311081"/>
            <a:chOff x="115058" y="1078325"/>
            <a:chExt cx="8973952" cy="3311081"/>
          </a:xfrm>
        </p:grpSpPr>
        <p:sp>
          <p:nvSpPr>
            <p:cNvPr id="9" name="TextBox 8"/>
            <p:cNvSpPr txBox="1"/>
            <p:nvPr/>
          </p:nvSpPr>
          <p:spPr>
            <a:xfrm>
              <a:off x="115058" y="2718463"/>
              <a:ext cx="235112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Expand dependencies </a:t>
              </a:r>
              <a:br>
                <a:rPr lang="en-US" sz="1600" b="1" dirty="0" smtClean="0"/>
              </a:br>
              <a:r>
                <a:rPr lang="en-US" sz="1600" b="1" dirty="0" smtClean="0"/>
                <a:t>with </a:t>
              </a:r>
              <a:r>
                <a:rPr lang="en-US" sz="1400" b="1" dirty="0" err="1" smtClean="0">
                  <a:latin typeface="Monaco"/>
                  <a:cs typeface="Monaco"/>
                </a:rPr>
                <a:t>spack</a:t>
              </a:r>
              <a:r>
                <a:rPr lang="en-US" sz="1400" b="1" dirty="0" smtClean="0">
                  <a:latin typeface="Monaco"/>
                  <a:cs typeface="Monaco"/>
                </a:rPr>
                <a:t> find -d</a:t>
              </a:r>
              <a:endParaRPr lang="en-US" sz="1600" b="1" dirty="0">
                <a:latin typeface="Monaco"/>
                <a:cs typeface="Monaco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504621" y="1834861"/>
              <a:ext cx="6584389" cy="255454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7B7B7C"/>
                  </a:solidFill>
                  <a:latin typeface="Monaco"/>
                </a:rPr>
                <a:t>$</a:t>
              </a:r>
              <a:r>
                <a:rPr lang="en-US" sz="1000" dirty="0">
                  <a:solidFill>
                    <a:prstClr val="black"/>
                  </a:solidFill>
                  <a:latin typeface="Monaco"/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  <a:latin typeface="Monaco"/>
                </a:rPr>
                <a:t>spack</a:t>
              </a:r>
              <a:r>
                <a:rPr lang="en-US" sz="1000" dirty="0">
                  <a:solidFill>
                    <a:prstClr val="black"/>
                  </a:solidFill>
                  <a:latin typeface="Monaco"/>
                </a:rPr>
                <a:t> find -dl </a:t>
              </a:r>
              <a:r>
                <a:rPr lang="en-US" sz="1000" dirty="0" err="1">
                  <a:solidFill>
                    <a:prstClr val="black"/>
                  </a:solidFill>
                  <a:latin typeface="Monaco"/>
                </a:rPr>
                <a:t>callpath</a:t>
              </a:r>
              <a:endParaRPr lang="en-US" sz="1000" dirty="0">
                <a:solidFill>
                  <a:prstClr val="black"/>
                </a:solidFill>
                <a:latin typeface="Monaco"/>
              </a:endParaRPr>
            </a:p>
            <a:p>
              <a:r>
                <a:rPr lang="en-US" sz="1000" dirty="0">
                  <a:solidFill>
                    <a:srgbClr val="4439E2"/>
                  </a:solidFill>
                  <a:latin typeface="Monaco"/>
                </a:rPr>
                <a:t>==&gt;</a:t>
              </a:r>
              <a:r>
                <a:rPr lang="en-US" sz="1000" dirty="0">
                  <a:solidFill>
                    <a:prstClr val="black"/>
                  </a:solidFill>
                  <a:latin typeface="Monaco"/>
                </a:rPr>
                <a:t> 2 installed packages.</a:t>
              </a:r>
            </a:p>
            <a:p>
              <a:r>
                <a:rPr lang="fr-FR" sz="1000" dirty="0">
                  <a:solidFill>
                    <a:prstClr val="black"/>
                  </a:solidFill>
                  <a:latin typeface="Monaco"/>
                </a:rPr>
                <a:t>-- </a:t>
              </a:r>
              <a:r>
                <a:rPr lang="fr-FR" sz="1000" dirty="0">
                  <a:solidFill>
                    <a:srgbClr val="B52CB7"/>
                  </a:solidFill>
                  <a:latin typeface="Monaco"/>
                </a:rPr>
                <a:t>linux-x86_64</a:t>
              </a:r>
              <a:r>
                <a:rPr lang="fr-FR" sz="1000" dirty="0">
                  <a:solidFill>
                    <a:prstClr val="black"/>
                  </a:solidFill>
                  <a:latin typeface="Monaco"/>
                </a:rPr>
                <a:t> / </a:t>
              </a:r>
              <a:r>
                <a:rPr lang="fr-FR" sz="1000" dirty="0">
                  <a:solidFill>
                    <a:srgbClr val="2D971E"/>
                  </a:solidFill>
                  <a:latin typeface="Monaco"/>
                </a:rPr>
                <a:t>clang@3.4</a:t>
              </a:r>
              <a:r>
                <a:rPr lang="fr-FR" sz="1000" dirty="0">
                  <a:solidFill>
                    <a:prstClr val="black"/>
                  </a:solidFill>
                  <a:latin typeface="Monaco"/>
                </a:rPr>
                <a:t> ----------</a:t>
              </a:r>
              <a:r>
                <a:rPr lang="fr-FR" sz="1000" dirty="0" smtClean="0">
                  <a:solidFill>
                    <a:prstClr val="black"/>
                  </a:solidFill>
                  <a:latin typeface="Monaco"/>
                </a:rPr>
                <a:t>-      -- </a:t>
              </a:r>
              <a:r>
                <a:rPr lang="fr-FR" sz="1000" dirty="0" smtClean="0">
                  <a:solidFill>
                    <a:srgbClr val="B52CB7"/>
                  </a:solidFill>
                  <a:latin typeface="Monaco"/>
                </a:rPr>
                <a:t>linux-x86_64</a:t>
              </a:r>
              <a:r>
                <a:rPr lang="fr-FR" sz="1000" dirty="0" smtClean="0">
                  <a:solidFill>
                    <a:prstClr val="black"/>
                  </a:solidFill>
                  <a:latin typeface="Monaco"/>
                </a:rPr>
                <a:t> / </a:t>
              </a:r>
              <a:r>
                <a:rPr lang="fr-FR" sz="1000" dirty="0" smtClean="0">
                  <a:solidFill>
                    <a:srgbClr val="2D971E"/>
                  </a:solidFill>
                  <a:latin typeface="Monaco"/>
                </a:rPr>
                <a:t>gcc@4.9.2</a:t>
              </a:r>
              <a:r>
                <a:rPr lang="fr-FR" sz="1000" dirty="0" smtClean="0">
                  <a:solidFill>
                    <a:prstClr val="black"/>
                  </a:solidFill>
                  <a:latin typeface="Monaco"/>
                </a:rPr>
                <a:t> -----------</a:t>
              </a:r>
            </a:p>
            <a:p>
              <a:r>
                <a:rPr lang="en-US" sz="1000" dirty="0" smtClean="0">
                  <a:solidFill>
                    <a:srgbClr val="7B7B7C"/>
                  </a:solidFill>
                  <a:latin typeface="Monaco"/>
                </a:rPr>
                <a:t>xv2clz2</a:t>
              </a:r>
              <a:r>
                <a:rPr lang="en-US" sz="1000" dirty="0" smtClean="0">
                  <a:solidFill>
                    <a:prstClr val="black"/>
                  </a:solidFill>
                  <a:latin typeface="Monaco"/>
                </a:rPr>
                <a:t>    </a:t>
              </a:r>
              <a:r>
                <a:rPr lang="en-US" sz="1000" dirty="0">
                  <a:solidFill>
                    <a:prstClr val="black"/>
                  </a:solidFill>
                  <a:latin typeface="Monaco"/>
                </a:rPr>
                <a:t>callpath</a:t>
              </a:r>
              <a:r>
                <a:rPr lang="en-US" sz="1000" dirty="0">
                  <a:solidFill>
                    <a:srgbClr val="2D98A4"/>
                  </a:solidFill>
                  <a:latin typeface="Monaco"/>
                </a:rPr>
                <a:t>@1.0.2                    </a:t>
              </a:r>
              <a:r>
                <a:rPr lang="en-US" sz="1000" dirty="0" err="1">
                  <a:solidFill>
                    <a:srgbClr val="7B7B7C"/>
                  </a:solidFill>
                  <a:latin typeface="Monaco"/>
                </a:rPr>
                <a:t>udltshs</a:t>
              </a:r>
              <a:r>
                <a:rPr lang="en-US" sz="1000" dirty="0">
                  <a:solidFill>
                    <a:prstClr val="black"/>
                  </a:solidFill>
                  <a:latin typeface="Monaco"/>
                </a:rPr>
                <a:t>    callpath</a:t>
              </a:r>
              <a:r>
                <a:rPr lang="en-US" sz="1000" dirty="0">
                  <a:solidFill>
                    <a:srgbClr val="2D98A4"/>
                  </a:solidFill>
                  <a:latin typeface="Monaco"/>
                </a:rPr>
                <a:t>@1.0.2</a:t>
              </a:r>
              <a:endParaRPr lang="en-US" sz="1000" dirty="0">
                <a:solidFill>
                  <a:prstClr val="black"/>
                </a:solidFill>
                <a:latin typeface="Monaco"/>
              </a:endParaRPr>
            </a:p>
            <a:p>
              <a:r>
                <a:rPr lang="is-IS" sz="1000" dirty="0">
                  <a:solidFill>
                    <a:srgbClr val="7B7B7C"/>
                  </a:solidFill>
                  <a:latin typeface="Monaco"/>
                </a:rPr>
                <a:t>ckjazss</a:t>
              </a:r>
              <a:r>
                <a:rPr lang="is-IS" sz="1000" dirty="0">
                  <a:solidFill>
                    <a:prstClr val="black"/>
                  </a:solidFill>
                  <a:latin typeface="Monaco"/>
                </a:rPr>
                <a:t>        ^adept-utils</a:t>
              </a:r>
              <a:r>
                <a:rPr lang="is-IS" sz="1000" dirty="0">
                  <a:solidFill>
                    <a:srgbClr val="2D98A4"/>
                  </a:solidFill>
                  <a:latin typeface="Monaco"/>
                </a:rPr>
                <a:t>@1.0.1            </a:t>
              </a:r>
              <a:r>
                <a:rPr lang="is-IS" sz="1000" dirty="0">
                  <a:solidFill>
                    <a:srgbClr val="7B7B7C"/>
                  </a:solidFill>
                  <a:latin typeface="Monaco"/>
                </a:rPr>
                <a:t>rfsu7fb</a:t>
              </a:r>
              <a:r>
                <a:rPr lang="is-IS" sz="1000" dirty="0">
                  <a:solidFill>
                    <a:prstClr val="black"/>
                  </a:solidFill>
                  <a:latin typeface="Monaco"/>
                </a:rPr>
                <a:t>        ^adept-utils</a:t>
              </a:r>
              <a:r>
                <a:rPr lang="is-IS" sz="1000" dirty="0">
                  <a:solidFill>
                    <a:srgbClr val="2D98A4"/>
                  </a:solidFill>
                  <a:latin typeface="Monaco"/>
                </a:rPr>
                <a:t>@1.0.1</a:t>
              </a:r>
              <a:endParaRPr lang="is-IS" sz="1000" dirty="0">
                <a:solidFill>
                  <a:prstClr val="black"/>
                </a:solidFill>
                <a:latin typeface="Monaco"/>
              </a:endParaRPr>
            </a:p>
            <a:p>
              <a:r>
                <a:rPr lang="nl-NL" sz="1000" dirty="0">
                  <a:solidFill>
                    <a:srgbClr val="7B7B7C"/>
                  </a:solidFill>
                  <a:latin typeface="Monaco"/>
                </a:rPr>
                <a:t>3ws43m4</a:t>
              </a:r>
              <a:r>
                <a:rPr lang="nl-NL" sz="1000" dirty="0">
                  <a:solidFill>
                    <a:prstClr val="black"/>
                  </a:solidFill>
                  <a:latin typeface="Monaco"/>
                </a:rPr>
                <a:t>            ^boost</a:t>
              </a:r>
              <a:r>
                <a:rPr lang="nl-NL" sz="1000" dirty="0">
                  <a:solidFill>
                    <a:srgbClr val="2D98A4"/>
                  </a:solidFill>
                  <a:latin typeface="Monaco"/>
                </a:rPr>
                <a:t>@1.59.0             </a:t>
              </a:r>
              <a:r>
                <a:rPr lang="nl-NL" sz="1000" dirty="0">
                  <a:solidFill>
                    <a:srgbClr val="7B7B7C"/>
                  </a:solidFill>
                  <a:latin typeface="Monaco"/>
                </a:rPr>
                <a:t>ybet64y</a:t>
              </a:r>
              <a:r>
                <a:rPr lang="nl-NL" sz="1000" dirty="0">
                  <a:solidFill>
                    <a:prstClr val="black"/>
                  </a:solidFill>
                  <a:latin typeface="Monaco"/>
                </a:rPr>
                <a:t>            ^boost</a:t>
              </a:r>
              <a:r>
                <a:rPr lang="nl-NL" sz="1000" dirty="0">
                  <a:solidFill>
                    <a:srgbClr val="2D98A4"/>
                  </a:solidFill>
                  <a:latin typeface="Monaco"/>
                </a:rPr>
                <a:t>@1.55.0</a:t>
              </a:r>
              <a:endParaRPr lang="nl-NL" sz="1000" dirty="0">
                <a:solidFill>
                  <a:prstClr val="black"/>
                </a:solidFill>
                <a:latin typeface="Monaco"/>
              </a:endParaRPr>
            </a:p>
            <a:p>
              <a:r>
                <a:rPr lang="nl-NL" sz="1000" dirty="0">
                  <a:solidFill>
                    <a:srgbClr val="7B7B7C"/>
                  </a:solidFill>
                  <a:latin typeface="Monaco"/>
                </a:rPr>
                <a:t>ft7znm6</a:t>
              </a:r>
              <a:r>
                <a:rPr lang="nl-NL" sz="1000" dirty="0">
                  <a:solidFill>
                    <a:prstClr val="black"/>
                  </a:solidFill>
                  <a:latin typeface="Monaco"/>
                </a:rPr>
                <a:t>            ^mpich</a:t>
              </a:r>
              <a:r>
                <a:rPr lang="nl-NL" sz="1000" dirty="0">
                  <a:solidFill>
                    <a:srgbClr val="2D98A4"/>
                  </a:solidFill>
                  <a:latin typeface="Monaco"/>
                </a:rPr>
                <a:t>@3.1.4              </a:t>
              </a:r>
              <a:r>
                <a:rPr lang="nl-NL" sz="1000" dirty="0">
                  <a:solidFill>
                    <a:srgbClr val="7B7B7C"/>
                  </a:solidFill>
                  <a:latin typeface="Monaco"/>
                </a:rPr>
                <a:t>aa4ar6i</a:t>
              </a:r>
              <a:r>
                <a:rPr lang="nl-NL" sz="1000" dirty="0">
                  <a:solidFill>
                    <a:prstClr val="black"/>
                  </a:solidFill>
                  <a:latin typeface="Monaco"/>
                </a:rPr>
                <a:t>            ^mpich</a:t>
              </a:r>
              <a:r>
                <a:rPr lang="nl-NL" sz="1000" dirty="0">
                  <a:solidFill>
                    <a:srgbClr val="2D98A4"/>
                  </a:solidFill>
                  <a:latin typeface="Monaco"/>
                </a:rPr>
                <a:t>@3.1.4</a:t>
              </a:r>
              <a:endParaRPr lang="nl-NL" sz="1000" dirty="0">
                <a:solidFill>
                  <a:prstClr val="black"/>
                </a:solidFill>
                <a:latin typeface="Monaco"/>
              </a:endParaRPr>
            </a:p>
            <a:p>
              <a:r>
                <a:rPr lang="pl-PL" sz="1000" dirty="0">
                  <a:solidFill>
                    <a:srgbClr val="7B7B7C"/>
                  </a:solidFill>
                  <a:latin typeface="Monaco"/>
                </a:rPr>
                <a:t>qqnuet3</a:t>
              </a:r>
              <a:r>
                <a:rPr lang="pl-PL" sz="1000" dirty="0">
                  <a:solidFill>
                    <a:prstClr val="black"/>
                  </a:solidFill>
                  <a:latin typeface="Monaco"/>
                </a:rPr>
                <a:t>        ^dyninst</a:t>
              </a:r>
              <a:r>
                <a:rPr lang="pl-PL" sz="1000" dirty="0">
                  <a:solidFill>
                    <a:srgbClr val="2D98A4"/>
                  </a:solidFill>
                  <a:latin typeface="Monaco"/>
                </a:rPr>
                <a:t>@8.2.1                </a:t>
              </a:r>
              <a:r>
                <a:rPr lang="pl-PL" sz="1000" dirty="0">
                  <a:solidFill>
                    <a:srgbClr val="7B7B7C"/>
                  </a:solidFill>
                  <a:latin typeface="Monaco"/>
                </a:rPr>
                <a:t>tmnnge5</a:t>
              </a:r>
              <a:r>
                <a:rPr lang="pl-PL" sz="1000" dirty="0">
                  <a:solidFill>
                    <a:prstClr val="black"/>
                  </a:solidFill>
                  <a:latin typeface="Monaco"/>
                </a:rPr>
                <a:t>        ^dyninst</a:t>
              </a:r>
              <a:r>
                <a:rPr lang="pl-PL" sz="1000" dirty="0">
                  <a:solidFill>
                    <a:srgbClr val="2D98A4"/>
                  </a:solidFill>
                  <a:latin typeface="Monaco"/>
                </a:rPr>
                <a:t>@8.2.1</a:t>
              </a:r>
              <a:endParaRPr lang="pl-PL" sz="1000" dirty="0">
                <a:solidFill>
                  <a:prstClr val="black"/>
                </a:solidFill>
                <a:latin typeface="Monaco"/>
              </a:endParaRPr>
            </a:p>
            <a:p>
              <a:r>
                <a:rPr lang="nl-NL" sz="1000" dirty="0">
                  <a:solidFill>
                    <a:srgbClr val="7B7B7C"/>
                  </a:solidFill>
                  <a:latin typeface="Monaco"/>
                </a:rPr>
                <a:t>3ws43m4</a:t>
              </a:r>
              <a:r>
                <a:rPr lang="nl-NL" sz="1000" dirty="0">
                  <a:solidFill>
                    <a:prstClr val="black"/>
                  </a:solidFill>
                  <a:latin typeface="Monaco"/>
                </a:rPr>
                <a:t>            ^boost</a:t>
              </a:r>
              <a:r>
                <a:rPr lang="nl-NL" sz="1000" dirty="0">
                  <a:solidFill>
                    <a:srgbClr val="2D98A4"/>
                  </a:solidFill>
                  <a:latin typeface="Monaco"/>
                </a:rPr>
                <a:t>@1.59.0             </a:t>
              </a:r>
              <a:r>
                <a:rPr lang="nl-NL" sz="1000" dirty="0">
                  <a:solidFill>
                    <a:srgbClr val="7B7B7C"/>
                  </a:solidFill>
                  <a:latin typeface="Monaco"/>
                </a:rPr>
                <a:t>ybet64y</a:t>
              </a:r>
              <a:r>
                <a:rPr lang="nl-NL" sz="1000" dirty="0">
                  <a:solidFill>
                    <a:prstClr val="black"/>
                  </a:solidFill>
                  <a:latin typeface="Monaco"/>
                </a:rPr>
                <a:t>            ^boost</a:t>
              </a:r>
              <a:r>
                <a:rPr lang="nl-NL" sz="1000" dirty="0">
                  <a:solidFill>
                    <a:srgbClr val="2D98A4"/>
                  </a:solidFill>
                  <a:latin typeface="Monaco"/>
                </a:rPr>
                <a:t>@1.55.0</a:t>
              </a:r>
              <a:endParaRPr lang="nl-NL" sz="1000" dirty="0">
                <a:solidFill>
                  <a:prstClr val="black"/>
                </a:solidFill>
                <a:latin typeface="Monaco"/>
              </a:endParaRPr>
            </a:p>
            <a:p>
              <a:r>
                <a:rPr lang="de-DE" sz="1000" dirty="0">
                  <a:solidFill>
                    <a:srgbClr val="7B7B7C"/>
                  </a:solidFill>
                  <a:latin typeface="Monaco"/>
                </a:rPr>
                <a:t>g65rdud</a:t>
              </a:r>
              <a:r>
                <a:rPr lang="de-DE" sz="1000" dirty="0">
                  <a:solidFill>
                    <a:prstClr val="black"/>
                  </a:solidFill>
                  <a:latin typeface="Monaco"/>
                </a:rPr>
                <a:t>            ^libdwarf</a:t>
              </a:r>
              <a:r>
                <a:rPr lang="de-DE" sz="1000" dirty="0">
                  <a:solidFill>
                    <a:srgbClr val="2D98A4"/>
                  </a:solidFill>
                  <a:latin typeface="Monaco"/>
                </a:rPr>
                <a:t>@20130729        </a:t>
              </a:r>
              <a:r>
                <a:rPr lang="de-DE" sz="1000" dirty="0">
                  <a:solidFill>
                    <a:srgbClr val="7B7B7C"/>
                  </a:solidFill>
                  <a:latin typeface="Monaco"/>
                </a:rPr>
                <a:t>g2mxrl2</a:t>
              </a:r>
              <a:r>
                <a:rPr lang="de-DE" sz="1000" dirty="0">
                  <a:solidFill>
                    <a:prstClr val="black"/>
                  </a:solidFill>
                  <a:latin typeface="Monaco"/>
                </a:rPr>
                <a:t>            ^libdwarf</a:t>
              </a:r>
              <a:r>
                <a:rPr lang="de-DE" sz="1000" dirty="0">
                  <a:solidFill>
                    <a:srgbClr val="2D98A4"/>
                  </a:solidFill>
                  <a:latin typeface="Monaco"/>
                </a:rPr>
                <a:t>@20130729</a:t>
              </a:r>
              <a:endParaRPr lang="de-DE" sz="1000" dirty="0">
                <a:solidFill>
                  <a:prstClr val="black"/>
                </a:solidFill>
                <a:latin typeface="Monaco"/>
              </a:endParaRPr>
            </a:p>
            <a:p>
              <a:r>
                <a:rPr lang="pl-PL" sz="1000" dirty="0">
                  <a:solidFill>
                    <a:srgbClr val="7B7B7C"/>
                  </a:solidFill>
                  <a:latin typeface="Monaco"/>
                </a:rPr>
                <a:t>cj5p5fk</a:t>
              </a:r>
              <a:r>
                <a:rPr lang="pl-PL" sz="1000" dirty="0">
                  <a:solidFill>
                    <a:prstClr val="black"/>
                  </a:solidFill>
                  <a:latin typeface="Monaco"/>
                </a:rPr>
                <a:t>                ^libelf</a:t>
              </a:r>
              <a:r>
                <a:rPr lang="pl-PL" sz="1000" dirty="0">
                  <a:solidFill>
                    <a:srgbClr val="2D98A4"/>
                  </a:solidFill>
                  <a:latin typeface="Monaco"/>
                </a:rPr>
                <a:t>@0.8.13        </a:t>
              </a:r>
              <a:r>
                <a:rPr lang="pl-PL" sz="1000" dirty="0">
                  <a:solidFill>
                    <a:srgbClr val="7B7B7C"/>
                  </a:solidFill>
                  <a:latin typeface="Monaco"/>
                </a:rPr>
                <a:t>ynpai3j</a:t>
              </a:r>
              <a:r>
                <a:rPr lang="pl-PL" sz="1000" dirty="0">
                  <a:solidFill>
                    <a:prstClr val="black"/>
                  </a:solidFill>
                  <a:latin typeface="Monaco"/>
                </a:rPr>
                <a:t>                ^libelf</a:t>
              </a:r>
              <a:r>
                <a:rPr lang="pl-PL" sz="1000" dirty="0">
                  <a:solidFill>
                    <a:srgbClr val="2D98A4"/>
                  </a:solidFill>
                  <a:latin typeface="Monaco"/>
                </a:rPr>
                <a:t>@0.8.13</a:t>
              </a:r>
              <a:endParaRPr lang="pl-PL" sz="1000" dirty="0">
                <a:solidFill>
                  <a:prstClr val="black"/>
                </a:solidFill>
                <a:latin typeface="Monaco"/>
              </a:endParaRPr>
            </a:p>
            <a:p>
              <a:r>
                <a:rPr lang="pl-PL" sz="1000" dirty="0">
                  <a:solidFill>
                    <a:srgbClr val="7B7B7C"/>
                  </a:solidFill>
                  <a:latin typeface="Monaco"/>
                </a:rPr>
                <a:t>cj5p5fk</a:t>
              </a:r>
              <a:r>
                <a:rPr lang="pl-PL" sz="1000" dirty="0">
                  <a:solidFill>
                    <a:prstClr val="black"/>
                  </a:solidFill>
                  <a:latin typeface="Monaco"/>
                </a:rPr>
                <a:t>            ^libelf</a:t>
              </a:r>
              <a:r>
                <a:rPr lang="pl-PL" sz="1000" dirty="0">
                  <a:solidFill>
                    <a:srgbClr val="2D98A4"/>
                  </a:solidFill>
                  <a:latin typeface="Monaco"/>
                </a:rPr>
                <a:t>@0.8.13            </a:t>
              </a:r>
              <a:r>
                <a:rPr lang="pl-PL" sz="1000" dirty="0">
                  <a:solidFill>
                    <a:srgbClr val="7B7B7C"/>
                  </a:solidFill>
                  <a:latin typeface="Monaco"/>
                </a:rPr>
                <a:t>ynpai3j</a:t>
              </a:r>
              <a:r>
                <a:rPr lang="pl-PL" sz="1000" dirty="0">
                  <a:solidFill>
                    <a:prstClr val="black"/>
                  </a:solidFill>
                  <a:latin typeface="Monaco"/>
                </a:rPr>
                <a:t>            ^libelf</a:t>
              </a:r>
              <a:r>
                <a:rPr lang="pl-PL" sz="1000" dirty="0">
                  <a:solidFill>
                    <a:srgbClr val="2D98A4"/>
                  </a:solidFill>
                  <a:latin typeface="Monaco"/>
                </a:rPr>
                <a:t>@0.8.13</a:t>
              </a:r>
              <a:endParaRPr lang="pl-PL" sz="1000" dirty="0">
                <a:solidFill>
                  <a:prstClr val="black"/>
                </a:solidFill>
                <a:latin typeface="Monaco"/>
              </a:endParaRPr>
            </a:p>
            <a:p>
              <a:r>
                <a:rPr lang="de-DE" sz="1000" dirty="0">
                  <a:solidFill>
                    <a:srgbClr val="7B7B7C"/>
                  </a:solidFill>
                  <a:latin typeface="Monaco"/>
                </a:rPr>
                <a:t>g65rdud</a:t>
              </a:r>
              <a:r>
                <a:rPr lang="de-DE" sz="1000" dirty="0">
                  <a:solidFill>
                    <a:prstClr val="black"/>
                  </a:solidFill>
                  <a:latin typeface="Monaco"/>
                </a:rPr>
                <a:t>        ^libdwarf</a:t>
              </a:r>
              <a:r>
                <a:rPr lang="de-DE" sz="1000" dirty="0">
                  <a:solidFill>
                    <a:srgbClr val="2D98A4"/>
                  </a:solidFill>
                  <a:latin typeface="Monaco"/>
                </a:rPr>
                <a:t>@20130729            </a:t>
              </a:r>
              <a:r>
                <a:rPr lang="de-DE" sz="1000" dirty="0">
                  <a:solidFill>
                    <a:srgbClr val="7B7B7C"/>
                  </a:solidFill>
                  <a:latin typeface="Monaco"/>
                </a:rPr>
                <a:t>g2mxrl2</a:t>
              </a:r>
              <a:r>
                <a:rPr lang="de-DE" sz="1000" dirty="0">
                  <a:solidFill>
                    <a:prstClr val="black"/>
                  </a:solidFill>
                  <a:latin typeface="Monaco"/>
                </a:rPr>
                <a:t>        ^libdwarf</a:t>
              </a:r>
              <a:r>
                <a:rPr lang="de-DE" sz="1000" dirty="0">
                  <a:solidFill>
                    <a:srgbClr val="2D98A4"/>
                  </a:solidFill>
                  <a:latin typeface="Monaco"/>
                </a:rPr>
                <a:t>@20130729</a:t>
              </a:r>
              <a:endParaRPr lang="de-DE" sz="1000" dirty="0">
                <a:solidFill>
                  <a:prstClr val="black"/>
                </a:solidFill>
                <a:latin typeface="Monaco"/>
              </a:endParaRPr>
            </a:p>
            <a:p>
              <a:r>
                <a:rPr lang="pl-PL" sz="1000" dirty="0">
                  <a:solidFill>
                    <a:srgbClr val="7B7B7C"/>
                  </a:solidFill>
                  <a:latin typeface="Monaco"/>
                </a:rPr>
                <a:t>cj5p5fk</a:t>
              </a:r>
              <a:r>
                <a:rPr lang="pl-PL" sz="1000" dirty="0">
                  <a:solidFill>
                    <a:prstClr val="black"/>
                  </a:solidFill>
                  <a:latin typeface="Monaco"/>
                </a:rPr>
                <a:t>            ^libelf</a:t>
              </a:r>
              <a:r>
                <a:rPr lang="pl-PL" sz="1000" dirty="0">
                  <a:solidFill>
                    <a:srgbClr val="2D98A4"/>
                  </a:solidFill>
                  <a:latin typeface="Monaco"/>
                </a:rPr>
                <a:t>@0.8.13            </a:t>
              </a:r>
              <a:r>
                <a:rPr lang="pl-PL" sz="1000" dirty="0">
                  <a:solidFill>
                    <a:srgbClr val="7B7B7C"/>
                  </a:solidFill>
                  <a:latin typeface="Monaco"/>
                </a:rPr>
                <a:t>ynpai3j</a:t>
              </a:r>
              <a:r>
                <a:rPr lang="pl-PL" sz="1000" dirty="0">
                  <a:solidFill>
                    <a:prstClr val="black"/>
                  </a:solidFill>
                  <a:latin typeface="Monaco"/>
                </a:rPr>
                <a:t>            ^libelf</a:t>
              </a:r>
              <a:r>
                <a:rPr lang="pl-PL" sz="1000" dirty="0">
                  <a:solidFill>
                    <a:srgbClr val="2D98A4"/>
                  </a:solidFill>
                  <a:latin typeface="Monaco"/>
                </a:rPr>
                <a:t>@0.8.13</a:t>
              </a:r>
              <a:endParaRPr lang="pl-PL" sz="1000" dirty="0">
                <a:solidFill>
                  <a:prstClr val="black"/>
                </a:solidFill>
                <a:latin typeface="Monaco"/>
              </a:endParaRPr>
            </a:p>
            <a:p>
              <a:r>
                <a:rPr lang="pl-PL" sz="1000" dirty="0">
                  <a:solidFill>
                    <a:srgbClr val="7B7B7C"/>
                  </a:solidFill>
                  <a:latin typeface="Monaco"/>
                </a:rPr>
                <a:t>cj5p5fk</a:t>
              </a:r>
              <a:r>
                <a:rPr lang="pl-PL" sz="1000" dirty="0">
                  <a:solidFill>
                    <a:prstClr val="black"/>
                  </a:solidFill>
                  <a:latin typeface="Monaco"/>
                </a:rPr>
                <a:t>        ^libelf</a:t>
              </a:r>
              <a:r>
                <a:rPr lang="pl-PL" sz="1000" dirty="0">
                  <a:solidFill>
                    <a:srgbClr val="2D98A4"/>
                  </a:solidFill>
                  <a:latin typeface="Monaco"/>
                </a:rPr>
                <a:t>@0.8.13                </a:t>
              </a:r>
              <a:r>
                <a:rPr lang="pl-PL" sz="1000" dirty="0">
                  <a:solidFill>
                    <a:srgbClr val="7B7B7C"/>
                  </a:solidFill>
                  <a:latin typeface="Monaco"/>
                </a:rPr>
                <a:t>ynpai3j</a:t>
              </a:r>
              <a:r>
                <a:rPr lang="pl-PL" sz="1000" dirty="0">
                  <a:solidFill>
                    <a:prstClr val="black"/>
                  </a:solidFill>
                  <a:latin typeface="Monaco"/>
                </a:rPr>
                <a:t>        ^libelf</a:t>
              </a:r>
              <a:r>
                <a:rPr lang="pl-PL" sz="1000" dirty="0">
                  <a:solidFill>
                    <a:srgbClr val="2D98A4"/>
                  </a:solidFill>
                  <a:latin typeface="Monaco"/>
                </a:rPr>
                <a:t>@0.8.13</a:t>
              </a:r>
              <a:endParaRPr lang="pl-PL" sz="1000" dirty="0">
                <a:solidFill>
                  <a:prstClr val="black"/>
                </a:solidFill>
                <a:latin typeface="Monaco"/>
              </a:endParaRPr>
            </a:p>
            <a:p>
              <a:r>
                <a:rPr lang="nl-NL" sz="1000" dirty="0">
                  <a:solidFill>
                    <a:srgbClr val="7B7B7C"/>
                  </a:solidFill>
                  <a:latin typeface="Monaco"/>
                </a:rPr>
                <a:t>ft7znm6</a:t>
              </a:r>
              <a:r>
                <a:rPr lang="nl-NL" sz="1000" dirty="0">
                  <a:solidFill>
                    <a:prstClr val="black"/>
                  </a:solidFill>
                  <a:latin typeface="Monaco"/>
                </a:rPr>
                <a:t>        ^mpich</a:t>
              </a:r>
              <a:r>
                <a:rPr lang="nl-NL" sz="1000" dirty="0">
                  <a:solidFill>
                    <a:srgbClr val="2D98A4"/>
                  </a:solidFill>
                  <a:latin typeface="Monaco"/>
                </a:rPr>
                <a:t>@3.1.4                  </a:t>
              </a:r>
              <a:r>
                <a:rPr lang="nl-NL" sz="1000" dirty="0">
                  <a:solidFill>
                    <a:srgbClr val="7B7B7C"/>
                  </a:solidFill>
                  <a:latin typeface="Monaco"/>
                </a:rPr>
                <a:t>aa4ar6i</a:t>
              </a:r>
              <a:r>
                <a:rPr lang="nl-NL" sz="1000" dirty="0">
                  <a:solidFill>
                    <a:prstClr val="black"/>
                  </a:solidFill>
                  <a:latin typeface="Monaco"/>
                </a:rPr>
                <a:t>        ^mpich</a:t>
              </a:r>
              <a:r>
                <a:rPr lang="nl-NL" sz="1000" dirty="0">
                  <a:solidFill>
                    <a:srgbClr val="2D98A4"/>
                  </a:solidFill>
                  <a:latin typeface="Monaco"/>
                </a:rPr>
                <a:t>@3.1.4</a:t>
              </a:r>
              <a:endParaRPr lang="de-DE" sz="1000" dirty="0">
                <a:solidFill>
                  <a:srgbClr val="000000"/>
                </a:solidFill>
                <a:latin typeface="Monaco"/>
              </a:endParaRPr>
            </a:p>
          </p:txBody>
        </p:sp>
        <p:sp>
          <p:nvSpPr>
            <p:cNvPr id="7" name="Bent Arrow 6"/>
            <p:cNvSpPr/>
            <p:nvPr/>
          </p:nvSpPr>
          <p:spPr bwMode="auto">
            <a:xfrm rot="5400000">
              <a:off x="7070431" y="826426"/>
              <a:ext cx="695299" cy="1199097"/>
            </a:xfrm>
            <a:prstGeom prst="bentArrow">
              <a:avLst>
                <a:gd name="adj1" fmla="val 30389"/>
                <a:gd name="adj2" fmla="val 35749"/>
                <a:gd name="adj3" fmla="val 25000"/>
                <a:gd name="adj4" fmla="val 43750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09185" y="1832721"/>
            <a:ext cx="6584389" cy="255454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B7B7C"/>
                </a:solidFill>
                <a:latin typeface="Monaco"/>
              </a:rPr>
              <a:t>$</a:t>
            </a:r>
            <a:r>
              <a:rPr lang="en-US" sz="1000" dirty="0">
                <a:solidFill>
                  <a:prstClr val="black"/>
                </a:solidFill>
                <a:latin typeface="Monaco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Monaco"/>
              </a:rPr>
              <a:t>spack</a:t>
            </a:r>
            <a:r>
              <a:rPr lang="en-US" sz="1000" dirty="0">
                <a:solidFill>
                  <a:prstClr val="black"/>
                </a:solidFill>
                <a:latin typeface="Monaco"/>
              </a:rPr>
              <a:t> find -dl </a:t>
            </a:r>
            <a:r>
              <a:rPr lang="en-US" sz="1000" dirty="0" err="1">
                <a:solidFill>
                  <a:prstClr val="black"/>
                </a:solidFill>
                <a:latin typeface="Monaco"/>
              </a:rPr>
              <a:t>callpath</a:t>
            </a:r>
            <a:endParaRPr lang="en-US" sz="1000" dirty="0">
              <a:solidFill>
                <a:prstClr val="black"/>
              </a:solidFill>
              <a:latin typeface="Monaco"/>
            </a:endParaRPr>
          </a:p>
          <a:p>
            <a:r>
              <a:rPr lang="en-US" sz="1000" dirty="0">
                <a:solidFill>
                  <a:srgbClr val="4439E2"/>
                </a:solidFill>
                <a:latin typeface="Monaco"/>
              </a:rPr>
              <a:t>==&gt;</a:t>
            </a:r>
            <a:r>
              <a:rPr lang="en-US" sz="1000" dirty="0">
                <a:solidFill>
                  <a:prstClr val="black"/>
                </a:solidFill>
                <a:latin typeface="Monaco"/>
              </a:rPr>
              <a:t> 2 installed packages.</a:t>
            </a:r>
          </a:p>
          <a:p>
            <a:r>
              <a:rPr lang="fr-FR" sz="1000" dirty="0">
                <a:solidFill>
                  <a:prstClr val="black"/>
                </a:solidFill>
                <a:latin typeface="Monaco"/>
              </a:rPr>
              <a:t>-- </a:t>
            </a:r>
            <a:r>
              <a:rPr lang="fr-FR" sz="1000" dirty="0">
                <a:solidFill>
                  <a:srgbClr val="B52CB7"/>
                </a:solidFill>
                <a:latin typeface="Monaco"/>
              </a:rPr>
              <a:t>linux-x86_64</a:t>
            </a:r>
            <a:r>
              <a:rPr lang="fr-FR" sz="1000" dirty="0">
                <a:solidFill>
                  <a:prstClr val="black"/>
                </a:solidFill>
                <a:latin typeface="Monaco"/>
              </a:rPr>
              <a:t> / </a:t>
            </a:r>
            <a:r>
              <a:rPr lang="fr-FR" sz="1000" dirty="0">
                <a:solidFill>
                  <a:srgbClr val="2D971E"/>
                </a:solidFill>
                <a:latin typeface="Monaco"/>
              </a:rPr>
              <a:t>clang@3.4</a:t>
            </a:r>
            <a:r>
              <a:rPr lang="fr-FR" sz="1000" dirty="0">
                <a:solidFill>
                  <a:prstClr val="black"/>
                </a:solidFill>
                <a:latin typeface="Monaco"/>
              </a:rPr>
              <a:t> ----------</a:t>
            </a:r>
            <a:r>
              <a:rPr lang="fr-FR" sz="1000" dirty="0" smtClean="0">
                <a:solidFill>
                  <a:prstClr val="black"/>
                </a:solidFill>
                <a:latin typeface="Monaco"/>
              </a:rPr>
              <a:t>-      -- </a:t>
            </a:r>
            <a:r>
              <a:rPr lang="fr-FR" sz="1000" dirty="0" smtClean="0">
                <a:solidFill>
                  <a:srgbClr val="B52CB7"/>
                </a:solidFill>
                <a:latin typeface="Monaco"/>
              </a:rPr>
              <a:t>linux-x86_64</a:t>
            </a:r>
            <a:r>
              <a:rPr lang="fr-FR" sz="1000" dirty="0" smtClean="0">
                <a:solidFill>
                  <a:prstClr val="black"/>
                </a:solidFill>
                <a:latin typeface="Monaco"/>
              </a:rPr>
              <a:t> / </a:t>
            </a:r>
            <a:r>
              <a:rPr lang="fr-FR" sz="1000" dirty="0" smtClean="0">
                <a:solidFill>
                  <a:srgbClr val="2D971E"/>
                </a:solidFill>
                <a:latin typeface="Monaco"/>
              </a:rPr>
              <a:t>gcc@4.9.2</a:t>
            </a:r>
            <a:r>
              <a:rPr lang="fr-FR" sz="1000" dirty="0" smtClean="0">
                <a:solidFill>
                  <a:prstClr val="black"/>
                </a:solidFill>
                <a:latin typeface="Monaco"/>
              </a:rPr>
              <a:t> -----------</a:t>
            </a:r>
          </a:p>
          <a:p>
            <a:r>
              <a:rPr lang="en-US" sz="1000" dirty="0" smtClean="0">
                <a:solidFill>
                  <a:srgbClr val="7B7B7C"/>
                </a:solidFill>
                <a:latin typeface="Monaco"/>
              </a:rPr>
              <a:t>xv2clz2</a:t>
            </a:r>
            <a:r>
              <a:rPr lang="en-US" sz="1000" dirty="0" smtClean="0">
                <a:solidFill>
                  <a:prstClr val="black"/>
                </a:solidFill>
                <a:latin typeface="Monaco"/>
              </a:rPr>
              <a:t>    </a:t>
            </a:r>
            <a:r>
              <a:rPr lang="en-US" sz="1000" dirty="0">
                <a:solidFill>
                  <a:prstClr val="black"/>
                </a:solidFill>
                <a:latin typeface="Monaco"/>
              </a:rPr>
              <a:t>callpath</a:t>
            </a:r>
            <a:r>
              <a:rPr lang="en-US" sz="1000" dirty="0">
                <a:solidFill>
                  <a:srgbClr val="2D98A4"/>
                </a:solidFill>
                <a:latin typeface="Monaco"/>
              </a:rPr>
              <a:t>@1.0.2                    </a:t>
            </a:r>
            <a:r>
              <a:rPr lang="en-US" sz="1000" dirty="0" err="1">
                <a:solidFill>
                  <a:srgbClr val="7B7B7C"/>
                </a:solidFill>
                <a:latin typeface="Monaco"/>
              </a:rPr>
              <a:t>udltshs</a:t>
            </a:r>
            <a:r>
              <a:rPr lang="en-US" sz="1000" dirty="0">
                <a:solidFill>
                  <a:prstClr val="black"/>
                </a:solidFill>
                <a:latin typeface="Monaco"/>
              </a:rPr>
              <a:t>    callpath</a:t>
            </a:r>
            <a:r>
              <a:rPr lang="en-US" sz="1000" dirty="0">
                <a:solidFill>
                  <a:srgbClr val="2D98A4"/>
                </a:solidFill>
                <a:latin typeface="Monaco"/>
              </a:rPr>
              <a:t>@1.0.2</a:t>
            </a:r>
            <a:endParaRPr lang="en-US" sz="1000" dirty="0">
              <a:solidFill>
                <a:prstClr val="black"/>
              </a:solidFill>
              <a:latin typeface="Monaco"/>
            </a:endParaRPr>
          </a:p>
          <a:p>
            <a:r>
              <a:rPr lang="is-IS" sz="1000" dirty="0">
                <a:solidFill>
                  <a:srgbClr val="7B7B7C"/>
                </a:solidFill>
                <a:latin typeface="Monaco"/>
              </a:rPr>
              <a:t>ckjazss</a:t>
            </a:r>
            <a:r>
              <a:rPr lang="is-IS" sz="1000" dirty="0">
                <a:solidFill>
                  <a:prstClr val="black"/>
                </a:solidFill>
                <a:latin typeface="Monaco"/>
              </a:rPr>
              <a:t>        ^adept-utils</a:t>
            </a:r>
            <a:r>
              <a:rPr lang="is-IS" sz="1000" dirty="0">
                <a:solidFill>
                  <a:srgbClr val="2D98A4"/>
                </a:solidFill>
                <a:latin typeface="Monaco"/>
              </a:rPr>
              <a:t>@1.0.1            </a:t>
            </a:r>
            <a:r>
              <a:rPr lang="is-IS" sz="1000" dirty="0">
                <a:solidFill>
                  <a:srgbClr val="7B7B7C"/>
                </a:solidFill>
                <a:latin typeface="Monaco"/>
              </a:rPr>
              <a:t>rfsu7fb</a:t>
            </a:r>
            <a:r>
              <a:rPr lang="is-IS" sz="1000" dirty="0">
                <a:solidFill>
                  <a:prstClr val="black"/>
                </a:solidFill>
                <a:latin typeface="Monaco"/>
              </a:rPr>
              <a:t>        ^adept-utils</a:t>
            </a:r>
            <a:r>
              <a:rPr lang="is-IS" sz="1000" dirty="0">
                <a:solidFill>
                  <a:srgbClr val="2D98A4"/>
                </a:solidFill>
                <a:latin typeface="Monaco"/>
              </a:rPr>
              <a:t>@1.0.1</a:t>
            </a:r>
            <a:endParaRPr lang="is-IS" sz="1000" dirty="0">
              <a:solidFill>
                <a:prstClr val="black"/>
              </a:solidFill>
              <a:latin typeface="Monaco"/>
            </a:endParaRPr>
          </a:p>
          <a:p>
            <a:r>
              <a:rPr lang="nl-NL" sz="1000" b="1" dirty="0">
                <a:solidFill>
                  <a:srgbClr val="FF0000"/>
                </a:solidFill>
                <a:latin typeface="Monaco"/>
              </a:rPr>
              <a:t>3ws43m4            ^boost@1.59.0             ybet64y            ^boost@1.55.0</a:t>
            </a:r>
          </a:p>
          <a:p>
            <a:r>
              <a:rPr lang="nl-NL" sz="1000" dirty="0">
                <a:solidFill>
                  <a:srgbClr val="7B7B7C"/>
                </a:solidFill>
                <a:latin typeface="Monaco"/>
              </a:rPr>
              <a:t>ft7znm6</a:t>
            </a:r>
            <a:r>
              <a:rPr lang="nl-NL" sz="1000" dirty="0">
                <a:solidFill>
                  <a:prstClr val="black"/>
                </a:solidFill>
                <a:latin typeface="Monaco"/>
              </a:rPr>
              <a:t>            ^mpich</a:t>
            </a:r>
            <a:r>
              <a:rPr lang="nl-NL" sz="1000" dirty="0">
                <a:solidFill>
                  <a:srgbClr val="2D98A4"/>
                </a:solidFill>
                <a:latin typeface="Monaco"/>
              </a:rPr>
              <a:t>@3.1.4              </a:t>
            </a:r>
            <a:r>
              <a:rPr lang="nl-NL" sz="1000" dirty="0">
                <a:solidFill>
                  <a:srgbClr val="7B7B7C"/>
                </a:solidFill>
                <a:latin typeface="Monaco"/>
              </a:rPr>
              <a:t>aa4ar6i</a:t>
            </a:r>
            <a:r>
              <a:rPr lang="nl-NL" sz="1000" dirty="0">
                <a:solidFill>
                  <a:prstClr val="black"/>
                </a:solidFill>
                <a:latin typeface="Monaco"/>
              </a:rPr>
              <a:t>            ^mpich</a:t>
            </a:r>
            <a:r>
              <a:rPr lang="nl-NL" sz="1000" dirty="0">
                <a:solidFill>
                  <a:srgbClr val="2D98A4"/>
                </a:solidFill>
                <a:latin typeface="Monaco"/>
              </a:rPr>
              <a:t>@3.1.4</a:t>
            </a:r>
            <a:endParaRPr lang="nl-NL" sz="1000" dirty="0">
              <a:solidFill>
                <a:prstClr val="black"/>
              </a:solidFill>
              <a:latin typeface="Monaco"/>
            </a:endParaRPr>
          </a:p>
          <a:p>
            <a:r>
              <a:rPr lang="pl-PL" sz="1000" dirty="0">
                <a:solidFill>
                  <a:srgbClr val="7B7B7C"/>
                </a:solidFill>
                <a:latin typeface="Monaco"/>
              </a:rPr>
              <a:t>qqnuet3</a:t>
            </a:r>
            <a:r>
              <a:rPr lang="pl-PL" sz="1000" dirty="0">
                <a:solidFill>
                  <a:prstClr val="black"/>
                </a:solidFill>
                <a:latin typeface="Monaco"/>
              </a:rPr>
              <a:t>        ^dyninst</a:t>
            </a:r>
            <a:r>
              <a:rPr lang="pl-PL" sz="1000" dirty="0">
                <a:solidFill>
                  <a:srgbClr val="2D98A4"/>
                </a:solidFill>
                <a:latin typeface="Monaco"/>
              </a:rPr>
              <a:t>@8.2.1                </a:t>
            </a:r>
            <a:r>
              <a:rPr lang="pl-PL" sz="1000" dirty="0">
                <a:solidFill>
                  <a:srgbClr val="7B7B7C"/>
                </a:solidFill>
                <a:latin typeface="Monaco"/>
              </a:rPr>
              <a:t>tmnnge5</a:t>
            </a:r>
            <a:r>
              <a:rPr lang="pl-PL" sz="1000" dirty="0">
                <a:solidFill>
                  <a:prstClr val="black"/>
                </a:solidFill>
                <a:latin typeface="Monaco"/>
              </a:rPr>
              <a:t>        ^dyninst</a:t>
            </a:r>
            <a:r>
              <a:rPr lang="pl-PL" sz="1000" dirty="0">
                <a:solidFill>
                  <a:srgbClr val="2D98A4"/>
                </a:solidFill>
                <a:latin typeface="Monaco"/>
              </a:rPr>
              <a:t>@8.2.1</a:t>
            </a:r>
            <a:endParaRPr lang="pl-PL" sz="1000" dirty="0">
              <a:solidFill>
                <a:prstClr val="black"/>
              </a:solidFill>
              <a:latin typeface="Monaco"/>
            </a:endParaRPr>
          </a:p>
          <a:p>
            <a:r>
              <a:rPr lang="nl-NL" sz="1000" b="1" dirty="0">
                <a:solidFill>
                  <a:srgbClr val="FF0000"/>
                </a:solidFill>
                <a:latin typeface="Monaco"/>
              </a:rPr>
              <a:t>3ws43m4            ^boost@1.59.0             ybet64y            ^boost@1.55.0</a:t>
            </a:r>
          </a:p>
          <a:p>
            <a:r>
              <a:rPr lang="de-DE" sz="1000" dirty="0">
                <a:solidFill>
                  <a:srgbClr val="7B7B7C"/>
                </a:solidFill>
                <a:latin typeface="Monaco"/>
              </a:rPr>
              <a:t>g65rdud</a:t>
            </a:r>
            <a:r>
              <a:rPr lang="de-DE" sz="1000" dirty="0">
                <a:solidFill>
                  <a:prstClr val="black"/>
                </a:solidFill>
                <a:latin typeface="Monaco"/>
              </a:rPr>
              <a:t>            ^libdwarf</a:t>
            </a:r>
            <a:r>
              <a:rPr lang="de-DE" sz="1000" dirty="0">
                <a:solidFill>
                  <a:srgbClr val="2D98A4"/>
                </a:solidFill>
                <a:latin typeface="Monaco"/>
              </a:rPr>
              <a:t>@20130729        </a:t>
            </a:r>
            <a:r>
              <a:rPr lang="de-DE" sz="1000" dirty="0">
                <a:solidFill>
                  <a:srgbClr val="7B7B7C"/>
                </a:solidFill>
                <a:latin typeface="Monaco"/>
              </a:rPr>
              <a:t>g2mxrl2</a:t>
            </a:r>
            <a:r>
              <a:rPr lang="de-DE" sz="1000" dirty="0">
                <a:solidFill>
                  <a:prstClr val="black"/>
                </a:solidFill>
                <a:latin typeface="Monaco"/>
              </a:rPr>
              <a:t>            ^libdwarf</a:t>
            </a:r>
            <a:r>
              <a:rPr lang="de-DE" sz="1000" dirty="0">
                <a:solidFill>
                  <a:srgbClr val="2D98A4"/>
                </a:solidFill>
                <a:latin typeface="Monaco"/>
              </a:rPr>
              <a:t>@20130729</a:t>
            </a:r>
            <a:endParaRPr lang="de-DE" sz="1000" dirty="0">
              <a:solidFill>
                <a:prstClr val="black"/>
              </a:solidFill>
              <a:latin typeface="Monaco"/>
            </a:endParaRPr>
          </a:p>
          <a:p>
            <a:r>
              <a:rPr lang="pl-PL" sz="1000" dirty="0">
                <a:solidFill>
                  <a:srgbClr val="7B7B7C"/>
                </a:solidFill>
                <a:latin typeface="Monaco"/>
              </a:rPr>
              <a:t>cj5p5fk</a:t>
            </a:r>
            <a:r>
              <a:rPr lang="pl-PL" sz="1000" dirty="0">
                <a:solidFill>
                  <a:prstClr val="black"/>
                </a:solidFill>
                <a:latin typeface="Monaco"/>
              </a:rPr>
              <a:t>                ^libelf</a:t>
            </a:r>
            <a:r>
              <a:rPr lang="pl-PL" sz="1000" dirty="0">
                <a:solidFill>
                  <a:srgbClr val="2D98A4"/>
                </a:solidFill>
                <a:latin typeface="Monaco"/>
              </a:rPr>
              <a:t>@0.8.13        </a:t>
            </a:r>
            <a:r>
              <a:rPr lang="pl-PL" sz="1000" dirty="0">
                <a:solidFill>
                  <a:srgbClr val="7B7B7C"/>
                </a:solidFill>
                <a:latin typeface="Monaco"/>
              </a:rPr>
              <a:t>ynpai3j</a:t>
            </a:r>
            <a:r>
              <a:rPr lang="pl-PL" sz="1000" dirty="0">
                <a:solidFill>
                  <a:prstClr val="black"/>
                </a:solidFill>
                <a:latin typeface="Monaco"/>
              </a:rPr>
              <a:t>                ^libelf</a:t>
            </a:r>
            <a:r>
              <a:rPr lang="pl-PL" sz="1000" dirty="0">
                <a:solidFill>
                  <a:srgbClr val="2D98A4"/>
                </a:solidFill>
                <a:latin typeface="Monaco"/>
              </a:rPr>
              <a:t>@0.8.13</a:t>
            </a:r>
            <a:endParaRPr lang="pl-PL" sz="1000" dirty="0">
              <a:solidFill>
                <a:prstClr val="black"/>
              </a:solidFill>
              <a:latin typeface="Monaco"/>
            </a:endParaRPr>
          </a:p>
          <a:p>
            <a:r>
              <a:rPr lang="pl-PL" sz="1000" dirty="0">
                <a:solidFill>
                  <a:srgbClr val="7B7B7C"/>
                </a:solidFill>
                <a:latin typeface="Monaco"/>
              </a:rPr>
              <a:t>cj5p5fk</a:t>
            </a:r>
            <a:r>
              <a:rPr lang="pl-PL" sz="1000" dirty="0">
                <a:solidFill>
                  <a:prstClr val="black"/>
                </a:solidFill>
                <a:latin typeface="Monaco"/>
              </a:rPr>
              <a:t>            ^libelf</a:t>
            </a:r>
            <a:r>
              <a:rPr lang="pl-PL" sz="1000" dirty="0">
                <a:solidFill>
                  <a:srgbClr val="2D98A4"/>
                </a:solidFill>
                <a:latin typeface="Monaco"/>
              </a:rPr>
              <a:t>@0.8.13            </a:t>
            </a:r>
            <a:r>
              <a:rPr lang="pl-PL" sz="1000" dirty="0">
                <a:solidFill>
                  <a:srgbClr val="7B7B7C"/>
                </a:solidFill>
                <a:latin typeface="Monaco"/>
              </a:rPr>
              <a:t>ynpai3j</a:t>
            </a:r>
            <a:r>
              <a:rPr lang="pl-PL" sz="1000" dirty="0">
                <a:solidFill>
                  <a:prstClr val="black"/>
                </a:solidFill>
                <a:latin typeface="Monaco"/>
              </a:rPr>
              <a:t>            ^libelf</a:t>
            </a:r>
            <a:r>
              <a:rPr lang="pl-PL" sz="1000" dirty="0">
                <a:solidFill>
                  <a:srgbClr val="2D98A4"/>
                </a:solidFill>
                <a:latin typeface="Monaco"/>
              </a:rPr>
              <a:t>@0.8.13</a:t>
            </a:r>
            <a:endParaRPr lang="pl-PL" sz="1000" dirty="0">
              <a:solidFill>
                <a:prstClr val="black"/>
              </a:solidFill>
              <a:latin typeface="Monaco"/>
            </a:endParaRPr>
          </a:p>
          <a:p>
            <a:r>
              <a:rPr lang="de-DE" sz="1000" dirty="0">
                <a:solidFill>
                  <a:srgbClr val="7B7B7C"/>
                </a:solidFill>
                <a:latin typeface="Monaco"/>
              </a:rPr>
              <a:t>g65rdud</a:t>
            </a:r>
            <a:r>
              <a:rPr lang="de-DE" sz="1000" dirty="0">
                <a:solidFill>
                  <a:prstClr val="black"/>
                </a:solidFill>
                <a:latin typeface="Monaco"/>
              </a:rPr>
              <a:t>        ^libdwarf</a:t>
            </a:r>
            <a:r>
              <a:rPr lang="de-DE" sz="1000" dirty="0">
                <a:solidFill>
                  <a:srgbClr val="2D98A4"/>
                </a:solidFill>
                <a:latin typeface="Monaco"/>
              </a:rPr>
              <a:t>@20130729            </a:t>
            </a:r>
            <a:r>
              <a:rPr lang="de-DE" sz="1000" dirty="0">
                <a:solidFill>
                  <a:srgbClr val="7B7B7C"/>
                </a:solidFill>
                <a:latin typeface="Monaco"/>
              </a:rPr>
              <a:t>g2mxrl2</a:t>
            </a:r>
            <a:r>
              <a:rPr lang="de-DE" sz="1000" dirty="0">
                <a:solidFill>
                  <a:prstClr val="black"/>
                </a:solidFill>
                <a:latin typeface="Monaco"/>
              </a:rPr>
              <a:t>        ^libdwarf</a:t>
            </a:r>
            <a:r>
              <a:rPr lang="de-DE" sz="1000" dirty="0">
                <a:solidFill>
                  <a:srgbClr val="2D98A4"/>
                </a:solidFill>
                <a:latin typeface="Monaco"/>
              </a:rPr>
              <a:t>@20130729</a:t>
            </a:r>
            <a:endParaRPr lang="de-DE" sz="1000" dirty="0">
              <a:solidFill>
                <a:prstClr val="black"/>
              </a:solidFill>
              <a:latin typeface="Monaco"/>
            </a:endParaRPr>
          </a:p>
          <a:p>
            <a:r>
              <a:rPr lang="pl-PL" sz="1000" dirty="0">
                <a:solidFill>
                  <a:srgbClr val="7B7B7C"/>
                </a:solidFill>
                <a:latin typeface="Monaco"/>
              </a:rPr>
              <a:t>cj5p5fk</a:t>
            </a:r>
            <a:r>
              <a:rPr lang="pl-PL" sz="1000" dirty="0">
                <a:solidFill>
                  <a:prstClr val="black"/>
                </a:solidFill>
                <a:latin typeface="Monaco"/>
              </a:rPr>
              <a:t>            ^libelf</a:t>
            </a:r>
            <a:r>
              <a:rPr lang="pl-PL" sz="1000" dirty="0">
                <a:solidFill>
                  <a:srgbClr val="2D98A4"/>
                </a:solidFill>
                <a:latin typeface="Monaco"/>
              </a:rPr>
              <a:t>@0.8.13            </a:t>
            </a:r>
            <a:r>
              <a:rPr lang="pl-PL" sz="1000" dirty="0">
                <a:solidFill>
                  <a:srgbClr val="7B7B7C"/>
                </a:solidFill>
                <a:latin typeface="Monaco"/>
              </a:rPr>
              <a:t>ynpai3j</a:t>
            </a:r>
            <a:r>
              <a:rPr lang="pl-PL" sz="1000" dirty="0">
                <a:solidFill>
                  <a:prstClr val="black"/>
                </a:solidFill>
                <a:latin typeface="Monaco"/>
              </a:rPr>
              <a:t>            ^libelf</a:t>
            </a:r>
            <a:r>
              <a:rPr lang="pl-PL" sz="1000" dirty="0">
                <a:solidFill>
                  <a:srgbClr val="2D98A4"/>
                </a:solidFill>
                <a:latin typeface="Monaco"/>
              </a:rPr>
              <a:t>@0.8.13</a:t>
            </a:r>
            <a:endParaRPr lang="pl-PL" sz="1000" dirty="0">
              <a:solidFill>
                <a:prstClr val="black"/>
              </a:solidFill>
              <a:latin typeface="Monaco"/>
            </a:endParaRPr>
          </a:p>
          <a:p>
            <a:r>
              <a:rPr lang="pl-PL" sz="1000" dirty="0">
                <a:solidFill>
                  <a:srgbClr val="7B7B7C"/>
                </a:solidFill>
                <a:latin typeface="Monaco"/>
              </a:rPr>
              <a:t>cj5p5fk</a:t>
            </a:r>
            <a:r>
              <a:rPr lang="pl-PL" sz="1000" dirty="0">
                <a:solidFill>
                  <a:prstClr val="black"/>
                </a:solidFill>
                <a:latin typeface="Monaco"/>
              </a:rPr>
              <a:t>        ^libelf</a:t>
            </a:r>
            <a:r>
              <a:rPr lang="pl-PL" sz="1000" dirty="0">
                <a:solidFill>
                  <a:srgbClr val="2D98A4"/>
                </a:solidFill>
                <a:latin typeface="Monaco"/>
              </a:rPr>
              <a:t>@0.8.13                </a:t>
            </a:r>
            <a:r>
              <a:rPr lang="pl-PL" sz="1000" dirty="0">
                <a:solidFill>
                  <a:srgbClr val="7B7B7C"/>
                </a:solidFill>
                <a:latin typeface="Monaco"/>
              </a:rPr>
              <a:t>ynpai3j</a:t>
            </a:r>
            <a:r>
              <a:rPr lang="pl-PL" sz="1000" dirty="0">
                <a:solidFill>
                  <a:prstClr val="black"/>
                </a:solidFill>
                <a:latin typeface="Monaco"/>
              </a:rPr>
              <a:t>        ^libelf</a:t>
            </a:r>
            <a:r>
              <a:rPr lang="pl-PL" sz="1000" dirty="0">
                <a:solidFill>
                  <a:srgbClr val="2D98A4"/>
                </a:solidFill>
                <a:latin typeface="Monaco"/>
              </a:rPr>
              <a:t>@0.8.13</a:t>
            </a:r>
            <a:endParaRPr lang="pl-PL" sz="1000" dirty="0">
              <a:solidFill>
                <a:prstClr val="black"/>
              </a:solidFill>
              <a:latin typeface="Monaco"/>
            </a:endParaRPr>
          </a:p>
          <a:p>
            <a:r>
              <a:rPr lang="nl-NL" sz="1000" dirty="0">
                <a:solidFill>
                  <a:srgbClr val="7B7B7C"/>
                </a:solidFill>
                <a:latin typeface="Monaco"/>
              </a:rPr>
              <a:t>ft7znm6</a:t>
            </a:r>
            <a:r>
              <a:rPr lang="nl-NL" sz="1000" dirty="0">
                <a:solidFill>
                  <a:prstClr val="black"/>
                </a:solidFill>
                <a:latin typeface="Monaco"/>
              </a:rPr>
              <a:t>        ^mpich</a:t>
            </a:r>
            <a:r>
              <a:rPr lang="nl-NL" sz="1000" dirty="0">
                <a:solidFill>
                  <a:srgbClr val="2D98A4"/>
                </a:solidFill>
                <a:latin typeface="Monaco"/>
              </a:rPr>
              <a:t>@3.1.4                  </a:t>
            </a:r>
            <a:r>
              <a:rPr lang="nl-NL" sz="1000" dirty="0">
                <a:solidFill>
                  <a:srgbClr val="7B7B7C"/>
                </a:solidFill>
                <a:latin typeface="Monaco"/>
              </a:rPr>
              <a:t>aa4ar6i</a:t>
            </a:r>
            <a:r>
              <a:rPr lang="nl-NL" sz="1000" dirty="0">
                <a:solidFill>
                  <a:prstClr val="black"/>
                </a:solidFill>
                <a:latin typeface="Monaco"/>
              </a:rPr>
              <a:t>        ^mpich</a:t>
            </a:r>
            <a:r>
              <a:rPr lang="nl-NL" sz="1000" dirty="0">
                <a:solidFill>
                  <a:srgbClr val="2D98A4"/>
                </a:solidFill>
                <a:latin typeface="Monaco"/>
              </a:rPr>
              <a:t>@3.1.4</a:t>
            </a:r>
            <a:endParaRPr lang="de-DE" sz="1000" dirty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8111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359578"/>
            <a:ext cx="8534884" cy="1374420"/>
          </a:xfrm>
        </p:spPr>
        <p:txBody>
          <a:bodyPr>
            <a:normAutofit fontScale="92500" lnSpcReduction="10000"/>
          </a:bodyPr>
          <a:lstStyle/>
          <a:p>
            <a:pPr marL="285750" lvl="1" indent="-228600"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Wingdings" charset="2"/>
              <a:buChar char="§"/>
            </a:pPr>
            <a:r>
              <a:rPr lang="en-US" dirty="0"/>
              <a:t>Many users like to navigate a readable directory hierarchy</a:t>
            </a:r>
          </a:p>
          <a:p>
            <a:pPr lvl="1"/>
            <a:r>
              <a:rPr lang="en-US" dirty="0" err="1" smtClean="0"/>
              <a:t>Spack’s</a:t>
            </a:r>
            <a:r>
              <a:rPr lang="en-US" dirty="0" smtClean="0"/>
              <a:t> combinatorial package space is large and can be hard to navigate</a:t>
            </a:r>
          </a:p>
          <a:p>
            <a:r>
              <a:rPr lang="en-US" dirty="0" err="1" smtClean="0"/>
              <a:t>Spack</a:t>
            </a:r>
            <a:r>
              <a:rPr lang="en-US" dirty="0" smtClean="0"/>
              <a:t> can generate a coarser tree </a:t>
            </a:r>
            <a:r>
              <a:rPr lang="en-US" i="1" dirty="0" smtClean="0"/>
              <a:t>view </a:t>
            </a:r>
            <a:r>
              <a:rPr lang="en-US" dirty="0" smtClean="0"/>
              <a:t>of symbolic links</a:t>
            </a:r>
          </a:p>
          <a:p>
            <a:pPr lvl="1"/>
            <a:r>
              <a:rPr lang="en-US" dirty="0" smtClean="0"/>
              <a:t>View is a projection from the higher-dimensional </a:t>
            </a:r>
            <a:r>
              <a:rPr lang="en-US" dirty="0" err="1" smtClean="0"/>
              <a:t>Spack</a:t>
            </a:r>
            <a:r>
              <a:rPr lang="en-US" dirty="0" smtClean="0"/>
              <a:t> space</a:t>
            </a:r>
          </a:p>
          <a:p>
            <a:pPr lvl="1"/>
            <a:r>
              <a:rPr lang="en-US" dirty="0" smtClean="0"/>
              <a:t>Some names may conflict, but spec syntax allows us to express </a:t>
            </a:r>
            <a:r>
              <a:rPr lang="en-US" i="1" dirty="0" smtClean="0"/>
              <a:t>preferences</a:t>
            </a:r>
            <a:r>
              <a:rPr lang="en-US" dirty="0" smtClean="0"/>
              <a:t> to guide view creation.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2: Package Views for HPC Center Installs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345" y="1272143"/>
            <a:ext cx="3602087" cy="180049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91440" rIns="274320" bIns="91440" rtlCol="0">
            <a:spAutoFit/>
          </a:bodyPr>
          <a:lstStyle/>
          <a:p>
            <a:r>
              <a:rPr lang="en-US" sz="1050" b="1" dirty="0" err="1" smtClean="0">
                <a:latin typeface="Menlo Regular"/>
                <a:cs typeface="Menlo Regular"/>
              </a:rPr>
              <a:t>spack</a:t>
            </a:r>
            <a:r>
              <a:rPr lang="en-US" sz="1050" b="1" dirty="0" smtClean="0">
                <a:latin typeface="Menlo Regular"/>
                <a:cs typeface="Menlo Regular"/>
              </a:rPr>
              <a:t>/opt/</a:t>
            </a:r>
          </a:p>
          <a:p>
            <a:r>
              <a:rPr lang="en-US" sz="1050" b="1" dirty="0" smtClean="0">
                <a:latin typeface="Menlo Regular"/>
                <a:cs typeface="Menlo Regular"/>
              </a:rPr>
              <a:t>    linux-x86_64/</a:t>
            </a:r>
          </a:p>
          <a:p>
            <a:r>
              <a:rPr lang="en-US" sz="1050" b="1" dirty="0" smtClean="0">
                <a:latin typeface="Menlo Regular"/>
                <a:cs typeface="Menlo Regular"/>
              </a:rPr>
              <a:t>    </a:t>
            </a:r>
            <a:r>
              <a:rPr lang="en-US" sz="1050" b="1" dirty="0">
                <a:latin typeface="Menlo Regular"/>
                <a:cs typeface="Menlo Regular"/>
              </a:rPr>
              <a:t> </a:t>
            </a:r>
            <a:r>
              <a:rPr lang="en-US" sz="1050" b="1" dirty="0" smtClean="0">
                <a:latin typeface="Menlo Regular"/>
                <a:cs typeface="Menlo Regular"/>
              </a:rPr>
              <a:t>   gcc-4.7.2/</a:t>
            </a:r>
          </a:p>
          <a:p>
            <a:r>
              <a:rPr lang="en-US" sz="1050" b="1" dirty="0" smtClean="0">
                <a:latin typeface="Menlo Regular"/>
                <a:cs typeface="Menlo Regular"/>
              </a:rPr>
              <a:t>            mpileaks-1.1-0f54bf34cadk/</a:t>
            </a:r>
          </a:p>
          <a:p>
            <a:r>
              <a:rPr lang="en-US" sz="1050" b="1" dirty="0">
                <a:latin typeface="Menlo Regular"/>
                <a:cs typeface="Menlo Regular"/>
              </a:rPr>
              <a:t> </a:t>
            </a:r>
            <a:r>
              <a:rPr lang="en-US" sz="1050" b="1" dirty="0" smtClean="0">
                <a:latin typeface="Menlo Regular"/>
                <a:cs typeface="Menlo Regular"/>
              </a:rPr>
              <a:t>       intel-14.1/</a:t>
            </a:r>
          </a:p>
          <a:p>
            <a:r>
              <a:rPr lang="en-US" sz="1050" b="1" dirty="0">
                <a:latin typeface="Menlo Regular"/>
                <a:cs typeface="Menlo Regular"/>
              </a:rPr>
              <a:t> </a:t>
            </a:r>
            <a:r>
              <a:rPr lang="en-US" sz="1050" b="1" dirty="0" smtClean="0">
                <a:latin typeface="Menlo Regular"/>
                <a:cs typeface="Menlo Regular"/>
              </a:rPr>
              <a:t>           hdf5-1.8.15-lkf14aq3nqiz/</a:t>
            </a:r>
          </a:p>
          <a:p>
            <a:r>
              <a:rPr lang="en-US" sz="1050" b="1" dirty="0">
                <a:latin typeface="Menlo Regular"/>
                <a:cs typeface="Menlo Regular"/>
              </a:rPr>
              <a:t> </a:t>
            </a:r>
            <a:r>
              <a:rPr lang="en-US" sz="1050" b="1" dirty="0" smtClean="0">
                <a:latin typeface="Menlo Regular"/>
                <a:cs typeface="Menlo Regular"/>
              </a:rPr>
              <a:t>   </a:t>
            </a:r>
            <a:r>
              <a:rPr lang="en-US" sz="1050" b="1" dirty="0" err="1" smtClean="0">
                <a:latin typeface="Menlo Regular"/>
                <a:cs typeface="Menlo Regular"/>
              </a:rPr>
              <a:t>bgq</a:t>
            </a:r>
            <a:r>
              <a:rPr lang="en-US" sz="1050" b="1" dirty="0" smtClean="0">
                <a:latin typeface="Menlo Regular"/>
                <a:cs typeface="Menlo Regular"/>
              </a:rPr>
              <a:t>/</a:t>
            </a:r>
          </a:p>
          <a:p>
            <a:r>
              <a:rPr lang="en-US" sz="1050" b="1" dirty="0" smtClean="0">
                <a:latin typeface="Menlo Regular"/>
                <a:cs typeface="Menlo Regular"/>
              </a:rPr>
              <a:t>        xl-12.1/</a:t>
            </a:r>
          </a:p>
          <a:p>
            <a:r>
              <a:rPr lang="en-US" sz="1050" b="1" dirty="0">
                <a:latin typeface="Menlo Regular"/>
                <a:cs typeface="Menlo Regular"/>
              </a:rPr>
              <a:t>            </a:t>
            </a:r>
            <a:r>
              <a:rPr lang="en-US" sz="1050" b="1" dirty="0" smtClean="0">
                <a:latin typeface="Menlo Regular"/>
                <a:cs typeface="Menlo Regular"/>
              </a:rPr>
              <a:t>hdf5-1-8.16-fqb3a15abrwx/</a:t>
            </a:r>
          </a:p>
          <a:p>
            <a:r>
              <a:rPr lang="en-US" sz="1050" b="1" dirty="0" smtClean="0">
                <a:latin typeface="Menlo Regular"/>
                <a:cs typeface="Menlo Regular"/>
              </a:rPr>
              <a:t>    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94522" y="1039977"/>
            <a:ext cx="3602087" cy="228524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91440" rIns="274320" bIns="91440" rtlCol="0">
            <a:spAutoFit/>
          </a:bodyPr>
          <a:lstStyle/>
          <a:p>
            <a:r>
              <a:rPr lang="en-US" sz="1050" b="1" dirty="0" smtClean="0">
                <a:solidFill>
                  <a:srgbClr val="C0504D"/>
                </a:solidFill>
                <a:latin typeface="Menlo Regular"/>
                <a:cs typeface="Menlo Regular"/>
              </a:rPr>
              <a:t>/software/</a:t>
            </a:r>
          </a:p>
          <a:p>
            <a:r>
              <a:rPr lang="en-US" sz="1050" b="1" dirty="0" smtClean="0">
                <a:latin typeface="Menlo Regular"/>
                <a:cs typeface="Menlo Regular"/>
              </a:rPr>
              <a:t>    linux-x86_64/</a:t>
            </a:r>
          </a:p>
          <a:p>
            <a:r>
              <a:rPr lang="en-US" sz="1050" b="1" dirty="0" smtClean="0">
                <a:latin typeface="Menlo Regular"/>
                <a:cs typeface="Menlo Regular"/>
              </a:rPr>
              <a:t>    </a:t>
            </a:r>
            <a:r>
              <a:rPr lang="en-US" sz="1050" b="1" dirty="0">
                <a:latin typeface="Menlo Regular"/>
                <a:cs typeface="Menlo Regular"/>
              </a:rPr>
              <a:t> </a:t>
            </a:r>
            <a:r>
              <a:rPr lang="en-US" sz="1050" b="1" dirty="0" smtClean="0">
                <a:latin typeface="Menlo Regular"/>
                <a:cs typeface="Menlo Regular"/>
              </a:rPr>
              <a:t>   gcc-4.7.2/</a:t>
            </a:r>
          </a:p>
          <a:p>
            <a:r>
              <a:rPr lang="en-US" sz="1050" b="1" dirty="0">
                <a:solidFill>
                  <a:schemeClr val="accent2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smtClean="0">
                <a:solidFill>
                  <a:schemeClr val="accent2"/>
                </a:solidFill>
                <a:latin typeface="Menlo Regular"/>
                <a:cs typeface="Menlo Regular"/>
              </a:rPr>
              <a:t>           mvapich-1.9/</a:t>
            </a:r>
          </a:p>
          <a:p>
            <a:r>
              <a:rPr lang="en-US" sz="1050" b="1" dirty="0" smtClean="0">
                <a:latin typeface="Menlo Regular"/>
                <a:cs typeface="Menlo Regular"/>
              </a:rPr>
              <a:t>                mpileaks-1.1</a:t>
            </a:r>
            <a:r>
              <a:rPr lang="en-US" sz="1050" b="1" dirty="0" smtClean="0">
                <a:solidFill>
                  <a:srgbClr val="C0504D"/>
                </a:solidFill>
                <a:latin typeface="Menlo Regular"/>
                <a:cs typeface="Menlo Regular"/>
              </a:rPr>
              <a:t>/</a:t>
            </a:r>
          </a:p>
          <a:p>
            <a:r>
              <a:rPr lang="en-US" sz="1050" b="1" dirty="0" smtClean="0">
                <a:latin typeface="Menlo Regular"/>
                <a:cs typeface="Menlo Regular"/>
              </a:rPr>
              <a:t>        intel-14.1/</a:t>
            </a:r>
          </a:p>
          <a:p>
            <a:r>
              <a:rPr lang="en-US" sz="1050" b="1" dirty="0">
                <a:solidFill>
                  <a:srgbClr val="C0504D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smtClean="0">
                <a:solidFill>
                  <a:srgbClr val="C0504D"/>
                </a:solidFill>
                <a:latin typeface="Menlo Regular"/>
                <a:cs typeface="Menlo Regular"/>
              </a:rPr>
              <a:t>           </a:t>
            </a:r>
            <a:r>
              <a:rPr lang="en-US" sz="1050" b="1" dirty="0">
                <a:solidFill>
                  <a:srgbClr val="C0504D"/>
                </a:solidFill>
                <a:latin typeface="Menlo Regular"/>
                <a:cs typeface="Menlo Regular"/>
              </a:rPr>
              <a:t>mvapich-1.9</a:t>
            </a:r>
            <a:r>
              <a:rPr lang="en-US" sz="1050" b="1" dirty="0" smtClean="0">
                <a:solidFill>
                  <a:srgbClr val="C0504D"/>
                </a:solidFill>
                <a:latin typeface="Menlo Regular"/>
                <a:cs typeface="Menlo Regular"/>
              </a:rPr>
              <a:t>/</a:t>
            </a:r>
          </a:p>
          <a:p>
            <a:r>
              <a:rPr lang="en-US" sz="1050" b="1" dirty="0" smtClean="0">
                <a:latin typeface="Menlo Regular"/>
                <a:cs typeface="Menlo Regular"/>
              </a:rPr>
              <a:t>                hdf5-1.8.15</a:t>
            </a:r>
            <a:r>
              <a:rPr lang="en-US" sz="1050" b="1" dirty="0" smtClean="0">
                <a:solidFill>
                  <a:srgbClr val="C0504D"/>
                </a:solidFill>
                <a:latin typeface="Menlo Regular"/>
                <a:cs typeface="Menlo Regular"/>
              </a:rPr>
              <a:t>/</a:t>
            </a:r>
          </a:p>
          <a:p>
            <a:r>
              <a:rPr lang="en-US" sz="1050" b="1" dirty="0">
                <a:latin typeface="Menlo Regular"/>
                <a:cs typeface="Menlo Regular"/>
              </a:rPr>
              <a:t> </a:t>
            </a:r>
            <a:r>
              <a:rPr lang="en-US" sz="1050" b="1" dirty="0" smtClean="0">
                <a:latin typeface="Menlo Regular"/>
                <a:cs typeface="Menlo Regular"/>
              </a:rPr>
              <a:t>   </a:t>
            </a:r>
            <a:r>
              <a:rPr lang="en-US" sz="1050" b="1" dirty="0" err="1" smtClean="0">
                <a:latin typeface="Menlo Regular"/>
                <a:cs typeface="Menlo Regular"/>
              </a:rPr>
              <a:t>bgq</a:t>
            </a:r>
            <a:r>
              <a:rPr lang="en-US" sz="1050" b="1" dirty="0" smtClean="0">
                <a:latin typeface="Menlo Regular"/>
                <a:cs typeface="Menlo Regular"/>
              </a:rPr>
              <a:t>/</a:t>
            </a:r>
          </a:p>
          <a:p>
            <a:r>
              <a:rPr lang="en-US" sz="1050" b="1" dirty="0" smtClean="0">
                <a:latin typeface="Menlo Regular"/>
                <a:cs typeface="Menlo Regular"/>
              </a:rPr>
              <a:t>        xl-12.1/</a:t>
            </a:r>
          </a:p>
          <a:p>
            <a:r>
              <a:rPr lang="en-US" sz="1050" b="1" dirty="0">
                <a:solidFill>
                  <a:srgbClr val="C0504D"/>
                </a:solidFill>
                <a:latin typeface="Menlo Regular"/>
                <a:cs typeface="Menlo Regular"/>
              </a:rPr>
              <a:t> </a:t>
            </a:r>
            <a:r>
              <a:rPr lang="en-US" sz="1050" b="1" dirty="0" smtClean="0">
                <a:solidFill>
                  <a:srgbClr val="C0504D"/>
                </a:solidFill>
                <a:latin typeface="Menlo Regular"/>
                <a:cs typeface="Menlo Regular"/>
              </a:rPr>
              <a:t>           </a:t>
            </a:r>
            <a:r>
              <a:rPr lang="en-US" sz="1050" b="1" dirty="0" err="1" smtClean="0">
                <a:solidFill>
                  <a:srgbClr val="C0504D"/>
                </a:solidFill>
                <a:latin typeface="Menlo Regular"/>
                <a:cs typeface="Menlo Regular"/>
              </a:rPr>
              <a:t>ibm-mpi</a:t>
            </a:r>
            <a:r>
              <a:rPr lang="en-US" sz="1050" b="1" dirty="0" smtClean="0">
                <a:solidFill>
                  <a:srgbClr val="C0504D"/>
                </a:solidFill>
                <a:latin typeface="Menlo Regular"/>
                <a:cs typeface="Menlo Regular"/>
              </a:rPr>
              <a:t>/</a:t>
            </a:r>
          </a:p>
          <a:p>
            <a:r>
              <a:rPr lang="en-US" sz="1050" b="1" dirty="0" smtClean="0">
                <a:latin typeface="Menlo Regular"/>
                <a:cs typeface="Menlo Regular"/>
              </a:rPr>
              <a:t>                hdf5-1-8.16</a:t>
            </a:r>
            <a:r>
              <a:rPr lang="en-US" sz="1050" b="1" dirty="0" smtClean="0">
                <a:solidFill>
                  <a:srgbClr val="C0504D"/>
                </a:solidFill>
                <a:latin typeface="Menlo Regular"/>
                <a:cs typeface="Menlo Regular"/>
              </a:rPr>
              <a:t>/</a:t>
            </a:r>
          </a:p>
          <a:p>
            <a:r>
              <a:rPr lang="en-US" sz="1050" b="1" dirty="0" smtClean="0">
                <a:latin typeface="Menlo Regular"/>
                <a:cs typeface="Menlo Regular"/>
              </a:rPr>
              <a:t>    ...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144415" y="1905126"/>
            <a:ext cx="457456" cy="600900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65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9090" y="1065749"/>
            <a:ext cx="4256425" cy="3680167"/>
          </a:xfrm>
        </p:spPr>
        <p:txBody>
          <a:bodyPr>
            <a:normAutofit/>
          </a:bodyPr>
          <a:lstStyle/>
          <a:p>
            <a:r>
              <a:rPr lang="en-US" dirty="0" smtClean="0"/>
              <a:t>Many interpreted languages have their own mechanisms for modules, e.g.:</a:t>
            </a:r>
          </a:p>
          <a:p>
            <a:pPr lvl="1"/>
            <a:r>
              <a:rPr lang="en-US" dirty="0" smtClean="0"/>
              <a:t>Require installation into interpreter prefix</a:t>
            </a:r>
          </a:p>
          <a:p>
            <a:pPr lvl="1"/>
            <a:r>
              <a:rPr lang="en-US" dirty="0" smtClean="0"/>
              <a:t>Breaks combinatorial versioning</a:t>
            </a:r>
          </a:p>
          <a:p>
            <a:r>
              <a:rPr lang="en-US" dirty="0" err="1" smtClean="0"/>
              <a:t>Spack</a:t>
            </a:r>
            <a:r>
              <a:rPr lang="en-US" dirty="0" smtClean="0"/>
              <a:t> installs each Python package in its own prefix</a:t>
            </a:r>
          </a:p>
          <a:p>
            <a:r>
              <a:rPr lang="en-US" dirty="0" smtClean="0"/>
              <a:t>“Activating” links an extension into the interpreter directory on demand</a:t>
            </a:r>
          </a:p>
          <a:p>
            <a:pPr lvl="1"/>
            <a:r>
              <a:rPr lang="en-US" dirty="0" smtClean="0"/>
              <a:t>Supports .egg, merging .</a:t>
            </a:r>
            <a:r>
              <a:rPr lang="en-US" dirty="0" err="1" smtClean="0"/>
              <a:t>pth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Mechanism is extensible to other languages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virtualenv</a:t>
            </a:r>
            <a:r>
              <a:rPr lang="en-US" dirty="0" smtClean="0"/>
              <a:t>, but </a:t>
            </a:r>
            <a:r>
              <a:rPr lang="en-US" dirty="0" err="1" smtClean="0"/>
              <a:t>Spack</a:t>
            </a:r>
            <a:r>
              <a:rPr lang="en-US" dirty="0" smtClean="0"/>
              <a:t> allows much more build customization.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3: Python and other interpreted languages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3939" y="985212"/>
            <a:ext cx="4641273" cy="380230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</a:bodyPr>
          <a:lstStyle/>
          <a:p>
            <a:r>
              <a:rPr lang="en-US" sz="700" dirty="0" smtClean="0">
                <a:solidFill>
                  <a:srgbClr val="7B7B7C"/>
                </a:solidFill>
                <a:latin typeface="Monaco"/>
              </a:rPr>
              <a:t>$</a:t>
            </a:r>
            <a:r>
              <a:rPr lang="en-US" sz="7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Monaco"/>
              </a:rPr>
              <a:t>spack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install </a:t>
            </a:r>
            <a:r>
              <a:rPr lang="en-US" sz="700" dirty="0" smtClean="0">
                <a:solidFill>
                  <a:srgbClr val="000000"/>
                </a:solidFill>
                <a:latin typeface="Monaco"/>
              </a:rPr>
              <a:t>python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@2.7.10</a:t>
            </a:r>
          </a:p>
          <a:p>
            <a:r>
              <a:rPr lang="en-US" sz="700" dirty="0" smtClean="0">
                <a:solidFill>
                  <a:srgbClr val="4439E2"/>
                </a:solidFill>
                <a:latin typeface="Monaco"/>
              </a:rPr>
              <a:t>=</a:t>
            </a:r>
            <a:r>
              <a:rPr lang="en-US" sz="700" dirty="0">
                <a:solidFill>
                  <a:srgbClr val="4439E2"/>
                </a:solidFill>
                <a:latin typeface="Monaco"/>
              </a:rPr>
              <a:t>=&gt;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Building python.</a:t>
            </a:r>
          </a:p>
          <a:p>
            <a:r>
              <a:rPr lang="en-US" sz="700" dirty="0">
                <a:solidFill>
                  <a:srgbClr val="4439E2"/>
                </a:solidFill>
                <a:latin typeface="Monaco"/>
              </a:rPr>
              <a:t>==&gt;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Successfully installed python.</a:t>
            </a:r>
          </a:p>
          <a:p>
            <a:r>
              <a:rPr lang="en-US" sz="700" dirty="0">
                <a:solidFill>
                  <a:srgbClr val="000000"/>
                </a:solidFill>
                <a:latin typeface="Monaco"/>
              </a:rPr>
              <a:t>  Fetch: </a:t>
            </a:r>
            <a:r>
              <a:rPr lang="en-US" sz="700" dirty="0" smtClean="0">
                <a:solidFill>
                  <a:srgbClr val="000000"/>
                </a:solidFill>
                <a:latin typeface="Monaco"/>
              </a:rPr>
              <a:t>5.01s.  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Build: </a:t>
            </a:r>
            <a:r>
              <a:rPr lang="en-US" sz="700" dirty="0" smtClean="0">
                <a:solidFill>
                  <a:srgbClr val="000000"/>
                </a:solidFill>
                <a:latin typeface="Monaco"/>
              </a:rPr>
              <a:t>97.16s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.  Total: </a:t>
            </a:r>
            <a:r>
              <a:rPr lang="en-US" sz="700" dirty="0" smtClean="0">
                <a:solidFill>
                  <a:srgbClr val="000000"/>
                </a:solidFill>
                <a:latin typeface="Monaco"/>
              </a:rPr>
              <a:t>103.17s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.</a:t>
            </a:r>
          </a:p>
          <a:p>
            <a:r>
              <a:rPr lang="en-US" sz="700" dirty="0">
                <a:solidFill>
                  <a:srgbClr val="2D971E"/>
                </a:solidFill>
                <a:latin typeface="Monaco"/>
              </a:rPr>
              <a:t>[+]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latin typeface="Monaco"/>
              </a:rPr>
              <a:t>/home/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gamblin2/</a:t>
            </a:r>
            <a:r>
              <a:rPr lang="en-US" sz="700" dirty="0" err="1">
                <a:solidFill>
                  <a:srgbClr val="000000"/>
                </a:solidFill>
                <a:latin typeface="Monaco"/>
              </a:rPr>
              <a:t>spack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/opt/</a:t>
            </a:r>
            <a:r>
              <a:rPr lang="en-US" sz="700" dirty="0" err="1">
                <a:solidFill>
                  <a:srgbClr val="000000"/>
                </a:solidFill>
                <a:latin typeface="Monaco"/>
              </a:rPr>
              <a:t>spack</a:t>
            </a:r>
            <a:r>
              <a:rPr lang="en-US" sz="700" dirty="0" smtClean="0">
                <a:solidFill>
                  <a:srgbClr val="000000"/>
                </a:solidFill>
                <a:latin typeface="Monaco"/>
              </a:rPr>
              <a:t>/linux-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x86_64/gcc-4.9.2/python-2.7.10-</a:t>
            </a:r>
            <a:r>
              <a:rPr lang="en-US" sz="700" dirty="0" smtClean="0">
                <a:solidFill>
                  <a:srgbClr val="000000"/>
                </a:solidFill>
                <a:latin typeface="Monaco"/>
              </a:rPr>
              <a:t>y2zr767</a:t>
            </a:r>
          </a:p>
          <a:p>
            <a:endParaRPr lang="en-US" sz="7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700" dirty="0" smtClean="0">
                <a:solidFill>
                  <a:srgbClr val="7B7B7C"/>
                </a:solidFill>
                <a:latin typeface="Monaco"/>
              </a:rPr>
              <a:t>$</a:t>
            </a:r>
            <a:r>
              <a:rPr lang="en-US" sz="7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Monaco"/>
              </a:rPr>
              <a:t>spack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extensions python@2.7.10</a:t>
            </a:r>
          </a:p>
          <a:p>
            <a:r>
              <a:rPr lang="en-US" sz="700" dirty="0">
                <a:solidFill>
                  <a:srgbClr val="4439E2"/>
                </a:solidFill>
                <a:latin typeface="Monaco"/>
              </a:rPr>
              <a:t>==&gt;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python</a:t>
            </a:r>
            <a:r>
              <a:rPr lang="en-US" sz="700" dirty="0">
                <a:solidFill>
                  <a:srgbClr val="2D98A4"/>
                </a:solidFill>
                <a:latin typeface="Monaco"/>
              </a:rPr>
              <a:t>@2.7.10</a:t>
            </a:r>
            <a:r>
              <a:rPr lang="en-US" sz="700" dirty="0">
                <a:solidFill>
                  <a:srgbClr val="2D971E"/>
                </a:solidFill>
                <a:latin typeface="Monaco"/>
              </a:rPr>
              <a:t>%gcc@4.9.2</a:t>
            </a:r>
            <a:r>
              <a:rPr lang="en-US" sz="700" dirty="0" smtClean="0">
                <a:solidFill>
                  <a:srgbClr val="B52CB7"/>
                </a:solidFill>
                <a:latin typeface="Monaco"/>
              </a:rPr>
              <a:t>=linux-</a:t>
            </a:r>
            <a:r>
              <a:rPr lang="en-US" sz="700" dirty="0">
                <a:solidFill>
                  <a:srgbClr val="B52CB7"/>
                </a:solidFill>
                <a:latin typeface="Monaco"/>
              </a:rPr>
              <a:t>x86_64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-y2zr767</a:t>
            </a:r>
          </a:p>
          <a:p>
            <a:r>
              <a:rPr lang="en-US" sz="700" dirty="0">
                <a:solidFill>
                  <a:srgbClr val="4439E2"/>
                </a:solidFill>
                <a:latin typeface="Monaco"/>
              </a:rPr>
              <a:t>==&gt;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49 extensions:</a:t>
            </a:r>
          </a:p>
          <a:p>
            <a:r>
              <a:rPr lang="fi-FI" sz="700" dirty="0" err="1">
                <a:solidFill>
                  <a:srgbClr val="000000"/>
                </a:solidFill>
                <a:latin typeface="Monaco"/>
              </a:rPr>
              <a:t>geos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      py-h5py      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py-numpy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 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py-pypar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       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py-setuptools</a:t>
            </a:r>
            <a:endParaRPr lang="fi-FI" sz="700" dirty="0">
              <a:solidFill>
                <a:srgbClr val="000000"/>
              </a:solidFill>
              <a:latin typeface="Monaco"/>
            </a:endParaRPr>
          </a:p>
          <a:p>
            <a:r>
              <a:rPr lang="fi-FI" sz="700" dirty="0">
                <a:solidFill>
                  <a:srgbClr val="000000"/>
                </a:solidFill>
                <a:latin typeface="Monaco"/>
              </a:rPr>
              <a:t>libxml2     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py-ipython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py-pandas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py-pyparsing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   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py-shiboken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</a:t>
            </a:r>
          </a:p>
          <a:p>
            <a:r>
              <a:rPr lang="fi-FI" sz="700" dirty="0" err="1">
                <a:solidFill>
                  <a:srgbClr val="000000"/>
                </a:solidFill>
                <a:latin typeface="Monaco"/>
              </a:rPr>
              <a:t>py-basemap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py-libxml2   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py-pexpect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py-pyqt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        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py-sip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   </a:t>
            </a:r>
          </a:p>
          <a:p>
            <a:r>
              <a:rPr lang="fi-FI" sz="700" dirty="0" err="1">
                <a:solidFill>
                  <a:srgbClr val="000000"/>
                </a:solidFill>
                <a:latin typeface="Monaco"/>
              </a:rPr>
              <a:t>py-biopython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py-lockfile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py-pil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   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py-pyside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      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py-six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   </a:t>
            </a:r>
          </a:p>
          <a:p>
            <a:r>
              <a:rPr lang="fi-FI" sz="700" dirty="0" err="1">
                <a:solidFill>
                  <a:srgbClr val="000000"/>
                </a:solidFill>
                <a:latin typeface="Monaco"/>
              </a:rPr>
              <a:t>py-cffi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 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py-mako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py-pmw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   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py-python-daemon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py-sphinx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</a:t>
            </a:r>
          </a:p>
          <a:p>
            <a:r>
              <a:rPr lang="fi-FI" sz="700" dirty="0" err="1">
                <a:solidFill>
                  <a:srgbClr val="000000"/>
                </a:solidFill>
                <a:latin typeface="Monaco"/>
              </a:rPr>
              <a:t>py-cython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py-matplotlib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py-pychecker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py-pytz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        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py-sympy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 </a:t>
            </a:r>
          </a:p>
          <a:p>
            <a:r>
              <a:rPr lang="fi-FI" sz="700" dirty="0" err="1">
                <a:solidFill>
                  <a:srgbClr val="000000"/>
                </a:solidFill>
                <a:latin typeface="Monaco"/>
              </a:rPr>
              <a:t>py-dateutil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py-mock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py-pycparser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py-rpy2            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py-virtualenv</a:t>
            </a:r>
            <a:endParaRPr lang="fi-FI" sz="700" dirty="0">
              <a:solidFill>
                <a:srgbClr val="000000"/>
              </a:solidFill>
              <a:latin typeface="Monaco"/>
            </a:endParaRPr>
          </a:p>
          <a:p>
            <a:r>
              <a:rPr lang="fi-FI" sz="700" dirty="0" err="1">
                <a:solidFill>
                  <a:srgbClr val="000000"/>
                </a:solidFill>
                <a:latin typeface="Monaco"/>
              </a:rPr>
              <a:t>py-epydoc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 py-mpi4py    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py-pyelftools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py-scientificpython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py-yapf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  </a:t>
            </a:r>
          </a:p>
          <a:p>
            <a:r>
              <a:rPr lang="fi-FI" sz="700" dirty="0" err="1">
                <a:solidFill>
                  <a:srgbClr val="000000"/>
                </a:solidFill>
                <a:latin typeface="Monaco"/>
              </a:rPr>
              <a:t>py-genders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py-mx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    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py-pygments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py-scikit-learn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thrift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   </a:t>
            </a:r>
          </a:p>
          <a:p>
            <a:r>
              <a:rPr lang="fi-FI" sz="700" dirty="0" err="1">
                <a:solidFill>
                  <a:srgbClr val="000000"/>
                </a:solidFill>
                <a:latin typeface="Monaco"/>
              </a:rPr>
              <a:t>py-gnuplot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py-nose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  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py-pylint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 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py-scipy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           </a:t>
            </a:r>
          </a:p>
          <a:p>
            <a:endParaRPr lang="fi-FI" sz="700" dirty="0">
              <a:solidFill>
                <a:srgbClr val="000000"/>
              </a:solidFill>
              <a:latin typeface="Monaco"/>
            </a:endParaRPr>
          </a:p>
          <a:p>
            <a:r>
              <a:rPr lang="fi-FI" sz="700" dirty="0">
                <a:solidFill>
                  <a:srgbClr val="4439E2"/>
                </a:solidFill>
                <a:latin typeface="Monaco"/>
              </a:rPr>
              <a:t>==&gt;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3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installed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pl-PL" sz="700" dirty="0">
                <a:solidFill>
                  <a:srgbClr val="000000"/>
                </a:solidFill>
                <a:latin typeface="Monaco"/>
              </a:rPr>
              <a:t>-- </a:t>
            </a:r>
            <a:r>
              <a:rPr lang="pl-PL" sz="700" dirty="0" smtClean="0">
                <a:solidFill>
                  <a:srgbClr val="B52CB7"/>
                </a:solidFill>
                <a:latin typeface="Monaco"/>
              </a:rPr>
              <a:t>linux-</a:t>
            </a:r>
            <a:r>
              <a:rPr lang="pl-PL" sz="700" dirty="0">
                <a:solidFill>
                  <a:srgbClr val="B52CB7"/>
                </a:solidFill>
                <a:latin typeface="Monaco"/>
              </a:rPr>
              <a:t>x86_64</a:t>
            </a:r>
            <a:r>
              <a:rPr lang="pl-PL" sz="700" dirty="0">
                <a:solidFill>
                  <a:srgbClr val="000000"/>
                </a:solidFill>
                <a:latin typeface="Monaco"/>
              </a:rPr>
              <a:t> / </a:t>
            </a:r>
            <a:r>
              <a:rPr lang="pl-PL" sz="700" dirty="0">
                <a:solidFill>
                  <a:srgbClr val="2D971E"/>
                </a:solidFill>
                <a:latin typeface="Monaco"/>
              </a:rPr>
              <a:t>gcc@4.9.2</a:t>
            </a:r>
            <a:r>
              <a:rPr lang="pl-PL" sz="700" dirty="0">
                <a:solidFill>
                  <a:srgbClr val="000000"/>
                </a:solidFill>
                <a:latin typeface="Monaco"/>
              </a:rPr>
              <a:t> ------------------------------------</a:t>
            </a:r>
          </a:p>
          <a:p>
            <a:r>
              <a:rPr lang="fi-FI" sz="700" dirty="0">
                <a:solidFill>
                  <a:srgbClr val="000000"/>
                </a:solidFill>
                <a:latin typeface="Monaco"/>
              </a:rPr>
              <a:t>py-nose</a:t>
            </a:r>
            <a:r>
              <a:rPr lang="fi-FI" sz="700" dirty="0">
                <a:solidFill>
                  <a:srgbClr val="2D98A4"/>
                </a:solidFill>
                <a:latin typeface="Monaco"/>
              </a:rPr>
              <a:t>@1.3.6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py-numpy</a:t>
            </a:r>
            <a:r>
              <a:rPr lang="fi-FI" sz="700" dirty="0">
                <a:solidFill>
                  <a:srgbClr val="2D98A4"/>
                </a:solidFill>
                <a:latin typeface="Monaco"/>
              </a:rPr>
              <a:t>@1.9.2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 py-setuptools</a:t>
            </a:r>
            <a:r>
              <a:rPr lang="fi-FI" sz="700" dirty="0">
                <a:solidFill>
                  <a:srgbClr val="2D98A4"/>
                </a:solidFill>
                <a:latin typeface="Monaco"/>
              </a:rPr>
              <a:t>@18.1</a:t>
            </a:r>
            <a:endParaRPr lang="fi-FI" sz="700" dirty="0">
              <a:solidFill>
                <a:srgbClr val="000000"/>
              </a:solidFill>
              <a:latin typeface="Monaco"/>
            </a:endParaRPr>
          </a:p>
          <a:p>
            <a:endParaRPr lang="fi-FI" sz="700" dirty="0">
              <a:solidFill>
                <a:srgbClr val="000000"/>
              </a:solidFill>
              <a:latin typeface="Monaco"/>
            </a:endParaRPr>
          </a:p>
          <a:p>
            <a:r>
              <a:rPr lang="fi-FI" sz="700" dirty="0">
                <a:solidFill>
                  <a:srgbClr val="4439E2"/>
                </a:solidFill>
                <a:latin typeface="Monaco"/>
              </a:rPr>
              <a:t>==&gt;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N</a:t>
            </a:r>
            <a:r>
              <a:rPr lang="fi-FI" sz="700" dirty="0" err="1" smtClean="0">
                <a:solidFill>
                  <a:srgbClr val="000000"/>
                </a:solidFill>
                <a:latin typeface="Monaco"/>
              </a:rPr>
              <a:t>one</a:t>
            </a:r>
            <a:r>
              <a:rPr lang="fi-FI" sz="7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fi-FI" sz="700" dirty="0" err="1">
                <a:solidFill>
                  <a:srgbClr val="000000"/>
                </a:solidFill>
                <a:latin typeface="Monaco"/>
              </a:rPr>
              <a:t>currently</a:t>
            </a:r>
            <a:r>
              <a:rPr lang="fi-FI" sz="700" dirty="0">
                <a:solidFill>
                  <a:srgbClr val="000000"/>
                </a:solidFill>
                <a:latin typeface="Monaco"/>
              </a:rPr>
              <a:t> </a:t>
            </a:r>
            <a:r>
              <a:rPr lang="fi-FI" sz="700" dirty="0" err="1" smtClean="0">
                <a:solidFill>
                  <a:srgbClr val="000000"/>
                </a:solidFill>
                <a:latin typeface="Monaco"/>
              </a:rPr>
              <a:t>activated</a:t>
            </a:r>
            <a:r>
              <a:rPr lang="fi-FI" sz="700" dirty="0" smtClean="0">
                <a:solidFill>
                  <a:srgbClr val="000000"/>
                </a:solidFill>
                <a:latin typeface="Monaco"/>
              </a:rPr>
              <a:t>.</a:t>
            </a:r>
            <a:endParaRPr lang="fi-FI" sz="700" dirty="0" smtClean="0">
              <a:solidFill>
                <a:srgbClr val="2D98A4"/>
              </a:solidFill>
              <a:latin typeface="Monaco"/>
            </a:endParaRPr>
          </a:p>
          <a:p>
            <a:endParaRPr lang="fi-FI" sz="700" dirty="0" smtClean="0">
              <a:solidFill>
                <a:srgbClr val="2D98A4"/>
              </a:solidFill>
              <a:latin typeface="Monaco"/>
            </a:endParaRPr>
          </a:p>
          <a:p>
            <a:r>
              <a:rPr lang="en-US" sz="700" dirty="0" smtClean="0">
                <a:solidFill>
                  <a:srgbClr val="7B7B7C"/>
                </a:solidFill>
                <a:latin typeface="Monaco"/>
              </a:rPr>
              <a:t>$</a:t>
            </a:r>
            <a:r>
              <a:rPr lang="en-US" sz="7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700" dirty="0" err="1" smtClean="0">
                <a:solidFill>
                  <a:srgbClr val="000000"/>
                </a:solidFill>
                <a:latin typeface="Monaco"/>
              </a:rPr>
              <a:t>spack</a:t>
            </a:r>
            <a:r>
              <a:rPr lang="en-US" sz="700" dirty="0" smtClean="0">
                <a:solidFill>
                  <a:srgbClr val="000000"/>
                </a:solidFill>
                <a:latin typeface="Monaco"/>
              </a:rPr>
              <a:t> activate </a:t>
            </a:r>
            <a:r>
              <a:rPr lang="en-US" sz="700" dirty="0" err="1" smtClean="0">
                <a:solidFill>
                  <a:srgbClr val="000000"/>
                </a:solidFill>
                <a:latin typeface="Monaco"/>
              </a:rPr>
              <a:t>py-numpy</a:t>
            </a:r>
            <a:endParaRPr lang="en-US" sz="700" dirty="0" smtClean="0">
              <a:solidFill>
                <a:srgbClr val="000000"/>
              </a:solidFill>
              <a:latin typeface="Monaco"/>
            </a:endParaRPr>
          </a:p>
          <a:p>
            <a:r>
              <a:rPr lang="en-US" sz="700" dirty="0" smtClean="0">
                <a:solidFill>
                  <a:srgbClr val="4439E2"/>
                </a:solidFill>
                <a:latin typeface="Monaco"/>
              </a:rPr>
              <a:t>=</a:t>
            </a:r>
            <a:r>
              <a:rPr lang="en-US" sz="700" dirty="0">
                <a:solidFill>
                  <a:srgbClr val="4439E2"/>
                </a:solidFill>
                <a:latin typeface="Monaco"/>
              </a:rPr>
              <a:t>=&gt;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Activated extension py-</a:t>
            </a:r>
            <a:r>
              <a:rPr lang="en-US" sz="700" dirty="0" smtClean="0">
                <a:solidFill>
                  <a:srgbClr val="000000"/>
                </a:solidFill>
                <a:latin typeface="Monaco"/>
              </a:rPr>
              <a:t>setuptools-18.1-gcc-4.9.2-ru7w3lx</a:t>
            </a:r>
            <a:endParaRPr lang="en-US" sz="700" dirty="0">
              <a:solidFill>
                <a:srgbClr val="000000"/>
              </a:solidFill>
              <a:latin typeface="Monaco"/>
            </a:endParaRPr>
          </a:p>
          <a:p>
            <a:r>
              <a:rPr lang="en-US" sz="700" dirty="0">
                <a:solidFill>
                  <a:srgbClr val="4439E2"/>
                </a:solidFill>
                <a:latin typeface="Monaco"/>
              </a:rPr>
              <a:t>==&gt;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Activated extension py-</a:t>
            </a:r>
            <a:r>
              <a:rPr lang="en-US" sz="700" dirty="0" smtClean="0">
                <a:solidFill>
                  <a:srgbClr val="000000"/>
                </a:solidFill>
                <a:latin typeface="Monaco"/>
              </a:rPr>
              <a:t>nose-1.3.6-gcc-4.9.2-vudjpwc</a:t>
            </a:r>
            <a:endParaRPr lang="en-US" sz="700" dirty="0">
              <a:solidFill>
                <a:srgbClr val="000000"/>
              </a:solidFill>
              <a:latin typeface="Monaco"/>
            </a:endParaRPr>
          </a:p>
          <a:p>
            <a:r>
              <a:rPr lang="en-US" sz="700" dirty="0">
                <a:solidFill>
                  <a:srgbClr val="4439E2"/>
                </a:solidFill>
                <a:latin typeface="Monaco"/>
              </a:rPr>
              <a:t>==&gt;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Activated extension py-</a:t>
            </a:r>
            <a:r>
              <a:rPr lang="en-US" sz="700" dirty="0" smtClean="0">
                <a:solidFill>
                  <a:srgbClr val="000000"/>
                </a:solidFill>
                <a:latin typeface="Monaco"/>
              </a:rPr>
              <a:t>numpy-1.9.2-gcc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@</a:t>
            </a:r>
            <a:r>
              <a:rPr lang="en-US" sz="700" dirty="0" smtClean="0">
                <a:solidFill>
                  <a:srgbClr val="000000"/>
                </a:solidFill>
                <a:latin typeface="Monaco"/>
              </a:rPr>
              <a:t>4.9.2-45hjazt</a:t>
            </a:r>
          </a:p>
          <a:p>
            <a:endParaRPr lang="en-US" sz="700" dirty="0" smtClean="0">
              <a:solidFill>
                <a:srgbClr val="000000"/>
              </a:solidFill>
            </a:endParaRPr>
          </a:p>
          <a:p>
            <a:r>
              <a:rPr lang="en-US" sz="700" dirty="0">
                <a:solidFill>
                  <a:srgbClr val="7B7B7C"/>
                </a:solidFill>
                <a:latin typeface="Monaco"/>
              </a:rPr>
              <a:t>$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Monaco"/>
              </a:rPr>
              <a:t>spack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deactivate -a </a:t>
            </a:r>
            <a:r>
              <a:rPr lang="en-US" sz="700" dirty="0" err="1">
                <a:solidFill>
                  <a:srgbClr val="000000"/>
                </a:solidFill>
                <a:latin typeface="Monaco"/>
              </a:rPr>
              <a:t>py-numpy</a:t>
            </a:r>
            <a:endParaRPr lang="en-US" sz="700" dirty="0">
              <a:solidFill>
                <a:srgbClr val="000000"/>
              </a:solidFill>
              <a:latin typeface="Monaco"/>
            </a:endParaRPr>
          </a:p>
          <a:p>
            <a:r>
              <a:rPr lang="en-US" sz="700" dirty="0">
                <a:solidFill>
                  <a:srgbClr val="4439E2"/>
                </a:solidFill>
                <a:latin typeface="Monaco"/>
              </a:rPr>
              <a:t>==&gt;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Deactivated extension py-numpy-1.9.2-gcc@4.9.2-45hjazt</a:t>
            </a:r>
            <a:endParaRPr lang="en-US" sz="700" dirty="0">
              <a:solidFill>
                <a:srgbClr val="000000"/>
              </a:solidFill>
            </a:endParaRPr>
          </a:p>
          <a:p>
            <a:r>
              <a:rPr lang="en-US" sz="700" dirty="0">
                <a:solidFill>
                  <a:srgbClr val="4439E2"/>
                </a:solidFill>
                <a:latin typeface="Monaco"/>
              </a:rPr>
              <a:t>==&gt;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Deactivated extension py-nose-1.3.6-gcc-4.9.2-vudjpwc</a:t>
            </a:r>
          </a:p>
          <a:p>
            <a:r>
              <a:rPr lang="en-US" sz="700" dirty="0">
                <a:solidFill>
                  <a:srgbClr val="4439E2"/>
                </a:solidFill>
                <a:latin typeface="Monaco"/>
              </a:rPr>
              <a:t>==&gt;</a:t>
            </a:r>
            <a:r>
              <a:rPr lang="en-US" sz="700" dirty="0">
                <a:solidFill>
                  <a:srgbClr val="000000"/>
                </a:solidFill>
                <a:latin typeface="Monaco"/>
              </a:rPr>
              <a:t> Deactivated extension py-setuptools-18.1-gcc-4.9.2-</a:t>
            </a:r>
            <a:r>
              <a:rPr lang="en-US" sz="700" dirty="0" smtClean="0">
                <a:solidFill>
                  <a:srgbClr val="000000"/>
                </a:solidFill>
                <a:latin typeface="Monaco"/>
              </a:rPr>
              <a:t>ru7w3lx</a:t>
            </a:r>
            <a:endParaRPr lang="en-US" sz="700" dirty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51078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677293"/>
            <a:ext cx="8229600" cy="1084017"/>
          </a:xfrm>
        </p:spPr>
        <p:txBody>
          <a:bodyPr/>
          <a:lstStyle/>
          <a:p>
            <a:r>
              <a:rPr lang="en-US" dirty="0" smtClean="0"/>
              <a:t>ARES is a 1, 2, and 3-D radiation hydrodynamics code</a:t>
            </a:r>
          </a:p>
          <a:p>
            <a:r>
              <a:rPr lang="en-US" dirty="0" err="1" smtClean="0"/>
              <a:t>Spack</a:t>
            </a:r>
            <a:r>
              <a:rPr lang="en-US" dirty="0" smtClean="0"/>
              <a:t> automates the build of ARES and all of its dependencies</a:t>
            </a:r>
          </a:p>
          <a:p>
            <a:pPr lvl="1"/>
            <a:r>
              <a:rPr lang="en-US" dirty="0" smtClean="0"/>
              <a:t>The ARES configuration shown above has 47 dependencies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4: </a:t>
            </a:r>
            <a:r>
              <a:rPr lang="en-US" dirty="0" err="1" smtClean="0"/>
              <a:t>Spack</a:t>
            </a:r>
            <a:r>
              <a:rPr lang="en-US" dirty="0" smtClean="0"/>
              <a:t> is being adopted by LLNL code teams</a:t>
            </a:r>
            <a:endParaRPr lang="en-US" dirty="0"/>
          </a:p>
        </p:txBody>
      </p:sp>
      <p:pic>
        <p:nvPicPr>
          <p:cNvPr id="4" name="Picture 3" descr="ares-fig.pd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474"/>
          <a:stretch/>
        </p:blipFill>
        <p:spPr>
          <a:xfrm>
            <a:off x="14369" y="969907"/>
            <a:ext cx="9113072" cy="277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ARES has used </a:t>
            </a:r>
            <a:r>
              <a:rPr lang="en-US" dirty="0" err="1" smtClean="0"/>
              <a:t>Spack</a:t>
            </a:r>
            <a:r>
              <a:rPr lang="en-US" dirty="0" smtClean="0"/>
              <a:t> to test 36 different configurations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06868" y="1060623"/>
            <a:ext cx="8903388" cy="3669649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00050" indent="-280988" algn="l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D5097"/>
              </a:buClr>
              <a:buSzPct val="90000"/>
              <a:buFont typeface="Wingdings" charset="2"/>
              <a:buChar char="§"/>
              <a:defRPr kumimoji="0"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28650" indent="-21590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/>
              <a:buChar char="•"/>
              <a:defRPr kumimoji="0"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27113" indent="-34290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Lucida Grande"/>
              <a:buChar char="—"/>
              <a:defRPr kumimoji="0"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144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Lucida Grande"/>
              <a:buChar char="–"/>
              <a:defRPr kumimoji="0"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543050" indent="-242888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  <a:defRPr kumimoji="0" lang="en-US" sz="1800" kern="120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 smtClean="0"/>
              <a:t>Nightly builds of ARES are</a:t>
            </a:r>
            <a:br>
              <a:rPr lang="en-US" sz="1400" dirty="0" smtClean="0"/>
            </a:br>
            <a:r>
              <a:rPr lang="en-US" sz="1400" dirty="0" smtClean="0"/>
              <a:t>shown at right.</a:t>
            </a:r>
          </a:p>
          <a:p>
            <a:pPr marL="412750" lvl="1" indent="0">
              <a:lnSpc>
                <a:spcPct val="90000"/>
              </a:lnSpc>
              <a:buNone/>
            </a:pPr>
            <a:r>
              <a:rPr lang="en-US" sz="1600" dirty="0" smtClean="0"/>
              <a:t>4 code versions:</a:t>
            </a:r>
            <a:endParaRPr lang="en-US" sz="1000" dirty="0" smtClean="0"/>
          </a:p>
          <a:p>
            <a:pPr lvl="1">
              <a:lnSpc>
                <a:spcPct val="90000"/>
              </a:lnSpc>
            </a:pPr>
            <a:r>
              <a:rPr lang="en-US" sz="1200" b="1" dirty="0" smtClean="0"/>
              <a:t>(C)</a:t>
            </a:r>
            <a:r>
              <a:rPr lang="en-US" sz="1200" dirty="0" err="1" smtClean="0"/>
              <a:t>urrent</a:t>
            </a:r>
            <a:r>
              <a:rPr lang="en-US" sz="1200" dirty="0" smtClean="0"/>
              <a:t> Production			</a:t>
            </a:r>
          </a:p>
          <a:p>
            <a:pPr lvl="1">
              <a:lnSpc>
                <a:spcPct val="90000"/>
              </a:lnSpc>
            </a:pPr>
            <a:r>
              <a:rPr lang="en-US" sz="1200" b="1" dirty="0" smtClean="0"/>
              <a:t>(P)</a:t>
            </a:r>
            <a:r>
              <a:rPr lang="en-US" sz="1200" dirty="0" err="1" smtClean="0"/>
              <a:t>revious</a:t>
            </a:r>
            <a:r>
              <a:rPr lang="en-US" sz="1200" dirty="0" smtClean="0"/>
              <a:t> Production</a:t>
            </a:r>
          </a:p>
          <a:p>
            <a:pPr lvl="1">
              <a:lnSpc>
                <a:spcPct val="90000"/>
              </a:lnSpc>
            </a:pPr>
            <a:r>
              <a:rPr lang="en-US" sz="1200" b="1" dirty="0"/>
              <a:t>(L)</a:t>
            </a:r>
            <a:r>
              <a:rPr lang="en-US" sz="1200" dirty="0" err="1" smtClean="0"/>
              <a:t>ite</a:t>
            </a:r>
            <a:endParaRPr lang="en-US" sz="1200" dirty="0" smtClean="0"/>
          </a:p>
          <a:p>
            <a:pPr lvl="1">
              <a:lnSpc>
                <a:spcPct val="90000"/>
              </a:lnSpc>
            </a:pPr>
            <a:r>
              <a:rPr lang="en-US" sz="1200" b="1" dirty="0" smtClean="0"/>
              <a:t>(</a:t>
            </a:r>
            <a:r>
              <a:rPr lang="en-US" sz="1200" b="1" dirty="0"/>
              <a:t>D)</a:t>
            </a:r>
            <a:r>
              <a:rPr lang="en-US" sz="1200" dirty="0" err="1" smtClean="0"/>
              <a:t>evelopment</a:t>
            </a:r>
            <a:endParaRPr lang="en-US" sz="1200" dirty="0" smtClean="0"/>
          </a:p>
          <a:p>
            <a:pPr>
              <a:lnSpc>
                <a:spcPct val="90000"/>
              </a:lnSpc>
            </a:pPr>
            <a:r>
              <a:rPr lang="en-US" sz="1600" dirty="0" smtClean="0"/>
              <a:t>Learning </a:t>
            </a:r>
            <a:r>
              <a:rPr lang="en-US" sz="1600" dirty="0" err="1" smtClean="0"/>
              <a:t>Spack</a:t>
            </a:r>
            <a:r>
              <a:rPr lang="en-US" sz="1600" dirty="0" smtClean="0"/>
              <a:t> and porting all libraries took a single developer 2 months, half-time.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Previously, the team was only able to automate its development Linux builds.</a:t>
            </a:r>
          </a:p>
          <a:p>
            <a:pPr lvl="1">
              <a:lnSpc>
                <a:spcPct val="90000"/>
              </a:lnSpc>
            </a:pPr>
            <a:r>
              <a:rPr lang="en-US" sz="1200" dirty="0" err="1" smtClean="0"/>
              <a:t>Spack</a:t>
            </a:r>
            <a:r>
              <a:rPr lang="en-US" sz="1200" dirty="0" smtClean="0"/>
              <a:t> enabled thorough testing of many more configurations</a:t>
            </a:r>
          </a:p>
          <a:p>
            <a:pPr lvl="1">
              <a:lnSpc>
                <a:spcPct val="90000"/>
              </a:lnSpc>
            </a:pPr>
            <a:r>
              <a:rPr lang="en-US" sz="1200" dirty="0" smtClean="0"/>
              <a:t>Testing with </a:t>
            </a:r>
            <a:r>
              <a:rPr lang="en-US" sz="1200" dirty="0" err="1" smtClean="0"/>
              <a:t>Spack</a:t>
            </a:r>
            <a:r>
              <a:rPr lang="en-US" sz="1200" dirty="0" smtClean="0"/>
              <a:t> helped find compilation issues when using Clang compiler.</a:t>
            </a:r>
          </a:p>
          <a:p>
            <a:pPr>
              <a:lnSpc>
                <a:spcPct val="90000"/>
              </a:lnSpc>
            </a:pPr>
            <a:r>
              <a:rPr lang="en-US" sz="1600" dirty="0" err="1" smtClean="0"/>
              <a:t>Spack</a:t>
            </a:r>
            <a:r>
              <a:rPr lang="en-US" sz="1600" dirty="0" smtClean="0"/>
              <a:t> is helping the team port to LANL’s new Trinity (Cray XC-40) machine</a:t>
            </a:r>
          </a:p>
          <a:p>
            <a:pPr>
              <a:lnSpc>
                <a:spcPct val="90000"/>
              </a:lnSpc>
            </a:pPr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946" y="1060275"/>
            <a:ext cx="5474430" cy="180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5961" y="1045674"/>
            <a:ext cx="4126330" cy="368016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OS </a:t>
            </a:r>
            <a:r>
              <a:rPr lang="en-US" b="1" dirty="0"/>
              <a:t>package </a:t>
            </a:r>
            <a:r>
              <a:rPr lang="en-US" b="1" dirty="0" smtClean="0"/>
              <a:t>managers</a:t>
            </a:r>
          </a:p>
          <a:p>
            <a:pPr lvl="1"/>
            <a:r>
              <a:rPr lang="en-US" dirty="0" smtClean="0"/>
              <a:t>Don’t </a:t>
            </a:r>
            <a:r>
              <a:rPr lang="en-US" dirty="0"/>
              <a:t>handle combinatorial </a:t>
            </a:r>
            <a:r>
              <a:rPr lang="en-US" dirty="0" smtClean="0"/>
              <a:t>builds</a:t>
            </a:r>
            <a:endParaRPr lang="en-US" dirty="0"/>
          </a:p>
          <a:p>
            <a:pPr lvl="1"/>
            <a:r>
              <a:rPr lang="en-US" dirty="0"/>
              <a:t>Single compiler; </a:t>
            </a:r>
            <a:r>
              <a:rPr lang="en-US" dirty="0" smtClean="0"/>
              <a:t>single stable version of pkg.</a:t>
            </a:r>
            <a:endParaRPr lang="en-US" dirty="0"/>
          </a:p>
          <a:p>
            <a:pPr lvl="1"/>
            <a:r>
              <a:rPr lang="en-US" dirty="0"/>
              <a:t>Allow smooth upgrades and predictable user experience.</a:t>
            </a:r>
          </a:p>
          <a:p>
            <a:r>
              <a:rPr lang="en-US" b="1" dirty="0"/>
              <a:t>Gentoo Prefix</a:t>
            </a:r>
          </a:p>
          <a:p>
            <a:pPr lvl="1"/>
            <a:r>
              <a:rPr lang="en-US" dirty="0"/>
              <a:t>Based on Gentoo Linux: builds from source, installs into common prefix</a:t>
            </a:r>
          </a:p>
          <a:p>
            <a:pPr lvl="1"/>
            <a:r>
              <a:rPr lang="en-US" dirty="0" smtClean="0"/>
              <a:t>Common prefix limits multi-compiler and multi-version support.</a:t>
            </a:r>
            <a:endParaRPr lang="en-US" dirty="0"/>
          </a:p>
          <a:p>
            <a:r>
              <a:rPr lang="en-US" b="1" dirty="0" smtClean="0"/>
              <a:t>Nix (from </a:t>
            </a:r>
            <a:r>
              <a:rPr lang="en-US" b="1" dirty="0" err="1" smtClean="0"/>
              <a:t>NixOS</a:t>
            </a:r>
            <a:r>
              <a:rPr lang="en-US" b="1" dirty="0" smtClean="0"/>
              <a:t>)</a:t>
            </a:r>
            <a:endParaRPr lang="en-US" b="1" dirty="0"/>
          </a:p>
          <a:p>
            <a:pPr lvl="1"/>
            <a:r>
              <a:rPr lang="en-US" dirty="0"/>
              <a:t>Allows many separate </a:t>
            </a:r>
            <a:r>
              <a:rPr lang="en-US" dirty="0" smtClean="0"/>
              <a:t>configurations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ackages </a:t>
            </a:r>
            <a:r>
              <a:rPr lang="en-US" dirty="0"/>
              <a:t>are cryptographically hashed.</a:t>
            </a:r>
          </a:p>
          <a:p>
            <a:pPr lvl="1"/>
            <a:r>
              <a:rPr lang="en-US" dirty="0"/>
              <a:t>Multi-</a:t>
            </a:r>
            <a:r>
              <a:rPr lang="en-US" dirty="0" smtClean="0"/>
              <a:t>compiler, version support </a:t>
            </a:r>
            <a:r>
              <a:rPr lang="en-US" dirty="0"/>
              <a:t>is </a:t>
            </a:r>
            <a:r>
              <a:rPr lang="en-US" dirty="0" smtClean="0"/>
              <a:t>limited</a:t>
            </a:r>
            <a:endParaRPr lang="en-US" dirty="0"/>
          </a:p>
          <a:p>
            <a:pPr lvl="1"/>
            <a:r>
              <a:rPr lang="en-US" dirty="0" smtClean="0"/>
              <a:t>No </a:t>
            </a:r>
            <a:r>
              <a:rPr lang="en-US" dirty="0"/>
              <a:t>virtual </a:t>
            </a:r>
            <a:r>
              <a:rPr lang="en-US" dirty="0" smtClean="0"/>
              <a:t>dependencies</a:t>
            </a:r>
          </a:p>
          <a:p>
            <a:pPr lvl="1"/>
            <a:r>
              <a:rPr lang="en-US" dirty="0" smtClean="0"/>
              <a:t>No syntax for parameterization.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12576" y="1003107"/>
            <a:ext cx="4631424" cy="36801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5750" indent="-228600" algn="l" rtl="0" eaLnBrk="1" latinLnBrk="0" hangingPunct="1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charset="2"/>
              <a:buChar char="§"/>
              <a:tabLst/>
              <a:defRPr kumimoji="0" sz="1800" b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28650" indent="-2857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90000"/>
              <a:buFont typeface="Calibri" panose="020F0502020204030204" pitchFamily="34" charset="0"/>
              <a:buChar char="—"/>
              <a:defRPr kumimoji="0"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800100" indent="-1714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kumimoji="0"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28700" indent="-1714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Font typeface="Lucida Grande"/>
              <a:buChar char="–"/>
              <a:defRPr kumimoji="0"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257300" indent="-1714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tabLst>
                <a:tab pos="1200150" algn="l"/>
              </a:tabLst>
              <a:defRPr kumimoji="0" lang="en-US"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EasyBuild</a:t>
            </a:r>
            <a:r>
              <a:rPr lang="en-US" dirty="0" smtClean="0"/>
              <a:t> (HPC U. Ghent)</a:t>
            </a:r>
          </a:p>
          <a:p>
            <a:pPr lvl="1"/>
            <a:r>
              <a:rPr lang="en-US" dirty="0" smtClean="0"/>
              <a:t>Requires a file per configuration of software</a:t>
            </a:r>
          </a:p>
          <a:p>
            <a:pPr lvl="2"/>
            <a:r>
              <a:rPr lang="en-US" dirty="0" smtClean="0"/>
              <a:t>3300 </a:t>
            </a:r>
            <a:r>
              <a:rPr lang="en-US" dirty="0" err="1" smtClean="0"/>
              <a:t>config</a:t>
            </a:r>
            <a:r>
              <a:rPr lang="en-US" dirty="0" smtClean="0"/>
              <a:t> files for 600 packages (!)</a:t>
            </a:r>
          </a:p>
          <a:p>
            <a:pPr lvl="1"/>
            <a:r>
              <a:rPr lang="en-US" dirty="0" smtClean="0"/>
              <a:t>Limited command line interface</a:t>
            </a:r>
          </a:p>
          <a:p>
            <a:pPr lvl="1"/>
            <a:r>
              <a:rPr lang="en-US" dirty="0" smtClean="0"/>
              <a:t>Limited DAG and dependency analysis</a:t>
            </a:r>
          </a:p>
          <a:p>
            <a:r>
              <a:rPr lang="en-US" b="1" dirty="0" err="1" smtClean="0"/>
              <a:t>Hashdist</a:t>
            </a:r>
            <a:endParaRPr lang="en-US" dirty="0" smtClean="0"/>
          </a:p>
          <a:p>
            <a:pPr lvl="1"/>
            <a:r>
              <a:rPr lang="en-US" dirty="0" smtClean="0"/>
              <a:t>No spec syntax, more package file and profile editing required, less </a:t>
            </a:r>
            <a:r>
              <a:rPr lang="en-US" dirty="0" err="1" smtClean="0"/>
              <a:t>composable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Compiler/architecture support is limited</a:t>
            </a:r>
          </a:p>
          <a:p>
            <a:r>
              <a:rPr lang="en-US" b="1" dirty="0" smtClean="0"/>
              <a:t>Smithy</a:t>
            </a:r>
            <a:r>
              <a:rPr lang="en-US" dirty="0" smtClean="0"/>
              <a:t> (ORNL), </a:t>
            </a:r>
            <a:r>
              <a:rPr lang="en-US" b="1" dirty="0" err="1" smtClean="0"/>
              <a:t>Maali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Pawsey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No dependency management; only install automation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2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Current:</a:t>
            </a:r>
          </a:p>
          <a:p>
            <a:pPr lvl="1"/>
            <a:r>
              <a:rPr lang="en-US" dirty="0" err="1" smtClean="0"/>
              <a:t>Lmod</a:t>
            </a:r>
            <a:r>
              <a:rPr lang="en-US" dirty="0" smtClean="0"/>
              <a:t> hierarchy integration</a:t>
            </a:r>
            <a:endParaRPr lang="en-US" dirty="0"/>
          </a:p>
          <a:p>
            <a:pPr lvl="1"/>
            <a:r>
              <a:rPr lang="en-US" dirty="0" smtClean="0"/>
              <a:t>External dependencies</a:t>
            </a:r>
          </a:p>
          <a:p>
            <a:pPr lvl="2"/>
            <a:r>
              <a:rPr lang="en-US" dirty="0" err="1" smtClean="0"/>
              <a:t>Autodetect</a:t>
            </a:r>
            <a:r>
              <a:rPr lang="en-US" dirty="0" smtClean="0"/>
              <a:t> </a:t>
            </a:r>
            <a:r>
              <a:rPr lang="en-US" dirty="0"/>
              <a:t>system </a:t>
            </a:r>
            <a:r>
              <a:rPr lang="en-US" dirty="0" smtClean="0"/>
              <a:t>MPI and</a:t>
            </a:r>
            <a:r>
              <a:rPr lang="en-US" dirty="0"/>
              <a:t> </a:t>
            </a:r>
            <a:r>
              <a:rPr lang="en-US" dirty="0" smtClean="0"/>
              <a:t>other packages</a:t>
            </a:r>
            <a:endParaRPr lang="en-US" dirty="0"/>
          </a:p>
          <a:p>
            <a:pPr lvl="1"/>
            <a:r>
              <a:rPr lang="en-US" dirty="0"/>
              <a:t>Custom compiler flag injection</a:t>
            </a:r>
          </a:p>
          <a:p>
            <a:pPr lvl="1"/>
            <a:r>
              <a:rPr lang="en-US" dirty="0"/>
              <a:t>XML Test output (</a:t>
            </a:r>
            <a:r>
              <a:rPr lang="en-US" dirty="0" err="1"/>
              <a:t>JUnit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dependency exposed as test case</a:t>
            </a:r>
          </a:p>
          <a:p>
            <a:pPr lvl="1"/>
            <a:r>
              <a:rPr lang="en-US" dirty="0" smtClean="0"/>
              <a:t>Better Cray environment integration</a:t>
            </a:r>
          </a:p>
          <a:p>
            <a:r>
              <a:rPr lang="en-US" dirty="0" smtClean="0"/>
              <a:t>Planned:</a:t>
            </a:r>
          </a:p>
          <a:p>
            <a:pPr lvl="1"/>
            <a:r>
              <a:rPr lang="en-US" dirty="0" smtClean="0"/>
              <a:t>Use compiler wrappers to apply tools to large codes</a:t>
            </a:r>
          </a:p>
          <a:p>
            <a:pPr lvl="2"/>
            <a:r>
              <a:rPr lang="en-US" dirty="0" err="1" smtClean="0"/>
              <a:t>Klocwork</a:t>
            </a:r>
            <a:r>
              <a:rPr lang="en-US" dirty="0" smtClean="0"/>
              <a:t>, thread sanitizers, etc.</a:t>
            </a:r>
          </a:p>
          <a:p>
            <a:pPr lvl="1"/>
            <a:r>
              <a:rPr lang="en-US" dirty="0" smtClean="0"/>
              <a:t>Dependencies on compiler features (C++11, lambdas, </a:t>
            </a:r>
            <a:r>
              <a:rPr lang="en-US" dirty="0" err="1" smtClean="0"/>
              <a:t>OpenMP</a:t>
            </a:r>
            <a:r>
              <a:rPr lang="en-US" dirty="0" smtClean="0"/>
              <a:t> versions)</a:t>
            </a:r>
          </a:p>
          <a:p>
            <a:pPr lvl="1"/>
            <a:r>
              <a:rPr lang="en-US" dirty="0" smtClean="0"/>
              <a:t>Automatic ABI checking &amp; upgrading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new </a:t>
            </a:r>
            <a:r>
              <a:rPr lang="en-US" dirty="0"/>
              <a:t>feature developments are in progress</a:t>
            </a:r>
          </a:p>
        </p:txBody>
      </p:sp>
      <p:pic>
        <p:nvPicPr>
          <p:cNvPr id="4" name="Picture 3" descr="Screen Shot 2015-11-13 at 10.01.49 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95042" y="1080693"/>
            <a:ext cx="4321935" cy="1729656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240630" y="2812166"/>
            <a:ext cx="168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http://</a:t>
            </a:r>
            <a:r>
              <a:rPr lang="en-US" sz="1200" b="1" dirty="0" err="1" smtClean="0"/>
              <a:t>bit.ly</a:t>
            </a:r>
            <a:r>
              <a:rPr lang="en-US" sz="1200" b="1" dirty="0" smtClean="0"/>
              <a:t>/</a:t>
            </a:r>
            <a:r>
              <a:rPr lang="en-US" sz="1200" b="1" dirty="0" err="1" smtClean="0"/>
              <a:t>spack-git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08249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7879" y="1081143"/>
            <a:ext cx="6049817" cy="364411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Spack</a:t>
            </a:r>
            <a:r>
              <a:rPr lang="en-US" dirty="0" smtClean="0"/>
              <a:t> is flexible enough for HPC needs</a:t>
            </a:r>
          </a:p>
          <a:p>
            <a:pPr lvl="1"/>
            <a:r>
              <a:rPr lang="en-US" dirty="0" smtClean="0"/>
              <a:t>From single users of small clusters, to</a:t>
            </a:r>
            <a:br>
              <a:rPr lang="en-US" dirty="0" smtClean="0"/>
            </a:br>
            <a:r>
              <a:rPr lang="en-US" dirty="0" smtClean="0"/>
              <a:t>large code teams on top-10 supercomputers.</a:t>
            </a:r>
          </a:p>
          <a:p>
            <a:r>
              <a:rPr lang="en-US" dirty="0" err="1" smtClean="0"/>
              <a:t>Spack</a:t>
            </a:r>
            <a:r>
              <a:rPr lang="en-US" dirty="0" smtClean="0"/>
              <a:t> is starting to be used in production at LLNL</a:t>
            </a:r>
          </a:p>
          <a:p>
            <a:pPr lvl="1"/>
            <a:r>
              <a:rPr lang="en-US" dirty="0" smtClean="0"/>
              <a:t>Build</a:t>
            </a:r>
            <a:r>
              <a:rPr lang="en-US" dirty="0"/>
              <a:t>, test, and deployment by code teams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Tools, libraries, and Python at Livermore Computing.</a:t>
            </a:r>
          </a:p>
          <a:p>
            <a:pPr lvl="1"/>
            <a:r>
              <a:rPr lang="en-US" dirty="0" smtClean="0"/>
              <a:t>Build research projects for students, postdocs.</a:t>
            </a:r>
          </a:p>
          <a:p>
            <a:r>
              <a:rPr lang="en-US" dirty="0" err="1" smtClean="0"/>
              <a:t>Spack</a:t>
            </a:r>
            <a:r>
              <a:rPr lang="en-US" dirty="0" smtClean="0"/>
              <a:t> has a rapidly growing external community.</a:t>
            </a:r>
          </a:p>
          <a:p>
            <a:pPr lvl="1"/>
            <a:r>
              <a:rPr lang="en-US" dirty="0" smtClean="0"/>
              <a:t>NERSC is working with LLNL on Cray support for Cori.</a:t>
            </a:r>
          </a:p>
          <a:p>
            <a:pPr lvl="1"/>
            <a:r>
              <a:rPr lang="en-US" dirty="0" smtClean="0"/>
              <a:t>Argonne/IIT cluster challenge project.</a:t>
            </a:r>
          </a:p>
          <a:p>
            <a:pPr lvl="1"/>
            <a:r>
              <a:rPr lang="en-US" dirty="0" err="1" smtClean="0"/>
              <a:t>Kitware</a:t>
            </a:r>
            <a:r>
              <a:rPr lang="en-US" dirty="0" smtClean="0"/>
              <a:t> contributing </a:t>
            </a:r>
            <a:r>
              <a:rPr lang="en-US" dirty="0" err="1" smtClean="0"/>
              <a:t>ParaView</a:t>
            </a:r>
            <a:r>
              <a:rPr lang="en-US" dirty="0" smtClean="0"/>
              <a:t> builds &amp; features.</a:t>
            </a:r>
          </a:p>
          <a:p>
            <a:pPr lvl="1"/>
            <a:r>
              <a:rPr lang="en-US" dirty="0" smtClean="0"/>
              <a:t>INRIA using </a:t>
            </a:r>
            <a:r>
              <a:rPr lang="en-US" dirty="0" err="1" smtClean="0"/>
              <a:t>Spack</a:t>
            </a:r>
            <a:r>
              <a:rPr lang="en-US" dirty="0" smtClean="0"/>
              <a:t> to package MORSE numerical software</a:t>
            </a:r>
          </a:p>
          <a:p>
            <a:pPr lvl="1"/>
            <a:r>
              <a:rPr lang="en-US" dirty="0" smtClean="0"/>
              <a:t>Users and contributors at EPFL, U. </a:t>
            </a:r>
            <a:r>
              <a:rPr lang="en-US" dirty="0"/>
              <a:t>Oregon, </a:t>
            </a:r>
            <a:r>
              <a:rPr lang="en-US" dirty="0" smtClean="0"/>
              <a:t>Sandia</a:t>
            </a:r>
            <a:r>
              <a:rPr lang="en-US" dirty="0"/>
              <a:t>, </a:t>
            </a:r>
            <a:r>
              <a:rPr lang="en-US" dirty="0" smtClean="0"/>
              <a:t>LANL.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Spack</a:t>
            </a:r>
            <a:r>
              <a:rPr lang="en-US" dirty="0" smtClean="0"/>
              <a:t> project is growing rapidly.</a:t>
            </a:r>
            <a:endParaRPr lang="en-US" dirty="0"/>
          </a:p>
        </p:txBody>
      </p:sp>
      <p:pic>
        <p:nvPicPr>
          <p:cNvPr id="5" name="Picture 4" descr="spack-logo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2847" y="1032122"/>
            <a:ext cx="1352789" cy="134929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5898666" y="2996649"/>
            <a:ext cx="3058557" cy="482600"/>
            <a:chOff x="5899535" y="3068397"/>
            <a:chExt cx="3058557" cy="482600"/>
          </a:xfrm>
        </p:grpSpPr>
        <p:pic>
          <p:nvPicPr>
            <p:cNvPr id="8" name="Picture 7" descr="gh-logo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99535" y="3068397"/>
              <a:ext cx="469900" cy="4826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334607" y="3086484"/>
              <a:ext cx="26234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Calibri"/>
                  <a:cs typeface="Calibri"/>
                </a:rPr>
                <a:t>https://</a:t>
              </a:r>
              <a:r>
                <a:rPr lang="en-US" sz="2000" b="1" dirty="0" err="1" smtClean="0">
                  <a:latin typeface="Calibri"/>
                  <a:cs typeface="Calibri"/>
                </a:rPr>
                <a:t>bit.ly</a:t>
              </a:r>
              <a:r>
                <a:rPr lang="en-US" sz="2000" b="1" dirty="0" smtClean="0">
                  <a:latin typeface="Calibri"/>
                  <a:cs typeface="Calibri"/>
                </a:rPr>
                <a:t>/</a:t>
              </a:r>
              <a:r>
                <a:rPr lang="en-US" sz="2000" b="1" dirty="0" err="1" smtClean="0">
                  <a:latin typeface="Calibri"/>
                  <a:cs typeface="Calibri"/>
                </a:rPr>
                <a:t>spack-git</a:t>
              </a:r>
              <a:endParaRPr lang="en-US" sz="2000" b="1" dirty="0">
                <a:latin typeface="Calibri"/>
                <a:cs typeface="Calibri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49989" y="3545828"/>
            <a:ext cx="3408478" cy="988647"/>
            <a:chOff x="5819679" y="3451901"/>
            <a:chExt cx="3024359" cy="877231"/>
          </a:xfrm>
        </p:grpSpPr>
        <p:grpSp>
          <p:nvGrpSpPr>
            <p:cNvPr id="21" name="Group 20"/>
            <p:cNvGrpSpPr/>
            <p:nvPr/>
          </p:nvGrpSpPr>
          <p:grpSpPr>
            <a:xfrm>
              <a:off x="6365875" y="3821162"/>
              <a:ext cx="2139276" cy="507970"/>
              <a:chOff x="5965633" y="3544071"/>
              <a:chExt cx="2139276" cy="507970"/>
            </a:xfrm>
          </p:grpSpPr>
          <p:pic>
            <p:nvPicPr>
              <p:cNvPr id="10" name="Picture 9" descr="Screen Shot 2015-11-16 at 6.38.22 PM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44941" y="3547685"/>
                <a:ext cx="1059968" cy="239222"/>
              </a:xfrm>
              <a:prstGeom prst="rect">
                <a:avLst/>
              </a:prstGeom>
            </p:spPr>
          </p:pic>
          <p:pic>
            <p:nvPicPr>
              <p:cNvPr id="14" name="Picture 13" descr="Screen Shot 2015-11-16 at 6.38.19 PM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979248" y="3803853"/>
                <a:ext cx="790900" cy="207326"/>
              </a:xfrm>
              <a:prstGeom prst="rect">
                <a:avLst/>
              </a:prstGeom>
            </p:spPr>
          </p:pic>
          <p:pic>
            <p:nvPicPr>
              <p:cNvPr id="15" name="Picture 14" descr="Screen Shot 2015-11-16 at 6.38.15 PM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29537" y="3780923"/>
                <a:ext cx="913204" cy="271118"/>
              </a:xfrm>
              <a:prstGeom prst="rect">
                <a:avLst/>
              </a:prstGeom>
            </p:spPr>
          </p:pic>
          <p:pic>
            <p:nvPicPr>
              <p:cNvPr id="16" name="Picture 15" descr="Screen Shot 2015-11-16 at 6.38.11 PM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965633" y="3544071"/>
                <a:ext cx="1035508" cy="247196"/>
              </a:xfrm>
              <a:prstGeom prst="rect">
                <a:avLst/>
              </a:prstGeom>
            </p:spPr>
          </p:pic>
        </p:grpSp>
        <p:pic>
          <p:nvPicPr>
            <p:cNvPr id="18" name="Picture 17" descr="Screen Shot 2015-11-16 at 6.36.57 PM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19679" y="3451901"/>
              <a:ext cx="3024359" cy="330370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6065211" y="2447300"/>
            <a:ext cx="2701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libri"/>
                <a:cs typeface="Calibri"/>
              </a:rPr>
              <a:t>Get </a:t>
            </a:r>
            <a:r>
              <a:rPr lang="en-US" sz="2400" b="1" dirty="0" err="1" smtClean="0">
                <a:latin typeface="Calibri"/>
                <a:cs typeface="Calibri"/>
              </a:rPr>
              <a:t>Spack</a:t>
            </a:r>
            <a:r>
              <a:rPr lang="en-US" sz="2400" b="1" dirty="0" smtClean="0">
                <a:latin typeface="Calibri"/>
                <a:cs typeface="Calibri"/>
              </a:rPr>
              <a:t>!</a:t>
            </a:r>
            <a:endParaRPr lang="en-US" sz="24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2531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0105" y="1004219"/>
            <a:ext cx="8229600" cy="15236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Not much standardization in </a:t>
            </a:r>
            <a:r>
              <a:rPr lang="en-US" dirty="0" smtClean="0"/>
              <a:t>HPC: every machine/app </a:t>
            </a:r>
            <a:r>
              <a:rPr lang="en-US" dirty="0"/>
              <a:t>has a different software </a:t>
            </a:r>
            <a:r>
              <a:rPr lang="en-US" dirty="0" smtClean="0"/>
              <a:t>stack</a:t>
            </a:r>
          </a:p>
          <a:p>
            <a:r>
              <a:rPr lang="en-US" dirty="0" smtClean="0"/>
              <a:t>Sites share unique hardware among teams with </a:t>
            </a:r>
            <a:r>
              <a:rPr lang="en-US" i="1" dirty="0" smtClean="0"/>
              <a:t>very</a:t>
            </a:r>
            <a:r>
              <a:rPr lang="en-US" dirty="0" smtClean="0"/>
              <a:t> different requirements</a:t>
            </a:r>
          </a:p>
          <a:p>
            <a:pPr lvl="1"/>
            <a:r>
              <a:rPr lang="en-US" dirty="0" smtClean="0"/>
              <a:t>Users want </a:t>
            </a:r>
            <a:r>
              <a:rPr lang="en-US" dirty="0"/>
              <a:t>to experiment with many exotic architectures, compilers, MPI versions</a:t>
            </a:r>
          </a:p>
          <a:p>
            <a:pPr lvl="1"/>
            <a:r>
              <a:rPr lang="en-US" dirty="0"/>
              <a:t>All of this is necessary to get the best </a:t>
            </a:r>
            <a:r>
              <a:rPr lang="en-US" b="1" i="1" dirty="0" smtClean="0"/>
              <a:t>performance</a:t>
            </a:r>
          </a:p>
          <a:p>
            <a:r>
              <a:rPr lang="en-US" dirty="0" smtClean="0"/>
              <a:t>Example environment for some LLNL codes: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HPC software is becoming increasingly complex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797254" y="2645647"/>
            <a:ext cx="2212486" cy="5731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48 third party packages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087939" y="2646643"/>
            <a:ext cx="2575423" cy="586360"/>
            <a:chOff x="904881" y="3100121"/>
            <a:chExt cx="2575423" cy="586360"/>
          </a:xfrm>
        </p:grpSpPr>
        <p:sp>
          <p:nvSpPr>
            <p:cNvPr id="22" name="Content Placeholder 1"/>
            <p:cNvSpPr txBox="1">
              <a:spLocks/>
            </p:cNvSpPr>
            <p:nvPr/>
          </p:nvSpPr>
          <p:spPr>
            <a:xfrm>
              <a:off x="1262148" y="3100121"/>
              <a:ext cx="2218156" cy="58636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lIns="54864" tIns="91440" numCol="1" rtlCol="0" anchor="ctr">
              <a:noAutofit/>
            </a:bodyPr>
            <a:lstStyle>
              <a:lvl1pPr marL="400050" indent="-280988" algn="l" rtl="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rgbClr val="0D5097"/>
                </a:buClr>
                <a:buSzPct val="90000"/>
                <a:buFont typeface="Wingdings" charset="2"/>
                <a:buChar char="§"/>
                <a:defRPr kumimoji="0"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73050" algn="l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90000"/>
                <a:buFont typeface="Arial"/>
                <a:buChar char="•"/>
                <a:defRPr kumimoji="0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85850" indent="-401638" algn="l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90000"/>
                <a:buFont typeface="Lucida Grande"/>
                <a:buChar char="—"/>
                <a:defRPr kumimoji="0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14450" indent="-242888" algn="l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Lucida Grande"/>
                <a:buChar char="–"/>
                <a:defRPr kumimoji="0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543050" indent="-242888" algn="l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Font typeface="Arial"/>
                <a:buChar char="•"/>
                <a:defRPr kumimoji="0" lang="en-US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627632" indent="-18288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SzPct val="100000"/>
                <a:buFont typeface="Wingdings 2"/>
                <a:buChar char=""/>
                <a:defRPr kumimoji="0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 2"/>
                <a:buChar char=""/>
                <a:defRPr kumimoji="0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kumimoji="0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2231136" indent="-18288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 2" pitchFamily="18" charset="2"/>
                <a:buChar char=""/>
                <a:defRPr kumimoji="0" sz="1800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2" indent="0" algn="ctr">
                <a:buFont typeface="Wingdings" charset="2"/>
                <a:buNone/>
              </a:pPr>
              <a:r>
                <a:rPr lang="en-US" sz="1050" b="1" dirty="0" smtClean="0">
                  <a:solidFill>
                    <a:prstClr val="black"/>
                  </a:solidFill>
                  <a:latin typeface="Arial"/>
                </a:rPr>
                <a:t>3 MPI versions</a:t>
              </a:r>
              <a:br>
                <a:rPr lang="en-US" sz="1050" b="1" dirty="0" smtClean="0">
                  <a:solidFill>
                    <a:prstClr val="black"/>
                  </a:solidFill>
                  <a:latin typeface="Arial"/>
                </a:rPr>
              </a:br>
              <a:r>
                <a:rPr lang="en-US" sz="1050" dirty="0" err="1" smtClean="0">
                  <a:solidFill>
                    <a:prstClr val="black"/>
                  </a:solidFill>
                  <a:latin typeface="Arial"/>
                </a:rPr>
                <a:t>mvapich</a:t>
              </a:r>
              <a:r>
                <a:rPr lang="en-US" sz="1050" dirty="0" smtClean="0">
                  <a:solidFill>
                    <a:prstClr val="black"/>
                  </a:solidFill>
                  <a:latin typeface="Arial"/>
                </a:rPr>
                <a:t>    mvapich2    </a:t>
              </a:r>
              <a:r>
                <a:rPr lang="en-US" sz="1050" dirty="0" err="1" smtClean="0">
                  <a:solidFill>
                    <a:prstClr val="black"/>
                  </a:solidFill>
                  <a:latin typeface="Arial"/>
                </a:rPr>
                <a:t>OpenMPI</a:t>
              </a:r>
              <a:endParaRPr lang="en-US" sz="1050" dirty="0" smtClean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04881" y="322671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Arial"/>
                </a:rPr>
                <a:t>x</a:t>
              </a:r>
              <a:endParaRPr lang="en-US" sz="1400" dirty="0">
                <a:solidFill>
                  <a:prstClr val="black"/>
                </a:solidFill>
                <a:latin typeface="Arial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77389" y="2648317"/>
            <a:ext cx="2617640" cy="584684"/>
            <a:chOff x="876854" y="3869466"/>
            <a:chExt cx="2617640" cy="584684"/>
          </a:xfrm>
        </p:grpSpPr>
        <p:sp>
          <p:nvSpPr>
            <p:cNvPr id="25" name="Content Placeholder 1"/>
            <p:cNvSpPr txBox="1">
              <a:spLocks/>
            </p:cNvSpPr>
            <p:nvPr/>
          </p:nvSpPr>
          <p:spPr>
            <a:xfrm>
              <a:off x="1262147" y="3869466"/>
              <a:ext cx="2232347" cy="5846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lIns="54864" tIns="91440" numCol="1" rtlCol="0" anchor="ctr">
              <a:noAutofit/>
            </a:bodyPr>
            <a:lstStyle>
              <a:lvl1pPr marL="400050" indent="-280988" algn="l" rtl="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rgbClr val="0D5097"/>
                </a:buClr>
                <a:buSzPct val="90000"/>
                <a:buFont typeface="Wingdings" charset="2"/>
                <a:buChar char="§"/>
                <a:defRPr kumimoji="0"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73050" algn="l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90000"/>
                <a:buFont typeface="Arial"/>
                <a:buChar char="•"/>
                <a:defRPr kumimoji="0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85850" indent="-401638" algn="l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90000"/>
                <a:buFont typeface="Lucida Grande"/>
                <a:buChar char="—"/>
                <a:defRPr kumimoji="0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14450" indent="-242888" algn="l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Lucida Grande"/>
                <a:buChar char="–"/>
                <a:defRPr kumimoji="0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543050" indent="-242888" algn="l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Font typeface="Arial"/>
                <a:buChar char="•"/>
                <a:defRPr kumimoji="0" lang="en-US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627632" indent="-18288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SzPct val="100000"/>
                <a:buFont typeface="Wingdings 2"/>
                <a:buChar char=""/>
                <a:defRPr kumimoji="0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 2"/>
                <a:buChar char=""/>
                <a:defRPr kumimoji="0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kumimoji="0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2231136" indent="-18288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 2" pitchFamily="18" charset="2"/>
                <a:buChar char=""/>
                <a:defRPr kumimoji="0" sz="1800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2" indent="0" algn="ctr">
                <a:buFont typeface="Wingdings" charset="2"/>
                <a:buNone/>
              </a:pPr>
              <a:r>
                <a:rPr lang="en-US" sz="1050" b="1" dirty="0" smtClean="0">
                  <a:solidFill>
                    <a:prstClr val="black"/>
                  </a:solidFill>
                  <a:latin typeface="Arial"/>
                </a:rPr>
                <a:t>3-ish Platforms</a:t>
              </a:r>
              <a:br>
                <a:rPr lang="en-US" sz="1050" b="1" dirty="0" smtClean="0">
                  <a:solidFill>
                    <a:prstClr val="black"/>
                  </a:solidFill>
                  <a:latin typeface="Arial"/>
                </a:rPr>
              </a:br>
              <a:r>
                <a:rPr lang="en-US" sz="1050" dirty="0" smtClean="0">
                  <a:solidFill>
                    <a:prstClr val="black"/>
                  </a:solidFill>
                  <a:latin typeface="Arial"/>
                </a:rPr>
                <a:t>Linux    </a:t>
              </a:r>
              <a:r>
                <a:rPr lang="en-US" sz="1050" dirty="0" err="1" smtClean="0">
                  <a:solidFill>
                    <a:prstClr val="black"/>
                  </a:solidFill>
                  <a:latin typeface="Arial"/>
                </a:rPr>
                <a:t>BlueGene</a:t>
              </a:r>
              <a:r>
                <a:rPr lang="en-US" sz="1050" dirty="0" smtClean="0">
                  <a:solidFill>
                    <a:prstClr val="black"/>
                  </a:solidFill>
                  <a:latin typeface="Arial"/>
                </a:rPr>
                <a:t>    Cray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76854" y="399442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Arial"/>
                </a:rPr>
                <a:t>x</a:t>
              </a:r>
              <a:endParaRPr lang="en-US" sz="1400" dirty="0">
                <a:solidFill>
                  <a:prstClr val="black"/>
                </a:solidFill>
                <a:latin typeface="Arial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49143" y="3411718"/>
            <a:ext cx="2604387" cy="616332"/>
            <a:chOff x="898494" y="4592402"/>
            <a:chExt cx="2604387" cy="616332"/>
          </a:xfrm>
        </p:grpSpPr>
        <p:sp>
          <p:nvSpPr>
            <p:cNvPr id="28" name="Content Placeholder 1"/>
            <p:cNvSpPr txBox="1">
              <a:spLocks/>
            </p:cNvSpPr>
            <p:nvPr/>
          </p:nvSpPr>
          <p:spPr>
            <a:xfrm>
              <a:off x="1262147" y="4592402"/>
              <a:ext cx="2240734" cy="616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lIns="54864" tIns="91440" numCol="1" rtlCol="0" anchor="ctr">
              <a:noAutofit/>
            </a:bodyPr>
            <a:lstStyle>
              <a:lvl1pPr marL="400050" indent="-280988" algn="l" rtl="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rgbClr val="0D5097"/>
                </a:buClr>
                <a:buSzPct val="90000"/>
                <a:buFont typeface="Wingdings" charset="2"/>
                <a:buChar char="§"/>
                <a:defRPr kumimoji="0"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73050" algn="l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90000"/>
                <a:buFont typeface="Arial"/>
                <a:buChar char="•"/>
                <a:defRPr kumimoji="0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85850" indent="-401638" algn="l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90000"/>
                <a:buFont typeface="Lucida Grande"/>
                <a:buChar char="—"/>
                <a:defRPr kumimoji="0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14450" indent="-242888" algn="l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Lucida Grande"/>
                <a:buChar char="–"/>
                <a:defRPr kumimoji="0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543050" indent="-242888" algn="l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Font typeface="Arial"/>
                <a:buChar char="•"/>
                <a:defRPr kumimoji="0" lang="en-US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627632" indent="-18288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SzPct val="100000"/>
                <a:buFont typeface="Wingdings 2"/>
                <a:buChar char=""/>
                <a:defRPr kumimoji="0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 2"/>
                <a:buChar char=""/>
                <a:defRPr kumimoji="0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kumimoji="0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2231136" indent="-18288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 2" pitchFamily="18" charset="2"/>
                <a:buChar char=""/>
                <a:defRPr kumimoji="0" sz="1800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2" indent="0" algn="ctr">
                <a:buFont typeface="Wingdings" charset="2"/>
                <a:buNone/>
              </a:pPr>
              <a:r>
                <a:rPr lang="en-US" sz="1050" b="1" dirty="0" smtClean="0">
                  <a:solidFill>
                    <a:prstClr val="black"/>
                  </a:solidFill>
                  <a:latin typeface="Arial"/>
                </a:rPr>
                <a:t>Up to 7 compilers</a:t>
              </a:r>
              <a:br>
                <a:rPr lang="en-US" sz="1050" b="1" dirty="0" smtClean="0">
                  <a:solidFill>
                    <a:prstClr val="black"/>
                  </a:solidFill>
                  <a:latin typeface="Arial"/>
                </a:rPr>
              </a:br>
              <a:r>
                <a:rPr lang="en-US" sz="1050" dirty="0" smtClean="0">
                  <a:solidFill>
                    <a:prstClr val="black"/>
                  </a:solidFill>
                  <a:latin typeface="Arial"/>
                </a:rPr>
                <a:t>Intel    GCC</a:t>
              </a:r>
              <a:r>
                <a:rPr lang="en-US" sz="1050" dirty="0">
                  <a:solidFill>
                    <a:prstClr val="black"/>
                  </a:solidFill>
                  <a:latin typeface="Arial"/>
                </a:rPr>
                <a:t> </a:t>
              </a:r>
              <a:r>
                <a:rPr lang="en-US" sz="1050" dirty="0" smtClean="0">
                  <a:solidFill>
                    <a:prstClr val="black"/>
                  </a:solidFill>
                  <a:latin typeface="Arial"/>
                </a:rPr>
                <a:t>   XLC    Clang</a:t>
              </a:r>
              <a:br>
                <a:rPr lang="en-US" sz="1050" dirty="0" smtClean="0">
                  <a:solidFill>
                    <a:prstClr val="black"/>
                  </a:solidFill>
                  <a:latin typeface="Arial"/>
                </a:rPr>
              </a:br>
              <a:r>
                <a:rPr lang="en-US" sz="1050" dirty="0" smtClean="0">
                  <a:solidFill>
                    <a:prstClr val="black"/>
                  </a:solidFill>
                  <a:latin typeface="Arial"/>
                </a:rPr>
                <a:t>PGI    Cray    </a:t>
              </a:r>
              <a:r>
                <a:rPr lang="en-US" sz="1050" dirty="0" err="1" smtClean="0">
                  <a:solidFill>
                    <a:prstClr val="black"/>
                  </a:solidFill>
                  <a:latin typeface="Arial"/>
                </a:rPr>
                <a:t>Pathscale</a:t>
              </a:r>
              <a:endParaRPr lang="en-US" sz="105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8494" y="473990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Arial"/>
                </a:rPr>
                <a:t>x</a:t>
              </a:r>
              <a:endParaRPr lang="en-US" sz="1400" dirty="0">
                <a:solidFill>
                  <a:prstClr val="black"/>
                </a:solidFill>
                <a:latin typeface="Arial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090269" y="3432114"/>
            <a:ext cx="2590731" cy="570288"/>
            <a:chOff x="898145" y="5489347"/>
            <a:chExt cx="2590731" cy="570288"/>
          </a:xfrm>
        </p:grpSpPr>
        <p:sp>
          <p:nvSpPr>
            <p:cNvPr id="31" name="Content Placeholder 1"/>
            <p:cNvSpPr txBox="1">
              <a:spLocks/>
            </p:cNvSpPr>
            <p:nvPr/>
          </p:nvSpPr>
          <p:spPr>
            <a:xfrm>
              <a:off x="1261086" y="5489347"/>
              <a:ext cx="2227790" cy="57028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lIns="54864" tIns="91440" numCol="1" rtlCol="0" anchor="ctr">
              <a:noAutofit/>
            </a:bodyPr>
            <a:lstStyle>
              <a:lvl1pPr marL="400050" indent="-280988" algn="l" rtl="0" eaLnBrk="1" latinLnBrk="0" hangingPunct="1">
                <a:spcBef>
                  <a:spcPts val="600"/>
                </a:spcBef>
                <a:spcAft>
                  <a:spcPts val="600"/>
                </a:spcAft>
                <a:buClr>
                  <a:srgbClr val="0D5097"/>
                </a:buClr>
                <a:buSzPct val="90000"/>
                <a:buFont typeface="Wingdings" charset="2"/>
                <a:buChar char="§"/>
                <a:defRPr kumimoji="0"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73050" algn="l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90000"/>
                <a:buFont typeface="Arial"/>
                <a:buChar char="•"/>
                <a:defRPr kumimoji="0"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85850" indent="-401638" algn="l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90000"/>
                <a:buFont typeface="Lucida Grande"/>
                <a:buChar char="—"/>
                <a:defRPr kumimoji="0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14450" indent="-242888" algn="l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SzPct val="100000"/>
                <a:buFont typeface="Lucida Grande"/>
                <a:buChar char="–"/>
                <a:defRPr kumimoji="0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543050" indent="-242888" algn="l" rtl="0" eaLnBrk="1" latinLnBrk="0" hangingPunct="1">
                <a:spcBef>
                  <a:spcPts val="0"/>
                </a:spcBef>
                <a:spcAft>
                  <a:spcPts val="600"/>
                </a:spcAft>
                <a:buClrTx/>
                <a:buFont typeface="Arial"/>
                <a:buChar char="•"/>
                <a:defRPr kumimoji="0" lang="en-US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627632" indent="-18288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SzPct val="100000"/>
                <a:buFont typeface="Wingdings 2"/>
                <a:buChar char=""/>
                <a:defRPr kumimoji="0"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 2"/>
                <a:buChar char=""/>
                <a:defRPr kumimoji="0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kumimoji="0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2231136" indent="-18288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 2" pitchFamily="18" charset="2"/>
                <a:buChar char=""/>
                <a:defRPr kumimoji="0" sz="1800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2" indent="0" algn="ctr">
                <a:buFont typeface="Wingdings" charset="2"/>
                <a:buNone/>
              </a:pPr>
              <a:r>
                <a:rPr lang="en-US" sz="1050" b="1" dirty="0" smtClean="0">
                  <a:solidFill>
                    <a:prstClr val="black"/>
                  </a:solidFill>
                  <a:latin typeface="Arial"/>
                </a:rPr>
                <a:t>Oh, and 2-3 versions of</a:t>
              </a:r>
              <a:br>
                <a:rPr lang="en-US" sz="1050" b="1" dirty="0" smtClean="0">
                  <a:solidFill>
                    <a:prstClr val="black"/>
                  </a:solidFill>
                  <a:latin typeface="Arial"/>
                </a:rPr>
              </a:br>
              <a:r>
                <a:rPr lang="en-US" sz="1050" b="1" dirty="0" smtClean="0">
                  <a:solidFill>
                    <a:prstClr val="black"/>
                  </a:solidFill>
                  <a:latin typeface="Arial"/>
                </a:rPr>
                <a:t>each package</a:t>
              </a:r>
              <a:endParaRPr lang="en-US" sz="1050" b="1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98145" y="56171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black"/>
                  </a:solidFill>
                  <a:latin typeface="Arial"/>
                </a:rPr>
                <a:t>x</a:t>
              </a:r>
              <a:endParaRPr lang="en-US" sz="1400" dirty="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805822" y="3538938"/>
            <a:ext cx="278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Arial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Arial"/>
              </a:rPr>
              <a:t>~</a:t>
            </a:r>
            <a:r>
              <a:rPr lang="en-US" b="1" dirty="0" smtClean="0">
                <a:solidFill>
                  <a:srgbClr val="FF0000"/>
                </a:solidFill>
                <a:latin typeface="Arial"/>
              </a:rPr>
              <a:t>7,500</a:t>
            </a:r>
            <a:r>
              <a:rPr lang="en-US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/>
              </a:rPr>
              <a:t>combinations</a:t>
            </a:r>
            <a:r>
              <a:rPr lang="en-US" dirty="0" smtClean="0">
                <a:solidFill>
                  <a:prstClr val="black"/>
                </a:solidFill>
                <a:latin typeface="Arial"/>
              </a:rPr>
              <a:t> </a:t>
            </a: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0" y="4426328"/>
            <a:ext cx="91440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b" anchorCtr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We </a:t>
            </a:r>
            <a:r>
              <a:rPr lang="en-US" sz="1600" dirty="0">
                <a:solidFill>
                  <a:schemeClr val="bg1"/>
                </a:solidFill>
              </a:rPr>
              <a:t>want an easy way to quickly sample </a:t>
            </a:r>
            <a:r>
              <a:rPr lang="en-US" sz="1600" dirty="0" smtClean="0">
                <a:solidFill>
                  <a:schemeClr val="bg1"/>
                </a:solidFill>
              </a:rPr>
              <a:t>the space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smtClean="0">
                <a:solidFill>
                  <a:schemeClr val="bg1"/>
                </a:solidFill>
              </a:rPr>
              <a:t>to build </a:t>
            </a:r>
            <a:r>
              <a:rPr lang="en-US" sz="1600" dirty="0">
                <a:solidFill>
                  <a:schemeClr val="bg1"/>
                </a:solidFill>
              </a:rPr>
              <a:t>configurations on demand!</a:t>
            </a:r>
          </a:p>
        </p:txBody>
      </p:sp>
    </p:spTree>
    <p:extLst>
      <p:ext uri="{BB962C8B-B14F-4D97-AF65-F5344CB8AC3E}">
        <p14:creationId xmlns:p14="http://schemas.microsoft.com/office/powerpoint/2010/main" val="148569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3" grpId="0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363576"/>
            <a:ext cx="8229600" cy="139773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May add space overhead compared to an LD_LIBRARY_PATH based system</a:t>
            </a:r>
          </a:p>
          <a:p>
            <a:r>
              <a:rPr lang="en-US" dirty="0" smtClean="0"/>
              <a:t>Safer than modules or LD_LIBRARY_PATH since the user cannot get </a:t>
            </a:r>
            <a:r>
              <a:rPr lang="en-US" dirty="0" err="1" smtClean="0"/>
              <a:t>deps</a:t>
            </a:r>
            <a:r>
              <a:rPr lang="en-US" dirty="0" smtClean="0"/>
              <a:t> wrong</a:t>
            </a:r>
          </a:p>
          <a:p>
            <a:pPr lvl="1"/>
            <a:r>
              <a:rPr lang="en-US" dirty="0" smtClean="0"/>
              <a:t>Installations always run they way they are built.</a:t>
            </a:r>
          </a:p>
          <a:p>
            <a:r>
              <a:rPr lang="en-US" dirty="0" smtClean="0"/>
              <a:t>Above shows </a:t>
            </a:r>
            <a:r>
              <a:rPr lang="en-US" dirty="0" err="1" smtClean="0"/>
              <a:t>mpileaks</a:t>
            </a:r>
            <a:r>
              <a:rPr lang="en-US" dirty="0" smtClean="0"/>
              <a:t> built with </a:t>
            </a:r>
            <a:r>
              <a:rPr lang="en-US" dirty="0" err="1" smtClean="0"/>
              <a:t>mpich</a:t>
            </a:r>
            <a:r>
              <a:rPr lang="en-US" dirty="0" smtClean="0"/>
              <a:t>, then </a:t>
            </a:r>
            <a:r>
              <a:rPr lang="en-US" dirty="0" err="1" smtClean="0"/>
              <a:t>openmpi</a:t>
            </a:r>
            <a:endParaRPr lang="en-US" dirty="0" smtClean="0"/>
          </a:p>
          <a:p>
            <a:pPr lvl="1"/>
            <a:r>
              <a:rPr lang="en-US" dirty="0" smtClean="0"/>
              <a:t>Dotted packages must be rebuilt.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Builds share as many dependencies as possible</a:t>
            </a:r>
            <a:endParaRPr lang="en-US" dirty="0"/>
          </a:p>
        </p:txBody>
      </p:sp>
      <p:pic>
        <p:nvPicPr>
          <p:cNvPr id="4" name="Picture 3" descr="rpath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1812" y="1100666"/>
            <a:ext cx="58674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46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579091"/>
            <a:ext cx="8229600" cy="11822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Fixed-point concretization algorithm scales </a:t>
            </a:r>
            <a:r>
              <a:rPr lang="en-US" dirty="0" err="1" smtClean="0"/>
              <a:t>quadratically</a:t>
            </a:r>
            <a:endParaRPr lang="en-US" dirty="0" smtClean="0"/>
          </a:p>
          <a:p>
            <a:r>
              <a:rPr lang="en-US" dirty="0" err="1" smtClean="0"/>
              <a:t>Spack</a:t>
            </a:r>
            <a:r>
              <a:rPr lang="en-US" dirty="0" smtClean="0"/>
              <a:t> graphs are small, even for the largest packages</a:t>
            </a:r>
          </a:p>
          <a:p>
            <a:pPr lvl="1"/>
            <a:r>
              <a:rPr lang="en-US" dirty="0" smtClean="0"/>
              <a:t>Thousands of dependencies are unlikely, even in multi-million line code bases.</a:t>
            </a:r>
          </a:p>
          <a:p>
            <a:pPr lvl="1"/>
            <a:r>
              <a:rPr lang="en-US" dirty="0" smtClean="0"/>
              <a:t>Using a proper constraint solver will speed this up.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Concretization time is reasonable even for large packages.</a:t>
            </a:r>
            <a:endParaRPr lang="en-US" dirty="0"/>
          </a:p>
        </p:txBody>
      </p:sp>
      <p:pic>
        <p:nvPicPr>
          <p:cNvPr id="4" name="Picture 3" descr="concretization-tim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7885" y="1179753"/>
            <a:ext cx="60452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36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371273"/>
            <a:ext cx="8229600" cy="1390037"/>
          </a:xfrm>
        </p:spPr>
        <p:txBody>
          <a:bodyPr/>
          <a:lstStyle/>
          <a:p>
            <a:r>
              <a:rPr lang="en-US" dirty="0" smtClean="0"/>
              <a:t>Extra script layer requires some overhead</a:t>
            </a:r>
          </a:p>
          <a:p>
            <a:r>
              <a:rPr lang="en-US" dirty="0" err="1" smtClean="0"/>
              <a:t>Spack’s</a:t>
            </a:r>
            <a:r>
              <a:rPr lang="en-US" dirty="0" smtClean="0"/>
              <a:t> decision to build in </a:t>
            </a:r>
            <a:r>
              <a:rPr lang="en-US" dirty="0" err="1" smtClean="0"/>
              <a:t>tmp</a:t>
            </a:r>
            <a:r>
              <a:rPr lang="en-US" dirty="0" smtClean="0"/>
              <a:t> </a:t>
            </a:r>
            <a:r>
              <a:rPr lang="en-US" dirty="0" err="1" smtClean="0"/>
              <a:t>filesystem</a:t>
            </a:r>
            <a:r>
              <a:rPr lang="en-US" dirty="0" smtClean="0"/>
              <a:t> improves more than script overhead hurts.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wrappers incur some overhead</a:t>
            </a:r>
            <a:endParaRPr lang="en-US" dirty="0"/>
          </a:p>
        </p:txBody>
      </p:sp>
      <p:pic>
        <p:nvPicPr>
          <p:cNvPr id="4" name="Picture 3" descr="build-tim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643" y="1632527"/>
            <a:ext cx="4096327" cy="1443787"/>
          </a:xfrm>
          <a:prstGeom prst="rect">
            <a:avLst/>
          </a:prstGeom>
        </p:spPr>
      </p:pic>
      <p:pic>
        <p:nvPicPr>
          <p:cNvPr id="5" name="Picture 4" descr="overhea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0869" y="1619084"/>
            <a:ext cx="4363797" cy="154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6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Profusion of new compiler features frequently causes build confusion:</a:t>
            </a:r>
          </a:p>
          <a:p>
            <a:pPr lvl="1"/>
            <a:r>
              <a:rPr lang="en-US" dirty="0" smtClean="0"/>
              <a:t>C++11 feature support</a:t>
            </a:r>
          </a:p>
          <a:p>
            <a:pPr lvl="1"/>
            <a:r>
              <a:rPr lang="en-US" dirty="0" err="1" smtClean="0"/>
              <a:t>OpenMP</a:t>
            </a:r>
            <a:r>
              <a:rPr lang="en-US" dirty="0" smtClean="0"/>
              <a:t> language levels</a:t>
            </a:r>
          </a:p>
          <a:p>
            <a:pPr lvl="1"/>
            <a:r>
              <a:rPr lang="en-US" dirty="0" smtClean="0"/>
              <a:t>CUDA compute capabilities</a:t>
            </a:r>
          </a:p>
          <a:p>
            <a:r>
              <a:rPr lang="en-US" dirty="0" err="1" smtClean="0"/>
              <a:t>Spack</a:t>
            </a:r>
            <a:r>
              <a:rPr lang="en-US" dirty="0" smtClean="0"/>
              <a:t> could allow packages to request compiler features like dependencies:</a:t>
            </a:r>
          </a:p>
          <a:p>
            <a:endParaRPr lang="en-US" dirty="0" smtClean="0"/>
          </a:p>
          <a:p>
            <a:pPr marL="119062" indent="0">
              <a:buNone/>
            </a:pPr>
            <a:endParaRPr lang="en-US" dirty="0" smtClean="0"/>
          </a:p>
          <a:p>
            <a:r>
              <a:rPr lang="en-US" dirty="0" err="1" smtClean="0"/>
              <a:t>Spack</a:t>
            </a:r>
            <a:r>
              <a:rPr lang="en-US" dirty="0" smtClean="0"/>
              <a:t> could:</a:t>
            </a:r>
          </a:p>
          <a:p>
            <a:pPr marL="869950" lvl="1" indent="-457200">
              <a:buFont typeface="+mj-lt"/>
              <a:buAutoNum type="arabicPeriod"/>
            </a:pPr>
            <a:r>
              <a:rPr lang="en-US" dirty="0" smtClean="0"/>
              <a:t>Ensure that a compiler with these features is used</a:t>
            </a:r>
          </a:p>
          <a:p>
            <a:pPr marL="869950" lvl="1" indent="-457200">
              <a:buFont typeface="+mj-lt"/>
              <a:buAutoNum type="arabicPeriod"/>
            </a:pPr>
            <a:r>
              <a:rPr lang="en-US" dirty="0"/>
              <a:t>E</a:t>
            </a:r>
            <a:r>
              <a:rPr lang="en-US" dirty="0" smtClean="0"/>
              <a:t>nsure consistency among compiler runtimes in the same DAG.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direction: Dependencies on compiler features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7589" y="2935322"/>
            <a:ext cx="5541657" cy="615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91440" rIns="274320" bIns="91440" rtlCol="0">
            <a:spAutoFit/>
          </a:bodyPr>
          <a:lstStyle/>
          <a:p>
            <a:r>
              <a:rPr lang="en-US" sz="1400" b="1" dirty="0">
                <a:latin typeface="Menlo Regular"/>
                <a:cs typeface="Menlo Regular"/>
              </a:rPr>
              <a:t>r</a:t>
            </a:r>
            <a:r>
              <a:rPr lang="en-US" sz="1400" b="1" dirty="0" smtClean="0">
                <a:latin typeface="Menlo Regular"/>
                <a:cs typeface="Menlo Regular"/>
              </a:rPr>
              <a:t>equire(</a:t>
            </a:r>
            <a:r>
              <a:rPr lang="en-US" sz="1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‘cxx11-lambda’</a:t>
            </a:r>
            <a:r>
              <a:rPr lang="en-US" sz="1400" b="1" dirty="0" smtClean="0">
                <a:latin typeface="Menlo Regular"/>
                <a:cs typeface="Menlo Regular"/>
              </a:rPr>
              <a:t>)</a:t>
            </a:r>
          </a:p>
          <a:p>
            <a:r>
              <a:rPr lang="en-US" sz="1400" b="1" dirty="0">
                <a:latin typeface="Menlo Regular"/>
                <a:cs typeface="Menlo Regular"/>
              </a:rPr>
              <a:t>r</a:t>
            </a:r>
            <a:r>
              <a:rPr lang="en-US" sz="1400" b="1" dirty="0" smtClean="0">
                <a:latin typeface="Menlo Regular"/>
                <a:cs typeface="Menlo Regular"/>
              </a:rPr>
              <a:t>equire(</a:t>
            </a:r>
            <a:r>
              <a:rPr lang="en-US" sz="14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‘openmp@4:’</a:t>
            </a:r>
            <a:r>
              <a:rPr lang="en-US" sz="1400" b="1" dirty="0" smtClean="0">
                <a:latin typeface="Menlo Regular"/>
                <a:cs typeface="Menlo Regular"/>
              </a:rPr>
              <a:t>)</a:t>
            </a:r>
            <a:endParaRPr lang="en-US" sz="1400" b="1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9598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1584" y="1175148"/>
            <a:ext cx="8737040" cy="3563518"/>
          </a:xfrm>
        </p:spPr>
        <p:txBody>
          <a:bodyPr>
            <a:normAutofit/>
          </a:bodyPr>
          <a:lstStyle/>
          <a:p>
            <a:r>
              <a:rPr lang="en-US" b="1" dirty="0" smtClean="0"/>
              <a:t>Automatically adding source instrumentation to large codes is difficult</a:t>
            </a:r>
          </a:p>
          <a:p>
            <a:pPr lvl="1"/>
            <a:r>
              <a:rPr lang="en-US" dirty="0" smtClean="0"/>
              <a:t>Usually requires a lot of effort, especially if libraries need to be instrumented as well.</a:t>
            </a:r>
          </a:p>
          <a:p>
            <a:r>
              <a:rPr lang="en-US" b="1" dirty="0" err="1" smtClean="0"/>
              <a:t>Spack</a:t>
            </a:r>
            <a:r>
              <a:rPr lang="en-US" b="1" dirty="0" smtClean="0"/>
              <a:t> could expose </a:t>
            </a:r>
            <a:r>
              <a:rPr lang="en-US" b="1" dirty="0" err="1" smtClean="0"/>
              <a:t>Klocwork</a:t>
            </a:r>
            <a:r>
              <a:rPr lang="en-US" b="1" dirty="0" smtClean="0"/>
              <a:t>, </a:t>
            </a:r>
            <a:r>
              <a:rPr lang="en-US" b="1" dirty="0" err="1" smtClean="0"/>
              <a:t>Scalasca</a:t>
            </a:r>
            <a:r>
              <a:rPr lang="en-US" b="1" dirty="0" smtClean="0"/>
              <a:t>, TAU, etc. as “secondary” compiler wrappers.</a:t>
            </a:r>
          </a:p>
          <a:p>
            <a:pPr lvl="1"/>
            <a:r>
              <a:rPr lang="en-US" dirty="0" smtClean="0"/>
              <a:t>Allow user to build many instrumented versions of large codes, with many different compilers: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b="1" dirty="0" err="1" smtClean="0"/>
              <a:t>Spack</a:t>
            </a:r>
            <a:r>
              <a:rPr lang="en-US" b="1" dirty="0" smtClean="0"/>
              <a:t> packages provide a general interface to build details.</a:t>
            </a:r>
          </a:p>
          <a:p>
            <a:r>
              <a:rPr lang="en-US" b="1" dirty="0" smtClean="0"/>
              <a:t>LLNL PRUNER debugging tool is looking into this.</a:t>
            </a:r>
          </a:p>
          <a:p>
            <a:pPr lvl="1"/>
            <a:r>
              <a:rPr lang="en-US" dirty="0" smtClean="0"/>
              <a:t>Uses LLVM for instrumentation; needs to cover all libraries.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direction: Compiler wrappers for tools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1199" y="2697687"/>
            <a:ext cx="554165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91440" rIns="274320" bIns="91440" rtlCol="0">
            <a:spAutoFit/>
          </a:bodyPr>
          <a:lstStyle/>
          <a:p>
            <a:r>
              <a:rPr lang="en-US" sz="1400" b="1" dirty="0" err="1" smtClean="0">
                <a:latin typeface="Menlo Regular"/>
                <a:cs typeface="Menlo Regular"/>
              </a:rPr>
              <a:t>spack</a:t>
            </a:r>
            <a:r>
              <a:rPr lang="en-US" sz="1400" b="1" dirty="0" smtClean="0">
                <a:latin typeface="Menlo Regular"/>
                <a:cs typeface="Menlo Regular"/>
              </a:rPr>
              <a:t> </a:t>
            </a:r>
            <a:r>
              <a:rPr lang="en-US" sz="1400" b="1" dirty="0">
                <a:latin typeface="Menlo Regular"/>
                <a:cs typeface="Menlo Regular"/>
              </a:rPr>
              <a:t>install </a:t>
            </a:r>
            <a:r>
              <a:rPr lang="en-US" sz="1400" b="1" dirty="0" smtClean="0">
                <a:latin typeface="Menlo Regular"/>
                <a:cs typeface="Menlo Regular"/>
              </a:rPr>
              <a:t>application</a:t>
            </a:r>
            <a:r>
              <a:rPr lang="en-US" sz="1400" b="1" dirty="0" smtClean="0">
                <a:solidFill>
                  <a:srgbClr val="009DD9"/>
                </a:solidFill>
                <a:latin typeface="Menlo Regular"/>
                <a:cs typeface="Menlo Regular"/>
              </a:rPr>
              <a:t>@</a:t>
            </a:r>
            <a:r>
              <a:rPr lang="en-US" sz="1400" b="1" dirty="0">
                <a:solidFill>
                  <a:srgbClr val="009DD9"/>
                </a:solidFill>
                <a:latin typeface="Menlo Regular"/>
                <a:cs typeface="Menlo Regular"/>
              </a:rPr>
              <a:t>3.3</a:t>
            </a:r>
            <a:r>
              <a:rPr lang="en-US" sz="1400" b="1" dirty="0">
                <a:latin typeface="Menlo Regular"/>
                <a:cs typeface="Menlo Regular"/>
              </a:rPr>
              <a:t> </a:t>
            </a:r>
            <a:r>
              <a:rPr lang="en-US" sz="1400" b="1" dirty="0" smtClean="0">
                <a:solidFill>
                  <a:srgbClr val="D31A17"/>
                </a:solidFill>
                <a:latin typeface="Menlo Regular"/>
                <a:cs typeface="Menlo Regular"/>
              </a:rPr>
              <a:t>%</a:t>
            </a:r>
            <a:r>
              <a:rPr lang="en-US" sz="1400" b="1" dirty="0">
                <a:solidFill>
                  <a:srgbClr val="D31A17"/>
                </a:solidFill>
                <a:latin typeface="Menlo Regular"/>
                <a:cs typeface="Menlo Regular"/>
              </a:rPr>
              <a:t>gcc@</a:t>
            </a:r>
            <a:r>
              <a:rPr lang="en-US" sz="1400" b="1" dirty="0" smtClean="0">
                <a:solidFill>
                  <a:srgbClr val="D31A17"/>
                </a:solidFill>
                <a:latin typeface="Menlo Regular"/>
                <a:cs typeface="Menlo Regular"/>
              </a:rPr>
              <a:t>4.7.3 </a:t>
            </a:r>
            <a:r>
              <a:rPr lang="en-US" sz="1400" b="1" dirty="0" smtClean="0">
                <a:solidFill>
                  <a:srgbClr val="0A8464"/>
                </a:solidFill>
                <a:latin typeface="Menlo Regular"/>
                <a:cs typeface="Menlo Regular"/>
              </a:rPr>
              <a:t>+tau</a:t>
            </a:r>
            <a:endParaRPr lang="en-US" sz="1400" b="1" dirty="0">
              <a:solidFill>
                <a:srgbClr val="0A8464"/>
              </a:solidFill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67916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We’re starting to add the ability to link to external packages</a:t>
            </a:r>
          </a:p>
          <a:p>
            <a:pPr lvl="1"/>
            <a:r>
              <a:rPr lang="en-US" dirty="0" smtClean="0"/>
              <a:t>Vendor MPI</a:t>
            </a:r>
          </a:p>
          <a:p>
            <a:pPr lvl="1"/>
            <a:r>
              <a:rPr lang="en-US" dirty="0" smtClean="0"/>
              <a:t>OS-provided packages that are costly to rebuild</a:t>
            </a:r>
          </a:p>
          <a:p>
            <a:r>
              <a:rPr lang="en-US" b="1" dirty="0" smtClean="0"/>
              <a:t>External packages are already built, so:</a:t>
            </a:r>
          </a:p>
          <a:p>
            <a:pPr lvl="1"/>
            <a:r>
              <a:rPr lang="en-US" dirty="0" smtClean="0"/>
              <a:t>Can’t always match compiler exactly</a:t>
            </a:r>
          </a:p>
          <a:p>
            <a:pPr lvl="1"/>
            <a:r>
              <a:rPr lang="en-US" dirty="0" smtClean="0"/>
              <a:t>Can’t always match dependency versions exactly</a:t>
            </a:r>
          </a:p>
          <a:p>
            <a:r>
              <a:rPr lang="en-US" b="1" dirty="0" smtClean="0"/>
              <a:t>Need to guarantee that the </a:t>
            </a:r>
            <a:r>
              <a:rPr lang="en-US" b="1" dirty="0" err="1" smtClean="0"/>
              <a:t>RPATH’d</a:t>
            </a:r>
            <a:r>
              <a:rPr lang="en-US" b="1" dirty="0" smtClean="0"/>
              <a:t> version of a library is compatible with one that an external package was built with</a:t>
            </a:r>
          </a:p>
          <a:p>
            <a:pPr lvl="1"/>
            <a:r>
              <a:rPr lang="en-US" dirty="0" smtClean="0"/>
              <a:t>Allows more builds to succeed</a:t>
            </a:r>
          </a:p>
          <a:p>
            <a:pPr lvl="1"/>
            <a:r>
              <a:rPr lang="en-US" dirty="0" smtClean="0"/>
              <a:t>Potentially violates ABI compatibility</a:t>
            </a:r>
          </a:p>
          <a:p>
            <a:r>
              <a:rPr lang="en-US" b="1" dirty="0" smtClean="0"/>
              <a:t>Looking into using </a:t>
            </a:r>
            <a:r>
              <a:rPr lang="en-US" b="1" dirty="0" err="1" smtClean="0">
                <a:latin typeface="Menlo Bold"/>
                <a:cs typeface="Menlo Bold"/>
              </a:rPr>
              <a:t>libabigail</a:t>
            </a:r>
            <a:r>
              <a:rPr lang="en-US" sz="2300" b="1" dirty="0" smtClean="0"/>
              <a:t> </a:t>
            </a:r>
            <a:r>
              <a:rPr lang="en-US" b="1" dirty="0" smtClean="0"/>
              <a:t>from </a:t>
            </a:r>
            <a:r>
              <a:rPr lang="en-US" b="1" dirty="0" err="1" smtClean="0"/>
              <a:t>RedHat</a:t>
            </a:r>
            <a:r>
              <a:rPr lang="en-US" b="1" dirty="0" smtClean="0"/>
              <a:t> to do some checking at install time.</a:t>
            </a:r>
            <a:endParaRPr lang="en-US" b="1" dirty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direction: Automatic ABI checking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71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binary package managers</a:t>
            </a:r>
          </a:p>
          <a:p>
            <a:pPr lvl="1"/>
            <a:r>
              <a:rPr lang="en-US" dirty="0" smtClean="0"/>
              <a:t>RPM, yum, APT, </a:t>
            </a:r>
            <a:r>
              <a:rPr lang="en-US" dirty="0" err="1" smtClean="0"/>
              <a:t>yast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Designed to manage a single stack.</a:t>
            </a:r>
          </a:p>
          <a:p>
            <a:pPr lvl="1"/>
            <a:r>
              <a:rPr lang="en-US" dirty="0" smtClean="0"/>
              <a:t>Install </a:t>
            </a:r>
            <a:r>
              <a:rPr lang="en-US" i="1" dirty="0" smtClean="0"/>
              <a:t>one</a:t>
            </a:r>
            <a:r>
              <a:rPr lang="en-US" dirty="0" smtClean="0"/>
              <a:t> version of each package in a single prefix (</a:t>
            </a:r>
            <a:r>
              <a:rPr lang="en-US" sz="1400" dirty="0" smtClean="0">
                <a:latin typeface="Monaco"/>
                <a:cs typeface="Monaco"/>
              </a:rPr>
              <a:t>/</a:t>
            </a:r>
            <a:r>
              <a:rPr lang="en-US" sz="1400" dirty="0" err="1" smtClean="0">
                <a:latin typeface="Monaco"/>
                <a:cs typeface="Monaco"/>
              </a:rPr>
              <a:t>usr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Seamless upgrades to a </a:t>
            </a:r>
            <a:r>
              <a:rPr lang="en-US" i="1" dirty="0" smtClean="0"/>
              <a:t>stable, well tested</a:t>
            </a:r>
            <a:r>
              <a:rPr lang="en-US" dirty="0" smtClean="0"/>
              <a:t> stack</a:t>
            </a:r>
          </a:p>
          <a:p>
            <a:r>
              <a:rPr lang="en-US" dirty="0" smtClean="0"/>
              <a:t>Port systems</a:t>
            </a:r>
          </a:p>
          <a:p>
            <a:pPr lvl="1"/>
            <a:r>
              <a:rPr lang="en-US" dirty="0" smtClean="0"/>
              <a:t>BSD Ports, portage, </a:t>
            </a:r>
            <a:r>
              <a:rPr lang="en-US" dirty="0" err="1" smtClean="0"/>
              <a:t>Macports</a:t>
            </a:r>
            <a:r>
              <a:rPr lang="en-US" dirty="0" smtClean="0"/>
              <a:t>, Homebrew, Gentoo, etc.</a:t>
            </a:r>
          </a:p>
          <a:p>
            <a:pPr lvl="1"/>
            <a:r>
              <a:rPr lang="en-US" dirty="0" smtClean="0"/>
              <a:t>Minimal support for builds parameterized by compilers, dependency versions.</a:t>
            </a:r>
          </a:p>
          <a:p>
            <a:r>
              <a:rPr lang="en-US" dirty="0" smtClean="0"/>
              <a:t>Virtual Machines and Linux Containers (</a:t>
            </a:r>
            <a:r>
              <a:rPr lang="en-US" dirty="0" err="1" smtClean="0"/>
              <a:t>Docker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Containers allow users to build environments for different applications.</a:t>
            </a:r>
          </a:p>
          <a:p>
            <a:pPr lvl="1"/>
            <a:r>
              <a:rPr lang="en-US" dirty="0" smtClean="0"/>
              <a:t>Does not solve the build problem (someone has to build the image)</a:t>
            </a:r>
          </a:p>
          <a:p>
            <a:pPr lvl="1"/>
            <a:r>
              <a:rPr lang="en-US" dirty="0" smtClean="0"/>
              <a:t>Performance, security, and upgrade issues prevent widespread HPC deployment.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existing tools do not support combinatorial versioning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440" y="1060625"/>
            <a:ext cx="8229600" cy="974588"/>
          </a:xfrm>
        </p:spPr>
        <p:txBody>
          <a:bodyPr>
            <a:normAutofit/>
          </a:bodyPr>
          <a:lstStyle/>
          <a:p>
            <a:r>
              <a:rPr lang="en-US" dirty="0" smtClean="0"/>
              <a:t>HPC software is typically installed manually in a directory hierarchy.</a:t>
            </a:r>
          </a:p>
          <a:p>
            <a:pPr lvl="1"/>
            <a:r>
              <a:rPr lang="en-US" dirty="0" smtClean="0"/>
              <a:t>Hierarchy </a:t>
            </a:r>
            <a:r>
              <a:rPr lang="en-US" dirty="0"/>
              <a:t>often doesn’t give </a:t>
            </a:r>
            <a:r>
              <a:rPr lang="en-US" dirty="0" smtClean="0"/>
              <a:t>all needed information about </a:t>
            </a:r>
            <a:r>
              <a:rPr lang="en-US" dirty="0"/>
              <a:t>a build.</a:t>
            </a:r>
          </a:p>
          <a:p>
            <a:pPr lvl="1"/>
            <a:r>
              <a:rPr lang="en-US" dirty="0" smtClean="0"/>
              <a:t>Sites can run </a:t>
            </a:r>
            <a:r>
              <a:rPr lang="en-US" dirty="0"/>
              <a:t>out of unique </a:t>
            </a:r>
            <a:r>
              <a:rPr lang="en-US" dirty="0" smtClean="0"/>
              <a:t>directory names quickly.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HPC sites deal with combinatorial builds?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171629"/>
              </p:ext>
            </p:extLst>
          </p:nvPr>
        </p:nvGraphicFramePr>
        <p:xfrm>
          <a:off x="307686" y="2282701"/>
          <a:ext cx="8268052" cy="187946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15633"/>
                <a:gridCol w="6752419"/>
              </a:tblGrid>
              <a:tr h="2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Naming Convention</a:t>
                      </a:r>
                      <a:endParaRPr lang="en-US" sz="1400" dirty="0"/>
                    </a:p>
                  </a:txBody>
                  <a:tcPr/>
                </a:tc>
              </a:tr>
              <a:tr h="60231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LLNL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30000" dirty="0" smtClean="0">
                          <a:latin typeface="Monaco"/>
                          <a:cs typeface="Monaco"/>
                        </a:rPr>
                        <a:t>/ </a:t>
                      </a:r>
                      <a:r>
                        <a:rPr lang="en-US" sz="1600" baseline="30000" dirty="0" err="1" smtClean="0">
                          <a:latin typeface="Monaco"/>
                          <a:cs typeface="Monaco"/>
                        </a:rPr>
                        <a:t>usr</a:t>
                      </a:r>
                      <a:r>
                        <a:rPr lang="en-US" sz="1600" baseline="30000" dirty="0" smtClean="0">
                          <a:latin typeface="Monaco"/>
                          <a:cs typeface="Monaco"/>
                        </a:rPr>
                        <a:t> / global / tools / $arch / $package / $version</a:t>
                      </a:r>
                    </a:p>
                    <a:p>
                      <a:r>
                        <a:rPr lang="en-US" sz="1600" baseline="30000" dirty="0" smtClean="0">
                          <a:latin typeface="Monaco"/>
                          <a:cs typeface="Monaco"/>
                        </a:rPr>
                        <a:t>/ </a:t>
                      </a:r>
                      <a:r>
                        <a:rPr lang="en-US" sz="1600" baseline="30000" dirty="0" err="1" smtClean="0">
                          <a:latin typeface="Monaco"/>
                          <a:cs typeface="Monaco"/>
                        </a:rPr>
                        <a:t>usr</a:t>
                      </a:r>
                      <a:r>
                        <a:rPr lang="en-US" sz="1600" baseline="30000" dirty="0" smtClean="0">
                          <a:latin typeface="Monaco"/>
                          <a:cs typeface="Monaco"/>
                        </a:rPr>
                        <a:t> / local  / tools / $package-$compiler-$build-$version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 anchor="ctr"/>
                </a:tc>
              </a:tr>
              <a:tr h="39696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Oak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b="1" dirty="0" smtClean="0"/>
                        <a:t>Ridge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30000" dirty="0" smtClean="0">
                          <a:latin typeface="Monaco"/>
                          <a:cs typeface="Monaco"/>
                        </a:rPr>
                        <a:t>/ $arch / $package / $version / $build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 anchor="ctr"/>
                </a:tc>
              </a:tr>
              <a:tr h="57538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TACC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30000" dirty="0" smtClean="0">
                          <a:latin typeface="Monaco"/>
                          <a:cs typeface="Monaco"/>
                        </a:rPr>
                        <a:t>/ $compiler-$</a:t>
                      </a:r>
                      <a:r>
                        <a:rPr lang="en-US" sz="1600" baseline="30000" dirty="0" err="1" smtClean="0">
                          <a:latin typeface="Monaco"/>
                          <a:cs typeface="Monaco"/>
                        </a:rPr>
                        <a:t>comp_version</a:t>
                      </a:r>
                      <a:r>
                        <a:rPr lang="en-US" sz="1600" baseline="30000" dirty="0" smtClean="0">
                          <a:latin typeface="Monaco"/>
                          <a:cs typeface="Monaco"/>
                        </a:rPr>
                        <a:t> / $</a:t>
                      </a:r>
                      <a:r>
                        <a:rPr lang="en-US" sz="1600" baseline="30000" dirty="0" err="1" smtClean="0">
                          <a:latin typeface="Monaco"/>
                          <a:cs typeface="Monaco"/>
                        </a:rPr>
                        <a:t>mpi</a:t>
                      </a:r>
                      <a:r>
                        <a:rPr lang="en-US" sz="1600" baseline="30000" dirty="0" smtClean="0">
                          <a:latin typeface="Monaco"/>
                          <a:cs typeface="Monaco"/>
                        </a:rPr>
                        <a:t> / $</a:t>
                      </a:r>
                      <a:r>
                        <a:rPr lang="en-US" sz="1600" baseline="30000" dirty="0" err="1" smtClean="0">
                          <a:latin typeface="Monaco"/>
                          <a:cs typeface="Monaco"/>
                        </a:rPr>
                        <a:t>mpi_version</a:t>
                      </a:r>
                      <a:r>
                        <a:rPr lang="en-US" sz="1600" baseline="30000" dirty="0" smtClean="0">
                          <a:latin typeface="Monaco"/>
                          <a:cs typeface="Monaco"/>
                        </a:rPr>
                        <a:t> / $package / $version</a:t>
                      </a:r>
                      <a:endParaRPr lang="en-US" sz="1600" dirty="0">
                        <a:latin typeface="Monaco"/>
                        <a:cs typeface="Monaco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605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643631"/>
            <a:ext cx="8229600" cy="2132476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Advantages: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wap </a:t>
            </a:r>
            <a:r>
              <a:rPr lang="en-US" dirty="0"/>
              <a:t>different library versions dynamically, in </a:t>
            </a:r>
            <a:r>
              <a:rPr lang="en-US" dirty="0" smtClean="0"/>
              <a:t>a shell.</a:t>
            </a:r>
          </a:p>
          <a:p>
            <a:pPr lvl="1"/>
            <a:r>
              <a:rPr lang="en-US" dirty="0" smtClean="0"/>
              <a:t>Abstracts a lot of environment complexity from the user.</a:t>
            </a:r>
            <a:endParaRPr lang="en-US" dirty="0"/>
          </a:p>
          <a:p>
            <a:r>
              <a:rPr lang="en-US" b="1" dirty="0"/>
              <a:t>Disadvantages: </a:t>
            </a:r>
          </a:p>
          <a:p>
            <a:pPr lvl="1"/>
            <a:r>
              <a:rPr lang="en-US" dirty="0" smtClean="0"/>
              <a:t>Users must typically remember to load the same module that they built with.</a:t>
            </a:r>
          </a:p>
          <a:p>
            <a:pPr lvl="2"/>
            <a:r>
              <a:rPr lang="en-US" dirty="0"/>
              <a:t>Easy to load wrong </a:t>
            </a:r>
            <a:r>
              <a:rPr lang="en-US" dirty="0" smtClean="0"/>
              <a:t>module and break code.</a:t>
            </a:r>
          </a:p>
          <a:p>
            <a:pPr lvl="1"/>
            <a:r>
              <a:rPr lang="en-US" dirty="0" smtClean="0"/>
              <a:t>Many sites and vendors deploy extremely brittle, inconsistent modules.</a:t>
            </a:r>
          </a:p>
          <a:p>
            <a:pPr lvl="1"/>
            <a:r>
              <a:rPr lang="en-US" dirty="0" smtClean="0"/>
              <a:t>Module systems do not build software; they </a:t>
            </a:r>
            <a:r>
              <a:rPr lang="en-US" dirty="0"/>
              <a:t>only </a:t>
            </a:r>
            <a:r>
              <a:rPr lang="en-US" dirty="0" smtClean="0"/>
              <a:t>change the environment.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modules can help, but are hard to get right.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8465" y="1017659"/>
            <a:ext cx="7587099" cy="147732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onaco"/>
              </a:rPr>
              <a:t>$</a:t>
            </a:r>
            <a:r>
              <a:rPr lang="en-US" sz="1000" dirty="0">
                <a:solidFill>
                  <a:srgbClr val="000000"/>
                </a:solidFill>
                <a:latin typeface="Monaco"/>
              </a:rPr>
              <a:t> module avail</a:t>
            </a:r>
          </a:p>
          <a:p>
            <a:endParaRPr lang="fr-FR" sz="1000" dirty="0">
              <a:solidFill>
                <a:srgbClr val="000000"/>
              </a:solidFill>
              <a:latin typeface="Monaco"/>
            </a:endParaRPr>
          </a:p>
          <a:p>
            <a:r>
              <a:rPr lang="fr-FR" sz="1000" dirty="0">
                <a:solidFill>
                  <a:srgbClr val="000000"/>
                </a:solidFill>
                <a:latin typeface="Monaco"/>
              </a:rPr>
              <a:t>--------------------------- /</a:t>
            </a:r>
            <a:r>
              <a:rPr lang="fr-FR" sz="1000" dirty="0" err="1">
                <a:solidFill>
                  <a:srgbClr val="000000"/>
                </a:solidFill>
                <a:latin typeface="Monaco"/>
              </a:rPr>
              <a:t>opt</a:t>
            </a:r>
            <a:r>
              <a:rPr lang="fr-FR" sz="1000" dirty="0">
                <a:solidFill>
                  <a:srgbClr val="000000"/>
                </a:solidFill>
                <a:latin typeface="Monaco"/>
              </a:rPr>
              <a:t>/modules/</a:t>
            </a:r>
            <a:r>
              <a:rPr lang="fr-FR" sz="1000" dirty="0" err="1">
                <a:solidFill>
                  <a:srgbClr val="000000"/>
                </a:solidFill>
                <a:latin typeface="Monaco"/>
              </a:rPr>
              <a:t>modulefiles</a:t>
            </a:r>
            <a:r>
              <a:rPr lang="fr-FR" sz="1000" dirty="0">
                <a:solidFill>
                  <a:srgbClr val="000000"/>
                </a:solidFill>
                <a:latin typeface="Monaco"/>
              </a:rPr>
              <a:t> ----------------------------</a:t>
            </a:r>
          </a:p>
          <a:p>
            <a:r>
              <a:rPr lang="sv-SE" sz="1000" dirty="0" err="1">
                <a:solidFill>
                  <a:srgbClr val="000000"/>
                </a:solidFill>
                <a:latin typeface="Monaco"/>
              </a:rPr>
              <a:t>acml</a:t>
            </a:r>
            <a:r>
              <a:rPr lang="sv-SE" sz="1000" dirty="0">
                <a:solidFill>
                  <a:srgbClr val="000000"/>
                </a:solidFill>
                <a:latin typeface="Monaco"/>
              </a:rPr>
              <a:t>-gnu/4.4             </a:t>
            </a:r>
            <a:r>
              <a:rPr lang="sv-SE" sz="1000" dirty="0" err="1">
                <a:solidFill>
                  <a:srgbClr val="000000"/>
                </a:solidFill>
                <a:latin typeface="Monaco"/>
              </a:rPr>
              <a:t>intel</a:t>
            </a:r>
            <a:r>
              <a:rPr lang="sv-SE" sz="1000" dirty="0">
                <a:solidFill>
                  <a:srgbClr val="000000"/>
                </a:solidFill>
                <a:latin typeface="Monaco"/>
              </a:rPr>
              <a:t>/</a:t>
            </a:r>
            <a:r>
              <a:rPr lang="sv-SE" sz="1000" dirty="0" smtClean="0">
                <a:solidFill>
                  <a:srgbClr val="000000"/>
                </a:solidFill>
                <a:latin typeface="Monaco"/>
              </a:rPr>
              <a:t>12.0               </a:t>
            </a:r>
            <a:r>
              <a:rPr lang="sv-SE" sz="1000" dirty="0">
                <a:solidFill>
                  <a:srgbClr val="000000"/>
                </a:solidFill>
                <a:latin typeface="Monaco"/>
              </a:rPr>
              <a:t>mvapich2-pgi-ofa/1.7</a:t>
            </a:r>
          </a:p>
          <a:p>
            <a:r>
              <a:rPr lang="sv-SE" sz="1000" dirty="0" err="1">
                <a:solidFill>
                  <a:srgbClr val="000000"/>
                </a:solidFill>
                <a:latin typeface="Monaco"/>
              </a:rPr>
              <a:t>acml-gnu_mp</a:t>
            </a:r>
            <a:r>
              <a:rPr lang="sv-SE" sz="1000" dirty="0">
                <a:solidFill>
                  <a:srgbClr val="000000"/>
                </a:solidFill>
                <a:latin typeface="Monaco"/>
              </a:rPr>
              <a:t>/4.4          </a:t>
            </a:r>
            <a:r>
              <a:rPr lang="sv-SE" sz="1000" dirty="0" err="1">
                <a:solidFill>
                  <a:srgbClr val="000000"/>
                </a:solidFill>
                <a:latin typeface="Monaco"/>
              </a:rPr>
              <a:t>intel</a:t>
            </a:r>
            <a:r>
              <a:rPr lang="sv-SE" sz="1000" dirty="0">
                <a:solidFill>
                  <a:srgbClr val="000000"/>
                </a:solidFill>
                <a:latin typeface="Monaco"/>
              </a:rPr>
              <a:t>/</a:t>
            </a:r>
            <a:r>
              <a:rPr lang="sv-SE" sz="1000" dirty="0" smtClean="0">
                <a:solidFill>
                  <a:srgbClr val="000000"/>
                </a:solidFill>
                <a:latin typeface="Monaco"/>
              </a:rPr>
              <a:t>13.0               </a:t>
            </a:r>
            <a:r>
              <a:rPr lang="sv-SE" sz="1000" dirty="0">
                <a:solidFill>
                  <a:srgbClr val="000000"/>
                </a:solidFill>
                <a:latin typeface="Monaco"/>
              </a:rPr>
              <a:t>mvapich2-pgi-psm/1.7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Monaco"/>
              </a:rPr>
              <a:t>acml-intel</a:t>
            </a:r>
            <a:r>
              <a:rPr lang="en-US" sz="1000" dirty="0">
                <a:solidFill>
                  <a:srgbClr val="000000"/>
                </a:solidFill>
                <a:latin typeface="Monaco"/>
              </a:rPr>
              <a:t>/4.4           </a:t>
            </a:r>
            <a:r>
              <a:rPr lang="en-US" sz="1000" dirty="0" err="1">
                <a:solidFill>
                  <a:srgbClr val="000000"/>
                </a:solidFill>
                <a:latin typeface="Monaco"/>
              </a:rPr>
              <a:t>intel</a:t>
            </a:r>
            <a:r>
              <a:rPr lang="en-US" sz="1000" dirty="0">
                <a:solidFill>
                  <a:srgbClr val="000000"/>
                </a:solidFill>
                <a:latin typeface="Monaco"/>
              </a:rPr>
              <a:t>/</a:t>
            </a:r>
            <a:r>
              <a:rPr lang="en-US" sz="1000" dirty="0" smtClean="0">
                <a:solidFill>
                  <a:srgbClr val="000000"/>
                </a:solidFill>
                <a:latin typeface="Monaco"/>
              </a:rPr>
              <a:t>14.0(</a:t>
            </a:r>
            <a:r>
              <a:rPr lang="en-US" sz="1000" dirty="0">
                <a:solidFill>
                  <a:srgbClr val="000000"/>
                </a:solidFill>
                <a:latin typeface="Monaco"/>
              </a:rPr>
              <a:t>default)      mvapich2-pgi-shmem/</a:t>
            </a:r>
            <a:r>
              <a:rPr lang="en-US" sz="1000" dirty="0" smtClean="0">
                <a:solidFill>
                  <a:srgbClr val="000000"/>
                </a:solidFill>
                <a:latin typeface="Monaco"/>
              </a:rPr>
              <a:t>1.7...</a:t>
            </a:r>
          </a:p>
          <a:p>
            <a:endParaRPr lang="en-US" sz="1000" dirty="0">
              <a:solidFill>
                <a:srgbClr val="000000"/>
              </a:solidFill>
              <a:latin typeface="Monaco"/>
            </a:endParaRPr>
          </a:p>
          <a:p>
            <a:r>
              <a:rPr lang="en-US" sz="1000" dirty="0">
                <a:solidFill>
                  <a:srgbClr val="000000"/>
                </a:solidFill>
                <a:latin typeface="Monaco"/>
              </a:rPr>
              <a:t>$ module </a:t>
            </a:r>
            <a:r>
              <a:rPr lang="en-US" sz="1000" dirty="0" smtClean="0">
                <a:solidFill>
                  <a:srgbClr val="000000"/>
                </a:solidFill>
                <a:latin typeface="Monaco"/>
              </a:rPr>
              <a:t>load </a:t>
            </a:r>
            <a:r>
              <a:rPr lang="en-US" sz="1000" dirty="0" err="1" smtClean="0">
                <a:solidFill>
                  <a:srgbClr val="000000"/>
                </a:solidFill>
                <a:latin typeface="Monaco"/>
              </a:rPr>
              <a:t>intel</a:t>
            </a:r>
            <a:r>
              <a:rPr lang="en-US" sz="1000" dirty="0" smtClean="0">
                <a:solidFill>
                  <a:srgbClr val="000000"/>
                </a:solidFill>
                <a:latin typeface="Monaco"/>
              </a:rPr>
              <a:t>/13.0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Monaco"/>
              </a:rPr>
              <a:t>$ module load mvapich2-pgi-shmem/1.7</a:t>
            </a:r>
            <a:endParaRPr lang="en-US" sz="1000" dirty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2849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0777" y="1078816"/>
            <a:ext cx="5051258" cy="3592454"/>
          </a:xfrm>
        </p:spPr>
        <p:txBody>
          <a:bodyPr>
            <a:normAutofit/>
          </a:bodyPr>
          <a:lstStyle/>
          <a:p>
            <a:r>
              <a:rPr lang="en-US" dirty="0"/>
              <a:t>Each unique dependency graph is a unique </a:t>
            </a:r>
            <a:r>
              <a:rPr lang="en-US" b="1" i="1" dirty="0"/>
              <a:t>configuration</a:t>
            </a:r>
            <a:r>
              <a:rPr lang="en-US" dirty="0"/>
              <a:t>.</a:t>
            </a:r>
          </a:p>
          <a:p>
            <a:r>
              <a:rPr lang="en-US" dirty="0"/>
              <a:t>Each configuration </a:t>
            </a:r>
            <a:r>
              <a:rPr lang="en-US" dirty="0" smtClean="0"/>
              <a:t>installed </a:t>
            </a:r>
            <a:r>
              <a:rPr lang="en-US" dirty="0"/>
              <a:t>in a unique directory.</a:t>
            </a:r>
          </a:p>
          <a:p>
            <a:pPr lvl="1"/>
            <a:r>
              <a:rPr lang="en-US" dirty="0" smtClean="0"/>
              <a:t>Configurations </a:t>
            </a:r>
            <a:r>
              <a:rPr lang="en-US" dirty="0"/>
              <a:t>of the same package can coexist.</a:t>
            </a:r>
          </a:p>
          <a:p>
            <a:r>
              <a:rPr lang="en-US" b="1" dirty="0">
                <a:solidFill>
                  <a:srgbClr val="C0504D"/>
                </a:solidFill>
              </a:rPr>
              <a:t>Hash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/>
              <a:t>of </a:t>
            </a:r>
            <a:r>
              <a:rPr lang="en-US" dirty="0" smtClean="0"/>
              <a:t>entire directed acyclic graph (DAG) is </a:t>
            </a:r>
            <a:r>
              <a:rPr lang="en-US" dirty="0"/>
              <a:t>appended to each prefix. </a:t>
            </a:r>
            <a:endParaRPr lang="en-US" dirty="0" smtClean="0"/>
          </a:p>
          <a:p>
            <a:r>
              <a:rPr lang="en-US" dirty="0" smtClean="0"/>
              <a:t>Installed packages automatically find dependencies</a:t>
            </a:r>
          </a:p>
          <a:p>
            <a:pPr lvl="1"/>
            <a:r>
              <a:rPr lang="en-US" dirty="0" err="1" smtClean="0"/>
              <a:t>Spack</a:t>
            </a:r>
            <a:r>
              <a:rPr lang="en-US" dirty="0" smtClean="0"/>
              <a:t> embeds RPATHs in binaries.</a:t>
            </a:r>
          </a:p>
          <a:p>
            <a:pPr lvl="1"/>
            <a:r>
              <a:rPr lang="en-US" dirty="0" smtClean="0"/>
              <a:t>No need to use modules or set LD_LIBRARY_PATH</a:t>
            </a:r>
          </a:p>
          <a:p>
            <a:pPr lvl="1"/>
            <a:r>
              <a:rPr lang="en-US" dirty="0" smtClean="0"/>
              <a:t>Things work </a:t>
            </a:r>
            <a:r>
              <a:rPr lang="en-US" i="1" dirty="0" smtClean="0"/>
              <a:t>the way you built them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Spack</a:t>
            </a:r>
            <a:r>
              <a:rPr lang="en-US" dirty="0" smtClean="0"/>
              <a:t> handles combinatorial software complexity.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36265" y="1053645"/>
            <a:ext cx="8229600" cy="18794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5750" indent="-228600" algn="l" rtl="0" eaLnBrk="1" latinLnBrk="0" hangingPunct="1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charset="2"/>
              <a:buChar char="§"/>
              <a:tabLst/>
              <a:defRPr kumimoji="0" sz="1800" b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28650" indent="-2857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90000"/>
              <a:buFont typeface="Calibri" panose="020F0502020204030204" pitchFamily="34" charset="0"/>
              <a:buChar char="—"/>
              <a:defRPr kumimoji="0"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800100" indent="-1714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defRPr kumimoji="0"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28700" indent="-1714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100000"/>
              <a:buFont typeface="Lucida Grande"/>
              <a:buChar char="–"/>
              <a:defRPr kumimoji="0"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257300" indent="-17145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Font typeface="Arial"/>
              <a:buChar char="•"/>
              <a:tabLst>
                <a:tab pos="1200150" algn="l"/>
              </a:tabLst>
              <a:defRPr kumimoji="0" lang="en-US"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7895" y="2674032"/>
            <a:ext cx="3602087" cy="180049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91440" rIns="274320" bIns="91440" rtlCol="0">
            <a:spAutoFit/>
          </a:bodyPr>
          <a:lstStyle/>
          <a:p>
            <a:r>
              <a:rPr lang="en-US" sz="1050" b="1" dirty="0" err="1" smtClean="0">
                <a:latin typeface="Menlo Regular"/>
                <a:cs typeface="Menlo Regular"/>
              </a:rPr>
              <a:t>spack</a:t>
            </a:r>
            <a:r>
              <a:rPr lang="en-US" sz="1050" b="1" dirty="0" smtClean="0">
                <a:latin typeface="Menlo Regular"/>
                <a:cs typeface="Menlo Regular"/>
              </a:rPr>
              <a:t>/opt/</a:t>
            </a:r>
          </a:p>
          <a:p>
            <a:r>
              <a:rPr lang="en-US" sz="1050" b="1" dirty="0" smtClean="0">
                <a:latin typeface="Menlo Regular"/>
                <a:cs typeface="Menlo Regular"/>
              </a:rPr>
              <a:t>    linux-x86_64/</a:t>
            </a:r>
          </a:p>
          <a:p>
            <a:r>
              <a:rPr lang="en-US" sz="1050" b="1" dirty="0" smtClean="0">
                <a:latin typeface="Menlo Regular"/>
                <a:cs typeface="Menlo Regular"/>
              </a:rPr>
              <a:t>    </a:t>
            </a:r>
            <a:r>
              <a:rPr lang="en-US" sz="1050" b="1" dirty="0">
                <a:latin typeface="Menlo Regular"/>
                <a:cs typeface="Menlo Regular"/>
              </a:rPr>
              <a:t> </a:t>
            </a:r>
            <a:r>
              <a:rPr lang="en-US" sz="1050" b="1" dirty="0" smtClean="0">
                <a:latin typeface="Menlo Regular"/>
                <a:cs typeface="Menlo Regular"/>
              </a:rPr>
              <a:t>   gcc-4.7.2/</a:t>
            </a:r>
          </a:p>
          <a:p>
            <a:r>
              <a:rPr lang="en-US" sz="1050" b="1" dirty="0" smtClean="0">
                <a:latin typeface="Menlo Regular"/>
                <a:cs typeface="Menlo Regular"/>
              </a:rPr>
              <a:t>            mpileaks-1.1-</a:t>
            </a:r>
            <a:r>
              <a:rPr lang="en-US" sz="1050" b="1" dirty="0" smtClean="0">
                <a:solidFill>
                  <a:schemeClr val="accent2"/>
                </a:solidFill>
                <a:latin typeface="Menlo Regular"/>
                <a:cs typeface="Menlo Regular"/>
              </a:rPr>
              <a:t>0f54bf34cadk</a:t>
            </a:r>
            <a:r>
              <a:rPr lang="en-US" sz="1050" b="1" dirty="0" smtClean="0">
                <a:latin typeface="Menlo Regular"/>
                <a:cs typeface="Menlo Regular"/>
              </a:rPr>
              <a:t>/</a:t>
            </a:r>
          </a:p>
          <a:p>
            <a:r>
              <a:rPr lang="en-US" sz="1050" b="1" dirty="0">
                <a:latin typeface="Menlo Regular"/>
                <a:cs typeface="Menlo Regular"/>
              </a:rPr>
              <a:t> </a:t>
            </a:r>
            <a:r>
              <a:rPr lang="en-US" sz="1050" b="1" dirty="0" smtClean="0">
                <a:latin typeface="Menlo Regular"/>
                <a:cs typeface="Menlo Regular"/>
              </a:rPr>
              <a:t>       intel-14.1/</a:t>
            </a:r>
          </a:p>
          <a:p>
            <a:r>
              <a:rPr lang="en-US" sz="1050" b="1" dirty="0">
                <a:latin typeface="Menlo Regular"/>
                <a:cs typeface="Menlo Regular"/>
              </a:rPr>
              <a:t> </a:t>
            </a:r>
            <a:r>
              <a:rPr lang="en-US" sz="1050" b="1" dirty="0" smtClean="0">
                <a:latin typeface="Menlo Regular"/>
                <a:cs typeface="Menlo Regular"/>
              </a:rPr>
              <a:t>           hdf5-1.8.15-</a:t>
            </a:r>
            <a:r>
              <a:rPr lang="en-US" sz="1050" b="1" dirty="0" smtClean="0">
                <a:solidFill>
                  <a:schemeClr val="accent2"/>
                </a:solidFill>
                <a:latin typeface="Menlo Regular"/>
                <a:cs typeface="Menlo Regular"/>
              </a:rPr>
              <a:t>lkf14aq3nqiz</a:t>
            </a:r>
            <a:r>
              <a:rPr lang="en-US" sz="1050" b="1" dirty="0" smtClean="0">
                <a:latin typeface="Menlo Regular"/>
                <a:cs typeface="Menlo Regular"/>
              </a:rPr>
              <a:t>/</a:t>
            </a:r>
          </a:p>
          <a:p>
            <a:r>
              <a:rPr lang="en-US" sz="1050" b="1" dirty="0">
                <a:latin typeface="Menlo Regular"/>
                <a:cs typeface="Menlo Regular"/>
              </a:rPr>
              <a:t> </a:t>
            </a:r>
            <a:r>
              <a:rPr lang="en-US" sz="1050" b="1" dirty="0" smtClean="0">
                <a:latin typeface="Menlo Regular"/>
                <a:cs typeface="Menlo Regular"/>
              </a:rPr>
              <a:t>   </a:t>
            </a:r>
            <a:r>
              <a:rPr lang="en-US" sz="1050" b="1" dirty="0" err="1" smtClean="0">
                <a:latin typeface="Menlo Regular"/>
                <a:cs typeface="Menlo Regular"/>
              </a:rPr>
              <a:t>bgq</a:t>
            </a:r>
            <a:r>
              <a:rPr lang="en-US" sz="1050" b="1" dirty="0" smtClean="0">
                <a:latin typeface="Menlo Regular"/>
                <a:cs typeface="Menlo Regular"/>
              </a:rPr>
              <a:t>/</a:t>
            </a:r>
          </a:p>
          <a:p>
            <a:r>
              <a:rPr lang="en-US" sz="1050" b="1" dirty="0" smtClean="0">
                <a:latin typeface="Menlo Regular"/>
                <a:cs typeface="Menlo Regular"/>
              </a:rPr>
              <a:t>        xl-12.1/</a:t>
            </a:r>
          </a:p>
          <a:p>
            <a:r>
              <a:rPr lang="en-US" sz="1050" b="1" dirty="0">
                <a:latin typeface="Menlo Regular"/>
                <a:cs typeface="Menlo Regular"/>
              </a:rPr>
              <a:t>            </a:t>
            </a:r>
            <a:r>
              <a:rPr lang="en-US" sz="1050" b="1" dirty="0" smtClean="0">
                <a:latin typeface="Menlo Regular"/>
                <a:cs typeface="Menlo Regular"/>
              </a:rPr>
              <a:t>hdf5-1-8.16-</a:t>
            </a:r>
            <a:r>
              <a:rPr lang="en-US" sz="1050" b="1" dirty="0" smtClean="0">
                <a:solidFill>
                  <a:srgbClr val="C0504D"/>
                </a:solidFill>
                <a:latin typeface="Menlo Regular"/>
                <a:cs typeface="Menlo Regular"/>
              </a:rPr>
              <a:t>fqb3a15abrwx</a:t>
            </a:r>
            <a:r>
              <a:rPr lang="en-US" sz="1050" b="1" dirty="0" smtClean="0">
                <a:latin typeface="Menlo Regular"/>
                <a:cs typeface="Menlo Regular"/>
              </a:rPr>
              <a:t>/</a:t>
            </a:r>
          </a:p>
          <a:p>
            <a:r>
              <a:rPr lang="en-US" sz="1050" b="1" dirty="0" smtClean="0">
                <a:latin typeface="Menlo Regular"/>
                <a:cs typeface="Menlo Regular"/>
              </a:rPr>
              <a:t>    ...</a:t>
            </a:r>
          </a:p>
        </p:txBody>
      </p:sp>
      <p:pic>
        <p:nvPicPr>
          <p:cNvPr id="12" name="Picture 11" descr="mpileak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9775" y="1117071"/>
            <a:ext cx="4348743" cy="14001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6560" y="2325956"/>
            <a:ext cx="1769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/>
                <a:cs typeface="Calibri"/>
              </a:rPr>
              <a:t>Installation Layout</a:t>
            </a:r>
            <a:endParaRPr lang="en-US" sz="1600" b="1" dirty="0">
              <a:latin typeface="Calibri"/>
              <a:cs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3608" y="1055862"/>
            <a:ext cx="167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/>
                <a:cs typeface="Calibri"/>
              </a:rPr>
              <a:t>Dependency DAG</a:t>
            </a:r>
            <a:endParaRPr lang="en-US" sz="1600" b="1" dirty="0">
              <a:latin typeface="Calibri"/>
              <a:cs typeface="Calibri"/>
            </a:endParaRPr>
          </a:p>
        </p:txBody>
      </p:sp>
      <p:sp>
        <p:nvSpPr>
          <p:cNvPr id="6" name="Striped Right Arrow 5"/>
          <p:cNvSpPr/>
          <p:nvPr/>
        </p:nvSpPr>
        <p:spPr bwMode="auto">
          <a:xfrm rot="5400000">
            <a:off x="2451879" y="2498127"/>
            <a:ext cx="933405" cy="374907"/>
          </a:xfrm>
          <a:prstGeom prst="stripedRightArrow">
            <a:avLst/>
          </a:prstGeom>
          <a:solidFill>
            <a:schemeClr val="accent2"/>
          </a:soli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Hash</a:t>
            </a:r>
            <a:endParaRPr lang="en-US" sz="1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1643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</a:t>
            </a:r>
            <a:r>
              <a:rPr lang="en-US" dirty="0" err="1"/>
              <a:t>spack</a:t>
            </a:r>
            <a:r>
              <a:rPr lang="en-US" dirty="0"/>
              <a:t> list` shows </a:t>
            </a:r>
            <a:r>
              <a:rPr lang="en-US" dirty="0" smtClean="0"/>
              <a:t>what packages are </a:t>
            </a:r>
            <a:r>
              <a:rPr lang="en-US" dirty="0"/>
              <a:t>available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602" y="1085069"/>
            <a:ext cx="8909956" cy="30008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Monaco"/>
                <a:ea typeface="Monaco"/>
                <a:cs typeface="Monaco"/>
              </a:rPr>
              <a:t>$</a:t>
            </a:r>
            <a:r>
              <a:rPr lang="en-US" sz="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spack</a:t>
            </a:r>
            <a:r>
              <a:rPr lang="en-US" sz="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list</a:t>
            </a:r>
          </a:p>
          <a:p>
            <a:r>
              <a:rPr lang="en-US" sz="700" dirty="0">
                <a:solidFill>
                  <a:srgbClr val="5655E8"/>
                </a:solidFill>
                <a:latin typeface="Monaco"/>
                <a:ea typeface="Monaco"/>
                <a:cs typeface="Monaco"/>
              </a:rPr>
              <a:t>==&gt;</a:t>
            </a:r>
            <a:r>
              <a:rPr lang="en-US" sz="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7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243 packages.</a:t>
            </a:r>
          </a:p>
          <a:p>
            <a:r>
              <a:rPr lang="en-US" sz="700" dirty="0" err="1" smtClean="0">
                <a:latin typeface="Monaco"/>
                <a:cs typeface="Monaco"/>
              </a:rPr>
              <a:t>activeharmony</a:t>
            </a:r>
            <a:r>
              <a:rPr lang="en-US" sz="700" dirty="0" smtClean="0">
                <a:latin typeface="Monaco"/>
                <a:cs typeface="Monaco"/>
              </a:rPr>
              <a:t>  </a:t>
            </a:r>
            <a:r>
              <a:rPr lang="en-US" sz="700" dirty="0" err="1" smtClean="0">
                <a:latin typeface="Monaco"/>
                <a:cs typeface="Monaco"/>
              </a:rPr>
              <a:t>coreutils</a:t>
            </a:r>
            <a:r>
              <a:rPr lang="en-US" sz="700" dirty="0" smtClean="0">
                <a:latin typeface="Monaco"/>
                <a:cs typeface="Monaco"/>
              </a:rPr>
              <a:t>        </a:t>
            </a:r>
            <a:r>
              <a:rPr lang="en-US" sz="700" dirty="0" err="1" smtClean="0">
                <a:latin typeface="Monaco"/>
                <a:cs typeface="Monaco"/>
              </a:rPr>
              <a:t>ghostscript</a:t>
            </a:r>
            <a:r>
              <a:rPr lang="en-US" sz="700" dirty="0" smtClean="0">
                <a:latin typeface="Monaco"/>
                <a:cs typeface="Monaco"/>
              </a:rPr>
              <a:t>  </a:t>
            </a:r>
            <a:r>
              <a:rPr lang="en-US" sz="700" dirty="0" err="1" smtClean="0">
                <a:latin typeface="Monaco"/>
                <a:cs typeface="Monaco"/>
              </a:rPr>
              <a:t>leveldb</a:t>
            </a:r>
            <a:r>
              <a:rPr lang="en-US" sz="700" dirty="0" smtClean="0">
                <a:latin typeface="Monaco"/>
                <a:cs typeface="Monaco"/>
              </a:rPr>
              <a:t>        </a:t>
            </a:r>
            <a:r>
              <a:rPr lang="en-US" sz="700" dirty="0" err="1" smtClean="0">
                <a:latin typeface="Monaco"/>
                <a:cs typeface="Monaco"/>
              </a:rPr>
              <a:t>libxslt</a:t>
            </a:r>
            <a:r>
              <a:rPr lang="en-US" sz="700" dirty="0" smtClean="0">
                <a:latin typeface="Monaco"/>
                <a:cs typeface="Monaco"/>
              </a:rPr>
              <a:t>   </a:t>
            </a:r>
            <a:r>
              <a:rPr lang="en-US" sz="700" dirty="0" err="1" smtClean="0">
                <a:latin typeface="Monaco"/>
                <a:cs typeface="Monaco"/>
              </a:rPr>
              <a:t>netcdf</a:t>
            </a:r>
            <a:r>
              <a:rPr lang="en-US" sz="700" dirty="0" smtClean="0">
                <a:latin typeface="Monaco"/>
                <a:cs typeface="Monaco"/>
              </a:rPr>
              <a:t>           </a:t>
            </a:r>
            <a:r>
              <a:rPr lang="en-US" sz="700" dirty="0" err="1" smtClean="0">
                <a:latin typeface="Monaco"/>
                <a:cs typeface="Monaco"/>
              </a:rPr>
              <a:t>ppl</a:t>
            </a:r>
            <a:r>
              <a:rPr lang="en-US" sz="700" dirty="0" smtClean="0">
                <a:latin typeface="Monaco"/>
                <a:cs typeface="Monaco"/>
              </a:rPr>
              <a:t>            </a:t>
            </a:r>
            <a:r>
              <a:rPr lang="en-US" sz="700" dirty="0" err="1" smtClean="0">
                <a:latin typeface="Monaco"/>
                <a:cs typeface="Monaco"/>
              </a:rPr>
              <a:t>py-pychecker</a:t>
            </a:r>
            <a:r>
              <a:rPr lang="en-US" sz="700" dirty="0" smtClean="0">
                <a:latin typeface="Monaco"/>
                <a:cs typeface="Monaco"/>
              </a:rPr>
              <a:t>         </a:t>
            </a:r>
            <a:r>
              <a:rPr lang="en-US" sz="700" dirty="0" err="1" smtClean="0">
                <a:latin typeface="Monaco"/>
                <a:cs typeface="Monaco"/>
              </a:rPr>
              <a:t>qt</a:t>
            </a:r>
            <a:r>
              <a:rPr lang="en-US" sz="700" dirty="0" smtClean="0">
                <a:latin typeface="Monaco"/>
                <a:cs typeface="Monaco"/>
              </a:rPr>
              <a:t>                   thrift    </a:t>
            </a:r>
          </a:p>
          <a:p>
            <a:r>
              <a:rPr lang="en-US" sz="700" dirty="0" smtClean="0">
                <a:latin typeface="Monaco"/>
                <a:cs typeface="Monaco"/>
              </a:rPr>
              <a:t>adept-</a:t>
            </a:r>
            <a:r>
              <a:rPr lang="en-US" sz="700" dirty="0" err="1" smtClean="0">
                <a:latin typeface="Monaco"/>
                <a:cs typeface="Monaco"/>
              </a:rPr>
              <a:t>utils</a:t>
            </a:r>
            <a:r>
              <a:rPr lang="en-US" sz="700" dirty="0" smtClean="0">
                <a:latin typeface="Monaco"/>
                <a:cs typeface="Monaco"/>
              </a:rPr>
              <a:t>    </a:t>
            </a:r>
            <a:r>
              <a:rPr lang="en-US" sz="700" dirty="0" err="1" smtClean="0">
                <a:latin typeface="Monaco"/>
                <a:cs typeface="Monaco"/>
              </a:rPr>
              <a:t>cppcheck</a:t>
            </a:r>
            <a:r>
              <a:rPr lang="en-US" sz="700" dirty="0" smtClean="0">
                <a:latin typeface="Monaco"/>
                <a:cs typeface="Monaco"/>
              </a:rPr>
              <a:t>         </a:t>
            </a:r>
            <a:r>
              <a:rPr lang="en-US" sz="700" dirty="0" err="1" smtClean="0">
                <a:latin typeface="Monaco"/>
                <a:cs typeface="Monaco"/>
              </a:rPr>
              <a:t>git</a:t>
            </a:r>
            <a:r>
              <a:rPr lang="en-US" sz="700" dirty="0" smtClean="0">
                <a:latin typeface="Monaco"/>
                <a:cs typeface="Monaco"/>
              </a:rPr>
              <a:t>          </a:t>
            </a:r>
            <a:r>
              <a:rPr lang="en-US" sz="700" dirty="0" err="1" smtClean="0">
                <a:latin typeface="Monaco"/>
                <a:cs typeface="Monaco"/>
              </a:rPr>
              <a:t>libarchive</a:t>
            </a:r>
            <a:r>
              <a:rPr lang="en-US" sz="700" dirty="0" smtClean="0">
                <a:latin typeface="Monaco"/>
                <a:cs typeface="Monaco"/>
              </a:rPr>
              <a:t>     </a:t>
            </a:r>
            <a:r>
              <a:rPr lang="en-US" sz="700" dirty="0" err="1" smtClean="0">
                <a:latin typeface="Monaco"/>
                <a:cs typeface="Monaco"/>
              </a:rPr>
              <a:t>llvm</a:t>
            </a:r>
            <a:r>
              <a:rPr lang="en-US" sz="700" dirty="0" smtClean="0">
                <a:latin typeface="Monaco"/>
                <a:cs typeface="Monaco"/>
              </a:rPr>
              <a:t>      </a:t>
            </a:r>
            <a:r>
              <a:rPr lang="en-US" sz="700" dirty="0" err="1" smtClean="0">
                <a:latin typeface="Monaco"/>
                <a:cs typeface="Monaco"/>
              </a:rPr>
              <a:t>netgauge</a:t>
            </a:r>
            <a:r>
              <a:rPr lang="en-US" sz="700" dirty="0" smtClean="0">
                <a:latin typeface="Monaco"/>
                <a:cs typeface="Monaco"/>
              </a:rPr>
              <a:t>         </a:t>
            </a:r>
            <a:r>
              <a:rPr lang="en-US" sz="700" dirty="0" err="1" smtClean="0">
                <a:latin typeface="Monaco"/>
                <a:cs typeface="Monaco"/>
              </a:rPr>
              <a:t>protobuf</a:t>
            </a:r>
            <a:r>
              <a:rPr lang="en-US" sz="700" dirty="0" smtClean="0">
                <a:latin typeface="Monaco"/>
                <a:cs typeface="Monaco"/>
              </a:rPr>
              <a:t>       </a:t>
            </a:r>
            <a:r>
              <a:rPr lang="en-US" sz="700" dirty="0" err="1" smtClean="0">
                <a:latin typeface="Monaco"/>
                <a:cs typeface="Monaco"/>
              </a:rPr>
              <a:t>py-pycparser</a:t>
            </a:r>
            <a:r>
              <a:rPr lang="en-US" sz="700" dirty="0" smtClean="0">
                <a:latin typeface="Monaco"/>
                <a:cs typeface="Monaco"/>
              </a:rPr>
              <a:t>         </a:t>
            </a:r>
            <a:r>
              <a:rPr lang="en-US" sz="700" dirty="0" err="1" smtClean="0">
                <a:latin typeface="Monaco"/>
                <a:cs typeface="Monaco"/>
              </a:rPr>
              <a:t>qthreads</a:t>
            </a:r>
            <a:r>
              <a:rPr lang="en-US" sz="700" dirty="0" smtClean="0">
                <a:latin typeface="Monaco"/>
                <a:cs typeface="Monaco"/>
              </a:rPr>
              <a:t>             </a:t>
            </a:r>
            <a:r>
              <a:rPr lang="en-US" sz="700" dirty="0" err="1" smtClean="0">
                <a:latin typeface="Monaco"/>
                <a:cs typeface="Monaco"/>
              </a:rPr>
              <a:t>tk</a:t>
            </a:r>
            <a:r>
              <a:rPr lang="en-US" sz="700" dirty="0" smtClean="0">
                <a:latin typeface="Monaco"/>
                <a:cs typeface="Monaco"/>
              </a:rPr>
              <a:t>        </a:t>
            </a:r>
          </a:p>
          <a:p>
            <a:r>
              <a:rPr lang="fi-FI" sz="700" dirty="0" smtClean="0">
                <a:latin typeface="Monaco"/>
                <a:cs typeface="Monaco"/>
              </a:rPr>
              <a:t>apex           </a:t>
            </a:r>
            <a:r>
              <a:rPr lang="fi-FI" sz="700" dirty="0" err="1" smtClean="0">
                <a:latin typeface="Monaco"/>
                <a:cs typeface="Monaco"/>
              </a:rPr>
              <a:t>cram</a:t>
            </a:r>
            <a:r>
              <a:rPr lang="fi-FI" sz="700" dirty="0" smtClean="0">
                <a:latin typeface="Monaco"/>
                <a:cs typeface="Monaco"/>
              </a:rPr>
              <a:t>             </a:t>
            </a:r>
            <a:r>
              <a:rPr lang="fi-FI" sz="700" dirty="0" err="1" smtClean="0">
                <a:latin typeface="Monaco"/>
                <a:cs typeface="Monaco"/>
              </a:rPr>
              <a:t>glib</a:t>
            </a:r>
            <a:r>
              <a:rPr lang="fi-FI" sz="700" dirty="0" smtClean="0">
                <a:latin typeface="Monaco"/>
                <a:cs typeface="Monaco"/>
              </a:rPr>
              <a:t>         </a:t>
            </a:r>
            <a:r>
              <a:rPr lang="fi-FI" sz="700" dirty="0" err="1" smtClean="0">
                <a:latin typeface="Monaco"/>
                <a:cs typeface="Monaco"/>
              </a:rPr>
              <a:t>libcircle</a:t>
            </a:r>
            <a:r>
              <a:rPr lang="fi-FI" sz="700" dirty="0" smtClean="0">
                <a:latin typeface="Monaco"/>
                <a:cs typeface="Monaco"/>
              </a:rPr>
              <a:t>      </a:t>
            </a:r>
            <a:r>
              <a:rPr lang="fi-FI" sz="700" dirty="0" err="1" smtClean="0">
                <a:latin typeface="Monaco"/>
                <a:cs typeface="Monaco"/>
              </a:rPr>
              <a:t>llvm-lld</a:t>
            </a:r>
            <a:r>
              <a:rPr lang="fi-FI" sz="700" dirty="0" smtClean="0">
                <a:latin typeface="Monaco"/>
                <a:cs typeface="Monaco"/>
              </a:rPr>
              <a:t>  </a:t>
            </a:r>
            <a:r>
              <a:rPr lang="fi-FI" sz="700" dirty="0" err="1" smtClean="0">
                <a:latin typeface="Monaco"/>
                <a:cs typeface="Monaco"/>
              </a:rPr>
              <a:t>netlib-blas</a:t>
            </a:r>
            <a:r>
              <a:rPr lang="fi-FI" sz="700" dirty="0" smtClean="0">
                <a:latin typeface="Monaco"/>
                <a:cs typeface="Monaco"/>
              </a:rPr>
              <a:t>      </a:t>
            </a:r>
            <a:r>
              <a:rPr lang="fi-FI" sz="700" dirty="0" err="1" smtClean="0">
                <a:latin typeface="Monaco"/>
                <a:cs typeface="Monaco"/>
              </a:rPr>
              <a:t>py-basemap</a:t>
            </a:r>
            <a:r>
              <a:rPr lang="fi-FI" sz="700" dirty="0" smtClean="0">
                <a:latin typeface="Monaco"/>
                <a:cs typeface="Monaco"/>
              </a:rPr>
              <a:t>     </a:t>
            </a:r>
            <a:r>
              <a:rPr lang="fi-FI" sz="700" dirty="0" err="1" smtClean="0">
                <a:latin typeface="Monaco"/>
                <a:cs typeface="Monaco"/>
              </a:rPr>
              <a:t>py-pyelftools</a:t>
            </a:r>
            <a:r>
              <a:rPr lang="fi-FI" sz="700" dirty="0" smtClean="0">
                <a:latin typeface="Monaco"/>
                <a:cs typeface="Monaco"/>
              </a:rPr>
              <a:t>        R                    </a:t>
            </a:r>
            <a:r>
              <a:rPr lang="fi-FI" sz="700" dirty="0" err="1" smtClean="0">
                <a:latin typeface="Monaco"/>
                <a:cs typeface="Monaco"/>
              </a:rPr>
              <a:t>tmux</a:t>
            </a:r>
            <a:r>
              <a:rPr lang="fi-FI" sz="700" dirty="0" smtClean="0">
                <a:latin typeface="Monaco"/>
                <a:cs typeface="Monaco"/>
              </a:rPr>
              <a:t>      </a:t>
            </a:r>
          </a:p>
          <a:p>
            <a:r>
              <a:rPr lang="en-US" sz="700" dirty="0" err="1" smtClean="0">
                <a:latin typeface="Monaco"/>
                <a:cs typeface="Monaco"/>
              </a:rPr>
              <a:t>arpack</a:t>
            </a:r>
            <a:r>
              <a:rPr lang="en-US" sz="700" dirty="0" smtClean="0">
                <a:latin typeface="Monaco"/>
                <a:cs typeface="Monaco"/>
              </a:rPr>
              <a:t>         </a:t>
            </a:r>
            <a:r>
              <a:rPr lang="en-US" sz="700" dirty="0" err="1" smtClean="0">
                <a:latin typeface="Monaco"/>
                <a:cs typeface="Monaco"/>
              </a:rPr>
              <a:t>cscope</a:t>
            </a:r>
            <a:r>
              <a:rPr lang="en-US" sz="700" dirty="0" smtClean="0">
                <a:latin typeface="Monaco"/>
                <a:cs typeface="Monaco"/>
              </a:rPr>
              <a:t>           </a:t>
            </a:r>
            <a:r>
              <a:rPr lang="en-US" sz="700" dirty="0" err="1" smtClean="0">
                <a:latin typeface="Monaco"/>
                <a:cs typeface="Monaco"/>
              </a:rPr>
              <a:t>glm</a:t>
            </a:r>
            <a:r>
              <a:rPr lang="en-US" sz="700" dirty="0" smtClean="0">
                <a:latin typeface="Monaco"/>
                <a:cs typeface="Monaco"/>
              </a:rPr>
              <a:t>          </a:t>
            </a:r>
            <a:r>
              <a:rPr lang="en-US" sz="700" dirty="0" err="1" smtClean="0">
                <a:latin typeface="Monaco"/>
                <a:cs typeface="Monaco"/>
              </a:rPr>
              <a:t>libdrm</a:t>
            </a:r>
            <a:r>
              <a:rPr lang="en-US" sz="700" dirty="0" smtClean="0">
                <a:latin typeface="Monaco"/>
                <a:cs typeface="Monaco"/>
              </a:rPr>
              <a:t>         </a:t>
            </a:r>
            <a:r>
              <a:rPr lang="en-US" sz="700" dirty="0" err="1" smtClean="0">
                <a:latin typeface="Monaco"/>
                <a:cs typeface="Monaco"/>
              </a:rPr>
              <a:t>lmdb</a:t>
            </a:r>
            <a:r>
              <a:rPr lang="en-US" sz="700" dirty="0" smtClean="0">
                <a:latin typeface="Monaco"/>
                <a:cs typeface="Monaco"/>
              </a:rPr>
              <a:t>      </a:t>
            </a:r>
            <a:r>
              <a:rPr lang="en-US" sz="700" dirty="0" err="1" smtClean="0">
                <a:latin typeface="Monaco"/>
                <a:cs typeface="Monaco"/>
              </a:rPr>
              <a:t>netlib-lapack</a:t>
            </a:r>
            <a:r>
              <a:rPr lang="en-US" sz="700" dirty="0" smtClean="0">
                <a:latin typeface="Monaco"/>
                <a:cs typeface="Monaco"/>
              </a:rPr>
              <a:t>    </a:t>
            </a:r>
            <a:r>
              <a:rPr lang="en-US" sz="700" dirty="0" err="1" smtClean="0">
                <a:latin typeface="Monaco"/>
                <a:cs typeface="Monaco"/>
              </a:rPr>
              <a:t>py-biopython</a:t>
            </a:r>
            <a:r>
              <a:rPr lang="en-US" sz="700" dirty="0" smtClean="0">
                <a:latin typeface="Monaco"/>
                <a:cs typeface="Monaco"/>
              </a:rPr>
              <a:t>   </a:t>
            </a:r>
            <a:r>
              <a:rPr lang="en-US" sz="700" dirty="0" err="1" smtClean="0">
                <a:latin typeface="Monaco"/>
                <a:cs typeface="Monaco"/>
              </a:rPr>
              <a:t>py-pygments</a:t>
            </a:r>
            <a:r>
              <a:rPr lang="en-US" sz="700" dirty="0" smtClean="0">
                <a:latin typeface="Monaco"/>
                <a:cs typeface="Monaco"/>
              </a:rPr>
              <a:t>          ravel                </a:t>
            </a:r>
            <a:r>
              <a:rPr lang="en-US" sz="700" dirty="0" err="1" smtClean="0">
                <a:latin typeface="Monaco"/>
                <a:cs typeface="Monaco"/>
              </a:rPr>
              <a:t>tmuxinator</a:t>
            </a:r>
            <a:endParaRPr lang="en-US" sz="700" dirty="0" smtClean="0">
              <a:latin typeface="Monaco"/>
              <a:cs typeface="Monaco"/>
            </a:endParaRPr>
          </a:p>
          <a:p>
            <a:r>
              <a:rPr lang="ro-RO" sz="700" dirty="0" smtClean="0">
                <a:latin typeface="Monaco"/>
                <a:cs typeface="Monaco"/>
              </a:rPr>
              <a:t>asciidoc       cube             global       libdwarf       lua       nettle           py-cffi        py-pylint            readline             trilinos  </a:t>
            </a:r>
          </a:p>
          <a:p>
            <a:r>
              <a:rPr lang="pl-PL" sz="700" dirty="0" err="1" smtClean="0">
                <a:latin typeface="Monaco"/>
                <a:cs typeface="Monaco"/>
              </a:rPr>
              <a:t>atk</a:t>
            </a:r>
            <a:r>
              <a:rPr lang="pl-PL" sz="700" dirty="0" smtClean="0">
                <a:latin typeface="Monaco"/>
                <a:cs typeface="Monaco"/>
              </a:rPr>
              <a:t>            </a:t>
            </a:r>
            <a:r>
              <a:rPr lang="pl-PL" sz="700" dirty="0" err="1" smtClean="0">
                <a:latin typeface="Monaco"/>
                <a:cs typeface="Monaco"/>
              </a:rPr>
              <a:t>czmq</a:t>
            </a:r>
            <a:r>
              <a:rPr lang="pl-PL" sz="700" dirty="0" smtClean="0">
                <a:latin typeface="Monaco"/>
                <a:cs typeface="Monaco"/>
              </a:rPr>
              <a:t>             </a:t>
            </a:r>
            <a:r>
              <a:rPr lang="pl-PL" sz="700" dirty="0" err="1" smtClean="0">
                <a:latin typeface="Monaco"/>
                <a:cs typeface="Monaco"/>
              </a:rPr>
              <a:t>glog</a:t>
            </a:r>
            <a:r>
              <a:rPr lang="pl-PL" sz="700" dirty="0" smtClean="0">
                <a:latin typeface="Monaco"/>
                <a:cs typeface="Monaco"/>
              </a:rPr>
              <a:t>         </a:t>
            </a:r>
            <a:r>
              <a:rPr lang="pl-PL" sz="700" dirty="0" err="1" smtClean="0">
                <a:latin typeface="Monaco"/>
                <a:cs typeface="Monaco"/>
              </a:rPr>
              <a:t>libelf</a:t>
            </a:r>
            <a:r>
              <a:rPr lang="pl-PL" sz="700" dirty="0" smtClean="0">
                <a:latin typeface="Monaco"/>
                <a:cs typeface="Monaco"/>
              </a:rPr>
              <a:t>         </a:t>
            </a:r>
            <a:r>
              <a:rPr lang="pl-PL" sz="700" dirty="0" err="1" smtClean="0">
                <a:latin typeface="Monaco"/>
                <a:cs typeface="Monaco"/>
              </a:rPr>
              <a:t>lwgrp</a:t>
            </a:r>
            <a:r>
              <a:rPr lang="pl-PL" sz="700" dirty="0" smtClean="0">
                <a:latin typeface="Monaco"/>
                <a:cs typeface="Monaco"/>
              </a:rPr>
              <a:t>     </a:t>
            </a:r>
            <a:r>
              <a:rPr lang="pl-PL" sz="700" dirty="0" err="1" smtClean="0">
                <a:latin typeface="Monaco"/>
                <a:cs typeface="Monaco"/>
              </a:rPr>
              <a:t>ompss</a:t>
            </a:r>
            <a:r>
              <a:rPr lang="pl-PL" sz="700" dirty="0" smtClean="0">
                <a:latin typeface="Monaco"/>
                <a:cs typeface="Monaco"/>
              </a:rPr>
              <a:t>            </a:t>
            </a:r>
            <a:r>
              <a:rPr lang="pl-PL" sz="700" dirty="0" err="1" smtClean="0">
                <a:latin typeface="Monaco"/>
                <a:cs typeface="Monaco"/>
              </a:rPr>
              <a:t>py-cython</a:t>
            </a:r>
            <a:r>
              <a:rPr lang="pl-PL" sz="700" dirty="0" smtClean="0">
                <a:latin typeface="Monaco"/>
                <a:cs typeface="Monaco"/>
              </a:rPr>
              <a:t>      </a:t>
            </a:r>
            <a:r>
              <a:rPr lang="pl-PL" sz="700" dirty="0" err="1" smtClean="0">
                <a:latin typeface="Monaco"/>
                <a:cs typeface="Monaco"/>
              </a:rPr>
              <a:t>py-pypar</a:t>
            </a:r>
            <a:r>
              <a:rPr lang="pl-PL" sz="700" dirty="0" smtClean="0">
                <a:latin typeface="Monaco"/>
                <a:cs typeface="Monaco"/>
              </a:rPr>
              <a:t>             </a:t>
            </a:r>
            <a:r>
              <a:rPr lang="pl-PL" sz="700" dirty="0" err="1" smtClean="0">
                <a:latin typeface="Monaco"/>
                <a:cs typeface="Monaco"/>
              </a:rPr>
              <a:t>rose</a:t>
            </a:r>
            <a:r>
              <a:rPr lang="pl-PL" sz="700" dirty="0" smtClean="0">
                <a:latin typeface="Monaco"/>
                <a:cs typeface="Monaco"/>
              </a:rPr>
              <a:t>                 </a:t>
            </a:r>
            <a:r>
              <a:rPr lang="pl-PL" sz="700" dirty="0" err="1" smtClean="0">
                <a:latin typeface="Monaco"/>
                <a:cs typeface="Monaco"/>
              </a:rPr>
              <a:t>uncrustify</a:t>
            </a:r>
            <a:endParaRPr lang="pl-PL" sz="700" dirty="0" smtClean="0">
              <a:latin typeface="Monaco"/>
              <a:cs typeface="Monaco"/>
            </a:endParaRPr>
          </a:p>
          <a:p>
            <a:r>
              <a:rPr lang="fr-FR" sz="700" dirty="0" smtClean="0">
                <a:latin typeface="Monaco"/>
                <a:cs typeface="Monaco"/>
              </a:rPr>
              <a:t>atlas          </a:t>
            </a:r>
            <a:r>
              <a:rPr lang="fr-FR" sz="700" dirty="0" err="1" smtClean="0">
                <a:latin typeface="Monaco"/>
                <a:cs typeface="Monaco"/>
              </a:rPr>
              <a:t>dbus</a:t>
            </a:r>
            <a:r>
              <a:rPr lang="fr-FR" sz="700" dirty="0" smtClean="0">
                <a:latin typeface="Monaco"/>
                <a:cs typeface="Monaco"/>
              </a:rPr>
              <a:t>             </a:t>
            </a:r>
            <a:r>
              <a:rPr lang="fr-FR" sz="700" dirty="0" err="1" smtClean="0">
                <a:latin typeface="Monaco"/>
                <a:cs typeface="Monaco"/>
              </a:rPr>
              <a:t>gmp</a:t>
            </a:r>
            <a:r>
              <a:rPr lang="fr-FR" sz="700" dirty="0" smtClean="0">
                <a:latin typeface="Monaco"/>
                <a:cs typeface="Monaco"/>
              </a:rPr>
              <a:t>          </a:t>
            </a:r>
            <a:r>
              <a:rPr lang="fr-FR" sz="700" dirty="0" err="1" smtClean="0">
                <a:latin typeface="Monaco"/>
                <a:cs typeface="Monaco"/>
              </a:rPr>
              <a:t>libevent</a:t>
            </a:r>
            <a:r>
              <a:rPr lang="fr-FR" sz="700" dirty="0" smtClean="0">
                <a:latin typeface="Monaco"/>
                <a:cs typeface="Monaco"/>
              </a:rPr>
              <a:t>       lwm2      </a:t>
            </a:r>
            <a:r>
              <a:rPr lang="fr-FR" sz="700" dirty="0" err="1" smtClean="0">
                <a:latin typeface="Monaco"/>
                <a:cs typeface="Monaco"/>
              </a:rPr>
              <a:t>ompt-openmp</a:t>
            </a:r>
            <a:r>
              <a:rPr lang="fr-FR" sz="700" dirty="0" smtClean="0">
                <a:latin typeface="Monaco"/>
                <a:cs typeface="Monaco"/>
              </a:rPr>
              <a:t>      </a:t>
            </a:r>
            <a:r>
              <a:rPr lang="fr-FR" sz="700" dirty="0" err="1" smtClean="0">
                <a:latin typeface="Monaco"/>
                <a:cs typeface="Monaco"/>
              </a:rPr>
              <a:t>py-dateutil</a:t>
            </a:r>
            <a:r>
              <a:rPr lang="fr-FR" sz="700" dirty="0" smtClean="0">
                <a:latin typeface="Monaco"/>
                <a:cs typeface="Monaco"/>
              </a:rPr>
              <a:t>    </a:t>
            </a:r>
            <a:r>
              <a:rPr lang="fr-FR" sz="700" dirty="0" err="1" smtClean="0">
                <a:latin typeface="Monaco"/>
                <a:cs typeface="Monaco"/>
              </a:rPr>
              <a:t>py-pyparsing</a:t>
            </a:r>
            <a:r>
              <a:rPr lang="fr-FR" sz="700" dirty="0" smtClean="0">
                <a:latin typeface="Monaco"/>
                <a:cs typeface="Monaco"/>
              </a:rPr>
              <a:t>         </a:t>
            </a:r>
            <a:r>
              <a:rPr lang="fr-FR" sz="700" dirty="0" err="1" smtClean="0">
                <a:latin typeface="Monaco"/>
                <a:cs typeface="Monaco"/>
              </a:rPr>
              <a:t>ruby</a:t>
            </a:r>
            <a:r>
              <a:rPr lang="fr-FR" sz="700" dirty="0" smtClean="0">
                <a:latin typeface="Monaco"/>
                <a:cs typeface="Monaco"/>
              </a:rPr>
              <a:t>                 </a:t>
            </a:r>
            <a:r>
              <a:rPr lang="fr-FR" sz="700" dirty="0" err="1" smtClean="0">
                <a:latin typeface="Monaco"/>
                <a:cs typeface="Monaco"/>
              </a:rPr>
              <a:t>util</a:t>
            </a:r>
            <a:r>
              <a:rPr lang="fr-FR" sz="700" dirty="0" smtClean="0">
                <a:latin typeface="Monaco"/>
                <a:cs typeface="Monaco"/>
              </a:rPr>
              <a:t>-linux</a:t>
            </a:r>
          </a:p>
          <a:p>
            <a:r>
              <a:rPr lang="fi-FI" sz="700" dirty="0" err="1" smtClean="0">
                <a:latin typeface="Monaco"/>
                <a:cs typeface="Monaco"/>
              </a:rPr>
              <a:t>autoconf</a:t>
            </a:r>
            <a:r>
              <a:rPr lang="fi-FI" sz="700" dirty="0" smtClean="0">
                <a:latin typeface="Monaco"/>
                <a:cs typeface="Monaco"/>
              </a:rPr>
              <a:t>       </a:t>
            </a:r>
            <a:r>
              <a:rPr lang="fi-FI" sz="700" dirty="0" err="1" smtClean="0">
                <a:latin typeface="Monaco"/>
                <a:cs typeface="Monaco"/>
              </a:rPr>
              <a:t>docbook-xml</a:t>
            </a:r>
            <a:r>
              <a:rPr lang="fi-FI" sz="700" dirty="0" smtClean="0">
                <a:latin typeface="Monaco"/>
                <a:cs typeface="Monaco"/>
              </a:rPr>
              <a:t>      </a:t>
            </a:r>
            <a:r>
              <a:rPr lang="fi-FI" sz="700" dirty="0" err="1" smtClean="0">
                <a:latin typeface="Monaco"/>
                <a:cs typeface="Monaco"/>
              </a:rPr>
              <a:t>gnutls</a:t>
            </a:r>
            <a:r>
              <a:rPr lang="fi-FI" sz="700" dirty="0" smtClean="0">
                <a:latin typeface="Monaco"/>
                <a:cs typeface="Monaco"/>
              </a:rPr>
              <a:t>       </a:t>
            </a:r>
            <a:r>
              <a:rPr lang="fi-FI" sz="700" dirty="0" err="1" smtClean="0">
                <a:latin typeface="Monaco"/>
                <a:cs typeface="Monaco"/>
              </a:rPr>
              <a:t>libffi</a:t>
            </a:r>
            <a:r>
              <a:rPr lang="fi-FI" sz="700" dirty="0" smtClean="0">
                <a:latin typeface="Monaco"/>
                <a:cs typeface="Monaco"/>
              </a:rPr>
              <a:t>         </a:t>
            </a:r>
            <a:r>
              <a:rPr lang="fi-FI" sz="700" dirty="0" err="1" smtClean="0">
                <a:latin typeface="Monaco"/>
                <a:cs typeface="Monaco"/>
              </a:rPr>
              <a:t>matio</a:t>
            </a:r>
            <a:r>
              <a:rPr lang="fi-FI" sz="700" dirty="0" smtClean="0">
                <a:latin typeface="Monaco"/>
                <a:cs typeface="Monaco"/>
              </a:rPr>
              <a:t>     opari2           </a:t>
            </a:r>
            <a:r>
              <a:rPr lang="fi-FI" sz="700" dirty="0" err="1" smtClean="0">
                <a:latin typeface="Monaco"/>
                <a:cs typeface="Monaco"/>
              </a:rPr>
              <a:t>py-epydoc</a:t>
            </a:r>
            <a:r>
              <a:rPr lang="fi-FI" sz="700" dirty="0" smtClean="0">
                <a:latin typeface="Monaco"/>
                <a:cs typeface="Monaco"/>
              </a:rPr>
              <a:t>      </a:t>
            </a:r>
            <a:r>
              <a:rPr lang="fi-FI" sz="700" dirty="0" err="1" smtClean="0">
                <a:latin typeface="Monaco"/>
                <a:cs typeface="Monaco"/>
              </a:rPr>
              <a:t>py-pyqt</a:t>
            </a:r>
            <a:r>
              <a:rPr lang="fi-FI" sz="700" dirty="0" smtClean="0">
                <a:latin typeface="Monaco"/>
                <a:cs typeface="Monaco"/>
              </a:rPr>
              <a:t>              SAMRAI               </a:t>
            </a:r>
            <a:r>
              <a:rPr lang="fi-FI" sz="700" dirty="0" err="1" smtClean="0">
                <a:latin typeface="Monaco"/>
                <a:cs typeface="Monaco"/>
              </a:rPr>
              <a:t>vim</a:t>
            </a:r>
            <a:r>
              <a:rPr lang="fi-FI" sz="700" dirty="0" smtClean="0">
                <a:latin typeface="Monaco"/>
                <a:cs typeface="Monaco"/>
              </a:rPr>
              <a:t>       </a:t>
            </a:r>
          </a:p>
          <a:p>
            <a:r>
              <a:rPr lang="en-US" sz="700" dirty="0" err="1" smtClean="0">
                <a:latin typeface="Monaco"/>
                <a:cs typeface="Monaco"/>
              </a:rPr>
              <a:t>automaded</a:t>
            </a:r>
            <a:r>
              <a:rPr lang="en-US" sz="700" dirty="0" smtClean="0">
                <a:latin typeface="Monaco"/>
                <a:cs typeface="Monaco"/>
              </a:rPr>
              <a:t>      </a:t>
            </a:r>
            <a:r>
              <a:rPr lang="en-US" sz="700" dirty="0" err="1" smtClean="0">
                <a:latin typeface="Monaco"/>
                <a:cs typeface="Monaco"/>
              </a:rPr>
              <a:t>doxygen</a:t>
            </a:r>
            <a:r>
              <a:rPr lang="en-US" sz="700" dirty="0" smtClean="0">
                <a:latin typeface="Monaco"/>
                <a:cs typeface="Monaco"/>
              </a:rPr>
              <a:t>          </a:t>
            </a:r>
            <a:r>
              <a:rPr lang="en-US" sz="700" dirty="0" err="1" smtClean="0">
                <a:latin typeface="Monaco"/>
                <a:cs typeface="Monaco"/>
              </a:rPr>
              <a:t>gperf</a:t>
            </a:r>
            <a:r>
              <a:rPr lang="en-US" sz="700" dirty="0" smtClean="0">
                <a:latin typeface="Monaco"/>
                <a:cs typeface="Monaco"/>
              </a:rPr>
              <a:t>        </a:t>
            </a:r>
            <a:r>
              <a:rPr lang="en-US" sz="700" dirty="0" err="1" smtClean="0">
                <a:latin typeface="Monaco"/>
                <a:cs typeface="Monaco"/>
              </a:rPr>
              <a:t>libgcrypt</a:t>
            </a:r>
            <a:r>
              <a:rPr lang="en-US" sz="700" dirty="0" smtClean="0">
                <a:latin typeface="Monaco"/>
                <a:cs typeface="Monaco"/>
              </a:rPr>
              <a:t>      </a:t>
            </a:r>
            <a:r>
              <a:rPr lang="en-US" sz="700" dirty="0" err="1" smtClean="0">
                <a:latin typeface="Monaco"/>
                <a:cs typeface="Monaco"/>
              </a:rPr>
              <a:t>memaxes</a:t>
            </a:r>
            <a:r>
              <a:rPr lang="en-US" sz="700" dirty="0" smtClean="0">
                <a:latin typeface="Monaco"/>
                <a:cs typeface="Monaco"/>
              </a:rPr>
              <a:t>   </a:t>
            </a:r>
            <a:r>
              <a:rPr lang="en-US" sz="700" dirty="0" err="1" smtClean="0">
                <a:latin typeface="Monaco"/>
                <a:cs typeface="Monaco"/>
              </a:rPr>
              <a:t>openmpi</a:t>
            </a:r>
            <a:r>
              <a:rPr lang="en-US" sz="700" dirty="0" smtClean="0">
                <a:latin typeface="Monaco"/>
                <a:cs typeface="Monaco"/>
              </a:rPr>
              <a:t>          </a:t>
            </a:r>
            <a:r>
              <a:rPr lang="en-US" sz="700" dirty="0" err="1" smtClean="0">
                <a:latin typeface="Monaco"/>
                <a:cs typeface="Monaco"/>
              </a:rPr>
              <a:t>py</a:t>
            </a:r>
            <a:r>
              <a:rPr lang="en-US" sz="700" dirty="0" smtClean="0">
                <a:latin typeface="Monaco"/>
                <a:cs typeface="Monaco"/>
              </a:rPr>
              <a:t>-genders     </a:t>
            </a:r>
            <a:r>
              <a:rPr lang="en-US" sz="700" dirty="0" err="1" smtClean="0">
                <a:latin typeface="Monaco"/>
                <a:cs typeface="Monaco"/>
              </a:rPr>
              <a:t>py-pyside</a:t>
            </a:r>
            <a:r>
              <a:rPr lang="en-US" sz="700" dirty="0" smtClean="0">
                <a:latin typeface="Monaco"/>
                <a:cs typeface="Monaco"/>
              </a:rPr>
              <a:t>            </a:t>
            </a:r>
            <a:r>
              <a:rPr lang="en-US" sz="700" dirty="0" err="1" smtClean="0">
                <a:latin typeface="Monaco"/>
                <a:cs typeface="Monaco"/>
              </a:rPr>
              <a:t>samtools</a:t>
            </a:r>
            <a:r>
              <a:rPr lang="en-US" sz="700" dirty="0" smtClean="0">
                <a:latin typeface="Monaco"/>
                <a:cs typeface="Monaco"/>
              </a:rPr>
              <a:t>             </a:t>
            </a:r>
            <a:r>
              <a:rPr lang="en-US" sz="700" dirty="0" err="1" smtClean="0">
                <a:latin typeface="Monaco"/>
                <a:cs typeface="Monaco"/>
              </a:rPr>
              <a:t>vtk</a:t>
            </a:r>
            <a:r>
              <a:rPr lang="en-US" sz="700" dirty="0" smtClean="0">
                <a:latin typeface="Monaco"/>
                <a:cs typeface="Monaco"/>
              </a:rPr>
              <a:t>       </a:t>
            </a:r>
          </a:p>
          <a:p>
            <a:r>
              <a:rPr lang="en-US" sz="700" dirty="0" err="1" smtClean="0">
                <a:latin typeface="Monaco"/>
                <a:cs typeface="Monaco"/>
              </a:rPr>
              <a:t>automake</a:t>
            </a:r>
            <a:r>
              <a:rPr lang="en-US" sz="700" dirty="0" smtClean="0">
                <a:latin typeface="Monaco"/>
                <a:cs typeface="Monaco"/>
              </a:rPr>
              <a:t>       dri2proto        </a:t>
            </a:r>
            <a:r>
              <a:rPr lang="en-US" sz="700" dirty="0" err="1" smtClean="0">
                <a:latin typeface="Monaco"/>
                <a:cs typeface="Monaco"/>
              </a:rPr>
              <a:t>gperftools</a:t>
            </a:r>
            <a:r>
              <a:rPr lang="en-US" sz="700" dirty="0" smtClean="0">
                <a:latin typeface="Monaco"/>
                <a:cs typeface="Monaco"/>
              </a:rPr>
              <a:t>   </a:t>
            </a:r>
            <a:r>
              <a:rPr lang="en-US" sz="700" dirty="0" err="1" smtClean="0">
                <a:latin typeface="Monaco"/>
                <a:cs typeface="Monaco"/>
              </a:rPr>
              <a:t>libgpg</a:t>
            </a:r>
            <a:r>
              <a:rPr lang="en-US" sz="700" dirty="0" smtClean="0">
                <a:latin typeface="Monaco"/>
                <a:cs typeface="Monaco"/>
              </a:rPr>
              <a:t>-error   mesa      </a:t>
            </a:r>
            <a:r>
              <a:rPr lang="en-US" sz="700" dirty="0" err="1" smtClean="0">
                <a:latin typeface="Monaco"/>
                <a:cs typeface="Monaco"/>
              </a:rPr>
              <a:t>openssl</a:t>
            </a:r>
            <a:r>
              <a:rPr lang="en-US" sz="700" dirty="0" smtClean="0">
                <a:latin typeface="Monaco"/>
                <a:cs typeface="Monaco"/>
              </a:rPr>
              <a:t>          </a:t>
            </a:r>
            <a:r>
              <a:rPr lang="en-US" sz="700" dirty="0" err="1" smtClean="0">
                <a:latin typeface="Monaco"/>
                <a:cs typeface="Monaco"/>
              </a:rPr>
              <a:t>py-gnuplot</a:t>
            </a:r>
            <a:r>
              <a:rPr lang="en-US" sz="700" dirty="0" smtClean="0">
                <a:latin typeface="Monaco"/>
                <a:cs typeface="Monaco"/>
              </a:rPr>
              <a:t>     </a:t>
            </a:r>
            <a:r>
              <a:rPr lang="en-US" sz="700" dirty="0" err="1" smtClean="0">
                <a:latin typeface="Monaco"/>
                <a:cs typeface="Monaco"/>
              </a:rPr>
              <a:t>py</a:t>
            </a:r>
            <a:r>
              <a:rPr lang="en-US" sz="700" dirty="0" smtClean="0">
                <a:latin typeface="Monaco"/>
                <a:cs typeface="Monaco"/>
              </a:rPr>
              <a:t>-python-daemon     </a:t>
            </a:r>
            <a:r>
              <a:rPr lang="en-US" sz="700" dirty="0" err="1" smtClean="0">
                <a:latin typeface="Monaco"/>
                <a:cs typeface="Monaco"/>
              </a:rPr>
              <a:t>scalasca</a:t>
            </a:r>
            <a:r>
              <a:rPr lang="en-US" sz="700" dirty="0" smtClean="0">
                <a:latin typeface="Monaco"/>
                <a:cs typeface="Monaco"/>
              </a:rPr>
              <a:t>             </a:t>
            </a:r>
            <a:r>
              <a:rPr lang="en-US" sz="700" dirty="0" err="1" smtClean="0">
                <a:latin typeface="Monaco"/>
                <a:cs typeface="Monaco"/>
              </a:rPr>
              <a:t>wget</a:t>
            </a:r>
            <a:r>
              <a:rPr lang="en-US" sz="700" dirty="0" smtClean="0">
                <a:latin typeface="Monaco"/>
                <a:cs typeface="Monaco"/>
              </a:rPr>
              <a:t>      </a:t>
            </a:r>
          </a:p>
          <a:p>
            <a:r>
              <a:rPr lang="en-US" sz="700" dirty="0" smtClean="0">
                <a:latin typeface="Monaco"/>
                <a:cs typeface="Monaco"/>
              </a:rPr>
              <a:t>bear           </a:t>
            </a:r>
            <a:r>
              <a:rPr lang="en-US" sz="700" dirty="0" err="1" smtClean="0">
                <a:latin typeface="Monaco"/>
                <a:cs typeface="Monaco"/>
              </a:rPr>
              <a:t>dtcmp</a:t>
            </a:r>
            <a:r>
              <a:rPr lang="en-US" sz="700" dirty="0" smtClean="0">
                <a:latin typeface="Monaco"/>
                <a:cs typeface="Monaco"/>
              </a:rPr>
              <a:t>            </a:t>
            </a:r>
            <a:r>
              <a:rPr lang="en-US" sz="700" dirty="0" err="1" smtClean="0">
                <a:latin typeface="Monaco"/>
                <a:cs typeface="Monaco"/>
              </a:rPr>
              <a:t>graphlib</a:t>
            </a:r>
            <a:r>
              <a:rPr lang="en-US" sz="700" dirty="0" smtClean="0">
                <a:latin typeface="Monaco"/>
                <a:cs typeface="Monaco"/>
              </a:rPr>
              <a:t>     </a:t>
            </a:r>
            <a:r>
              <a:rPr lang="en-US" sz="700" dirty="0" err="1" smtClean="0">
                <a:latin typeface="Monaco"/>
                <a:cs typeface="Monaco"/>
              </a:rPr>
              <a:t>libjpeg</a:t>
            </a:r>
            <a:r>
              <a:rPr lang="en-US" sz="700" dirty="0" smtClean="0">
                <a:latin typeface="Monaco"/>
                <a:cs typeface="Monaco"/>
              </a:rPr>
              <a:t>-turbo  metis     </a:t>
            </a:r>
            <a:r>
              <a:rPr lang="en-US" sz="700" dirty="0" err="1" smtClean="0">
                <a:latin typeface="Monaco"/>
                <a:cs typeface="Monaco"/>
              </a:rPr>
              <a:t>otf</a:t>
            </a:r>
            <a:r>
              <a:rPr lang="en-US" sz="700" dirty="0" smtClean="0">
                <a:latin typeface="Monaco"/>
                <a:cs typeface="Monaco"/>
              </a:rPr>
              <a:t>              py-h5py        </a:t>
            </a:r>
            <a:r>
              <a:rPr lang="en-US" sz="700" dirty="0" err="1" smtClean="0">
                <a:latin typeface="Monaco"/>
                <a:cs typeface="Monaco"/>
              </a:rPr>
              <a:t>py-pytz</a:t>
            </a:r>
            <a:r>
              <a:rPr lang="en-US" sz="700" dirty="0" smtClean="0">
                <a:latin typeface="Monaco"/>
                <a:cs typeface="Monaco"/>
              </a:rPr>
              <a:t>              </a:t>
            </a:r>
            <a:r>
              <a:rPr lang="en-US" sz="700" dirty="0" err="1" smtClean="0">
                <a:latin typeface="Monaco"/>
                <a:cs typeface="Monaco"/>
              </a:rPr>
              <a:t>scorep</a:t>
            </a:r>
            <a:r>
              <a:rPr lang="en-US" sz="700" dirty="0" smtClean="0">
                <a:latin typeface="Monaco"/>
                <a:cs typeface="Monaco"/>
              </a:rPr>
              <a:t>               </a:t>
            </a:r>
            <a:r>
              <a:rPr lang="en-US" sz="700" dirty="0" err="1" smtClean="0">
                <a:latin typeface="Monaco"/>
                <a:cs typeface="Monaco"/>
              </a:rPr>
              <a:t>wx</a:t>
            </a:r>
            <a:r>
              <a:rPr lang="en-US" sz="700" dirty="0" smtClean="0">
                <a:latin typeface="Monaco"/>
                <a:cs typeface="Monaco"/>
              </a:rPr>
              <a:t>        </a:t>
            </a:r>
          </a:p>
          <a:p>
            <a:r>
              <a:rPr lang="cs-CZ" sz="700" dirty="0" smtClean="0">
                <a:latin typeface="Monaco"/>
                <a:cs typeface="Monaco"/>
              </a:rPr>
              <a:t>bib2xhtml      </a:t>
            </a:r>
            <a:r>
              <a:rPr lang="cs-CZ" sz="700" dirty="0" err="1" smtClean="0">
                <a:latin typeface="Monaco"/>
                <a:cs typeface="Monaco"/>
              </a:rPr>
              <a:t>dyninst</a:t>
            </a:r>
            <a:r>
              <a:rPr lang="cs-CZ" sz="700" dirty="0" smtClean="0">
                <a:latin typeface="Monaco"/>
                <a:cs typeface="Monaco"/>
              </a:rPr>
              <a:t>          </a:t>
            </a:r>
            <a:r>
              <a:rPr lang="cs-CZ" sz="700" dirty="0" err="1" smtClean="0">
                <a:latin typeface="Monaco"/>
                <a:cs typeface="Monaco"/>
              </a:rPr>
              <a:t>graphviz</a:t>
            </a:r>
            <a:r>
              <a:rPr lang="cs-CZ" sz="700" dirty="0" smtClean="0">
                <a:latin typeface="Monaco"/>
                <a:cs typeface="Monaco"/>
              </a:rPr>
              <a:t>     </a:t>
            </a:r>
            <a:r>
              <a:rPr lang="cs-CZ" sz="700" dirty="0" err="1" smtClean="0">
                <a:latin typeface="Monaco"/>
                <a:cs typeface="Monaco"/>
              </a:rPr>
              <a:t>libjson</a:t>
            </a:r>
            <a:r>
              <a:rPr lang="cs-CZ" sz="700" dirty="0" smtClean="0">
                <a:latin typeface="Monaco"/>
                <a:cs typeface="Monaco"/>
              </a:rPr>
              <a:t>-c      </a:t>
            </a:r>
            <a:r>
              <a:rPr lang="cs-CZ" sz="700" dirty="0" err="1" smtClean="0">
                <a:latin typeface="Monaco"/>
                <a:cs typeface="Monaco"/>
              </a:rPr>
              <a:t>Mitos</a:t>
            </a:r>
            <a:r>
              <a:rPr lang="cs-CZ" sz="700" dirty="0" smtClean="0">
                <a:latin typeface="Monaco"/>
                <a:cs typeface="Monaco"/>
              </a:rPr>
              <a:t>     otf2             </a:t>
            </a:r>
            <a:r>
              <a:rPr lang="cs-CZ" sz="700" dirty="0" err="1" smtClean="0">
                <a:latin typeface="Monaco"/>
                <a:cs typeface="Monaco"/>
              </a:rPr>
              <a:t>py-ipython</a:t>
            </a:r>
            <a:r>
              <a:rPr lang="cs-CZ" sz="700" dirty="0" smtClean="0">
                <a:latin typeface="Monaco"/>
                <a:cs typeface="Monaco"/>
              </a:rPr>
              <a:t>     py-rpy2              </a:t>
            </a:r>
            <a:r>
              <a:rPr lang="cs-CZ" sz="700" dirty="0" err="1" smtClean="0">
                <a:latin typeface="Monaco"/>
                <a:cs typeface="Monaco"/>
              </a:rPr>
              <a:t>scotch</a:t>
            </a:r>
            <a:r>
              <a:rPr lang="cs-CZ" sz="700" dirty="0" smtClean="0">
                <a:latin typeface="Monaco"/>
                <a:cs typeface="Monaco"/>
              </a:rPr>
              <a:t>               </a:t>
            </a:r>
            <a:r>
              <a:rPr lang="cs-CZ" sz="700" dirty="0" err="1" smtClean="0">
                <a:latin typeface="Monaco"/>
                <a:cs typeface="Monaco"/>
              </a:rPr>
              <a:t>wxpropgrid</a:t>
            </a:r>
            <a:endParaRPr lang="cs-CZ" sz="700" dirty="0" smtClean="0">
              <a:latin typeface="Monaco"/>
              <a:cs typeface="Monaco"/>
            </a:endParaRPr>
          </a:p>
          <a:p>
            <a:r>
              <a:rPr lang="fr-FR" sz="700" dirty="0" err="1" smtClean="0">
                <a:latin typeface="Monaco"/>
                <a:cs typeface="Monaco"/>
              </a:rPr>
              <a:t>binutils</a:t>
            </a:r>
            <a:r>
              <a:rPr lang="fr-FR" sz="700" dirty="0" smtClean="0">
                <a:latin typeface="Monaco"/>
                <a:cs typeface="Monaco"/>
              </a:rPr>
              <a:t>       </a:t>
            </a:r>
            <a:r>
              <a:rPr lang="fr-FR" sz="700" dirty="0" err="1" smtClean="0">
                <a:latin typeface="Monaco"/>
                <a:cs typeface="Monaco"/>
              </a:rPr>
              <a:t>elfutils</a:t>
            </a:r>
            <a:r>
              <a:rPr lang="fr-FR" sz="700" dirty="0" smtClean="0">
                <a:latin typeface="Monaco"/>
                <a:cs typeface="Monaco"/>
              </a:rPr>
              <a:t>         </a:t>
            </a:r>
            <a:r>
              <a:rPr lang="fr-FR" sz="700" dirty="0" err="1" smtClean="0">
                <a:latin typeface="Monaco"/>
                <a:cs typeface="Monaco"/>
              </a:rPr>
              <a:t>gtkplus</a:t>
            </a:r>
            <a:r>
              <a:rPr lang="fr-FR" sz="700" dirty="0" smtClean="0">
                <a:latin typeface="Monaco"/>
                <a:cs typeface="Monaco"/>
              </a:rPr>
              <a:t>      </a:t>
            </a:r>
            <a:r>
              <a:rPr lang="fr-FR" sz="700" dirty="0" err="1" smtClean="0">
                <a:latin typeface="Monaco"/>
                <a:cs typeface="Monaco"/>
              </a:rPr>
              <a:t>libmng</a:t>
            </a:r>
            <a:r>
              <a:rPr lang="fr-FR" sz="700" dirty="0" smtClean="0">
                <a:latin typeface="Monaco"/>
                <a:cs typeface="Monaco"/>
              </a:rPr>
              <a:t>         </a:t>
            </a:r>
            <a:r>
              <a:rPr lang="fr-FR" sz="700" dirty="0" err="1" smtClean="0">
                <a:latin typeface="Monaco"/>
                <a:cs typeface="Monaco"/>
              </a:rPr>
              <a:t>mpc</a:t>
            </a:r>
            <a:r>
              <a:rPr lang="fr-FR" sz="700" dirty="0" smtClean="0">
                <a:latin typeface="Monaco"/>
                <a:cs typeface="Monaco"/>
              </a:rPr>
              <a:t>       </a:t>
            </a:r>
            <a:r>
              <a:rPr lang="fr-FR" sz="700" dirty="0" err="1" smtClean="0">
                <a:latin typeface="Monaco"/>
                <a:cs typeface="Monaco"/>
              </a:rPr>
              <a:t>pango</a:t>
            </a:r>
            <a:r>
              <a:rPr lang="fr-FR" sz="700" dirty="0" smtClean="0">
                <a:latin typeface="Monaco"/>
                <a:cs typeface="Monaco"/>
              </a:rPr>
              <a:t>            py-libxml2     </a:t>
            </a:r>
            <a:r>
              <a:rPr lang="fr-FR" sz="700" dirty="0" err="1" smtClean="0">
                <a:latin typeface="Monaco"/>
                <a:cs typeface="Monaco"/>
              </a:rPr>
              <a:t>py-scientificpython</a:t>
            </a:r>
            <a:r>
              <a:rPr lang="fr-FR" sz="700" dirty="0" smtClean="0">
                <a:latin typeface="Monaco"/>
                <a:cs typeface="Monaco"/>
              </a:rPr>
              <a:t>  </a:t>
            </a:r>
            <a:r>
              <a:rPr lang="fr-FR" sz="700" dirty="0" err="1" smtClean="0">
                <a:latin typeface="Monaco"/>
                <a:cs typeface="Monaco"/>
              </a:rPr>
              <a:t>scr</a:t>
            </a:r>
            <a:r>
              <a:rPr lang="fr-FR" sz="700" dirty="0" smtClean="0">
                <a:latin typeface="Monaco"/>
                <a:cs typeface="Monaco"/>
              </a:rPr>
              <a:t>                  </a:t>
            </a:r>
            <a:r>
              <a:rPr lang="fr-FR" sz="700" dirty="0" err="1" smtClean="0">
                <a:latin typeface="Monaco"/>
                <a:cs typeface="Monaco"/>
              </a:rPr>
              <a:t>xcb</a:t>
            </a:r>
            <a:r>
              <a:rPr lang="fr-FR" sz="700" dirty="0" smtClean="0">
                <a:latin typeface="Monaco"/>
                <a:cs typeface="Monaco"/>
              </a:rPr>
              <a:t>-proto </a:t>
            </a:r>
          </a:p>
          <a:p>
            <a:r>
              <a:rPr lang="fi-FI" sz="700" dirty="0" err="1" smtClean="0">
                <a:latin typeface="Monaco"/>
                <a:cs typeface="Monaco"/>
              </a:rPr>
              <a:t>bison</a:t>
            </a:r>
            <a:r>
              <a:rPr lang="fi-FI" sz="700" dirty="0" smtClean="0">
                <a:latin typeface="Monaco"/>
                <a:cs typeface="Monaco"/>
              </a:rPr>
              <a:t>          </a:t>
            </a:r>
            <a:r>
              <a:rPr lang="fi-FI" sz="700" dirty="0" err="1" smtClean="0">
                <a:latin typeface="Monaco"/>
                <a:cs typeface="Monaco"/>
              </a:rPr>
              <a:t>extrae</a:t>
            </a:r>
            <a:r>
              <a:rPr lang="fi-FI" sz="700" dirty="0" smtClean="0">
                <a:latin typeface="Monaco"/>
                <a:cs typeface="Monaco"/>
              </a:rPr>
              <a:t>           </a:t>
            </a:r>
            <a:r>
              <a:rPr lang="fi-FI" sz="700" dirty="0" err="1" smtClean="0">
                <a:latin typeface="Monaco"/>
                <a:cs typeface="Monaco"/>
              </a:rPr>
              <a:t>harfbuzz</a:t>
            </a:r>
            <a:r>
              <a:rPr lang="fi-FI" sz="700" dirty="0" smtClean="0">
                <a:latin typeface="Monaco"/>
                <a:cs typeface="Monaco"/>
              </a:rPr>
              <a:t>     </a:t>
            </a:r>
            <a:r>
              <a:rPr lang="fi-FI" sz="700" dirty="0" err="1" smtClean="0">
                <a:latin typeface="Monaco"/>
                <a:cs typeface="Monaco"/>
              </a:rPr>
              <a:t>libmonitor</a:t>
            </a:r>
            <a:r>
              <a:rPr lang="fi-FI" sz="700" dirty="0" smtClean="0">
                <a:latin typeface="Monaco"/>
                <a:cs typeface="Monaco"/>
              </a:rPr>
              <a:t>     mpe2      </a:t>
            </a:r>
            <a:r>
              <a:rPr lang="fi-FI" sz="700" dirty="0" err="1" smtClean="0">
                <a:latin typeface="Monaco"/>
                <a:cs typeface="Monaco"/>
              </a:rPr>
              <a:t>papi</a:t>
            </a:r>
            <a:r>
              <a:rPr lang="fi-FI" sz="700" dirty="0" smtClean="0">
                <a:latin typeface="Monaco"/>
                <a:cs typeface="Monaco"/>
              </a:rPr>
              <a:t>             </a:t>
            </a:r>
            <a:r>
              <a:rPr lang="fi-FI" sz="700" dirty="0" err="1" smtClean="0">
                <a:latin typeface="Monaco"/>
                <a:cs typeface="Monaco"/>
              </a:rPr>
              <a:t>py-lockfile</a:t>
            </a:r>
            <a:r>
              <a:rPr lang="fi-FI" sz="700" dirty="0" smtClean="0">
                <a:latin typeface="Monaco"/>
                <a:cs typeface="Monaco"/>
              </a:rPr>
              <a:t>    </a:t>
            </a:r>
            <a:r>
              <a:rPr lang="fi-FI" sz="700" dirty="0" err="1" smtClean="0">
                <a:latin typeface="Monaco"/>
                <a:cs typeface="Monaco"/>
              </a:rPr>
              <a:t>py-scikit-learn</a:t>
            </a:r>
            <a:r>
              <a:rPr lang="fi-FI" sz="700" dirty="0" smtClean="0">
                <a:latin typeface="Monaco"/>
                <a:cs typeface="Monaco"/>
              </a:rPr>
              <a:t>      </a:t>
            </a:r>
            <a:r>
              <a:rPr lang="fi-FI" sz="700" dirty="0" err="1" smtClean="0">
                <a:latin typeface="Monaco"/>
                <a:cs typeface="Monaco"/>
              </a:rPr>
              <a:t>silo</a:t>
            </a:r>
            <a:r>
              <a:rPr lang="fi-FI" sz="700" dirty="0" smtClean="0">
                <a:latin typeface="Monaco"/>
                <a:cs typeface="Monaco"/>
              </a:rPr>
              <a:t>                 </a:t>
            </a:r>
            <a:r>
              <a:rPr lang="fi-FI" sz="700" dirty="0" err="1" smtClean="0">
                <a:latin typeface="Monaco"/>
                <a:cs typeface="Monaco"/>
              </a:rPr>
              <a:t>xz</a:t>
            </a:r>
            <a:r>
              <a:rPr lang="fi-FI" sz="700" dirty="0" smtClean="0">
                <a:latin typeface="Monaco"/>
                <a:cs typeface="Monaco"/>
              </a:rPr>
              <a:t>        </a:t>
            </a:r>
          </a:p>
          <a:p>
            <a:r>
              <a:rPr lang="tr-TR" sz="700" dirty="0" err="1" smtClean="0">
                <a:latin typeface="Monaco"/>
                <a:cs typeface="Monaco"/>
              </a:rPr>
              <a:t>boost</a:t>
            </a:r>
            <a:r>
              <a:rPr lang="tr-TR" sz="700" dirty="0" smtClean="0">
                <a:latin typeface="Monaco"/>
                <a:cs typeface="Monaco"/>
              </a:rPr>
              <a:t>          </a:t>
            </a:r>
            <a:r>
              <a:rPr lang="tr-TR" sz="700" dirty="0" err="1" smtClean="0">
                <a:latin typeface="Monaco"/>
                <a:cs typeface="Monaco"/>
              </a:rPr>
              <a:t>exuberant-ctags</a:t>
            </a:r>
            <a:r>
              <a:rPr lang="tr-TR" sz="700" dirty="0" smtClean="0">
                <a:latin typeface="Monaco"/>
                <a:cs typeface="Monaco"/>
              </a:rPr>
              <a:t>  hdf5         </a:t>
            </a:r>
            <a:r>
              <a:rPr lang="tr-TR" sz="700" dirty="0" err="1" smtClean="0">
                <a:latin typeface="Monaco"/>
                <a:cs typeface="Monaco"/>
              </a:rPr>
              <a:t>libNBC</a:t>
            </a:r>
            <a:r>
              <a:rPr lang="tr-TR" sz="700" dirty="0" smtClean="0">
                <a:latin typeface="Monaco"/>
                <a:cs typeface="Monaco"/>
              </a:rPr>
              <a:t>         </a:t>
            </a:r>
            <a:r>
              <a:rPr lang="tr-TR" sz="700" dirty="0" err="1" smtClean="0">
                <a:latin typeface="Monaco"/>
                <a:cs typeface="Monaco"/>
              </a:rPr>
              <a:t>mpfr</a:t>
            </a:r>
            <a:r>
              <a:rPr lang="tr-TR" sz="700" dirty="0" smtClean="0">
                <a:latin typeface="Monaco"/>
                <a:cs typeface="Monaco"/>
              </a:rPr>
              <a:t>      </a:t>
            </a:r>
            <a:r>
              <a:rPr lang="tr-TR" sz="700" dirty="0" err="1" smtClean="0">
                <a:latin typeface="Monaco"/>
                <a:cs typeface="Monaco"/>
              </a:rPr>
              <a:t>paraver</a:t>
            </a:r>
            <a:r>
              <a:rPr lang="tr-TR" sz="700" dirty="0" smtClean="0">
                <a:latin typeface="Monaco"/>
                <a:cs typeface="Monaco"/>
              </a:rPr>
              <a:t>          </a:t>
            </a:r>
            <a:r>
              <a:rPr lang="tr-TR" sz="700" dirty="0" err="1" smtClean="0">
                <a:latin typeface="Monaco"/>
                <a:cs typeface="Monaco"/>
              </a:rPr>
              <a:t>py-mako</a:t>
            </a:r>
            <a:r>
              <a:rPr lang="tr-TR" sz="700" dirty="0" smtClean="0">
                <a:latin typeface="Monaco"/>
                <a:cs typeface="Monaco"/>
              </a:rPr>
              <a:t>        </a:t>
            </a:r>
            <a:r>
              <a:rPr lang="tr-TR" sz="700" dirty="0" err="1" smtClean="0">
                <a:latin typeface="Monaco"/>
                <a:cs typeface="Monaco"/>
              </a:rPr>
              <a:t>py-scipy</a:t>
            </a:r>
            <a:r>
              <a:rPr lang="tr-TR" sz="700" dirty="0" smtClean="0">
                <a:latin typeface="Monaco"/>
                <a:cs typeface="Monaco"/>
              </a:rPr>
              <a:t>             </a:t>
            </a:r>
            <a:r>
              <a:rPr lang="tr-TR" sz="700" dirty="0" err="1" smtClean="0">
                <a:latin typeface="Monaco"/>
                <a:cs typeface="Monaco"/>
              </a:rPr>
              <a:t>snappy</a:t>
            </a:r>
            <a:r>
              <a:rPr lang="tr-TR" sz="700" dirty="0" smtClean="0">
                <a:latin typeface="Monaco"/>
                <a:cs typeface="Monaco"/>
              </a:rPr>
              <a:t>               </a:t>
            </a:r>
            <a:r>
              <a:rPr lang="tr-TR" sz="700" dirty="0" err="1" smtClean="0">
                <a:latin typeface="Monaco"/>
                <a:cs typeface="Monaco"/>
              </a:rPr>
              <a:t>yasm</a:t>
            </a:r>
            <a:r>
              <a:rPr lang="tr-TR" sz="700" dirty="0" smtClean="0">
                <a:latin typeface="Monaco"/>
                <a:cs typeface="Monaco"/>
              </a:rPr>
              <a:t>      </a:t>
            </a:r>
          </a:p>
          <a:p>
            <a:r>
              <a:rPr lang="tr-TR" sz="700" dirty="0" smtClean="0">
                <a:latin typeface="Monaco"/>
                <a:cs typeface="Monaco"/>
              </a:rPr>
              <a:t>bowtie2        </a:t>
            </a:r>
            <a:r>
              <a:rPr lang="tr-TR" sz="700" dirty="0" err="1" smtClean="0">
                <a:latin typeface="Monaco"/>
                <a:cs typeface="Monaco"/>
              </a:rPr>
              <a:t>fish</a:t>
            </a:r>
            <a:r>
              <a:rPr lang="tr-TR" sz="700" dirty="0" smtClean="0">
                <a:latin typeface="Monaco"/>
                <a:cs typeface="Monaco"/>
              </a:rPr>
              <a:t>             </a:t>
            </a:r>
            <a:r>
              <a:rPr lang="tr-TR" sz="700" dirty="0" err="1" smtClean="0">
                <a:latin typeface="Monaco"/>
                <a:cs typeface="Monaco"/>
              </a:rPr>
              <a:t>hwloc</a:t>
            </a:r>
            <a:r>
              <a:rPr lang="tr-TR" sz="700" dirty="0" smtClean="0">
                <a:latin typeface="Monaco"/>
                <a:cs typeface="Monaco"/>
              </a:rPr>
              <a:t>        </a:t>
            </a:r>
            <a:r>
              <a:rPr lang="tr-TR" sz="700" dirty="0" err="1" smtClean="0">
                <a:latin typeface="Monaco"/>
                <a:cs typeface="Monaco"/>
              </a:rPr>
              <a:t>libpciaccess</a:t>
            </a:r>
            <a:r>
              <a:rPr lang="tr-TR" sz="700" dirty="0" smtClean="0">
                <a:latin typeface="Monaco"/>
                <a:cs typeface="Monaco"/>
              </a:rPr>
              <a:t>   </a:t>
            </a:r>
            <a:r>
              <a:rPr lang="tr-TR" sz="700" dirty="0" err="1" smtClean="0">
                <a:latin typeface="Monaco"/>
                <a:cs typeface="Monaco"/>
              </a:rPr>
              <a:t>mpibash</a:t>
            </a:r>
            <a:r>
              <a:rPr lang="tr-TR" sz="700" dirty="0" smtClean="0">
                <a:latin typeface="Monaco"/>
                <a:cs typeface="Monaco"/>
              </a:rPr>
              <a:t>   </a:t>
            </a:r>
            <a:r>
              <a:rPr lang="tr-TR" sz="700" dirty="0" err="1" smtClean="0">
                <a:latin typeface="Monaco"/>
                <a:cs typeface="Monaco"/>
              </a:rPr>
              <a:t>paraview</a:t>
            </a:r>
            <a:r>
              <a:rPr lang="tr-TR" sz="700" dirty="0" smtClean="0">
                <a:latin typeface="Monaco"/>
                <a:cs typeface="Monaco"/>
              </a:rPr>
              <a:t>         </a:t>
            </a:r>
            <a:r>
              <a:rPr lang="tr-TR" sz="700" dirty="0" err="1" smtClean="0">
                <a:latin typeface="Monaco"/>
                <a:cs typeface="Monaco"/>
              </a:rPr>
              <a:t>py-matplotlib</a:t>
            </a:r>
            <a:r>
              <a:rPr lang="tr-TR" sz="700" dirty="0" smtClean="0">
                <a:latin typeface="Monaco"/>
                <a:cs typeface="Monaco"/>
              </a:rPr>
              <a:t>  </a:t>
            </a:r>
            <a:r>
              <a:rPr lang="tr-TR" sz="700" dirty="0" err="1" smtClean="0">
                <a:latin typeface="Monaco"/>
                <a:cs typeface="Monaco"/>
              </a:rPr>
              <a:t>py-setuptools</a:t>
            </a:r>
            <a:r>
              <a:rPr lang="tr-TR" sz="700" dirty="0" smtClean="0">
                <a:latin typeface="Monaco"/>
                <a:cs typeface="Monaco"/>
              </a:rPr>
              <a:t>        </a:t>
            </a:r>
            <a:r>
              <a:rPr lang="tr-TR" sz="700" dirty="0" err="1" smtClean="0">
                <a:latin typeface="Monaco"/>
                <a:cs typeface="Monaco"/>
              </a:rPr>
              <a:t>spindle</a:t>
            </a:r>
            <a:r>
              <a:rPr lang="tr-TR" sz="700" dirty="0" smtClean="0">
                <a:latin typeface="Monaco"/>
                <a:cs typeface="Monaco"/>
              </a:rPr>
              <a:t>              </a:t>
            </a:r>
            <a:r>
              <a:rPr lang="tr-TR" sz="700" dirty="0" err="1" smtClean="0">
                <a:latin typeface="Monaco"/>
                <a:cs typeface="Monaco"/>
              </a:rPr>
              <a:t>zeromq</a:t>
            </a:r>
            <a:r>
              <a:rPr lang="tr-TR" sz="700" dirty="0" smtClean="0">
                <a:latin typeface="Monaco"/>
                <a:cs typeface="Monaco"/>
              </a:rPr>
              <a:t>    </a:t>
            </a:r>
          </a:p>
          <a:p>
            <a:r>
              <a:rPr lang="fr-FR" sz="700" dirty="0" err="1" smtClean="0">
                <a:latin typeface="Monaco"/>
                <a:cs typeface="Monaco"/>
              </a:rPr>
              <a:t>boxlib</a:t>
            </a:r>
            <a:r>
              <a:rPr lang="fr-FR" sz="700" dirty="0" smtClean="0">
                <a:latin typeface="Monaco"/>
                <a:cs typeface="Monaco"/>
              </a:rPr>
              <a:t>         </a:t>
            </a:r>
            <a:r>
              <a:rPr lang="fr-FR" sz="700" dirty="0" err="1" smtClean="0">
                <a:latin typeface="Monaco"/>
                <a:cs typeface="Monaco"/>
              </a:rPr>
              <a:t>flex</a:t>
            </a:r>
            <a:r>
              <a:rPr lang="fr-FR" sz="700" dirty="0" smtClean="0">
                <a:latin typeface="Monaco"/>
                <a:cs typeface="Monaco"/>
              </a:rPr>
              <a:t>             </a:t>
            </a:r>
            <a:r>
              <a:rPr lang="fr-FR" sz="700" dirty="0" err="1" smtClean="0">
                <a:latin typeface="Monaco"/>
                <a:cs typeface="Monaco"/>
              </a:rPr>
              <a:t>hypre</a:t>
            </a:r>
            <a:r>
              <a:rPr lang="fr-FR" sz="700" dirty="0" smtClean="0">
                <a:latin typeface="Monaco"/>
                <a:cs typeface="Monaco"/>
              </a:rPr>
              <a:t>        </a:t>
            </a:r>
            <a:r>
              <a:rPr lang="fr-FR" sz="700" dirty="0" err="1" smtClean="0">
                <a:latin typeface="Monaco"/>
                <a:cs typeface="Monaco"/>
              </a:rPr>
              <a:t>libpng</a:t>
            </a:r>
            <a:r>
              <a:rPr lang="fr-FR" sz="700" dirty="0" smtClean="0">
                <a:latin typeface="Monaco"/>
                <a:cs typeface="Monaco"/>
              </a:rPr>
              <a:t>         </a:t>
            </a:r>
            <a:r>
              <a:rPr lang="fr-FR" sz="700" dirty="0" err="1" smtClean="0">
                <a:latin typeface="Monaco"/>
                <a:cs typeface="Monaco"/>
              </a:rPr>
              <a:t>mpich</a:t>
            </a:r>
            <a:r>
              <a:rPr lang="fr-FR" sz="700" dirty="0" smtClean="0">
                <a:latin typeface="Monaco"/>
                <a:cs typeface="Monaco"/>
              </a:rPr>
              <a:t>     </a:t>
            </a:r>
            <a:r>
              <a:rPr lang="fr-FR" sz="700" dirty="0" err="1" smtClean="0">
                <a:latin typeface="Monaco"/>
                <a:cs typeface="Monaco"/>
              </a:rPr>
              <a:t>parmetis</a:t>
            </a:r>
            <a:r>
              <a:rPr lang="fr-FR" sz="700" dirty="0" smtClean="0">
                <a:latin typeface="Monaco"/>
                <a:cs typeface="Monaco"/>
              </a:rPr>
              <a:t>         </a:t>
            </a:r>
            <a:r>
              <a:rPr lang="fr-FR" sz="700" dirty="0" err="1" smtClean="0">
                <a:latin typeface="Monaco"/>
                <a:cs typeface="Monaco"/>
              </a:rPr>
              <a:t>py-mock</a:t>
            </a:r>
            <a:r>
              <a:rPr lang="fr-FR" sz="700" dirty="0" smtClean="0">
                <a:latin typeface="Monaco"/>
                <a:cs typeface="Monaco"/>
              </a:rPr>
              <a:t>        </a:t>
            </a:r>
            <a:r>
              <a:rPr lang="fr-FR" sz="700" dirty="0" err="1" smtClean="0">
                <a:latin typeface="Monaco"/>
                <a:cs typeface="Monaco"/>
              </a:rPr>
              <a:t>py-shiboken</a:t>
            </a:r>
            <a:r>
              <a:rPr lang="fr-FR" sz="700" dirty="0" smtClean="0">
                <a:latin typeface="Monaco"/>
                <a:cs typeface="Monaco"/>
              </a:rPr>
              <a:t>          </a:t>
            </a:r>
            <a:r>
              <a:rPr lang="fr-FR" sz="700" dirty="0" err="1" smtClean="0">
                <a:latin typeface="Monaco"/>
                <a:cs typeface="Monaco"/>
              </a:rPr>
              <a:t>sqlite</a:t>
            </a:r>
            <a:r>
              <a:rPr lang="fr-FR" sz="700" dirty="0" smtClean="0">
                <a:latin typeface="Monaco"/>
                <a:cs typeface="Monaco"/>
              </a:rPr>
              <a:t>               </a:t>
            </a:r>
            <a:r>
              <a:rPr lang="fr-FR" sz="700" dirty="0" err="1" smtClean="0">
                <a:latin typeface="Monaco"/>
                <a:cs typeface="Monaco"/>
              </a:rPr>
              <a:t>zlib</a:t>
            </a:r>
            <a:r>
              <a:rPr lang="fr-FR" sz="700" dirty="0" smtClean="0">
                <a:latin typeface="Monaco"/>
                <a:cs typeface="Monaco"/>
              </a:rPr>
              <a:t>      </a:t>
            </a:r>
          </a:p>
          <a:p>
            <a:r>
              <a:rPr lang="ro-RO" sz="700" dirty="0" smtClean="0">
                <a:latin typeface="Monaco"/>
                <a:cs typeface="Monaco"/>
              </a:rPr>
              <a:t>bzip2          flux             icu          libsodium      mpileaks  parpack          py-mpi4py      py-sip               stat                 zsh       </a:t>
            </a:r>
          </a:p>
          <a:p>
            <a:r>
              <a:rPr lang="fr-FR" sz="700" dirty="0" err="1" smtClean="0">
                <a:latin typeface="Monaco"/>
                <a:cs typeface="Monaco"/>
              </a:rPr>
              <a:t>cairo</a:t>
            </a:r>
            <a:r>
              <a:rPr lang="fr-FR" sz="700" dirty="0" smtClean="0">
                <a:latin typeface="Monaco"/>
                <a:cs typeface="Monaco"/>
              </a:rPr>
              <a:t>          </a:t>
            </a:r>
            <a:r>
              <a:rPr lang="fr-FR" sz="700" dirty="0" err="1" smtClean="0">
                <a:latin typeface="Monaco"/>
                <a:cs typeface="Monaco"/>
              </a:rPr>
              <a:t>fontconfig</a:t>
            </a:r>
            <a:r>
              <a:rPr lang="fr-FR" sz="700" dirty="0" smtClean="0">
                <a:latin typeface="Monaco"/>
                <a:cs typeface="Monaco"/>
              </a:rPr>
              <a:t>       icu4c        </a:t>
            </a:r>
            <a:r>
              <a:rPr lang="fr-FR" sz="700" dirty="0" err="1" smtClean="0">
                <a:latin typeface="Monaco"/>
                <a:cs typeface="Monaco"/>
              </a:rPr>
              <a:t>libtiff</a:t>
            </a:r>
            <a:r>
              <a:rPr lang="fr-FR" sz="700" dirty="0" smtClean="0">
                <a:latin typeface="Monaco"/>
                <a:cs typeface="Monaco"/>
              </a:rPr>
              <a:t>        </a:t>
            </a:r>
            <a:r>
              <a:rPr lang="fr-FR" sz="700" dirty="0" err="1" smtClean="0">
                <a:latin typeface="Monaco"/>
                <a:cs typeface="Monaco"/>
              </a:rPr>
              <a:t>mrnet</a:t>
            </a:r>
            <a:r>
              <a:rPr lang="fr-FR" sz="700" dirty="0" smtClean="0">
                <a:latin typeface="Monaco"/>
                <a:cs typeface="Monaco"/>
              </a:rPr>
              <a:t>     </a:t>
            </a:r>
            <a:r>
              <a:rPr lang="fr-FR" sz="700" dirty="0" err="1" smtClean="0">
                <a:latin typeface="Monaco"/>
                <a:cs typeface="Monaco"/>
              </a:rPr>
              <a:t>pcre</a:t>
            </a:r>
            <a:r>
              <a:rPr lang="fr-FR" sz="700" dirty="0" smtClean="0">
                <a:latin typeface="Monaco"/>
                <a:cs typeface="Monaco"/>
              </a:rPr>
              <a:t>             </a:t>
            </a:r>
            <a:r>
              <a:rPr lang="fr-FR" sz="700" dirty="0" err="1" smtClean="0">
                <a:latin typeface="Monaco"/>
                <a:cs typeface="Monaco"/>
              </a:rPr>
              <a:t>py</a:t>
            </a:r>
            <a:r>
              <a:rPr lang="fr-FR" sz="700" dirty="0" smtClean="0">
                <a:latin typeface="Monaco"/>
                <a:cs typeface="Monaco"/>
              </a:rPr>
              <a:t>-mx          </a:t>
            </a:r>
            <a:r>
              <a:rPr lang="fr-FR" sz="700" dirty="0" err="1" smtClean="0">
                <a:latin typeface="Monaco"/>
                <a:cs typeface="Monaco"/>
              </a:rPr>
              <a:t>py</a:t>
            </a:r>
            <a:r>
              <a:rPr lang="fr-FR" sz="700" dirty="0" smtClean="0">
                <a:latin typeface="Monaco"/>
                <a:cs typeface="Monaco"/>
              </a:rPr>
              <a:t>-six               </a:t>
            </a:r>
            <a:r>
              <a:rPr lang="fr-FR" sz="700" dirty="0" err="1" smtClean="0">
                <a:latin typeface="Monaco"/>
                <a:cs typeface="Monaco"/>
              </a:rPr>
              <a:t>sundials</a:t>
            </a:r>
            <a:r>
              <a:rPr lang="fr-FR" sz="700" dirty="0" smtClean="0">
                <a:latin typeface="Monaco"/>
                <a:cs typeface="Monaco"/>
              </a:rPr>
              <a:t>             </a:t>
            </a:r>
          </a:p>
          <a:p>
            <a:r>
              <a:rPr lang="en-US" sz="700" dirty="0" err="1" smtClean="0">
                <a:latin typeface="Monaco"/>
                <a:cs typeface="Monaco"/>
              </a:rPr>
              <a:t>callpath</a:t>
            </a:r>
            <a:r>
              <a:rPr lang="en-US" sz="700" dirty="0" smtClean="0">
                <a:latin typeface="Monaco"/>
                <a:cs typeface="Monaco"/>
              </a:rPr>
              <a:t>       </a:t>
            </a:r>
            <a:r>
              <a:rPr lang="en-US" sz="700" dirty="0" err="1" smtClean="0">
                <a:latin typeface="Monaco"/>
                <a:cs typeface="Monaco"/>
              </a:rPr>
              <a:t>freetype</a:t>
            </a:r>
            <a:r>
              <a:rPr lang="en-US" sz="700" dirty="0" smtClean="0">
                <a:latin typeface="Monaco"/>
                <a:cs typeface="Monaco"/>
              </a:rPr>
              <a:t>         </a:t>
            </a:r>
            <a:r>
              <a:rPr lang="en-US" sz="700" dirty="0" err="1" smtClean="0">
                <a:latin typeface="Monaco"/>
                <a:cs typeface="Monaco"/>
              </a:rPr>
              <a:t>ImageMagick</a:t>
            </a:r>
            <a:r>
              <a:rPr lang="en-US" sz="700" dirty="0" smtClean="0">
                <a:latin typeface="Monaco"/>
                <a:cs typeface="Monaco"/>
              </a:rPr>
              <a:t>  </a:t>
            </a:r>
            <a:r>
              <a:rPr lang="en-US" sz="700" dirty="0" err="1" smtClean="0">
                <a:latin typeface="Monaco"/>
                <a:cs typeface="Monaco"/>
              </a:rPr>
              <a:t>libtool</a:t>
            </a:r>
            <a:r>
              <a:rPr lang="en-US" sz="700" dirty="0" smtClean="0">
                <a:latin typeface="Monaco"/>
                <a:cs typeface="Monaco"/>
              </a:rPr>
              <a:t>        </a:t>
            </a:r>
            <a:r>
              <a:rPr lang="en-US" sz="700" dirty="0" err="1" smtClean="0">
                <a:latin typeface="Monaco"/>
                <a:cs typeface="Monaco"/>
              </a:rPr>
              <a:t>munge</a:t>
            </a:r>
            <a:r>
              <a:rPr lang="en-US" sz="700" dirty="0" smtClean="0">
                <a:latin typeface="Monaco"/>
                <a:cs typeface="Monaco"/>
              </a:rPr>
              <a:t>     </a:t>
            </a:r>
            <a:r>
              <a:rPr lang="en-US" sz="700" dirty="0" err="1" smtClean="0">
                <a:latin typeface="Monaco"/>
                <a:cs typeface="Monaco"/>
              </a:rPr>
              <a:t>petsc</a:t>
            </a:r>
            <a:r>
              <a:rPr lang="en-US" sz="700" dirty="0" smtClean="0">
                <a:latin typeface="Monaco"/>
                <a:cs typeface="Monaco"/>
              </a:rPr>
              <a:t>            </a:t>
            </a:r>
            <a:r>
              <a:rPr lang="en-US" sz="700" dirty="0" err="1" smtClean="0">
                <a:latin typeface="Monaco"/>
                <a:cs typeface="Monaco"/>
              </a:rPr>
              <a:t>py</a:t>
            </a:r>
            <a:r>
              <a:rPr lang="en-US" sz="700" dirty="0" smtClean="0">
                <a:latin typeface="Monaco"/>
                <a:cs typeface="Monaco"/>
              </a:rPr>
              <a:t>-nose        </a:t>
            </a:r>
            <a:r>
              <a:rPr lang="en-US" sz="700" dirty="0" err="1" smtClean="0">
                <a:latin typeface="Monaco"/>
                <a:cs typeface="Monaco"/>
              </a:rPr>
              <a:t>py</a:t>
            </a:r>
            <a:r>
              <a:rPr lang="en-US" sz="700" dirty="0" smtClean="0">
                <a:latin typeface="Monaco"/>
                <a:cs typeface="Monaco"/>
              </a:rPr>
              <a:t>-sphinx            swig                 </a:t>
            </a:r>
          </a:p>
          <a:p>
            <a:r>
              <a:rPr lang="fi-FI" sz="700" dirty="0" err="1" smtClean="0">
                <a:latin typeface="Monaco"/>
                <a:cs typeface="Monaco"/>
              </a:rPr>
              <a:t>cblas</a:t>
            </a:r>
            <a:r>
              <a:rPr lang="fi-FI" sz="700" dirty="0" smtClean="0">
                <a:latin typeface="Monaco"/>
                <a:cs typeface="Monaco"/>
              </a:rPr>
              <a:t>          </a:t>
            </a:r>
            <a:r>
              <a:rPr lang="fi-FI" sz="700" dirty="0" err="1" smtClean="0">
                <a:latin typeface="Monaco"/>
                <a:cs typeface="Monaco"/>
              </a:rPr>
              <a:t>gasnet</a:t>
            </a:r>
            <a:r>
              <a:rPr lang="fi-FI" sz="700" dirty="0" smtClean="0">
                <a:latin typeface="Monaco"/>
                <a:cs typeface="Monaco"/>
              </a:rPr>
              <a:t>           </a:t>
            </a:r>
            <a:r>
              <a:rPr lang="fi-FI" sz="700" dirty="0" err="1" smtClean="0">
                <a:latin typeface="Monaco"/>
                <a:cs typeface="Monaco"/>
              </a:rPr>
              <a:t>isl</a:t>
            </a:r>
            <a:r>
              <a:rPr lang="fi-FI" sz="700" dirty="0" smtClean="0">
                <a:latin typeface="Monaco"/>
                <a:cs typeface="Monaco"/>
              </a:rPr>
              <a:t>          </a:t>
            </a:r>
            <a:r>
              <a:rPr lang="fi-FI" sz="700" dirty="0" err="1" smtClean="0">
                <a:latin typeface="Monaco"/>
                <a:cs typeface="Monaco"/>
              </a:rPr>
              <a:t>libunwind</a:t>
            </a:r>
            <a:r>
              <a:rPr lang="fi-FI" sz="700" dirty="0" smtClean="0">
                <a:latin typeface="Monaco"/>
                <a:cs typeface="Monaco"/>
              </a:rPr>
              <a:t>      </a:t>
            </a:r>
            <a:r>
              <a:rPr lang="fi-FI" sz="700" dirty="0" err="1" smtClean="0">
                <a:latin typeface="Monaco"/>
                <a:cs typeface="Monaco"/>
              </a:rPr>
              <a:t>muster</a:t>
            </a:r>
            <a:r>
              <a:rPr lang="fi-FI" sz="700" dirty="0" smtClean="0">
                <a:latin typeface="Monaco"/>
                <a:cs typeface="Monaco"/>
              </a:rPr>
              <a:t>    </a:t>
            </a:r>
            <a:r>
              <a:rPr lang="fi-FI" sz="700" dirty="0" err="1" smtClean="0">
                <a:latin typeface="Monaco"/>
                <a:cs typeface="Monaco"/>
              </a:rPr>
              <a:t>pidx</a:t>
            </a:r>
            <a:r>
              <a:rPr lang="fi-FI" sz="700" dirty="0" smtClean="0">
                <a:latin typeface="Monaco"/>
                <a:cs typeface="Monaco"/>
              </a:rPr>
              <a:t>             </a:t>
            </a:r>
            <a:r>
              <a:rPr lang="fi-FI" sz="700" dirty="0" err="1" smtClean="0">
                <a:latin typeface="Monaco"/>
                <a:cs typeface="Monaco"/>
              </a:rPr>
              <a:t>py-numpy</a:t>
            </a:r>
            <a:r>
              <a:rPr lang="fi-FI" sz="700" dirty="0" smtClean="0">
                <a:latin typeface="Monaco"/>
                <a:cs typeface="Monaco"/>
              </a:rPr>
              <a:t>       </a:t>
            </a:r>
            <a:r>
              <a:rPr lang="fi-FI" sz="700" dirty="0" err="1" smtClean="0">
                <a:latin typeface="Monaco"/>
                <a:cs typeface="Monaco"/>
              </a:rPr>
              <a:t>py-sympy</a:t>
            </a:r>
            <a:r>
              <a:rPr lang="fi-FI" sz="700" dirty="0" smtClean="0">
                <a:latin typeface="Monaco"/>
                <a:cs typeface="Monaco"/>
              </a:rPr>
              <a:t>             </a:t>
            </a:r>
            <a:r>
              <a:rPr lang="fi-FI" sz="700" dirty="0" err="1" smtClean="0">
                <a:latin typeface="Monaco"/>
                <a:cs typeface="Monaco"/>
              </a:rPr>
              <a:t>task</a:t>
            </a:r>
            <a:r>
              <a:rPr lang="fi-FI" sz="700" dirty="0" smtClean="0">
                <a:latin typeface="Monaco"/>
                <a:cs typeface="Monaco"/>
              </a:rPr>
              <a:t>                 </a:t>
            </a:r>
          </a:p>
          <a:p>
            <a:r>
              <a:rPr lang="nl-NL" sz="700" dirty="0" err="1" smtClean="0">
                <a:latin typeface="Monaco"/>
                <a:cs typeface="Monaco"/>
              </a:rPr>
              <a:t>cgm</a:t>
            </a:r>
            <a:r>
              <a:rPr lang="nl-NL" sz="700" dirty="0" smtClean="0">
                <a:latin typeface="Monaco"/>
                <a:cs typeface="Monaco"/>
              </a:rPr>
              <a:t>            </a:t>
            </a:r>
            <a:r>
              <a:rPr lang="nl-NL" sz="700" dirty="0" err="1" smtClean="0">
                <a:latin typeface="Monaco"/>
                <a:cs typeface="Monaco"/>
              </a:rPr>
              <a:t>gcc</a:t>
            </a:r>
            <a:r>
              <a:rPr lang="nl-NL" sz="700" dirty="0" smtClean="0">
                <a:latin typeface="Monaco"/>
                <a:cs typeface="Monaco"/>
              </a:rPr>
              <a:t>              </a:t>
            </a:r>
            <a:r>
              <a:rPr lang="nl-NL" sz="700" dirty="0" err="1" smtClean="0">
                <a:latin typeface="Monaco"/>
                <a:cs typeface="Monaco"/>
              </a:rPr>
              <a:t>jdk</a:t>
            </a:r>
            <a:r>
              <a:rPr lang="nl-NL" sz="700" dirty="0" smtClean="0">
                <a:latin typeface="Monaco"/>
                <a:cs typeface="Monaco"/>
              </a:rPr>
              <a:t>          </a:t>
            </a:r>
            <a:r>
              <a:rPr lang="nl-NL" sz="700" dirty="0" err="1" smtClean="0">
                <a:latin typeface="Monaco"/>
                <a:cs typeface="Monaco"/>
              </a:rPr>
              <a:t>libuuid</a:t>
            </a:r>
            <a:r>
              <a:rPr lang="nl-NL" sz="700" dirty="0" smtClean="0">
                <a:latin typeface="Monaco"/>
                <a:cs typeface="Monaco"/>
              </a:rPr>
              <a:t>        mvapich2  </a:t>
            </a:r>
            <a:r>
              <a:rPr lang="nl-NL" sz="700" dirty="0" err="1" smtClean="0">
                <a:latin typeface="Monaco"/>
                <a:cs typeface="Monaco"/>
              </a:rPr>
              <a:t>pixman</a:t>
            </a:r>
            <a:r>
              <a:rPr lang="nl-NL" sz="700" dirty="0" smtClean="0">
                <a:latin typeface="Monaco"/>
                <a:cs typeface="Monaco"/>
              </a:rPr>
              <a:t>           </a:t>
            </a:r>
            <a:r>
              <a:rPr lang="nl-NL" sz="700" dirty="0" err="1" smtClean="0">
                <a:latin typeface="Monaco"/>
                <a:cs typeface="Monaco"/>
              </a:rPr>
              <a:t>py-pandas</a:t>
            </a:r>
            <a:r>
              <a:rPr lang="nl-NL" sz="700" dirty="0" smtClean="0">
                <a:latin typeface="Monaco"/>
                <a:cs typeface="Monaco"/>
              </a:rPr>
              <a:t>      </a:t>
            </a:r>
            <a:r>
              <a:rPr lang="nl-NL" sz="700" dirty="0" err="1" smtClean="0">
                <a:latin typeface="Monaco"/>
                <a:cs typeface="Monaco"/>
              </a:rPr>
              <a:t>py-virtualenv</a:t>
            </a:r>
            <a:r>
              <a:rPr lang="nl-NL" sz="700" dirty="0" smtClean="0">
                <a:latin typeface="Monaco"/>
                <a:cs typeface="Monaco"/>
              </a:rPr>
              <a:t>        </a:t>
            </a:r>
            <a:r>
              <a:rPr lang="nl-NL" sz="700" dirty="0" err="1" smtClean="0">
                <a:latin typeface="Monaco"/>
                <a:cs typeface="Monaco"/>
              </a:rPr>
              <a:t>taskd</a:t>
            </a:r>
            <a:r>
              <a:rPr lang="nl-NL" sz="700" dirty="0" smtClean="0">
                <a:latin typeface="Monaco"/>
                <a:cs typeface="Monaco"/>
              </a:rPr>
              <a:t>                </a:t>
            </a:r>
          </a:p>
          <a:p>
            <a:r>
              <a:rPr lang="da-DK" sz="700" dirty="0" err="1" smtClean="0">
                <a:latin typeface="Monaco"/>
                <a:cs typeface="Monaco"/>
              </a:rPr>
              <a:t>clang</a:t>
            </a:r>
            <a:r>
              <a:rPr lang="da-DK" sz="700" dirty="0" smtClean="0">
                <a:latin typeface="Monaco"/>
                <a:cs typeface="Monaco"/>
              </a:rPr>
              <a:t>          </a:t>
            </a:r>
            <a:r>
              <a:rPr lang="da-DK" sz="700" dirty="0" err="1" smtClean="0">
                <a:latin typeface="Monaco"/>
                <a:cs typeface="Monaco"/>
              </a:rPr>
              <a:t>gdk-pixbuf</a:t>
            </a:r>
            <a:r>
              <a:rPr lang="da-DK" sz="700" dirty="0" smtClean="0">
                <a:latin typeface="Monaco"/>
                <a:cs typeface="Monaco"/>
              </a:rPr>
              <a:t>       </a:t>
            </a:r>
            <a:r>
              <a:rPr lang="da-DK" sz="700" dirty="0" err="1" smtClean="0">
                <a:latin typeface="Monaco"/>
                <a:cs typeface="Monaco"/>
              </a:rPr>
              <a:t>jpeg</a:t>
            </a:r>
            <a:r>
              <a:rPr lang="da-DK" sz="700" dirty="0" smtClean="0">
                <a:latin typeface="Monaco"/>
                <a:cs typeface="Monaco"/>
              </a:rPr>
              <a:t>         </a:t>
            </a:r>
            <a:r>
              <a:rPr lang="da-DK" sz="700" dirty="0" err="1" smtClean="0">
                <a:latin typeface="Monaco"/>
                <a:cs typeface="Monaco"/>
              </a:rPr>
              <a:t>libxcb</a:t>
            </a:r>
            <a:r>
              <a:rPr lang="da-DK" sz="700" dirty="0" smtClean="0">
                <a:latin typeface="Monaco"/>
                <a:cs typeface="Monaco"/>
              </a:rPr>
              <a:t>         </a:t>
            </a:r>
            <a:r>
              <a:rPr lang="da-DK" sz="700" dirty="0" err="1" smtClean="0">
                <a:latin typeface="Monaco"/>
                <a:cs typeface="Monaco"/>
              </a:rPr>
              <a:t>nasm</a:t>
            </a:r>
            <a:r>
              <a:rPr lang="da-DK" sz="700" dirty="0" smtClean="0">
                <a:latin typeface="Monaco"/>
                <a:cs typeface="Monaco"/>
              </a:rPr>
              <a:t>      </a:t>
            </a:r>
            <a:r>
              <a:rPr lang="da-DK" sz="700" dirty="0" err="1" smtClean="0">
                <a:latin typeface="Monaco"/>
                <a:cs typeface="Monaco"/>
              </a:rPr>
              <a:t>pkg-config</a:t>
            </a:r>
            <a:r>
              <a:rPr lang="da-DK" sz="700" dirty="0" smtClean="0">
                <a:latin typeface="Monaco"/>
                <a:cs typeface="Monaco"/>
              </a:rPr>
              <a:t>       py-</a:t>
            </a:r>
            <a:r>
              <a:rPr lang="da-DK" sz="700" dirty="0" err="1" smtClean="0">
                <a:latin typeface="Monaco"/>
                <a:cs typeface="Monaco"/>
              </a:rPr>
              <a:t>pexpect</a:t>
            </a:r>
            <a:r>
              <a:rPr lang="da-DK" sz="700" dirty="0" smtClean="0">
                <a:latin typeface="Monaco"/>
                <a:cs typeface="Monaco"/>
              </a:rPr>
              <a:t>     py-</a:t>
            </a:r>
            <a:r>
              <a:rPr lang="da-DK" sz="700" dirty="0" err="1" smtClean="0">
                <a:latin typeface="Monaco"/>
                <a:cs typeface="Monaco"/>
              </a:rPr>
              <a:t>yapf</a:t>
            </a:r>
            <a:r>
              <a:rPr lang="da-DK" sz="700" dirty="0" smtClean="0">
                <a:latin typeface="Monaco"/>
                <a:cs typeface="Monaco"/>
              </a:rPr>
              <a:t>              </a:t>
            </a:r>
            <a:r>
              <a:rPr lang="da-DK" sz="700" dirty="0" err="1" smtClean="0">
                <a:latin typeface="Monaco"/>
                <a:cs typeface="Monaco"/>
              </a:rPr>
              <a:t>tau</a:t>
            </a:r>
            <a:r>
              <a:rPr lang="da-DK" sz="700" dirty="0" smtClean="0">
                <a:latin typeface="Monaco"/>
                <a:cs typeface="Monaco"/>
              </a:rPr>
              <a:t>                  </a:t>
            </a:r>
          </a:p>
          <a:p>
            <a:r>
              <a:rPr lang="en-US" sz="700" dirty="0" err="1" smtClean="0">
                <a:latin typeface="Monaco"/>
                <a:cs typeface="Monaco"/>
              </a:rPr>
              <a:t>cloog</a:t>
            </a:r>
            <a:r>
              <a:rPr lang="en-US" sz="700" dirty="0" smtClean="0">
                <a:latin typeface="Monaco"/>
                <a:cs typeface="Monaco"/>
              </a:rPr>
              <a:t>          geos             </a:t>
            </a:r>
            <a:r>
              <a:rPr lang="en-US" sz="700" dirty="0" err="1" smtClean="0">
                <a:latin typeface="Monaco"/>
                <a:cs typeface="Monaco"/>
              </a:rPr>
              <a:t>launchmon</a:t>
            </a:r>
            <a:r>
              <a:rPr lang="en-US" sz="700" dirty="0" smtClean="0">
                <a:latin typeface="Monaco"/>
                <a:cs typeface="Monaco"/>
              </a:rPr>
              <a:t>    libxml2        </a:t>
            </a:r>
            <a:r>
              <a:rPr lang="en-US" sz="700" dirty="0" err="1" smtClean="0">
                <a:latin typeface="Monaco"/>
                <a:cs typeface="Monaco"/>
              </a:rPr>
              <a:t>ncdu</a:t>
            </a:r>
            <a:r>
              <a:rPr lang="en-US" sz="700" dirty="0" smtClean="0">
                <a:latin typeface="Monaco"/>
                <a:cs typeface="Monaco"/>
              </a:rPr>
              <a:t>      </a:t>
            </a:r>
            <a:r>
              <a:rPr lang="en-US" sz="700" dirty="0" err="1" smtClean="0">
                <a:latin typeface="Monaco"/>
                <a:cs typeface="Monaco"/>
              </a:rPr>
              <a:t>pmgr_collective</a:t>
            </a:r>
            <a:r>
              <a:rPr lang="en-US" sz="700" dirty="0" smtClean="0">
                <a:latin typeface="Monaco"/>
                <a:cs typeface="Monaco"/>
              </a:rPr>
              <a:t>  </a:t>
            </a:r>
            <a:r>
              <a:rPr lang="en-US" sz="700" dirty="0" err="1" smtClean="0">
                <a:latin typeface="Monaco"/>
                <a:cs typeface="Monaco"/>
              </a:rPr>
              <a:t>py-pil</a:t>
            </a:r>
            <a:r>
              <a:rPr lang="en-US" sz="700" dirty="0" smtClean="0">
                <a:latin typeface="Monaco"/>
                <a:cs typeface="Monaco"/>
              </a:rPr>
              <a:t>         python               </a:t>
            </a:r>
            <a:r>
              <a:rPr lang="en-US" sz="700" dirty="0" err="1" smtClean="0">
                <a:latin typeface="Monaco"/>
                <a:cs typeface="Monaco"/>
              </a:rPr>
              <a:t>tcl</a:t>
            </a:r>
            <a:r>
              <a:rPr lang="en-US" sz="700" dirty="0" smtClean="0">
                <a:latin typeface="Monaco"/>
                <a:cs typeface="Monaco"/>
              </a:rPr>
              <a:t>                  </a:t>
            </a:r>
          </a:p>
          <a:p>
            <a:r>
              <a:rPr lang="en-US" sz="700" dirty="0" err="1" smtClean="0">
                <a:latin typeface="Monaco"/>
                <a:cs typeface="Monaco"/>
              </a:rPr>
              <a:t>cmake</a:t>
            </a:r>
            <a:r>
              <a:rPr lang="en-US" sz="700" dirty="0" smtClean="0">
                <a:latin typeface="Monaco"/>
                <a:cs typeface="Monaco"/>
              </a:rPr>
              <a:t>          </a:t>
            </a:r>
            <a:r>
              <a:rPr lang="en-US" sz="700" dirty="0" err="1" smtClean="0">
                <a:latin typeface="Monaco"/>
                <a:cs typeface="Monaco"/>
              </a:rPr>
              <a:t>gflags</a:t>
            </a:r>
            <a:r>
              <a:rPr lang="en-US" sz="700" dirty="0" smtClean="0">
                <a:latin typeface="Monaco"/>
                <a:cs typeface="Monaco"/>
              </a:rPr>
              <a:t>           </a:t>
            </a:r>
            <a:r>
              <a:rPr lang="en-US" sz="700" dirty="0" err="1" smtClean="0">
                <a:latin typeface="Monaco"/>
                <a:cs typeface="Monaco"/>
              </a:rPr>
              <a:t>lcms</a:t>
            </a:r>
            <a:r>
              <a:rPr lang="en-US" sz="700" dirty="0" smtClean="0">
                <a:latin typeface="Monaco"/>
                <a:cs typeface="Monaco"/>
              </a:rPr>
              <a:t>         </a:t>
            </a:r>
            <a:r>
              <a:rPr lang="en-US" sz="700" dirty="0" err="1" smtClean="0">
                <a:latin typeface="Monaco"/>
                <a:cs typeface="Monaco"/>
              </a:rPr>
              <a:t>libxshmfence</a:t>
            </a:r>
            <a:r>
              <a:rPr lang="en-US" sz="700" dirty="0" smtClean="0">
                <a:latin typeface="Monaco"/>
                <a:cs typeface="Monaco"/>
              </a:rPr>
              <a:t>   </a:t>
            </a:r>
            <a:r>
              <a:rPr lang="en-US" sz="700" dirty="0" err="1" smtClean="0">
                <a:latin typeface="Monaco"/>
                <a:cs typeface="Monaco"/>
              </a:rPr>
              <a:t>ncurses</a:t>
            </a:r>
            <a:r>
              <a:rPr lang="en-US" sz="700" dirty="0" smtClean="0">
                <a:latin typeface="Monaco"/>
                <a:cs typeface="Monaco"/>
              </a:rPr>
              <a:t>   </a:t>
            </a:r>
            <a:r>
              <a:rPr lang="en-US" sz="700" dirty="0" err="1" smtClean="0">
                <a:latin typeface="Monaco"/>
                <a:cs typeface="Monaco"/>
              </a:rPr>
              <a:t>postgresql</a:t>
            </a:r>
            <a:r>
              <a:rPr lang="en-US" sz="700" dirty="0" smtClean="0">
                <a:latin typeface="Monaco"/>
                <a:cs typeface="Monaco"/>
              </a:rPr>
              <a:t>       </a:t>
            </a:r>
            <a:r>
              <a:rPr lang="en-US" sz="700" dirty="0" err="1" smtClean="0">
                <a:latin typeface="Monaco"/>
                <a:cs typeface="Monaco"/>
              </a:rPr>
              <a:t>py-pmw</a:t>
            </a:r>
            <a:r>
              <a:rPr lang="en-US" sz="700" dirty="0" smtClean="0">
                <a:latin typeface="Monaco"/>
                <a:cs typeface="Monaco"/>
              </a:rPr>
              <a:t>         </a:t>
            </a:r>
            <a:r>
              <a:rPr lang="en-US" sz="700" dirty="0" err="1" smtClean="0">
                <a:latin typeface="Monaco"/>
                <a:cs typeface="Monaco"/>
              </a:rPr>
              <a:t>qhull</a:t>
            </a:r>
            <a:r>
              <a:rPr lang="en-US" sz="700" dirty="0" smtClean="0">
                <a:latin typeface="Monaco"/>
                <a:cs typeface="Monaco"/>
              </a:rPr>
              <a:t>                </a:t>
            </a:r>
            <a:r>
              <a:rPr lang="en-US" sz="700" dirty="0" err="1" smtClean="0">
                <a:latin typeface="Monaco"/>
                <a:cs typeface="Monaco"/>
              </a:rPr>
              <a:t>the_silver_searcher</a:t>
            </a:r>
            <a:r>
              <a:rPr lang="en-US" sz="700" dirty="0" smtClean="0">
                <a:latin typeface="Monaco"/>
                <a:cs typeface="Monaco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4400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105115"/>
            <a:ext cx="8229600" cy="15375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expression is a </a:t>
            </a:r>
            <a:r>
              <a:rPr lang="en-US" b="1" i="1" dirty="0"/>
              <a:t>spec </a:t>
            </a:r>
            <a:r>
              <a:rPr lang="en-US" dirty="0"/>
              <a:t>for a particular configuration</a:t>
            </a:r>
          </a:p>
          <a:p>
            <a:pPr lvl="1"/>
            <a:r>
              <a:rPr lang="en-US" dirty="0"/>
              <a:t>Each clause adds a constraint to the spec</a:t>
            </a:r>
          </a:p>
          <a:p>
            <a:pPr lvl="1"/>
            <a:r>
              <a:rPr lang="en-US" dirty="0"/>
              <a:t>Constraints are optional – specify only what you need.</a:t>
            </a:r>
          </a:p>
          <a:p>
            <a:pPr lvl="1"/>
            <a:r>
              <a:rPr lang="en-US" dirty="0"/>
              <a:t>Customize install on the command line</a:t>
            </a:r>
            <a:r>
              <a:rPr lang="en-US" dirty="0" smtClean="0"/>
              <a:t>!</a:t>
            </a:r>
            <a:endParaRPr lang="en-US" dirty="0"/>
          </a:p>
          <a:p>
            <a:r>
              <a:rPr lang="en-US" dirty="0" smtClean="0"/>
              <a:t>Syntax abstracts details in the common case</a:t>
            </a:r>
            <a:endParaRPr lang="en-US" dirty="0"/>
          </a:p>
          <a:p>
            <a:pPr lvl="1"/>
            <a:r>
              <a:rPr lang="en-US" dirty="0"/>
              <a:t>Makes </a:t>
            </a:r>
            <a:r>
              <a:rPr lang="en-US" dirty="0" smtClean="0"/>
              <a:t>parameterization by </a:t>
            </a:r>
            <a:r>
              <a:rPr lang="en-US" dirty="0"/>
              <a:t>version, compiler, </a:t>
            </a:r>
            <a:r>
              <a:rPr lang="en-US" dirty="0" smtClean="0"/>
              <a:t>and options easy when necessary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Spack</a:t>
            </a:r>
            <a:r>
              <a:rPr lang="en-US" dirty="0"/>
              <a:t> provides a </a:t>
            </a:r>
            <a:r>
              <a:rPr lang="en-US" i="1" dirty="0"/>
              <a:t>spec </a:t>
            </a:r>
            <a:r>
              <a:rPr lang="en-US" dirty="0"/>
              <a:t>syntax to describe customized </a:t>
            </a:r>
            <a:r>
              <a:rPr lang="en-US" dirty="0" smtClean="0"/>
              <a:t>DAG configurations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158" y="1085026"/>
            <a:ext cx="7441868" cy="184666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91440" rIns="274320" bIns="91440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$ </a:t>
            </a:r>
            <a:r>
              <a:rPr lang="en-US" sz="12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spack</a:t>
            </a:r>
            <a:r>
              <a:rPr lang="en-US" sz="12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install </a:t>
            </a:r>
            <a:r>
              <a:rPr lang="en-US" sz="1200" b="1" dirty="0" err="1" smtClean="0">
                <a:solidFill>
                  <a:srgbClr val="000000"/>
                </a:solidFill>
                <a:latin typeface="Menlo Regular"/>
                <a:cs typeface="Menlo Regular"/>
              </a:rPr>
              <a:t>mpileaks</a:t>
            </a:r>
            <a:r>
              <a:rPr lang="en-US" sz="1200" b="1" dirty="0" smtClean="0">
                <a:solidFill>
                  <a:srgbClr val="000000"/>
                </a:solidFill>
                <a:latin typeface="Menlo Regular"/>
                <a:cs typeface="Menlo Regular"/>
              </a:rPr>
              <a:t>                            </a:t>
            </a:r>
            <a:r>
              <a:rPr lang="en-US" sz="1200" b="1" dirty="0" smtClean="0">
                <a:solidFill>
                  <a:schemeClr val="accent2"/>
                </a:solidFill>
                <a:latin typeface="Menlo Regular"/>
                <a:cs typeface="Menlo Regular"/>
              </a:rPr>
              <a:t>unconstrained</a:t>
            </a:r>
          </a:p>
          <a:p>
            <a:endParaRPr lang="en-US" sz="1200" b="1" dirty="0" smtClean="0">
              <a:solidFill>
                <a:srgbClr val="000000"/>
              </a:solidFill>
              <a:latin typeface="Menlo Regular"/>
              <a:cs typeface="Menlo Regular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Menlo Regular"/>
                <a:cs typeface="Menlo Regular"/>
              </a:rPr>
              <a:t>$</a:t>
            </a:r>
            <a:r>
              <a:rPr lang="en-US" sz="1200" b="1" dirty="0" smtClean="0">
                <a:latin typeface="Menlo Regular"/>
                <a:cs typeface="Menlo Regular"/>
              </a:rPr>
              <a:t> </a:t>
            </a:r>
            <a:r>
              <a:rPr lang="en-US" sz="1200" b="1" dirty="0" err="1">
                <a:latin typeface="Menlo Regular"/>
                <a:cs typeface="Menlo Regular"/>
              </a:rPr>
              <a:t>spack</a:t>
            </a:r>
            <a:r>
              <a:rPr lang="en-US" sz="1200" b="1" dirty="0">
                <a:latin typeface="Menlo Regular"/>
                <a:cs typeface="Menlo Regular"/>
              </a:rPr>
              <a:t> install </a:t>
            </a:r>
            <a:r>
              <a:rPr lang="en-US" sz="1200" b="1" dirty="0">
                <a:solidFill>
                  <a:srgbClr val="000000"/>
                </a:solidFill>
                <a:latin typeface="Menlo Regular"/>
                <a:cs typeface="Menlo Regular"/>
              </a:rPr>
              <a:t>mpileaks</a:t>
            </a:r>
            <a:r>
              <a:rPr lang="en-US" sz="1200" b="1" dirty="0" smtClean="0">
                <a:solidFill>
                  <a:srgbClr val="009DD9"/>
                </a:solidFill>
                <a:latin typeface="Menlo Regular"/>
                <a:cs typeface="Menlo Regular"/>
              </a:rPr>
              <a:t>@</a:t>
            </a:r>
            <a:r>
              <a:rPr lang="en-US" sz="1200" b="1" dirty="0">
                <a:solidFill>
                  <a:srgbClr val="009DD9"/>
                </a:solidFill>
                <a:latin typeface="Menlo Regular"/>
                <a:cs typeface="Menlo Regular"/>
              </a:rPr>
              <a:t>3.3</a:t>
            </a:r>
            <a:r>
              <a:rPr lang="en-US" sz="1200" b="1" dirty="0">
                <a:latin typeface="Menlo Regular"/>
                <a:cs typeface="Menlo Regular"/>
              </a:rPr>
              <a:t>                  </a:t>
            </a:r>
            <a:r>
              <a:rPr lang="en-US" sz="1200" b="1" dirty="0" smtClean="0">
                <a:latin typeface="Menlo Regular"/>
                <a:cs typeface="Menlo Regular"/>
              </a:rPr>
              <a:t>      </a:t>
            </a:r>
            <a:r>
              <a:rPr lang="en-US" sz="1200" b="1" dirty="0" smtClean="0">
                <a:solidFill>
                  <a:srgbClr val="C0504D"/>
                </a:solidFill>
                <a:latin typeface="Menlo Regular"/>
                <a:cs typeface="Menlo Regular"/>
              </a:rPr>
              <a:t>@ custom version</a:t>
            </a:r>
            <a:endParaRPr lang="en-US" sz="1200" b="1" dirty="0">
              <a:solidFill>
                <a:srgbClr val="C0504D"/>
              </a:solidFill>
              <a:latin typeface="Menlo Regular"/>
              <a:cs typeface="Menlo Regular"/>
            </a:endParaRP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b="1" dirty="0" smtClean="0">
                <a:solidFill>
                  <a:srgbClr val="03495C"/>
                </a:solidFill>
                <a:latin typeface="Menlo Regular"/>
                <a:cs typeface="Menlo Regular"/>
              </a:rPr>
              <a:t>$</a:t>
            </a:r>
            <a:r>
              <a:rPr lang="en-US" sz="1200" b="1" dirty="0" smtClean="0">
                <a:latin typeface="Menlo Regular"/>
                <a:cs typeface="Menlo Regular"/>
              </a:rPr>
              <a:t> </a:t>
            </a:r>
            <a:r>
              <a:rPr lang="en-US" sz="1200" b="1" dirty="0" err="1">
                <a:latin typeface="Menlo Regular"/>
                <a:cs typeface="Menlo Regular"/>
              </a:rPr>
              <a:t>spack</a:t>
            </a:r>
            <a:r>
              <a:rPr lang="en-US" sz="1200" b="1" dirty="0">
                <a:latin typeface="Menlo Regular"/>
                <a:cs typeface="Menlo Regular"/>
              </a:rPr>
              <a:t> install </a:t>
            </a:r>
            <a:r>
              <a:rPr lang="en-US" sz="1200" b="1" dirty="0">
                <a:solidFill>
                  <a:srgbClr val="000000"/>
                </a:solidFill>
                <a:latin typeface="Menlo Regular"/>
                <a:cs typeface="Menlo Regular"/>
              </a:rPr>
              <a:t>mpileaks</a:t>
            </a:r>
            <a:r>
              <a:rPr lang="en-US" sz="1200" b="1" dirty="0" smtClean="0">
                <a:solidFill>
                  <a:srgbClr val="009DD9"/>
                </a:solidFill>
                <a:latin typeface="Menlo Regular"/>
                <a:cs typeface="Menlo Regular"/>
              </a:rPr>
              <a:t>@</a:t>
            </a:r>
            <a:r>
              <a:rPr lang="en-US" sz="1200" b="1" dirty="0">
                <a:solidFill>
                  <a:srgbClr val="009DD9"/>
                </a:solidFill>
                <a:latin typeface="Menlo Regular"/>
                <a:cs typeface="Menlo Regular"/>
              </a:rPr>
              <a:t>3.3</a:t>
            </a:r>
            <a:r>
              <a:rPr lang="en-US" sz="1200" b="1" dirty="0">
                <a:latin typeface="Menlo Regular"/>
                <a:cs typeface="Menlo Regular"/>
              </a:rPr>
              <a:t> </a:t>
            </a:r>
            <a:r>
              <a:rPr lang="en-US" sz="1200" b="1" dirty="0" smtClean="0">
                <a:solidFill>
                  <a:srgbClr val="D31A17"/>
                </a:solidFill>
                <a:latin typeface="Menlo Regular"/>
                <a:cs typeface="Menlo Regular"/>
              </a:rPr>
              <a:t>%</a:t>
            </a:r>
            <a:r>
              <a:rPr lang="en-US" sz="1200" b="1" dirty="0">
                <a:solidFill>
                  <a:srgbClr val="D31A17"/>
                </a:solidFill>
                <a:latin typeface="Menlo Regular"/>
                <a:cs typeface="Menlo Regular"/>
              </a:rPr>
              <a:t>gcc@</a:t>
            </a:r>
            <a:r>
              <a:rPr lang="en-US" sz="1200" b="1" dirty="0" smtClean="0">
                <a:solidFill>
                  <a:srgbClr val="D31A17"/>
                </a:solidFill>
                <a:latin typeface="Menlo Regular"/>
                <a:cs typeface="Menlo Regular"/>
              </a:rPr>
              <a:t>4.7.3</a:t>
            </a:r>
            <a:r>
              <a:rPr lang="en-US" sz="1200" b="1" dirty="0" smtClean="0">
                <a:latin typeface="Menlo Regular"/>
                <a:cs typeface="Menlo Regular"/>
              </a:rPr>
              <a:t>        </a:t>
            </a:r>
            <a:r>
              <a:rPr lang="en-US" sz="1200" b="1" dirty="0" smtClean="0">
                <a:solidFill>
                  <a:srgbClr val="C0504D"/>
                </a:solidFill>
                <a:latin typeface="Menlo Regular"/>
                <a:cs typeface="Menlo Regular"/>
              </a:rPr>
              <a:t>     % custom compiler</a:t>
            </a:r>
            <a:endParaRPr lang="en-US" sz="1200" b="1" dirty="0">
              <a:latin typeface="Menlo Regular"/>
              <a:cs typeface="Menlo Regular"/>
            </a:endParaRP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b="1" dirty="0" smtClean="0">
                <a:solidFill>
                  <a:srgbClr val="03495C"/>
                </a:solidFill>
                <a:latin typeface="Menlo Regular"/>
                <a:cs typeface="Menlo Regular"/>
              </a:rPr>
              <a:t>$</a:t>
            </a:r>
            <a:r>
              <a:rPr lang="en-US" sz="1200" b="1" dirty="0" smtClean="0">
                <a:latin typeface="Menlo Regular"/>
                <a:cs typeface="Menlo Regular"/>
              </a:rPr>
              <a:t> </a:t>
            </a:r>
            <a:r>
              <a:rPr lang="en-US" sz="1200" b="1" dirty="0" err="1">
                <a:latin typeface="Menlo Regular"/>
                <a:cs typeface="Menlo Regular"/>
              </a:rPr>
              <a:t>spack</a:t>
            </a:r>
            <a:r>
              <a:rPr lang="en-US" sz="1200" b="1" dirty="0">
                <a:latin typeface="Menlo Regular"/>
                <a:cs typeface="Menlo Regular"/>
              </a:rPr>
              <a:t> install </a:t>
            </a:r>
            <a:r>
              <a:rPr lang="en-US" sz="1200" b="1" dirty="0">
                <a:solidFill>
                  <a:srgbClr val="000000"/>
                </a:solidFill>
                <a:latin typeface="Menlo Regular"/>
                <a:cs typeface="Menlo Regular"/>
              </a:rPr>
              <a:t>mpileaks</a:t>
            </a:r>
            <a:r>
              <a:rPr lang="en-US" sz="1200" b="1" dirty="0" smtClean="0">
                <a:solidFill>
                  <a:srgbClr val="009DD9"/>
                </a:solidFill>
                <a:latin typeface="Menlo Regular"/>
                <a:cs typeface="Menlo Regular"/>
              </a:rPr>
              <a:t>@3.3</a:t>
            </a:r>
            <a:r>
              <a:rPr lang="en-US" sz="1200" b="1" dirty="0" smtClean="0">
                <a:latin typeface="Menlo Regular"/>
                <a:cs typeface="Menlo Regular"/>
              </a:rPr>
              <a:t> </a:t>
            </a:r>
            <a:r>
              <a:rPr lang="en-US" sz="1200" b="1" dirty="0">
                <a:solidFill>
                  <a:srgbClr val="D31A17"/>
                </a:solidFill>
                <a:latin typeface="Menlo Regular"/>
                <a:cs typeface="Menlo Regular"/>
              </a:rPr>
              <a:t>%gcc@4.7.3</a:t>
            </a:r>
            <a:r>
              <a:rPr lang="en-US" sz="1200" b="1" dirty="0">
                <a:latin typeface="Menlo Regular"/>
                <a:cs typeface="Menlo Regular"/>
              </a:rPr>
              <a:t> </a:t>
            </a:r>
            <a:r>
              <a:rPr lang="en-US" sz="1200" b="1" dirty="0" smtClean="0">
                <a:solidFill>
                  <a:srgbClr val="008000"/>
                </a:solidFill>
                <a:latin typeface="Menlo Regular"/>
                <a:cs typeface="Menlo Regular"/>
              </a:rPr>
              <a:t>+threads    </a:t>
            </a:r>
            <a:r>
              <a:rPr lang="en-US" sz="1200" b="1" dirty="0" smtClean="0">
                <a:solidFill>
                  <a:srgbClr val="C0504D"/>
                </a:solidFill>
                <a:latin typeface="Menlo Regular"/>
                <a:cs typeface="Menlo Regular"/>
              </a:rPr>
              <a:t>+/- build option</a:t>
            </a:r>
            <a:endParaRPr lang="en-US" sz="1200" b="1" dirty="0">
              <a:latin typeface="Menlo Regular"/>
              <a:cs typeface="Menlo Regular"/>
            </a:endParaRPr>
          </a:p>
          <a:p>
            <a:endParaRPr lang="en-US" sz="1200" dirty="0">
              <a:latin typeface="Menlo Regular"/>
              <a:cs typeface="Menlo Regular"/>
            </a:endParaRPr>
          </a:p>
          <a:p>
            <a:r>
              <a:rPr lang="en-US" sz="1200" b="1" dirty="0" smtClean="0">
                <a:solidFill>
                  <a:srgbClr val="03495C"/>
                </a:solidFill>
                <a:latin typeface="Menlo Regular"/>
                <a:cs typeface="Menlo Regular"/>
              </a:rPr>
              <a:t>$</a:t>
            </a:r>
            <a:r>
              <a:rPr lang="en-US" sz="1200" b="1" dirty="0" smtClean="0">
                <a:latin typeface="Menlo Regular"/>
                <a:cs typeface="Menlo Regular"/>
              </a:rPr>
              <a:t> </a:t>
            </a:r>
            <a:r>
              <a:rPr lang="en-US" sz="1200" b="1" dirty="0" err="1">
                <a:latin typeface="Menlo Regular"/>
                <a:cs typeface="Menlo Regular"/>
              </a:rPr>
              <a:t>spack</a:t>
            </a:r>
            <a:r>
              <a:rPr lang="en-US" sz="1200" b="1" dirty="0">
                <a:latin typeface="Menlo Regular"/>
                <a:cs typeface="Menlo Regular"/>
              </a:rPr>
              <a:t> install </a:t>
            </a:r>
            <a:r>
              <a:rPr lang="en-US" sz="1200" b="1" dirty="0">
                <a:solidFill>
                  <a:srgbClr val="000000"/>
                </a:solidFill>
                <a:latin typeface="Menlo Regular"/>
                <a:cs typeface="Menlo Regular"/>
              </a:rPr>
              <a:t>mpileaks</a:t>
            </a:r>
            <a:r>
              <a:rPr lang="en-US" sz="1200" b="1" dirty="0" smtClean="0">
                <a:solidFill>
                  <a:srgbClr val="009DD9"/>
                </a:solidFill>
                <a:latin typeface="Menlo Regular"/>
                <a:cs typeface="Menlo Regular"/>
              </a:rPr>
              <a:t>@3.3</a:t>
            </a:r>
            <a:r>
              <a:rPr lang="en-US" sz="1200" b="1" dirty="0" smtClean="0">
                <a:latin typeface="Menlo Regular"/>
                <a:cs typeface="Menlo Regular"/>
              </a:rPr>
              <a:t> </a:t>
            </a:r>
            <a:r>
              <a:rPr lang="en-US" sz="1200" b="1" dirty="0">
                <a:solidFill>
                  <a:srgbClr val="660066"/>
                </a:solidFill>
                <a:latin typeface="Menlo Regular"/>
                <a:cs typeface="Menlo Regular"/>
              </a:rPr>
              <a:t>=</a:t>
            </a:r>
            <a:r>
              <a:rPr lang="en-US" sz="1200" b="1" dirty="0" err="1" smtClean="0">
                <a:solidFill>
                  <a:srgbClr val="660066"/>
                </a:solidFill>
                <a:latin typeface="Menlo Regular"/>
                <a:cs typeface="Menlo Regular"/>
              </a:rPr>
              <a:t>bgq</a:t>
            </a:r>
            <a:r>
              <a:rPr lang="en-US" sz="1200" b="1" dirty="0" smtClean="0">
                <a:solidFill>
                  <a:srgbClr val="660066"/>
                </a:solidFill>
                <a:latin typeface="Menlo Regular"/>
                <a:cs typeface="Menlo Regular"/>
              </a:rPr>
              <a:t>    </a:t>
            </a:r>
            <a:r>
              <a:rPr lang="en-US" sz="1200" b="1" dirty="0" smtClean="0">
                <a:latin typeface="Menlo Regular"/>
                <a:cs typeface="Menlo Regular"/>
              </a:rPr>
              <a:t>               </a:t>
            </a:r>
            <a:r>
              <a:rPr lang="en-US" sz="1200" b="1" dirty="0" smtClean="0">
                <a:solidFill>
                  <a:srgbClr val="C0504D"/>
                </a:solidFill>
                <a:latin typeface="Menlo Regular"/>
                <a:cs typeface="Menlo Regular"/>
              </a:rPr>
              <a:t>= cross-compile</a:t>
            </a:r>
            <a:endParaRPr lang="en-US" sz="1200" b="1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419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LNL-PPT-UNC-Template-2015-V07.06-2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 bwMode="auto">
        <a:gradFill flip="none" rotWithShape="1">
          <a:gsLst>
            <a:gs pos="0">
              <a:schemeClr val="bg1">
                <a:lumMod val="65000"/>
                <a:tint val="66000"/>
                <a:satMod val="160000"/>
              </a:schemeClr>
            </a:gs>
            <a:gs pos="50000">
              <a:schemeClr val="bg1">
                <a:lumMod val="65000"/>
                <a:tint val="44500"/>
                <a:satMod val="160000"/>
              </a:schemeClr>
            </a:gs>
            <a:gs pos="100000">
              <a:schemeClr val="bg1">
                <a:lumMod val="65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accent1">
              <a:lumMod val="75000"/>
            </a:schemeClr>
          </a:solidFill>
          <a:headEnd/>
          <a:tailEnd/>
        </a:ln>
      </a:spPr>
      <a:bodyPr rtlCol="0" anchor="b">
        <a:prstTxWarp prst="textNoShape">
          <a:avLst/>
        </a:prstTxWarp>
      </a:bodyPr>
      <a:lstStyle>
        <a:defPPr algn="ctr">
          <a:spcBef>
            <a:spcPct val="0"/>
          </a:spcBef>
          <a:defRPr sz="1600" dirty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28575" cmpd="sng">
          <a:solidFill>
            <a:schemeClr val="accent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LLNL-PPT-UNC-Template-2015-V07.06-2-16x9</Template>
  <TotalTime>3056</TotalTime>
  <Words>5300</Words>
  <Application>Microsoft Macintosh PowerPoint</Application>
  <PresentationFormat>On-screen Show (16:9)</PresentationFormat>
  <Paragraphs>628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LLNL-PPT-UNC-Template-2015-V07.06-2-16x9</vt:lpstr>
      <vt:lpstr>The Spack Package Manager: Bringing Order to HPC Software Chaos</vt:lpstr>
      <vt:lpstr>What is the production environment for HPC?</vt:lpstr>
      <vt:lpstr>HPC software is becoming increasingly complex</vt:lpstr>
      <vt:lpstr>Most existing tools do not support combinatorial versioning</vt:lpstr>
      <vt:lpstr>How do HPC sites deal with combinatorial builds?</vt:lpstr>
      <vt:lpstr>Environment modules can help, but are hard to get right.</vt:lpstr>
      <vt:lpstr>Spack handles combinatorial software complexity.</vt:lpstr>
      <vt:lpstr>`spack list` shows what packages are available</vt:lpstr>
      <vt:lpstr>Spack provides a spec syntax to describe customized DAG configurations</vt:lpstr>
      <vt:lpstr>Spack Specs can constrain versions of dependencies</vt:lpstr>
      <vt:lpstr>Spack handles ABI-incompatible, versioned interfaces like MPI</vt:lpstr>
      <vt:lpstr>Spack packages are simple Python scripts.</vt:lpstr>
      <vt:lpstr>Dependencies in Spack may be optional.</vt:lpstr>
      <vt:lpstr>Concretization fills in missing configuration details when the user is not explicit.</vt:lpstr>
      <vt:lpstr>Concretization algorithm iterates until the DAG does not change.</vt:lpstr>
      <vt:lpstr>Spack builds each package in its own compilation environment</vt:lpstr>
      <vt:lpstr>Build automation allows tedious work to be leveraged.</vt:lpstr>
      <vt:lpstr>Use Case 1: Managing combinatorial installations</vt:lpstr>
      <vt:lpstr>Using the Spec syntax, Spack can restrict queries</vt:lpstr>
      <vt:lpstr>The Spec syntax doubles as a query language to allow refinement of searches.</vt:lpstr>
      <vt:lpstr>Users can query the full dependency configuration  of installed packages.</vt:lpstr>
      <vt:lpstr>Use Case 2: Package Views for HPC Center Installs</vt:lpstr>
      <vt:lpstr>Use case 3: Python and other interpreted languages</vt:lpstr>
      <vt:lpstr>Use case 4: Spack is being adopted by LLNL code teams</vt:lpstr>
      <vt:lpstr>ARES has used Spack to test 36 different configurations</vt:lpstr>
      <vt:lpstr>Related work</vt:lpstr>
      <vt:lpstr>Many new feature developments are in progress</vt:lpstr>
      <vt:lpstr>The Spack project is growing rapidly.</vt:lpstr>
      <vt:lpstr>PowerPoint Presentation</vt:lpstr>
      <vt:lpstr>Builds share as many dependencies as possible</vt:lpstr>
      <vt:lpstr>Concretization time is reasonable even for large packages.</vt:lpstr>
      <vt:lpstr>Compiler wrappers incur some overhead</vt:lpstr>
      <vt:lpstr>Future direction: Dependencies on compiler features</vt:lpstr>
      <vt:lpstr>Future direction: Compiler wrappers for tools</vt:lpstr>
      <vt:lpstr>Future direction: Automatic ABI checking</vt:lpstr>
    </vt:vector>
  </TitlesOfParts>
  <Company>LLNL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Should not exceed two lines</dc:title>
  <dc:creator>Hadley, Kirk Hadley</dc:creator>
  <cp:lastModifiedBy>Todd Gamblin</cp:lastModifiedBy>
  <cp:revision>397</cp:revision>
  <cp:lastPrinted>2015-04-28T22:04:16Z</cp:lastPrinted>
  <dcterms:created xsi:type="dcterms:W3CDTF">2015-08-24T17:28:54Z</dcterms:created>
  <dcterms:modified xsi:type="dcterms:W3CDTF">2015-11-24T09:53:44Z</dcterms:modified>
</cp:coreProperties>
</file>