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2" r:id="rId1"/>
  </p:sldMasterIdLst>
  <p:notesMasterIdLst>
    <p:notesMasterId r:id="rId74"/>
  </p:notesMasterIdLst>
  <p:sldIdLst>
    <p:sldId id="257" r:id="rId2"/>
    <p:sldId id="332" r:id="rId3"/>
    <p:sldId id="333" r:id="rId4"/>
    <p:sldId id="337" r:id="rId5"/>
    <p:sldId id="335" r:id="rId6"/>
    <p:sldId id="383" r:id="rId7"/>
    <p:sldId id="384" r:id="rId8"/>
    <p:sldId id="385" r:id="rId9"/>
    <p:sldId id="382" r:id="rId10"/>
    <p:sldId id="338" r:id="rId11"/>
    <p:sldId id="386" r:id="rId12"/>
    <p:sldId id="387" r:id="rId13"/>
    <p:sldId id="389" r:id="rId14"/>
    <p:sldId id="347" r:id="rId15"/>
    <p:sldId id="348" r:id="rId16"/>
    <p:sldId id="349" r:id="rId17"/>
    <p:sldId id="350" r:id="rId18"/>
    <p:sldId id="351" r:id="rId19"/>
    <p:sldId id="358" r:id="rId20"/>
    <p:sldId id="359" r:id="rId21"/>
    <p:sldId id="360" r:id="rId22"/>
    <p:sldId id="361" r:id="rId23"/>
    <p:sldId id="362" r:id="rId24"/>
    <p:sldId id="363" r:id="rId25"/>
    <p:sldId id="391" r:id="rId26"/>
    <p:sldId id="392" r:id="rId27"/>
    <p:sldId id="341" r:id="rId28"/>
    <p:sldId id="364" r:id="rId29"/>
    <p:sldId id="365" r:id="rId30"/>
    <p:sldId id="366" r:id="rId31"/>
    <p:sldId id="380" r:id="rId32"/>
    <p:sldId id="367" r:id="rId33"/>
    <p:sldId id="368" r:id="rId34"/>
    <p:sldId id="369" r:id="rId35"/>
    <p:sldId id="370" r:id="rId36"/>
    <p:sldId id="371" r:id="rId37"/>
    <p:sldId id="373" r:id="rId38"/>
    <p:sldId id="372" r:id="rId39"/>
    <p:sldId id="374" r:id="rId40"/>
    <p:sldId id="375" r:id="rId41"/>
    <p:sldId id="376" r:id="rId42"/>
    <p:sldId id="377" r:id="rId43"/>
    <p:sldId id="378" r:id="rId44"/>
    <p:sldId id="393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402" r:id="rId54"/>
    <p:sldId id="403" r:id="rId55"/>
    <p:sldId id="404" r:id="rId56"/>
    <p:sldId id="405" r:id="rId57"/>
    <p:sldId id="406" r:id="rId58"/>
    <p:sldId id="407" r:id="rId59"/>
    <p:sldId id="408" r:id="rId60"/>
    <p:sldId id="409" r:id="rId61"/>
    <p:sldId id="410" r:id="rId62"/>
    <p:sldId id="411" r:id="rId63"/>
    <p:sldId id="412" r:id="rId64"/>
    <p:sldId id="413" r:id="rId65"/>
    <p:sldId id="414" r:id="rId66"/>
    <p:sldId id="415" r:id="rId67"/>
    <p:sldId id="416" r:id="rId68"/>
    <p:sldId id="417" r:id="rId69"/>
    <p:sldId id="418" r:id="rId70"/>
    <p:sldId id="419" r:id="rId71"/>
    <p:sldId id="339" r:id="rId72"/>
    <p:sldId id="390" r:id="rId73"/>
  </p:sldIdLst>
  <p:sldSz cx="9144000" cy="6858000" type="screen4x3"/>
  <p:notesSz cx="6858000" cy="9144000"/>
  <p:custDataLst>
    <p:tags r:id="rId7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799" autoAdjust="0"/>
    <p:restoredTop sz="96327"/>
  </p:normalViewPr>
  <p:slideViewPr>
    <p:cSldViewPr>
      <p:cViewPr varScale="1">
        <p:scale>
          <a:sx n="122" d="100"/>
          <a:sy n="122" d="100"/>
        </p:scale>
        <p:origin x="1248" y="208"/>
      </p:cViewPr>
      <p:guideLst>
        <p:guide orient="horz" pos="134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10B460A-7375-1E4F-BF0E-E2BA9A67E8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154BB57-5EF9-9813-0897-C2C368D3CB0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C23C7E95-57EC-C33A-280B-6C730CA7D19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4C3664BD-A81C-6AD0-D9E2-0A38C87F106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88BB712B-9667-25CA-C85D-DBBBEFFC059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AA7C489C-7936-2EDC-ABDC-0D91429903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F8ABFDB-29B7-A741-AFAA-87EF941DD45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489A-6433-EA4A-9DE1-7ECF7D8883F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L1.</a:t>
            </a:r>
            <a:fld id="{07361763-25DC-D545-86CD-AB398C1936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24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489A-6433-EA4A-9DE1-7ECF7D8883F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L1.</a:t>
            </a:r>
            <a:fld id="{318C41BF-3102-6844-9491-89B7A541ED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19076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489A-6433-EA4A-9DE1-7ECF7D8883F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L1.</a:t>
            </a:r>
            <a:fld id="{318C41BF-3102-6844-9491-89B7A541ED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5685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489A-6433-EA4A-9DE1-7ECF7D8883F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L1.</a:t>
            </a:r>
            <a:fld id="{318C41BF-3102-6844-9491-89B7A541ED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40573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489A-6433-EA4A-9DE1-7ECF7D8883F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L1.</a:t>
            </a:r>
            <a:fld id="{29B19631-6E67-2A41-906B-8EE7A84AAB4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28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489A-6433-EA4A-9DE1-7ECF7D8883F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L1.</a:t>
            </a:r>
            <a:fld id="{318C41BF-3102-6844-9491-89B7A541ED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828836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489A-6433-EA4A-9DE1-7ECF7D8883F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L1.</a:t>
            </a:r>
            <a:fld id="{318C41BF-3102-6844-9491-89B7A541ED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64317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489A-6433-EA4A-9DE1-7ECF7D8883F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L1.</a:t>
            </a:r>
            <a:fld id="{E09866BE-AEDF-2641-9873-1A7237013B9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821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489A-6433-EA4A-9DE1-7ECF7D8883F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L1.</a:t>
            </a:r>
            <a:fld id="{FBA47F53-A777-BE46-9EAE-02950FE26AC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72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489A-6433-EA4A-9DE1-7ECF7D8883F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L1.</a:t>
            </a:r>
            <a:fld id="{318C41BF-3102-6844-9491-89B7A541ED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23355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489A-6433-EA4A-9DE1-7ECF7D8883F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L1.</a:t>
            </a:r>
            <a:fld id="{F7DD847E-4BA4-1846-A91E-4B52796CE3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41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3489A-6433-EA4A-9DE1-7ECF7D8883F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L1.</a:t>
            </a:r>
            <a:fld id="{318C41BF-3102-6844-9491-89B7A541ED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75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37.bin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26.emf"/><Relationship Id="rId7" Type="http://schemas.openxmlformats.org/officeDocument/2006/relationships/image" Target="../media/image24.e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23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47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EF9318A-2FD1-1C97-96A1-DA8AAAD444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en-US" sz="4200" i="1"/>
              <a:t>Data Structures and Algorithms</a:t>
            </a:r>
            <a:endParaRPr lang="en-US" altLang="en-US" sz="420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991D08A-D486-38C4-7984-0FE22323501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58485" y="4872922"/>
            <a:ext cx="2949980" cy="1208141"/>
          </a:xfrm>
        </p:spPr>
        <p:txBody>
          <a:bodyPr>
            <a:normAutofit/>
          </a:bodyPr>
          <a:lstStyle/>
          <a:p>
            <a:pPr algn="l"/>
            <a:r>
              <a:rPr lang="en-US" altLang="en-US" sz="1700" b="1" i="1"/>
              <a:t>Lecture 1</a:t>
            </a:r>
          </a:p>
          <a:p>
            <a:pPr algn="l"/>
            <a:r>
              <a:rPr lang="en-US" altLang="en-US" sz="1700" b="1"/>
              <a:t>Vidya Rangasayee</a:t>
            </a:r>
          </a:p>
          <a:p>
            <a:pPr algn="l"/>
            <a:r>
              <a:rPr lang="en-US" altLang="en-US" sz="1700" b="1"/>
              <a:t>CS 146 Fall 2023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CCF2620-B204-0496-A3B5-AFF0A64E1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5593" y="625684"/>
            <a:ext cx="4616974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CF2F5104-3DC6-503A-66D8-4CEA57695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Step 1: Define the problem with respect to subproblems</a:t>
            </a:r>
          </a:p>
        </p:txBody>
      </p:sp>
      <p:sp>
        <p:nvSpPr>
          <p:cNvPr id="103427" name="Text Box 3">
            <a:extLst>
              <a:ext uri="{FF2B5EF4-FFF2-40B4-BE49-F238E27FC236}">
                <a16:creationId xmlns:a16="http://schemas.microsoft.com/office/drawing/2014/main" id="{F33B5D0B-DE76-2011-65A2-478A72F5A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002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5  2  8  6  3  6  9  7</a:t>
            </a:r>
          </a:p>
        </p:txBody>
      </p:sp>
      <p:sp>
        <p:nvSpPr>
          <p:cNvPr id="103428" name="Line 4">
            <a:extLst>
              <a:ext uri="{FF2B5EF4-FFF2-40B4-BE49-F238E27FC236}">
                <a16:creationId xmlns:a16="http://schemas.microsoft.com/office/drawing/2014/main" id="{BB06E701-35A1-146D-3FCF-0A3A4BEDE7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2209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30" name="Text Box 6">
            <a:extLst>
              <a:ext uri="{FF2B5EF4-FFF2-40B4-BE49-F238E27FC236}">
                <a16:creationId xmlns:a16="http://schemas.microsoft.com/office/drawing/2014/main" id="{BF857D41-6047-C1EE-612B-2AF466006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09800"/>
            <a:ext cx="1600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don’</a:t>
            </a:r>
            <a:r>
              <a:rPr lang="en-US" altLang="ja-JP">
                <a:solidFill>
                  <a:srgbClr val="FF0000"/>
                </a:solidFill>
              </a:rPr>
              <a:t>t include 5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03431" name="Text Box 7">
            <a:extLst>
              <a:ext uri="{FF2B5EF4-FFF2-40B4-BE49-F238E27FC236}">
                <a16:creationId xmlns:a16="http://schemas.microsoft.com/office/drawing/2014/main" id="{027D4363-059B-3D95-7B9D-A853F10DC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8956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 dirty="0">
                <a:latin typeface="Arial" charset="0"/>
                <a:ea typeface="ＭＳ Ｐゴシック" charset="0"/>
              </a:rPr>
              <a:t>LIS(</a:t>
            </a:r>
            <a:r>
              <a:rPr lang="en-US" sz="36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2  8  6  3  6  9  7</a:t>
            </a:r>
            <a:r>
              <a:rPr lang="en-US" sz="3600" dirty="0">
                <a:latin typeface="Arial" charset="0"/>
                <a:ea typeface="ＭＳ Ｐゴシック" charset="0"/>
              </a:rPr>
              <a:t>)</a:t>
            </a:r>
          </a:p>
        </p:txBody>
      </p:sp>
      <p:sp>
        <p:nvSpPr>
          <p:cNvPr id="30726" name="TextBox 8">
            <a:extLst>
              <a:ext uri="{FF2B5EF4-FFF2-40B4-BE49-F238E27FC236}">
                <a16:creationId xmlns:a16="http://schemas.microsoft.com/office/drawing/2014/main" id="{8DF62CAF-4399-6A99-B358-53213B9B2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733800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Anything else?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56F358-4EA9-9E33-A4EA-410769D17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343400"/>
            <a:ext cx="7162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FF"/>
                </a:solidFill>
              </a:rPr>
              <a:t>Technically, this is fine, but now we have LIS and LIS’ to worry about.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209AC-28B1-C413-F5AB-8A921F8D3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495925"/>
            <a:ext cx="716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Can we rewrite LIS in terms of LIS’?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1" grpId="0"/>
      <p:bldP spid="30726" grpId="0"/>
      <p:bldP spid="2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23D998A-FBE7-BF69-A8A1-526A0C601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Step 1: Define the problem with respect to subproblems</a:t>
            </a:r>
          </a:p>
        </p:txBody>
      </p:sp>
      <p:graphicFrame>
        <p:nvGraphicFramePr>
          <p:cNvPr id="25602" name="Object 6">
            <a:extLst>
              <a:ext uri="{FF2B5EF4-FFF2-40B4-BE49-F238E27FC236}">
                <a16:creationId xmlns:a16="http://schemas.microsoft.com/office/drawing/2014/main" id="{5B6B87C9-60FE-9235-5786-773993303D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828800"/>
          <a:ext cx="352583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934400" imgH="6438900" progId="Equation.3">
                  <p:embed/>
                </p:oleObj>
              </mc:Choice>
              <mc:Fallback>
                <p:oleObj name="Equation" r:id="rId2" imgW="33934400" imgH="6438900" progId="Equation.3">
                  <p:embed/>
                  <p:pic>
                    <p:nvPicPr>
                      <p:cNvPr id="25602" name="Object 6">
                        <a:extLst>
                          <a:ext uri="{FF2B5EF4-FFF2-40B4-BE49-F238E27FC236}">
                            <a16:creationId xmlns:a16="http://schemas.microsoft.com/office/drawing/2014/main" id="{5B6B87C9-60FE-9235-5786-773993303D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828800"/>
                        <a:ext cx="352583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7">
            <a:extLst>
              <a:ext uri="{FF2B5EF4-FFF2-40B4-BE49-F238E27FC236}">
                <a16:creationId xmlns:a16="http://schemas.microsoft.com/office/drawing/2014/main" id="{DB2619F4-D2FE-5D96-29B4-D5A48034C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667000"/>
            <a:ext cx="49530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Longest increasing sequence for X is the longest increasing sequence starting at any element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F5D6C969-E753-CDB1-88E0-11421E18F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267200"/>
            <a:ext cx="5791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And what is LIS’ defined as (recursively)?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5C040DC2-0A59-E39C-0DD5-66FF558A4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Step 1: Define the problem with respect to subproblems</a:t>
            </a:r>
          </a:p>
        </p:txBody>
      </p:sp>
      <p:graphicFrame>
        <p:nvGraphicFramePr>
          <p:cNvPr id="26626" name="Object 6">
            <a:extLst>
              <a:ext uri="{FF2B5EF4-FFF2-40B4-BE49-F238E27FC236}">
                <a16:creationId xmlns:a16="http://schemas.microsoft.com/office/drawing/2014/main" id="{AC32DFCA-B23C-EFFA-6DFB-A93A45620B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828800"/>
          <a:ext cx="352583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934400" imgH="6438900" progId="Equation.3">
                  <p:embed/>
                </p:oleObj>
              </mc:Choice>
              <mc:Fallback>
                <p:oleObj name="Equation" r:id="rId2" imgW="33934400" imgH="6438900" progId="Equation.3">
                  <p:embed/>
                  <p:pic>
                    <p:nvPicPr>
                      <p:cNvPr id="26626" name="Object 6">
                        <a:extLst>
                          <a:ext uri="{FF2B5EF4-FFF2-40B4-BE49-F238E27FC236}">
                            <a16:creationId xmlns:a16="http://schemas.microsoft.com/office/drawing/2014/main" id="{AC32DFCA-B23C-EFFA-6DFB-A93A45620B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828800"/>
                        <a:ext cx="352583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7">
            <a:extLst>
              <a:ext uri="{FF2B5EF4-FFF2-40B4-BE49-F238E27FC236}">
                <a16:creationId xmlns:a16="http://schemas.microsoft.com/office/drawing/2014/main" id="{F9B9DBB5-6E89-1A68-16F2-B0C644B7F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667000"/>
            <a:ext cx="49530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Longest increasing sequence for X is the longest increasing sequence starting at any element</a:t>
            </a:r>
          </a:p>
        </p:txBody>
      </p:sp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BC08C319-72F8-6163-CB40-9A469162E3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267200"/>
          <a:ext cx="50482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564800" imgH="6731000" progId="Equation.3">
                  <p:embed/>
                </p:oleObj>
              </mc:Choice>
              <mc:Fallback>
                <p:oleObj name="Equation" r:id="rId4" imgW="48564800" imgH="6731000" progId="Equation.3">
                  <p:embed/>
                  <p:pic>
                    <p:nvPicPr>
                      <p:cNvPr id="26628" name="Object 4">
                        <a:extLst>
                          <a:ext uri="{FF2B5EF4-FFF2-40B4-BE49-F238E27FC236}">
                            <a16:creationId xmlns:a16="http://schemas.microsoft.com/office/drawing/2014/main" id="{BC08C319-72F8-6163-CB40-9A469162E3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67200"/>
                        <a:ext cx="504825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>
            <a:extLst>
              <a:ext uri="{FF2B5EF4-FFF2-40B4-BE49-F238E27FC236}">
                <a16:creationId xmlns:a16="http://schemas.microsoft.com/office/drawing/2014/main" id="{7579C162-BB44-04F1-0C06-E1D823FCF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329238"/>
            <a:ext cx="6324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Longest increasing sequence starting at 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i</a:t>
            </a:r>
            <a:endParaRPr lang="en-US" sz="2400" dirty="0">
              <a:solidFill>
                <a:srgbClr val="0000FF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C939A247-1F4A-4BB3-1C59-9622E516C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Step 2: build the solution from the bottom up</a:t>
            </a:r>
          </a:p>
        </p:txBody>
      </p:sp>
      <p:sp>
        <p:nvSpPr>
          <p:cNvPr id="105481" name="Text Box 9">
            <a:extLst>
              <a:ext uri="{FF2B5EF4-FFF2-40B4-BE49-F238E27FC236}">
                <a16:creationId xmlns:a16="http://schemas.microsoft.com/office/drawing/2014/main" id="{B75DA5C7-A9E9-E6FE-A4F3-E08EE3000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4290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5  2  8  6  3  6  9  7</a:t>
            </a:r>
          </a:p>
        </p:txBody>
      </p:sp>
      <p:sp>
        <p:nvSpPr>
          <p:cNvPr id="105482" name="Line 10">
            <a:extLst>
              <a:ext uri="{FF2B5EF4-FFF2-40B4-BE49-F238E27FC236}">
                <a16:creationId xmlns:a16="http://schemas.microsoft.com/office/drawing/2014/main" id="{1A29C99C-5F82-034D-7C99-6A8AF4A1A1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114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5484" name="Text Box 12">
            <a:extLst>
              <a:ext uri="{FF2B5EF4-FFF2-40B4-BE49-F238E27FC236}">
                <a16:creationId xmlns:a16="http://schemas.microsoft.com/office/drawing/2014/main" id="{3771AF04-08C5-252E-6B3F-38E69DAC7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71800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LIS</a:t>
            </a:r>
            <a:r>
              <a:rPr lang="ja-JP" altLang="en-US" sz="2800"/>
              <a:t>’</a:t>
            </a:r>
            <a:r>
              <a:rPr lang="en-US" altLang="ja-JP" sz="2800"/>
              <a:t>:                                        </a:t>
            </a:r>
            <a:endParaRPr lang="en-US" altLang="en-US" sz="2800"/>
          </a:p>
        </p:txBody>
      </p:sp>
      <p:graphicFrame>
        <p:nvGraphicFramePr>
          <p:cNvPr id="27653" name="Object 13">
            <a:extLst>
              <a:ext uri="{FF2B5EF4-FFF2-40B4-BE49-F238E27FC236}">
                <a16:creationId xmlns:a16="http://schemas.microsoft.com/office/drawing/2014/main" id="{D4C682E6-288D-20E2-E13B-E53A13D46D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0363" y="1676400"/>
          <a:ext cx="50482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564800" imgH="6731000" progId="Equation.3">
                  <p:embed/>
                </p:oleObj>
              </mc:Choice>
              <mc:Fallback>
                <p:oleObj name="Equation" r:id="rId2" imgW="48564800" imgH="6731000" progId="Equation.3">
                  <p:embed/>
                  <p:pic>
                    <p:nvPicPr>
                      <p:cNvPr id="27653" name="Object 13">
                        <a:extLst>
                          <a:ext uri="{FF2B5EF4-FFF2-40B4-BE49-F238E27FC236}">
                            <a16:creationId xmlns:a16="http://schemas.microsoft.com/office/drawing/2014/main" id="{D4C682E6-288D-20E2-E13B-E53A13D46D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1676400"/>
                        <a:ext cx="504825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C33AB151-5EC3-3F9C-D28C-F88B35A9DD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Step 2: build the solution from the bottom up</a:t>
            </a:r>
          </a:p>
        </p:txBody>
      </p:sp>
      <p:sp>
        <p:nvSpPr>
          <p:cNvPr id="112644" name="Text Box 4">
            <a:extLst>
              <a:ext uri="{FF2B5EF4-FFF2-40B4-BE49-F238E27FC236}">
                <a16:creationId xmlns:a16="http://schemas.microsoft.com/office/drawing/2014/main" id="{2A6F6A8A-D47D-4D76-6A77-7841A96EA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4290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5  2  8  6  3  6  9  7</a:t>
            </a:r>
          </a:p>
        </p:txBody>
      </p:sp>
      <p:sp>
        <p:nvSpPr>
          <p:cNvPr id="112645" name="Line 5">
            <a:extLst>
              <a:ext uri="{FF2B5EF4-FFF2-40B4-BE49-F238E27FC236}">
                <a16:creationId xmlns:a16="http://schemas.microsoft.com/office/drawing/2014/main" id="{C43D8BA1-0C6A-0F42-8326-772BC97F46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114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2646" name="Text Box 6">
            <a:extLst>
              <a:ext uri="{FF2B5EF4-FFF2-40B4-BE49-F238E27FC236}">
                <a16:creationId xmlns:a16="http://schemas.microsoft.com/office/drawing/2014/main" id="{40ABAEA6-13F9-506C-E1D5-1ED42748A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71800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LIS</a:t>
            </a:r>
            <a:r>
              <a:rPr lang="ja-JP" altLang="en-US" sz="2800"/>
              <a:t>’</a:t>
            </a:r>
            <a:r>
              <a:rPr lang="en-US" altLang="ja-JP" sz="2800"/>
              <a:t>:                                     </a:t>
            </a:r>
            <a:r>
              <a:rPr lang="en-US" altLang="ja-JP" sz="2800">
                <a:solidFill>
                  <a:srgbClr val="00FF00"/>
                </a:solidFill>
              </a:rPr>
              <a:t>1</a:t>
            </a:r>
            <a:endParaRPr lang="en-US" altLang="en-US" sz="2800">
              <a:solidFill>
                <a:srgbClr val="00FF00"/>
              </a:solidFill>
            </a:endParaRPr>
          </a:p>
        </p:txBody>
      </p:sp>
      <p:graphicFrame>
        <p:nvGraphicFramePr>
          <p:cNvPr id="28677" name="Object 7">
            <a:extLst>
              <a:ext uri="{FF2B5EF4-FFF2-40B4-BE49-F238E27FC236}">
                <a16:creationId xmlns:a16="http://schemas.microsoft.com/office/drawing/2014/main" id="{25A4C649-82F9-FB48-19C4-7A7883B13C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0363" y="1676400"/>
          <a:ext cx="50482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564800" imgH="6731000" progId="Equation.3">
                  <p:embed/>
                </p:oleObj>
              </mc:Choice>
              <mc:Fallback>
                <p:oleObj name="Equation" r:id="rId2" imgW="48564800" imgH="6731000" progId="Equation.3">
                  <p:embed/>
                  <p:pic>
                    <p:nvPicPr>
                      <p:cNvPr id="28677" name="Object 7">
                        <a:extLst>
                          <a:ext uri="{FF2B5EF4-FFF2-40B4-BE49-F238E27FC236}">
                            <a16:creationId xmlns:a16="http://schemas.microsoft.com/office/drawing/2014/main" id="{25A4C649-82F9-FB48-19C4-7A7883B13C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1676400"/>
                        <a:ext cx="504825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0BC22ED7-8159-F535-0FA2-B28C2E937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Step 2: build the solution from the bottom up</a:t>
            </a:r>
          </a:p>
        </p:txBody>
      </p:sp>
      <p:sp>
        <p:nvSpPr>
          <p:cNvPr id="113668" name="Text Box 4">
            <a:extLst>
              <a:ext uri="{FF2B5EF4-FFF2-40B4-BE49-F238E27FC236}">
                <a16:creationId xmlns:a16="http://schemas.microsoft.com/office/drawing/2014/main" id="{01943974-0A35-C847-C093-D6A535329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4290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5  2  8  6  3  6  9  7</a:t>
            </a:r>
          </a:p>
        </p:txBody>
      </p:sp>
      <p:sp>
        <p:nvSpPr>
          <p:cNvPr id="113669" name="Line 5">
            <a:extLst>
              <a:ext uri="{FF2B5EF4-FFF2-40B4-BE49-F238E27FC236}">
                <a16:creationId xmlns:a16="http://schemas.microsoft.com/office/drawing/2014/main" id="{CD3DE213-255B-99AC-730F-3982192503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4114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3670" name="Text Box 6">
            <a:extLst>
              <a:ext uri="{FF2B5EF4-FFF2-40B4-BE49-F238E27FC236}">
                <a16:creationId xmlns:a16="http://schemas.microsoft.com/office/drawing/2014/main" id="{51AB0D99-D061-8C40-A7E1-AC14B6A59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71800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LIS</a:t>
            </a:r>
            <a:r>
              <a:rPr lang="ja-JP" altLang="en-US" sz="2800"/>
              <a:t>’</a:t>
            </a:r>
            <a:r>
              <a:rPr lang="en-US" altLang="ja-JP" sz="2800"/>
              <a:t>:                                     </a:t>
            </a:r>
            <a:r>
              <a:rPr lang="en-US" altLang="ja-JP" sz="2800">
                <a:solidFill>
                  <a:srgbClr val="00FF00"/>
                </a:solidFill>
              </a:rPr>
              <a:t>1</a:t>
            </a:r>
            <a:endParaRPr lang="en-US" altLang="en-US" sz="2800">
              <a:solidFill>
                <a:srgbClr val="00FF00"/>
              </a:solidFill>
            </a:endParaRPr>
          </a:p>
        </p:txBody>
      </p:sp>
      <p:graphicFrame>
        <p:nvGraphicFramePr>
          <p:cNvPr id="29701" name="Object 7">
            <a:extLst>
              <a:ext uri="{FF2B5EF4-FFF2-40B4-BE49-F238E27FC236}">
                <a16:creationId xmlns:a16="http://schemas.microsoft.com/office/drawing/2014/main" id="{902A7598-7585-A213-7076-68AA55D32E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0363" y="1676400"/>
          <a:ext cx="50482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564800" imgH="6731000" progId="Equation.3">
                  <p:embed/>
                </p:oleObj>
              </mc:Choice>
              <mc:Fallback>
                <p:oleObj name="Equation" r:id="rId2" imgW="48564800" imgH="6731000" progId="Equation.3">
                  <p:embed/>
                  <p:pic>
                    <p:nvPicPr>
                      <p:cNvPr id="29701" name="Object 7">
                        <a:extLst>
                          <a:ext uri="{FF2B5EF4-FFF2-40B4-BE49-F238E27FC236}">
                            <a16:creationId xmlns:a16="http://schemas.microsoft.com/office/drawing/2014/main" id="{902A7598-7585-A213-7076-68AA55D32E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1676400"/>
                        <a:ext cx="504825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E99906DB-74F6-6C5C-DB40-067784757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Step 2: build the solution from the bottom up</a:t>
            </a:r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92A4187F-40B9-8BD1-4F41-3CB027DD2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4290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5  2  8  6  3  6  9  7</a:t>
            </a:r>
          </a:p>
        </p:txBody>
      </p:sp>
      <p:sp>
        <p:nvSpPr>
          <p:cNvPr id="114693" name="Line 5">
            <a:extLst>
              <a:ext uri="{FF2B5EF4-FFF2-40B4-BE49-F238E27FC236}">
                <a16:creationId xmlns:a16="http://schemas.microsoft.com/office/drawing/2014/main" id="{C1F34F88-D30D-64A5-F842-B6B5344AA7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4114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4694" name="Text Box 6">
            <a:extLst>
              <a:ext uri="{FF2B5EF4-FFF2-40B4-BE49-F238E27FC236}">
                <a16:creationId xmlns:a16="http://schemas.microsoft.com/office/drawing/2014/main" id="{1AD38CD3-0990-3B64-6261-20D7B636C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71800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LIS</a:t>
            </a:r>
            <a:r>
              <a:rPr lang="ja-JP" altLang="en-US" sz="2800"/>
              <a:t>’</a:t>
            </a:r>
            <a:r>
              <a:rPr lang="en-US" altLang="ja-JP" sz="2800"/>
              <a:t>:                                </a:t>
            </a:r>
            <a:r>
              <a:rPr lang="en-US" altLang="ja-JP" sz="2800">
                <a:solidFill>
                  <a:srgbClr val="00FF00"/>
                </a:solidFill>
              </a:rPr>
              <a:t>1   1</a:t>
            </a:r>
            <a:endParaRPr lang="en-US" altLang="en-US" sz="2800">
              <a:solidFill>
                <a:srgbClr val="00FF00"/>
              </a:solidFill>
            </a:endParaRPr>
          </a:p>
        </p:txBody>
      </p:sp>
      <p:graphicFrame>
        <p:nvGraphicFramePr>
          <p:cNvPr id="30725" name="Object 7">
            <a:extLst>
              <a:ext uri="{FF2B5EF4-FFF2-40B4-BE49-F238E27FC236}">
                <a16:creationId xmlns:a16="http://schemas.microsoft.com/office/drawing/2014/main" id="{BAF0EB3B-A774-5964-CA27-FE26FB0B42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0363" y="1676400"/>
          <a:ext cx="50482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564800" imgH="6731000" progId="Equation.3">
                  <p:embed/>
                </p:oleObj>
              </mc:Choice>
              <mc:Fallback>
                <p:oleObj name="Equation" r:id="rId2" imgW="48564800" imgH="6731000" progId="Equation.3">
                  <p:embed/>
                  <p:pic>
                    <p:nvPicPr>
                      <p:cNvPr id="30725" name="Object 7">
                        <a:extLst>
                          <a:ext uri="{FF2B5EF4-FFF2-40B4-BE49-F238E27FC236}">
                            <a16:creationId xmlns:a16="http://schemas.microsoft.com/office/drawing/2014/main" id="{BAF0EB3B-A774-5964-CA27-FE26FB0B42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1676400"/>
                        <a:ext cx="504825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11FF1137-23D8-FBA7-99B1-E02530D81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Step 2: build the solution from the bottom up</a:t>
            </a:r>
          </a:p>
        </p:txBody>
      </p:sp>
      <p:sp>
        <p:nvSpPr>
          <p:cNvPr id="115716" name="Text Box 4">
            <a:extLst>
              <a:ext uri="{FF2B5EF4-FFF2-40B4-BE49-F238E27FC236}">
                <a16:creationId xmlns:a16="http://schemas.microsoft.com/office/drawing/2014/main" id="{753EF82D-341E-2FE8-C944-8FD77A154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4290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5  2  8  6  3  6  9  7</a:t>
            </a:r>
          </a:p>
        </p:txBody>
      </p:sp>
      <p:sp>
        <p:nvSpPr>
          <p:cNvPr id="115717" name="Line 5">
            <a:extLst>
              <a:ext uri="{FF2B5EF4-FFF2-40B4-BE49-F238E27FC236}">
                <a16:creationId xmlns:a16="http://schemas.microsoft.com/office/drawing/2014/main" id="{3E1FF1F0-54A8-DF6B-E00C-C3DE305E6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114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5718" name="Text Box 6">
            <a:extLst>
              <a:ext uri="{FF2B5EF4-FFF2-40B4-BE49-F238E27FC236}">
                <a16:creationId xmlns:a16="http://schemas.microsoft.com/office/drawing/2014/main" id="{E73046E7-06B2-2B6E-905C-73F0CA00D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71800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LIS</a:t>
            </a:r>
            <a:r>
              <a:rPr lang="ja-JP" altLang="en-US" sz="2800"/>
              <a:t>’</a:t>
            </a:r>
            <a:r>
              <a:rPr lang="en-US" altLang="ja-JP" sz="2800"/>
              <a:t>:                                </a:t>
            </a:r>
            <a:r>
              <a:rPr lang="en-US" altLang="ja-JP" sz="2800">
                <a:solidFill>
                  <a:srgbClr val="00FF00"/>
                </a:solidFill>
              </a:rPr>
              <a:t>1   1</a:t>
            </a:r>
            <a:endParaRPr lang="en-US" altLang="en-US" sz="2800">
              <a:solidFill>
                <a:srgbClr val="00FF00"/>
              </a:solidFill>
            </a:endParaRPr>
          </a:p>
        </p:txBody>
      </p:sp>
      <p:graphicFrame>
        <p:nvGraphicFramePr>
          <p:cNvPr id="31749" name="Object 7">
            <a:extLst>
              <a:ext uri="{FF2B5EF4-FFF2-40B4-BE49-F238E27FC236}">
                <a16:creationId xmlns:a16="http://schemas.microsoft.com/office/drawing/2014/main" id="{3FAF374A-2A6D-BA06-0397-C41279EFE0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0363" y="1676400"/>
          <a:ext cx="50482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564800" imgH="6731000" progId="Equation.3">
                  <p:embed/>
                </p:oleObj>
              </mc:Choice>
              <mc:Fallback>
                <p:oleObj name="Equation" r:id="rId2" imgW="48564800" imgH="6731000" progId="Equation.3">
                  <p:embed/>
                  <p:pic>
                    <p:nvPicPr>
                      <p:cNvPr id="31749" name="Object 7">
                        <a:extLst>
                          <a:ext uri="{FF2B5EF4-FFF2-40B4-BE49-F238E27FC236}">
                            <a16:creationId xmlns:a16="http://schemas.microsoft.com/office/drawing/2014/main" id="{3FAF374A-2A6D-BA06-0397-C41279EFE0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1676400"/>
                        <a:ext cx="504825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895E86D6-8A23-E85C-7C83-4DD6C22C42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Step 2: build the solution from the bottom up</a:t>
            </a:r>
          </a:p>
        </p:txBody>
      </p:sp>
      <p:sp>
        <p:nvSpPr>
          <p:cNvPr id="116740" name="Text Box 4">
            <a:extLst>
              <a:ext uri="{FF2B5EF4-FFF2-40B4-BE49-F238E27FC236}">
                <a16:creationId xmlns:a16="http://schemas.microsoft.com/office/drawing/2014/main" id="{D7E396C2-D7B7-BB78-953B-76B03DEA1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4290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5  2  8  6  3  6  9  7</a:t>
            </a:r>
          </a:p>
        </p:txBody>
      </p:sp>
      <p:sp>
        <p:nvSpPr>
          <p:cNvPr id="116741" name="Line 5">
            <a:extLst>
              <a:ext uri="{FF2B5EF4-FFF2-40B4-BE49-F238E27FC236}">
                <a16:creationId xmlns:a16="http://schemas.microsoft.com/office/drawing/2014/main" id="{789631EE-34FA-1F8A-6B8A-6EE0EB9026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114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6742" name="Text Box 6">
            <a:extLst>
              <a:ext uri="{FF2B5EF4-FFF2-40B4-BE49-F238E27FC236}">
                <a16:creationId xmlns:a16="http://schemas.microsoft.com/office/drawing/2014/main" id="{07483F2E-B866-2C47-8602-9B526A4A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71800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LIS</a:t>
            </a:r>
            <a:r>
              <a:rPr lang="ja-JP" altLang="en-US" sz="2800"/>
              <a:t>’</a:t>
            </a:r>
            <a:r>
              <a:rPr lang="en-US" altLang="ja-JP" sz="2800"/>
              <a:t>:   </a:t>
            </a:r>
            <a:r>
              <a:rPr lang="en-US" altLang="ja-JP" sz="2800">
                <a:solidFill>
                  <a:srgbClr val="00FF00"/>
                </a:solidFill>
              </a:rPr>
              <a:t>                        2   1   1</a:t>
            </a:r>
            <a:endParaRPr lang="en-US" altLang="en-US" sz="2800">
              <a:solidFill>
                <a:srgbClr val="00FF00"/>
              </a:solidFill>
            </a:endParaRPr>
          </a:p>
        </p:txBody>
      </p:sp>
      <p:graphicFrame>
        <p:nvGraphicFramePr>
          <p:cNvPr id="32773" name="Object 7">
            <a:extLst>
              <a:ext uri="{FF2B5EF4-FFF2-40B4-BE49-F238E27FC236}">
                <a16:creationId xmlns:a16="http://schemas.microsoft.com/office/drawing/2014/main" id="{1DCC4E43-3F95-B663-57DC-449E9B1195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0363" y="1676400"/>
          <a:ext cx="50482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564800" imgH="6731000" progId="Equation.3">
                  <p:embed/>
                </p:oleObj>
              </mc:Choice>
              <mc:Fallback>
                <p:oleObj name="Equation" r:id="rId2" imgW="48564800" imgH="6731000" progId="Equation.3">
                  <p:embed/>
                  <p:pic>
                    <p:nvPicPr>
                      <p:cNvPr id="32773" name="Object 7">
                        <a:extLst>
                          <a:ext uri="{FF2B5EF4-FFF2-40B4-BE49-F238E27FC236}">
                            <a16:creationId xmlns:a16="http://schemas.microsoft.com/office/drawing/2014/main" id="{1DCC4E43-3F95-B663-57DC-449E9B1195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1676400"/>
                        <a:ext cx="504825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CEA27316-56D1-10EE-FB6B-85C4010D4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Step 2: build the solution from the bottom up</a:t>
            </a:r>
          </a:p>
        </p:txBody>
      </p:sp>
      <p:sp>
        <p:nvSpPr>
          <p:cNvPr id="124931" name="Text Box 3">
            <a:extLst>
              <a:ext uri="{FF2B5EF4-FFF2-40B4-BE49-F238E27FC236}">
                <a16:creationId xmlns:a16="http://schemas.microsoft.com/office/drawing/2014/main" id="{1235CD0B-52F3-D479-9400-2D82380C0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4290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5  2  8  6  3  6  9  7</a:t>
            </a:r>
          </a:p>
        </p:txBody>
      </p:sp>
      <p:sp>
        <p:nvSpPr>
          <p:cNvPr id="124932" name="Line 4">
            <a:extLst>
              <a:ext uri="{FF2B5EF4-FFF2-40B4-BE49-F238E27FC236}">
                <a16:creationId xmlns:a16="http://schemas.microsoft.com/office/drawing/2014/main" id="{590AADAA-4497-34CC-F6EC-3BB59E94FB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114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33" name="Text Box 5">
            <a:extLst>
              <a:ext uri="{FF2B5EF4-FFF2-40B4-BE49-F238E27FC236}">
                <a16:creationId xmlns:a16="http://schemas.microsoft.com/office/drawing/2014/main" id="{90740A42-12E4-7609-8676-57C80E721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71800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LIS</a:t>
            </a:r>
            <a:r>
              <a:rPr lang="ja-JP" altLang="en-US" sz="2800"/>
              <a:t>’</a:t>
            </a:r>
            <a:r>
              <a:rPr lang="en-US" altLang="ja-JP" sz="2800"/>
              <a:t>:   </a:t>
            </a:r>
            <a:r>
              <a:rPr lang="en-US" altLang="ja-JP" sz="2800">
                <a:solidFill>
                  <a:srgbClr val="00FF00"/>
                </a:solidFill>
              </a:rPr>
              <a:t>                   3   2   1   1</a:t>
            </a:r>
            <a:endParaRPr lang="en-US" altLang="en-US" sz="2800">
              <a:solidFill>
                <a:srgbClr val="00FF00"/>
              </a:solidFill>
            </a:endParaRPr>
          </a:p>
        </p:txBody>
      </p:sp>
      <p:graphicFrame>
        <p:nvGraphicFramePr>
          <p:cNvPr id="33797" name="Object 6">
            <a:extLst>
              <a:ext uri="{FF2B5EF4-FFF2-40B4-BE49-F238E27FC236}">
                <a16:creationId xmlns:a16="http://schemas.microsoft.com/office/drawing/2014/main" id="{054C713E-8A96-2D76-B79E-A39E110B89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0363" y="1676400"/>
          <a:ext cx="50482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564800" imgH="6731000" progId="Equation.3">
                  <p:embed/>
                </p:oleObj>
              </mc:Choice>
              <mc:Fallback>
                <p:oleObj name="Equation" r:id="rId2" imgW="48564800" imgH="6731000" progId="Equation.3">
                  <p:embed/>
                  <p:pic>
                    <p:nvPicPr>
                      <p:cNvPr id="33797" name="Object 6">
                        <a:extLst>
                          <a:ext uri="{FF2B5EF4-FFF2-40B4-BE49-F238E27FC236}">
                            <a16:creationId xmlns:a16="http://schemas.microsoft.com/office/drawing/2014/main" id="{054C713E-8A96-2D76-B79E-A39E110B89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1676400"/>
                        <a:ext cx="504825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F7EC5C38-2B39-1049-556D-49ACB6F72E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Longest increasing subsequence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AEA5AAD-EB55-E7E8-486F-7FE4CF3D1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0145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/>
              <a:t>Given a sequence of numbers X = x</a:t>
            </a:r>
            <a:r>
              <a:rPr lang="en-US" altLang="en-US" baseline="-25000"/>
              <a:t>1</a:t>
            </a:r>
            <a:r>
              <a:rPr lang="en-US" altLang="en-US"/>
              <a:t>, x</a:t>
            </a:r>
            <a:r>
              <a:rPr lang="en-US" altLang="en-US" baseline="-25000"/>
              <a:t>2</a:t>
            </a:r>
            <a:r>
              <a:rPr lang="en-US" altLang="en-US"/>
              <a:t>, …, x</a:t>
            </a:r>
            <a:r>
              <a:rPr lang="en-US" altLang="en-US" baseline="-25000"/>
              <a:t>n</a:t>
            </a:r>
            <a:r>
              <a:rPr lang="en-US" altLang="en-US"/>
              <a:t> find the longest increasing </a:t>
            </a:r>
            <a:r>
              <a:rPr lang="en-US" altLang="en-US" i="1"/>
              <a:t>subsequence</a:t>
            </a:r>
            <a:r>
              <a:rPr lang="en-US" altLang="en-US"/>
              <a:t>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/>
              <a:t>(i</a:t>
            </a:r>
            <a:r>
              <a:rPr lang="en-US" altLang="en-US" baseline="-25000"/>
              <a:t>1</a:t>
            </a:r>
            <a:r>
              <a:rPr lang="en-US" altLang="en-US"/>
              <a:t>, i</a:t>
            </a:r>
            <a:r>
              <a:rPr lang="en-US" altLang="en-US" baseline="-25000"/>
              <a:t>2</a:t>
            </a:r>
            <a:r>
              <a:rPr lang="en-US" altLang="en-US"/>
              <a:t>, …, i</a:t>
            </a:r>
            <a:r>
              <a:rPr lang="en-US" altLang="en-US" baseline="-25000"/>
              <a:t>k</a:t>
            </a:r>
            <a:r>
              <a:rPr lang="en-US" altLang="en-US"/>
              <a:t>), that is a subsequence where numbers in the sequence increase.</a:t>
            </a:r>
          </a:p>
        </p:txBody>
      </p:sp>
      <p:sp>
        <p:nvSpPr>
          <p:cNvPr id="93188" name="Text Box 4">
            <a:extLst>
              <a:ext uri="{FF2B5EF4-FFF2-40B4-BE49-F238E27FC236}">
                <a16:creationId xmlns:a16="http://schemas.microsoft.com/office/drawing/2014/main" id="{1FA91322-4D4D-12BC-92AF-C4FC27179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4958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5  2  8  6  3  6  9  7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EC365838-D551-3173-1EEC-14692533B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Step 2: build the solution from the bottom up</a:t>
            </a:r>
          </a:p>
        </p:txBody>
      </p:sp>
      <p:sp>
        <p:nvSpPr>
          <p:cNvPr id="125955" name="Text Box 3">
            <a:extLst>
              <a:ext uri="{FF2B5EF4-FFF2-40B4-BE49-F238E27FC236}">
                <a16:creationId xmlns:a16="http://schemas.microsoft.com/office/drawing/2014/main" id="{D6877796-BE04-51A0-ACDA-95272C60D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4290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5  2  8  6  3  6  9  7</a:t>
            </a:r>
          </a:p>
        </p:txBody>
      </p:sp>
      <p:sp>
        <p:nvSpPr>
          <p:cNvPr id="125956" name="Line 4">
            <a:extLst>
              <a:ext uri="{FF2B5EF4-FFF2-40B4-BE49-F238E27FC236}">
                <a16:creationId xmlns:a16="http://schemas.microsoft.com/office/drawing/2014/main" id="{E2223EDC-912B-CFEE-CA6A-F5A3CF2F92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114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5957" name="Text Box 5">
            <a:extLst>
              <a:ext uri="{FF2B5EF4-FFF2-40B4-BE49-F238E27FC236}">
                <a16:creationId xmlns:a16="http://schemas.microsoft.com/office/drawing/2014/main" id="{2FED8C17-1E30-940D-4FA7-A4A6906F8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71800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LIS</a:t>
            </a:r>
            <a:r>
              <a:rPr lang="ja-JP" altLang="en-US" sz="2800"/>
              <a:t>’</a:t>
            </a:r>
            <a:r>
              <a:rPr lang="en-US" altLang="ja-JP" sz="2800"/>
              <a:t>:   </a:t>
            </a:r>
            <a:r>
              <a:rPr lang="en-US" altLang="ja-JP" sz="2800">
                <a:solidFill>
                  <a:srgbClr val="00FF00"/>
                </a:solidFill>
              </a:rPr>
              <a:t>              2   3   2   1   1</a:t>
            </a:r>
            <a:endParaRPr lang="en-US" altLang="en-US" sz="2800">
              <a:solidFill>
                <a:srgbClr val="00FF00"/>
              </a:solidFill>
            </a:endParaRPr>
          </a:p>
        </p:txBody>
      </p:sp>
      <p:graphicFrame>
        <p:nvGraphicFramePr>
          <p:cNvPr id="34821" name="Object 6">
            <a:extLst>
              <a:ext uri="{FF2B5EF4-FFF2-40B4-BE49-F238E27FC236}">
                <a16:creationId xmlns:a16="http://schemas.microsoft.com/office/drawing/2014/main" id="{98812EF2-B118-5B16-6542-42F68D444A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0363" y="1676400"/>
          <a:ext cx="50482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564800" imgH="6731000" progId="Equation.3">
                  <p:embed/>
                </p:oleObj>
              </mc:Choice>
              <mc:Fallback>
                <p:oleObj name="Equation" r:id="rId2" imgW="48564800" imgH="6731000" progId="Equation.3">
                  <p:embed/>
                  <p:pic>
                    <p:nvPicPr>
                      <p:cNvPr id="34821" name="Object 6">
                        <a:extLst>
                          <a:ext uri="{FF2B5EF4-FFF2-40B4-BE49-F238E27FC236}">
                            <a16:creationId xmlns:a16="http://schemas.microsoft.com/office/drawing/2014/main" id="{98812EF2-B118-5B16-6542-42F68D444A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1676400"/>
                        <a:ext cx="504825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C9A4F6F2-9A9B-7AF2-88BF-2831A6C0D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Step 2: build the solution from the bottom up</a:t>
            </a:r>
          </a:p>
        </p:txBody>
      </p:sp>
      <p:sp>
        <p:nvSpPr>
          <p:cNvPr id="126979" name="Text Box 3">
            <a:extLst>
              <a:ext uri="{FF2B5EF4-FFF2-40B4-BE49-F238E27FC236}">
                <a16:creationId xmlns:a16="http://schemas.microsoft.com/office/drawing/2014/main" id="{24F11343-707D-9FDE-FB93-CE7D26F77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4290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5  2  8  6  3  6  9  7</a:t>
            </a:r>
          </a:p>
        </p:txBody>
      </p:sp>
      <p:sp>
        <p:nvSpPr>
          <p:cNvPr id="126980" name="Line 4">
            <a:extLst>
              <a:ext uri="{FF2B5EF4-FFF2-40B4-BE49-F238E27FC236}">
                <a16:creationId xmlns:a16="http://schemas.microsoft.com/office/drawing/2014/main" id="{0BF9F0C0-4228-C04B-04D1-8DB5718134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4114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6981" name="Text Box 5">
            <a:extLst>
              <a:ext uri="{FF2B5EF4-FFF2-40B4-BE49-F238E27FC236}">
                <a16:creationId xmlns:a16="http://schemas.microsoft.com/office/drawing/2014/main" id="{C26B0350-94F2-0B21-AC61-53A1F47AC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71800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LIS</a:t>
            </a:r>
            <a:r>
              <a:rPr lang="ja-JP" altLang="en-US" sz="2800"/>
              <a:t>’</a:t>
            </a:r>
            <a:r>
              <a:rPr lang="en-US" altLang="ja-JP" sz="2800"/>
              <a:t>:   </a:t>
            </a:r>
            <a:r>
              <a:rPr lang="en-US" altLang="ja-JP" sz="2800">
                <a:solidFill>
                  <a:srgbClr val="00FF00"/>
                </a:solidFill>
              </a:rPr>
              <a:t>         2   2   3   2   1   1</a:t>
            </a:r>
            <a:endParaRPr lang="en-US" altLang="en-US" sz="2800">
              <a:solidFill>
                <a:srgbClr val="00FF00"/>
              </a:solidFill>
            </a:endParaRPr>
          </a:p>
        </p:txBody>
      </p:sp>
      <p:graphicFrame>
        <p:nvGraphicFramePr>
          <p:cNvPr id="35845" name="Object 6">
            <a:extLst>
              <a:ext uri="{FF2B5EF4-FFF2-40B4-BE49-F238E27FC236}">
                <a16:creationId xmlns:a16="http://schemas.microsoft.com/office/drawing/2014/main" id="{4773E05A-293F-C885-80DB-C46B133884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0363" y="1676400"/>
          <a:ext cx="50482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564800" imgH="6731000" progId="Equation.3">
                  <p:embed/>
                </p:oleObj>
              </mc:Choice>
              <mc:Fallback>
                <p:oleObj name="Equation" r:id="rId2" imgW="48564800" imgH="6731000" progId="Equation.3">
                  <p:embed/>
                  <p:pic>
                    <p:nvPicPr>
                      <p:cNvPr id="35845" name="Object 6">
                        <a:extLst>
                          <a:ext uri="{FF2B5EF4-FFF2-40B4-BE49-F238E27FC236}">
                            <a16:creationId xmlns:a16="http://schemas.microsoft.com/office/drawing/2014/main" id="{4773E05A-293F-C885-80DB-C46B133884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1676400"/>
                        <a:ext cx="504825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8A2E130B-AA23-1E8F-6D80-B46B07C2C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Step 2: build the solution from the bottom up</a:t>
            </a:r>
          </a:p>
        </p:txBody>
      </p:sp>
      <p:sp>
        <p:nvSpPr>
          <p:cNvPr id="128003" name="Text Box 3">
            <a:extLst>
              <a:ext uri="{FF2B5EF4-FFF2-40B4-BE49-F238E27FC236}">
                <a16:creationId xmlns:a16="http://schemas.microsoft.com/office/drawing/2014/main" id="{877E4DCC-B3B8-E341-9A59-2D52D2933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4290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5  2  8  6  3  6  9  7</a:t>
            </a:r>
          </a:p>
        </p:txBody>
      </p:sp>
      <p:sp>
        <p:nvSpPr>
          <p:cNvPr id="128004" name="Line 4">
            <a:extLst>
              <a:ext uri="{FF2B5EF4-FFF2-40B4-BE49-F238E27FC236}">
                <a16:creationId xmlns:a16="http://schemas.microsoft.com/office/drawing/2014/main" id="{80A37115-DBB1-70E9-7DAF-681C78D5D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114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8005" name="Text Box 5">
            <a:extLst>
              <a:ext uri="{FF2B5EF4-FFF2-40B4-BE49-F238E27FC236}">
                <a16:creationId xmlns:a16="http://schemas.microsoft.com/office/drawing/2014/main" id="{F2961AAB-2445-43AA-107E-C04B1110F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71800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LIS</a:t>
            </a:r>
            <a:r>
              <a:rPr lang="ja-JP" altLang="en-US" sz="2800"/>
              <a:t>’</a:t>
            </a:r>
            <a:r>
              <a:rPr lang="en-US" altLang="ja-JP" sz="2800"/>
              <a:t>:   </a:t>
            </a:r>
            <a:r>
              <a:rPr lang="en-US" altLang="ja-JP" sz="2800">
                <a:solidFill>
                  <a:srgbClr val="00FF00"/>
                </a:solidFill>
              </a:rPr>
              <a:t>    4   2   2   3   2   1   1</a:t>
            </a:r>
            <a:endParaRPr lang="en-US" altLang="en-US" sz="2800">
              <a:solidFill>
                <a:srgbClr val="00FF00"/>
              </a:solidFill>
            </a:endParaRPr>
          </a:p>
        </p:txBody>
      </p:sp>
      <p:graphicFrame>
        <p:nvGraphicFramePr>
          <p:cNvPr id="36869" name="Object 6">
            <a:extLst>
              <a:ext uri="{FF2B5EF4-FFF2-40B4-BE49-F238E27FC236}">
                <a16:creationId xmlns:a16="http://schemas.microsoft.com/office/drawing/2014/main" id="{31F1C53C-E9DC-9AC5-A822-333D59539B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0363" y="1676400"/>
          <a:ext cx="50482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564800" imgH="6731000" progId="Equation.3">
                  <p:embed/>
                </p:oleObj>
              </mc:Choice>
              <mc:Fallback>
                <p:oleObj name="Equation" r:id="rId2" imgW="48564800" imgH="6731000" progId="Equation.3">
                  <p:embed/>
                  <p:pic>
                    <p:nvPicPr>
                      <p:cNvPr id="36869" name="Object 6">
                        <a:extLst>
                          <a:ext uri="{FF2B5EF4-FFF2-40B4-BE49-F238E27FC236}">
                            <a16:creationId xmlns:a16="http://schemas.microsoft.com/office/drawing/2014/main" id="{31F1C53C-E9DC-9AC5-A822-333D59539B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1676400"/>
                        <a:ext cx="504825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68EF2A6E-FABE-D23D-E0C2-030169F866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Step 2: build the solution from the bottom up</a:t>
            </a:r>
          </a:p>
        </p:txBody>
      </p:sp>
      <p:sp>
        <p:nvSpPr>
          <p:cNvPr id="129027" name="Text Box 3">
            <a:extLst>
              <a:ext uri="{FF2B5EF4-FFF2-40B4-BE49-F238E27FC236}">
                <a16:creationId xmlns:a16="http://schemas.microsoft.com/office/drawing/2014/main" id="{2D54B1EB-C76B-EFE5-7134-B50238BE3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4290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5  2  8  6  3  6  9  7</a:t>
            </a:r>
          </a:p>
        </p:txBody>
      </p:sp>
      <p:sp>
        <p:nvSpPr>
          <p:cNvPr id="129028" name="Line 4">
            <a:extLst>
              <a:ext uri="{FF2B5EF4-FFF2-40B4-BE49-F238E27FC236}">
                <a16:creationId xmlns:a16="http://schemas.microsoft.com/office/drawing/2014/main" id="{B67F6FEF-39CE-E93C-587E-B03385A266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4114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9029" name="Text Box 5">
            <a:extLst>
              <a:ext uri="{FF2B5EF4-FFF2-40B4-BE49-F238E27FC236}">
                <a16:creationId xmlns:a16="http://schemas.microsoft.com/office/drawing/2014/main" id="{AC1BF6D3-D2ED-F6D1-DC83-4CB3E2F19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71800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LIS</a:t>
            </a:r>
            <a:r>
              <a:rPr lang="ja-JP" altLang="en-US" sz="2800"/>
              <a:t>’</a:t>
            </a:r>
            <a:r>
              <a:rPr lang="en-US" altLang="ja-JP" sz="2800"/>
              <a:t>:  </a:t>
            </a:r>
            <a:r>
              <a:rPr lang="en-US" altLang="ja-JP" sz="2800">
                <a:solidFill>
                  <a:srgbClr val="00FF00"/>
                </a:solidFill>
              </a:rPr>
              <a:t>3   4   2   2   3   2   1   1</a:t>
            </a:r>
            <a:endParaRPr lang="en-US" altLang="en-US" sz="2800">
              <a:solidFill>
                <a:srgbClr val="00FF00"/>
              </a:solidFill>
            </a:endParaRPr>
          </a:p>
        </p:txBody>
      </p:sp>
      <p:graphicFrame>
        <p:nvGraphicFramePr>
          <p:cNvPr id="37893" name="Object 6">
            <a:extLst>
              <a:ext uri="{FF2B5EF4-FFF2-40B4-BE49-F238E27FC236}">
                <a16:creationId xmlns:a16="http://schemas.microsoft.com/office/drawing/2014/main" id="{094705E3-6A4A-CECE-CEF3-014059E40E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0363" y="1676400"/>
          <a:ext cx="50482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564800" imgH="6731000" progId="Equation.3">
                  <p:embed/>
                </p:oleObj>
              </mc:Choice>
              <mc:Fallback>
                <p:oleObj name="Equation" r:id="rId2" imgW="48564800" imgH="6731000" progId="Equation.3">
                  <p:embed/>
                  <p:pic>
                    <p:nvPicPr>
                      <p:cNvPr id="37893" name="Object 6">
                        <a:extLst>
                          <a:ext uri="{FF2B5EF4-FFF2-40B4-BE49-F238E27FC236}">
                            <a16:creationId xmlns:a16="http://schemas.microsoft.com/office/drawing/2014/main" id="{094705E3-6A4A-CECE-CEF3-014059E40E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1676400"/>
                        <a:ext cx="504825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9B6F994A-5FCA-DAB4-8C12-AA7C6649B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Step 2: build the solution from the bottom up</a:t>
            </a:r>
          </a:p>
        </p:txBody>
      </p:sp>
      <p:sp>
        <p:nvSpPr>
          <p:cNvPr id="130051" name="Text Box 3">
            <a:extLst>
              <a:ext uri="{FF2B5EF4-FFF2-40B4-BE49-F238E27FC236}">
                <a16:creationId xmlns:a16="http://schemas.microsoft.com/office/drawing/2014/main" id="{4C4B8ECD-9C1E-F51E-4462-242DBE044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4290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5  2  8  6  3  6  9  7</a:t>
            </a:r>
          </a:p>
        </p:txBody>
      </p:sp>
      <p:sp>
        <p:nvSpPr>
          <p:cNvPr id="130053" name="Text Box 5">
            <a:extLst>
              <a:ext uri="{FF2B5EF4-FFF2-40B4-BE49-F238E27FC236}">
                <a16:creationId xmlns:a16="http://schemas.microsoft.com/office/drawing/2014/main" id="{84280F3A-843D-46BC-2B49-B2F8248B0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71800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LIS</a:t>
            </a:r>
            <a:r>
              <a:rPr lang="ja-JP" altLang="en-US" sz="2800"/>
              <a:t>’</a:t>
            </a:r>
            <a:r>
              <a:rPr lang="en-US" altLang="ja-JP" sz="2800"/>
              <a:t>:  </a:t>
            </a:r>
            <a:r>
              <a:rPr lang="en-US" altLang="ja-JP" sz="2800">
                <a:solidFill>
                  <a:srgbClr val="00FF00"/>
                </a:solidFill>
              </a:rPr>
              <a:t>3   4   2   2   3   2   1   1</a:t>
            </a:r>
            <a:endParaRPr lang="en-US" altLang="en-US" sz="2800">
              <a:solidFill>
                <a:srgbClr val="00FF00"/>
              </a:solidFill>
            </a:endParaRPr>
          </a:p>
        </p:txBody>
      </p:sp>
      <p:graphicFrame>
        <p:nvGraphicFramePr>
          <p:cNvPr id="38916" name="Object 6">
            <a:extLst>
              <a:ext uri="{FF2B5EF4-FFF2-40B4-BE49-F238E27FC236}">
                <a16:creationId xmlns:a16="http://schemas.microsoft.com/office/drawing/2014/main" id="{053CC6E3-95F5-D5D3-D60E-DD6F42DDE4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0363" y="1676400"/>
          <a:ext cx="50482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564800" imgH="6731000" progId="Equation.3">
                  <p:embed/>
                </p:oleObj>
              </mc:Choice>
              <mc:Fallback>
                <p:oleObj name="Equation" r:id="rId2" imgW="48564800" imgH="6731000" progId="Equation.3">
                  <p:embed/>
                  <p:pic>
                    <p:nvPicPr>
                      <p:cNvPr id="38916" name="Object 6">
                        <a:extLst>
                          <a:ext uri="{FF2B5EF4-FFF2-40B4-BE49-F238E27FC236}">
                            <a16:creationId xmlns:a16="http://schemas.microsoft.com/office/drawing/2014/main" id="{053CC6E3-95F5-D5D3-D60E-DD6F42DDE4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1676400"/>
                        <a:ext cx="504825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7">
            <a:extLst>
              <a:ext uri="{FF2B5EF4-FFF2-40B4-BE49-F238E27FC236}">
                <a16:creationId xmlns:a16="http://schemas.microsoft.com/office/drawing/2014/main" id="{27BC0F1C-FA6E-4F85-F180-234D2261ED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419600"/>
          <a:ext cx="352583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934400" imgH="6438900" progId="Equation.3">
                  <p:embed/>
                </p:oleObj>
              </mc:Choice>
              <mc:Fallback>
                <p:oleObj name="Equation" r:id="rId4" imgW="33934400" imgH="6438900" progId="Equation.3">
                  <p:embed/>
                  <p:pic>
                    <p:nvPicPr>
                      <p:cNvPr id="38917" name="Object 7">
                        <a:extLst>
                          <a:ext uri="{FF2B5EF4-FFF2-40B4-BE49-F238E27FC236}">
                            <a16:creationId xmlns:a16="http://schemas.microsoft.com/office/drawing/2014/main" id="{27BC0F1C-FA6E-4F85-F180-234D2261ED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352583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7" name="Rectangle 9">
            <a:extLst>
              <a:ext uri="{FF2B5EF4-FFF2-40B4-BE49-F238E27FC236}">
                <a16:creationId xmlns:a16="http://schemas.microsoft.com/office/drawing/2014/main" id="{9D8F6CF9-144A-CEA0-4710-F4FB16FA2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895600"/>
            <a:ext cx="457200" cy="1295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64BF9DC4-89D8-360C-5454-02FD5DD98B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Step 2: build the solution from the bottom up</a:t>
            </a:r>
          </a:p>
        </p:txBody>
      </p:sp>
      <p:graphicFrame>
        <p:nvGraphicFramePr>
          <p:cNvPr id="39938" name="Object 6">
            <a:extLst>
              <a:ext uri="{FF2B5EF4-FFF2-40B4-BE49-F238E27FC236}">
                <a16:creationId xmlns:a16="http://schemas.microsoft.com/office/drawing/2014/main" id="{A9EADC3D-9338-0155-2C1B-C9CD791DCF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0363" y="1676400"/>
          <a:ext cx="50482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564800" imgH="6731000" progId="Equation.3">
                  <p:embed/>
                </p:oleObj>
              </mc:Choice>
              <mc:Fallback>
                <p:oleObj name="Equation" r:id="rId2" imgW="48564800" imgH="6731000" progId="Equation.3">
                  <p:embed/>
                  <p:pic>
                    <p:nvPicPr>
                      <p:cNvPr id="39938" name="Object 6">
                        <a:extLst>
                          <a:ext uri="{FF2B5EF4-FFF2-40B4-BE49-F238E27FC236}">
                            <a16:creationId xmlns:a16="http://schemas.microsoft.com/office/drawing/2014/main" id="{A9EADC3D-9338-0155-2C1B-C9CD791DCF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1676400"/>
                        <a:ext cx="504825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TextBox 2">
            <a:extLst>
              <a:ext uri="{FF2B5EF4-FFF2-40B4-BE49-F238E27FC236}">
                <a16:creationId xmlns:a16="http://schemas.microsoft.com/office/drawing/2014/main" id="{8BA0DE7D-5453-84FD-A2F2-B6D6655E4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657600"/>
            <a:ext cx="5638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What does my data structure for storing answers look like?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0FE33D46-F590-FF02-0291-64E5736EB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Step 2: build the solution from the bottom up</a:t>
            </a:r>
          </a:p>
        </p:txBody>
      </p:sp>
      <p:graphicFrame>
        <p:nvGraphicFramePr>
          <p:cNvPr id="40962" name="Object 6">
            <a:extLst>
              <a:ext uri="{FF2B5EF4-FFF2-40B4-BE49-F238E27FC236}">
                <a16:creationId xmlns:a16="http://schemas.microsoft.com/office/drawing/2014/main" id="{0F3D3C9B-42E8-5400-641A-940EDC17C5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0363" y="1676400"/>
          <a:ext cx="50482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564800" imgH="6731000" progId="Equation.3">
                  <p:embed/>
                </p:oleObj>
              </mc:Choice>
              <mc:Fallback>
                <p:oleObj name="Equation" r:id="rId2" imgW="48564800" imgH="6731000" progId="Equation.3">
                  <p:embed/>
                  <p:pic>
                    <p:nvPicPr>
                      <p:cNvPr id="40962" name="Object 6">
                        <a:extLst>
                          <a:ext uri="{FF2B5EF4-FFF2-40B4-BE49-F238E27FC236}">
                            <a16:creationId xmlns:a16="http://schemas.microsoft.com/office/drawing/2014/main" id="{0F3D3C9B-42E8-5400-641A-940EDC17C5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1676400"/>
                        <a:ext cx="504825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TextBox 1">
            <a:extLst>
              <a:ext uri="{FF2B5EF4-FFF2-40B4-BE49-F238E27FC236}">
                <a16:creationId xmlns:a16="http://schemas.microsoft.com/office/drawing/2014/main" id="{E01F4D87-2994-8E09-CB83-DF89811E4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26114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0964" name="TextBox 2">
            <a:extLst>
              <a:ext uri="{FF2B5EF4-FFF2-40B4-BE49-F238E27FC236}">
                <a16:creationId xmlns:a16="http://schemas.microsoft.com/office/drawing/2014/main" id="{DA1271F9-8556-3425-A671-505D0DC6B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657600"/>
            <a:ext cx="5638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FF"/>
                </a:solidFill>
              </a:rPr>
              <a:t>1-D array:  only one thing changes for recursive calls, i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6AE9D1-7002-7378-B8D1-13CEED52F00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57800" y="2286000"/>
            <a:ext cx="685800" cy="137160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4D2849-8808-8528-5B71-8E6C37916D3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514600" y="2209800"/>
            <a:ext cx="2590800" cy="144780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B8F920D7-7B48-94AD-ADFC-753AD8A68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Step 2: build the solution from the bottom up</a:t>
            </a:r>
          </a:p>
        </p:txBody>
      </p:sp>
      <p:graphicFrame>
        <p:nvGraphicFramePr>
          <p:cNvPr id="41986" name="Object 4">
            <a:extLst>
              <a:ext uri="{FF2B5EF4-FFF2-40B4-BE49-F238E27FC236}">
                <a16:creationId xmlns:a16="http://schemas.microsoft.com/office/drawing/2014/main" id="{7510F38C-E04A-59B6-31FA-B8445DDC96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133600"/>
          <a:ext cx="5486400" cy="422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736850" imgH="2108200" progId="Paint.Picture">
                  <p:embed/>
                </p:oleObj>
              </mc:Choice>
              <mc:Fallback>
                <p:oleObj name="Bitmap Image" r:id="rId2" imgW="2736850" imgH="2108200" progId="Paint.Picture">
                  <p:embed/>
                  <p:pic>
                    <p:nvPicPr>
                      <p:cNvPr id="41986" name="Object 4">
                        <a:extLst>
                          <a:ext uri="{FF2B5EF4-FFF2-40B4-BE49-F238E27FC236}">
                            <a16:creationId xmlns:a16="http://schemas.microsoft.com/office/drawing/2014/main" id="{7510F38C-E04A-59B6-31FA-B8445DDC96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5486400" cy="422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DAC2BC09-D7FF-D236-76EB-9AE243D21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Step 2: build the solution from the bottom up</a:t>
            </a:r>
          </a:p>
        </p:txBody>
      </p:sp>
      <p:graphicFrame>
        <p:nvGraphicFramePr>
          <p:cNvPr id="43010" name="Object 3">
            <a:extLst>
              <a:ext uri="{FF2B5EF4-FFF2-40B4-BE49-F238E27FC236}">
                <a16:creationId xmlns:a16="http://schemas.microsoft.com/office/drawing/2014/main" id="{D9AC2B05-7608-8E3E-B2E9-E5F9A182BC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133600"/>
          <a:ext cx="5486400" cy="422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736850" imgH="2108200" progId="Paint.Picture">
                  <p:embed/>
                </p:oleObj>
              </mc:Choice>
              <mc:Fallback>
                <p:oleObj name="Bitmap Image" r:id="rId2" imgW="2736850" imgH="2108200" progId="Paint.Picture">
                  <p:embed/>
                  <p:pic>
                    <p:nvPicPr>
                      <p:cNvPr id="43010" name="Object 3">
                        <a:extLst>
                          <a:ext uri="{FF2B5EF4-FFF2-40B4-BE49-F238E27FC236}">
                            <a16:creationId xmlns:a16="http://schemas.microsoft.com/office/drawing/2014/main" id="{D9AC2B05-7608-8E3E-B2E9-E5F9A182BC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5486400" cy="422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6" name="Rectangle 4">
            <a:extLst>
              <a:ext uri="{FF2B5EF4-FFF2-40B4-BE49-F238E27FC236}">
                <a16:creationId xmlns:a16="http://schemas.microsoft.com/office/drawing/2014/main" id="{023CDCCE-AF46-29F8-9991-7571AE21B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971800"/>
            <a:ext cx="4267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1077" name="Text Box 5">
            <a:extLst>
              <a:ext uri="{FF2B5EF4-FFF2-40B4-BE49-F238E27FC236}">
                <a16:creationId xmlns:a16="http://schemas.microsoft.com/office/drawing/2014/main" id="{3BE2E582-2B14-FD41-F3C7-60B382341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956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</a:rPr>
              <a:t>start from the end (bottom)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5EB0052F-E9FF-D0A6-7864-DF535F677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Step 2: build the solution from the bottom up</a:t>
            </a:r>
          </a:p>
        </p:txBody>
      </p:sp>
      <p:graphicFrame>
        <p:nvGraphicFramePr>
          <p:cNvPr id="44034" name="Object 3">
            <a:extLst>
              <a:ext uri="{FF2B5EF4-FFF2-40B4-BE49-F238E27FC236}">
                <a16:creationId xmlns:a16="http://schemas.microsoft.com/office/drawing/2014/main" id="{B27FD9A6-37B4-EA21-59FD-DB0CD48B40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133600"/>
          <a:ext cx="5486400" cy="422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736850" imgH="2108200" progId="Paint.Picture">
                  <p:embed/>
                </p:oleObj>
              </mc:Choice>
              <mc:Fallback>
                <p:oleObj name="Bitmap Image" r:id="rId2" imgW="2736850" imgH="2108200" progId="Paint.Picture">
                  <p:embed/>
                  <p:pic>
                    <p:nvPicPr>
                      <p:cNvPr id="44034" name="Object 3">
                        <a:extLst>
                          <a:ext uri="{FF2B5EF4-FFF2-40B4-BE49-F238E27FC236}">
                            <a16:creationId xmlns:a16="http://schemas.microsoft.com/office/drawing/2014/main" id="{B27FD9A6-37B4-EA21-59FD-DB0CD48B40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5486400" cy="422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0" name="Rectangle 4">
            <a:extLst>
              <a:ext uri="{FF2B5EF4-FFF2-40B4-BE49-F238E27FC236}">
                <a16:creationId xmlns:a16="http://schemas.microsoft.com/office/drawing/2014/main" id="{1FF84959-484B-CB9D-F391-58F2D29CA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76600"/>
            <a:ext cx="54102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aphicFrame>
        <p:nvGraphicFramePr>
          <p:cNvPr id="132102" name="Object 6">
            <a:extLst>
              <a:ext uri="{FF2B5EF4-FFF2-40B4-BE49-F238E27FC236}">
                <a16:creationId xmlns:a16="http://schemas.microsoft.com/office/drawing/2014/main" id="{277BE418-F9FA-14B2-7DF4-937F8A6168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4275" y="2667000"/>
          <a:ext cx="38036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564800" imgH="6731000" progId="Equation.3">
                  <p:embed/>
                </p:oleObj>
              </mc:Choice>
              <mc:Fallback>
                <p:oleObj name="Equation" r:id="rId4" imgW="48564800" imgH="6731000" progId="Equation.3">
                  <p:embed/>
                  <p:pic>
                    <p:nvPicPr>
                      <p:cNvPr id="132102" name="Object 6">
                        <a:extLst>
                          <a:ext uri="{FF2B5EF4-FFF2-40B4-BE49-F238E27FC236}">
                            <a16:creationId xmlns:a16="http://schemas.microsoft.com/office/drawing/2014/main" id="{277BE418-F9FA-14B2-7DF4-937F8A6168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2667000"/>
                        <a:ext cx="3803650" cy="5270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62B0AF89-416C-BAD1-AF22-945DC537B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Longest increasing subsequence</a:t>
            </a:r>
          </a:p>
        </p:txBody>
      </p:sp>
      <p:sp>
        <p:nvSpPr>
          <p:cNvPr id="98308" name="Text Box 4">
            <a:extLst>
              <a:ext uri="{FF2B5EF4-FFF2-40B4-BE49-F238E27FC236}">
                <a16:creationId xmlns:a16="http://schemas.microsoft.com/office/drawing/2014/main" id="{8F8066F7-AB2E-657D-5F69-3CE41119A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4958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5 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  8  6 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ＭＳ Ｐゴシック" charset="0"/>
              </a:rPr>
              <a:t>3  6  9</a:t>
            </a: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  7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66E7A92-2BE7-5FDE-300E-B43266DAA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9263"/>
            <a:ext cx="822960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 sz="3000"/>
              <a:t>Given a sequence of numbers X = x</a:t>
            </a:r>
            <a:r>
              <a:rPr lang="en-US" altLang="en-US" sz="3000" baseline="-25000"/>
              <a:t>1</a:t>
            </a:r>
            <a:r>
              <a:rPr lang="en-US" altLang="en-US" sz="3000"/>
              <a:t>, x</a:t>
            </a:r>
            <a:r>
              <a:rPr lang="en-US" altLang="en-US" sz="3000" baseline="-25000"/>
              <a:t>2</a:t>
            </a:r>
            <a:r>
              <a:rPr lang="en-US" altLang="en-US" sz="3000"/>
              <a:t>, …, x</a:t>
            </a:r>
            <a:r>
              <a:rPr lang="en-US" altLang="en-US" sz="3000" baseline="-25000"/>
              <a:t>n</a:t>
            </a:r>
            <a:r>
              <a:rPr lang="en-US" altLang="en-US" sz="3000"/>
              <a:t> find the longest increasing </a:t>
            </a:r>
            <a:r>
              <a:rPr lang="en-US" altLang="en-US" sz="3000" i="1"/>
              <a:t>subsequence</a:t>
            </a:r>
            <a:r>
              <a:rPr lang="en-US" altLang="en-US" sz="3000"/>
              <a:t> 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 sz="3000"/>
              <a:t>(i</a:t>
            </a:r>
            <a:r>
              <a:rPr lang="en-US" altLang="en-US" sz="3000" baseline="-25000"/>
              <a:t>1</a:t>
            </a:r>
            <a:r>
              <a:rPr lang="en-US" altLang="en-US" sz="3000"/>
              <a:t>, i</a:t>
            </a:r>
            <a:r>
              <a:rPr lang="en-US" altLang="en-US" sz="3000" baseline="-25000"/>
              <a:t>2</a:t>
            </a:r>
            <a:r>
              <a:rPr lang="en-US" altLang="en-US" sz="3000"/>
              <a:t>, …, i</a:t>
            </a:r>
            <a:r>
              <a:rPr lang="en-US" altLang="en-US" sz="3000" baseline="-25000"/>
              <a:t>k</a:t>
            </a:r>
            <a:r>
              <a:rPr lang="en-US" altLang="en-US" sz="3000"/>
              <a:t>), that is a subsequence where numbers in the sequence increase.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B907A0B7-26D6-EA3E-5F23-FBBDA1B7E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Step 2: build the solution from the bottom up</a:t>
            </a:r>
          </a:p>
        </p:txBody>
      </p:sp>
      <p:graphicFrame>
        <p:nvGraphicFramePr>
          <p:cNvPr id="45058" name="Object 3">
            <a:extLst>
              <a:ext uri="{FF2B5EF4-FFF2-40B4-BE49-F238E27FC236}">
                <a16:creationId xmlns:a16="http://schemas.microsoft.com/office/drawing/2014/main" id="{AADCE79F-01ED-4670-298A-EC4159AB5F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133600"/>
          <a:ext cx="5486400" cy="422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736850" imgH="2108200" progId="Paint.Picture">
                  <p:embed/>
                </p:oleObj>
              </mc:Choice>
              <mc:Fallback>
                <p:oleObj name="Bitmap Image" r:id="rId2" imgW="2736850" imgH="2108200" progId="Paint.Picture">
                  <p:embed/>
                  <p:pic>
                    <p:nvPicPr>
                      <p:cNvPr id="45058" name="Object 3">
                        <a:extLst>
                          <a:ext uri="{FF2B5EF4-FFF2-40B4-BE49-F238E27FC236}">
                            <a16:creationId xmlns:a16="http://schemas.microsoft.com/office/drawing/2014/main" id="{AADCE79F-01ED-4670-298A-EC4159AB5F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5486400" cy="422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4" name="Rectangle 4">
            <a:extLst>
              <a:ext uri="{FF2B5EF4-FFF2-40B4-BE49-F238E27FC236}">
                <a16:creationId xmlns:a16="http://schemas.microsoft.com/office/drawing/2014/main" id="{52392D4D-903F-5271-FDCC-D252ABFB2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953000"/>
            <a:ext cx="36576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aphicFrame>
        <p:nvGraphicFramePr>
          <p:cNvPr id="133126" name="Object 6">
            <a:extLst>
              <a:ext uri="{FF2B5EF4-FFF2-40B4-BE49-F238E27FC236}">
                <a16:creationId xmlns:a16="http://schemas.microsoft.com/office/drawing/2014/main" id="{A20BB865-1997-19BA-D187-60F720DBE5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7163" y="5160963"/>
          <a:ext cx="291623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934400" imgH="6438900" progId="Equation.3">
                  <p:embed/>
                </p:oleObj>
              </mc:Choice>
              <mc:Fallback>
                <p:oleObj name="Equation" r:id="rId4" imgW="33934400" imgH="6438900" progId="Equation.3">
                  <p:embed/>
                  <p:pic>
                    <p:nvPicPr>
                      <p:cNvPr id="133126" name="Object 6">
                        <a:extLst>
                          <a:ext uri="{FF2B5EF4-FFF2-40B4-BE49-F238E27FC236}">
                            <a16:creationId xmlns:a16="http://schemas.microsoft.com/office/drawing/2014/main" id="{A20BB865-1997-19BA-D187-60F720DBE5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7163" y="5160963"/>
                        <a:ext cx="2916237" cy="5540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69F20AE6-FB1E-1116-D8FA-F645E241E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Step 2: build the solution from the bottom up</a:t>
            </a:r>
          </a:p>
        </p:txBody>
      </p:sp>
      <p:graphicFrame>
        <p:nvGraphicFramePr>
          <p:cNvPr id="46082" name="Object 3">
            <a:extLst>
              <a:ext uri="{FF2B5EF4-FFF2-40B4-BE49-F238E27FC236}">
                <a16:creationId xmlns:a16="http://schemas.microsoft.com/office/drawing/2014/main" id="{BFFF8968-88D3-9E11-CEB7-B398FFE7F9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133600"/>
          <a:ext cx="5486400" cy="422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736850" imgH="2108200" progId="Paint.Picture">
                  <p:embed/>
                </p:oleObj>
              </mc:Choice>
              <mc:Fallback>
                <p:oleObj name="Bitmap Image" r:id="rId2" imgW="2736850" imgH="2108200" progId="Paint.Picture">
                  <p:embed/>
                  <p:pic>
                    <p:nvPicPr>
                      <p:cNvPr id="46082" name="Object 3">
                        <a:extLst>
                          <a:ext uri="{FF2B5EF4-FFF2-40B4-BE49-F238E27FC236}">
                            <a16:creationId xmlns:a16="http://schemas.microsoft.com/office/drawing/2014/main" id="{BFFF8968-88D3-9E11-CEB7-B398FFE7F9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5486400" cy="422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6" name="Text Box 6">
            <a:extLst>
              <a:ext uri="{FF2B5EF4-FFF2-40B4-BE49-F238E27FC236}">
                <a16:creationId xmlns:a16="http://schemas.microsoft.com/office/drawing/2014/main" id="{02292FA9-43B9-2777-5770-219E67D7D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486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initialization?</a:t>
            </a:r>
          </a:p>
        </p:txBody>
      </p:sp>
      <p:sp>
        <p:nvSpPr>
          <p:cNvPr id="148487" name="Rectangle 7">
            <a:extLst>
              <a:ext uri="{FF2B5EF4-FFF2-40B4-BE49-F238E27FC236}">
                <a16:creationId xmlns:a16="http://schemas.microsoft.com/office/drawing/2014/main" id="{F584E94B-8684-E79A-F669-F6598ADC9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76600"/>
            <a:ext cx="51816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5A493C71-C514-7628-5E3F-BDF15BA757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time?</a:t>
            </a:r>
          </a:p>
        </p:txBody>
      </p:sp>
      <p:pic>
        <p:nvPicPr>
          <p:cNvPr id="47106" name="Picture 5">
            <a:extLst>
              <a:ext uri="{FF2B5EF4-FFF2-40B4-BE49-F238E27FC236}">
                <a16:creationId xmlns:a16="http://schemas.microsoft.com/office/drawing/2014/main" id="{8AB67D34-B6A8-A748-7FB2-8032FF5A8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5486400" cy="422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50" name="Text Box 6">
            <a:extLst>
              <a:ext uri="{FF2B5EF4-FFF2-40B4-BE49-F238E27FC236}">
                <a16:creationId xmlns:a16="http://schemas.microsoft.com/office/drawing/2014/main" id="{35533FD0-AEFE-1C9E-76B3-6553347FD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8194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80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800">
                <a:solidFill>
                  <a:srgbClr val="0000FF"/>
                </a:solidFill>
                <a:cs typeface="Arial" panose="020B0604020202020204" pitchFamily="34" charset="0"/>
              </a:rPr>
              <a:t>(n</a:t>
            </a:r>
            <a:r>
              <a:rPr lang="en-US" altLang="en-US" sz="2800" baseline="30000">
                <a:solidFill>
                  <a:srgbClr val="0000FF"/>
                </a:solidFill>
                <a:cs typeface="Arial" panose="020B0604020202020204" pitchFamily="34" charset="0"/>
              </a:rPr>
              <a:t>2</a:t>
            </a:r>
            <a:r>
              <a:rPr lang="en-US" altLang="en-US" sz="2800">
                <a:solidFill>
                  <a:srgbClr val="0000FF"/>
                </a:solidFill>
                <a:cs typeface="Arial" panose="020B0604020202020204" pitchFamily="34" charset="0"/>
              </a:rPr>
              <a:t>)</a:t>
            </a:r>
            <a:endParaRPr lang="el-GR" altLang="en-US" sz="280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83CEFF1A-86C7-59D7-B9F8-2BEC62722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Another solution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A9E816A7-B696-4572-0B9F-3773EE0F12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  <a:cs typeface="+mn-cs"/>
              </a:rPr>
              <a:t>Can we use LCS to solve this problem?</a:t>
            </a:r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FEE6AF1A-EFFB-BC50-B38D-C250FCCC5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5908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5  2  8  6  3  6  9  7</a:t>
            </a:r>
          </a:p>
        </p:txBody>
      </p:sp>
      <p:sp>
        <p:nvSpPr>
          <p:cNvPr id="135173" name="Text Box 5">
            <a:extLst>
              <a:ext uri="{FF2B5EF4-FFF2-40B4-BE49-F238E27FC236}">
                <a16:creationId xmlns:a16="http://schemas.microsoft.com/office/drawing/2014/main" id="{E90B98BE-E12B-C351-46C0-07D07A3D2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657600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2  3  5  6  6  7  8  9</a:t>
            </a:r>
          </a:p>
        </p:txBody>
      </p:sp>
      <p:sp>
        <p:nvSpPr>
          <p:cNvPr id="135174" name="Text Box 6">
            <a:extLst>
              <a:ext uri="{FF2B5EF4-FFF2-40B4-BE49-F238E27FC236}">
                <a16:creationId xmlns:a16="http://schemas.microsoft.com/office/drawing/2014/main" id="{9C1E98C8-48BD-AC04-F81B-587E03985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13848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00FF00"/>
                </a:solidFill>
                <a:latin typeface="Arial" charset="0"/>
                <a:ea typeface="ＭＳ Ｐゴシック" charset="0"/>
              </a:rPr>
              <a:t>LCS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3" grpId="0"/>
      <p:bldP spid="13517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8C56553C-ECB0-E874-3062-F2E8B44B1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Another solution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51FF00F3-47CD-F37B-74D1-237D38EAE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Can we use LCS to solve this problem?</a:t>
            </a:r>
          </a:p>
        </p:txBody>
      </p:sp>
      <p:sp>
        <p:nvSpPr>
          <p:cNvPr id="136196" name="Text Box 4">
            <a:extLst>
              <a:ext uri="{FF2B5EF4-FFF2-40B4-BE49-F238E27FC236}">
                <a16:creationId xmlns:a16="http://schemas.microsoft.com/office/drawing/2014/main" id="{B8145A6D-0240-3F84-53C9-5D73742C8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5908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5 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  8  6 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ＭＳ Ｐゴシック" charset="0"/>
              </a:rPr>
              <a:t>3  6</a:t>
            </a: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  9 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136197" name="Text Box 5">
            <a:extLst>
              <a:ext uri="{FF2B5EF4-FFF2-40B4-BE49-F238E27FC236}">
                <a16:creationId xmlns:a16="http://schemas.microsoft.com/office/drawing/2014/main" id="{0EFF645B-79E1-919F-07D1-23D87F951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657600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00FF00"/>
                </a:solidFill>
                <a:latin typeface="Arial" charset="0"/>
                <a:ea typeface="ＭＳ Ｐゴシック" charset="0"/>
              </a:rPr>
              <a:t>2  3 </a:t>
            </a: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 5 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ＭＳ Ｐゴシック" charset="0"/>
              </a:rPr>
              <a:t>6</a:t>
            </a: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  6 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ＭＳ Ｐゴシック" charset="0"/>
              </a:rPr>
              <a:t>7</a:t>
            </a: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  8  9</a:t>
            </a:r>
          </a:p>
        </p:txBody>
      </p:sp>
      <p:sp>
        <p:nvSpPr>
          <p:cNvPr id="136198" name="Text Box 6">
            <a:extLst>
              <a:ext uri="{FF2B5EF4-FFF2-40B4-BE49-F238E27FC236}">
                <a16:creationId xmlns:a16="http://schemas.microsoft.com/office/drawing/2014/main" id="{A03233AC-5D2B-AFD2-8CB6-3941D0EAB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13848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00FF00"/>
                </a:solidFill>
                <a:latin typeface="Arial" charset="0"/>
                <a:ea typeface="ＭＳ Ｐゴシック" charset="0"/>
              </a:rPr>
              <a:t>LCS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1F083816-BB13-9BBA-59CB-8FBA59B976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Memoization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729B37B2-0052-FA13-7085-F32A6BBA12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/>
              <a:t>Sometimes it can be a challenge to write the function in a bottom-up fashion</a:t>
            </a:r>
          </a:p>
          <a:p>
            <a:pPr marL="0" indent="0" eaLnBrk="1" hangingPunct="1"/>
            <a:endParaRPr lang="en-US" altLang="en-US" sz="240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/>
              <a:t>Memoization:</a:t>
            </a:r>
          </a:p>
          <a:p>
            <a:pPr lvl="1" eaLnBrk="1" hangingPunct="1"/>
            <a:r>
              <a:rPr lang="en-US" altLang="en-US" sz="2000"/>
              <a:t>Write the recursive function top-down</a:t>
            </a:r>
          </a:p>
          <a:p>
            <a:pPr lvl="1" eaLnBrk="1" hangingPunct="1"/>
            <a:r>
              <a:rPr lang="en-US" altLang="en-US" sz="2000"/>
              <a:t>Alter the function to check if we’</a:t>
            </a:r>
            <a:r>
              <a:rPr lang="en-US" altLang="ja-JP" sz="2000"/>
              <a:t>ve already calculated the value</a:t>
            </a:r>
          </a:p>
          <a:p>
            <a:pPr lvl="1" eaLnBrk="1" hangingPunct="1"/>
            <a:r>
              <a:rPr lang="en-US" altLang="en-US" sz="2000"/>
              <a:t>If so, use the pre-calculate value</a:t>
            </a:r>
          </a:p>
          <a:p>
            <a:pPr lvl="1" eaLnBrk="1" hangingPunct="1"/>
            <a:r>
              <a:rPr lang="en-US" altLang="en-US" sz="2000"/>
              <a:t>If not, do the recursive call(s)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9CA089DC-5BA6-7220-AC52-77C0D8695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5438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>
                <a:cs typeface="+mj-cs"/>
              </a:rPr>
              <a:t>Memoized fibonacci</a:t>
            </a:r>
          </a:p>
        </p:txBody>
      </p:sp>
      <p:pic>
        <p:nvPicPr>
          <p:cNvPr id="51202" name="Picture 4" descr="fib">
            <a:extLst>
              <a:ext uri="{FF2B5EF4-FFF2-40B4-BE49-F238E27FC236}">
                <a16:creationId xmlns:a16="http://schemas.microsoft.com/office/drawing/2014/main" id="{B09C1383-E32C-DB67-3019-5C80288CE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66788"/>
            <a:ext cx="5334000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03" name="Object 5">
            <a:extLst>
              <a:ext uri="{FF2B5EF4-FFF2-40B4-BE49-F238E27FC236}">
                <a16:creationId xmlns:a16="http://schemas.microsoft.com/office/drawing/2014/main" id="{68E78ADE-42EF-B41C-3AA6-4B5AFF10F8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846388"/>
          <a:ext cx="27432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352550" imgH="889000" progId="Paint.Picture">
                  <p:embed/>
                </p:oleObj>
              </mc:Choice>
              <mc:Fallback>
                <p:oleObj name="Bitmap Image" r:id="rId3" imgW="1352550" imgH="889000" progId="Paint.Picture">
                  <p:embed/>
                  <p:pic>
                    <p:nvPicPr>
                      <p:cNvPr id="51203" name="Object 5">
                        <a:extLst>
                          <a:ext uri="{FF2B5EF4-FFF2-40B4-BE49-F238E27FC236}">
                            <a16:creationId xmlns:a16="http://schemas.microsoft.com/office/drawing/2014/main" id="{68E78ADE-42EF-B41C-3AA6-4B5AFF10F8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46388"/>
                        <a:ext cx="2743200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6">
            <a:extLst>
              <a:ext uri="{FF2B5EF4-FFF2-40B4-BE49-F238E27FC236}">
                <a16:creationId xmlns:a16="http://schemas.microsoft.com/office/drawing/2014/main" id="{F46A1122-FD3A-2E0D-1C36-E29772CD7C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724400"/>
          <a:ext cx="49530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2482850" imgH="1003300" progId="Paint.Picture">
                  <p:embed/>
                </p:oleObj>
              </mc:Choice>
              <mc:Fallback>
                <p:oleObj name="Bitmap Image" r:id="rId5" imgW="2482850" imgH="1003300" progId="Paint.Picture">
                  <p:embed/>
                  <p:pic>
                    <p:nvPicPr>
                      <p:cNvPr id="51204" name="Object 6">
                        <a:extLst>
                          <a:ext uri="{FF2B5EF4-FFF2-40B4-BE49-F238E27FC236}">
                            <a16:creationId xmlns:a16="http://schemas.microsoft.com/office/drawing/2014/main" id="{F46A1122-FD3A-2E0D-1C36-E29772CD7C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24400"/>
                        <a:ext cx="49530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7" name="Line 7">
            <a:extLst>
              <a:ext uri="{FF2B5EF4-FFF2-40B4-BE49-F238E27FC236}">
                <a16:creationId xmlns:a16="http://schemas.microsoft.com/office/drawing/2014/main" id="{2353A69F-72B7-07EB-14EE-094FFC94C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667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A7DBB15F-059A-22D8-5A03-6E4ED2598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5438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>
                <a:cs typeface="+mj-cs"/>
              </a:rPr>
              <a:t>Memoized fibonacci</a:t>
            </a:r>
          </a:p>
        </p:txBody>
      </p:sp>
      <p:pic>
        <p:nvPicPr>
          <p:cNvPr id="52226" name="Picture 3" descr="fib">
            <a:extLst>
              <a:ext uri="{FF2B5EF4-FFF2-40B4-BE49-F238E27FC236}">
                <a16:creationId xmlns:a16="http://schemas.microsoft.com/office/drawing/2014/main" id="{2571F974-52A2-2273-5B33-70946EA26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66788"/>
            <a:ext cx="5334000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4" name="Line 6">
            <a:extLst>
              <a:ext uri="{FF2B5EF4-FFF2-40B4-BE49-F238E27FC236}">
                <a16:creationId xmlns:a16="http://schemas.microsoft.com/office/drawing/2014/main" id="{B9F868CA-7CE8-ADDC-C340-B2B82E7B8F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667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52228" name="Picture 1">
            <a:extLst>
              <a:ext uri="{FF2B5EF4-FFF2-40B4-BE49-F238E27FC236}">
                <a16:creationId xmlns:a16="http://schemas.microsoft.com/office/drawing/2014/main" id="{8D8B0057-DBD6-0138-7CC5-687DF2AEA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95600"/>
            <a:ext cx="58293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FFE3C794-BCAD-3CDF-4D39-78A9B86DD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5438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>
                <a:cs typeface="+mj-cs"/>
              </a:rPr>
              <a:t>Memoized fibonacci</a:t>
            </a:r>
          </a:p>
        </p:txBody>
      </p:sp>
      <p:pic>
        <p:nvPicPr>
          <p:cNvPr id="53250" name="Picture 3" descr="fib">
            <a:extLst>
              <a:ext uri="{FF2B5EF4-FFF2-40B4-BE49-F238E27FC236}">
                <a16:creationId xmlns:a16="http://schemas.microsoft.com/office/drawing/2014/main" id="{42A535AC-4946-9537-11B0-D588C04B7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66788"/>
            <a:ext cx="5334000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3251" name="Object 4">
            <a:extLst>
              <a:ext uri="{FF2B5EF4-FFF2-40B4-BE49-F238E27FC236}">
                <a16:creationId xmlns:a16="http://schemas.microsoft.com/office/drawing/2014/main" id="{57F265C3-4A3A-1740-5FC9-B0E8AE303F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846388"/>
          <a:ext cx="27432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352550" imgH="889000" progId="Paint.Picture">
                  <p:embed/>
                </p:oleObj>
              </mc:Choice>
              <mc:Fallback>
                <p:oleObj name="Bitmap Image" r:id="rId3" imgW="1352550" imgH="889000" progId="Paint.Picture">
                  <p:embed/>
                  <p:pic>
                    <p:nvPicPr>
                      <p:cNvPr id="53251" name="Object 4">
                        <a:extLst>
                          <a:ext uri="{FF2B5EF4-FFF2-40B4-BE49-F238E27FC236}">
                            <a16:creationId xmlns:a16="http://schemas.microsoft.com/office/drawing/2014/main" id="{57F265C3-4A3A-1740-5FC9-B0E8AE303F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46388"/>
                        <a:ext cx="2743200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5">
            <a:extLst>
              <a:ext uri="{FF2B5EF4-FFF2-40B4-BE49-F238E27FC236}">
                <a16:creationId xmlns:a16="http://schemas.microsoft.com/office/drawing/2014/main" id="{FFA9570F-EFFE-5855-EBE2-38EB879727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724400"/>
          <a:ext cx="49530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2482850" imgH="1003300" progId="Paint.Picture">
                  <p:embed/>
                </p:oleObj>
              </mc:Choice>
              <mc:Fallback>
                <p:oleObj name="Bitmap Image" r:id="rId5" imgW="2482850" imgH="1003300" progId="Paint.Picture">
                  <p:embed/>
                  <p:pic>
                    <p:nvPicPr>
                      <p:cNvPr id="53252" name="Object 5">
                        <a:extLst>
                          <a:ext uri="{FF2B5EF4-FFF2-40B4-BE49-F238E27FC236}">
                            <a16:creationId xmlns:a16="http://schemas.microsoft.com/office/drawing/2014/main" id="{FFA9570F-EFFE-5855-EBE2-38EB879727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24400"/>
                        <a:ext cx="49530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0" name="Line 6">
            <a:extLst>
              <a:ext uri="{FF2B5EF4-FFF2-40B4-BE49-F238E27FC236}">
                <a16:creationId xmlns:a16="http://schemas.microsoft.com/office/drawing/2014/main" id="{A33ED13D-A21F-AFB8-964A-FB394332D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667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9272" name="Text Box 8">
            <a:extLst>
              <a:ext uri="{FF2B5EF4-FFF2-40B4-BE49-F238E27FC236}">
                <a16:creationId xmlns:a16="http://schemas.microsoft.com/office/drawing/2014/main" id="{18A1BCD1-3292-3AAC-5E66-FFD1CEC97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657600"/>
            <a:ext cx="2133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</a:rPr>
              <a:t>Use </a:t>
            </a: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sym typeface="Symbol" charset="0"/>
              </a:rPr>
              <a:t> to denote uncalculated</a:t>
            </a: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139273" name="Rectangle 9">
            <a:extLst>
              <a:ext uri="{FF2B5EF4-FFF2-40B4-BE49-F238E27FC236}">
                <a16:creationId xmlns:a16="http://schemas.microsoft.com/office/drawing/2014/main" id="{568CFCED-8D46-18A2-B49F-3BE9FDE5E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733800"/>
            <a:ext cx="49530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BC5A1D83-FC83-827B-B9D9-B0251F124B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5438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>
                <a:cs typeface="+mj-cs"/>
              </a:rPr>
              <a:t>Memoized fibonacci</a:t>
            </a:r>
          </a:p>
        </p:txBody>
      </p:sp>
      <p:pic>
        <p:nvPicPr>
          <p:cNvPr id="54274" name="Picture 3" descr="fib">
            <a:extLst>
              <a:ext uri="{FF2B5EF4-FFF2-40B4-BE49-F238E27FC236}">
                <a16:creationId xmlns:a16="http://schemas.microsoft.com/office/drawing/2014/main" id="{7DD984CF-ACF5-3EC5-5346-9EDE1A1C4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66788"/>
            <a:ext cx="5334000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4275" name="Object 4">
            <a:extLst>
              <a:ext uri="{FF2B5EF4-FFF2-40B4-BE49-F238E27FC236}">
                <a16:creationId xmlns:a16="http://schemas.microsoft.com/office/drawing/2014/main" id="{4BE259BB-73DB-E1D4-57EF-202920F6E4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846388"/>
          <a:ext cx="27432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352550" imgH="889000" progId="Paint.Picture">
                  <p:embed/>
                </p:oleObj>
              </mc:Choice>
              <mc:Fallback>
                <p:oleObj name="Bitmap Image" r:id="rId3" imgW="1352550" imgH="889000" progId="Paint.Picture">
                  <p:embed/>
                  <p:pic>
                    <p:nvPicPr>
                      <p:cNvPr id="54275" name="Object 4">
                        <a:extLst>
                          <a:ext uri="{FF2B5EF4-FFF2-40B4-BE49-F238E27FC236}">
                            <a16:creationId xmlns:a16="http://schemas.microsoft.com/office/drawing/2014/main" id="{4BE259BB-73DB-E1D4-57EF-202920F6E4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46388"/>
                        <a:ext cx="2743200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5">
            <a:extLst>
              <a:ext uri="{FF2B5EF4-FFF2-40B4-BE49-F238E27FC236}">
                <a16:creationId xmlns:a16="http://schemas.microsoft.com/office/drawing/2014/main" id="{B2495FFC-D6CC-00EF-A493-486FCDF2D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724400"/>
          <a:ext cx="49530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2482850" imgH="1003300" progId="Paint.Picture">
                  <p:embed/>
                </p:oleObj>
              </mc:Choice>
              <mc:Fallback>
                <p:oleObj name="Bitmap Image" r:id="rId5" imgW="2482850" imgH="1003300" progId="Paint.Picture">
                  <p:embed/>
                  <p:pic>
                    <p:nvPicPr>
                      <p:cNvPr id="54276" name="Object 5">
                        <a:extLst>
                          <a:ext uri="{FF2B5EF4-FFF2-40B4-BE49-F238E27FC236}">
                            <a16:creationId xmlns:a16="http://schemas.microsoft.com/office/drawing/2014/main" id="{B2495FFC-D6CC-00EF-A493-486FCDF2D0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24400"/>
                        <a:ext cx="49530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8" name="Line 6">
            <a:extLst>
              <a:ext uri="{FF2B5EF4-FFF2-40B4-BE49-F238E27FC236}">
                <a16:creationId xmlns:a16="http://schemas.microsoft.com/office/drawing/2014/main" id="{1C923C54-8F77-BFC5-B67C-697B4C689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667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19" name="Text Box 7">
            <a:extLst>
              <a:ext uri="{FF2B5EF4-FFF2-40B4-BE49-F238E27FC236}">
                <a16:creationId xmlns:a16="http://schemas.microsoft.com/office/drawing/2014/main" id="{88FA52EA-8461-4B85-D2C2-F67E5115C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657600"/>
            <a:ext cx="2133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</a:rPr>
              <a:t>Use </a:t>
            </a: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sym typeface="Symbol" charset="0"/>
              </a:rPr>
              <a:t> to denote uncalculated</a:t>
            </a: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141320" name="Rectangle 8">
            <a:extLst>
              <a:ext uri="{FF2B5EF4-FFF2-40B4-BE49-F238E27FC236}">
                <a16:creationId xmlns:a16="http://schemas.microsoft.com/office/drawing/2014/main" id="{D1B60AF1-9B47-B8C7-6B20-E53905FAE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733800"/>
            <a:ext cx="49530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21" name="Text Box 9">
            <a:extLst>
              <a:ext uri="{FF2B5EF4-FFF2-40B4-BE49-F238E27FC236}">
                <a16:creationId xmlns:a16="http://schemas.microsoft.com/office/drawing/2014/main" id="{54190CAE-BDA4-2AA2-5172-C04031A92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743200"/>
            <a:ext cx="3657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What else could we use besides an array?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3D5690CE-D897-3FF7-E4D4-5D13A59CC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Step 1: Define the problem with respect to subproblems</a:t>
            </a:r>
          </a:p>
        </p:txBody>
      </p:sp>
      <p:sp>
        <p:nvSpPr>
          <p:cNvPr id="102403" name="Text Box 3">
            <a:extLst>
              <a:ext uri="{FF2B5EF4-FFF2-40B4-BE49-F238E27FC236}">
                <a16:creationId xmlns:a16="http://schemas.microsoft.com/office/drawing/2014/main" id="{91177DC2-EDDC-3DF6-0EBD-33D42CCB1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002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5  2  8  6  3  6  9  7</a:t>
            </a:r>
          </a:p>
        </p:txBody>
      </p:sp>
      <p:sp>
        <p:nvSpPr>
          <p:cNvPr id="102404" name="Line 4">
            <a:extLst>
              <a:ext uri="{FF2B5EF4-FFF2-40B4-BE49-F238E27FC236}">
                <a16:creationId xmlns:a16="http://schemas.microsoft.com/office/drawing/2014/main" id="{754733EA-5637-31BC-07D0-3760023865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2209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05" name="Text Box 5">
            <a:extLst>
              <a:ext uri="{FF2B5EF4-FFF2-40B4-BE49-F238E27FC236}">
                <a16:creationId xmlns:a16="http://schemas.microsoft.com/office/drawing/2014/main" id="{D8483379-7FD5-C22F-2087-4FCDE09DB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971800"/>
            <a:ext cx="25908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Two options:  Either 5 is in the LIS or it’</a:t>
            </a:r>
            <a:r>
              <a:rPr lang="en-US" altLang="ja-JP">
                <a:solidFill>
                  <a:srgbClr val="FF0000"/>
                </a:solidFill>
              </a:rPr>
              <a:t>s not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3E31A524-0E2E-F32B-F494-9E1CE1EA6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5438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>
                <a:cs typeface="+mj-cs"/>
              </a:rPr>
              <a:t>Memoized fibonacci</a:t>
            </a:r>
          </a:p>
        </p:txBody>
      </p:sp>
      <p:pic>
        <p:nvPicPr>
          <p:cNvPr id="55298" name="Picture 3" descr="fib">
            <a:extLst>
              <a:ext uri="{FF2B5EF4-FFF2-40B4-BE49-F238E27FC236}">
                <a16:creationId xmlns:a16="http://schemas.microsoft.com/office/drawing/2014/main" id="{2F1128E9-F4DF-BFF9-F081-3DF8FFAA1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66788"/>
            <a:ext cx="5334000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5299" name="Object 4">
            <a:extLst>
              <a:ext uri="{FF2B5EF4-FFF2-40B4-BE49-F238E27FC236}">
                <a16:creationId xmlns:a16="http://schemas.microsoft.com/office/drawing/2014/main" id="{D3ED9C34-612A-BA38-50F9-6026606C2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846388"/>
          <a:ext cx="27432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352550" imgH="889000" progId="Paint.Picture">
                  <p:embed/>
                </p:oleObj>
              </mc:Choice>
              <mc:Fallback>
                <p:oleObj name="Bitmap Image" r:id="rId3" imgW="1352550" imgH="889000" progId="Paint.Picture">
                  <p:embed/>
                  <p:pic>
                    <p:nvPicPr>
                      <p:cNvPr id="55299" name="Object 4">
                        <a:extLst>
                          <a:ext uri="{FF2B5EF4-FFF2-40B4-BE49-F238E27FC236}">
                            <a16:creationId xmlns:a16="http://schemas.microsoft.com/office/drawing/2014/main" id="{D3ED9C34-612A-BA38-50F9-6026606C28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46388"/>
                        <a:ext cx="2743200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5">
            <a:extLst>
              <a:ext uri="{FF2B5EF4-FFF2-40B4-BE49-F238E27FC236}">
                <a16:creationId xmlns:a16="http://schemas.microsoft.com/office/drawing/2014/main" id="{3A6D03DF-D541-CCB7-32DB-7353696377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724400"/>
          <a:ext cx="49530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2482850" imgH="1003300" progId="Paint.Picture">
                  <p:embed/>
                </p:oleObj>
              </mc:Choice>
              <mc:Fallback>
                <p:oleObj name="Bitmap Image" r:id="rId5" imgW="2482850" imgH="1003300" progId="Paint.Picture">
                  <p:embed/>
                  <p:pic>
                    <p:nvPicPr>
                      <p:cNvPr id="55300" name="Object 5">
                        <a:extLst>
                          <a:ext uri="{FF2B5EF4-FFF2-40B4-BE49-F238E27FC236}">
                            <a16:creationId xmlns:a16="http://schemas.microsoft.com/office/drawing/2014/main" id="{3A6D03DF-D541-CCB7-32DB-7353696377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24400"/>
                        <a:ext cx="49530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2" name="Line 6">
            <a:extLst>
              <a:ext uri="{FF2B5EF4-FFF2-40B4-BE49-F238E27FC236}">
                <a16:creationId xmlns:a16="http://schemas.microsoft.com/office/drawing/2014/main" id="{7BE98252-7CEE-F677-AF31-E54866182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667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43" name="Rectangle 7">
            <a:extLst>
              <a:ext uri="{FF2B5EF4-FFF2-40B4-BE49-F238E27FC236}">
                <a16:creationId xmlns:a16="http://schemas.microsoft.com/office/drawing/2014/main" id="{235B6628-0A7C-8BEC-B2A8-BB6986DF4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029200"/>
            <a:ext cx="40386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44" name="Text Box 8">
            <a:extLst>
              <a:ext uri="{FF2B5EF4-FFF2-40B4-BE49-F238E27FC236}">
                <a16:creationId xmlns:a16="http://schemas.microsoft.com/office/drawing/2014/main" id="{141CDD90-FE8F-5808-76F1-F9DF31666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724400"/>
            <a:ext cx="259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</a:rPr>
              <a:t>Check if we already calculated the value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20F92F3E-8BDC-1FEF-8E51-3B0A36ED0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5438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>
                <a:cs typeface="+mj-cs"/>
              </a:rPr>
              <a:t>Memoized fibonacci</a:t>
            </a:r>
          </a:p>
        </p:txBody>
      </p:sp>
      <p:pic>
        <p:nvPicPr>
          <p:cNvPr id="56322" name="Picture 3" descr="fib">
            <a:extLst>
              <a:ext uri="{FF2B5EF4-FFF2-40B4-BE49-F238E27FC236}">
                <a16:creationId xmlns:a16="http://schemas.microsoft.com/office/drawing/2014/main" id="{AB2C692E-AD52-68C6-E0E4-1F037EECD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66788"/>
            <a:ext cx="5334000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6323" name="Object 4">
            <a:extLst>
              <a:ext uri="{FF2B5EF4-FFF2-40B4-BE49-F238E27FC236}">
                <a16:creationId xmlns:a16="http://schemas.microsoft.com/office/drawing/2014/main" id="{2CEA8A5C-EDFE-4F3A-B070-3EB8346A41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846388"/>
          <a:ext cx="27432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352550" imgH="889000" progId="Paint.Picture">
                  <p:embed/>
                </p:oleObj>
              </mc:Choice>
              <mc:Fallback>
                <p:oleObj name="Bitmap Image" r:id="rId3" imgW="1352550" imgH="889000" progId="Paint.Picture">
                  <p:embed/>
                  <p:pic>
                    <p:nvPicPr>
                      <p:cNvPr id="56323" name="Object 4">
                        <a:extLst>
                          <a:ext uri="{FF2B5EF4-FFF2-40B4-BE49-F238E27FC236}">
                            <a16:creationId xmlns:a16="http://schemas.microsoft.com/office/drawing/2014/main" id="{2CEA8A5C-EDFE-4F3A-B070-3EB8346A41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46388"/>
                        <a:ext cx="2743200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5">
            <a:extLst>
              <a:ext uri="{FF2B5EF4-FFF2-40B4-BE49-F238E27FC236}">
                <a16:creationId xmlns:a16="http://schemas.microsoft.com/office/drawing/2014/main" id="{597C9767-2E73-6AD3-699C-6E456115FF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724400"/>
          <a:ext cx="49530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2482850" imgH="1003300" progId="Paint.Picture">
                  <p:embed/>
                </p:oleObj>
              </mc:Choice>
              <mc:Fallback>
                <p:oleObj name="Bitmap Image" r:id="rId5" imgW="2482850" imgH="1003300" progId="Paint.Picture">
                  <p:embed/>
                  <p:pic>
                    <p:nvPicPr>
                      <p:cNvPr id="56324" name="Object 5">
                        <a:extLst>
                          <a:ext uri="{FF2B5EF4-FFF2-40B4-BE49-F238E27FC236}">
                            <a16:creationId xmlns:a16="http://schemas.microsoft.com/office/drawing/2014/main" id="{597C9767-2E73-6AD3-699C-6E456115FF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24400"/>
                        <a:ext cx="49530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6" name="Line 6">
            <a:extLst>
              <a:ext uri="{FF2B5EF4-FFF2-40B4-BE49-F238E27FC236}">
                <a16:creationId xmlns:a16="http://schemas.microsoft.com/office/drawing/2014/main" id="{ECC0AC70-0D06-E67E-9FA0-3A1D0DC27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667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3367" name="Rectangle 7">
            <a:extLst>
              <a:ext uri="{FF2B5EF4-FFF2-40B4-BE49-F238E27FC236}">
                <a16:creationId xmlns:a16="http://schemas.microsoft.com/office/drawing/2014/main" id="{3F9B2EB3-5A88-2FC5-5926-B598E79E5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562600"/>
            <a:ext cx="51816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3368" name="Text Box 8">
            <a:extLst>
              <a:ext uri="{FF2B5EF4-FFF2-40B4-BE49-F238E27FC236}">
                <a16:creationId xmlns:a16="http://schemas.microsoft.com/office/drawing/2014/main" id="{227AE9ED-C2BE-5AED-AB87-B79CF7526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4864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</a:rPr>
              <a:t>calculate the value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83B0FFC5-C080-6A67-394F-CC2B4E834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5438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>
                <a:cs typeface="+mj-cs"/>
              </a:rPr>
              <a:t>Memoized fibonacci</a:t>
            </a:r>
          </a:p>
        </p:txBody>
      </p:sp>
      <p:pic>
        <p:nvPicPr>
          <p:cNvPr id="57346" name="Picture 3" descr="fib">
            <a:extLst>
              <a:ext uri="{FF2B5EF4-FFF2-40B4-BE49-F238E27FC236}">
                <a16:creationId xmlns:a16="http://schemas.microsoft.com/office/drawing/2014/main" id="{A51CDB0D-825F-42DC-AD69-FB200307E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66788"/>
            <a:ext cx="5334000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347" name="Object 4">
            <a:extLst>
              <a:ext uri="{FF2B5EF4-FFF2-40B4-BE49-F238E27FC236}">
                <a16:creationId xmlns:a16="http://schemas.microsoft.com/office/drawing/2014/main" id="{727D38E4-BB19-3CC7-BE74-EAEFBE22C1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846388"/>
          <a:ext cx="27432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352550" imgH="889000" progId="Paint.Picture">
                  <p:embed/>
                </p:oleObj>
              </mc:Choice>
              <mc:Fallback>
                <p:oleObj name="Bitmap Image" r:id="rId3" imgW="1352550" imgH="889000" progId="Paint.Picture">
                  <p:embed/>
                  <p:pic>
                    <p:nvPicPr>
                      <p:cNvPr id="57347" name="Object 4">
                        <a:extLst>
                          <a:ext uri="{FF2B5EF4-FFF2-40B4-BE49-F238E27FC236}">
                            <a16:creationId xmlns:a16="http://schemas.microsoft.com/office/drawing/2014/main" id="{727D38E4-BB19-3CC7-BE74-EAEFBE22C1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46388"/>
                        <a:ext cx="2743200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5">
            <a:extLst>
              <a:ext uri="{FF2B5EF4-FFF2-40B4-BE49-F238E27FC236}">
                <a16:creationId xmlns:a16="http://schemas.microsoft.com/office/drawing/2014/main" id="{F62CAF9A-6471-FA22-DFE7-979F23125E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724400"/>
          <a:ext cx="49530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2482850" imgH="1003300" progId="Paint.Picture">
                  <p:embed/>
                </p:oleObj>
              </mc:Choice>
              <mc:Fallback>
                <p:oleObj name="Bitmap Image" r:id="rId5" imgW="2482850" imgH="1003300" progId="Paint.Picture">
                  <p:embed/>
                  <p:pic>
                    <p:nvPicPr>
                      <p:cNvPr id="57348" name="Object 5">
                        <a:extLst>
                          <a:ext uri="{FF2B5EF4-FFF2-40B4-BE49-F238E27FC236}">
                            <a16:creationId xmlns:a16="http://schemas.microsoft.com/office/drawing/2014/main" id="{F62CAF9A-6471-FA22-DFE7-979F23125E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24400"/>
                        <a:ext cx="49530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0" name="Line 6">
            <a:extLst>
              <a:ext uri="{FF2B5EF4-FFF2-40B4-BE49-F238E27FC236}">
                <a16:creationId xmlns:a16="http://schemas.microsoft.com/office/drawing/2014/main" id="{40306E85-9EBA-0666-1783-E89EC564C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667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391" name="Rectangle 7">
            <a:extLst>
              <a:ext uri="{FF2B5EF4-FFF2-40B4-BE49-F238E27FC236}">
                <a16:creationId xmlns:a16="http://schemas.microsoft.com/office/drawing/2014/main" id="{0118B2DD-B1A3-D7FF-15F9-2BCF8C4B2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867400"/>
            <a:ext cx="25146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392" name="Text Box 8">
            <a:extLst>
              <a:ext uri="{FF2B5EF4-FFF2-40B4-BE49-F238E27FC236}">
                <a16:creationId xmlns:a16="http://schemas.microsoft.com/office/drawing/2014/main" id="{26C8C8DB-A70F-25EB-85D9-C34382E39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9436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</a:rPr>
              <a:t>store the value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A18993AA-F848-47A7-169B-0121895D1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Memoization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7F15579B-F71F-7031-2265-D2163394E9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/>
              <a:t>Pros</a:t>
            </a:r>
          </a:p>
          <a:p>
            <a:pPr lvl="1" eaLnBrk="1" hangingPunct="1"/>
            <a:r>
              <a:rPr lang="en-US" altLang="en-US" sz="2400"/>
              <a:t>Can be more intuitive to code/understand</a:t>
            </a:r>
          </a:p>
          <a:p>
            <a:pPr lvl="1" eaLnBrk="1" hangingPunct="1"/>
            <a:r>
              <a:rPr lang="en-US" altLang="en-US" sz="2400"/>
              <a:t>Can be memory savings if you don</a:t>
            </a:r>
            <a:r>
              <a:rPr lang="ja-JP" altLang="en-US" sz="2400"/>
              <a:t>’</a:t>
            </a:r>
            <a:r>
              <a:rPr lang="en-US" altLang="ja-JP" sz="2400"/>
              <a:t>t need answers to all subproblems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/>
              <a:t>Cons</a:t>
            </a:r>
          </a:p>
          <a:p>
            <a:pPr lvl="1" eaLnBrk="1" hangingPunct="1"/>
            <a:r>
              <a:rPr lang="en-US" altLang="en-US" sz="2400"/>
              <a:t>Depending on implementation, larger overhead because of recursion (though often the functions are tail recursive)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86E2181-2C96-DFD5-4479-449220C32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Edit distance 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(aka Levenshtein distance)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5A03C06-C9AB-2339-7494-04F13E97A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0907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Edit distance between two strings is the minimum number of insertions, deletions and substitutions required to transform string s</a:t>
            </a:r>
            <a:r>
              <a:rPr lang="en-US" sz="2800" baseline="-25000" dirty="0">
                <a:cs typeface="+mn-cs"/>
              </a:rPr>
              <a:t>1 </a:t>
            </a:r>
            <a:r>
              <a:rPr lang="en-US" sz="2800" dirty="0">
                <a:cs typeface="+mn-cs"/>
              </a:rPr>
              <a:t>into string s</a:t>
            </a:r>
            <a:r>
              <a:rPr lang="en-US" sz="2800" baseline="-25000" dirty="0">
                <a:cs typeface="+mn-cs"/>
              </a:rPr>
              <a:t>2</a:t>
            </a:r>
            <a:endParaRPr lang="en-US" sz="2800" dirty="0">
              <a:cs typeface="+mn-cs"/>
            </a:endParaRP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76487B9F-BD72-90FF-955E-D38F0E5F0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FF0000"/>
                </a:solidFill>
                <a:latin typeface="Arial" charset="0"/>
                <a:ea typeface="ＭＳ Ｐゴシック" charset="0"/>
              </a:rPr>
              <a:t>Insertion: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0F40333C-3FB5-2AED-128D-BD25E9663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6482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FF"/>
                </a:solidFill>
                <a:latin typeface="Arial" charset="0"/>
                <a:ea typeface="ＭＳ Ｐゴシック" charset="0"/>
              </a:rPr>
              <a:t>ABACED</a:t>
            </a:r>
          </a:p>
        </p:txBody>
      </p:sp>
      <p:sp>
        <p:nvSpPr>
          <p:cNvPr id="19462" name="AutoShape 6">
            <a:extLst>
              <a:ext uri="{FF2B5EF4-FFF2-40B4-BE49-F238E27FC236}">
                <a16:creationId xmlns:a16="http://schemas.microsoft.com/office/drawing/2014/main" id="{BC790472-D6A8-52C7-CE5B-BCA0CAF0B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6482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F9269137-818D-784E-1934-5857FDF1D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6482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FF"/>
                </a:solidFill>
                <a:latin typeface="Arial" charset="0"/>
                <a:ea typeface="ＭＳ Ｐゴシック" charset="0"/>
              </a:rPr>
              <a:t>ABAC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C</a:t>
            </a:r>
            <a:r>
              <a:rPr lang="en-US" sz="2400">
                <a:solidFill>
                  <a:srgbClr val="0000FF"/>
                </a:solidFill>
                <a:latin typeface="Arial" charset="0"/>
                <a:ea typeface="ＭＳ Ｐゴシック" charset="0"/>
              </a:rPr>
              <a:t>ED</a:t>
            </a:r>
          </a:p>
        </p:txBody>
      </p:sp>
      <p:sp>
        <p:nvSpPr>
          <p:cNvPr id="19464" name="AutoShape 8">
            <a:extLst>
              <a:ext uri="{FF2B5EF4-FFF2-40B4-BE49-F238E27FC236}">
                <a16:creationId xmlns:a16="http://schemas.microsoft.com/office/drawing/2014/main" id="{00AE8A55-0437-7BCE-2139-33FF43A16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465" name="Text Box 9">
            <a:extLst>
              <a:ext uri="{FF2B5EF4-FFF2-40B4-BE49-F238E27FC236}">
                <a16:creationId xmlns:a16="http://schemas.microsoft.com/office/drawing/2014/main" id="{32E5D2FB-4033-147C-E442-6E28577F8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648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D</a:t>
            </a:r>
            <a:r>
              <a:rPr lang="en-US" sz="2400">
                <a:solidFill>
                  <a:srgbClr val="0000FF"/>
                </a:solidFill>
                <a:latin typeface="Arial" charset="0"/>
                <a:ea typeface="ＭＳ Ｐゴシック" charset="0"/>
              </a:rPr>
              <a:t>ABACCED</a:t>
            </a:r>
          </a:p>
        </p:txBody>
      </p:sp>
      <p:sp>
        <p:nvSpPr>
          <p:cNvPr id="19466" name="Text Box 10">
            <a:extLst>
              <a:ext uri="{FF2B5EF4-FFF2-40B4-BE49-F238E27FC236}">
                <a16:creationId xmlns:a16="http://schemas.microsoft.com/office/drawing/2014/main" id="{220E1B7D-41FD-A5F8-E824-437FB4B4F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410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Insert </a:t>
            </a:r>
            <a:r>
              <a:rPr lang="ja-JP" altLang="en-US" sz="2000">
                <a:solidFill>
                  <a:srgbClr val="FF0000"/>
                </a:solidFill>
              </a:rPr>
              <a:t>‘</a:t>
            </a:r>
            <a:r>
              <a:rPr lang="en-US" altLang="ja-JP" sz="2000">
                <a:solidFill>
                  <a:srgbClr val="FF0000"/>
                </a:solidFill>
              </a:rPr>
              <a:t>C</a:t>
            </a:r>
            <a:r>
              <a:rPr lang="ja-JP" altLang="en-US" sz="2000">
                <a:solidFill>
                  <a:srgbClr val="FF0000"/>
                </a:solidFill>
              </a:rPr>
              <a:t>’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id="{1C63217F-DDEC-44F3-C887-10718EF00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410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Insert </a:t>
            </a:r>
            <a:r>
              <a:rPr lang="ja-JP" altLang="en-US" sz="2000">
                <a:solidFill>
                  <a:srgbClr val="FF0000"/>
                </a:solidFill>
              </a:rPr>
              <a:t>‘</a:t>
            </a:r>
            <a:r>
              <a:rPr lang="en-US" altLang="ja-JP" sz="2000">
                <a:solidFill>
                  <a:srgbClr val="FF0000"/>
                </a:solidFill>
              </a:rPr>
              <a:t>D</a:t>
            </a:r>
            <a:r>
              <a:rPr lang="ja-JP" altLang="en-US" sz="2000">
                <a:solidFill>
                  <a:srgbClr val="FF0000"/>
                </a:solidFill>
              </a:rPr>
              <a:t>’</a:t>
            </a:r>
            <a:endParaRPr lang="en-US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1" grpId="0"/>
      <p:bldP spid="19462" grpId="0" animBg="1"/>
      <p:bldP spid="19463" grpId="0"/>
      <p:bldP spid="19464" grpId="0" animBg="1"/>
      <p:bldP spid="19465" grpId="0"/>
      <p:bldP spid="19466" grpId="0"/>
      <p:bldP spid="1946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3EDF081-361F-E13C-CF3C-C4B1D7500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Edit distance 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(aka Levenshtein distance)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7E2A3A9E-42D7-1686-BDBC-E3EC429DF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FF0000"/>
                </a:solidFill>
                <a:latin typeface="Arial" charset="0"/>
                <a:ea typeface="ＭＳ Ｐゴシック" charset="0"/>
              </a:rPr>
              <a:t>Deletion:</a:t>
            </a: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A34ECE7E-DF73-9345-0319-B2C4459DB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6482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FF"/>
                </a:solidFill>
                <a:latin typeface="Arial" charset="0"/>
                <a:ea typeface="ＭＳ Ｐゴシック" charset="0"/>
              </a:rPr>
              <a:t>ABACED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8A02160-87EB-AE85-97DA-C1AC5ADFD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9263"/>
            <a:ext cx="8229600" cy="209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charset="0"/>
              <a:buNone/>
              <a:defRPr/>
            </a:pPr>
            <a:r>
              <a:rPr lang="en-US" sz="2800"/>
              <a:t>Edit distance between two strings is the minimum number of insertions, deletions and substitutions required to transform string s</a:t>
            </a:r>
            <a:r>
              <a:rPr lang="en-US" sz="2800" baseline="-25000"/>
              <a:t>1 </a:t>
            </a:r>
            <a:r>
              <a:rPr lang="en-US" sz="2800"/>
              <a:t>into string s</a:t>
            </a:r>
            <a:r>
              <a:rPr lang="en-US" sz="2800" baseline="-25000"/>
              <a:t>2</a:t>
            </a:r>
            <a:endParaRPr lang="en-US" sz="28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F1F77F9-EADD-8753-AB21-1FB9FB7B1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Edit distance 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(aka Levenshtein distance)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FFB0DAC1-BA84-A9FB-3778-DC353A0F9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FF0000"/>
                </a:solidFill>
                <a:latin typeface="Arial" charset="0"/>
                <a:ea typeface="ＭＳ Ｐゴシック" charset="0"/>
              </a:rPr>
              <a:t>Deletion: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3D6F7912-08F3-5A78-43BC-84B6569D0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6482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A</a:t>
            </a:r>
            <a:r>
              <a:rPr lang="en-US" sz="2400">
                <a:solidFill>
                  <a:srgbClr val="0000FF"/>
                </a:solidFill>
                <a:latin typeface="Arial" charset="0"/>
                <a:ea typeface="ＭＳ Ｐゴシック" charset="0"/>
              </a:rPr>
              <a:t>BACED</a:t>
            </a:r>
          </a:p>
        </p:txBody>
      </p:sp>
      <p:sp>
        <p:nvSpPr>
          <p:cNvPr id="21510" name="AutoShape 6">
            <a:extLst>
              <a:ext uri="{FF2B5EF4-FFF2-40B4-BE49-F238E27FC236}">
                <a16:creationId xmlns:a16="http://schemas.microsoft.com/office/drawing/2014/main" id="{026D78BE-3666-B2A5-323C-65E145826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6482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E5D6298D-C03D-04B5-693D-AE712300F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6482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FF"/>
                </a:solidFill>
                <a:latin typeface="Arial" charset="0"/>
                <a:ea typeface="ＭＳ Ｐゴシック" charset="0"/>
              </a:rPr>
              <a:t>BACED</a:t>
            </a:r>
          </a:p>
        </p:txBody>
      </p:sp>
      <p:sp>
        <p:nvSpPr>
          <p:cNvPr id="21514" name="Text Box 10">
            <a:extLst>
              <a:ext uri="{FF2B5EF4-FFF2-40B4-BE49-F238E27FC236}">
                <a16:creationId xmlns:a16="http://schemas.microsoft.com/office/drawing/2014/main" id="{BDB83741-DED1-FE2F-0BC8-689C64CD6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3340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Delete </a:t>
            </a:r>
            <a:r>
              <a:rPr lang="ja-JP" altLang="en-US" sz="2000">
                <a:solidFill>
                  <a:srgbClr val="FF0000"/>
                </a:solidFill>
              </a:rPr>
              <a:t>‘</a:t>
            </a:r>
            <a:r>
              <a:rPr lang="en-US" altLang="ja-JP" sz="2000">
                <a:solidFill>
                  <a:srgbClr val="FF0000"/>
                </a:solidFill>
              </a:rPr>
              <a:t>A</a:t>
            </a:r>
            <a:r>
              <a:rPr lang="ja-JP" altLang="en-US" sz="2000">
                <a:solidFill>
                  <a:srgbClr val="FF0000"/>
                </a:solidFill>
              </a:rPr>
              <a:t>’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DE335B6-40A3-477F-D0CD-039094301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9263"/>
            <a:ext cx="8229600" cy="209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charset="0"/>
              <a:buNone/>
              <a:defRPr/>
            </a:pPr>
            <a:r>
              <a:rPr lang="en-US" sz="2800"/>
              <a:t>Edit distance between two strings is the minimum number of insertions, deletions and substitutions required to transform string s</a:t>
            </a:r>
            <a:r>
              <a:rPr lang="en-US" sz="2800" baseline="-25000"/>
              <a:t>1 </a:t>
            </a:r>
            <a:r>
              <a:rPr lang="en-US" sz="2800"/>
              <a:t>into string s</a:t>
            </a:r>
            <a:r>
              <a:rPr lang="en-US" sz="2800" baseline="-25000"/>
              <a:t>2</a:t>
            </a:r>
            <a:endParaRPr lang="en-US" sz="2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975950A-7765-4518-283F-374806BC9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Edit distance 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(aka Levenshtein distance)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E996D260-441A-92AE-7DE9-693748A5D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FF0000"/>
                </a:solidFill>
                <a:latin typeface="Arial" charset="0"/>
                <a:ea typeface="ＭＳ Ｐゴシック" charset="0"/>
              </a:rPr>
              <a:t>Deletion: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84ADE844-D5F7-64DF-6EFC-A549C4348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6482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FF"/>
                </a:solidFill>
                <a:latin typeface="Arial" charset="0"/>
                <a:ea typeface="ＭＳ Ｐゴシック" charset="0"/>
              </a:rPr>
              <a:t>ABACED</a:t>
            </a:r>
          </a:p>
        </p:txBody>
      </p:sp>
      <p:sp>
        <p:nvSpPr>
          <p:cNvPr id="22534" name="AutoShape 6">
            <a:extLst>
              <a:ext uri="{FF2B5EF4-FFF2-40B4-BE49-F238E27FC236}">
                <a16:creationId xmlns:a16="http://schemas.microsoft.com/office/drawing/2014/main" id="{4839A562-505D-B613-A2F0-3BD85FD55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6482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E06CF89E-56FC-516E-F6C4-7E7A5325B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6482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FF"/>
                </a:solidFill>
                <a:latin typeface="Arial" charset="0"/>
                <a:ea typeface="ＭＳ Ｐゴシック" charset="0"/>
              </a:rPr>
              <a:t>BACE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22536" name="AutoShape 8">
            <a:extLst>
              <a:ext uri="{FF2B5EF4-FFF2-40B4-BE49-F238E27FC236}">
                <a16:creationId xmlns:a16="http://schemas.microsoft.com/office/drawing/2014/main" id="{75E19843-56D8-46A7-05C5-5A018BD9C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537" name="Text Box 9">
            <a:extLst>
              <a:ext uri="{FF2B5EF4-FFF2-40B4-BE49-F238E27FC236}">
                <a16:creationId xmlns:a16="http://schemas.microsoft.com/office/drawing/2014/main" id="{6DB97AE2-7C96-B999-6837-85DCA13E7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648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FF"/>
                </a:solidFill>
                <a:latin typeface="Arial" charset="0"/>
                <a:ea typeface="ＭＳ Ｐゴシック" charset="0"/>
              </a:rPr>
              <a:t>BACE</a:t>
            </a:r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C3E7CD71-DF8A-3BD6-7928-1ACA8A7DF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3340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Delete </a:t>
            </a:r>
            <a:r>
              <a:rPr lang="ja-JP" altLang="en-US" sz="2000">
                <a:solidFill>
                  <a:srgbClr val="FF0000"/>
                </a:solidFill>
              </a:rPr>
              <a:t>‘</a:t>
            </a:r>
            <a:r>
              <a:rPr lang="en-US" altLang="ja-JP" sz="2000">
                <a:solidFill>
                  <a:srgbClr val="FF0000"/>
                </a:solidFill>
              </a:rPr>
              <a:t>A</a:t>
            </a:r>
            <a:r>
              <a:rPr lang="ja-JP" altLang="en-US" sz="2000">
                <a:solidFill>
                  <a:srgbClr val="FF0000"/>
                </a:solidFill>
              </a:rPr>
              <a:t>’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B4C435CD-E1E5-1A70-202A-0119EDE43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3340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Delete </a:t>
            </a:r>
            <a:r>
              <a:rPr lang="ja-JP" altLang="en-US" sz="2000">
                <a:solidFill>
                  <a:srgbClr val="FF0000"/>
                </a:solidFill>
              </a:rPr>
              <a:t>‘</a:t>
            </a:r>
            <a:r>
              <a:rPr lang="en-US" altLang="ja-JP" sz="2000">
                <a:solidFill>
                  <a:srgbClr val="FF0000"/>
                </a:solidFill>
              </a:rPr>
              <a:t>D</a:t>
            </a:r>
            <a:r>
              <a:rPr lang="ja-JP" altLang="en-US" sz="2000">
                <a:solidFill>
                  <a:srgbClr val="FF0000"/>
                </a:solidFill>
              </a:rPr>
              <a:t>’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354DB89-BC9C-5C8C-3BEF-206576782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9263"/>
            <a:ext cx="8229600" cy="209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charset="0"/>
              <a:buNone/>
              <a:defRPr/>
            </a:pPr>
            <a:r>
              <a:rPr lang="en-US" sz="2800"/>
              <a:t>Edit distance between two strings is the minimum number of insertions, deletions and substitutions required to transform string s</a:t>
            </a:r>
            <a:r>
              <a:rPr lang="en-US" sz="2800" baseline="-25000"/>
              <a:t>1 </a:t>
            </a:r>
            <a:r>
              <a:rPr lang="en-US" sz="2800"/>
              <a:t>into string s</a:t>
            </a:r>
            <a:r>
              <a:rPr lang="en-US" sz="2800" baseline="-25000"/>
              <a:t>2</a:t>
            </a:r>
            <a:endParaRPr lang="en-US" sz="2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A013C60-8837-75C7-2799-ECF326E64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Edit distance 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(aka Levenshtein distance)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A9729FD4-D705-07EE-C2A3-830CDDC9F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FF0000"/>
                </a:solidFill>
                <a:latin typeface="Arial" charset="0"/>
                <a:ea typeface="ＭＳ Ｐゴシック" charset="0"/>
              </a:rPr>
              <a:t>Substitution:</a:t>
            </a: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961344E9-A88D-85F0-D72C-C5E1FB4AF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6482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FF"/>
                </a:solidFill>
                <a:latin typeface="Arial" charset="0"/>
                <a:ea typeface="ＭＳ Ｐゴシック" charset="0"/>
              </a:rPr>
              <a:t>ABACED</a:t>
            </a:r>
          </a:p>
        </p:txBody>
      </p:sp>
      <p:sp>
        <p:nvSpPr>
          <p:cNvPr id="23558" name="AutoShape 6">
            <a:extLst>
              <a:ext uri="{FF2B5EF4-FFF2-40B4-BE49-F238E27FC236}">
                <a16:creationId xmlns:a16="http://schemas.microsoft.com/office/drawing/2014/main" id="{9E73AB28-B38A-27B7-7DBC-CA5FB368E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6482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80F37064-B848-F389-35A9-31510C501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6482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FF"/>
                </a:solidFill>
                <a:latin typeface="Arial" charset="0"/>
                <a:ea typeface="ＭＳ Ｐゴシック" charset="0"/>
              </a:rPr>
              <a:t>ABA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D</a:t>
            </a:r>
            <a:r>
              <a:rPr lang="en-US" sz="2400">
                <a:solidFill>
                  <a:srgbClr val="0000FF"/>
                </a:solidFill>
                <a:latin typeface="Arial" charset="0"/>
                <a:ea typeface="ＭＳ Ｐゴシック" charset="0"/>
              </a:rPr>
              <a:t>ED</a:t>
            </a:r>
          </a:p>
        </p:txBody>
      </p:sp>
      <p:sp>
        <p:nvSpPr>
          <p:cNvPr id="23560" name="AutoShape 8">
            <a:extLst>
              <a:ext uri="{FF2B5EF4-FFF2-40B4-BE49-F238E27FC236}">
                <a16:creationId xmlns:a16="http://schemas.microsoft.com/office/drawing/2014/main" id="{C4F78ABD-F4DF-4966-5B2C-38F0F2DA7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561" name="Text Box 9">
            <a:extLst>
              <a:ext uri="{FF2B5EF4-FFF2-40B4-BE49-F238E27FC236}">
                <a16:creationId xmlns:a16="http://schemas.microsoft.com/office/drawing/2014/main" id="{9D58A38C-38B5-35AE-28AC-0A81838B6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648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FF"/>
                </a:solidFill>
                <a:latin typeface="Arial" charset="0"/>
                <a:ea typeface="ＭＳ Ｐゴシック" charset="0"/>
              </a:rPr>
              <a:t>ABADE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S</a:t>
            </a:r>
          </a:p>
        </p:txBody>
      </p:sp>
      <p:sp>
        <p:nvSpPr>
          <p:cNvPr id="23562" name="Text Box 10">
            <a:extLst>
              <a:ext uri="{FF2B5EF4-FFF2-40B4-BE49-F238E27FC236}">
                <a16:creationId xmlns:a16="http://schemas.microsoft.com/office/drawing/2014/main" id="{D4AF1EF9-CC14-CB2C-FBF6-FC227FE3F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10200"/>
            <a:ext cx="2057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Sub </a:t>
            </a:r>
            <a:r>
              <a:rPr lang="ja-JP" altLang="en-US" sz="2000">
                <a:solidFill>
                  <a:srgbClr val="FF0000"/>
                </a:solidFill>
              </a:rPr>
              <a:t>‘</a:t>
            </a:r>
            <a:r>
              <a:rPr lang="en-US" altLang="ja-JP" sz="2000">
                <a:solidFill>
                  <a:srgbClr val="FF0000"/>
                </a:solidFill>
              </a:rPr>
              <a:t>D</a:t>
            </a:r>
            <a:r>
              <a:rPr lang="ja-JP" altLang="en-US" sz="2000">
                <a:solidFill>
                  <a:srgbClr val="FF0000"/>
                </a:solidFill>
              </a:rPr>
              <a:t>’</a:t>
            </a:r>
            <a:r>
              <a:rPr lang="en-US" altLang="ja-JP" sz="2000">
                <a:solidFill>
                  <a:srgbClr val="FF0000"/>
                </a:solidFill>
              </a:rPr>
              <a:t> for </a:t>
            </a:r>
            <a:r>
              <a:rPr lang="ja-JP" altLang="en-US" sz="2000">
                <a:solidFill>
                  <a:srgbClr val="FF0000"/>
                </a:solidFill>
              </a:rPr>
              <a:t>‘</a:t>
            </a:r>
            <a:r>
              <a:rPr lang="en-US" altLang="ja-JP" sz="2000">
                <a:solidFill>
                  <a:srgbClr val="FF0000"/>
                </a:solidFill>
              </a:rPr>
              <a:t>C</a:t>
            </a:r>
            <a:r>
              <a:rPr lang="ja-JP" altLang="en-US" sz="2000">
                <a:solidFill>
                  <a:srgbClr val="FF0000"/>
                </a:solidFill>
              </a:rPr>
              <a:t>’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A35972F9-E634-832F-8199-7E2A8CCB2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4102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Sub </a:t>
            </a:r>
            <a:r>
              <a:rPr lang="ja-JP" altLang="en-US" sz="2000">
                <a:solidFill>
                  <a:srgbClr val="FF0000"/>
                </a:solidFill>
              </a:rPr>
              <a:t>‘</a:t>
            </a:r>
            <a:r>
              <a:rPr lang="en-US" altLang="ja-JP" sz="2000">
                <a:solidFill>
                  <a:srgbClr val="FF0000"/>
                </a:solidFill>
              </a:rPr>
              <a:t>S</a:t>
            </a:r>
            <a:r>
              <a:rPr lang="ja-JP" altLang="en-US" sz="2000">
                <a:solidFill>
                  <a:srgbClr val="FF0000"/>
                </a:solidFill>
              </a:rPr>
              <a:t>’</a:t>
            </a:r>
            <a:r>
              <a:rPr lang="en-US" altLang="ja-JP" sz="2000">
                <a:solidFill>
                  <a:srgbClr val="FF0000"/>
                </a:solidFill>
              </a:rPr>
              <a:t> for </a:t>
            </a:r>
            <a:r>
              <a:rPr lang="ja-JP" altLang="en-US" sz="2000">
                <a:solidFill>
                  <a:srgbClr val="FF0000"/>
                </a:solidFill>
              </a:rPr>
              <a:t>‘</a:t>
            </a:r>
            <a:r>
              <a:rPr lang="en-US" altLang="ja-JP" sz="2000">
                <a:solidFill>
                  <a:srgbClr val="FF0000"/>
                </a:solidFill>
              </a:rPr>
              <a:t>D</a:t>
            </a:r>
            <a:r>
              <a:rPr lang="ja-JP" altLang="en-US" sz="2000">
                <a:solidFill>
                  <a:srgbClr val="FF0000"/>
                </a:solidFill>
              </a:rPr>
              <a:t>’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9AC612E8-1DD6-0B15-8829-F88DF2526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9263"/>
            <a:ext cx="8229600" cy="209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charset="0"/>
              <a:buNone/>
              <a:defRPr/>
            </a:pPr>
            <a:r>
              <a:rPr lang="en-US" sz="2800"/>
              <a:t>Edit distance between two strings is the minimum number of insertions, deletions and substitutions required to transform string s</a:t>
            </a:r>
            <a:r>
              <a:rPr lang="en-US" sz="2800" baseline="-25000"/>
              <a:t>1 </a:t>
            </a:r>
            <a:r>
              <a:rPr lang="en-US" sz="2800"/>
              <a:t>into string s</a:t>
            </a:r>
            <a:r>
              <a:rPr lang="en-US" sz="2800" baseline="-25000"/>
              <a:t>2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  <p:bldP spid="23559" grpId="0"/>
      <p:bldP spid="23560" grpId="0" animBg="1"/>
      <p:bldP spid="23561" grpId="0"/>
      <p:bldP spid="23562" grpId="0"/>
      <p:bldP spid="2356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4CF906D-8F02-1FEC-096D-D2C2005E4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Edit distance examples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4276FF49-F578-F3FC-4880-C21367E5C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1336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Edit(</a:t>
            </a:r>
            <a:r>
              <a:rPr lang="en-US" sz="2800">
                <a:solidFill>
                  <a:srgbClr val="0000FF"/>
                </a:solidFill>
                <a:latin typeface="Arial" charset="0"/>
                <a:ea typeface="ＭＳ Ｐゴシック" charset="0"/>
              </a:rPr>
              <a:t>Kitten</a:t>
            </a:r>
            <a:r>
              <a:rPr lang="en-US" sz="2800">
                <a:latin typeface="Arial" charset="0"/>
                <a:ea typeface="ＭＳ Ｐゴシック" charset="0"/>
              </a:rPr>
              <a:t>, </a:t>
            </a:r>
            <a:r>
              <a:rPr lang="en-US" sz="2800">
                <a:solidFill>
                  <a:srgbClr val="0000FF"/>
                </a:solidFill>
                <a:latin typeface="Arial" charset="0"/>
                <a:ea typeface="ＭＳ Ｐゴシック" charset="0"/>
              </a:rPr>
              <a:t>Mitten</a:t>
            </a:r>
            <a:r>
              <a:rPr lang="en-US" sz="2800">
                <a:latin typeface="Arial" charset="0"/>
                <a:ea typeface="ＭＳ Ｐゴシック" charset="0"/>
              </a:rPr>
              <a:t>) = 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F5E17152-C673-8350-21CC-70BA9766C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FF0000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24586" name="Text Box 10">
            <a:extLst>
              <a:ext uri="{FF2B5EF4-FFF2-40B4-BE49-F238E27FC236}">
                <a16:creationId xmlns:a16="http://schemas.microsoft.com/office/drawing/2014/main" id="{78240CA5-8D1C-1912-AF3E-36CCCF166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Operations:</a:t>
            </a:r>
          </a:p>
        </p:txBody>
      </p:sp>
      <p:sp>
        <p:nvSpPr>
          <p:cNvPr id="24587" name="Text Box 11">
            <a:extLst>
              <a:ext uri="{FF2B5EF4-FFF2-40B4-BE49-F238E27FC236}">
                <a16:creationId xmlns:a16="http://schemas.microsoft.com/office/drawing/2014/main" id="{14A488F1-4BEE-3234-5B28-9A2750607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962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Sub </a:t>
            </a:r>
            <a:r>
              <a:rPr lang="ja-JP" altLang="en-US">
                <a:solidFill>
                  <a:srgbClr val="FF0000"/>
                </a:solidFill>
              </a:rPr>
              <a:t>‘</a:t>
            </a:r>
            <a:r>
              <a:rPr lang="en-US" altLang="ja-JP">
                <a:solidFill>
                  <a:srgbClr val="FF0000"/>
                </a:solidFill>
              </a:rPr>
              <a:t>M</a:t>
            </a:r>
            <a:r>
              <a:rPr lang="ja-JP" altLang="en-US">
                <a:solidFill>
                  <a:srgbClr val="FF0000"/>
                </a:solidFill>
              </a:rPr>
              <a:t>’</a:t>
            </a:r>
            <a:r>
              <a:rPr lang="en-US" altLang="ja-JP">
                <a:solidFill>
                  <a:srgbClr val="FF0000"/>
                </a:solidFill>
              </a:rPr>
              <a:t> for </a:t>
            </a:r>
            <a:r>
              <a:rPr lang="ja-JP" altLang="en-US">
                <a:solidFill>
                  <a:srgbClr val="FF0000"/>
                </a:solidFill>
              </a:rPr>
              <a:t>‘</a:t>
            </a:r>
            <a:r>
              <a:rPr lang="en-US" altLang="ja-JP">
                <a:solidFill>
                  <a:srgbClr val="FF0000"/>
                </a:solidFill>
              </a:rPr>
              <a:t>K</a:t>
            </a:r>
            <a:r>
              <a:rPr lang="ja-JP" altLang="en-US">
                <a:solidFill>
                  <a:srgbClr val="FF0000"/>
                </a:solidFill>
              </a:rPr>
              <a:t>’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4588" name="Text Box 12">
            <a:extLst>
              <a:ext uri="{FF2B5EF4-FFF2-40B4-BE49-F238E27FC236}">
                <a16:creationId xmlns:a16="http://schemas.microsoft.com/office/drawing/2014/main" id="{351A303C-E985-0A3A-1762-6D58A0ACC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962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M</a:t>
            </a:r>
            <a:r>
              <a:rPr lang="en-US" sz="2400">
                <a:solidFill>
                  <a:srgbClr val="0000FF"/>
                </a:solidFill>
                <a:latin typeface="Arial" charset="0"/>
                <a:ea typeface="ＭＳ Ｐゴシック" charset="0"/>
              </a:rPr>
              <a:t>itten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586" grpId="0"/>
      <p:bldP spid="24587" grpId="0"/>
      <p:bldP spid="245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3A12CC56-C66D-33CC-30F7-ECAD44E6E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Step 1: Define the problem with respect to subproblems</a:t>
            </a:r>
          </a:p>
        </p:txBody>
      </p:sp>
      <p:sp>
        <p:nvSpPr>
          <p:cNvPr id="100355" name="Text Box 3">
            <a:extLst>
              <a:ext uri="{FF2B5EF4-FFF2-40B4-BE49-F238E27FC236}">
                <a16:creationId xmlns:a16="http://schemas.microsoft.com/office/drawing/2014/main" id="{F8A40736-E124-C064-FCE7-2230FBF5E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002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5  2  8  6  3  6  9  7</a:t>
            </a:r>
          </a:p>
        </p:txBody>
      </p:sp>
      <p:sp>
        <p:nvSpPr>
          <p:cNvPr id="100356" name="Line 4">
            <a:extLst>
              <a:ext uri="{FF2B5EF4-FFF2-40B4-BE49-F238E27FC236}">
                <a16:creationId xmlns:a16="http://schemas.microsoft.com/office/drawing/2014/main" id="{5864DCC9-992C-9958-E844-2751EB02CF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2209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0361" name="Text Box 9">
            <a:extLst>
              <a:ext uri="{FF2B5EF4-FFF2-40B4-BE49-F238E27FC236}">
                <a16:creationId xmlns:a16="http://schemas.microsoft.com/office/drawing/2014/main" id="{92B81930-7C7F-E6AC-EF65-6D79B6FE4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09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include 5</a:t>
            </a:r>
          </a:p>
        </p:txBody>
      </p:sp>
      <p:sp>
        <p:nvSpPr>
          <p:cNvPr id="100362" name="Text Box 10">
            <a:extLst>
              <a:ext uri="{FF2B5EF4-FFF2-40B4-BE49-F238E27FC236}">
                <a16:creationId xmlns:a16="http://schemas.microsoft.com/office/drawing/2014/main" id="{88805B84-AA5D-C056-5B6D-8587FC71A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480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5 + </a:t>
            </a:r>
            <a:r>
              <a:rPr lang="en-US" sz="3600">
                <a:latin typeface="Arial" charset="0"/>
                <a:ea typeface="ＭＳ Ｐゴシック" charset="0"/>
              </a:rPr>
              <a:t>LIS(</a:t>
            </a: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8  6  3  6  9  7</a:t>
            </a:r>
            <a:r>
              <a:rPr lang="en-US" sz="3600">
                <a:latin typeface="Arial" charset="0"/>
                <a:ea typeface="ＭＳ Ｐゴシック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312E44C-E74D-EA82-C565-0AAB3C54C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Edit distance examples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FA0E0E54-B469-33F6-5EBB-55A7CD5B7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1336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Edit(</a:t>
            </a:r>
            <a:r>
              <a:rPr lang="en-US" sz="2800">
                <a:solidFill>
                  <a:srgbClr val="0000FF"/>
                </a:solidFill>
                <a:latin typeface="Arial" charset="0"/>
                <a:ea typeface="ＭＳ Ｐゴシック" charset="0"/>
              </a:rPr>
              <a:t>Happy</a:t>
            </a:r>
            <a:r>
              <a:rPr lang="en-US" sz="2800">
                <a:latin typeface="Arial" charset="0"/>
                <a:ea typeface="ＭＳ Ｐゴシック" charset="0"/>
              </a:rPr>
              <a:t>, </a:t>
            </a:r>
            <a:r>
              <a:rPr lang="en-US" sz="2800">
                <a:solidFill>
                  <a:srgbClr val="0000FF"/>
                </a:solidFill>
                <a:latin typeface="Arial" charset="0"/>
                <a:ea typeface="ＭＳ Ｐゴシック" charset="0"/>
              </a:rPr>
              <a:t>Hilly</a:t>
            </a:r>
            <a:r>
              <a:rPr lang="en-US" sz="2800">
                <a:latin typeface="Arial" charset="0"/>
                <a:ea typeface="ＭＳ Ｐゴシック" charset="0"/>
              </a:rPr>
              <a:t>) = 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7D9BE3CA-9DCF-87F4-9182-29ACE3824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FF0000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B77AAB73-38B7-22BE-6601-7AF641E2C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Operations:</a:t>
            </a:r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2ACF0357-B430-028B-7943-034BD7B0A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62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Sub </a:t>
            </a:r>
            <a:r>
              <a:rPr lang="ja-JP" altLang="en-US">
                <a:solidFill>
                  <a:srgbClr val="FF0000"/>
                </a:solidFill>
              </a:rPr>
              <a:t>‘</a:t>
            </a:r>
            <a:r>
              <a:rPr lang="en-US" altLang="ja-JP">
                <a:solidFill>
                  <a:srgbClr val="FF0000"/>
                </a:solidFill>
              </a:rPr>
              <a:t>a</a:t>
            </a:r>
            <a:r>
              <a:rPr lang="ja-JP" altLang="en-US">
                <a:solidFill>
                  <a:srgbClr val="FF0000"/>
                </a:solidFill>
              </a:rPr>
              <a:t>’</a:t>
            </a:r>
            <a:r>
              <a:rPr lang="en-US" altLang="ja-JP">
                <a:solidFill>
                  <a:srgbClr val="FF0000"/>
                </a:solidFill>
              </a:rPr>
              <a:t> for </a:t>
            </a:r>
            <a:r>
              <a:rPr lang="ja-JP" altLang="en-US">
                <a:solidFill>
                  <a:srgbClr val="FF0000"/>
                </a:solidFill>
              </a:rPr>
              <a:t>‘</a:t>
            </a:r>
            <a:r>
              <a:rPr lang="en-US" altLang="ja-JP">
                <a:solidFill>
                  <a:srgbClr val="FF0000"/>
                </a:solidFill>
              </a:rPr>
              <a:t>i</a:t>
            </a:r>
            <a:r>
              <a:rPr lang="ja-JP" altLang="en-US">
                <a:solidFill>
                  <a:srgbClr val="FF0000"/>
                </a:solidFill>
              </a:rPr>
              <a:t>’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19D570FE-8B36-A8ED-2013-313D5ADA9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962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FF"/>
                </a:solidFill>
                <a:latin typeface="Arial" charset="0"/>
                <a:ea typeface="ＭＳ Ｐゴシック" charset="0"/>
              </a:rPr>
              <a:t>H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i</a:t>
            </a:r>
            <a:r>
              <a:rPr lang="en-US" sz="2400">
                <a:solidFill>
                  <a:srgbClr val="0000FF"/>
                </a:solidFill>
                <a:latin typeface="Arial" charset="0"/>
                <a:ea typeface="ＭＳ Ｐゴシック" charset="0"/>
              </a:rPr>
              <a:t>ppy</a:t>
            </a:r>
          </a:p>
        </p:txBody>
      </p:sp>
      <p:sp>
        <p:nvSpPr>
          <p:cNvPr id="26634" name="Text Box 10">
            <a:extLst>
              <a:ext uri="{FF2B5EF4-FFF2-40B4-BE49-F238E27FC236}">
                <a16:creationId xmlns:a16="http://schemas.microsoft.com/office/drawing/2014/main" id="{CDC80719-0D62-2310-3F15-C4CA1E12F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95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Sub </a:t>
            </a:r>
            <a:r>
              <a:rPr lang="ja-JP" altLang="en-US">
                <a:solidFill>
                  <a:srgbClr val="FF0000"/>
                </a:solidFill>
              </a:rPr>
              <a:t>‘</a:t>
            </a:r>
            <a:r>
              <a:rPr lang="en-US" altLang="ja-JP">
                <a:solidFill>
                  <a:srgbClr val="FF0000"/>
                </a:solidFill>
              </a:rPr>
              <a:t>l</a:t>
            </a:r>
            <a:r>
              <a:rPr lang="ja-JP" altLang="en-US">
                <a:solidFill>
                  <a:srgbClr val="FF0000"/>
                </a:solidFill>
              </a:rPr>
              <a:t>’</a:t>
            </a:r>
            <a:r>
              <a:rPr lang="en-US" altLang="ja-JP">
                <a:solidFill>
                  <a:srgbClr val="FF0000"/>
                </a:solidFill>
              </a:rPr>
              <a:t> for </a:t>
            </a:r>
            <a:r>
              <a:rPr lang="ja-JP" altLang="en-US">
                <a:solidFill>
                  <a:srgbClr val="FF0000"/>
                </a:solidFill>
              </a:rPr>
              <a:t>‘</a:t>
            </a:r>
            <a:r>
              <a:rPr lang="en-US" altLang="ja-JP">
                <a:solidFill>
                  <a:srgbClr val="FF0000"/>
                </a:solidFill>
              </a:rPr>
              <a:t>p</a:t>
            </a:r>
            <a:r>
              <a:rPr lang="ja-JP" altLang="en-US">
                <a:solidFill>
                  <a:srgbClr val="FF0000"/>
                </a:solidFill>
              </a:rPr>
              <a:t>’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6635" name="Text Box 11">
            <a:extLst>
              <a:ext uri="{FF2B5EF4-FFF2-40B4-BE49-F238E27FC236}">
                <a16:creationId xmlns:a16="http://schemas.microsoft.com/office/drawing/2014/main" id="{3809E268-F911-DC1E-3D11-CC7E8ABB3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495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FF"/>
                </a:solidFill>
                <a:latin typeface="Arial" charset="0"/>
                <a:ea typeface="ＭＳ Ｐゴシック" charset="0"/>
              </a:rPr>
              <a:t>Hi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l</a:t>
            </a:r>
            <a:r>
              <a:rPr lang="en-US" sz="2400">
                <a:solidFill>
                  <a:srgbClr val="0000FF"/>
                </a:solidFill>
                <a:latin typeface="Arial" charset="0"/>
                <a:ea typeface="ＭＳ Ｐゴシック" charset="0"/>
              </a:rPr>
              <a:t>py</a:t>
            </a: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94179FF5-565A-6036-F7E4-A2AEDB490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0292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Sub </a:t>
            </a:r>
            <a:r>
              <a:rPr lang="ja-JP" altLang="en-US">
                <a:solidFill>
                  <a:srgbClr val="FF0000"/>
                </a:solidFill>
              </a:rPr>
              <a:t>‘</a:t>
            </a:r>
            <a:r>
              <a:rPr lang="en-US" altLang="ja-JP">
                <a:solidFill>
                  <a:srgbClr val="FF0000"/>
                </a:solidFill>
              </a:rPr>
              <a:t>l</a:t>
            </a:r>
            <a:r>
              <a:rPr lang="ja-JP" altLang="en-US">
                <a:solidFill>
                  <a:srgbClr val="FF0000"/>
                </a:solidFill>
              </a:rPr>
              <a:t>’</a:t>
            </a:r>
            <a:r>
              <a:rPr lang="en-US" altLang="ja-JP">
                <a:solidFill>
                  <a:srgbClr val="FF0000"/>
                </a:solidFill>
              </a:rPr>
              <a:t> for </a:t>
            </a:r>
            <a:r>
              <a:rPr lang="ja-JP" altLang="en-US">
                <a:solidFill>
                  <a:srgbClr val="FF0000"/>
                </a:solidFill>
              </a:rPr>
              <a:t>‘</a:t>
            </a:r>
            <a:r>
              <a:rPr lang="en-US" altLang="ja-JP">
                <a:solidFill>
                  <a:srgbClr val="FF0000"/>
                </a:solidFill>
              </a:rPr>
              <a:t>p</a:t>
            </a:r>
            <a:r>
              <a:rPr lang="ja-JP" altLang="en-US">
                <a:solidFill>
                  <a:srgbClr val="FF0000"/>
                </a:solidFill>
              </a:rPr>
              <a:t>’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id="{A0F8F4A9-9365-BF1B-9ECD-3A9B909B9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029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FF"/>
                </a:solidFill>
                <a:latin typeface="Arial" charset="0"/>
                <a:ea typeface="ＭＳ Ｐゴシック" charset="0"/>
              </a:rPr>
              <a:t>Hil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l</a:t>
            </a:r>
            <a:r>
              <a:rPr lang="en-US" sz="2400">
                <a:solidFill>
                  <a:srgbClr val="0000FF"/>
                </a:solidFill>
                <a:latin typeface="Arial" charset="0"/>
                <a:ea typeface="ＭＳ Ｐゴシック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29" grpId="0"/>
      <p:bldP spid="26630" grpId="0"/>
      <p:bldP spid="26631" grpId="0"/>
      <p:bldP spid="26634" grpId="0"/>
      <p:bldP spid="26635" grpId="0"/>
      <p:bldP spid="26636" grpId="0"/>
      <p:bldP spid="2663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1A6EFD7-B5E3-6EB4-B811-6ED43B97C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Edit distance examples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F4163D3E-027A-169B-F061-DD906335D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1336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Edit(</a:t>
            </a:r>
            <a:r>
              <a:rPr lang="en-US" sz="2800">
                <a:solidFill>
                  <a:srgbClr val="0000FF"/>
                </a:solidFill>
                <a:latin typeface="Arial" charset="0"/>
                <a:ea typeface="ＭＳ Ｐゴシック" charset="0"/>
              </a:rPr>
              <a:t>Banana</a:t>
            </a:r>
            <a:r>
              <a:rPr lang="en-US" sz="2800">
                <a:latin typeface="Arial" charset="0"/>
                <a:ea typeface="ＭＳ Ｐゴシック" charset="0"/>
              </a:rPr>
              <a:t>, </a:t>
            </a:r>
            <a:r>
              <a:rPr lang="en-US" sz="2800">
                <a:solidFill>
                  <a:srgbClr val="0000FF"/>
                </a:solidFill>
                <a:latin typeface="Arial" charset="0"/>
                <a:ea typeface="ＭＳ Ｐゴシック" charset="0"/>
              </a:rPr>
              <a:t>Car</a:t>
            </a:r>
            <a:r>
              <a:rPr lang="en-US" sz="2800">
                <a:latin typeface="Arial" charset="0"/>
                <a:ea typeface="ＭＳ Ｐゴシック" charset="0"/>
              </a:rPr>
              <a:t>) = 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4325AAE1-80AB-E6C6-4B57-50F8D0309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FF0000"/>
                </a:solidFill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8216F097-F2ED-805F-8294-6CF40716C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Operations:</a:t>
            </a: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030F0995-8551-BB62-B828-9B6EBA96F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62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Delete </a:t>
            </a:r>
            <a:r>
              <a:rPr lang="ja-JP" altLang="en-US">
                <a:solidFill>
                  <a:srgbClr val="FF0000"/>
                </a:solidFill>
              </a:rPr>
              <a:t>‘</a:t>
            </a:r>
            <a:r>
              <a:rPr lang="en-US" altLang="ja-JP">
                <a:solidFill>
                  <a:srgbClr val="FF0000"/>
                </a:solidFill>
              </a:rPr>
              <a:t>B</a:t>
            </a:r>
            <a:r>
              <a:rPr lang="ja-JP" altLang="en-US">
                <a:solidFill>
                  <a:srgbClr val="FF0000"/>
                </a:solidFill>
              </a:rPr>
              <a:t>’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8679" name="Text Box 7">
            <a:extLst>
              <a:ext uri="{FF2B5EF4-FFF2-40B4-BE49-F238E27FC236}">
                <a16:creationId xmlns:a16="http://schemas.microsoft.com/office/drawing/2014/main" id="{081F9E66-CE5A-EA91-32D6-E7C9F21DD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962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FF"/>
                </a:solidFill>
                <a:latin typeface="Arial" charset="0"/>
                <a:ea typeface="ＭＳ Ｐゴシック" charset="0"/>
              </a:rPr>
              <a:t>anana</a:t>
            </a:r>
          </a:p>
        </p:txBody>
      </p:sp>
      <p:sp>
        <p:nvSpPr>
          <p:cNvPr id="28680" name="Text Box 8">
            <a:extLst>
              <a:ext uri="{FF2B5EF4-FFF2-40B4-BE49-F238E27FC236}">
                <a16:creationId xmlns:a16="http://schemas.microsoft.com/office/drawing/2014/main" id="{97F655F0-2096-BDA3-151E-FB702D6E7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95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Delete </a:t>
            </a:r>
            <a:r>
              <a:rPr lang="ja-JP" altLang="en-US">
                <a:solidFill>
                  <a:srgbClr val="FF0000"/>
                </a:solidFill>
              </a:rPr>
              <a:t>‘</a:t>
            </a:r>
            <a:r>
              <a:rPr lang="en-US" altLang="ja-JP">
                <a:solidFill>
                  <a:srgbClr val="FF0000"/>
                </a:solidFill>
              </a:rPr>
              <a:t>a</a:t>
            </a:r>
            <a:r>
              <a:rPr lang="ja-JP" altLang="en-US">
                <a:solidFill>
                  <a:srgbClr val="FF0000"/>
                </a:solidFill>
              </a:rPr>
              <a:t>’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8681" name="Text Box 9">
            <a:extLst>
              <a:ext uri="{FF2B5EF4-FFF2-40B4-BE49-F238E27FC236}">
                <a16:creationId xmlns:a16="http://schemas.microsoft.com/office/drawing/2014/main" id="{49133AD5-E255-53F8-C3E7-598797D0C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495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FF"/>
                </a:solidFill>
                <a:latin typeface="Arial" charset="0"/>
                <a:ea typeface="ＭＳ Ｐゴシック" charset="0"/>
              </a:rPr>
              <a:t>nana</a:t>
            </a:r>
          </a:p>
        </p:txBody>
      </p:sp>
      <p:sp>
        <p:nvSpPr>
          <p:cNvPr id="28682" name="Text Box 10">
            <a:extLst>
              <a:ext uri="{FF2B5EF4-FFF2-40B4-BE49-F238E27FC236}">
                <a16:creationId xmlns:a16="http://schemas.microsoft.com/office/drawing/2014/main" id="{4CEEBABF-D16F-1956-92D6-EF983B475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0292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Delete </a:t>
            </a:r>
            <a:r>
              <a:rPr lang="ja-JP" altLang="en-US">
                <a:solidFill>
                  <a:srgbClr val="FF0000"/>
                </a:solidFill>
              </a:rPr>
              <a:t>‘</a:t>
            </a:r>
            <a:r>
              <a:rPr lang="en-US" altLang="ja-JP">
                <a:solidFill>
                  <a:srgbClr val="FF0000"/>
                </a:solidFill>
              </a:rPr>
              <a:t>n</a:t>
            </a:r>
            <a:r>
              <a:rPr lang="ja-JP" altLang="en-US">
                <a:solidFill>
                  <a:srgbClr val="FF0000"/>
                </a:solidFill>
              </a:rPr>
              <a:t>’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8683" name="Text Box 11">
            <a:extLst>
              <a:ext uri="{FF2B5EF4-FFF2-40B4-BE49-F238E27FC236}">
                <a16:creationId xmlns:a16="http://schemas.microsoft.com/office/drawing/2014/main" id="{A0B9FF7D-B7FD-FD40-4625-2876A88FC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029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FF"/>
                </a:solidFill>
                <a:latin typeface="Arial" charset="0"/>
                <a:ea typeface="ＭＳ Ｐゴシック" charset="0"/>
              </a:rPr>
              <a:t>naa</a:t>
            </a:r>
          </a:p>
        </p:txBody>
      </p:sp>
      <p:sp>
        <p:nvSpPr>
          <p:cNvPr id="28684" name="Text Box 12">
            <a:extLst>
              <a:ext uri="{FF2B5EF4-FFF2-40B4-BE49-F238E27FC236}">
                <a16:creationId xmlns:a16="http://schemas.microsoft.com/office/drawing/2014/main" id="{90E550A3-4620-F51F-CFE1-DBBAC86BC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638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Sub </a:t>
            </a:r>
            <a:r>
              <a:rPr lang="ja-JP" altLang="en-US">
                <a:solidFill>
                  <a:srgbClr val="FF0000"/>
                </a:solidFill>
              </a:rPr>
              <a:t>‘</a:t>
            </a:r>
            <a:r>
              <a:rPr lang="en-US" altLang="ja-JP">
                <a:solidFill>
                  <a:srgbClr val="FF0000"/>
                </a:solidFill>
              </a:rPr>
              <a:t>C</a:t>
            </a:r>
            <a:r>
              <a:rPr lang="ja-JP" altLang="en-US">
                <a:solidFill>
                  <a:srgbClr val="FF0000"/>
                </a:solidFill>
              </a:rPr>
              <a:t>’</a:t>
            </a:r>
            <a:r>
              <a:rPr lang="en-US" altLang="ja-JP">
                <a:solidFill>
                  <a:srgbClr val="FF0000"/>
                </a:solidFill>
              </a:rPr>
              <a:t> for </a:t>
            </a:r>
            <a:r>
              <a:rPr lang="ja-JP" altLang="en-US">
                <a:solidFill>
                  <a:srgbClr val="FF0000"/>
                </a:solidFill>
              </a:rPr>
              <a:t>‘</a:t>
            </a:r>
            <a:r>
              <a:rPr lang="en-US" altLang="ja-JP">
                <a:solidFill>
                  <a:srgbClr val="FF0000"/>
                </a:solidFill>
              </a:rPr>
              <a:t>n</a:t>
            </a:r>
            <a:r>
              <a:rPr lang="ja-JP" altLang="en-US">
                <a:solidFill>
                  <a:srgbClr val="FF0000"/>
                </a:solidFill>
              </a:rPr>
              <a:t>’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8685" name="Text Box 13">
            <a:extLst>
              <a:ext uri="{FF2B5EF4-FFF2-40B4-BE49-F238E27FC236}">
                <a16:creationId xmlns:a16="http://schemas.microsoft.com/office/drawing/2014/main" id="{7774CCAC-A413-B8CC-18B4-2EC8195AD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638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C</a:t>
            </a:r>
            <a:r>
              <a:rPr lang="en-US" sz="2400">
                <a:solidFill>
                  <a:srgbClr val="0000FF"/>
                </a:solidFill>
                <a:latin typeface="Arial" charset="0"/>
                <a:ea typeface="ＭＳ Ｐゴシック" charset="0"/>
              </a:rPr>
              <a:t>aa</a:t>
            </a:r>
          </a:p>
        </p:txBody>
      </p:sp>
      <p:sp>
        <p:nvSpPr>
          <p:cNvPr id="28686" name="Text Box 14">
            <a:extLst>
              <a:ext uri="{FF2B5EF4-FFF2-40B4-BE49-F238E27FC236}">
                <a16:creationId xmlns:a16="http://schemas.microsoft.com/office/drawing/2014/main" id="{C16022A2-444D-7099-B644-36522CB88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1722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Sub </a:t>
            </a:r>
            <a:r>
              <a:rPr lang="ja-JP" altLang="en-US">
                <a:solidFill>
                  <a:srgbClr val="FF0000"/>
                </a:solidFill>
              </a:rPr>
              <a:t>‘</a:t>
            </a:r>
            <a:r>
              <a:rPr lang="en-US" altLang="ja-JP">
                <a:solidFill>
                  <a:srgbClr val="FF0000"/>
                </a:solidFill>
              </a:rPr>
              <a:t>a</a:t>
            </a:r>
            <a:r>
              <a:rPr lang="ja-JP" altLang="en-US">
                <a:solidFill>
                  <a:srgbClr val="FF0000"/>
                </a:solidFill>
              </a:rPr>
              <a:t>’</a:t>
            </a:r>
            <a:r>
              <a:rPr lang="en-US" altLang="ja-JP">
                <a:solidFill>
                  <a:srgbClr val="FF0000"/>
                </a:solidFill>
              </a:rPr>
              <a:t> for </a:t>
            </a:r>
            <a:r>
              <a:rPr lang="ja-JP" altLang="en-US">
                <a:solidFill>
                  <a:srgbClr val="FF0000"/>
                </a:solidFill>
              </a:rPr>
              <a:t>‘</a:t>
            </a:r>
            <a:r>
              <a:rPr lang="en-US" altLang="ja-JP">
                <a:solidFill>
                  <a:srgbClr val="FF0000"/>
                </a:solidFill>
              </a:rPr>
              <a:t>r</a:t>
            </a:r>
            <a:r>
              <a:rPr lang="ja-JP" altLang="en-US">
                <a:solidFill>
                  <a:srgbClr val="FF0000"/>
                </a:solidFill>
              </a:rPr>
              <a:t>’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8687" name="Text Box 15">
            <a:extLst>
              <a:ext uri="{FF2B5EF4-FFF2-40B4-BE49-F238E27FC236}">
                <a16:creationId xmlns:a16="http://schemas.microsoft.com/office/drawing/2014/main" id="{8E7A1291-A6C3-911F-ED1E-9754B1120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172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FF"/>
                </a:solidFill>
                <a:latin typeface="Arial" charset="0"/>
                <a:ea typeface="ＭＳ Ｐゴシック" charset="0"/>
              </a:rPr>
              <a:t>Ca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77" grpId="0"/>
      <p:bldP spid="28678" grpId="0"/>
      <p:bldP spid="28679" grpId="0"/>
      <p:bldP spid="28680" grpId="0"/>
      <p:bldP spid="28681" grpId="0"/>
      <p:bldP spid="28682" grpId="0"/>
      <p:bldP spid="28683" grpId="0"/>
      <p:bldP spid="28684" grpId="0"/>
      <p:bldP spid="28685" grpId="0"/>
      <p:bldP spid="28686" grpId="0"/>
      <p:bldP spid="2868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82DFD9F-827B-F628-AB08-BB9E3C63A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Edit distance examples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6EBB4A42-CC82-AF01-A3B8-68A91BE8A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1336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Edit(</a:t>
            </a:r>
            <a:r>
              <a:rPr lang="en-US" sz="2800">
                <a:solidFill>
                  <a:srgbClr val="0000FF"/>
                </a:solidFill>
                <a:latin typeface="Arial" charset="0"/>
                <a:ea typeface="ＭＳ Ｐゴシック" charset="0"/>
              </a:rPr>
              <a:t>Simple</a:t>
            </a:r>
            <a:r>
              <a:rPr lang="en-US" sz="2800">
                <a:latin typeface="Arial" charset="0"/>
                <a:ea typeface="ＭＳ Ｐゴシック" charset="0"/>
              </a:rPr>
              <a:t>, </a:t>
            </a:r>
            <a:r>
              <a:rPr lang="en-US" sz="2800">
                <a:solidFill>
                  <a:srgbClr val="0000FF"/>
                </a:solidFill>
                <a:latin typeface="Arial" charset="0"/>
                <a:ea typeface="ＭＳ Ｐゴシック" charset="0"/>
              </a:rPr>
              <a:t>Apple</a:t>
            </a:r>
            <a:r>
              <a:rPr lang="en-US" sz="2800">
                <a:latin typeface="Arial" charset="0"/>
                <a:ea typeface="ＭＳ Ｐゴシック" charset="0"/>
              </a:rPr>
              <a:t>) = 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01A4A32A-0041-C309-53D9-C060F5DC1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FF0000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E30CACE8-2619-666D-591C-FA1E7B2C5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Operations:</a:t>
            </a: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A135518E-F2A1-A0CD-04AF-40749EF01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62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Delete </a:t>
            </a:r>
            <a:r>
              <a:rPr lang="ja-JP" altLang="en-US">
                <a:solidFill>
                  <a:srgbClr val="FF0000"/>
                </a:solidFill>
              </a:rPr>
              <a:t>‘</a:t>
            </a:r>
            <a:r>
              <a:rPr lang="en-US" altLang="ja-JP">
                <a:solidFill>
                  <a:srgbClr val="FF0000"/>
                </a:solidFill>
              </a:rPr>
              <a:t>S</a:t>
            </a:r>
            <a:r>
              <a:rPr lang="ja-JP" altLang="en-US">
                <a:solidFill>
                  <a:srgbClr val="FF0000"/>
                </a:solidFill>
              </a:rPr>
              <a:t>’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9703" name="Text Box 7">
            <a:extLst>
              <a:ext uri="{FF2B5EF4-FFF2-40B4-BE49-F238E27FC236}">
                <a16:creationId xmlns:a16="http://schemas.microsoft.com/office/drawing/2014/main" id="{1A49C58F-FCA1-3129-45EF-F3475534C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962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FF"/>
                </a:solidFill>
                <a:latin typeface="Arial" charset="0"/>
                <a:ea typeface="ＭＳ Ｐゴシック" charset="0"/>
              </a:rPr>
              <a:t>imple</a:t>
            </a:r>
          </a:p>
        </p:txBody>
      </p:sp>
      <p:sp>
        <p:nvSpPr>
          <p:cNvPr id="29704" name="Text Box 8">
            <a:extLst>
              <a:ext uri="{FF2B5EF4-FFF2-40B4-BE49-F238E27FC236}">
                <a16:creationId xmlns:a16="http://schemas.microsoft.com/office/drawing/2014/main" id="{FFB89CA9-8599-7D79-A5B0-88A1C4A6F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95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Sub </a:t>
            </a:r>
            <a:r>
              <a:rPr lang="ja-JP" altLang="en-US">
                <a:solidFill>
                  <a:srgbClr val="FF0000"/>
                </a:solidFill>
              </a:rPr>
              <a:t>‘</a:t>
            </a:r>
            <a:r>
              <a:rPr lang="en-US" altLang="ja-JP">
                <a:solidFill>
                  <a:srgbClr val="FF0000"/>
                </a:solidFill>
              </a:rPr>
              <a:t>A</a:t>
            </a:r>
            <a:r>
              <a:rPr lang="ja-JP" altLang="en-US">
                <a:solidFill>
                  <a:srgbClr val="FF0000"/>
                </a:solidFill>
              </a:rPr>
              <a:t>’</a:t>
            </a:r>
            <a:r>
              <a:rPr lang="en-US" altLang="ja-JP">
                <a:solidFill>
                  <a:srgbClr val="FF0000"/>
                </a:solidFill>
              </a:rPr>
              <a:t> for </a:t>
            </a:r>
            <a:r>
              <a:rPr lang="ja-JP" altLang="en-US">
                <a:solidFill>
                  <a:srgbClr val="FF0000"/>
                </a:solidFill>
              </a:rPr>
              <a:t>‘</a:t>
            </a:r>
            <a:r>
              <a:rPr lang="en-US" altLang="ja-JP">
                <a:solidFill>
                  <a:srgbClr val="FF0000"/>
                </a:solidFill>
              </a:rPr>
              <a:t>i</a:t>
            </a:r>
            <a:r>
              <a:rPr lang="ja-JP" altLang="en-US">
                <a:solidFill>
                  <a:srgbClr val="FF0000"/>
                </a:solidFill>
              </a:rPr>
              <a:t>’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9705" name="Text Box 9">
            <a:extLst>
              <a:ext uri="{FF2B5EF4-FFF2-40B4-BE49-F238E27FC236}">
                <a16:creationId xmlns:a16="http://schemas.microsoft.com/office/drawing/2014/main" id="{6496A3A0-E152-ECB6-C4F3-E901071C6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495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A</a:t>
            </a:r>
            <a:r>
              <a:rPr lang="en-US" sz="2400">
                <a:solidFill>
                  <a:srgbClr val="0000FF"/>
                </a:solidFill>
                <a:latin typeface="Arial" charset="0"/>
                <a:ea typeface="ＭＳ Ｐゴシック" charset="0"/>
              </a:rPr>
              <a:t>mple</a:t>
            </a:r>
          </a:p>
        </p:txBody>
      </p:sp>
      <p:sp>
        <p:nvSpPr>
          <p:cNvPr id="29706" name="Text Box 10">
            <a:extLst>
              <a:ext uri="{FF2B5EF4-FFF2-40B4-BE49-F238E27FC236}">
                <a16:creationId xmlns:a16="http://schemas.microsoft.com/office/drawing/2014/main" id="{E5EC8E33-6A18-3F7E-589C-047280FCE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0292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Sub </a:t>
            </a:r>
            <a:r>
              <a:rPr lang="ja-JP" altLang="en-US">
                <a:solidFill>
                  <a:srgbClr val="FF0000"/>
                </a:solidFill>
              </a:rPr>
              <a:t>‘</a:t>
            </a:r>
            <a:r>
              <a:rPr lang="en-US" altLang="ja-JP">
                <a:solidFill>
                  <a:srgbClr val="FF0000"/>
                </a:solidFill>
              </a:rPr>
              <a:t>m</a:t>
            </a:r>
            <a:r>
              <a:rPr lang="ja-JP" altLang="en-US">
                <a:solidFill>
                  <a:srgbClr val="FF0000"/>
                </a:solidFill>
              </a:rPr>
              <a:t>’</a:t>
            </a:r>
            <a:r>
              <a:rPr lang="en-US" altLang="ja-JP">
                <a:solidFill>
                  <a:srgbClr val="FF0000"/>
                </a:solidFill>
              </a:rPr>
              <a:t> for </a:t>
            </a:r>
            <a:r>
              <a:rPr lang="ja-JP" altLang="en-US">
                <a:solidFill>
                  <a:srgbClr val="FF0000"/>
                </a:solidFill>
              </a:rPr>
              <a:t>‘</a:t>
            </a:r>
            <a:r>
              <a:rPr lang="en-US" altLang="ja-JP">
                <a:solidFill>
                  <a:srgbClr val="FF0000"/>
                </a:solidFill>
              </a:rPr>
              <a:t>p</a:t>
            </a:r>
            <a:r>
              <a:rPr lang="ja-JP" altLang="en-US">
                <a:solidFill>
                  <a:srgbClr val="FF0000"/>
                </a:solidFill>
              </a:rPr>
              <a:t>’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9707" name="Text Box 11">
            <a:extLst>
              <a:ext uri="{FF2B5EF4-FFF2-40B4-BE49-F238E27FC236}">
                <a16:creationId xmlns:a16="http://schemas.microsoft.com/office/drawing/2014/main" id="{A67BE639-2579-E0CE-FD16-88C873116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029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FF"/>
                </a:solidFill>
                <a:latin typeface="Arial" charset="0"/>
                <a:ea typeface="ＭＳ Ｐゴシック" charset="0"/>
              </a:rPr>
              <a:t>A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p</a:t>
            </a:r>
            <a:r>
              <a:rPr lang="en-US" sz="2400">
                <a:solidFill>
                  <a:srgbClr val="0000FF"/>
                </a:solidFill>
                <a:latin typeface="Arial" charset="0"/>
                <a:ea typeface="ＭＳ Ｐゴシック" charset="0"/>
              </a:rPr>
              <a:t>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01" grpId="0"/>
      <p:bldP spid="29702" grpId="0"/>
      <p:bldP spid="29703" grpId="0"/>
      <p:bldP spid="29704" grpId="0"/>
      <p:bldP spid="29705" grpId="0"/>
      <p:bldP spid="29706" grpId="0"/>
      <p:bldP spid="2970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9305-4522-6160-ED89-D7B2B585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Edit distance</a:t>
            </a:r>
          </a:p>
        </p:txBody>
      </p:sp>
      <p:sp>
        <p:nvSpPr>
          <p:cNvPr id="68610" name="TextBox 3">
            <a:extLst>
              <a:ext uri="{FF2B5EF4-FFF2-40B4-BE49-F238E27FC236}">
                <a16:creationId xmlns:a16="http://schemas.microsoft.com/office/drawing/2014/main" id="{F7BF8DFA-9410-F403-0497-6D4B2E59D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276600"/>
            <a:ext cx="4883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FF0000"/>
                </a:solidFill>
              </a:rPr>
              <a:t>Why might this be useful?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898B1F4-8954-94D6-727C-1A441FE22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Is edit distance symmetric?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0C13634-0FC1-912B-4B18-177F5772EB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/>
              <a:t>that is, is Edit(s</a:t>
            </a:r>
            <a:r>
              <a:rPr lang="en-US" altLang="en-US" baseline="-25000"/>
              <a:t>1</a:t>
            </a:r>
            <a:r>
              <a:rPr lang="en-US" altLang="en-US"/>
              <a:t>, s</a:t>
            </a:r>
            <a:r>
              <a:rPr lang="en-US" altLang="en-US" baseline="-25000"/>
              <a:t>2</a:t>
            </a:r>
            <a:r>
              <a:rPr lang="en-US" altLang="en-US"/>
              <a:t>) = Edit(s</a:t>
            </a:r>
            <a:r>
              <a:rPr lang="en-US" altLang="en-US" baseline="-25000"/>
              <a:t>2</a:t>
            </a:r>
            <a:r>
              <a:rPr lang="en-US" altLang="en-US"/>
              <a:t>, s</a:t>
            </a:r>
            <a:r>
              <a:rPr lang="en-US" altLang="en-US" baseline="-25000"/>
              <a:t>1</a:t>
            </a:r>
            <a:r>
              <a:rPr lang="en-US" altLang="en-US"/>
              <a:t>)?</a:t>
            </a:r>
          </a:p>
          <a:p>
            <a:pPr marL="0" indent="0" eaLnBrk="1" hangingPunct="1"/>
            <a:endParaRPr lang="en-US" altLang="en-US"/>
          </a:p>
          <a:p>
            <a:pPr marL="0" indent="0" eaLnBrk="1" hangingPunct="1"/>
            <a:endParaRPr lang="en-US" altLang="en-US"/>
          </a:p>
          <a:p>
            <a:pPr marL="0" indent="0" eaLnBrk="1" hangingPunct="1"/>
            <a:endParaRPr lang="en-US" altLang="en-US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Why?</a:t>
            </a:r>
          </a:p>
          <a:p>
            <a:pPr lvl="1" eaLnBrk="1" hangingPunct="1"/>
            <a:r>
              <a:rPr lang="en-US" altLang="en-US"/>
              <a:t>sub </a:t>
            </a:r>
            <a:r>
              <a:rPr lang="ja-JP" altLang="en-US"/>
              <a:t>‘</a:t>
            </a:r>
            <a:r>
              <a:rPr lang="en-US" altLang="ja-JP"/>
              <a:t>i</a:t>
            </a:r>
            <a:r>
              <a:rPr lang="ja-JP" altLang="en-US"/>
              <a:t>’</a:t>
            </a:r>
            <a:r>
              <a:rPr lang="en-US" altLang="ja-JP"/>
              <a:t> for </a:t>
            </a:r>
            <a:r>
              <a:rPr lang="ja-JP" altLang="en-US"/>
              <a:t>‘</a:t>
            </a:r>
            <a:r>
              <a:rPr lang="en-US" altLang="ja-JP"/>
              <a:t>j</a:t>
            </a:r>
            <a:r>
              <a:rPr lang="ja-JP" altLang="en-US"/>
              <a:t>’</a:t>
            </a:r>
            <a:r>
              <a:rPr lang="en-US" altLang="ja-JP"/>
              <a:t> </a:t>
            </a:r>
            <a:r>
              <a:rPr lang="en-US" altLang="ja-JP">
                <a:cs typeface="Arial" panose="020B0604020202020204" pitchFamily="34" charset="0"/>
              </a:rPr>
              <a:t>→ sub </a:t>
            </a:r>
            <a:r>
              <a:rPr lang="ja-JP" altLang="en-US">
                <a:cs typeface="Arial" panose="020B0604020202020204" pitchFamily="34" charset="0"/>
              </a:rPr>
              <a:t>‘</a:t>
            </a:r>
            <a:r>
              <a:rPr lang="en-US" altLang="ja-JP">
                <a:cs typeface="Arial" panose="020B0604020202020204" pitchFamily="34" charset="0"/>
              </a:rPr>
              <a:t>j</a:t>
            </a:r>
            <a:r>
              <a:rPr lang="ja-JP" altLang="en-US">
                <a:cs typeface="Arial" panose="020B0604020202020204" pitchFamily="34" charset="0"/>
              </a:rPr>
              <a:t>’</a:t>
            </a:r>
            <a:r>
              <a:rPr lang="en-US" altLang="ja-JP">
                <a:cs typeface="Arial" panose="020B0604020202020204" pitchFamily="34" charset="0"/>
              </a:rPr>
              <a:t> for </a:t>
            </a:r>
            <a:r>
              <a:rPr lang="ja-JP" altLang="en-US">
                <a:cs typeface="Arial" panose="020B0604020202020204" pitchFamily="34" charset="0"/>
              </a:rPr>
              <a:t>‘</a:t>
            </a:r>
            <a:r>
              <a:rPr lang="en-US" altLang="ja-JP">
                <a:cs typeface="Arial" panose="020B0604020202020204" pitchFamily="34" charset="0"/>
              </a:rPr>
              <a:t>i</a:t>
            </a:r>
            <a:r>
              <a:rPr lang="ja-JP" altLang="en-US">
                <a:cs typeface="Arial" panose="020B0604020202020204" pitchFamily="34" charset="0"/>
              </a:rPr>
              <a:t>’</a:t>
            </a:r>
            <a:endParaRPr lang="en-US" altLang="ja-JP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delete </a:t>
            </a:r>
            <a:r>
              <a:rPr lang="ja-JP" altLang="en-US">
                <a:cs typeface="Arial" panose="020B0604020202020204" pitchFamily="34" charset="0"/>
              </a:rPr>
              <a:t>‘</a:t>
            </a:r>
            <a:r>
              <a:rPr lang="en-US" altLang="ja-JP">
                <a:cs typeface="Arial" panose="020B0604020202020204" pitchFamily="34" charset="0"/>
              </a:rPr>
              <a:t>i</a:t>
            </a:r>
            <a:r>
              <a:rPr lang="ja-JP" altLang="en-US">
                <a:cs typeface="Arial" panose="020B0604020202020204" pitchFamily="34" charset="0"/>
              </a:rPr>
              <a:t>’</a:t>
            </a:r>
            <a:r>
              <a:rPr lang="en-US" altLang="ja-JP">
                <a:cs typeface="Arial" panose="020B0604020202020204" pitchFamily="34" charset="0"/>
              </a:rPr>
              <a:t> → insert </a:t>
            </a:r>
            <a:r>
              <a:rPr lang="ja-JP" altLang="en-US">
                <a:cs typeface="Arial" panose="020B0604020202020204" pitchFamily="34" charset="0"/>
              </a:rPr>
              <a:t>‘</a:t>
            </a:r>
            <a:r>
              <a:rPr lang="en-US" altLang="ja-JP">
                <a:cs typeface="Arial" panose="020B0604020202020204" pitchFamily="34" charset="0"/>
              </a:rPr>
              <a:t>i</a:t>
            </a:r>
            <a:r>
              <a:rPr lang="ja-JP" altLang="en-US">
                <a:cs typeface="Arial" panose="020B0604020202020204" pitchFamily="34" charset="0"/>
              </a:rPr>
              <a:t>’</a:t>
            </a:r>
            <a:endParaRPr lang="en-US" altLang="ja-JP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insert </a:t>
            </a:r>
            <a:r>
              <a:rPr lang="ja-JP" altLang="en-US">
                <a:cs typeface="Arial" panose="020B0604020202020204" pitchFamily="34" charset="0"/>
              </a:rPr>
              <a:t>‘</a:t>
            </a:r>
            <a:r>
              <a:rPr lang="en-US" altLang="ja-JP">
                <a:cs typeface="Arial" panose="020B0604020202020204" pitchFamily="34" charset="0"/>
              </a:rPr>
              <a:t>i</a:t>
            </a:r>
            <a:r>
              <a:rPr lang="ja-JP" altLang="en-US">
                <a:cs typeface="Arial" panose="020B0604020202020204" pitchFamily="34" charset="0"/>
              </a:rPr>
              <a:t>’</a:t>
            </a:r>
            <a:r>
              <a:rPr lang="en-US" altLang="ja-JP">
                <a:cs typeface="Arial" panose="020B0604020202020204" pitchFamily="34" charset="0"/>
              </a:rPr>
              <a:t> → delete </a:t>
            </a:r>
            <a:r>
              <a:rPr lang="ja-JP" altLang="en-US">
                <a:cs typeface="Arial" panose="020B0604020202020204" pitchFamily="34" charset="0"/>
              </a:rPr>
              <a:t>‘</a:t>
            </a:r>
            <a:r>
              <a:rPr lang="en-US" altLang="ja-JP">
                <a:cs typeface="Arial" panose="020B0604020202020204" pitchFamily="34" charset="0"/>
              </a:rPr>
              <a:t>i</a:t>
            </a:r>
            <a:r>
              <a:rPr lang="ja-JP" altLang="en-US">
                <a:cs typeface="Arial" panose="020B0604020202020204" pitchFamily="34" charset="0"/>
              </a:rPr>
              <a:t>’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39844607-4240-8A58-06BB-490BD3981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667000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Edit(</a:t>
            </a:r>
            <a:r>
              <a:rPr lang="en-US" sz="2800">
                <a:solidFill>
                  <a:srgbClr val="0000FF"/>
                </a:solidFill>
                <a:latin typeface="Arial" charset="0"/>
                <a:ea typeface="ＭＳ Ｐゴシック" charset="0"/>
              </a:rPr>
              <a:t>Simple</a:t>
            </a:r>
            <a:r>
              <a:rPr lang="en-US" sz="2800">
                <a:latin typeface="Arial" charset="0"/>
                <a:ea typeface="ＭＳ Ｐゴシック" charset="0"/>
              </a:rPr>
              <a:t>, </a:t>
            </a:r>
            <a:r>
              <a:rPr lang="en-US" sz="2800">
                <a:solidFill>
                  <a:srgbClr val="0000FF"/>
                </a:solidFill>
                <a:latin typeface="Arial" charset="0"/>
                <a:ea typeface="ＭＳ Ｐゴシック" charset="0"/>
              </a:rPr>
              <a:t>Apple</a:t>
            </a:r>
            <a:r>
              <a:rPr lang="en-US" sz="2800">
                <a:latin typeface="Arial" charset="0"/>
                <a:ea typeface="ＭＳ Ｐゴシック" charset="0"/>
              </a:rPr>
              <a:t>) =? Edit(</a:t>
            </a:r>
            <a:r>
              <a:rPr lang="en-US" sz="2800">
                <a:solidFill>
                  <a:srgbClr val="0000FF"/>
                </a:solidFill>
                <a:latin typeface="Arial" charset="0"/>
                <a:ea typeface="ＭＳ Ｐゴシック" charset="0"/>
              </a:rPr>
              <a:t>Apple</a:t>
            </a:r>
            <a:r>
              <a:rPr lang="en-US" sz="2800">
                <a:latin typeface="Arial" charset="0"/>
                <a:ea typeface="ＭＳ Ｐゴシック" charset="0"/>
              </a:rPr>
              <a:t>, </a:t>
            </a:r>
            <a:r>
              <a:rPr lang="en-US" sz="2800">
                <a:solidFill>
                  <a:srgbClr val="0000FF"/>
                </a:solidFill>
                <a:latin typeface="Arial" charset="0"/>
                <a:ea typeface="ＭＳ Ｐゴシック" charset="0"/>
              </a:rPr>
              <a:t>Simple</a:t>
            </a:r>
            <a:r>
              <a:rPr lang="en-US" sz="2800">
                <a:latin typeface="Arial" charset="0"/>
                <a:ea typeface="ＭＳ Ｐゴシック" charset="0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D53C19A-2B7B-E9A3-FEDD-2CCDFFDA6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Calculating edit distance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76BD4E3D-EF5C-09D4-4E1C-B1FE9C8B5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5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X = A B C B D A B</a:t>
            </a: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9D9E6CEC-1072-D0FD-CDCA-159ECCC67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5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Y = B D C A B A</a:t>
            </a:r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id="{97260C83-BDF6-6F34-6731-1527E7D3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768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FF0000"/>
                </a:solidFill>
                <a:latin typeface="Arial" charset="0"/>
                <a:ea typeface="ＭＳ Ｐゴシック" charset="0"/>
              </a:rPr>
              <a:t>Ideas?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5D4E8AF-C4BC-CA0E-8FE9-3374DCDB1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Calculating edit distance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0085604B-6AD3-6627-6364-6D2568634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5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X = A B C B D A ?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D3F3EAA5-B9A8-E9FD-0015-99E7B73E5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5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Y = B D C A B ?</a:t>
            </a:r>
          </a:p>
        </p:txBody>
      </p:sp>
      <p:sp>
        <p:nvSpPr>
          <p:cNvPr id="32774" name="Line 6">
            <a:extLst>
              <a:ext uri="{FF2B5EF4-FFF2-40B4-BE49-F238E27FC236}">
                <a16:creationId xmlns:a16="http://schemas.microsoft.com/office/drawing/2014/main" id="{286A2577-6D3C-DD47-8DB1-EC68633015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590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75" name="Line 7">
            <a:extLst>
              <a:ext uri="{FF2B5EF4-FFF2-40B4-BE49-F238E27FC236}">
                <a16:creationId xmlns:a16="http://schemas.microsoft.com/office/drawing/2014/main" id="{35D0A99E-146B-DD76-5DDD-95C977F2E1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4114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79" name="Text Box 11">
            <a:extLst>
              <a:ext uri="{FF2B5EF4-FFF2-40B4-BE49-F238E27FC236}">
                <a16:creationId xmlns:a16="http://schemas.microsoft.com/office/drawing/2014/main" id="{68404597-CBD8-F9F7-9159-89093477A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00600"/>
            <a:ext cx="5943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FF0000"/>
                </a:solidFill>
                <a:latin typeface="Arial" charset="0"/>
                <a:ea typeface="ＭＳ Ｐゴシック" charset="0"/>
              </a:rPr>
              <a:t>After all of the operations, X needs to equal Y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9FB53BF-6874-D06F-FC87-E498E40C1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Calculating edit distance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C06597A8-14B4-0307-06F0-B3952D450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5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X = A B C B D A ?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9087244F-D400-223C-77FA-C0076E24B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5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Y = B D C A B ?</a:t>
            </a:r>
          </a:p>
        </p:txBody>
      </p:sp>
      <p:sp>
        <p:nvSpPr>
          <p:cNvPr id="40965" name="Line 5">
            <a:extLst>
              <a:ext uri="{FF2B5EF4-FFF2-40B4-BE49-F238E27FC236}">
                <a16:creationId xmlns:a16="http://schemas.microsoft.com/office/drawing/2014/main" id="{68A29629-2660-54E8-8CD3-2EC2CAADB9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590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0966" name="Line 6">
            <a:extLst>
              <a:ext uri="{FF2B5EF4-FFF2-40B4-BE49-F238E27FC236}">
                <a16:creationId xmlns:a16="http://schemas.microsoft.com/office/drawing/2014/main" id="{DB204D41-DC3C-4C37-DCF8-9C50764FEF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4114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id="{9B796902-C866-EA44-66C3-083DF6ADE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76800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Operations:</a:t>
            </a:r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id="{3AD56A4D-FF82-3E61-FAD0-F1E6DEDD7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876800"/>
            <a:ext cx="1447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</a:rPr>
              <a:t>Insert</a:t>
            </a:r>
          </a:p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</a:rPr>
              <a:t>Delete</a:t>
            </a:r>
          </a:p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</a:rPr>
              <a:t>Substitute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BD3A864-6827-65E3-A94C-1C54FBC60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Insert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4BE75CE1-3B6D-443F-0049-96A430CE2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5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X = A B C B D A ?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10EB983B-F140-8604-540C-EAC22CB20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5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Y = B D C A B ?</a:t>
            </a:r>
          </a:p>
        </p:txBody>
      </p:sp>
      <p:sp>
        <p:nvSpPr>
          <p:cNvPr id="38917" name="Line 5">
            <a:extLst>
              <a:ext uri="{FF2B5EF4-FFF2-40B4-BE49-F238E27FC236}">
                <a16:creationId xmlns:a16="http://schemas.microsoft.com/office/drawing/2014/main" id="{D34BF27D-BD0A-1914-82BF-6999D8DE22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590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18" name="Line 6">
            <a:extLst>
              <a:ext uri="{FF2B5EF4-FFF2-40B4-BE49-F238E27FC236}">
                <a16:creationId xmlns:a16="http://schemas.microsoft.com/office/drawing/2014/main" id="{29F5B5A3-4E46-E471-2A38-2B2C8F5B7B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4114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21" name="Oval 9">
            <a:extLst>
              <a:ext uri="{FF2B5EF4-FFF2-40B4-BE49-F238E27FC236}">
                <a16:creationId xmlns:a16="http://schemas.microsoft.com/office/drawing/2014/main" id="{7F19A892-891E-F333-C148-1DBFEA24B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352800"/>
            <a:ext cx="5334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1AD77F2-99FE-7816-0FC6-99C9E02EC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Insert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88B34E18-112F-8987-146E-DBBE4A92E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5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X = A B C B D A ?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32D7F544-A874-98B2-6F0A-BD13B7205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5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Y = B D C A B ?</a:t>
            </a:r>
          </a:p>
        </p:txBody>
      </p:sp>
      <p:sp>
        <p:nvSpPr>
          <p:cNvPr id="41992" name="Rectangle 8">
            <a:extLst>
              <a:ext uri="{FF2B5EF4-FFF2-40B4-BE49-F238E27FC236}">
                <a16:creationId xmlns:a16="http://schemas.microsoft.com/office/drawing/2014/main" id="{CE05F22A-62FD-5F16-0F74-CB4232779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29000"/>
            <a:ext cx="24384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993" name="Rectangle 9">
            <a:extLst>
              <a:ext uri="{FF2B5EF4-FFF2-40B4-BE49-F238E27FC236}">
                <a16:creationId xmlns:a16="http://schemas.microsoft.com/office/drawing/2014/main" id="{F949D7B4-7BBF-5F6B-9778-AFA9E027E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981200"/>
            <a:ext cx="3276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994" name="Text Box 10">
            <a:extLst>
              <a:ext uri="{FF2B5EF4-FFF2-40B4-BE49-F238E27FC236}">
                <a16:creationId xmlns:a16="http://schemas.microsoft.com/office/drawing/2014/main" id="{7C19856A-A37F-54F3-BCC3-53AC43A59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6670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00FF00"/>
                </a:solidFill>
                <a:latin typeface="Arial" charset="0"/>
                <a:ea typeface="ＭＳ Ｐゴシック" charset="0"/>
              </a:rPr>
              <a:t>Edit</a:t>
            </a:r>
          </a:p>
        </p:txBody>
      </p:sp>
      <p:graphicFrame>
        <p:nvGraphicFramePr>
          <p:cNvPr id="74759" name="Object 11">
            <a:extLst>
              <a:ext uri="{FF2B5EF4-FFF2-40B4-BE49-F238E27FC236}">
                <a16:creationId xmlns:a16="http://schemas.microsoft.com/office/drawing/2014/main" id="{B80A213E-D4C3-346F-ADFE-5876E7441A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334000"/>
          <a:ext cx="60198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564800" imgH="5270500" progId="Equation.3">
                  <p:embed/>
                </p:oleObj>
              </mc:Choice>
              <mc:Fallback>
                <p:oleObj name="Equation" r:id="rId2" imgW="48564800" imgH="5270500" progId="Equation.3">
                  <p:embed/>
                  <p:pic>
                    <p:nvPicPr>
                      <p:cNvPr id="74759" name="Object 11">
                        <a:extLst>
                          <a:ext uri="{FF2B5EF4-FFF2-40B4-BE49-F238E27FC236}">
                            <a16:creationId xmlns:a16="http://schemas.microsoft.com/office/drawing/2014/main" id="{B80A213E-D4C3-346F-ADFE-5876E7441A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334000"/>
                        <a:ext cx="60198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B7A2C03C-DEBA-21AF-7511-290D88927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Step 1: Define the problem with respect to subproblems</a:t>
            </a:r>
          </a:p>
        </p:txBody>
      </p:sp>
      <p:sp>
        <p:nvSpPr>
          <p:cNvPr id="100355" name="Text Box 3">
            <a:extLst>
              <a:ext uri="{FF2B5EF4-FFF2-40B4-BE49-F238E27FC236}">
                <a16:creationId xmlns:a16="http://schemas.microsoft.com/office/drawing/2014/main" id="{F75A19AB-8910-E7E2-D503-98DF7C588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002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5  2  8  6  3  6  9  7</a:t>
            </a:r>
          </a:p>
        </p:txBody>
      </p:sp>
      <p:sp>
        <p:nvSpPr>
          <p:cNvPr id="100356" name="Line 4">
            <a:extLst>
              <a:ext uri="{FF2B5EF4-FFF2-40B4-BE49-F238E27FC236}">
                <a16:creationId xmlns:a16="http://schemas.microsoft.com/office/drawing/2014/main" id="{1B6C9A9A-BD56-DE16-59B4-5470088EC2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2209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0361" name="Text Box 9">
            <a:extLst>
              <a:ext uri="{FF2B5EF4-FFF2-40B4-BE49-F238E27FC236}">
                <a16:creationId xmlns:a16="http://schemas.microsoft.com/office/drawing/2014/main" id="{D25F8802-4429-3039-8E96-1300C8F2C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09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include 5</a:t>
            </a:r>
          </a:p>
        </p:txBody>
      </p:sp>
      <p:sp>
        <p:nvSpPr>
          <p:cNvPr id="100362" name="Text Box 10">
            <a:extLst>
              <a:ext uri="{FF2B5EF4-FFF2-40B4-BE49-F238E27FC236}">
                <a16:creationId xmlns:a16="http://schemas.microsoft.com/office/drawing/2014/main" id="{6B67A817-72FE-2E59-9323-791B5C371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480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5 + </a:t>
            </a:r>
            <a:r>
              <a:rPr lang="en-US" sz="3600">
                <a:latin typeface="Arial" charset="0"/>
                <a:ea typeface="ＭＳ Ｐゴシック" charset="0"/>
              </a:rPr>
              <a:t>LIS(</a:t>
            </a: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8  6  3  6  9  7</a:t>
            </a:r>
            <a:r>
              <a:rPr lang="en-US" sz="3600">
                <a:latin typeface="Arial" charset="0"/>
                <a:ea typeface="ＭＳ Ｐゴシック" charset="0"/>
              </a:rPr>
              <a:t>)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7C29AAE5-6E1E-BDB5-5761-E0125616B634}"/>
              </a:ext>
            </a:extLst>
          </p:cNvPr>
          <p:cNvSpPr>
            <a:spLocks/>
          </p:cNvSpPr>
          <p:nvPr/>
        </p:nvSpPr>
        <p:spPr bwMode="auto">
          <a:xfrm rot="-5400000">
            <a:off x="2933700" y="3467100"/>
            <a:ext cx="381000" cy="762000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0487" name="TextBox 2">
            <a:extLst>
              <a:ext uri="{FF2B5EF4-FFF2-40B4-BE49-F238E27FC236}">
                <a16:creationId xmlns:a16="http://schemas.microsoft.com/office/drawing/2014/main" id="{843E5315-FDAD-8C13-3069-040619865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186238"/>
            <a:ext cx="518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What is this function exactly?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18BBD-9C8B-B7C3-DDD7-F95174617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105400"/>
            <a:ext cx="3276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longest increasing sequence of the numbers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DBD45B-3B21-49F1-654D-D7E96610A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105400"/>
            <a:ext cx="3505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longest increasing sequence of the numbers starting with 8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70B856-7764-9D93-3D96-C78C48D0C94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38400" y="4648200"/>
            <a:ext cx="533400" cy="38100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F1A5EC-E2B0-23BE-C53D-0D87CB82896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200" y="4648200"/>
            <a:ext cx="2667000" cy="45720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EE52C37-31AA-4011-66A9-6EFC85936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Delete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DAACDE14-81D2-3433-FB6F-08875A9F0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5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X = A B C B D A ?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9A4CA680-6863-BD96-A87E-D1B081D3B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5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Y = B D C A B ?</a:t>
            </a:r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80CA2A02-D292-2D91-8490-9C51B4AA97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590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11E3F82A-C729-CAA2-7026-53059D6D2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4114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853" name="Oval 13">
            <a:extLst>
              <a:ext uri="{FF2B5EF4-FFF2-40B4-BE49-F238E27FC236}">
                <a16:creationId xmlns:a16="http://schemas.microsoft.com/office/drawing/2014/main" id="{EE744B8B-4030-63BF-918A-EC01FCD78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828800"/>
            <a:ext cx="533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F2E38C2-5FCE-1FCC-7D8E-CB39918B3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Delete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499E9AD4-A224-D7EE-1079-0D696296F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5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X = A B C B D A ?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ECBEF1F4-7196-6D52-3353-DCF8E189F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5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Y = B D C A B ?</a:t>
            </a:r>
          </a:p>
        </p:txBody>
      </p:sp>
      <p:graphicFrame>
        <p:nvGraphicFramePr>
          <p:cNvPr id="76804" name="Object 7">
            <a:extLst>
              <a:ext uri="{FF2B5EF4-FFF2-40B4-BE49-F238E27FC236}">
                <a16:creationId xmlns:a16="http://schemas.microsoft.com/office/drawing/2014/main" id="{BE849DB7-1F8C-1716-8847-F73EC5CFEF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334000"/>
          <a:ext cx="60198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564800" imgH="5270500" progId="Equation.3">
                  <p:embed/>
                </p:oleObj>
              </mc:Choice>
              <mc:Fallback>
                <p:oleObj name="Equation" r:id="rId2" imgW="48564800" imgH="5270500" progId="Equation.3">
                  <p:embed/>
                  <p:pic>
                    <p:nvPicPr>
                      <p:cNvPr id="76804" name="Object 7">
                        <a:extLst>
                          <a:ext uri="{FF2B5EF4-FFF2-40B4-BE49-F238E27FC236}">
                            <a16:creationId xmlns:a16="http://schemas.microsoft.com/office/drawing/2014/main" id="{BE849DB7-1F8C-1716-8847-F73EC5CFEF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334000"/>
                        <a:ext cx="60198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Rectangle 8">
            <a:extLst>
              <a:ext uri="{FF2B5EF4-FFF2-40B4-BE49-F238E27FC236}">
                <a16:creationId xmlns:a16="http://schemas.microsoft.com/office/drawing/2014/main" id="{84E0B646-4D19-B131-4E50-647287931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29000"/>
            <a:ext cx="28194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6873" name="Rectangle 9">
            <a:extLst>
              <a:ext uri="{FF2B5EF4-FFF2-40B4-BE49-F238E27FC236}">
                <a16:creationId xmlns:a16="http://schemas.microsoft.com/office/drawing/2014/main" id="{4E3E53AC-D0F1-733D-CF8A-B90767658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981200"/>
            <a:ext cx="2895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6874" name="Text Box 10">
            <a:extLst>
              <a:ext uri="{FF2B5EF4-FFF2-40B4-BE49-F238E27FC236}">
                <a16:creationId xmlns:a16="http://schemas.microsoft.com/office/drawing/2014/main" id="{35221F07-D6CA-6E17-6E7F-07B86059F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6670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00FF00"/>
                </a:solidFill>
                <a:latin typeface="Arial" charset="0"/>
                <a:ea typeface="ＭＳ Ｐゴシック" charset="0"/>
              </a:rPr>
              <a:t>Edit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192899D-0023-09FB-722B-C9E1C86AE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Substitution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9390AF05-3B8F-838F-3AEE-A19F88FA1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5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X = A B C B D A ?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0694435D-8173-3DD2-42A2-1653F83F1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5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Y = B D C A B ?</a:t>
            </a:r>
          </a:p>
        </p:txBody>
      </p:sp>
      <p:sp>
        <p:nvSpPr>
          <p:cNvPr id="43013" name="Line 5">
            <a:extLst>
              <a:ext uri="{FF2B5EF4-FFF2-40B4-BE49-F238E27FC236}">
                <a16:creationId xmlns:a16="http://schemas.microsoft.com/office/drawing/2014/main" id="{55A58262-B987-4649-4931-9076B27F06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590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014" name="Line 6">
            <a:extLst>
              <a:ext uri="{FF2B5EF4-FFF2-40B4-BE49-F238E27FC236}">
                <a16:creationId xmlns:a16="http://schemas.microsoft.com/office/drawing/2014/main" id="{A55F0311-4C28-35AA-B342-0FEC72072A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4114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016" name="AutoShape 8">
            <a:extLst>
              <a:ext uri="{FF2B5EF4-FFF2-40B4-BE49-F238E27FC236}">
                <a16:creationId xmlns:a16="http://schemas.microsoft.com/office/drawing/2014/main" id="{A45CE50A-CFA7-6A85-3E7F-84F3EFE17146}"/>
              </a:ext>
            </a:extLst>
          </p:cNvPr>
          <p:cNvSpPr>
            <a:spLocks noChangeArrowheads="1"/>
          </p:cNvSpPr>
          <p:nvPr/>
        </p:nvSpPr>
        <p:spPr bwMode="auto">
          <a:xfrm rot="1161313">
            <a:off x="5181600" y="2667000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D3E61A3-A0CD-A944-F6DF-F900FE6A7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Substition</a:t>
            </a: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AC0AF99D-527B-E67F-F9DD-89DEAB3F4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5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X = A B C B D A ?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A42461FD-9C0B-BA37-27EA-6BBC920BC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5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Y = B D C A B ?</a:t>
            </a:r>
          </a:p>
        </p:txBody>
      </p:sp>
      <p:sp>
        <p:nvSpPr>
          <p:cNvPr id="44040" name="Text Box 8">
            <a:extLst>
              <a:ext uri="{FF2B5EF4-FFF2-40B4-BE49-F238E27FC236}">
                <a16:creationId xmlns:a16="http://schemas.microsoft.com/office/drawing/2014/main" id="{BFED050B-082C-4B18-AA37-F4C0C398F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6670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00FF00"/>
                </a:solidFill>
                <a:latin typeface="Arial" charset="0"/>
                <a:ea typeface="ＭＳ Ｐゴシック" charset="0"/>
              </a:rPr>
              <a:t>Edit</a:t>
            </a:r>
          </a:p>
        </p:txBody>
      </p:sp>
      <p:sp>
        <p:nvSpPr>
          <p:cNvPr id="44041" name="Rectangle 9">
            <a:extLst>
              <a:ext uri="{FF2B5EF4-FFF2-40B4-BE49-F238E27FC236}">
                <a16:creationId xmlns:a16="http://schemas.microsoft.com/office/drawing/2014/main" id="{4691F7B7-A9FE-EF24-D8E8-535E22E2F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29000"/>
            <a:ext cx="23622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42" name="Rectangle 10">
            <a:extLst>
              <a:ext uri="{FF2B5EF4-FFF2-40B4-BE49-F238E27FC236}">
                <a16:creationId xmlns:a16="http://schemas.microsoft.com/office/drawing/2014/main" id="{A652C526-EBF7-0AA5-867A-091AC25D7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981200"/>
            <a:ext cx="28194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aphicFrame>
        <p:nvGraphicFramePr>
          <p:cNvPr id="78855" name="Object 11">
            <a:extLst>
              <a:ext uri="{FF2B5EF4-FFF2-40B4-BE49-F238E27FC236}">
                <a16:creationId xmlns:a16="http://schemas.microsoft.com/office/drawing/2014/main" id="{C8FD680A-4FE8-6A57-F39A-C84AEF5996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3650" y="5334000"/>
          <a:ext cx="623728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317400" imgH="5270500" progId="Equation.3">
                  <p:embed/>
                </p:oleObj>
              </mc:Choice>
              <mc:Fallback>
                <p:oleObj name="Equation" r:id="rId2" imgW="50317400" imgH="5270500" progId="Equation.3">
                  <p:embed/>
                  <p:pic>
                    <p:nvPicPr>
                      <p:cNvPr id="78855" name="Object 11">
                        <a:extLst>
                          <a:ext uri="{FF2B5EF4-FFF2-40B4-BE49-F238E27FC236}">
                            <a16:creationId xmlns:a16="http://schemas.microsoft.com/office/drawing/2014/main" id="{C8FD680A-4FE8-6A57-F39A-C84AEF5996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5334000"/>
                        <a:ext cx="623728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50A5727-E7FC-C66D-5DA4-DBD99DF08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Anything else?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E4B00F48-DF96-995A-3CCC-720FDB25B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5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X = A B C B D A ?</a:t>
            </a:r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C5A5738E-BB83-984B-A7DB-86CA886F8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5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Y = B D C A B ?</a:t>
            </a:r>
          </a:p>
        </p:txBody>
      </p:sp>
      <p:sp>
        <p:nvSpPr>
          <p:cNvPr id="46085" name="Line 5">
            <a:extLst>
              <a:ext uri="{FF2B5EF4-FFF2-40B4-BE49-F238E27FC236}">
                <a16:creationId xmlns:a16="http://schemas.microsoft.com/office/drawing/2014/main" id="{287F95FA-CE7D-6185-C615-185F5B07C1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590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6086" name="Line 6">
            <a:extLst>
              <a:ext uri="{FF2B5EF4-FFF2-40B4-BE49-F238E27FC236}">
                <a16:creationId xmlns:a16="http://schemas.microsoft.com/office/drawing/2014/main" id="{BCCBE9B0-179E-0230-7F7C-27890005F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4114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3E0EF88-CC24-40D1-BD73-5FAC0492A6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Equal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49B52E2B-C99F-58ED-4753-CF2A95729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5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X = A B C B D A ?</a:t>
            </a: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AE48C735-5D3C-A4ED-6A7A-D026D4733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5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Y = B D C A B ?</a:t>
            </a:r>
          </a:p>
        </p:txBody>
      </p:sp>
      <p:sp>
        <p:nvSpPr>
          <p:cNvPr id="48133" name="Line 5">
            <a:extLst>
              <a:ext uri="{FF2B5EF4-FFF2-40B4-BE49-F238E27FC236}">
                <a16:creationId xmlns:a16="http://schemas.microsoft.com/office/drawing/2014/main" id="{B7D48026-0C8E-2160-693D-A9423C0F03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590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8134" name="Line 6">
            <a:extLst>
              <a:ext uri="{FF2B5EF4-FFF2-40B4-BE49-F238E27FC236}">
                <a16:creationId xmlns:a16="http://schemas.microsoft.com/office/drawing/2014/main" id="{B47A78C8-F271-FB7F-110F-6F6B87DC84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4114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D9F1D89E-A640-FFC6-7E62-DAA9B98DF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Equal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9CEF42D4-E09D-5ACF-FB3F-D30087634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5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X = A B C B D A ?</a:t>
            </a: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813298ED-3CDF-D900-EE43-1CA89FE3E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5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Y = B D C A B ?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F1463BEE-9070-AF4F-139C-A521C70A5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6670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00FF00"/>
                </a:solidFill>
                <a:latin typeface="Arial" charset="0"/>
                <a:ea typeface="ＭＳ Ｐゴシック" charset="0"/>
              </a:rPr>
              <a:t>Edit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9339C5F3-1FD0-ACCB-682D-A070102DD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29000"/>
            <a:ext cx="23622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4194E46B-774C-4AA9-45A3-848835963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981200"/>
            <a:ext cx="28194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aphicFrame>
        <p:nvGraphicFramePr>
          <p:cNvPr id="81927" name="Object 8">
            <a:extLst>
              <a:ext uri="{FF2B5EF4-FFF2-40B4-BE49-F238E27FC236}">
                <a16:creationId xmlns:a16="http://schemas.microsoft.com/office/drawing/2014/main" id="{D2E65234-5000-B906-6690-3262E19FCF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7650" y="5334000"/>
          <a:ext cx="572928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228000" imgH="5270500" progId="Equation.3">
                  <p:embed/>
                </p:oleObj>
              </mc:Choice>
              <mc:Fallback>
                <p:oleObj name="Equation" r:id="rId2" imgW="46228000" imgH="5270500" progId="Equation.3">
                  <p:embed/>
                  <p:pic>
                    <p:nvPicPr>
                      <p:cNvPr id="81927" name="Object 8">
                        <a:extLst>
                          <a:ext uri="{FF2B5EF4-FFF2-40B4-BE49-F238E27FC236}">
                            <a16:creationId xmlns:a16="http://schemas.microsoft.com/office/drawing/2014/main" id="{D2E65234-5000-B906-6690-3262E19FCF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5334000"/>
                        <a:ext cx="572928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4B78E89-025A-C47B-17A0-A00B8FEA9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Combining results</a:t>
            </a:r>
          </a:p>
        </p:txBody>
      </p:sp>
      <p:graphicFrame>
        <p:nvGraphicFramePr>
          <p:cNvPr id="82946" name="Object 4">
            <a:extLst>
              <a:ext uri="{FF2B5EF4-FFF2-40B4-BE49-F238E27FC236}">
                <a16:creationId xmlns:a16="http://schemas.microsoft.com/office/drawing/2014/main" id="{A10EEA3E-457C-FEAF-DCB2-93AB1CAED9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181600"/>
          <a:ext cx="572928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228000" imgH="5270500" progId="Equation.3">
                  <p:embed/>
                </p:oleObj>
              </mc:Choice>
              <mc:Fallback>
                <p:oleObj name="Equation" r:id="rId2" imgW="46228000" imgH="5270500" progId="Equation.3">
                  <p:embed/>
                  <p:pic>
                    <p:nvPicPr>
                      <p:cNvPr id="82946" name="Object 4">
                        <a:extLst>
                          <a:ext uri="{FF2B5EF4-FFF2-40B4-BE49-F238E27FC236}">
                            <a16:creationId xmlns:a16="http://schemas.microsoft.com/office/drawing/2014/main" id="{A10EEA3E-457C-FEAF-DCB2-93AB1CAED9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181600"/>
                        <a:ext cx="572928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5">
            <a:extLst>
              <a:ext uri="{FF2B5EF4-FFF2-40B4-BE49-F238E27FC236}">
                <a16:creationId xmlns:a16="http://schemas.microsoft.com/office/drawing/2014/main" id="{D9DDFB7D-3EC5-B838-AD14-8996AB1FED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8113" y="4038600"/>
          <a:ext cx="6237287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317400" imgH="5270500" progId="Equation.3">
                  <p:embed/>
                </p:oleObj>
              </mc:Choice>
              <mc:Fallback>
                <p:oleObj name="Equation" r:id="rId4" imgW="50317400" imgH="5270500" progId="Equation.3">
                  <p:embed/>
                  <p:pic>
                    <p:nvPicPr>
                      <p:cNvPr id="82947" name="Object 5">
                        <a:extLst>
                          <a:ext uri="{FF2B5EF4-FFF2-40B4-BE49-F238E27FC236}">
                            <a16:creationId xmlns:a16="http://schemas.microsoft.com/office/drawing/2014/main" id="{D9DDFB7D-3EC5-B838-AD14-8996AB1FED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4038600"/>
                        <a:ext cx="6237287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6">
            <a:extLst>
              <a:ext uri="{FF2B5EF4-FFF2-40B4-BE49-F238E27FC236}">
                <a16:creationId xmlns:a16="http://schemas.microsoft.com/office/drawing/2014/main" id="{2609DD1E-14A7-8C9A-F48F-8EF026E1B3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895600"/>
          <a:ext cx="60198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564800" imgH="5270500" progId="Equation.3">
                  <p:embed/>
                </p:oleObj>
              </mc:Choice>
              <mc:Fallback>
                <p:oleObj name="Equation" r:id="rId6" imgW="48564800" imgH="5270500" progId="Equation.3">
                  <p:embed/>
                  <p:pic>
                    <p:nvPicPr>
                      <p:cNvPr id="82948" name="Object 6">
                        <a:extLst>
                          <a:ext uri="{FF2B5EF4-FFF2-40B4-BE49-F238E27FC236}">
                            <a16:creationId xmlns:a16="http://schemas.microsoft.com/office/drawing/2014/main" id="{2609DD1E-14A7-8C9A-F48F-8EF026E1B3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5600"/>
                        <a:ext cx="60198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7">
            <a:extLst>
              <a:ext uri="{FF2B5EF4-FFF2-40B4-BE49-F238E27FC236}">
                <a16:creationId xmlns:a16="http://schemas.microsoft.com/office/drawing/2014/main" id="{3C938DA7-9034-D652-C4D7-D086806E40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785938"/>
          <a:ext cx="60198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564800" imgH="5270500" progId="Equation.3">
                  <p:embed/>
                </p:oleObj>
              </mc:Choice>
              <mc:Fallback>
                <p:oleObj name="Equation" r:id="rId8" imgW="48564800" imgH="5270500" progId="Equation.3">
                  <p:embed/>
                  <p:pic>
                    <p:nvPicPr>
                      <p:cNvPr id="82949" name="Object 7">
                        <a:extLst>
                          <a:ext uri="{FF2B5EF4-FFF2-40B4-BE49-F238E27FC236}">
                            <a16:creationId xmlns:a16="http://schemas.microsoft.com/office/drawing/2014/main" id="{3C938DA7-9034-D652-C4D7-D086806E40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785938"/>
                        <a:ext cx="601980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Text Box 8">
            <a:extLst>
              <a:ext uri="{FF2B5EF4-FFF2-40B4-BE49-F238E27FC236}">
                <a16:creationId xmlns:a16="http://schemas.microsoft.com/office/drawing/2014/main" id="{F4E0E475-55E9-59B8-DA30-5EFE44BCF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Insert:</a:t>
            </a:r>
          </a:p>
        </p:txBody>
      </p:sp>
      <p:sp>
        <p:nvSpPr>
          <p:cNvPr id="51209" name="Text Box 9">
            <a:extLst>
              <a:ext uri="{FF2B5EF4-FFF2-40B4-BE49-F238E27FC236}">
                <a16:creationId xmlns:a16="http://schemas.microsoft.com/office/drawing/2014/main" id="{8AF6F115-9EA0-E0EB-999B-0DD0B3276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971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Delete:</a:t>
            </a:r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24E4423F-FFE7-EC08-F125-93AEC279E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1148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Substitute:</a:t>
            </a:r>
          </a:p>
        </p:txBody>
      </p:sp>
      <p:sp>
        <p:nvSpPr>
          <p:cNvPr id="51211" name="Text Box 11">
            <a:extLst>
              <a:ext uri="{FF2B5EF4-FFF2-40B4-BE49-F238E27FC236}">
                <a16:creationId xmlns:a16="http://schemas.microsoft.com/office/drawing/2014/main" id="{5B5CF9A9-2784-3FD0-646A-B30479213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257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Equal: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F1947D8-46C3-3E93-34D5-4E45C787F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Combining results</a:t>
            </a:r>
          </a:p>
        </p:txBody>
      </p:sp>
      <p:graphicFrame>
        <p:nvGraphicFramePr>
          <p:cNvPr id="83970" name="Object 4">
            <a:extLst>
              <a:ext uri="{FF2B5EF4-FFF2-40B4-BE49-F238E27FC236}">
                <a16:creationId xmlns:a16="http://schemas.microsoft.com/office/drawing/2014/main" id="{966B9383-7665-79E2-D754-885E526C36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676400"/>
          <a:ext cx="67881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400100" imgH="16383000" progId="Equation.3">
                  <p:embed/>
                </p:oleObj>
              </mc:Choice>
              <mc:Fallback>
                <p:oleObj name="Equation" r:id="rId2" imgW="102400100" imgH="16383000" progId="Equation.3">
                  <p:embed/>
                  <p:pic>
                    <p:nvPicPr>
                      <p:cNvPr id="83970" name="Object 4">
                        <a:extLst>
                          <a:ext uri="{FF2B5EF4-FFF2-40B4-BE49-F238E27FC236}">
                            <a16:creationId xmlns:a16="http://schemas.microsoft.com/office/drawing/2014/main" id="{966B9383-7665-79E2-D754-885E526C36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76400"/>
                        <a:ext cx="678815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4E570D94-F0F1-806C-C07E-8107A1835E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971800"/>
          <a:ext cx="6096000" cy="350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079750" imgH="1771650" progId="Paint.Picture">
                  <p:embed/>
                </p:oleObj>
              </mc:Choice>
              <mc:Fallback>
                <p:oleObj name="Bitmap Image" r:id="rId4" imgW="3079750" imgH="1771650" progId="Paint.Picture">
                  <p:embed/>
                  <p:pic>
                    <p:nvPicPr>
                      <p:cNvPr id="5" name="Object 8">
                        <a:extLst>
                          <a:ext uri="{FF2B5EF4-FFF2-40B4-BE49-F238E27FC236}">
                            <a16:creationId xmlns:a16="http://schemas.microsoft.com/office/drawing/2014/main" id="{4E570D94-F0F1-806C-C07E-8107A1835E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71800"/>
                        <a:ext cx="6096000" cy="350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8FB32447-8058-F829-7AB7-C3DF0A8738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</a:t>
            </a:r>
          </a:p>
        </p:txBody>
      </p:sp>
      <p:sp>
        <p:nvSpPr>
          <p:cNvPr id="54278" name="Text Box 6">
            <a:extLst>
              <a:ext uri="{FF2B5EF4-FFF2-40B4-BE49-F238E27FC236}">
                <a16:creationId xmlns:a16="http://schemas.microsoft.com/office/drawing/2014/main" id="{52AFD5F4-2E40-DA02-9287-AC30B132B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7526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80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800">
                <a:solidFill>
                  <a:srgbClr val="0000FF"/>
                </a:solidFill>
                <a:cs typeface="Arial" panose="020B0604020202020204" pitchFamily="34" charset="0"/>
              </a:rPr>
              <a:t>(nm)</a:t>
            </a:r>
            <a:endParaRPr lang="el-GR" altLang="en-US" sz="280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94E74681-15D6-FE43-7328-4DE601D135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971800"/>
          <a:ext cx="6096000" cy="350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079750" imgH="1771650" progId="Paint.Picture">
                  <p:embed/>
                </p:oleObj>
              </mc:Choice>
              <mc:Fallback>
                <p:oleObj name="Bitmap Image" r:id="rId2" imgW="3079750" imgH="1771650" progId="Paint.Picture">
                  <p:embed/>
                  <p:pic>
                    <p:nvPicPr>
                      <p:cNvPr id="5" name="Object 8">
                        <a:extLst>
                          <a:ext uri="{FF2B5EF4-FFF2-40B4-BE49-F238E27FC236}">
                            <a16:creationId xmlns:a16="http://schemas.microsoft.com/office/drawing/2014/main" id="{94E74681-15D6-FE43-7328-4DE601D135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71800"/>
                        <a:ext cx="6096000" cy="350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DBB74C47-7E71-D11B-906C-E40484070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Step 1: Define the problem with respect to subproblems</a:t>
            </a:r>
          </a:p>
        </p:txBody>
      </p:sp>
      <p:sp>
        <p:nvSpPr>
          <p:cNvPr id="100355" name="Text Box 3">
            <a:extLst>
              <a:ext uri="{FF2B5EF4-FFF2-40B4-BE49-F238E27FC236}">
                <a16:creationId xmlns:a16="http://schemas.microsoft.com/office/drawing/2014/main" id="{774BE8CA-3043-9229-3A7C-06475C21B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002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5  2  8  6  3  6  9  7</a:t>
            </a:r>
          </a:p>
        </p:txBody>
      </p:sp>
      <p:sp>
        <p:nvSpPr>
          <p:cNvPr id="100356" name="Line 4">
            <a:extLst>
              <a:ext uri="{FF2B5EF4-FFF2-40B4-BE49-F238E27FC236}">
                <a16:creationId xmlns:a16="http://schemas.microsoft.com/office/drawing/2014/main" id="{3EF720D9-1C89-0C07-F4C5-2FC4807387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2209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0361" name="Text Box 9">
            <a:extLst>
              <a:ext uri="{FF2B5EF4-FFF2-40B4-BE49-F238E27FC236}">
                <a16:creationId xmlns:a16="http://schemas.microsoft.com/office/drawing/2014/main" id="{174AACF8-2F64-7DEC-BDBE-59808DE37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09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include 5</a:t>
            </a:r>
          </a:p>
        </p:txBody>
      </p:sp>
      <p:sp>
        <p:nvSpPr>
          <p:cNvPr id="100362" name="Text Box 10">
            <a:extLst>
              <a:ext uri="{FF2B5EF4-FFF2-40B4-BE49-F238E27FC236}">
                <a16:creationId xmlns:a16="http://schemas.microsoft.com/office/drawing/2014/main" id="{9BA208C7-1BEE-2E3A-1C02-E44650C8F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480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5 + </a:t>
            </a:r>
            <a:r>
              <a:rPr lang="en-US" sz="3600">
                <a:latin typeface="Arial" charset="0"/>
                <a:ea typeface="ＭＳ Ｐゴシック" charset="0"/>
              </a:rPr>
              <a:t>LIS(</a:t>
            </a: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8  6  3  6  9  7</a:t>
            </a:r>
            <a:r>
              <a:rPr lang="en-US" sz="3600">
                <a:latin typeface="Arial" charset="0"/>
                <a:ea typeface="ＭＳ Ｐゴシック" charset="0"/>
              </a:rPr>
              <a:t>)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E34417BB-AF9F-9907-0670-040EE98EB8B7}"/>
              </a:ext>
            </a:extLst>
          </p:cNvPr>
          <p:cNvSpPr>
            <a:spLocks/>
          </p:cNvSpPr>
          <p:nvPr/>
        </p:nvSpPr>
        <p:spPr bwMode="auto">
          <a:xfrm rot="-5400000">
            <a:off x="2933700" y="3467100"/>
            <a:ext cx="381000" cy="762000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1511" name="TextBox 2">
            <a:extLst>
              <a:ext uri="{FF2B5EF4-FFF2-40B4-BE49-F238E27FC236}">
                <a16:creationId xmlns:a16="http://schemas.microsoft.com/office/drawing/2014/main" id="{42D5D775-2444-0A01-F1B7-A94121F91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186238"/>
            <a:ext cx="518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What is this function exactly?</a:t>
            </a:r>
          </a:p>
        </p:txBody>
      </p:sp>
      <p:sp>
        <p:nvSpPr>
          <p:cNvPr id="21512" name="TextBox 3">
            <a:extLst>
              <a:ext uri="{FF2B5EF4-FFF2-40B4-BE49-F238E27FC236}">
                <a16:creationId xmlns:a16="http://schemas.microsoft.com/office/drawing/2014/main" id="{64279745-91B4-424B-067D-47AD048E4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105400"/>
            <a:ext cx="3276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longest increasing sequence of the numbers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07CD9D-EAAD-211B-60C4-48996FDFFD4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38400" y="4648200"/>
            <a:ext cx="533400" cy="38100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6A792B-1E81-1988-2DFC-14E1D2FD26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5800" y="4724400"/>
            <a:ext cx="175260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TextBox 7">
            <a:extLst>
              <a:ext uri="{FF2B5EF4-FFF2-40B4-BE49-F238E27FC236}">
                <a16:creationId xmlns:a16="http://schemas.microsoft.com/office/drawing/2014/main" id="{E05E1850-1476-E19F-68F9-E42058F63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048250"/>
            <a:ext cx="464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This would allow for the option of sequences starting with 3 which are NOT valid!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6F2EA9C-6D38-DCB7-414D-E5511ABF3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Variants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C2F7A4E-459D-AEAA-B116-DE130C2BC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400" dirty="0">
                <a:cs typeface="+mn-cs"/>
              </a:rPr>
              <a:t>Only include insertions and deletions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000" dirty="0">
                <a:solidFill>
                  <a:srgbClr val="FF0000"/>
                </a:solidFill>
              </a:rPr>
              <a:t>What does this do to substitutions?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l"/>
              <a:defRPr/>
            </a:pPr>
            <a:endParaRPr lang="en-US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400" dirty="0">
                <a:cs typeface="+mn-cs"/>
              </a:rPr>
              <a:t>Include swaps, i.e. swapping two adjacent characters counts as one edit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endParaRPr lang="en-US" sz="2400" dirty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400" dirty="0">
                <a:cs typeface="+mn-cs"/>
              </a:rPr>
              <a:t>Weight insertion, deletion and substitution differently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endParaRPr lang="en-US" sz="2400" dirty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400" dirty="0">
                <a:cs typeface="+mn-cs"/>
              </a:rPr>
              <a:t>Weight </a:t>
            </a:r>
            <a:r>
              <a:rPr lang="en-US" sz="2400" b="1" dirty="0">
                <a:cs typeface="+mn-cs"/>
              </a:rPr>
              <a:t>specific</a:t>
            </a:r>
            <a:r>
              <a:rPr lang="en-US" sz="2400" dirty="0">
                <a:cs typeface="+mn-cs"/>
              </a:rPr>
              <a:t> character insertion, deletion and substitutions differently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endParaRPr lang="en-US" sz="2400" dirty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400" dirty="0">
                <a:cs typeface="+mn-cs"/>
              </a:rPr>
              <a:t>Length normalize the edit distance</a:t>
            </a:r>
            <a:endParaRPr lang="en-US" sz="2400" b="1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32B1BC18-924E-AE69-B84D-BAC55C629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Quick summary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4A952252-5338-A50F-14B8-236EA6E7B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8339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Step 1: Define the problem with respect to subproblems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We did this for divide and conquer too.  </a:t>
            </a:r>
            <a:r>
              <a:rPr lang="en-US" altLang="en-US" sz="2000">
                <a:solidFill>
                  <a:srgbClr val="FF0000"/>
                </a:solidFill>
              </a:rPr>
              <a:t>What’</a:t>
            </a:r>
            <a:r>
              <a:rPr lang="en-US" altLang="ja-JP" sz="2000">
                <a:solidFill>
                  <a:srgbClr val="FF0000"/>
                </a:solidFill>
              </a:rPr>
              <a:t>s the difference?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You can identify a candidate for dynamic programming if there is </a:t>
            </a:r>
            <a:r>
              <a:rPr lang="en-US" altLang="en-US" sz="2000" b="1"/>
              <a:t>overlap</a:t>
            </a:r>
            <a:r>
              <a:rPr lang="en-US" altLang="en-US" sz="2000"/>
              <a:t> or </a:t>
            </a:r>
            <a:r>
              <a:rPr lang="en-US" altLang="en-US" sz="2000" b="1"/>
              <a:t>repeated work</a:t>
            </a:r>
            <a:r>
              <a:rPr lang="en-US" altLang="en-US" sz="2000"/>
              <a:t> in the subproblems being created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Step 2: build the solution from the bottom up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Build the solution such that the subproblems referenced by larger problems are already solved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Memoization is also an alternative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FB5FD5B-AFD7-7ED6-05A7-1B63D8212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0-1 Knapsack problem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60E7CD51-0897-E204-833C-335D715905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919537"/>
          </a:xfrm>
        </p:spPr>
        <p:txBody>
          <a:bodyPr/>
          <a:lstStyle/>
          <a:p>
            <a:pPr eaLnBrk="1" hangingPunct="1"/>
            <a:r>
              <a:rPr lang="en-US" altLang="en-US" sz="2400" b="1">
                <a:solidFill>
                  <a:srgbClr val="0000FF"/>
                </a:solidFill>
              </a:rPr>
              <a:t>0-1 Knapsack</a:t>
            </a:r>
            <a:r>
              <a:rPr lang="en-US" altLang="en-US" sz="2400"/>
              <a:t> – A thief robbing a store finds </a:t>
            </a:r>
            <a:r>
              <a:rPr lang="en-US" altLang="en-US" sz="2400" i="1"/>
              <a:t>n</a:t>
            </a:r>
            <a:r>
              <a:rPr lang="en-US" altLang="en-US" sz="2400"/>
              <a:t> items worth </a:t>
            </a:r>
            <a:r>
              <a:rPr lang="en-US" altLang="en-US" sz="2400" i="1"/>
              <a:t>v</a:t>
            </a:r>
            <a:r>
              <a:rPr lang="en-US" altLang="en-US" sz="2400" i="1" baseline="-25000"/>
              <a:t>1</a:t>
            </a:r>
            <a:r>
              <a:rPr lang="en-US" altLang="en-US" sz="2400" i="1"/>
              <a:t>, v</a:t>
            </a:r>
            <a:r>
              <a:rPr lang="en-US" altLang="en-US" sz="2400" i="1" baseline="-25000"/>
              <a:t>2</a:t>
            </a:r>
            <a:r>
              <a:rPr lang="en-US" altLang="en-US" sz="2400" i="1"/>
              <a:t>, .., v</a:t>
            </a:r>
            <a:r>
              <a:rPr lang="en-US" altLang="en-US" sz="2400" i="1" baseline="-25000"/>
              <a:t>n</a:t>
            </a:r>
            <a:r>
              <a:rPr lang="en-US" altLang="en-US" sz="2400" i="1"/>
              <a:t> </a:t>
            </a:r>
            <a:r>
              <a:rPr lang="en-US" altLang="en-US" sz="2400"/>
              <a:t>dollars and weight</a:t>
            </a:r>
            <a:br>
              <a:rPr lang="en-US" altLang="en-US" sz="2400"/>
            </a:br>
            <a:r>
              <a:rPr lang="en-US" altLang="en-US" sz="2400" i="1"/>
              <a:t>w</a:t>
            </a:r>
            <a:r>
              <a:rPr lang="en-US" altLang="en-US" sz="2400" i="1" baseline="-25000"/>
              <a:t>1</a:t>
            </a:r>
            <a:r>
              <a:rPr lang="en-US" altLang="en-US" sz="2400" i="1"/>
              <a:t>, w</a:t>
            </a:r>
            <a:r>
              <a:rPr lang="en-US" altLang="en-US" sz="2400" i="1" baseline="-25000"/>
              <a:t>2</a:t>
            </a:r>
            <a:r>
              <a:rPr lang="en-US" altLang="en-US" sz="2400" i="1"/>
              <a:t>, …, w</a:t>
            </a:r>
            <a:r>
              <a:rPr lang="en-US" altLang="en-US" sz="2400" i="1" baseline="-25000"/>
              <a:t>n</a:t>
            </a:r>
            <a:r>
              <a:rPr lang="en-US" altLang="en-US" sz="2400"/>
              <a:t> pounds, where v</a:t>
            </a:r>
            <a:r>
              <a:rPr lang="en-US" altLang="en-US" sz="2400" baseline="-25000"/>
              <a:t>i</a:t>
            </a:r>
            <a:r>
              <a:rPr lang="en-US" altLang="en-US" sz="2400"/>
              <a:t> and w</a:t>
            </a:r>
            <a:r>
              <a:rPr lang="en-US" altLang="en-US" sz="2400" baseline="-25000"/>
              <a:t>i</a:t>
            </a:r>
            <a:r>
              <a:rPr lang="en-US" altLang="en-US" sz="2400"/>
              <a:t> are integers.  The thief can carry at most W pounds in the knapsack.  Which items should the thief take if he/she wants to maximize value?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Repetition is allowed, that is you can take multiple copies of any item</a:t>
            </a:r>
          </a:p>
        </p:txBody>
      </p:sp>
      <p:graphicFrame>
        <p:nvGraphicFramePr>
          <p:cNvPr id="88068" name="Object 4">
            <a:extLst>
              <a:ext uri="{FF2B5EF4-FFF2-40B4-BE49-F238E27FC236}">
                <a16:creationId xmlns:a16="http://schemas.microsoft.com/office/drawing/2014/main" id="{D6B869D2-A9D1-214E-4E65-E0F4436ED5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791200"/>
          <a:ext cx="32004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65400" imgH="6731000" progId="Equation.3">
                  <p:embed/>
                </p:oleObj>
              </mc:Choice>
              <mc:Fallback>
                <p:oleObj name="Equation" r:id="rId2" imgW="40665400" imgH="6731000" progId="Equation.3">
                  <p:embed/>
                  <p:pic>
                    <p:nvPicPr>
                      <p:cNvPr id="88068" name="Object 4">
                        <a:extLst>
                          <a:ext uri="{FF2B5EF4-FFF2-40B4-BE49-F238E27FC236}">
                            <a16:creationId xmlns:a16="http://schemas.microsoft.com/office/drawing/2014/main" id="{D6B869D2-A9D1-214E-4E65-E0F4436ED5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791200"/>
                        <a:ext cx="32004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F4B95D72-D0E8-95F0-F039-305F2E2A9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Step 1: Define the problem with respect to subproblems</a:t>
            </a:r>
          </a:p>
        </p:txBody>
      </p:sp>
      <p:sp>
        <p:nvSpPr>
          <p:cNvPr id="100355" name="Text Box 3">
            <a:extLst>
              <a:ext uri="{FF2B5EF4-FFF2-40B4-BE49-F238E27FC236}">
                <a16:creationId xmlns:a16="http://schemas.microsoft.com/office/drawing/2014/main" id="{A96635A0-7FDF-6EAD-A44A-74BD640B0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002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5  2  8  6  3  6  9  7</a:t>
            </a:r>
          </a:p>
        </p:txBody>
      </p:sp>
      <p:sp>
        <p:nvSpPr>
          <p:cNvPr id="100356" name="Line 4">
            <a:extLst>
              <a:ext uri="{FF2B5EF4-FFF2-40B4-BE49-F238E27FC236}">
                <a16:creationId xmlns:a16="http://schemas.microsoft.com/office/drawing/2014/main" id="{806ACF73-C00C-29F7-8609-15C12BDFF0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2209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0361" name="Text Box 9">
            <a:extLst>
              <a:ext uri="{FF2B5EF4-FFF2-40B4-BE49-F238E27FC236}">
                <a16:creationId xmlns:a16="http://schemas.microsoft.com/office/drawing/2014/main" id="{8FE0311F-F7E6-A605-D421-5A2B626F6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09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include 5</a:t>
            </a:r>
          </a:p>
        </p:txBody>
      </p:sp>
      <p:sp>
        <p:nvSpPr>
          <p:cNvPr id="100362" name="Text Box 10">
            <a:extLst>
              <a:ext uri="{FF2B5EF4-FFF2-40B4-BE49-F238E27FC236}">
                <a16:creationId xmlns:a16="http://schemas.microsoft.com/office/drawing/2014/main" id="{58E8FFD6-4028-4B81-8FA6-8462554CD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480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solidFill>
                  <a:srgbClr val="0000FF"/>
                </a:solidFill>
              </a:rPr>
              <a:t>5 + </a:t>
            </a:r>
            <a:r>
              <a:rPr lang="en-US" altLang="en-US" sz="3600"/>
              <a:t>LIS’(</a:t>
            </a:r>
            <a:r>
              <a:rPr lang="en-US" altLang="en-US" sz="3600">
                <a:solidFill>
                  <a:srgbClr val="0000FF"/>
                </a:solidFill>
              </a:rPr>
              <a:t>8  6  3  6  9  7</a:t>
            </a:r>
            <a:r>
              <a:rPr lang="en-US" altLang="en-US" sz="3600"/>
              <a:t>)</a:t>
            </a:r>
          </a:p>
        </p:txBody>
      </p:sp>
      <p:sp>
        <p:nvSpPr>
          <p:cNvPr id="22534" name="TextBox 6">
            <a:extLst>
              <a:ext uri="{FF2B5EF4-FFF2-40B4-BE49-F238E27FC236}">
                <a16:creationId xmlns:a16="http://schemas.microsoft.com/office/drawing/2014/main" id="{C196155F-B4CE-EBA9-C885-D4FD8BFD5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191000"/>
            <a:ext cx="449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longest increasing sequence of the numbers starting with 8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471FF43-12CF-2978-165B-596CB80BA538}"/>
              </a:ext>
            </a:extLst>
          </p:cNvPr>
          <p:cNvSpPr>
            <a:spLocks/>
          </p:cNvSpPr>
          <p:nvPr/>
        </p:nvSpPr>
        <p:spPr bwMode="auto">
          <a:xfrm rot="-5400000">
            <a:off x="2933700" y="3467100"/>
            <a:ext cx="381000" cy="762000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2536" name="TextBox 1">
            <a:extLst>
              <a:ext uri="{FF2B5EF4-FFF2-40B4-BE49-F238E27FC236}">
                <a16:creationId xmlns:a16="http://schemas.microsoft.com/office/drawing/2014/main" id="{3E9FDACD-FD92-1EF7-893E-454999877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4102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Do we need to consider anything else for subsequences starting at 5?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49979E3C-DB63-D9F7-9CEE-71021E2E0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Step 1: Define the problem with respect to subproblems</a:t>
            </a:r>
          </a:p>
        </p:txBody>
      </p:sp>
      <p:sp>
        <p:nvSpPr>
          <p:cNvPr id="100355" name="Text Box 3">
            <a:extLst>
              <a:ext uri="{FF2B5EF4-FFF2-40B4-BE49-F238E27FC236}">
                <a16:creationId xmlns:a16="http://schemas.microsoft.com/office/drawing/2014/main" id="{3039CC82-6579-966D-30C7-F209C3291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002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0000FF"/>
                </a:solidFill>
                <a:latin typeface="Arial" charset="0"/>
                <a:ea typeface="ＭＳ Ｐゴシック" charset="0"/>
              </a:rPr>
              <a:t>5  2  8  6  3  6  9  7</a:t>
            </a:r>
          </a:p>
        </p:txBody>
      </p:sp>
      <p:sp>
        <p:nvSpPr>
          <p:cNvPr id="100356" name="Line 4">
            <a:extLst>
              <a:ext uri="{FF2B5EF4-FFF2-40B4-BE49-F238E27FC236}">
                <a16:creationId xmlns:a16="http://schemas.microsoft.com/office/drawing/2014/main" id="{11F3E57C-B5B7-88E8-ACC2-67D72052D0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2209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0357" name="Text Box 5">
            <a:extLst>
              <a:ext uri="{FF2B5EF4-FFF2-40B4-BE49-F238E27FC236}">
                <a16:creationId xmlns:a16="http://schemas.microsoft.com/office/drawing/2014/main" id="{A5450395-3BC7-4F2B-D0E8-7401D93A7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77825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solidFill>
                  <a:srgbClr val="0000FF"/>
                </a:solidFill>
              </a:rPr>
              <a:t>5 + </a:t>
            </a:r>
            <a:r>
              <a:rPr lang="en-US" altLang="en-US" sz="3600"/>
              <a:t>LIS’(</a:t>
            </a:r>
            <a:r>
              <a:rPr lang="en-US" altLang="en-US" sz="3600">
                <a:solidFill>
                  <a:srgbClr val="0000FF"/>
                </a:solidFill>
              </a:rPr>
              <a:t>6  3  6  9  7</a:t>
            </a:r>
            <a:r>
              <a:rPr lang="en-US" altLang="en-US" sz="3600"/>
              <a:t>)</a:t>
            </a:r>
          </a:p>
        </p:txBody>
      </p:sp>
      <p:sp>
        <p:nvSpPr>
          <p:cNvPr id="100358" name="Text Box 6">
            <a:extLst>
              <a:ext uri="{FF2B5EF4-FFF2-40B4-BE49-F238E27FC236}">
                <a16:creationId xmlns:a16="http://schemas.microsoft.com/office/drawing/2014/main" id="{FD5EFA5F-34CE-08B5-A522-30493A922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4025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solidFill>
                  <a:srgbClr val="0000FF"/>
                </a:solidFill>
              </a:rPr>
              <a:t>5 + </a:t>
            </a:r>
            <a:r>
              <a:rPr lang="en-US" altLang="en-US" sz="3600"/>
              <a:t>LIS’(</a:t>
            </a:r>
            <a:r>
              <a:rPr lang="en-US" altLang="en-US" sz="3600">
                <a:solidFill>
                  <a:srgbClr val="0000FF"/>
                </a:solidFill>
              </a:rPr>
              <a:t>6  9  7</a:t>
            </a:r>
            <a:r>
              <a:rPr lang="en-US" altLang="en-US" sz="3600"/>
              <a:t>)</a:t>
            </a:r>
          </a:p>
        </p:txBody>
      </p:sp>
      <p:sp>
        <p:nvSpPr>
          <p:cNvPr id="100359" name="Text Box 7">
            <a:extLst>
              <a:ext uri="{FF2B5EF4-FFF2-40B4-BE49-F238E27FC236}">
                <a16:creationId xmlns:a16="http://schemas.microsoft.com/office/drawing/2014/main" id="{8C0BC61A-4456-57BA-8FE2-486AB8ECE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22605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solidFill>
                  <a:srgbClr val="0000FF"/>
                </a:solidFill>
              </a:rPr>
              <a:t>5 + </a:t>
            </a:r>
            <a:r>
              <a:rPr lang="en-US" altLang="en-US" sz="3600"/>
              <a:t>LIS’(</a:t>
            </a:r>
            <a:r>
              <a:rPr lang="en-US" altLang="en-US" sz="3600">
                <a:solidFill>
                  <a:srgbClr val="0000FF"/>
                </a:solidFill>
              </a:rPr>
              <a:t>9  7</a:t>
            </a:r>
            <a:r>
              <a:rPr lang="en-US" altLang="en-US" sz="3600"/>
              <a:t>)</a:t>
            </a:r>
          </a:p>
        </p:txBody>
      </p:sp>
      <p:sp>
        <p:nvSpPr>
          <p:cNvPr id="100360" name="Text Box 8">
            <a:extLst>
              <a:ext uri="{FF2B5EF4-FFF2-40B4-BE49-F238E27FC236}">
                <a16:creationId xmlns:a16="http://schemas.microsoft.com/office/drawing/2014/main" id="{D923AE7D-20AB-CE0A-EE13-155278C18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8674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solidFill>
                  <a:srgbClr val="0000FF"/>
                </a:solidFill>
              </a:rPr>
              <a:t>5 + </a:t>
            </a:r>
            <a:r>
              <a:rPr lang="en-US" altLang="en-US" sz="3600"/>
              <a:t>LIS’(</a:t>
            </a:r>
            <a:r>
              <a:rPr lang="en-US" altLang="en-US" sz="3600">
                <a:solidFill>
                  <a:srgbClr val="0000FF"/>
                </a:solidFill>
              </a:rPr>
              <a:t>7</a:t>
            </a:r>
            <a:r>
              <a:rPr lang="en-US" altLang="en-US" sz="3600"/>
              <a:t>)</a:t>
            </a:r>
          </a:p>
        </p:txBody>
      </p:sp>
      <p:sp>
        <p:nvSpPr>
          <p:cNvPr id="100361" name="Text Box 9">
            <a:extLst>
              <a:ext uri="{FF2B5EF4-FFF2-40B4-BE49-F238E27FC236}">
                <a16:creationId xmlns:a16="http://schemas.microsoft.com/office/drawing/2014/main" id="{CF295530-91BD-811A-C3FB-0E49EDCC0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09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include 5</a:t>
            </a:r>
          </a:p>
        </p:txBody>
      </p:sp>
      <p:sp>
        <p:nvSpPr>
          <p:cNvPr id="100362" name="Text Box 10">
            <a:extLst>
              <a:ext uri="{FF2B5EF4-FFF2-40B4-BE49-F238E27FC236}">
                <a16:creationId xmlns:a16="http://schemas.microsoft.com/office/drawing/2014/main" id="{1B93E332-C0C4-0A3A-7EDD-272CF8131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480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solidFill>
                  <a:srgbClr val="0000FF"/>
                </a:solidFill>
              </a:rPr>
              <a:t>5 + </a:t>
            </a:r>
            <a:r>
              <a:rPr lang="en-US" altLang="en-US" sz="3600"/>
              <a:t>LIS’(</a:t>
            </a:r>
            <a:r>
              <a:rPr lang="en-US" altLang="en-US" sz="3600">
                <a:solidFill>
                  <a:srgbClr val="0000FF"/>
                </a:solidFill>
              </a:rPr>
              <a:t>8  6  3  6  9  7</a:t>
            </a:r>
            <a:r>
              <a:rPr lang="en-US" altLang="en-US" sz="3600"/>
              <a:t>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3;&#10;\input{macros}&#13;&#10;\begin{document}&#13;&#10;$ $&#13;&#10;\end{document}&#13;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" id="{813120BE-971B-3E41-BE46-1139F9CB62BE}" vid="{03681099-3FA4-284B-B743-D8DBD126FB5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2028</Words>
  <Application>Microsoft Macintosh PowerPoint</Application>
  <PresentationFormat>On-screen Show (4:3)</PresentationFormat>
  <Paragraphs>310</Paragraphs>
  <Slides>72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Arial</vt:lpstr>
      <vt:lpstr>Calibri</vt:lpstr>
      <vt:lpstr>Calibri Light</vt:lpstr>
      <vt:lpstr>Times New Roman</vt:lpstr>
      <vt:lpstr>Wingdings</vt:lpstr>
      <vt:lpstr>Office Theme</vt:lpstr>
      <vt:lpstr>Microsoft Equation 3.0</vt:lpstr>
      <vt:lpstr>Bitmap Image</vt:lpstr>
      <vt:lpstr>Microsoft Equation</vt:lpstr>
      <vt:lpstr>Data Structures and Algorithms</vt:lpstr>
      <vt:lpstr>Longest increasing subsequence</vt:lpstr>
      <vt:lpstr>Longest increasing subsequence</vt:lpstr>
      <vt:lpstr>Step 1: Define the problem with respect to subproblems</vt:lpstr>
      <vt:lpstr>Step 1: Define the problem with respect to subproblems</vt:lpstr>
      <vt:lpstr>Step 1: Define the problem with respect to subproblems</vt:lpstr>
      <vt:lpstr>Step 1: Define the problem with respect to subproblems</vt:lpstr>
      <vt:lpstr>Step 1: Define the problem with respect to subproblems</vt:lpstr>
      <vt:lpstr>Step 1: Define the problem with respect to subproblems</vt:lpstr>
      <vt:lpstr>Step 1: Define the problem with respect to subproblems</vt:lpstr>
      <vt:lpstr>Step 1: Define the problem with respect to subproblems</vt:lpstr>
      <vt:lpstr>Step 1: Define the problem with respect to subproblems</vt:lpstr>
      <vt:lpstr>Step 2: build the solution from the bottom up</vt:lpstr>
      <vt:lpstr>Step 2: build the solution from the bottom up</vt:lpstr>
      <vt:lpstr>Step 2: build the solution from the bottom up</vt:lpstr>
      <vt:lpstr>Step 2: build the solution from the bottom up</vt:lpstr>
      <vt:lpstr>Step 2: build the solution from the bottom up</vt:lpstr>
      <vt:lpstr>Step 2: build the solution from the bottom up</vt:lpstr>
      <vt:lpstr>Step 2: build the solution from the bottom up</vt:lpstr>
      <vt:lpstr>Step 2: build the solution from the bottom up</vt:lpstr>
      <vt:lpstr>Step 2: build the solution from the bottom up</vt:lpstr>
      <vt:lpstr>Step 2: build the solution from the bottom up</vt:lpstr>
      <vt:lpstr>Step 2: build the solution from the bottom up</vt:lpstr>
      <vt:lpstr>Step 2: build the solution from the bottom up</vt:lpstr>
      <vt:lpstr>Step 2: build the solution from the bottom up</vt:lpstr>
      <vt:lpstr>Step 2: build the solution from the bottom up</vt:lpstr>
      <vt:lpstr>Step 2: build the solution from the bottom up</vt:lpstr>
      <vt:lpstr>Step 2: build the solution from the bottom up</vt:lpstr>
      <vt:lpstr>Step 2: build the solution from the bottom up</vt:lpstr>
      <vt:lpstr>Step 2: build the solution from the bottom up</vt:lpstr>
      <vt:lpstr>Step 2: build the solution from the bottom up</vt:lpstr>
      <vt:lpstr>Running time?</vt:lpstr>
      <vt:lpstr>Another solution</vt:lpstr>
      <vt:lpstr>Another solution</vt:lpstr>
      <vt:lpstr>Memoization</vt:lpstr>
      <vt:lpstr>Memoized fibonacci</vt:lpstr>
      <vt:lpstr>Memoized fibonacci</vt:lpstr>
      <vt:lpstr>Memoized fibonacci</vt:lpstr>
      <vt:lpstr>Memoized fibonacci</vt:lpstr>
      <vt:lpstr>Memoized fibonacci</vt:lpstr>
      <vt:lpstr>Memoized fibonacci</vt:lpstr>
      <vt:lpstr>Memoized fibonacci</vt:lpstr>
      <vt:lpstr>Memoization</vt:lpstr>
      <vt:lpstr>Edit distance  (aka Levenshtein distance)</vt:lpstr>
      <vt:lpstr>Edit distance  (aka Levenshtein distance)</vt:lpstr>
      <vt:lpstr>Edit distance  (aka Levenshtein distance)</vt:lpstr>
      <vt:lpstr>Edit distance  (aka Levenshtein distance)</vt:lpstr>
      <vt:lpstr>Edit distance  (aka Levenshtein distance)</vt:lpstr>
      <vt:lpstr>Edit distance examples</vt:lpstr>
      <vt:lpstr>Edit distance examples</vt:lpstr>
      <vt:lpstr>Edit distance examples</vt:lpstr>
      <vt:lpstr>Edit distance examples</vt:lpstr>
      <vt:lpstr>Edit distance</vt:lpstr>
      <vt:lpstr>Is edit distance symmetric?</vt:lpstr>
      <vt:lpstr>Calculating edit distance</vt:lpstr>
      <vt:lpstr>Calculating edit distance</vt:lpstr>
      <vt:lpstr>Calculating edit distance</vt:lpstr>
      <vt:lpstr>Insert</vt:lpstr>
      <vt:lpstr>Insert</vt:lpstr>
      <vt:lpstr>Delete</vt:lpstr>
      <vt:lpstr>Delete</vt:lpstr>
      <vt:lpstr>Substitution</vt:lpstr>
      <vt:lpstr>Substition</vt:lpstr>
      <vt:lpstr>Anything else?</vt:lpstr>
      <vt:lpstr>Equal</vt:lpstr>
      <vt:lpstr>Equal</vt:lpstr>
      <vt:lpstr>Combining results</vt:lpstr>
      <vt:lpstr>Combining results</vt:lpstr>
      <vt:lpstr>Running time</vt:lpstr>
      <vt:lpstr>Variants</vt:lpstr>
      <vt:lpstr>Quick summary</vt:lpstr>
      <vt:lpstr>0-1 Knapsack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Vidya Rangasayee</dc:creator>
  <cp:lastModifiedBy>Vidya Rangasayee</cp:lastModifiedBy>
  <cp:revision>1</cp:revision>
  <dcterms:created xsi:type="dcterms:W3CDTF">2023-11-06T20:12:15Z</dcterms:created>
  <dcterms:modified xsi:type="dcterms:W3CDTF">2023-11-06T21:03:49Z</dcterms:modified>
</cp:coreProperties>
</file>