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82" r:id="rId1"/>
  </p:sldMasterIdLst>
  <p:notesMasterIdLst>
    <p:notesMasterId r:id="rId76"/>
  </p:notesMasterIdLst>
  <p:sldIdLst>
    <p:sldId id="257" r:id="rId2"/>
    <p:sldId id="409" r:id="rId3"/>
    <p:sldId id="330" r:id="rId4"/>
    <p:sldId id="258" r:id="rId5"/>
    <p:sldId id="259" r:id="rId6"/>
    <p:sldId id="260" r:id="rId7"/>
    <p:sldId id="261" r:id="rId8"/>
    <p:sldId id="262" r:id="rId9"/>
    <p:sldId id="263" r:id="rId10"/>
    <p:sldId id="264" r:id="rId11"/>
    <p:sldId id="379" r:id="rId12"/>
    <p:sldId id="382" r:id="rId13"/>
    <p:sldId id="265" r:id="rId14"/>
    <p:sldId id="266" r:id="rId15"/>
    <p:sldId id="267" r:id="rId16"/>
    <p:sldId id="268" r:id="rId17"/>
    <p:sldId id="269" r:id="rId18"/>
    <p:sldId id="270" r:id="rId19"/>
    <p:sldId id="271" r:id="rId20"/>
    <p:sldId id="272" r:id="rId21"/>
    <p:sldId id="274" r:id="rId22"/>
    <p:sldId id="275" r:id="rId23"/>
    <p:sldId id="276" r:id="rId24"/>
    <p:sldId id="273" r:id="rId25"/>
    <p:sldId id="277" r:id="rId26"/>
    <p:sldId id="278" r:id="rId27"/>
    <p:sldId id="279" r:id="rId28"/>
    <p:sldId id="280" r:id="rId29"/>
    <p:sldId id="281" r:id="rId30"/>
    <p:sldId id="282" r:id="rId31"/>
    <p:sldId id="283" r:id="rId32"/>
    <p:sldId id="284"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5" r:id="rId48"/>
    <p:sldId id="306" r:id="rId49"/>
    <p:sldId id="301" r:id="rId50"/>
    <p:sldId id="302" r:id="rId51"/>
    <p:sldId id="303" r:id="rId52"/>
    <p:sldId id="308" r:id="rId53"/>
    <p:sldId id="304" r:id="rId54"/>
    <p:sldId id="307" r:id="rId55"/>
    <p:sldId id="312" r:id="rId56"/>
    <p:sldId id="309" r:id="rId57"/>
    <p:sldId id="310" r:id="rId58"/>
    <p:sldId id="311" r:id="rId59"/>
    <p:sldId id="313" r:id="rId60"/>
    <p:sldId id="314" r:id="rId61"/>
    <p:sldId id="315" r:id="rId62"/>
    <p:sldId id="317" r:id="rId63"/>
    <p:sldId id="318" r:id="rId64"/>
    <p:sldId id="319" r:id="rId65"/>
    <p:sldId id="320" r:id="rId66"/>
    <p:sldId id="321" r:id="rId67"/>
    <p:sldId id="322" r:id="rId68"/>
    <p:sldId id="323" r:id="rId69"/>
    <p:sldId id="324" r:id="rId70"/>
    <p:sldId id="325" r:id="rId71"/>
    <p:sldId id="326" r:id="rId72"/>
    <p:sldId id="383" r:id="rId73"/>
    <p:sldId id="384" r:id="rId74"/>
    <p:sldId id="385" r:id="rId75"/>
  </p:sldIdLst>
  <p:sldSz cx="9144000" cy="6858000" type="screen4x3"/>
  <p:notesSz cx="6858000" cy="9144000"/>
  <p:custDataLst>
    <p:tags r:id="rId7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314" autoAdjust="0"/>
    <p:restoredTop sz="96327"/>
  </p:normalViewPr>
  <p:slideViewPr>
    <p:cSldViewPr>
      <p:cViewPr varScale="1">
        <p:scale>
          <a:sx n="122" d="100"/>
          <a:sy n="122" d="100"/>
        </p:scale>
        <p:origin x="1248" y="208"/>
      </p:cViewPr>
      <p:guideLst>
        <p:guide orient="horz" pos="134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38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10B460A-7375-1E4F-BF0E-E2BA9A67E8C4}"/>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7171" name="Rectangle 3">
            <a:extLst>
              <a:ext uri="{FF2B5EF4-FFF2-40B4-BE49-F238E27FC236}">
                <a16:creationId xmlns:a16="http://schemas.microsoft.com/office/drawing/2014/main" id="{5154BB57-5EF9-9813-0897-C2C368D3CB0F}"/>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7172" name="Rectangle 4">
            <a:extLst>
              <a:ext uri="{FF2B5EF4-FFF2-40B4-BE49-F238E27FC236}">
                <a16:creationId xmlns:a16="http://schemas.microsoft.com/office/drawing/2014/main" id="{C23C7E95-57EC-C33A-280B-6C730CA7D19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a:extLst>
              <a:ext uri="{FF2B5EF4-FFF2-40B4-BE49-F238E27FC236}">
                <a16:creationId xmlns:a16="http://schemas.microsoft.com/office/drawing/2014/main" id="{4C3664BD-A81C-6AD0-D9E2-0A38C87F1063}"/>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174" name="Rectangle 6">
            <a:extLst>
              <a:ext uri="{FF2B5EF4-FFF2-40B4-BE49-F238E27FC236}">
                <a16:creationId xmlns:a16="http://schemas.microsoft.com/office/drawing/2014/main" id="{88BB712B-9667-25CA-C85D-DBBBEFFC0598}"/>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7175" name="Rectangle 7">
            <a:extLst>
              <a:ext uri="{FF2B5EF4-FFF2-40B4-BE49-F238E27FC236}">
                <a16:creationId xmlns:a16="http://schemas.microsoft.com/office/drawing/2014/main" id="{AA7C489C-7936-2EDC-ABDC-0D91429903B3}"/>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F8ABFDB-29B7-A741-AFAA-87EF941DD45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27F33592-DE85-1A3F-6E80-17A30AE1DAC9}"/>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72135E39-F8E8-C301-FB36-9F65C7E64A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
        <p:nvSpPr>
          <p:cNvPr id="24579" name="Slide Number Placeholder 3">
            <a:extLst>
              <a:ext uri="{FF2B5EF4-FFF2-40B4-BE49-F238E27FC236}">
                <a16:creationId xmlns:a16="http://schemas.microsoft.com/office/drawing/2014/main" id="{1A700ED4-E230-FB09-5985-47EF7D3E5DB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2F053A8-61D9-8047-B16A-ECE03773D3E4}" type="slidenum">
              <a:rPr lang="en-US" altLang="en-US" sz="1200"/>
              <a:pPr eaLnBrk="1" hangingPunct="1"/>
              <a:t>12</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63489A-6433-EA4A-9DE1-7ECF7D8883FC}" type="datetimeFigureOut">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altLang="en-US"/>
              <a:t>L1.</a:t>
            </a:r>
            <a:fld id="{07361763-25DC-D545-86CD-AB398C193654}" type="slidenum">
              <a:rPr lang="en-US" altLang="en-US" smtClean="0"/>
              <a:pPr/>
              <a:t>‹#›</a:t>
            </a:fld>
            <a:endParaRPr lang="en-US" altLang="en-US"/>
          </a:p>
        </p:txBody>
      </p:sp>
    </p:spTree>
    <p:extLst>
      <p:ext uri="{BB962C8B-B14F-4D97-AF65-F5344CB8AC3E}">
        <p14:creationId xmlns:p14="http://schemas.microsoft.com/office/powerpoint/2010/main" val="3558243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63489A-6433-EA4A-9DE1-7ECF7D8883FC}" type="datetimeFigureOut">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altLang="en-US"/>
              <a:t>L1.</a:t>
            </a:r>
            <a:fld id="{318C41BF-3102-6844-9491-89B7A541ED30}" type="slidenum">
              <a:rPr lang="en-US" altLang="en-US" smtClean="0"/>
              <a:pPr/>
              <a:t>‹#›</a:t>
            </a:fld>
            <a:endParaRPr lang="en-US" altLang="en-US"/>
          </a:p>
        </p:txBody>
      </p:sp>
    </p:spTree>
    <p:extLst>
      <p:ext uri="{BB962C8B-B14F-4D97-AF65-F5344CB8AC3E}">
        <p14:creationId xmlns:p14="http://schemas.microsoft.com/office/powerpoint/2010/main" val="61819076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63489A-6433-EA4A-9DE1-7ECF7D8883FC}" type="datetimeFigureOut">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altLang="en-US"/>
              <a:t>L1.</a:t>
            </a:r>
            <a:fld id="{318C41BF-3102-6844-9491-89B7A541ED30}" type="slidenum">
              <a:rPr lang="en-US" altLang="en-US" smtClean="0"/>
              <a:pPr/>
              <a:t>‹#›</a:t>
            </a:fld>
            <a:endParaRPr lang="en-US" altLang="en-US"/>
          </a:p>
        </p:txBody>
      </p:sp>
    </p:spTree>
    <p:extLst>
      <p:ext uri="{BB962C8B-B14F-4D97-AF65-F5344CB8AC3E}">
        <p14:creationId xmlns:p14="http://schemas.microsoft.com/office/powerpoint/2010/main" val="51256855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63489A-6433-EA4A-9DE1-7ECF7D8883FC}" type="datetimeFigureOut">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altLang="en-US"/>
              <a:t>L1.</a:t>
            </a:r>
            <a:fld id="{318C41BF-3102-6844-9491-89B7A541ED30}" type="slidenum">
              <a:rPr lang="en-US" altLang="en-US" smtClean="0"/>
              <a:pPr/>
              <a:t>‹#›</a:t>
            </a:fld>
            <a:endParaRPr lang="en-US" altLang="en-US"/>
          </a:p>
        </p:txBody>
      </p:sp>
    </p:spTree>
    <p:extLst>
      <p:ext uri="{BB962C8B-B14F-4D97-AF65-F5344CB8AC3E}">
        <p14:creationId xmlns:p14="http://schemas.microsoft.com/office/powerpoint/2010/main" val="317340573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63489A-6433-EA4A-9DE1-7ECF7D8883FC}" type="datetimeFigureOut">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altLang="en-US"/>
              <a:t>L1.</a:t>
            </a:r>
            <a:fld id="{29B19631-6E67-2A41-906B-8EE7A84AAB47}" type="slidenum">
              <a:rPr lang="en-US" altLang="en-US" smtClean="0"/>
              <a:pPr/>
              <a:t>‹#›</a:t>
            </a:fld>
            <a:endParaRPr lang="en-US" altLang="en-US"/>
          </a:p>
        </p:txBody>
      </p:sp>
    </p:spTree>
    <p:extLst>
      <p:ext uri="{BB962C8B-B14F-4D97-AF65-F5344CB8AC3E}">
        <p14:creationId xmlns:p14="http://schemas.microsoft.com/office/powerpoint/2010/main" val="69428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63489A-6433-EA4A-9DE1-7ECF7D8883FC}" type="datetimeFigureOut">
              <a:rPr lang="en-US" smtClean="0"/>
              <a:t>11/1/23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altLang="en-US"/>
              <a:t>L1.</a:t>
            </a:r>
            <a:fld id="{318C41BF-3102-6844-9491-89B7A541ED30}" type="slidenum">
              <a:rPr lang="en-US" altLang="en-US" smtClean="0"/>
              <a:pPr/>
              <a:t>‹#›</a:t>
            </a:fld>
            <a:endParaRPr lang="en-US" altLang="en-US"/>
          </a:p>
        </p:txBody>
      </p:sp>
    </p:spTree>
    <p:extLst>
      <p:ext uri="{BB962C8B-B14F-4D97-AF65-F5344CB8AC3E}">
        <p14:creationId xmlns:p14="http://schemas.microsoft.com/office/powerpoint/2010/main" val="218828836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63489A-6433-EA4A-9DE1-7ECF7D8883FC}" type="datetimeFigureOut">
              <a:rPr lang="en-US" smtClean="0"/>
              <a:t>11/1/23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altLang="en-US"/>
              <a:t>L1.</a:t>
            </a:r>
            <a:fld id="{318C41BF-3102-6844-9491-89B7A541ED30}" type="slidenum">
              <a:rPr lang="en-US" altLang="en-US" smtClean="0"/>
              <a:pPr/>
              <a:t>‹#›</a:t>
            </a:fld>
            <a:endParaRPr lang="en-US" altLang="en-US"/>
          </a:p>
        </p:txBody>
      </p:sp>
    </p:spTree>
    <p:extLst>
      <p:ext uri="{BB962C8B-B14F-4D97-AF65-F5344CB8AC3E}">
        <p14:creationId xmlns:p14="http://schemas.microsoft.com/office/powerpoint/2010/main" val="317864317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63489A-6433-EA4A-9DE1-7ECF7D8883FC}" type="datetimeFigureOut">
              <a:rPr lang="en-US" smtClean="0"/>
              <a:t>11/1/23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altLang="en-US"/>
              <a:t>L1.</a:t>
            </a:r>
            <a:fld id="{E09866BE-AEDF-2641-9873-1A7237013B9F}" type="slidenum">
              <a:rPr lang="en-US" altLang="en-US" smtClean="0"/>
              <a:pPr/>
              <a:t>‹#›</a:t>
            </a:fld>
            <a:endParaRPr lang="en-US" altLang="en-US"/>
          </a:p>
        </p:txBody>
      </p:sp>
    </p:spTree>
    <p:extLst>
      <p:ext uri="{BB962C8B-B14F-4D97-AF65-F5344CB8AC3E}">
        <p14:creationId xmlns:p14="http://schemas.microsoft.com/office/powerpoint/2010/main" val="3778213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63489A-6433-EA4A-9DE1-7ECF7D8883FC}" type="datetimeFigureOut">
              <a:rPr lang="en-US" smtClean="0"/>
              <a:t>11/1/23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altLang="en-US"/>
              <a:t>L1.</a:t>
            </a:r>
            <a:fld id="{FBA47F53-A777-BE46-9EAE-02950FE26AC6}" type="slidenum">
              <a:rPr lang="en-US" altLang="en-US" smtClean="0"/>
              <a:pPr/>
              <a:t>‹#›</a:t>
            </a:fld>
            <a:endParaRPr lang="en-US" altLang="en-US"/>
          </a:p>
        </p:txBody>
      </p:sp>
    </p:spTree>
    <p:extLst>
      <p:ext uri="{BB962C8B-B14F-4D97-AF65-F5344CB8AC3E}">
        <p14:creationId xmlns:p14="http://schemas.microsoft.com/office/powerpoint/2010/main" val="1465726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63489A-6433-EA4A-9DE1-7ECF7D8883FC}" type="datetimeFigureOut">
              <a:rPr lang="en-US" smtClean="0"/>
              <a:t>11/1/23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altLang="en-US"/>
              <a:t>L1.</a:t>
            </a:r>
            <a:fld id="{318C41BF-3102-6844-9491-89B7A541ED30}" type="slidenum">
              <a:rPr lang="en-US" altLang="en-US" smtClean="0"/>
              <a:pPr/>
              <a:t>‹#›</a:t>
            </a:fld>
            <a:endParaRPr lang="en-US" altLang="en-US"/>
          </a:p>
        </p:txBody>
      </p:sp>
    </p:spTree>
    <p:extLst>
      <p:ext uri="{BB962C8B-B14F-4D97-AF65-F5344CB8AC3E}">
        <p14:creationId xmlns:p14="http://schemas.microsoft.com/office/powerpoint/2010/main" val="277423355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63489A-6433-EA4A-9DE1-7ECF7D8883FC}" type="datetimeFigureOut">
              <a:rPr lang="en-US" smtClean="0"/>
              <a:t>11/1/23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altLang="en-US"/>
              <a:t>L1.</a:t>
            </a:r>
            <a:fld id="{F7DD847E-4BA4-1846-A91E-4B52796CE3D4}" type="slidenum">
              <a:rPr lang="en-US" altLang="en-US" smtClean="0"/>
              <a:pPr/>
              <a:t>‹#›</a:t>
            </a:fld>
            <a:endParaRPr lang="en-US" altLang="en-US"/>
          </a:p>
        </p:txBody>
      </p:sp>
    </p:spTree>
    <p:extLst>
      <p:ext uri="{BB962C8B-B14F-4D97-AF65-F5344CB8AC3E}">
        <p14:creationId xmlns:p14="http://schemas.microsoft.com/office/powerpoint/2010/main" val="3573414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3489A-6433-EA4A-9DE1-7ECF7D8883FC}" type="datetimeFigureOut">
              <a:rPr lang="en-US" smtClean="0"/>
              <a:t>11/1/23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en-US"/>
              <a:t>L1.</a:t>
            </a:r>
            <a:fld id="{318C41BF-3102-6844-9491-89B7A541ED30}" type="slidenum">
              <a:rPr lang="en-US" altLang="en-US" smtClean="0"/>
              <a:pPr/>
              <a:t>‹#›</a:t>
            </a:fld>
            <a:endParaRPr lang="en-US" altLang="en-US"/>
          </a:p>
        </p:txBody>
      </p:sp>
    </p:spTree>
    <p:extLst>
      <p:ext uri="{BB962C8B-B14F-4D97-AF65-F5344CB8AC3E}">
        <p14:creationId xmlns:p14="http://schemas.microsoft.com/office/powerpoint/2010/main" val="719759083"/>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oleObject" Target="../embeddings/oleObject8.bin"/></Relationships>
</file>

<file path=ppt/slides/_rels/slide5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EF9318A-2FD1-1C97-96A1-DA8AAAD4446D}"/>
              </a:ext>
            </a:extLst>
          </p:cNvPr>
          <p:cNvSpPr>
            <a:spLocks noGrp="1" noChangeArrowheads="1"/>
          </p:cNvSpPr>
          <p:nvPr>
            <p:ph type="ctrTitle"/>
          </p:nvPr>
        </p:nvSpPr>
        <p:spPr>
          <a:xfrm>
            <a:off x="358485" y="1122363"/>
            <a:ext cx="3017520" cy="3204134"/>
          </a:xfrm>
        </p:spPr>
        <p:txBody>
          <a:bodyPr anchor="b">
            <a:normAutofit/>
          </a:bodyPr>
          <a:lstStyle/>
          <a:p>
            <a:pPr algn="l"/>
            <a:r>
              <a:rPr lang="en-US" altLang="en-US" sz="4200" i="1"/>
              <a:t>Data Structures and Algorithms</a:t>
            </a:r>
            <a:endParaRPr lang="en-US" altLang="en-US" sz="4200"/>
          </a:p>
        </p:txBody>
      </p:sp>
      <p:sp>
        <p:nvSpPr>
          <p:cNvPr id="4099" name="Rectangle 3">
            <a:extLst>
              <a:ext uri="{FF2B5EF4-FFF2-40B4-BE49-F238E27FC236}">
                <a16:creationId xmlns:a16="http://schemas.microsoft.com/office/drawing/2014/main" id="{6991D08A-D486-38C4-7984-0FE223235013}"/>
              </a:ext>
            </a:extLst>
          </p:cNvPr>
          <p:cNvSpPr>
            <a:spLocks noGrp="1" noChangeArrowheads="1"/>
          </p:cNvSpPr>
          <p:nvPr>
            <p:ph type="subTitle" idx="1"/>
          </p:nvPr>
        </p:nvSpPr>
        <p:spPr>
          <a:xfrm>
            <a:off x="358485" y="4872922"/>
            <a:ext cx="2949980" cy="1208141"/>
          </a:xfrm>
        </p:spPr>
        <p:txBody>
          <a:bodyPr>
            <a:normAutofit/>
          </a:bodyPr>
          <a:lstStyle/>
          <a:p>
            <a:pPr algn="l"/>
            <a:r>
              <a:rPr lang="en-US" altLang="en-US" sz="1700" b="1" i="1" dirty="0"/>
              <a:t>Lecture 9</a:t>
            </a:r>
          </a:p>
          <a:p>
            <a:pPr algn="l"/>
            <a:r>
              <a:rPr lang="en-US" altLang="en-US" sz="1700" b="1" dirty="0"/>
              <a:t>Vidya Rangasayee</a:t>
            </a:r>
          </a:p>
          <a:p>
            <a:pPr algn="l"/>
            <a:r>
              <a:rPr lang="en-US" altLang="en-US" sz="1700" b="1" dirty="0"/>
              <a:t>CS 146 Fall 2023</a:t>
            </a:r>
          </a:p>
        </p:txBody>
      </p:sp>
      <p:pic>
        <p:nvPicPr>
          <p:cNvPr id="4100" name="Picture 4">
            <a:extLst>
              <a:ext uri="{FF2B5EF4-FFF2-40B4-BE49-F238E27FC236}">
                <a16:creationId xmlns:a16="http://schemas.microsoft.com/office/drawing/2014/main" id="{7CCF2620-B204-0496-A3B5-AFF0A64E16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55593" y="625684"/>
            <a:ext cx="4616974" cy="545538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DA2D3BB-3D80-B70F-4620-D2603F10A22A}"/>
              </a:ext>
            </a:extLst>
          </p:cNvPr>
          <p:cNvSpPr>
            <a:spLocks noGrp="1" noChangeArrowheads="1"/>
          </p:cNvSpPr>
          <p:nvPr>
            <p:ph type="title"/>
          </p:nvPr>
        </p:nvSpPr>
        <p:spPr/>
        <p:txBody>
          <a:bodyPr/>
          <a:lstStyle/>
          <a:p>
            <a:pPr eaLnBrk="1" hangingPunct="1">
              <a:defRPr/>
            </a:pPr>
            <a:r>
              <a:rPr lang="en-US">
                <a:cs typeface="+mj-cs"/>
              </a:rPr>
              <a:t>A lot of repeated work!</a:t>
            </a:r>
          </a:p>
        </p:txBody>
      </p:sp>
      <p:sp>
        <p:nvSpPr>
          <p:cNvPr id="17411" name="Text Box 3">
            <a:extLst>
              <a:ext uri="{FF2B5EF4-FFF2-40B4-BE49-F238E27FC236}">
                <a16:creationId xmlns:a16="http://schemas.microsoft.com/office/drawing/2014/main" id="{081D0C2B-152E-6E34-8ED7-F153B0D0B288}"/>
              </a:ext>
            </a:extLst>
          </p:cNvPr>
          <p:cNvSpPr txBox="1">
            <a:spLocks noChangeArrowheads="1"/>
          </p:cNvSpPr>
          <p:nvPr/>
        </p:nvSpPr>
        <p:spPr bwMode="auto">
          <a:xfrm>
            <a:off x="3810000" y="1524000"/>
            <a:ext cx="914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a:t>
            </a:r>
          </a:p>
        </p:txBody>
      </p:sp>
      <p:sp>
        <p:nvSpPr>
          <p:cNvPr id="17412" name="Text Box 4">
            <a:extLst>
              <a:ext uri="{FF2B5EF4-FFF2-40B4-BE49-F238E27FC236}">
                <a16:creationId xmlns:a16="http://schemas.microsoft.com/office/drawing/2014/main" id="{FCE7BE0D-063C-3856-C165-1B6C7564E457}"/>
              </a:ext>
            </a:extLst>
          </p:cNvPr>
          <p:cNvSpPr txBox="1">
            <a:spLocks noChangeArrowheads="1"/>
          </p:cNvSpPr>
          <p:nvPr/>
        </p:nvSpPr>
        <p:spPr bwMode="auto">
          <a:xfrm>
            <a:off x="1752600" y="2224088"/>
            <a:ext cx="12192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Fib(n-1)</a:t>
            </a:r>
          </a:p>
        </p:txBody>
      </p:sp>
      <p:sp>
        <p:nvSpPr>
          <p:cNvPr id="17413" name="Text Box 5">
            <a:extLst>
              <a:ext uri="{FF2B5EF4-FFF2-40B4-BE49-F238E27FC236}">
                <a16:creationId xmlns:a16="http://schemas.microsoft.com/office/drawing/2014/main" id="{169C9B39-4523-4A71-FAC0-29EB6F02F68A}"/>
              </a:ext>
            </a:extLst>
          </p:cNvPr>
          <p:cNvSpPr txBox="1">
            <a:spLocks noChangeArrowheads="1"/>
          </p:cNvSpPr>
          <p:nvPr/>
        </p:nvSpPr>
        <p:spPr bwMode="auto">
          <a:xfrm>
            <a:off x="5638800" y="22098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Fib(n-2)</a:t>
            </a:r>
          </a:p>
        </p:txBody>
      </p:sp>
      <p:sp>
        <p:nvSpPr>
          <p:cNvPr id="17414" name="Text Box 6">
            <a:extLst>
              <a:ext uri="{FF2B5EF4-FFF2-40B4-BE49-F238E27FC236}">
                <a16:creationId xmlns:a16="http://schemas.microsoft.com/office/drawing/2014/main" id="{62953EF6-DCBB-6710-4C68-BDA8ACC12496}"/>
              </a:ext>
            </a:extLst>
          </p:cNvPr>
          <p:cNvSpPr txBox="1">
            <a:spLocks noChangeArrowheads="1"/>
          </p:cNvSpPr>
          <p:nvPr/>
        </p:nvSpPr>
        <p:spPr bwMode="auto">
          <a:xfrm>
            <a:off x="609600" y="33528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Fib(n-2)</a:t>
            </a:r>
          </a:p>
        </p:txBody>
      </p:sp>
      <p:sp>
        <p:nvSpPr>
          <p:cNvPr id="17415" name="Text Box 7">
            <a:extLst>
              <a:ext uri="{FF2B5EF4-FFF2-40B4-BE49-F238E27FC236}">
                <a16:creationId xmlns:a16="http://schemas.microsoft.com/office/drawing/2014/main" id="{E22A8056-9F27-1B5C-A32B-CF7B3ADDA374}"/>
              </a:ext>
            </a:extLst>
          </p:cNvPr>
          <p:cNvSpPr txBox="1">
            <a:spLocks noChangeArrowheads="1"/>
          </p:cNvSpPr>
          <p:nvPr/>
        </p:nvSpPr>
        <p:spPr bwMode="auto">
          <a:xfrm>
            <a:off x="2667000" y="33528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solidFill>
                  <a:srgbClr val="FF0000"/>
                </a:solidFill>
                <a:latin typeface="Arial" charset="0"/>
                <a:ea typeface="ＭＳ Ｐゴシック" charset="0"/>
              </a:rPr>
              <a:t>Fib(n-3)</a:t>
            </a:r>
          </a:p>
        </p:txBody>
      </p:sp>
      <p:sp>
        <p:nvSpPr>
          <p:cNvPr id="17416" name="Text Box 8">
            <a:extLst>
              <a:ext uri="{FF2B5EF4-FFF2-40B4-BE49-F238E27FC236}">
                <a16:creationId xmlns:a16="http://schemas.microsoft.com/office/drawing/2014/main" id="{E49D4B0D-3203-E0E1-A007-A615985A728E}"/>
              </a:ext>
            </a:extLst>
          </p:cNvPr>
          <p:cNvSpPr txBox="1">
            <a:spLocks noChangeArrowheads="1"/>
          </p:cNvSpPr>
          <p:nvPr/>
        </p:nvSpPr>
        <p:spPr bwMode="auto">
          <a:xfrm>
            <a:off x="228600" y="4510088"/>
            <a:ext cx="9906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b="1">
                <a:solidFill>
                  <a:srgbClr val="FF0000"/>
                </a:solidFill>
                <a:latin typeface="Arial" charset="0"/>
                <a:ea typeface="ＭＳ Ｐゴシック" charset="0"/>
              </a:rPr>
              <a:t>Fib(n-3)</a:t>
            </a:r>
          </a:p>
        </p:txBody>
      </p:sp>
      <p:sp>
        <p:nvSpPr>
          <p:cNvPr id="17417" name="Text Box 9">
            <a:extLst>
              <a:ext uri="{FF2B5EF4-FFF2-40B4-BE49-F238E27FC236}">
                <a16:creationId xmlns:a16="http://schemas.microsoft.com/office/drawing/2014/main" id="{69E50B4F-B786-D16A-9223-228AEAFDDFC0}"/>
              </a:ext>
            </a:extLst>
          </p:cNvPr>
          <p:cNvSpPr txBox="1">
            <a:spLocks noChangeArrowheads="1"/>
          </p:cNvSpPr>
          <p:nvPr/>
        </p:nvSpPr>
        <p:spPr bwMode="auto">
          <a:xfrm>
            <a:off x="1143000" y="4495800"/>
            <a:ext cx="914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Fib(n-4)</a:t>
            </a:r>
          </a:p>
        </p:txBody>
      </p:sp>
      <p:sp>
        <p:nvSpPr>
          <p:cNvPr id="17418" name="Text Box 10">
            <a:extLst>
              <a:ext uri="{FF2B5EF4-FFF2-40B4-BE49-F238E27FC236}">
                <a16:creationId xmlns:a16="http://schemas.microsoft.com/office/drawing/2014/main" id="{D9B0D4BD-5CAB-3AC4-6994-B2C1BEBF05CD}"/>
              </a:ext>
            </a:extLst>
          </p:cNvPr>
          <p:cNvSpPr txBox="1">
            <a:spLocks noChangeArrowheads="1"/>
          </p:cNvSpPr>
          <p:nvPr/>
        </p:nvSpPr>
        <p:spPr bwMode="auto">
          <a:xfrm>
            <a:off x="2286000" y="4495800"/>
            <a:ext cx="914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Fib(n-4)</a:t>
            </a:r>
          </a:p>
        </p:txBody>
      </p:sp>
      <p:sp>
        <p:nvSpPr>
          <p:cNvPr id="17419" name="Text Box 11">
            <a:extLst>
              <a:ext uri="{FF2B5EF4-FFF2-40B4-BE49-F238E27FC236}">
                <a16:creationId xmlns:a16="http://schemas.microsoft.com/office/drawing/2014/main" id="{6047ED4C-5B09-933A-E172-19A4E8C7E65A}"/>
              </a:ext>
            </a:extLst>
          </p:cNvPr>
          <p:cNvSpPr txBox="1">
            <a:spLocks noChangeArrowheads="1"/>
          </p:cNvSpPr>
          <p:nvPr/>
        </p:nvSpPr>
        <p:spPr bwMode="auto">
          <a:xfrm>
            <a:off x="3429000" y="4495800"/>
            <a:ext cx="914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Fib(n-5)</a:t>
            </a:r>
          </a:p>
        </p:txBody>
      </p:sp>
      <p:sp>
        <p:nvSpPr>
          <p:cNvPr id="17420" name="Text Box 12">
            <a:extLst>
              <a:ext uri="{FF2B5EF4-FFF2-40B4-BE49-F238E27FC236}">
                <a16:creationId xmlns:a16="http://schemas.microsoft.com/office/drawing/2014/main" id="{D6DF8670-14BF-A886-5994-E07B56B768D4}"/>
              </a:ext>
            </a:extLst>
          </p:cNvPr>
          <p:cNvSpPr txBox="1">
            <a:spLocks noChangeArrowheads="1"/>
          </p:cNvSpPr>
          <p:nvPr/>
        </p:nvSpPr>
        <p:spPr bwMode="auto">
          <a:xfrm>
            <a:off x="5029200" y="33528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solidFill>
                  <a:srgbClr val="FF0000"/>
                </a:solidFill>
                <a:latin typeface="Arial" charset="0"/>
                <a:ea typeface="ＭＳ Ｐゴシック" charset="0"/>
              </a:rPr>
              <a:t>Fib(n-3)</a:t>
            </a:r>
          </a:p>
        </p:txBody>
      </p:sp>
      <p:sp>
        <p:nvSpPr>
          <p:cNvPr id="17421" name="Text Box 13">
            <a:extLst>
              <a:ext uri="{FF2B5EF4-FFF2-40B4-BE49-F238E27FC236}">
                <a16:creationId xmlns:a16="http://schemas.microsoft.com/office/drawing/2014/main" id="{4D45688D-ACE6-1599-6C4F-861397FBCF0A}"/>
              </a:ext>
            </a:extLst>
          </p:cNvPr>
          <p:cNvSpPr txBox="1">
            <a:spLocks noChangeArrowheads="1"/>
          </p:cNvSpPr>
          <p:nvPr/>
        </p:nvSpPr>
        <p:spPr bwMode="auto">
          <a:xfrm>
            <a:off x="6858000" y="3290888"/>
            <a:ext cx="12192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Fib(n-4)</a:t>
            </a:r>
          </a:p>
        </p:txBody>
      </p:sp>
      <p:sp>
        <p:nvSpPr>
          <p:cNvPr id="17422" name="Text Box 14">
            <a:extLst>
              <a:ext uri="{FF2B5EF4-FFF2-40B4-BE49-F238E27FC236}">
                <a16:creationId xmlns:a16="http://schemas.microsoft.com/office/drawing/2014/main" id="{C782CAA6-4013-EFE9-9CEA-36D98B343249}"/>
              </a:ext>
            </a:extLst>
          </p:cNvPr>
          <p:cNvSpPr txBox="1">
            <a:spLocks noChangeArrowheads="1"/>
          </p:cNvSpPr>
          <p:nvPr/>
        </p:nvSpPr>
        <p:spPr bwMode="auto">
          <a:xfrm>
            <a:off x="4648200" y="4510088"/>
            <a:ext cx="10668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Fib(n-4)</a:t>
            </a:r>
          </a:p>
        </p:txBody>
      </p:sp>
      <p:sp>
        <p:nvSpPr>
          <p:cNvPr id="17423" name="Text Box 15">
            <a:extLst>
              <a:ext uri="{FF2B5EF4-FFF2-40B4-BE49-F238E27FC236}">
                <a16:creationId xmlns:a16="http://schemas.microsoft.com/office/drawing/2014/main" id="{F4FD7638-3244-0A88-3A87-EAD98198BFEE}"/>
              </a:ext>
            </a:extLst>
          </p:cNvPr>
          <p:cNvSpPr txBox="1">
            <a:spLocks noChangeArrowheads="1"/>
          </p:cNvSpPr>
          <p:nvPr/>
        </p:nvSpPr>
        <p:spPr bwMode="auto">
          <a:xfrm>
            <a:off x="5562600" y="4495800"/>
            <a:ext cx="914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Fib(n-5)</a:t>
            </a:r>
          </a:p>
        </p:txBody>
      </p:sp>
      <p:sp>
        <p:nvSpPr>
          <p:cNvPr id="17424" name="Text Box 16">
            <a:extLst>
              <a:ext uri="{FF2B5EF4-FFF2-40B4-BE49-F238E27FC236}">
                <a16:creationId xmlns:a16="http://schemas.microsoft.com/office/drawing/2014/main" id="{60961D51-BDA2-3541-701F-D3443EA493C4}"/>
              </a:ext>
            </a:extLst>
          </p:cNvPr>
          <p:cNvSpPr txBox="1">
            <a:spLocks noChangeArrowheads="1"/>
          </p:cNvSpPr>
          <p:nvPr/>
        </p:nvSpPr>
        <p:spPr bwMode="auto">
          <a:xfrm>
            <a:off x="6858000" y="4510088"/>
            <a:ext cx="914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Fib(n-5)</a:t>
            </a:r>
          </a:p>
        </p:txBody>
      </p:sp>
      <p:sp>
        <p:nvSpPr>
          <p:cNvPr id="17425" name="Text Box 17">
            <a:extLst>
              <a:ext uri="{FF2B5EF4-FFF2-40B4-BE49-F238E27FC236}">
                <a16:creationId xmlns:a16="http://schemas.microsoft.com/office/drawing/2014/main" id="{D58291B8-076F-6A1A-C5C1-665A48CFF16F}"/>
              </a:ext>
            </a:extLst>
          </p:cNvPr>
          <p:cNvSpPr txBox="1">
            <a:spLocks noChangeArrowheads="1"/>
          </p:cNvSpPr>
          <p:nvPr/>
        </p:nvSpPr>
        <p:spPr bwMode="auto">
          <a:xfrm>
            <a:off x="7772400" y="4495800"/>
            <a:ext cx="914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Fib(n-6)</a:t>
            </a:r>
          </a:p>
        </p:txBody>
      </p:sp>
      <p:sp>
        <p:nvSpPr>
          <p:cNvPr id="17426" name="Line 18">
            <a:extLst>
              <a:ext uri="{FF2B5EF4-FFF2-40B4-BE49-F238E27FC236}">
                <a16:creationId xmlns:a16="http://schemas.microsoft.com/office/drawing/2014/main" id="{FAAABC6A-9994-723F-13A1-6728FD8105AC}"/>
              </a:ext>
            </a:extLst>
          </p:cNvPr>
          <p:cNvSpPr>
            <a:spLocks noChangeShapeType="1"/>
          </p:cNvSpPr>
          <p:nvPr/>
        </p:nvSpPr>
        <p:spPr bwMode="auto">
          <a:xfrm flipH="1">
            <a:off x="2438400" y="1905000"/>
            <a:ext cx="1676400" cy="228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27" name="Line 19">
            <a:extLst>
              <a:ext uri="{FF2B5EF4-FFF2-40B4-BE49-F238E27FC236}">
                <a16:creationId xmlns:a16="http://schemas.microsoft.com/office/drawing/2014/main" id="{C2B65B95-4709-E88C-9F5C-DE9ABDCC4809}"/>
              </a:ext>
            </a:extLst>
          </p:cNvPr>
          <p:cNvSpPr>
            <a:spLocks noChangeShapeType="1"/>
          </p:cNvSpPr>
          <p:nvPr/>
        </p:nvSpPr>
        <p:spPr bwMode="auto">
          <a:xfrm>
            <a:off x="4114800" y="1905000"/>
            <a:ext cx="1752600" cy="228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28" name="Line 20">
            <a:extLst>
              <a:ext uri="{FF2B5EF4-FFF2-40B4-BE49-F238E27FC236}">
                <a16:creationId xmlns:a16="http://schemas.microsoft.com/office/drawing/2014/main" id="{E3CC3A23-A864-592D-ADE7-303ED2D91EA4}"/>
              </a:ext>
            </a:extLst>
          </p:cNvPr>
          <p:cNvSpPr>
            <a:spLocks noChangeShapeType="1"/>
          </p:cNvSpPr>
          <p:nvPr/>
        </p:nvSpPr>
        <p:spPr bwMode="auto">
          <a:xfrm flipH="1">
            <a:off x="1219200" y="2590800"/>
            <a:ext cx="8382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29" name="Line 21">
            <a:extLst>
              <a:ext uri="{FF2B5EF4-FFF2-40B4-BE49-F238E27FC236}">
                <a16:creationId xmlns:a16="http://schemas.microsoft.com/office/drawing/2014/main" id="{4F4FCA10-7E12-61C2-0DEA-F08CEC48FA0A}"/>
              </a:ext>
            </a:extLst>
          </p:cNvPr>
          <p:cNvSpPr>
            <a:spLocks noChangeShapeType="1"/>
          </p:cNvSpPr>
          <p:nvPr/>
        </p:nvSpPr>
        <p:spPr bwMode="auto">
          <a:xfrm>
            <a:off x="2057400" y="2590800"/>
            <a:ext cx="9906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0" name="Line 22">
            <a:extLst>
              <a:ext uri="{FF2B5EF4-FFF2-40B4-BE49-F238E27FC236}">
                <a16:creationId xmlns:a16="http://schemas.microsoft.com/office/drawing/2014/main" id="{5D2ED61E-32A0-78D2-54A4-52C701D7EF4E}"/>
              </a:ext>
            </a:extLst>
          </p:cNvPr>
          <p:cNvSpPr>
            <a:spLocks noChangeShapeType="1"/>
          </p:cNvSpPr>
          <p:nvPr/>
        </p:nvSpPr>
        <p:spPr bwMode="auto">
          <a:xfrm flipH="1">
            <a:off x="762000" y="3733800"/>
            <a:ext cx="2286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1" name="Line 23">
            <a:extLst>
              <a:ext uri="{FF2B5EF4-FFF2-40B4-BE49-F238E27FC236}">
                <a16:creationId xmlns:a16="http://schemas.microsoft.com/office/drawing/2014/main" id="{EBE4E46A-6FB9-6DF0-A9AB-2820059D065D}"/>
              </a:ext>
            </a:extLst>
          </p:cNvPr>
          <p:cNvSpPr>
            <a:spLocks noChangeShapeType="1"/>
          </p:cNvSpPr>
          <p:nvPr/>
        </p:nvSpPr>
        <p:spPr bwMode="auto">
          <a:xfrm>
            <a:off x="990600" y="3733800"/>
            <a:ext cx="4572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2" name="Line 24">
            <a:extLst>
              <a:ext uri="{FF2B5EF4-FFF2-40B4-BE49-F238E27FC236}">
                <a16:creationId xmlns:a16="http://schemas.microsoft.com/office/drawing/2014/main" id="{D47DE22E-DAFF-D929-FD7B-808732A98108}"/>
              </a:ext>
            </a:extLst>
          </p:cNvPr>
          <p:cNvSpPr>
            <a:spLocks noChangeShapeType="1"/>
          </p:cNvSpPr>
          <p:nvPr/>
        </p:nvSpPr>
        <p:spPr bwMode="auto">
          <a:xfrm flipH="1">
            <a:off x="2819400" y="3733800"/>
            <a:ext cx="2286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3" name="Line 25">
            <a:extLst>
              <a:ext uri="{FF2B5EF4-FFF2-40B4-BE49-F238E27FC236}">
                <a16:creationId xmlns:a16="http://schemas.microsoft.com/office/drawing/2014/main" id="{07BDAA52-4DCB-4C5F-6DF3-015D8396DE36}"/>
              </a:ext>
            </a:extLst>
          </p:cNvPr>
          <p:cNvSpPr>
            <a:spLocks noChangeShapeType="1"/>
          </p:cNvSpPr>
          <p:nvPr/>
        </p:nvSpPr>
        <p:spPr bwMode="auto">
          <a:xfrm>
            <a:off x="3048000" y="37338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4" name="Line 26">
            <a:extLst>
              <a:ext uri="{FF2B5EF4-FFF2-40B4-BE49-F238E27FC236}">
                <a16:creationId xmlns:a16="http://schemas.microsoft.com/office/drawing/2014/main" id="{FC49652A-CFEA-208A-6D1C-FD6E7728A22D}"/>
              </a:ext>
            </a:extLst>
          </p:cNvPr>
          <p:cNvSpPr>
            <a:spLocks noChangeShapeType="1"/>
          </p:cNvSpPr>
          <p:nvPr/>
        </p:nvSpPr>
        <p:spPr bwMode="auto">
          <a:xfrm flipH="1">
            <a:off x="5181600" y="3733800"/>
            <a:ext cx="4572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5" name="Line 27">
            <a:extLst>
              <a:ext uri="{FF2B5EF4-FFF2-40B4-BE49-F238E27FC236}">
                <a16:creationId xmlns:a16="http://schemas.microsoft.com/office/drawing/2014/main" id="{87232A09-96AB-B7B5-3D17-A2D3A70084E4}"/>
              </a:ext>
            </a:extLst>
          </p:cNvPr>
          <p:cNvSpPr>
            <a:spLocks noChangeShapeType="1"/>
          </p:cNvSpPr>
          <p:nvPr/>
        </p:nvSpPr>
        <p:spPr bwMode="auto">
          <a:xfrm>
            <a:off x="5638800" y="3733800"/>
            <a:ext cx="3810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6" name="Line 28">
            <a:extLst>
              <a:ext uri="{FF2B5EF4-FFF2-40B4-BE49-F238E27FC236}">
                <a16:creationId xmlns:a16="http://schemas.microsoft.com/office/drawing/2014/main" id="{2ADA4E05-2CF0-37DB-822B-3EBEF48C9B46}"/>
              </a:ext>
            </a:extLst>
          </p:cNvPr>
          <p:cNvSpPr>
            <a:spLocks noChangeShapeType="1"/>
          </p:cNvSpPr>
          <p:nvPr/>
        </p:nvSpPr>
        <p:spPr bwMode="auto">
          <a:xfrm flipH="1">
            <a:off x="5638800" y="259080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7" name="Line 29">
            <a:extLst>
              <a:ext uri="{FF2B5EF4-FFF2-40B4-BE49-F238E27FC236}">
                <a16:creationId xmlns:a16="http://schemas.microsoft.com/office/drawing/2014/main" id="{C90E2903-9171-190C-0FAC-C9EE5A51E53C}"/>
              </a:ext>
            </a:extLst>
          </p:cNvPr>
          <p:cNvSpPr>
            <a:spLocks noChangeShapeType="1"/>
          </p:cNvSpPr>
          <p:nvPr/>
        </p:nvSpPr>
        <p:spPr bwMode="auto">
          <a:xfrm>
            <a:off x="6096000" y="2590800"/>
            <a:ext cx="12192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8" name="Line 30">
            <a:extLst>
              <a:ext uri="{FF2B5EF4-FFF2-40B4-BE49-F238E27FC236}">
                <a16:creationId xmlns:a16="http://schemas.microsoft.com/office/drawing/2014/main" id="{E1334499-A655-4F75-EA31-039CAD35B095}"/>
              </a:ext>
            </a:extLst>
          </p:cNvPr>
          <p:cNvSpPr>
            <a:spLocks noChangeShapeType="1"/>
          </p:cNvSpPr>
          <p:nvPr/>
        </p:nvSpPr>
        <p:spPr bwMode="auto">
          <a:xfrm flipH="1">
            <a:off x="7239000" y="3733800"/>
            <a:ext cx="2286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9" name="Line 31">
            <a:extLst>
              <a:ext uri="{FF2B5EF4-FFF2-40B4-BE49-F238E27FC236}">
                <a16:creationId xmlns:a16="http://schemas.microsoft.com/office/drawing/2014/main" id="{3EE2ECEF-B828-4EC4-B312-98EEB8B01D40}"/>
              </a:ext>
            </a:extLst>
          </p:cNvPr>
          <p:cNvSpPr>
            <a:spLocks noChangeShapeType="1"/>
          </p:cNvSpPr>
          <p:nvPr/>
        </p:nvSpPr>
        <p:spPr bwMode="auto">
          <a:xfrm>
            <a:off x="7467600" y="37338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40" name="Line 32">
            <a:extLst>
              <a:ext uri="{FF2B5EF4-FFF2-40B4-BE49-F238E27FC236}">
                <a16:creationId xmlns:a16="http://schemas.microsoft.com/office/drawing/2014/main" id="{DEDB9E6A-A12E-0E6D-BD77-46A45B5F6836}"/>
              </a:ext>
            </a:extLst>
          </p:cNvPr>
          <p:cNvSpPr>
            <a:spLocks noChangeShapeType="1"/>
          </p:cNvSpPr>
          <p:nvPr/>
        </p:nvSpPr>
        <p:spPr bwMode="auto">
          <a:xfrm flipH="1">
            <a:off x="457200"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41" name="Line 33">
            <a:extLst>
              <a:ext uri="{FF2B5EF4-FFF2-40B4-BE49-F238E27FC236}">
                <a16:creationId xmlns:a16="http://schemas.microsoft.com/office/drawing/2014/main" id="{BE6F4021-6417-0AA7-B1CE-25AF9042972C}"/>
              </a:ext>
            </a:extLst>
          </p:cNvPr>
          <p:cNvSpPr>
            <a:spLocks noChangeShapeType="1"/>
          </p:cNvSpPr>
          <p:nvPr/>
        </p:nvSpPr>
        <p:spPr bwMode="auto">
          <a:xfrm>
            <a:off x="685800"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42" name="Line 34">
            <a:extLst>
              <a:ext uri="{FF2B5EF4-FFF2-40B4-BE49-F238E27FC236}">
                <a16:creationId xmlns:a16="http://schemas.microsoft.com/office/drawing/2014/main" id="{C51E5EF5-486C-7C17-D180-2A1844617261}"/>
              </a:ext>
            </a:extLst>
          </p:cNvPr>
          <p:cNvSpPr>
            <a:spLocks noChangeShapeType="1"/>
          </p:cNvSpPr>
          <p:nvPr/>
        </p:nvSpPr>
        <p:spPr bwMode="auto">
          <a:xfrm flipH="1">
            <a:off x="1371600"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43" name="Line 35">
            <a:extLst>
              <a:ext uri="{FF2B5EF4-FFF2-40B4-BE49-F238E27FC236}">
                <a16:creationId xmlns:a16="http://schemas.microsoft.com/office/drawing/2014/main" id="{3838CB4F-E2FE-F28F-D897-5722DE43B38A}"/>
              </a:ext>
            </a:extLst>
          </p:cNvPr>
          <p:cNvSpPr>
            <a:spLocks noChangeShapeType="1"/>
          </p:cNvSpPr>
          <p:nvPr/>
        </p:nvSpPr>
        <p:spPr bwMode="auto">
          <a:xfrm>
            <a:off x="1600200"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44" name="Line 36">
            <a:extLst>
              <a:ext uri="{FF2B5EF4-FFF2-40B4-BE49-F238E27FC236}">
                <a16:creationId xmlns:a16="http://schemas.microsoft.com/office/drawing/2014/main" id="{112506B6-6B9D-EAE5-5718-0004366D0EAE}"/>
              </a:ext>
            </a:extLst>
          </p:cNvPr>
          <p:cNvSpPr>
            <a:spLocks noChangeShapeType="1"/>
          </p:cNvSpPr>
          <p:nvPr/>
        </p:nvSpPr>
        <p:spPr bwMode="auto">
          <a:xfrm flipH="1">
            <a:off x="2514600"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45" name="Line 37">
            <a:extLst>
              <a:ext uri="{FF2B5EF4-FFF2-40B4-BE49-F238E27FC236}">
                <a16:creationId xmlns:a16="http://schemas.microsoft.com/office/drawing/2014/main" id="{9E3F9BB1-B7A2-501C-DCF6-A4CE47391C99}"/>
              </a:ext>
            </a:extLst>
          </p:cNvPr>
          <p:cNvSpPr>
            <a:spLocks noChangeShapeType="1"/>
          </p:cNvSpPr>
          <p:nvPr/>
        </p:nvSpPr>
        <p:spPr bwMode="auto">
          <a:xfrm>
            <a:off x="2743200"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46" name="Line 38">
            <a:extLst>
              <a:ext uri="{FF2B5EF4-FFF2-40B4-BE49-F238E27FC236}">
                <a16:creationId xmlns:a16="http://schemas.microsoft.com/office/drawing/2014/main" id="{E185C09F-9B5D-7FA8-1EEA-AD8F78F1674F}"/>
              </a:ext>
            </a:extLst>
          </p:cNvPr>
          <p:cNvSpPr>
            <a:spLocks noChangeShapeType="1"/>
          </p:cNvSpPr>
          <p:nvPr/>
        </p:nvSpPr>
        <p:spPr bwMode="auto">
          <a:xfrm flipH="1">
            <a:off x="3643313"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47" name="Line 39">
            <a:extLst>
              <a:ext uri="{FF2B5EF4-FFF2-40B4-BE49-F238E27FC236}">
                <a16:creationId xmlns:a16="http://schemas.microsoft.com/office/drawing/2014/main" id="{DE8D7AD2-2B95-2670-1F6D-92BB0F0CADA5}"/>
              </a:ext>
            </a:extLst>
          </p:cNvPr>
          <p:cNvSpPr>
            <a:spLocks noChangeShapeType="1"/>
          </p:cNvSpPr>
          <p:nvPr/>
        </p:nvSpPr>
        <p:spPr bwMode="auto">
          <a:xfrm>
            <a:off x="3871913"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48" name="Line 40">
            <a:extLst>
              <a:ext uri="{FF2B5EF4-FFF2-40B4-BE49-F238E27FC236}">
                <a16:creationId xmlns:a16="http://schemas.microsoft.com/office/drawing/2014/main" id="{95EE65DA-1AF7-B06F-867A-0776E6EA4DE7}"/>
              </a:ext>
            </a:extLst>
          </p:cNvPr>
          <p:cNvSpPr>
            <a:spLocks noChangeShapeType="1"/>
          </p:cNvSpPr>
          <p:nvPr/>
        </p:nvSpPr>
        <p:spPr bwMode="auto">
          <a:xfrm flipH="1">
            <a:off x="4953000"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49" name="Line 41">
            <a:extLst>
              <a:ext uri="{FF2B5EF4-FFF2-40B4-BE49-F238E27FC236}">
                <a16:creationId xmlns:a16="http://schemas.microsoft.com/office/drawing/2014/main" id="{90929481-B131-EC50-EC17-C8F81465B7F5}"/>
              </a:ext>
            </a:extLst>
          </p:cNvPr>
          <p:cNvSpPr>
            <a:spLocks noChangeShapeType="1"/>
          </p:cNvSpPr>
          <p:nvPr/>
        </p:nvSpPr>
        <p:spPr bwMode="auto">
          <a:xfrm>
            <a:off x="5181600"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50" name="Line 42">
            <a:extLst>
              <a:ext uri="{FF2B5EF4-FFF2-40B4-BE49-F238E27FC236}">
                <a16:creationId xmlns:a16="http://schemas.microsoft.com/office/drawing/2014/main" id="{B4CA8E30-5BB1-2779-72EC-CCD4187E95D9}"/>
              </a:ext>
            </a:extLst>
          </p:cNvPr>
          <p:cNvSpPr>
            <a:spLocks noChangeShapeType="1"/>
          </p:cNvSpPr>
          <p:nvPr/>
        </p:nvSpPr>
        <p:spPr bwMode="auto">
          <a:xfrm flipH="1">
            <a:off x="5867400"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51" name="Line 43">
            <a:extLst>
              <a:ext uri="{FF2B5EF4-FFF2-40B4-BE49-F238E27FC236}">
                <a16:creationId xmlns:a16="http://schemas.microsoft.com/office/drawing/2014/main" id="{977A3050-6ACB-BD6B-2C66-454EF3C6058F}"/>
              </a:ext>
            </a:extLst>
          </p:cNvPr>
          <p:cNvSpPr>
            <a:spLocks noChangeShapeType="1"/>
          </p:cNvSpPr>
          <p:nvPr/>
        </p:nvSpPr>
        <p:spPr bwMode="auto">
          <a:xfrm>
            <a:off x="6096000"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52" name="Line 44">
            <a:extLst>
              <a:ext uri="{FF2B5EF4-FFF2-40B4-BE49-F238E27FC236}">
                <a16:creationId xmlns:a16="http://schemas.microsoft.com/office/drawing/2014/main" id="{3D1D05AE-2827-0ED3-C007-E9FE4BB3A342}"/>
              </a:ext>
            </a:extLst>
          </p:cNvPr>
          <p:cNvSpPr>
            <a:spLocks noChangeShapeType="1"/>
          </p:cNvSpPr>
          <p:nvPr/>
        </p:nvSpPr>
        <p:spPr bwMode="auto">
          <a:xfrm flipH="1">
            <a:off x="7162800"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53" name="Line 45">
            <a:extLst>
              <a:ext uri="{FF2B5EF4-FFF2-40B4-BE49-F238E27FC236}">
                <a16:creationId xmlns:a16="http://schemas.microsoft.com/office/drawing/2014/main" id="{F5C03EFD-0D67-F284-BD66-E42DC1A48251}"/>
              </a:ext>
            </a:extLst>
          </p:cNvPr>
          <p:cNvSpPr>
            <a:spLocks noChangeShapeType="1"/>
          </p:cNvSpPr>
          <p:nvPr/>
        </p:nvSpPr>
        <p:spPr bwMode="auto">
          <a:xfrm>
            <a:off x="7391400"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54" name="Line 46">
            <a:extLst>
              <a:ext uri="{FF2B5EF4-FFF2-40B4-BE49-F238E27FC236}">
                <a16:creationId xmlns:a16="http://schemas.microsoft.com/office/drawing/2014/main" id="{578328BB-146D-711D-C881-0A37850ED496}"/>
              </a:ext>
            </a:extLst>
          </p:cNvPr>
          <p:cNvSpPr>
            <a:spLocks noChangeShapeType="1"/>
          </p:cNvSpPr>
          <p:nvPr/>
        </p:nvSpPr>
        <p:spPr bwMode="auto">
          <a:xfrm flipH="1">
            <a:off x="8001000"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55" name="Line 47">
            <a:extLst>
              <a:ext uri="{FF2B5EF4-FFF2-40B4-BE49-F238E27FC236}">
                <a16:creationId xmlns:a16="http://schemas.microsoft.com/office/drawing/2014/main" id="{05E52DCC-4B1C-7145-6740-502D29057A42}"/>
              </a:ext>
            </a:extLst>
          </p:cNvPr>
          <p:cNvSpPr>
            <a:spLocks noChangeShapeType="1"/>
          </p:cNvSpPr>
          <p:nvPr/>
        </p:nvSpPr>
        <p:spPr bwMode="auto">
          <a:xfrm>
            <a:off x="8229600"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9D08F829-90F1-1209-5174-F11F3187DD79}"/>
              </a:ext>
            </a:extLst>
          </p:cNvPr>
          <p:cNvSpPr>
            <a:spLocks noGrp="1" noChangeArrowheads="1"/>
          </p:cNvSpPr>
          <p:nvPr>
            <p:ph type="title"/>
          </p:nvPr>
        </p:nvSpPr>
        <p:spPr/>
        <p:txBody>
          <a:bodyPr/>
          <a:lstStyle/>
          <a:p>
            <a:pPr eaLnBrk="1" hangingPunct="1">
              <a:defRPr/>
            </a:pPr>
            <a:r>
              <a:rPr lang="en-US">
                <a:cs typeface="+mj-cs"/>
              </a:rPr>
              <a:t>Identifying a dynamic programming problem</a:t>
            </a:r>
          </a:p>
        </p:txBody>
      </p:sp>
      <p:sp>
        <p:nvSpPr>
          <p:cNvPr id="147459" name="Rectangle 3">
            <a:extLst>
              <a:ext uri="{FF2B5EF4-FFF2-40B4-BE49-F238E27FC236}">
                <a16:creationId xmlns:a16="http://schemas.microsoft.com/office/drawing/2014/main" id="{26AA8632-D4D1-1256-04A5-0E424953D638}"/>
              </a:ext>
            </a:extLst>
          </p:cNvPr>
          <p:cNvSpPr>
            <a:spLocks noGrp="1" noChangeArrowheads="1"/>
          </p:cNvSpPr>
          <p:nvPr>
            <p:ph type="body" idx="1"/>
          </p:nvPr>
        </p:nvSpPr>
        <p:spPr/>
        <p:txBody>
          <a:bodyPr/>
          <a:lstStyle/>
          <a:p>
            <a:pPr marL="0" indent="0" eaLnBrk="1" hangingPunct="1">
              <a:buFont typeface="Wingdings" charset="0"/>
              <a:buNone/>
              <a:defRPr/>
            </a:pPr>
            <a:r>
              <a:rPr lang="en-US" sz="2800" dirty="0">
                <a:cs typeface="+mn-cs"/>
              </a:rPr>
              <a:t>The solution can be defined with respect to solutions to </a:t>
            </a:r>
            <a:r>
              <a:rPr lang="en-US" sz="2800" dirty="0" err="1">
                <a:cs typeface="+mn-cs"/>
              </a:rPr>
              <a:t>subproblems</a:t>
            </a:r>
            <a:endParaRPr lang="en-US" sz="2800" dirty="0">
              <a:cs typeface="+mn-cs"/>
            </a:endParaRPr>
          </a:p>
          <a:p>
            <a:pPr eaLnBrk="1" hangingPunct="1">
              <a:buFont typeface="Wingdings" charset="0"/>
              <a:buChar char="l"/>
              <a:defRPr/>
            </a:pPr>
            <a:endParaRPr lang="en-US" sz="2800" dirty="0">
              <a:cs typeface="+mn-cs"/>
            </a:endParaRPr>
          </a:p>
          <a:p>
            <a:pPr marL="0" indent="0" eaLnBrk="1" hangingPunct="1">
              <a:buFont typeface="Wingdings" charset="0"/>
              <a:buNone/>
              <a:defRPr/>
            </a:pPr>
            <a:r>
              <a:rPr lang="en-US" sz="2800" dirty="0">
                <a:cs typeface="+mn-cs"/>
              </a:rPr>
              <a:t>The </a:t>
            </a:r>
            <a:r>
              <a:rPr lang="en-US" sz="2800" dirty="0" err="1">
                <a:cs typeface="+mn-cs"/>
              </a:rPr>
              <a:t>subproblems</a:t>
            </a:r>
            <a:r>
              <a:rPr lang="en-US" sz="2800" dirty="0">
                <a:cs typeface="+mn-cs"/>
              </a:rPr>
              <a:t> created are </a:t>
            </a:r>
            <a:r>
              <a:rPr lang="en-US" sz="2800" i="1" dirty="0">
                <a:solidFill>
                  <a:srgbClr val="FF0000"/>
                </a:solidFill>
                <a:cs typeface="+mn-cs"/>
              </a:rPr>
              <a:t>overlapping</a:t>
            </a:r>
            <a:r>
              <a:rPr lang="en-US" sz="2800" dirty="0">
                <a:cs typeface="+mn-cs"/>
              </a:rPr>
              <a:t>, that is </a:t>
            </a:r>
            <a:r>
              <a:rPr lang="en-US" sz="2800" b="1" dirty="0">
                <a:solidFill>
                  <a:srgbClr val="FF6600"/>
                </a:solidFill>
                <a:cs typeface="+mn-cs"/>
              </a:rPr>
              <a:t>we see the same </a:t>
            </a:r>
            <a:r>
              <a:rPr lang="en-US" sz="2800" b="1" dirty="0" err="1">
                <a:solidFill>
                  <a:srgbClr val="FF6600"/>
                </a:solidFill>
                <a:cs typeface="+mn-cs"/>
              </a:rPr>
              <a:t>subproblems</a:t>
            </a:r>
            <a:r>
              <a:rPr lang="en-US" sz="2800" b="1" dirty="0">
                <a:solidFill>
                  <a:srgbClr val="FF6600"/>
                </a:solidFill>
                <a:cs typeface="+mn-cs"/>
              </a:rPr>
              <a:t> repeated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BEF79-4BCB-8F22-6871-4D2BFCBA9DCB}"/>
              </a:ext>
            </a:extLst>
          </p:cNvPr>
          <p:cNvSpPr>
            <a:spLocks noGrp="1"/>
          </p:cNvSpPr>
          <p:nvPr>
            <p:ph type="title"/>
          </p:nvPr>
        </p:nvSpPr>
        <p:spPr>
          <a:xfrm>
            <a:off x="457200" y="122238"/>
            <a:ext cx="7543800" cy="563562"/>
          </a:xfrm>
        </p:spPr>
        <p:txBody>
          <a:bodyPr>
            <a:normAutofit fontScale="90000"/>
          </a:bodyPr>
          <a:lstStyle/>
          <a:p>
            <a:pPr>
              <a:defRPr/>
            </a:pPr>
            <a:r>
              <a:rPr lang="en-US" dirty="0"/>
              <a:t>Overlapping sub-problems</a:t>
            </a:r>
          </a:p>
        </p:txBody>
      </p:sp>
      <p:sp>
        <p:nvSpPr>
          <p:cNvPr id="4" name="Rectangle 3">
            <a:extLst>
              <a:ext uri="{FF2B5EF4-FFF2-40B4-BE49-F238E27FC236}">
                <a16:creationId xmlns:a16="http://schemas.microsoft.com/office/drawing/2014/main" id="{CB560ECB-EA6B-E121-5BD3-EC67AC87C4E7}"/>
              </a:ext>
            </a:extLst>
          </p:cNvPr>
          <p:cNvSpPr>
            <a:spLocks noChangeArrowheads="1"/>
          </p:cNvSpPr>
          <p:nvPr/>
        </p:nvSpPr>
        <p:spPr bwMode="auto">
          <a:xfrm>
            <a:off x="1905000" y="990600"/>
            <a:ext cx="5943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5" name="Rectangle 4">
            <a:extLst>
              <a:ext uri="{FF2B5EF4-FFF2-40B4-BE49-F238E27FC236}">
                <a16:creationId xmlns:a16="http://schemas.microsoft.com/office/drawing/2014/main" id="{FA212E26-A91C-8AE1-5AFC-41E6AB2F48C0}"/>
              </a:ext>
            </a:extLst>
          </p:cNvPr>
          <p:cNvSpPr>
            <a:spLocks noChangeArrowheads="1"/>
          </p:cNvSpPr>
          <p:nvPr/>
        </p:nvSpPr>
        <p:spPr bwMode="auto">
          <a:xfrm>
            <a:off x="1905000" y="2133600"/>
            <a:ext cx="2895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6" name="Rectangle 5">
            <a:extLst>
              <a:ext uri="{FF2B5EF4-FFF2-40B4-BE49-F238E27FC236}">
                <a16:creationId xmlns:a16="http://schemas.microsoft.com/office/drawing/2014/main" id="{2481D1BD-D058-D014-F18C-B6EC9289EE75}"/>
              </a:ext>
            </a:extLst>
          </p:cNvPr>
          <p:cNvSpPr>
            <a:spLocks noChangeArrowheads="1"/>
          </p:cNvSpPr>
          <p:nvPr/>
        </p:nvSpPr>
        <p:spPr bwMode="auto">
          <a:xfrm>
            <a:off x="4953000" y="2133600"/>
            <a:ext cx="2895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7" name="Down Arrow 6">
            <a:extLst>
              <a:ext uri="{FF2B5EF4-FFF2-40B4-BE49-F238E27FC236}">
                <a16:creationId xmlns:a16="http://schemas.microsoft.com/office/drawing/2014/main" id="{0D1D9C65-6125-C7AB-F4B1-D0DC5C289979}"/>
              </a:ext>
            </a:extLst>
          </p:cNvPr>
          <p:cNvSpPr>
            <a:spLocks noChangeArrowheads="1"/>
          </p:cNvSpPr>
          <p:nvPr/>
        </p:nvSpPr>
        <p:spPr bwMode="auto">
          <a:xfrm>
            <a:off x="4572000" y="1600200"/>
            <a:ext cx="609600" cy="304800"/>
          </a:xfrm>
          <a:prstGeom prst="downArrow">
            <a:avLst>
              <a:gd name="adj1" fmla="val 50000"/>
              <a:gd name="adj2" fmla="val 50000"/>
            </a:avLst>
          </a:prstGeom>
          <a:solidFill>
            <a:srgbClr val="0000FF"/>
          </a:soli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8" name="Rectangle 7">
            <a:extLst>
              <a:ext uri="{FF2B5EF4-FFF2-40B4-BE49-F238E27FC236}">
                <a16:creationId xmlns:a16="http://schemas.microsoft.com/office/drawing/2014/main" id="{3750E490-3B4B-3832-FAF0-4B4E6CBFC04F}"/>
              </a:ext>
            </a:extLst>
          </p:cNvPr>
          <p:cNvSpPr>
            <a:spLocks noChangeArrowheads="1"/>
          </p:cNvSpPr>
          <p:nvPr/>
        </p:nvSpPr>
        <p:spPr bwMode="auto">
          <a:xfrm>
            <a:off x="1905000" y="3200400"/>
            <a:ext cx="5943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9" name="Rectangle 8">
            <a:extLst>
              <a:ext uri="{FF2B5EF4-FFF2-40B4-BE49-F238E27FC236}">
                <a16:creationId xmlns:a16="http://schemas.microsoft.com/office/drawing/2014/main" id="{6692C8D2-946D-3B1F-842C-896A767CB16D}"/>
              </a:ext>
            </a:extLst>
          </p:cNvPr>
          <p:cNvSpPr>
            <a:spLocks noChangeArrowheads="1"/>
          </p:cNvSpPr>
          <p:nvPr/>
        </p:nvSpPr>
        <p:spPr bwMode="auto">
          <a:xfrm>
            <a:off x="1905000" y="4953000"/>
            <a:ext cx="47244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0" name="Rectangle 9">
            <a:extLst>
              <a:ext uri="{FF2B5EF4-FFF2-40B4-BE49-F238E27FC236}">
                <a16:creationId xmlns:a16="http://schemas.microsoft.com/office/drawing/2014/main" id="{2D99AEF8-AD22-B786-2B24-29913B5E0B00}"/>
              </a:ext>
            </a:extLst>
          </p:cNvPr>
          <p:cNvSpPr>
            <a:spLocks noChangeArrowheads="1"/>
          </p:cNvSpPr>
          <p:nvPr/>
        </p:nvSpPr>
        <p:spPr bwMode="auto">
          <a:xfrm>
            <a:off x="1905000" y="4343400"/>
            <a:ext cx="53340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1" name="Down Arrow 10">
            <a:extLst>
              <a:ext uri="{FF2B5EF4-FFF2-40B4-BE49-F238E27FC236}">
                <a16:creationId xmlns:a16="http://schemas.microsoft.com/office/drawing/2014/main" id="{0688D620-D408-D356-3931-C6016585DB3F}"/>
              </a:ext>
            </a:extLst>
          </p:cNvPr>
          <p:cNvSpPr>
            <a:spLocks noChangeArrowheads="1"/>
          </p:cNvSpPr>
          <p:nvPr/>
        </p:nvSpPr>
        <p:spPr bwMode="auto">
          <a:xfrm>
            <a:off x="4572000" y="3810000"/>
            <a:ext cx="609600" cy="304800"/>
          </a:xfrm>
          <a:prstGeom prst="downArrow">
            <a:avLst>
              <a:gd name="adj1" fmla="val 50000"/>
              <a:gd name="adj2" fmla="val 50000"/>
            </a:avLst>
          </a:prstGeom>
          <a:solidFill>
            <a:srgbClr val="0000FF"/>
          </a:soli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2" name="Rectangle 11">
            <a:extLst>
              <a:ext uri="{FF2B5EF4-FFF2-40B4-BE49-F238E27FC236}">
                <a16:creationId xmlns:a16="http://schemas.microsoft.com/office/drawing/2014/main" id="{F7A7D0C6-FA31-0E56-6798-514E7F4D908D}"/>
              </a:ext>
            </a:extLst>
          </p:cNvPr>
          <p:cNvSpPr>
            <a:spLocks noChangeArrowheads="1"/>
          </p:cNvSpPr>
          <p:nvPr/>
        </p:nvSpPr>
        <p:spPr bwMode="auto">
          <a:xfrm>
            <a:off x="1905000" y="5710238"/>
            <a:ext cx="9144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23563" name="TextBox 12">
            <a:extLst>
              <a:ext uri="{FF2B5EF4-FFF2-40B4-BE49-F238E27FC236}">
                <a16:creationId xmlns:a16="http://schemas.microsoft.com/office/drawing/2014/main" id="{205508BF-0317-B624-4508-D6635B245D03}"/>
              </a:ext>
            </a:extLst>
          </p:cNvPr>
          <p:cNvSpPr txBox="1">
            <a:spLocks noChangeArrowheads="1"/>
          </p:cNvSpPr>
          <p:nvPr/>
        </p:nvSpPr>
        <p:spPr bwMode="auto">
          <a:xfrm>
            <a:off x="2590800" y="5105400"/>
            <a:ext cx="6461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600"/>
              <a:t>…</a:t>
            </a:r>
          </a:p>
        </p:txBody>
      </p:sp>
      <p:cxnSp>
        <p:nvCxnSpPr>
          <p:cNvPr id="15" name="Straight Connector 14">
            <a:extLst>
              <a:ext uri="{FF2B5EF4-FFF2-40B4-BE49-F238E27FC236}">
                <a16:creationId xmlns:a16="http://schemas.microsoft.com/office/drawing/2014/main" id="{77557763-F33B-8DC6-0D3D-42C5C225935E}"/>
              </a:ext>
            </a:extLst>
          </p:cNvPr>
          <p:cNvCxnSpPr>
            <a:cxnSpLocks noChangeShapeType="1"/>
          </p:cNvCxnSpPr>
          <p:nvPr/>
        </p:nvCxnSpPr>
        <p:spPr bwMode="auto">
          <a:xfrm>
            <a:off x="152400" y="2895600"/>
            <a:ext cx="8229600" cy="0"/>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3565" name="TextBox 15">
            <a:extLst>
              <a:ext uri="{FF2B5EF4-FFF2-40B4-BE49-F238E27FC236}">
                <a16:creationId xmlns:a16="http://schemas.microsoft.com/office/drawing/2014/main" id="{0026DBB1-C6A4-48FC-E801-5E07F5ECEC9E}"/>
              </a:ext>
            </a:extLst>
          </p:cNvPr>
          <p:cNvSpPr txBox="1">
            <a:spLocks noChangeArrowheads="1"/>
          </p:cNvSpPr>
          <p:nvPr/>
        </p:nvSpPr>
        <p:spPr bwMode="auto">
          <a:xfrm>
            <a:off x="300038" y="1296988"/>
            <a:ext cx="12366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divide and</a:t>
            </a:r>
            <a:br>
              <a:rPr lang="en-US" altLang="en-US" sz="1800"/>
            </a:br>
            <a:r>
              <a:rPr lang="en-US" altLang="en-US" sz="1800"/>
              <a:t>conquer</a:t>
            </a:r>
          </a:p>
        </p:txBody>
      </p:sp>
      <p:sp>
        <p:nvSpPr>
          <p:cNvPr id="23566" name="TextBox 16">
            <a:extLst>
              <a:ext uri="{FF2B5EF4-FFF2-40B4-BE49-F238E27FC236}">
                <a16:creationId xmlns:a16="http://schemas.microsoft.com/office/drawing/2014/main" id="{01E4D80A-3C16-26C8-988F-8083B2A7EE31}"/>
              </a:ext>
            </a:extLst>
          </p:cNvPr>
          <p:cNvSpPr txBox="1">
            <a:spLocks noChangeArrowheads="1"/>
          </p:cNvSpPr>
          <p:nvPr/>
        </p:nvSpPr>
        <p:spPr bwMode="auto">
          <a:xfrm>
            <a:off x="207963" y="3810000"/>
            <a:ext cx="15446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dynamic </a:t>
            </a:r>
          </a:p>
          <a:p>
            <a:pPr eaLnBrk="1" hangingPunct="1"/>
            <a:r>
              <a:rPr lang="en-US" altLang="en-US" sz="1800"/>
              <a:t>programming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12">
            <a:extLst>
              <a:ext uri="{FF2B5EF4-FFF2-40B4-BE49-F238E27FC236}">
                <a16:creationId xmlns:a16="http://schemas.microsoft.com/office/drawing/2014/main" id="{2912E1B0-6BBE-CDAE-2404-15986BA5B1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114800"/>
            <a:ext cx="482758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4" name="Rectangle 2">
            <a:extLst>
              <a:ext uri="{FF2B5EF4-FFF2-40B4-BE49-F238E27FC236}">
                <a16:creationId xmlns:a16="http://schemas.microsoft.com/office/drawing/2014/main" id="{619865BB-44A1-62A3-6B79-2379E3290C73}"/>
              </a:ext>
            </a:extLst>
          </p:cNvPr>
          <p:cNvSpPr>
            <a:spLocks noGrp="1" noChangeArrowheads="1"/>
          </p:cNvSpPr>
          <p:nvPr>
            <p:ph type="title"/>
          </p:nvPr>
        </p:nvSpPr>
        <p:spPr/>
        <p:txBody>
          <a:bodyPr/>
          <a:lstStyle/>
          <a:p>
            <a:pPr eaLnBrk="1" hangingPunct="1">
              <a:defRPr/>
            </a:pPr>
            <a:r>
              <a:rPr lang="en-US" dirty="0">
                <a:cs typeface="+mj-cs"/>
              </a:rPr>
              <a:t>Creating a dynamic programming solution</a:t>
            </a:r>
          </a:p>
        </p:txBody>
      </p:sp>
      <p:sp>
        <p:nvSpPr>
          <p:cNvPr id="18435" name="Rectangle 3">
            <a:extLst>
              <a:ext uri="{FF2B5EF4-FFF2-40B4-BE49-F238E27FC236}">
                <a16:creationId xmlns:a16="http://schemas.microsoft.com/office/drawing/2014/main" id="{1F4B68CB-B86F-E281-6A5A-0498DC3C2A2F}"/>
              </a:ext>
            </a:extLst>
          </p:cNvPr>
          <p:cNvSpPr>
            <a:spLocks noGrp="1" noChangeArrowheads="1"/>
          </p:cNvSpPr>
          <p:nvPr>
            <p:ph type="body" idx="1"/>
          </p:nvPr>
        </p:nvSpPr>
        <p:spPr>
          <a:xfrm>
            <a:off x="457200" y="1719263"/>
            <a:ext cx="7696200" cy="3081337"/>
          </a:xfrm>
        </p:spPr>
        <p:txBody>
          <a:bodyPr/>
          <a:lstStyle/>
          <a:p>
            <a:pPr marL="0" indent="0" eaLnBrk="1" hangingPunct="1">
              <a:buFont typeface="Wingdings" charset="0"/>
              <a:buNone/>
              <a:defRPr/>
            </a:pPr>
            <a:r>
              <a:rPr lang="en-US" sz="2000" dirty="0">
                <a:cs typeface="+mn-cs"/>
              </a:rPr>
              <a:t>Step 1: Identify a solution to the problem with respect to </a:t>
            </a:r>
            <a:r>
              <a:rPr lang="en-US" sz="2000" b="1" dirty="0">
                <a:cs typeface="+mn-cs"/>
              </a:rPr>
              <a:t>smaller</a:t>
            </a:r>
            <a:r>
              <a:rPr lang="en-US" sz="2000" dirty="0">
                <a:cs typeface="+mn-cs"/>
              </a:rPr>
              <a:t> </a:t>
            </a:r>
            <a:r>
              <a:rPr lang="en-US" sz="2000" dirty="0" err="1">
                <a:cs typeface="+mn-cs"/>
              </a:rPr>
              <a:t>subproblems</a:t>
            </a:r>
            <a:r>
              <a:rPr lang="en-US" sz="2000" dirty="0">
                <a:cs typeface="+mn-cs"/>
              </a:rPr>
              <a:t> (pretend like you have a solver, but it only works on smaller problems):</a:t>
            </a:r>
          </a:p>
          <a:p>
            <a:pPr lvl="1" eaLnBrk="1" hangingPunct="1">
              <a:buFont typeface="Wingdings" charset="0"/>
              <a:buChar char="l"/>
              <a:defRPr/>
            </a:pPr>
            <a:r>
              <a:rPr lang="en-US" sz="1800" dirty="0"/>
              <a:t>F(n) = F(n-1) + F(n-2)</a:t>
            </a:r>
          </a:p>
          <a:p>
            <a:pPr lvl="1" eaLnBrk="1" hangingPunct="1">
              <a:buFont typeface="Wingdings" charset="0"/>
              <a:buChar char="l"/>
              <a:defRPr/>
            </a:pPr>
            <a:endParaRPr lang="en-US" sz="1800" dirty="0"/>
          </a:p>
          <a:p>
            <a:pPr marL="0" indent="0" eaLnBrk="1" hangingPunct="1">
              <a:buFont typeface="Wingdings" charset="0"/>
              <a:buNone/>
              <a:defRPr/>
            </a:pPr>
            <a:r>
              <a:rPr lang="en-US" sz="2000" dirty="0">
                <a:cs typeface="+mn-cs"/>
              </a:rPr>
              <a:t>Step 2: </a:t>
            </a:r>
            <a:r>
              <a:rPr lang="en-US" sz="2000" b="1" dirty="0">
                <a:cs typeface="+mn-cs"/>
              </a:rPr>
              <a:t>bottom up</a:t>
            </a:r>
            <a:r>
              <a:rPr lang="en-US" sz="2000" dirty="0">
                <a:cs typeface="+mn-cs"/>
              </a:rPr>
              <a:t> - start with solutions to the smallest problems and build solutions to the larger problems</a:t>
            </a:r>
          </a:p>
          <a:p>
            <a:pPr eaLnBrk="1" hangingPunct="1">
              <a:buFont typeface="Wingdings" charset="0"/>
              <a:buChar char="l"/>
              <a:defRPr/>
            </a:pPr>
            <a:endParaRPr lang="en-US" sz="2000" dirty="0">
              <a:cs typeface="+mn-cs"/>
            </a:endParaRPr>
          </a:p>
        </p:txBody>
      </p:sp>
      <p:sp>
        <p:nvSpPr>
          <p:cNvPr id="18437" name="Line 5">
            <a:extLst>
              <a:ext uri="{FF2B5EF4-FFF2-40B4-BE49-F238E27FC236}">
                <a16:creationId xmlns:a16="http://schemas.microsoft.com/office/drawing/2014/main" id="{C60B45FA-6B7D-AA64-C001-652B28DC9715}"/>
              </a:ext>
            </a:extLst>
          </p:cNvPr>
          <p:cNvSpPr>
            <a:spLocks noChangeShapeType="1"/>
          </p:cNvSpPr>
          <p:nvPr/>
        </p:nvSpPr>
        <p:spPr bwMode="auto">
          <a:xfrm flipH="1">
            <a:off x="3733800" y="4495800"/>
            <a:ext cx="1219200" cy="228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38" name="Text Box 6">
            <a:extLst>
              <a:ext uri="{FF2B5EF4-FFF2-40B4-BE49-F238E27FC236}">
                <a16:creationId xmlns:a16="http://schemas.microsoft.com/office/drawing/2014/main" id="{FEFD8214-7C4A-94DE-6C8E-9FFABE625AEF}"/>
              </a:ext>
            </a:extLst>
          </p:cNvPr>
          <p:cNvSpPr txBox="1">
            <a:spLocks noChangeArrowheads="1"/>
          </p:cNvSpPr>
          <p:nvPr/>
        </p:nvSpPr>
        <p:spPr bwMode="auto">
          <a:xfrm>
            <a:off x="5334000" y="3810000"/>
            <a:ext cx="1981200"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use an array to store solutions to subproblems</a:t>
            </a:r>
          </a:p>
        </p:txBody>
      </p:sp>
      <p:sp>
        <p:nvSpPr>
          <p:cNvPr id="18440" name="Line 8">
            <a:extLst>
              <a:ext uri="{FF2B5EF4-FFF2-40B4-BE49-F238E27FC236}">
                <a16:creationId xmlns:a16="http://schemas.microsoft.com/office/drawing/2014/main" id="{8BF5140C-556E-5499-8C3C-B0F1934F1164}"/>
              </a:ext>
            </a:extLst>
          </p:cNvPr>
          <p:cNvSpPr>
            <a:spLocks noChangeShapeType="1"/>
          </p:cNvSpPr>
          <p:nvPr/>
        </p:nvSpPr>
        <p:spPr bwMode="auto">
          <a:xfrm flipH="1">
            <a:off x="4038600" y="4800600"/>
            <a:ext cx="1143000" cy="685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41" name="Line 9">
            <a:extLst>
              <a:ext uri="{FF2B5EF4-FFF2-40B4-BE49-F238E27FC236}">
                <a16:creationId xmlns:a16="http://schemas.microsoft.com/office/drawing/2014/main" id="{1C021793-48B1-7C9F-AF92-F6AFA5D8CC49}"/>
              </a:ext>
            </a:extLst>
          </p:cNvPr>
          <p:cNvSpPr>
            <a:spLocks noChangeShapeType="1"/>
          </p:cNvSpPr>
          <p:nvPr/>
        </p:nvSpPr>
        <p:spPr bwMode="auto">
          <a:xfrm flipH="1">
            <a:off x="4953000" y="4953000"/>
            <a:ext cx="38100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42" name="Line 10">
            <a:extLst>
              <a:ext uri="{FF2B5EF4-FFF2-40B4-BE49-F238E27FC236}">
                <a16:creationId xmlns:a16="http://schemas.microsoft.com/office/drawing/2014/main" id="{4DC138BA-902B-EE45-ED3F-E2313DC1C806}"/>
              </a:ext>
            </a:extLst>
          </p:cNvPr>
          <p:cNvSpPr>
            <a:spLocks noChangeShapeType="1"/>
          </p:cNvSpPr>
          <p:nvPr/>
        </p:nvSpPr>
        <p:spPr bwMode="auto">
          <a:xfrm flipH="1">
            <a:off x="5562600" y="5029200"/>
            <a:ext cx="7620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AE14BF7-0306-8AB7-0283-33B705A6D19C}"/>
              </a:ext>
            </a:extLst>
          </p:cNvPr>
          <p:cNvSpPr>
            <a:spLocks noGrp="1" noChangeArrowheads="1"/>
          </p:cNvSpPr>
          <p:nvPr>
            <p:ph type="title"/>
          </p:nvPr>
        </p:nvSpPr>
        <p:spPr/>
        <p:txBody>
          <a:bodyPr/>
          <a:lstStyle/>
          <a:p>
            <a:pPr eaLnBrk="1" hangingPunct="1">
              <a:defRPr/>
            </a:pPr>
            <a:r>
              <a:rPr lang="en-US">
                <a:cs typeface="+mj-cs"/>
              </a:rPr>
              <a:t>Is it correct?</a:t>
            </a:r>
          </a:p>
        </p:txBody>
      </p:sp>
      <p:sp>
        <p:nvSpPr>
          <p:cNvPr id="20485" name="Rectangle 5">
            <a:extLst>
              <a:ext uri="{FF2B5EF4-FFF2-40B4-BE49-F238E27FC236}">
                <a16:creationId xmlns:a16="http://schemas.microsoft.com/office/drawing/2014/main" id="{C6C4E1BB-0B9D-DD7C-D933-09102E02FBAE}"/>
              </a:ext>
            </a:extLst>
          </p:cNvPr>
          <p:cNvSpPr>
            <a:spLocks noChangeArrowheads="1"/>
          </p:cNvSpPr>
          <p:nvPr/>
        </p:nvSpPr>
        <p:spPr bwMode="auto">
          <a:xfrm>
            <a:off x="1905000" y="4267200"/>
            <a:ext cx="3590925"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buClr>
                <a:schemeClr val="tx2"/>
              </a:buClr>
              <a:buSzPct val="70000"/>
              <a:buFont typeface="Wingdings" charset="0"/>
              <a:buNone/>
              <a:defRPr/>
            </a:pPr>
            <a:r>
              <a:rPr lang="en-US" sz="2800">
                <a:latin typeface="Arial" charset="0"/>
                <a:ea typeface="ＭＳ Ｐゴシック" charset="0"/>
              </a:rPr>
              <a:t>F(n) = F(n-1) + F(n-2)</a:t>
            </a:r>
          </a:p>
        </p:txBody>
      </p:sp>
      <p:pic>
        <p:nvPicPr>
          <p:cNvPr id="26627" name="Picture 6">
            <a:extLst>
              <a:ext uri="{FF2B5EF4-FFF2-40B4-BE49-F238E27FC236}">
                <a16:creationId xmlns:a16="http://schemas.microsoft.com/office/drawing/2014/main" id="{778564ED-0A91-990A-0EB4-DCF119F578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24000"/>
            <a:ext cx="482758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4973E2E-4BD8-FB4A-4BFA-D8FDBCEF6121}"/>
              </a:ext>
            </a:extLst>
          </p:cNvPr>
          <p:cNvSpPr>
            <a:spLocks noGrp="1" noChangeArrowheads="1"/>
          </p:cNvSpPr>
          <p:nvPr>
            <p:ph type="title"/>
          </p:nvPr>
        </p:nvSpPr>
        <p:spPr/>
        <p:txBody>
          <a:bodyPr/>
          <a:lstStyle/>
          <a:p>
            <a:pPr eaLnBrk="1" hangingPunct="1">
              <a:defRPr/>
            </a:pPr>
            <a:r>
              <a:rPr lang="en-US">
                <a:cs typeface="+mj-cs"/>
              </a:rPr>
              <a:t>Running time?</a:t>
            </a:r>
          </a:p>
        </p:txBody>
      </p:sp>
      <p:sp>
        <p:nvSpPr>
          <p:cNvPr id="21510" name="Text Box 6">
            <a:extLst>
              <a:ext uri="{FF2B5EF4-FFF2-40B4-BE49-F238E27FC236}">
                <a16:creationId xmlns:a16="http://schemas.microsoft.com/office/drawing/2014/main" id="{7903A877-04D6-0FB4-E115-FDE3011740A6}"/>
              </a:ext>
            </a:extLst>
          </p:cNvPr>
          <p:cNvSpPr txBox="1">
            <a:spLocks noChangeArrowheads="1"/>
          </p:cNvSpPr>
          <p:nvPr/>
        </p:nvSpPr>
        <p:spPr bwMode="auto">
          <a:xfrm>
            <a:off x="3124200" y="4191000"/>
            <a:ext cx="2971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l-GR" altLang="en-US" sz="2800">
                <a:solidFill>
                  <a:srgbClr val="0000FF"/>
                </a:solidFill>
                <a:cs typeface="Arial" panose="020B0604020202020204" pitchFamily="34" charset="0"/>
              </a:rPr>
              <a:t>Θ</a:t>
            </a:r>
            <a:r>
              <a:rPr lang="en-US" altLang="en-US" sz="2800">
                <a:solidFill>
                  <a:srgbClr val="0000FF"/>
                </a:solidFill>
              </a:rPr>
              <a:t>(n)</a:t>
            </a:r>
          </a:p>
        </p:txBody>
      </p:sp>
      <p:pic>
        <p:nvPicPr>
          <p:cNvPr id="27651" name="Picture 6">
            <a:extLst>
              <a:ext uri="{FF2B5EF4-FFF2-40B4-BE49-F238E27FC236}">
                <a16:creationId xmlns:a16="http://schemas.microsoft.com/office/drawing/2014/main" id="{7FF814AE-4854-8027-3E28-12A2126B33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24000"/>
            <a:ext cx="482758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1EAE460-2C9C-C5C6-CCB0-C7A72BD0E466}"/>
              </a:ext>
            </a:extLst>
          </p:cNvPr>
          <p:cNvSpPr>
            <a:spLocks noGrp="1" noChangeArrowheads="1"/>
          </p:cNvSpPr>
          <p:nvPr>
            <p:ph type="title"/>
          </p:nvPr>
        </p:nvSpPr>
        <p:spPr/>
        <p:txBody>
          <a:bodyPr/>
          <a:lstStyle/>
          <a:p>
            <a:pPr eaLnBrk="1" hangingPunct="1">
              <a:defRPr/>
            </a:pPr>
            <a:r>
              <a:rPr lang="en-US">
                <a:cs typeface="+mj-cs"/>
              </a:rPr>
              <a:t>Counting binary search trees</a:t>
            </a:r>
          </a:p>
        </p:txBody>
      </p:sp>
      <p:sp>
        <p:nvSpPr>
          <p:cNvPr id="22531" name="Rectangle 3">
            <a:extLst>
              <a:ext uri="{FF2B5EF4-FFF2-40B4-BE49-F238E27FC236}">
                <a16:creationId xmlns:a16="http://schemas.microsoft.com/office/drawing/2014/main" id="{9879AFA1-9912-0E2F-00B4-73DAC96A9279}"/>
              </a:ext>
            </a:extLst>
          </p:cNvPr>
          <p:cNvSpPr>
            <a:spLocks noGrp="1" noChangeArrowheads="1"/>
          </p:cNvSpPr>
          <p:nvPr>
            <p:ph type="body" idx="1"/>
          </p:nvPr>
        </p:nvSpPr>
        <p:spPr>
          <a:xfrm>
            <a:off x="457200" y="1719263"/>
            <a:ext cx="8229600" cy="1252537"/>
          </a:xfrm>
        </p:spPr>
        <p:txBody>
          <a:bodyPr/>
          <a:lstStyle/>
          <a:p>
            <a:pPr marL="0" indent="0" eaLnBrk="1" hangingPunct="1">
              <a:buFont typeface="Wingdings" charset="0"/>
              <a:buNone/>
              <a:defRPr/>
            </a:pPr>
            <a:r>
              <a:rPr lang="en-US" sz="2800" dirty="0">
                <a:solidFill>
                  <a:srgbClr val="FF0000"/>
                </a:solidFill>
                <a:cs typeface="+mn-cs"/>
              </a:rPr>
              <a:t>How many unique binary search trees can be created using the numbers 1 through n?</a:t>
            </a:r>
          </a:p>
        </p:txBody>
      </p:sp>
      <p:sp>
        <p:nvSpPr>
          <p:cNvPr id="22532" name="Text Box 4">
            <a:extLst>
              <a:ext uri="{FF2B5EF4-FFF2-40B4-BE49-F238E27FC236}">
                <a16:creationId xmlns:a16="http://schemas.microsoft.com/office/drawing/2014/main" id="{C7FE0DCA-5334-0AE3-B687-67C7BB300660}"/>
              </a:ext>
            </a:extLst>
          </p:cNvPr>
          <p:cNvSpPr txBox="1">
            <a:spLocks noChangeArrowheads="1"/>
          </p:cNvSpPr>
          <p:nvPr/>
        </p:nvSpPr>
        <p:spPr bwMode="auto">
          <a:xfrm>
            <a:off x="3962400" y="34290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4</a:t>
            </a:r>
          </a:p>
        </p:txBody>
      </p:sp>
      <p:sp>
        <p:nvSpPr>
          <p:cNvPr id="22533" name="Oval 5">
            <a:extLst>
              <a:ext uri="{FF2B5EF4-FFF2-40B4-BE49-F238E27FC236}">
                <a16:creationId xmlns:a16="http://schemas.microsoft.com/office/drawing/2014/main" id="{34E521C3-052D-CD2F-0AC3-D334B9FF1ABB}"/>
              </a:ext>
            </a:extLst>
          </p:cNvPr>
          <p:cNvSpPr>
            <a:spLocks noChangeArrowheads="1"/>
          </p:cNvSpPr>
          <p:nvPr/>
        </p:nvSpPr>
        <p:spPr bwMode="auto">
          <a:xfrm>
            <a:off x="3810000" y="33528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2534" name="Text Box 6">
            <a:extLst>
              <a:ext uri="{FF2B5EF4-FFF2-40B4-BE49-F238E27FC236}">
                <a16:creationId xmlns:a16="http://schemas.microsoft.com/office/drawing/2014/main" id="{507B6D55-DEEA-D35D-D887-51B1D9AE90CA}"/>
              </a:ext>
            </a:extLst>
          </p:cNvPr>
          <p:cNvSpPr txBox="1">
            <a:spLocks noChangeArrowheads="1"/>
          </p:cNvSpPr>
          <p:nvPr/>
        </p:nvSpPr>
        <p:spPr bwMode="auto">
          <a:xfrm>
            <a:off x="2819400" y="4343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a:t>
            </a:r>
          </a:p>
        </p:txBody>
      </p:sp>
      <p:sp>
        <p:nvSpPr>
          <p:cNvPr id="22535" name="Oval 7">
            <a:extLst>
              <a:ext uri="{FF2B5EF4-FFF2-40B4-BE49-F238E27FC236}">
                <a16:creationId xmlns:a16="http://schemas.microsoft.com/office/drawing/2014/main" id="{C012D0E4-F1DE-205D-7FBE-C7235933D440}"/>
              </a:ext>
            </a:extLst>
          </p:cNvPr>
          <p:cNvSpPr>
            <a:spLocks noChangeArrowheads="1"/>
          </p:cNvSpPr>
          <p:nvPr/>
        </p:nvSpPr>
        <p:spPr bwMode="auto">
          <a:xfrm>
            <a:off x="2590800" y="42672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2536" name="Text Box 8">
            <a:extLst>
              <a:ext uri="{FF2B5EF4-FFF2-40B4-BE49-F238E27FC236}">
                <a16:creationId xmlns:a16="http://schemas.microsoft.com/office/drawing/2014/main" id="{670CE92D-031A-C8F5-0D88-2CA388669B20}"/>
              </a:ext>
            </a:extLst>
          </p:cNvPr>
          <p:cNvSpPr txBox="1">
            <a:spLocks noChangeArrowheads="1"/>
          </p:cNvSpPr>
          <p:nvPr/>
        </p:nvSpPr>
        <p:spPr bwMode="auto">
          <a:xfrm>
            <a:off x="1447800" y="57912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1</a:t>
            </a:r>
          </a:p>
        </p:txBody>
      </p:sp>
      <p:sp>
        <p:nvSpPr>
          <p:cNvPr id="22537" name="Oval 9">
            <a:extLst>
              <a:ext uri="{FF2B5EF4-FFF2-40B4-BE49-F238E27FC236}">
                <a16:creationId xmlns:a16="http://schemas.microsoft.com/office/drawing/2014/main" id="{5F5517DE-A608-5D11-405C-EF0FA6EB3A7D}"/>
              </a:ext>
            </a:extLst>
          </p:cNvPr>
          <p:cNvSpPr>
            <a:spLocks noChangeArrowheads="1"/>
          </p:cNvSpPr>
          <p:nvPr/>
        </p:nvSpPr>
        <p:spPr bwMode="auto">
          <a:xfrm>
            <a:off x="1371600" y="57150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2538" name="Line 10">
            <a:extLst>
              <a:ext uri="{FF2B5EF4-FFF2-40B4-BE49-F238E27FC236}">
                <a16:creationId xmlns:a16="http://schemas.microsoft.com/office/drawing/2014/main" id="{43C56FB5-9A1F-CFD9-1DEB-111C664E3D0D}"/>
              </a:ext>
            </a:extLst>
          </p:cNvPr>
          <p:cNvSpPr>
            <a:spLocks noChangeShapeType="1"/>
          </p:cNvSpPr>
          <p:nvPr/>
        </p:nvSpPr>
        <p:spPr bwMode="auto">
          <a:xfrm flipV="1">
            <a:off x="1828800" y="4724400"/>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539" name="Line 11">
            <a:extLst>
              <a:ext uri="{FF2B5EF4-FFF2-40B4-BE49-F238E27FC236}">
                <a16:creationId xmlns:a16="http://schemas.microsoft.com/office/drawing/2014/main" id="{6A8D7E38-CDDC-3C88-ED5D-036AB340EB04}"/>
              </a:ext>
            </a:extLst>
          </p:cNvPr>
          <p:cNvSpPr>
            <a:spLocks noChangeShapeType="1"/>
          </p:cNvSpPr>
          <p:nvPr/>
        </p:nvSpPr>
        <p:spPr bwMode="auto">
          <a:xfrm flipV="1">
            <a:off x="3048000" y="3810000"/>
            <a:ext cx="8382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540" name="Text Box 12">
            <a:extLst>
              <a:ext uri="{FF2B5EF4-FFF2-40B4-BE49-F238E27FC236}">
                <a16:creationId xmlns:a16="http://schemas.microsoft.com/office/drawing/2014/main" id="{2BBCB078-5074-B598-08ED-C66840ABB76C}"/>
              </a:ext>
            </a:extLst>
          </p:cNvPr>
          <p:cNvSpPr txBox="1">
            <a:spLocks noChangeArrowheads="1"/>
          </p:cNvSpPr>
          <p:nvPr/>
        </p:nvSpPr>
        <p:spPr bwMode="auto">
          <a:xfrm>
            <a:off x="3352800" y="57150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a:t>
            </a:r>
          </a:p>
        </p:txBody>
      </p:sp>
      <p:sp>
        <p:nvSpPr>
          <p:cNvPr id="22541" name="Oval 13">
            <a:extLst>
              <a:ext uri="{FF2B5EF4-FFF2-40B4-BE49-F238E27FC236}">
                <a16:creationId xmlns:a16="http://schemas.microsoft.com/office/drawing/2014/main" id="{30C9053C-016B-AEB4-3DEA-65A23F9CC4CF}"/>
              </a:ext>
            </a:extLst>
          </p:cNvPr>
          <p:cNvSpPr>
            <a:spLocks noChangeArrowheads="1"/>
          </p:cNvSpPr>
          <p:nvPr/>
        </p:nvSpPr>
        <p:spPr bwMode="auto">
          <a:xfrm>
            <a:off x="3124200" y="56388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2542" name="Text Box 14">
            <a:extLst>
              <a:ext uri="{FF2B5EF4-FFF2-40B4-BE49-F238E27FC236}">
                <a16:creationId xmlns:a16="http://schemas.microsoft.com/office/drawing/2014/main" id="{81D48476-2B20-A49A-DF50-D34A08337B0B}"/>
              </a:ext>
            </a:extLst>
          </p:cNvPr>
          <p:cNvSpPr txBox="1">
            <a:spLocks noChangeArrowheads="1"/>
          </p:cNvSpPr>
          <p:nvPr/>
        </p:nvSpPr>
        <p:spPr bwMode="auto">
          <a:xfrm>
            <a:off x="4953000" y="4343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endParaRPr lang="en-US">
              <a:latin typeface="Arial" charset="0"/>
              <a:ea typeface="ＭＳ Ｐゴシック" charset="0"/>
            </a:endParaRPr>
          </a:p>
        </p:txBody>
      </p:sp>
      <p:sp>
        <p:nvSpPr>
          <p:cNvPr id="22543" name="Oval 15">
            <a:extLst>
              <a:ext uri="{FF2B5EF4-FFF2-40B4-BE49-F238E27FC236}">
                <a16:creationId xmlns:a16="http://schemas.microsoft.com/office/drawing/2014/main" id="{E83AA26D-4337-A878-F176-6D395A6BF99B}"/>
              </a:ext>
            </a:extLst>
          </p:cNvPr>
          <p:cNvSpPr>
            <a:spLocks noChangeArrowheads="1"/>
          </p:cNvSpPr>
          <p:nvPr/>
        </p:nvSpPr>
        <p:spPr bwMode="auto">
          <a:xfrm>
            <a:off x="4876800" y="42672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2544" name="Text Box 16">
            <a:extLst>
              <a:ext uri="{FF2B5EF4-FFF2-40B4-BE49-F238E27FC236}">
                <a16:creationId xmlns:a16="http://schemas.microsoft.com/office/drawing/2014/main" id="{18A73755-205A-ED30-664C-9F6EC72160E1}"/>
              </a:ext>
            </a:extLst>
          </p:cNvPr>
          <p:cNvSpPr txBox="1">
            <a:spLocks noChangeArrowheads="1"/>
          </p:cNvSpPr>
          <p:nvPr/>
        </p:nvSpPr>
        <p:spPr bwMode="auto">
          <a:xfrm>
            <a:off x="5943600" y="5729288"/>
            <a:ext cx="6096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6</a:t>
            </a:r>
          </a:p>
        </p:txBody>
      </p:sp>
      <p:sp>
        <p:nvSpPr>
          <p:cNvPr id="22545" name="Oval 17">
            <a:extLst>
              <a:ext uri="{FF2B5EF4-FFF2-40B4-BE49-F238E27FC236}">
                <a16:creationId xmlns:a16="http://schemas.microsoft.com/office/drawing/2014/main" id="{41B6B06B-0A25-ADE0-39C2-A3E93C99301E}"/>
              </a:ext>
            </a:extLst>
          </p:cNvPr>
          <p:cNvSpPr>
            <a:spLocks noChangeArrowheads="1"/>
          </p:cNvSpPr>
          <p:nvPr/>
        </p:nvSpPr>
        <p:spPr bwMode="auto">
          <a:xfrm>
            <a:off x="5791200" y="56388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2546" name="Line 18">
            <a:extLst>
              <a:ext uri="{FF2B5EF4-FFF2-40B4-BE49-F238E27FC236}">
                <a16:creationId xmlns:a16="http://schemas.microsoft.com/office/drawing/2014/main" id="{E7199D23-C779-E458-2D5A-0147194D0B6B}"/>
              </a:ext>
            </a:extLst>
          </p:cNvPr>
          <p:cNvSpPr>
            <a:spLocks noChangeShapeType="1"/>
          </p:cNvSpPr>
          <p:nvPr/>
        </p:nvSpPr>
        <p:spPr bwMode="auto">
          <a:xfrm>
            <a:off x="3048000" y="4800600"/>
            <a:ext cx="3810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547" name="Line 19">
            <a:extLst>
              <a:ext uri="{FF2B5EF4-FFF2-40B4-BE49-F238E27FC236}">
                <a16:creationId xmlns:a16="http://schemas.microsoft.com/office/drawing/2014/main" id="{688697B1-192A-03A5-8875-E0FF21BED74A}"/>
              </a:ext>
            </a:extLst>
          </p:cNvPr>
          <p:cNvSpPr>
            <a:spLocks noChangeShapeType="1"/>
          </p:cNvSpPr>
          <p:nvPr/>
        </p:nvSpPr>
        <p:spPr bwMode="auto">
          <a:xfrm>
            <a:off x="4419600" y="38100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548" name="Line 20">
            <a:extLst>
              <a:ext uri="{FF2B5EF4-FFF2-40B4-BE49-F238E27FC236}">
                <a16:creationId xmlns:a16="http://schemas.microsoft.com/office/drawing/2014/main" id="{B774AB20-38C0-7212-D34E-A2B7BF9F59A4}"/>
              </a:ext>
            </a:extLst>
          </p:cNvPr>
          <p:cNvSpPr>
            <a:spLocks noChangeShapeType="1"/>
          </p:cNvSpPr>
          <p:nvPr/>
        </p:nvSpPr>
        <p:spPr bwMode="auto">
          <a:xfrm>
            <a:off x="5486400" y="4724400"/>
            <a:ext cx="533400" cy="914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549" name="Text Box 21">
            <a:extLst>
              <a:ext uri="{FF2B5EF4-FFF2-40B4-BE49-F238E27FC236}">
                <a16:creationId xmlns:a16="http://schemas.microsoft.com/office/drawing/2014/main" id="{18A24C62-E055-C5CF-22FD-6662B0F16FE7}"/>
              </a:ext>
            </a:extLst>
          </p:cNvPr>
          <p:cNvSpPr txBox="1">
            <a:spLocks noChangeArrowheads="1"/>
          </p:cNvSpPr>
          <p:nvPr/>
        </p:nvSpPr>
        <p:spPr bwMode="auto">
          <a:xfrm>
            <a:off x="5029200" y="4357688"/>
            <a:ext cx="6096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5F4BC4D-6AF5-091E-F18E-92B1E2054B69}"/>
              </a:ext>
            </a:extLst>
          </p:cNvPr>
          <p:cNvSpPr>
            <a:spLocks noGrp="1" noChangeArrowheads="1"/>
          </p:cNvSpPr>
          <p:nvPr>
            <p:ph type="title"/>
          </p:nvPr>
        </p:nvSpPr>
        <p:spPr/>
        <p:txBody>
          <a:bodyPr/>
          <a:lstStyle/>
          <a:p>
            <a:pPr eaLnBrk="1" hangingPunct="1">
              <a:defRPr/>
            </a:pPr>
            <a:r>
              <a:rPr lang="en-US">
                <a:cs typeface="+mj-cs"/>
              </a:rPr>
              <a:t>Step 1: </a:t>
            </a:r>
            <a:br>
              <a:rPr lang="en-US">
                <a:cs typeface="+mj-cs"/>
              </a:rPr>
            </a:br>
            <a:r>
              <a:rPr lang="en-US">
                <a:cs typeface="+mj-cs"/>
              </a:rPr>
              <a:t>What is the subproblem?</a:t>
            </a:r>
          </a:p>
        </p:txBody>
      </p:sp>
      <p:sp>
        <p:nvSpPr>
          <p:cNvPr id="23555" name="Rectangle 3">
            <a:extLst>
              <a:ext uri="{FF2B5EF4-FFF2-40B4-BE49-F238E27FC236}">
                <a16:creationId xmlns:a16="http://schemas.microsoft.com/office/drawing/2014/main" id="{6ADA5012-BCF8-E6FF-F584-CDF95266B2CE}"/>
              </a:ext>
            </a:extLst>
          </p:cNvPr>
          <p:cNvSpPr>
            <a:spLocks noGrp="1" noChangeArrowheads="1"/>
          </p:cNvSpPr>
          <p:nvPr>
            <p:ph type="body" idx="1"/>
          </p:nvPr>
        </p:nvSpPr>
        <p:spPr>
          <a:xfrm>
            <a:off x="381000" y="1600200"/>
            <a:ext cx="7543800" cy="2438400"/>
          </a:xfrm>
        </p:spPr>
        <p:txBody>
          <a:bodyPr>
            <a:normAutofit lnSpcReduction="10000"/>
          </a:bodyPr>
          <a:lstStyle/>
          <a:p>
            <a:pPr marL="0" indent="0" eaLnBrk="1" hangingPunct="1">
              <a:lnSpc>
                <a:spcPct val="80000"/>
              </a:lnSpc>
              <a:buFont typeface="Wingdings" charset="0"/>
              <a:buNone/>
              <a:defRPr/>
            </a:pPr>
            <a:r>
              <a:rPr lang="en-US" sz="2400" dirty="0">
                <a:cs typeface="+mn-cs"/>
              </a:rPr>
              <a:t>Assume we have some black box solver (call it T) that can give us the answer to smaller </a:t>
            </a:r>
            <a:r>
              <a:rPr lang="en-US" sz="2400" dirty="0" err="1">
                <a:cs typeface="+mn-cs"/>
              </a:rPr>
              <a:t>subproblems</a:t>
            </a:r>
            <a:endParaRPr lang="en-US" sz="2400" dirty="0">
              <a:cs typeface="+mn-cs"/>
            </a:endParaRPr>
          </a:p>
          <a:p>
            <a:pPr marL="0" indent="0" eaLnBrk="1" hangingPunct="1">
              <a:lnSpc>
                <a:spcPct val="80000"/>
              </a:lnSpc>
              <a:buFont typeface="Wingdings" charset="0"/>
              <a:buNone/>
              <a:defRPr/>
            </a:pPr>
            <a:endParaRPr lang="en-US" sz="2400" dirty="0">
              <a:solidFill>
                <a:srgbClr val="FF0000"/>
              </a:solidFill>
              <a:cs typeface="+mn-cs"/>
            </a:endParaRPr>
          </a:p>
          <a:p>
            <a:pPr marL="0" indent="0" eaLnBrk="1" hangingPunct="1">
              <a:lnSpc>
                <a:spcPct val="80000"/>
              </a:lnSpc>
              <a:buFont typeface="Wingdings" charset="0"/>
              <a:buNone/>
              <a:defRPr/>
            </a:pPr>
            <a:r>
              <a:rPr lang="en-US" sz="2400" dirty="0">
                <a:solidFill>
                  <a:srgbClr val="FF0000"/>
                </a:solidFill>
                <a:cs typeface="+mn-cs"/>
              </a:rPr>
              <a:t>How can we use the answer from this to answer our question?</a:t>
            </a:r>
          </a:p>
          <a:p>
            <a:pPr marL="0" indent="0" eaLnBrk="1" hangingPunct="1">
              <a:lnSpc>
                <a:spcPct val="80000"/>
              </a:lnSpc>
              <a:buFont typeface="Wingdings" charset="0"/>
              <a:buNone/>
              <a:defRPr/>
            </a:pPr>
            <a:endParaRPr lang="en-US" sz="2400" dirty="0">
              <a:solidFill>
                <a:srgbClr val="FF0000"/>
              </a:solidFill>
              <a:cs typeface="+mn-cs"/>
            </a:endParaRPr>
          </a:p>
          <a:p>
            <a:pPr marL="0" indent="0" eaLnBrk="1" hangingPunct="1">
              <a:lnSpc>
                <a:spcPct val="80000"/>
              </a:lnSpc>
              <a:buFont typeface="Wingdings" charset="0"/>
              <a:buNone/>
              <a:defRPr/>
            </a:pPr>
            <a:r>
              <a:rPr lang="en-US" sz="2400" dirty="0">
                <a:solidFill>
                  <a:srgbClr val="FF0000"/>
                </a:solidFill>
                <a:cs typeface="+mn-cs"/>
              </a:rPr>
              <a:t>How many options for the root are there?</a:t>
            </a:r>
          </a:p>
          <a:p>
            <a:pPr eaLnBrk="1" hangingPunct="1">
              <a:lnSpc>
                <a:spcPct val="80000"/>
              </a:lnSpc>
              <a:buFont typeface="Wingdings" charset="0"/>
              <a:buNone/>
              <a:defRPr/>
            </a:pPr>
            <a:endParaRPr lang="en-US" sz="2400" dirty="0">
              <a:cs typeface="+mn-cs"/>
            </a:endParaRPr>
          </a:p>
        </p:txBody>
      </p:sp>
      <p:sp>
        <p:nvSpPr>
          <p:cNvPr id="23556" name="Text Box 4">
            <a:extLst>
              <a:ext uri="{FF2B5EF4-FFF2-40B4-BE49-F238E27FC236}">
                <a16:creationId xmlns:a16="http://schemas.microsoft.com/office/drawing/2014/main" id="{CB952342-9C8C-58B0-15D5-5AE4E0617F49}"/>
              </a:ext>
            </a:extLst>
          </p:cNvPr>
          <p:cNvSpPr txBox="1">
            <a:spLocks noChangeArrowheads="1"/>
          </p:cNvSpPr>
          <p:nvPr/>
        </p:nvSpPr>
        <p:spPr bwMode="auto">
          <a:xfrm>
            <a:off x="533400" y="4724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1</a:t>
            </a:r>
          </a:p>
        </p:txBody>
      </p:sp>
      <p:sp>
        <p:nvSpPr>
          <p:cNvPr id="23557" name="Oval 5">
            <a:extLst>
              <a:ext uri="{FF2B5EF4-FFF2-40B4-BE49-F238E27FC236}">
                <a16:creationId xmlns:a16="http://schemas.microsoft.com/office/drawing/2014/main" id="{23A5D24E-D598-9183-428F-FE5266437956}"/>
              </a:ext>
            </a:extLst>
          </p:cNvPr>
          <p:cNvSpPr>
            <a:spLocks noChangeArrowheads="1"/>
          </p:cNvSpPr>
          <p:nvPr/>
        </p:nvSpPr>
        <p:spPr bwMode="auto">
          <a:xfrm>
            <a:off x="457200" y="46482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58" name="Line 6">
            <a:extLst>
              <a:ext uri="{FF2B5EF4-FFF2-40B4-BE49-F238E27FC236}">
                <a16:creationId xmlns:a16="http://schemas.microsoft.com/office/drawing/2014/main" id="{701DDA8B-5FDF-A1C1-F929-BAB421C14684}"/>
              </a:ext>
            </a:extLst>
          </p:cNvPr>
          <p:cNvSpPr>
            <a:spLocks noChangeShapeType="1"/>
          </p:cNvSpPr>
          <p:nvPr/>
        </p:nvSpPr>
        <p:spPr bwMode="auto">
          <a:xfrm>
            <a:off x="914400" y="5181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59" name="AutoShape 7">
            <a:extLst>
              <a:ext uri="{FF2B5EF4-FFF2-40B4-BE49-F238E27FC236}">
                <a16:creationId xmlns:a16="http://schemas.microsoft.com/office/drawing/2014/main" id="{63586A5D-F4F7-571C-EDF5-E6E1D4E02B84}"/>
              </a:ext>
            </a:extLst>
          </p:cNvPr>
          <p:cNvSpPr>
            <a:spLocks noChangeArrowheads="1"/>
          </p:cNvSpPr>
          <p:nvPr/>
        </p:nvSpPr>
        <p:spPr bwMode="auto">
          <a:xfrm>
            <a:off x="9144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64" name="Text Box 12">
            <a:extLst>
              <a:ext uri="{FF2B5EF4-FFF2-40B4-BE49-F238E27FC236}">
                <a16:creationId xmlns:a16="http://schemas.microsoft.com/office/drawing/2014/main" id="{B044F12C-F119-23D6-DA87-036F37D1BE60}"/>
              </a:ext>
            </a:extLst>
          </p:cNvPr>
          <p:cNvSpPr txBox="1">
            <a:spLocks noChangeArrowheads="1"/>
          </p:cNvSpPr>
          <p:nvPr/>
        </p:nvSpPr>
        <p:spPr bwMode="auto">
          <a:xfrm>
            <a:off x="2743200" y="4724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2</a:t>
            </a:r>
          </a:p>
        </p:txBody>
      </p:sp>
      <p:sp>
        <p:nvSpPr>
          <p:cNvPr id="23565" name="Oval 13">
            <a:extLst>
              <a:ext uri="{FF2B5EF4-FFF2-40B4-BE49-F238E27FC236}">
                <a16:creationId xmlns:a16="http://schemas.microsoft.com/office/drawing/2014/main" id="{2E1F35A2-0F44-6395-B173-FF52C6FACE13}"/>
              </a:ext>
            </a:extLst>
          </p:cNvPr>
          <p:cNvSpPr>
            <a:spLocks noChangeArrowheads="1"/>
          </p:cNvSpPr>
          <p:nvPr/>
        </p:nvSpPr>
        <p:spPr bwMode="auto">
          <a:xfrm>
            <a:off x="2667000" y="46482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66" name="Line 14">
            <a:extLst>
              <a:ext uri="{FF2B5EF4-FFF2-40B4-BE49-F238E27FC236}">
                <a16:creationId xmlns:a16="http://schemas.microsoft.com/office/drawing/2014/main" id="{09439B7E-102C-0CF1-2796-23890DC7659D}"/>
              </a:ext>
            </a:extLst>
          </p:cNvPr>
          <p:cNvSpPr>
            <a:spLocks noChangeShapeType="1"/>
          </p:cNvSpPr>
          <p:nvPr/>
        </p:nvSpPr>
        <p:spPr bwMode="auto">
          <a:xfrm>
            <a:off x="3124200" y="5181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67" name="AutoShape 15">
            <a:extLst>
              <a:ext uri="{FF2B5EF4-FFF2-40B4-BE49-F238E27FC236}">
                <a16:creationId xmlns:a16="http://schemas.microsoft.com/office/drawing/2014/main" id="{7FB16344-6C0C-CFA6-C098-F5A8F85113D1}"/>
              </a:ext>
            </a:extLst>
          </p:cNvPr>
          <p:cNvSpPr>
            <a:spLocks noChangeArrowheads="1"/>
          </p:cNvSpPr>
          <p:nvPr/>
        </p:nvSpPr>
        <p:spPr bwMode="auto">
          <a:xfrm>
            <a:off x="31242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68" name="Line 16">
            <a:extLst>
              <a:ext uri="{FF2B5EF4-FFF2-40B4-BE49-F238E27FC236}">
                <a16:creationId xmlns:a16="http://schemas.microsoft.com/office/drawing/2014/main" id="{AFF3D9CC-565A-9A41-17BF-26DF1E8F0F57}"/>
              </a:ext>
            </a:extLst>
          </p:cNvPr>
          <p:cNvSpPr>
            <a:spLocks noChangeShapeType="1"/>
          </p:cNvSpPr>
          <p:nvPr/>
        </p:nvSpPr>
        <p:spPr bwMode="auto">
          <a:xfrm flipH="1">
            <a:off x="2438400" y="51054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69" name="AutoShape 17">
            <a:extLst>
              <a:ext uri="{FF2B5EF4-FFF2-40B4-BE49-F238E27FC236}">
                <a16:creationId xmlns:a16="http://schemas.microsoft.com/office/drawing/2014/main" id="{2754E7A5-AD42-FE7B-512A-871DEA47F4A6}"/>
              </a:ext>
            </a:extLst>
          </p:cNvPr>
          <p:cNvSpPr>
            <a:spLocks noChangeArrowheads="1"/>
          </p:cNvSpPr>
          <p:nvPr/>
        </p:nvSpPr>
        <p:spPr bwMode="auto">
          <a:xfrm>
            <a:off x="22098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0" name="Text Box 18">
            <a:extLst>
              <a:ext uri="{FF2B5EF4-FFF2-40B4-BE49-F238E27FC236}">
                <a16:creationId xmlns:a16="http://schemas.microsoft.com/office/drawing/2014/main" id="{1836EA87-1F16-9FB8-A76D-60E0F3A563BE}"/>
              </a:ext>
            </a:extLst>
          </p:cNvPr>
          <p:cNvSpPr txBox="1">
            <a:spLocks noChangeArrowheads="1"/>
          </p:cNvSpPr>
          <p:nvPr/>
        </p:nvSpPr>
        <p:spPr bwMode="auto">
          <a:xfrm>
            <a:off x="4724400" y="4724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3</a:t>
            </a:r>
          </a:p>
        </p:txBody>
      </p:sp>
      <p:sp>
        <p:nvSpPr>
          <p:cNvPr id="23571" name="Oval 19">
            <a:extLst>
              <a:ext uri="{FF2B5EF4-FFF2-40B4-BE49-F238E27FC236}">
                <a16:creationId xmlns:a16="http://schemas.microsoft.com/office/drawing/2014/main" id="{ABCB01E1-2507-86A6-CDDE-46278F3C558B}"/>
              </a:ext>
            </a:extLst>
          </p:cNvPr>
          <p:cNvSpPr>
            <a:spLocks noChangeArrowheads="1"/>
          </p:cNvSpPr>
          <p:nvPr/>
        </p:nvSpPr>
        <p:spPr bwMode="auto">
          <a:xfrm>
            <a:off x="4648200" y="46482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2" name="Line 20">
            <a:extLst>
              <a:ext uri="{FF2B5EF4-FFF2-40B4-BE49-F238E27FC236}">
                <a16:creationId xmlns:a16="http://schemas.microsoft.com/office/drawing/2014/main" id="{3DA89389-8ACE-F1FF-1F83-988DBE9B30B4}"/>
              </a:ext>
            </a:extLst>
          </p:cNvPr>
          <p:cNvSpPr>
            <a:spLocks noChangeShapeType="1"/>
          </p:cNvSpPr>
          <p:nvPr/>
        </p:nvSpPr>
        <p:spPr bwMode="auto">
          <a:xfrm>
            <a:off x="5105400" y="5181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73" name="AutoShape 21">
            <a:extLst>
              <a:ext uri="{FF2B5EF4-FFF2-40B4-BE49-F238E27FC236}">
                <a16:creationId xmlns:a16="http://schemas.microsoft.com/office/drawing/2014/main" id="{DDD06749-1868-66FC-471D-CC85E84704F5}"/>
              </a:ext>
            </a:extLst>
          </p:cNvPr>
          <p:cNvSpPr>
            <a:spLocks noChangeArrowheads="1"/>
          </p:cNvSpPr>
          <p:nvPr/>
        </p:nvSpPr>
        <p:spPr bwMode="auto">
          <a:xfrm>
            <a:off x="51054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4" name="Line 22">
            <a:extLst>
              <a:ext uri="{FF2B5EF4-FFF2-40B4-BE49-F238E27FC236}">
                <a16:creationId xmlns:a16="http://schemas.microsoft.com/office/drawing/2014/main" id="{BC80EE99-E846-5181-2ED0-9F2AE385E717}"/>
              </a:ext>
            </a:extLst>
          </p:cNvPr>
          <p:cNvSpPr>
            <a:spLocks noChangeShapeType="1"/>
          </p:cNvSpPr>
          <p:nvPr/>
        </p:nvSpPr>
        <p:spPr bwMode="auto">
          <a:xfrm flipH="1">
            <a:off x="4419600" y="51054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75" name="AutoShape 23">
            <a:extLst>
              <a:ext uri="{FF2B5EF4-FFF2-40B4-BE49-F238E27FC236}">
                <a16:creationId xmlns:a16="http://schemas.microsoft.com/office/drawing/2014/main" id="{BE6BC5D0-4375-6B59-EA24-7BEDB8B2B284}"/>
              </a:ext>
            </a:extLst>
          </p:cNvPr>
          <p:cNvSpPr>
            <a:spLocks noChangeArrowheads="1"/>
          </p:cNvSpPr>
          <p:nvPr/>
        </p:nvSpPr>
        <p:spPr bwMode="auto">
          <a:xfrm>
            <a:off x="41910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6" name="Text Box 24">
            <a:extLst>
              <a:ext uri="{FF2B5EF4-FFF2-40B4-BE49-F238E27FC236}">
                <a16:creationId xmlns:a16="http://schemas.microsoft.com/office/drawing/2014/main" id="{01C78412-2D10-94B9-8E21-14A33C47586F}"/>
              </a:ext>
            </a:extLst>
          </p:cNvPr>
          <p:cNvSpPr txBox="1">
            <a:spLocks noChangeArrowheads="1"/>
          </p:cNvSpPr>
          <p:nvPr/>
        </p:nvSpPr>
        <p:spPr bwMode="auto">
          <a:xfrm>
            <a:off x="7924800" y="4724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n</a:t>
            </a:r>
          </a:p>
        </p:txBody>
      </p:sp>
      <p:sp>
        <p:nvSpPr>
          <p:cNvPr id="23577" name="Oval 25">
            <a:extLst>
              <a:ext uri="{FF2B5EF4-FFF2-40B4-BE49-F238E27FC236}">
                <a16:creationId xmlns:a16="http://schemas.microsoft.com/office/drawing/2014/main" id="{2CAAE780-F13A-6BDF-B0DC-6D9DB9E0BD19}"/>
              </a:ext>
            </a:extLst>
          </p:cNvPr>
          <p:cNvSpPr>
            <a:spLocks noChangeArrowheads="1"/>
          </p:cNvSpPr>
          <p:nvPr/>
        </p:nvSpPr>
        <p:spPr bwMode="auto">
          <a:xfrm>
            <a:off x="7848600" y="46482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80" name="Line 28">
            <a:extLst>
              <a:ext uri="{FF2B5EF4-FFF2-40B4-BE49-F238E27FC236}">
                <a16:creationId xmlns:a16="http://schemas.microsoft.com/office/drawing/2014/main" id="{36973350-4667-2C8F-ADBD-360D8D611812}"/>
              </a:ext>
            </a:extLst>
          </p:cNvPr>
          <p:cNvSpPr>
            <a:spLocks noChangeShapeType="1"/>
          </p:cNvSpPr>
          <p:nvPr/>
        </p:nvSpPr>
        <p:spPr bwMode="auto">
          <a:xfrm flipH="1">
            <a:off x="7620000" y="51054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81" name="AutoShape 29">
            <a:extLst>
              <a:ext uri="{FF2B5EF4-FFF2-40B4-BE49-F238E27FC236}">
                <a16:creationId xmlns:a16="http://schemas.microsoft.com/office/drawing/2014/main" id="{6F711467-438A-4C23-19DA-5948B2FBE8B8}"/>
              </a:ext>
            </a:extLst>
          </p:cNvPr>
          <p:cNvSpPr>
            <a:spLocks noChangeArrowheads="1"/>
          </p:cNvSpPr>
          <p:nvPr/>
        </p:nvSpPr>
        <p:spPr bwMode="auto">
          <a:xfrm>
            <a:off x="73914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82" name="Text Box 30">
            <a:extLst>
              <a:ext uri="{FF2B5EF4-FFF2-40B4-BE49-F238E27FC236}">
                <a16:creationId xmlns:a16="http://schemas.microsoft.com/office/drawing/2014/main" id="{73628AB7-8A3C-AFEA-83BC-433F196C6C01}"/>
              </a:ext>
            </a:extLst>
          </p:cNvPr>
          <p:cNvSpPr txBox="1">
            <a:spLocks noChangeArrowheads="1"/>
          </p:cNvSpPr>
          <p:nvPr/>
        </p:nvSpPr>
        <p:spPr bwMode="auto">
          <a:xfrm>
            <a:off x="5943600" y="4876800"/>
            <a:ext cx="990600" cy="1098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66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5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356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56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56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56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56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56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357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57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57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57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57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575"/>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2357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57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58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358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3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P spid="23557" grpId="0" animBg="1"/>
      <p:bldP spid="23559" grpId="0" animBg="1"/>
      <p:bldP spid="23564" grpId="0"/>
      <p:bldP spid="23565" grpId="0" animBg="1"/>
      <p:bldP spid="23567" grpId="0" animBg="1"/>
      <p:bldP spid="23569" grpId="0" animBg="1"/>
      <p:bldP spid="23570" grpId="0"/>
      <p:bldP spid="23571" grpId="0" animBg="1"/>
      <p:bldP spid="23573" grpId="0" animBg="1"/>
      <p:bldP spid="23575" grpId="0" animBg="1"/>
      <p:bldP spid="23576" grpId="0"/>
      <p:bldP spid="23577" grpId="0" animBg="1"/>
      <p:bldP spid="23581" grpId="0" animBg="1"/>
      <p:bldP spid="2358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D119C80-92C5-CCDC-952E-1544F939044B}"/>
              </a:ext>
            </a:extLst>
          </p:cNvPr>
          <p:cNvSpPr>
            <a:spLocks noGrp="1" noChangeArrowheads="1"/>
          </p:cNvSpPr>
          <p:nvPr>
            <p:ph type="title"/>
          </p:nvPr>
        </p:nvSpPr>
        <p:spPr/>
        <p:txBody>
          <a:bodyPr/>
          <a:lstStyle/>
          <a:p>
            <a:pPr eaLnBrk="1" hangingPunct="1">
              <a:defRPr/>
            </a:pPr>
            <a:r>
              <a:rPr lang="en-US">
                <a:cs typeface="+mj-cs"/>
              </a:rPr>
              <a:t>Subproblems</a:t>
            </a:r>
          </a:p>
        </p:txBody>
      </p:sp>
      <p:sp>
        <p:nvSpPr>
          <p:cNvPr id="24580" name="Text Box 4">
            <a:extLst>
              <a:ext uri="{FF2B5EF4-FFF2-40B4-BE49-F238E27FC236}">
                <a16:creationId xmlns:a16="http://schemas.microsoft.com/office/drawing/2014/main" id="{52419F9C-18AD-BC8A-F172-4B9D6ABDE10D}"/>
              </a:ext>
            </a:extLst>
          </p:cNvPr>
          <p:cNvSpPr txBox="1">
            <a:spLocks noChangeArrowheads="1"/>
          </p:cNvSpPr>
          <p:nvPr/>
        </p:nvSpPr>
        <p:spPr bwMode="auto">
          <a:xfrm>
            <a:off x="3886200" y="15240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i</a:t>
            </a:r>
          </a:p>
        </p:txBody>
      </p:sp>
      <p:sp>
        <p:nvSpPr>
          <p:cNvPr id="24581" name="Oval 5">
            <a:extLst>
              <a:ext uri="{FF2B5EF4-FFF2-40B4-BE49-F238E27FC236}">
                <a16:creationId xmlns:a16="http://schemas.microsoft.com/office/drawing/2014/main" id="{8E8D16C5-CE8C-A51E-D8AA-0FBAE03F804E}"/>
              </a:ext>
            </a:extLst>
          </p:cNvPr>
          <p:cNvSpPr>
            <a:spLocks noChangeArrowheads="1"/>
          </p:cNvSpPr>
          <p:nvPr/>
        </p:nvSpPr>
        <p:spPr bwMode="auto">
          <a:xfrm>
            <a:off x="3733800" y="14478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4582" name="Line 6">
            <a:extLst>
              <a:ext uri="{FF2B5EF4-FFF2-40B4-BE49-F238E27FC236}">
                <a16:creationId xmlns:a16="http://schemas.microsoft.com/office/drawing/2014/main" id="{46D63990-5AFE-E26B-F17F-83BDA544D76A}"/>
              </a:ext>
            </a:extLst>
          </p:cNvPr>
          <p:cNvSpPr>
            <a:spLocks noChangeShapeType="1"/>
          </p:cNvSpPr>
          <p:nvPr/>
        </p:nvSpPr>
        <p:spPr bwMode="auto">
          <a:xfrm>
            <a:off x="4191000" y="1981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583" name="AutoShape 7">
            <a:extLst>
              <a:ext uri="{FF2B5EF4-FFF2-40B4-BE49-F238E27FC236}">
                <a16:creationId xmlns:a16="http://schemas.microsoft.com/office/drawing/2014/main" id="{701BB744-A953-F95A-AFB5-F9D32D59A738}"/>
              </a:ext>
            </a:extLst>
          </p:cNvPr>
          <p:cNvSpPr>
            <a:spLocks noChangeArrowheads="1"/>
          </p:cNvSpPr>
          <p:nvPr/>
        </p:nvSpPr>
        <p:spPr bwMode="auto">
          <a:xfrm>
            <a:off x="41910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4584" name="Line 8">
            <a:extLst>
              <a:ext uri="{FF2B5EF4-FFF2-40B4-BE49-F238E27FC236}">
                <a16:creationId xmlns:a16="http://schemas.microsoft.com/office/drawing/2014/main" id="{25395F3D-6702-303B-E7CF-018A71899195}"/>
              </a:ext>
            </a:extLst>
          </p:cNvPr>
          <p:cNvSpPr>
            <a:spLocks noChangeShapeType="1"/>
          </p:cNvSpPr>
          <p:nvPr/>
        </p:nvSpPr>
        <p:spPr bwMode="auto">
          <a:xfrm flipH="1">
            <a:off x="3505200" y="19050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585" name="AutoShape 9">
            <a:extLst>
              <a:ext uri="{FF2B5EF4-FFF2-40B4-BE49-F238E27FC236}">
                <a16:creationId xmlns:a16="http://schemas.microsoft.com/office/drawing/2014/main" id="{292144BD-BA6A-8B03-DACD-5E54765FED46}"/>
              </a:ext>
            </a:extLst>
          </p:cNvPr>
          <p:cNvSpPr>
            <a:spLocks noChangeArrowheads="1"/>
          </p:cNvSpPr>
          <p:nvPr/>
        </p:nvSpPr>
        <p:spPr bwMode="auto">
          <a:xfrm>
            <a:off x="32766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4587" name="Text Box 11">
            <a:extLst>
              <a:ext uri="{FF2B5EF4-FFF2-40B4-BE49-F238E27FC236}">
                <a16:creationId xmlns:a16="http://schemas.microsoft.com/office/drawing/2014/main" id="{57B9F82D-9F2B-581A-7A84-8510E5C4E621}"/>
              </a:ext>
            </a:extLst>
          </p:cNvPr>
          <p:cNvSpPr txBox="1">
            <a:spLocks noChangeArrowheads="1"/>
          </p:cNvSpPr>
          <p:nvPr/>
        </p:nvSpPr>
        <p:spPr bwMode="auto">
          <a:xfrm>
            <a:off x="1600200" y="4114800"/>
            <a:ext cx="6019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FF0000"/>
                </a:solidFill>
                <a:latin typeface="Arial" charset="0"/>
                <a:ea typeface="ＭＳ Ｐゴシック" charset="0"/>
              </a:rPr>
              <a:t>How many trees have i as the root?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DD93E8A-50BA-89E4-BB9C-3F8220313023}"/>
              </a:ext>
            </a:extLst>
          </p:cNvPr>
          <p:cNvSpPr>
            <a:spLocks noGrp="1" noChangeArrowheads="1"/>
          </p:cNvSpPr>
          <p:nvPr>
            <p:ph type="title"/>
          </p:nvPr>
        </p:nvSpPr>
        <p:spPr/>
        <p:txBody>
          <a:bodyPr/>
          <a:lstStyle/>
          <a:p>
            <a:pPr eaLnBrk="1" hangingPunct="1">
              <a:defRPr/>
            </a:pPr>
            <a:r>
              <a:rPr lang="en-US">
                <a:cs typeface="+mj-cs"/>
              </a:rPr>
              <a:t>Subproblems</a:t>
            </a:r>
          </a:p>
        </p:txBody>
      </p:sp>
      <p:sp>
        <p:nvSpPr>
          <p:cNvPr id="25603" name="Text Box 3">
            <a:extLst>
              <a:ext uri="{FF2B5EF4-FFF2-40B4-BE49-F238E27FC236}">
                <a16:creationId xmlns:a16="http://schemas.microsoft.com/office/drawing/2014/main" id="{4BCF4A3C-FE86-544A-7B0A-22C4F2202E22}"/>
              </a:ext>
            </a:extLst>
          </p:cNvPr>
          <p:cNvSpPr txBox="1">
            <a:spLocks noChangeArrowheads="1"/>
          </p:cNvSpPr>
          <p:nvPr/>
        </p:nvSpPr>
        <p:spPr bwMode="auto">
          <a:xfrm>
            <a:off x="3886200" y="15240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i</a:t>
            </a:r>
          </a:p>
        </p:txBody>
      </p:sp>
      <p:sp>
        <p:nvSpPr>
          <p:cNvPr id="25604" name="Oval 4">
            <a:extLst>
              <a:ext uri="{FF2B5EF4-FFF2-40B4-BE49-F238E27FC236}">
                <a16:creationId xmlns:a16="http://schemas.microsoft.com/office/drawing/2014/main" id="{36872BCB-C879-4639-90F6-E1E80BB506E7}"/>
              </a:ext>
            </a:extLst>
          </p:cNvPr>
          <p:cNvSpPr>
            <a:spLocks noChangeArrowheads="1"/>
          </p:cNvSpPr>
          <p:nvPr/>
        </p:nvSpPr>
        <p:spPr bwMode="auto">
          <a:xfrm>
            <a:off x="3733800" y="14478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5605" name="Line 5">
            <a:extLst>
              <a:ext uri="{FF2B5EF4-FFF2-40B4-BE49-F238E27FC236}">
                <a16:creationId xmlns:a16="http://schemas.microsoft.com/office/drawing/2014/main" id="{3D930BAA-3617-466C-4CE1-AB88DB807183}"/>
              </a:ext>
            </a:extLst>
          </p:cNvPr>
          <p:cNvSpPr>
            <a:spLocks noChangeShapeType="1"/>
          </p:cNvSpPr>
          <p:nvPr/>
        </p:nvSpPr>
        <p:spPr bwMode="auto">
          <a:xfrm>
            <a:off x="4191000" y="1981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06" name="AutoShape 6">
            <a:extLst>
              <a:ext uri="{FF2B5EF4-FFF2-40B4-BE49-F238E27FC236}">
                <a16:creationId xmlns:a16="http://schemas.microsoft.com/office/drawing/2014/main" id="{D289CD10-5D32-D702-7255-E7E328EC16E4}"/>
              </a:ext>
            </a:extLst>
          </p:cNvPr>
          <p:cNvSpPr>
            <a:spLocks noChangeArrowheads="1"/>
          </p:cNvSpPr>
          <p:nvPr/>
        </p:nvSpPr>
        <p:spPr bwMode="auto">
          <a:xfrm>
            <a:off x="41910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5607" name="Line 7">
            <a:extLst>
              <a:ext uri="{FF2B5EF4-FFF2-40B4-BE49-F238E27FC236}">
                <a16:creationId xmlns:a16="http://schemas.microsoft.com/office/drawing/2014/main" id="{88C9DE3E-04E8-E69D-1B4F-20EF322984B8}"/>
              </a:ext>
            </a:extLst>
          </p:cNvPr>
          <p:cNvSpPr>
            <a:spLocks noChangeShapeType="1"/>
          </p:cNvSpPr>
          <p:nvPr/>
        </p:nvSpPr>
        <p:spPr bwMode="auto">
          <a:xfrm flipH="1">
            <a:off x="3505200" y="19050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08" name="AutoShape 8">
            <a:extLst>
              <a:ext uri="{FF2B5EF4-FFF2-40B4-BE49-F238E27FC236}">
                <a16:creationId xmlns:a16="http://schemas.microsoft.com/office/drawing/2014/main" id="{5B94285C-E1ED-2C80-28A9-8EB89A57E076}"/>
              </a:ext>
            </a:extLst>
          </p:cNvPr>
          <p:cNvSpPr>
            <a:spLocks noChangeArrowheads="1"/>
          </p:cNvSpPr>
          <p:nvPr/>
        </p:nvSpPr>
        <p:spPr bwMode="auto">
          <a:xfrm>
            <a:off x="32766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5610" name="Text Box 10">
            <a:extLst>
              <a:ext uri="{FF2B5EF4-FFF2-40B4-BE49-F238E27FC236}">
                <a16:creationId xmlns:a16="http://schemas.microsoft.com/office/drawing/2014/main" id="{0C5F8F13-E53F-F5BB-26B6-6EEB9A58C498}"/>
              </a:ext>
            </a:extLst>
          </p:cNvPr>
          <p:cNvSpPr txBox="1">
            <a:spLocks noChangeArrowheads="1"/>
          </p:cNvSpPr>
          <p:nvPr/>
        </p:nvSpPr>
        <p:spPr bwMode="auto">
          <a:xfrm>
            <a:off x="2209800" y="3429000"/>
            <a:ext cx="1600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1, 2, …, i-1</a:t>
            </a:r>
          </a:p>
        </p:txBody>
      </p:sp>
      <p:sp>
        <p:nvSpPr>
          <p:cNvPr id="25611" name="Text Box 11">
            <a:extLst>
              <a:ext uri="{FF2B5EF4-FFF2-40B4-BE49-F238E27FC236}">
                <a16:creationId xmlns:a16="http://schemas.microsoft.com/office/drawing/2014/main" id="{A6E98DD3-2E62-5E82-119E-63D90B2E1CE1}"/>
              </a:ext>
            </a:extLst>
          </p:cNvPr>
          <p:cNvSpPr txBox="1">
            <a:spLocks noChangeArrowheads="1"/>
          </p:cNvSpPr>
          <p:nvPr/>
        </p:nvSpPr>
        <p:spPr bwMode="auto">
          <a:xfrm>
            <a:off x="4419600" y="3429000"/>
            <a:ext cx="1981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i+1, i+2, …, n</a:t>
            </a:r>
          </a:p>
        </p:txBody>
      </p:sp>
      <p:sp>
        <p:nvSpPr>
          <p:cNvPr id="25612" name="Text Box 12">
            <a:extLst>
              <a:ext uri="{FF2B5EF4-FFF2-40B4-BE49-F238E27FC236}">
                <a16:creationId xmlns:a16="http://schemas.microsoft.com/office/drawing/2014/main" id="{9DC29284-55BB-7800-6986-047EBC765B89}"/>
              </a:ext>
            </a:extLst>
          </p:cNvPr>
          <p:cNvSpPr txBox="1">
            <a:spLocks noChangeArrowheads="1"/>
          </p:cNvSpPr>
          <p:nvPr/>
        </p:nvSpPr>
        <p:spPr bwMode="auto">
          <a:xfrm>
            <a:off x="2590800" y="4038600"/>
            <a:ext cx="1295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FF0000"/>
                </a:solidFill>
                <a:latin typeface="Arial" charset="0"/>
                <a:ea typeface="ＭＳ Ｐゴシック"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838B2F5F-0E8A-EBA8-0B76-33B14A499901}"/>
              </a:ext>
            </a:extLst>
          </p:cNvPr>
          <p:cNvSpPr>
            <a:spLocks noGrp="1" noChangeArrowheads="1"/>
          </p:cNvSpPr>
          <p:nvPr>
            <p:ph type="title"/>
          </p:nvPr>
        </p:nvSpPr>
        <p:spPr/>
        <p:txBody>
          <a:bodyPr/>
          <a:lstStyle/>
          <a:p>
            <a:pPr eaLnBrk="1" hangingPunct="1">
              <a:defRPr/>
            </a:pPr>
            <a:r>
              <a:rPr lang="en-US">
                <a:cs typeface="+mj-cs"/>
              </a:rPr>
              <a:t>Non-optimal greedy algorithms</a:t>
            </a:r>
          </a:p>
        </p:txBody>
      </p:sp>
      <p:sp>
        <p:nvSpPr>
          <p:cNvPr id="145411" name="Rectangle 3">
            <a:extLst>
              <a:ext uri="{FF2B5EF4-FFF2-40B4-BE49-F238E27FC236}">
                <a16:creationId xmlns:a16="http://schemas.microsoft.com/office/drawing/2014/main" id="{2B8073D5-2376-7E63-36A6-7FC6A3D71C89}"/>
              </a:ext>
            </a:extLst>
          </p:cNvPr>
          <p:cNvSpPr>
            <a:spLocks noGrp="1" noChangeArrowheads="1"/>
          </p:cNvSpPr>
          <p:nvPr>
            <p:ph type="body" idx="1"/>
          </p:nvPr>
        </p:nvSpPr>
        <p:spPr/>
        <p:txBody>
          <a:bodyPr/>
          <a:lstStyle/>
          <a:p>
            <a:pPr marL="0" indent="0" eaLnBrk="1" hangingPunct="1">
              <a:buFont typeface="Wingdings" pitchFamily="2" charset="2"/>
              <a:buNone/>
            </a:pPr>
            <a:r>
              <a:rPr lang="en-US" altLang="en-US" sz="2800" dirty="0"/>
              <a:t>All the greedy algorithms we’</a:t>
            </a:r>
            <a:r>
              <a:rPr lang="en-US" altLang="ja-JP" sz="2800" dirty="0"/>
              <a:t>ve looked at so far give the optimal answer</a:t>
            </a:r>
          </a:p>
          <a:p>
            <a:pPr marL="0" indent="0" eaLnBrk="1" hangingPunct="1"/>
            <a:endParaRPr lang="en-US" altLang="en-US" sz="2800" dirty="0"/>
          </a:p>
          <a:p>
            <a:pPr marL="0" indent="0" eaLnBrk="1" hangingPunct="1">
              <a:buFont typeface="Wingdings" pitchFamily="2" charset="2"/>
              <a:buNone/>
            </a:pPr>
            <a:r>
              <a:rPr lang="en-US" altLang="en-US" sz="2800" dirty="0"/>
              <a:t>Some of the most common greedy algorithms generate good, but non-optimal solutions</a:t>
            </a:r>
          </a:p>
          <a:p>
            <a:pPr lvl="1" eaLnBrk="1" hangingPunct="1"/>
            <a:r>
              <a:rPr lang="en-US" altLang="en-US" sz="2400" dirty="0"/>
              <a:t>clustering</a:t>
            </a:r>
          </a:p>
          <a:p>
            <a:pPr lvl="1" eaLnBrk="1" hangingPunct="1"/>
            <a:r>
              <a:rPr lang="en-US" altLang="en-US" sz="2400" dirty="0"/>
              <a:t>hill-climbing</a:t>
            </a:r>
          </a:p>
          <a:p>
            <a:pPr lvl="1" eaLnBrk="1" hangingPunct="1"/>
            <a:r>
              <a:rPr lang="en-US" altLang="en-US" sz="2400" dirty="0"/>
              <a:t>relaxation</a:t>
            </a:r>
          </a:p>
        </p:txBody>
      </p:sp>
      <p:pic>
        <p:nvPicPr>
          <p:cNvPr id="74754" name="Picture 2" descr="objectfuntion">
            <a:extLst>
              <a:ext uri="{FF2B5EF4-FFF2-40B4-BE49-F238E27FC236}">
                <a16:creationId xmlns:a16="http://schemas.microsoft.com/office/drawing/2014/main" id="{D863295F-401A-CA85-8B26-2F8092E8B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4440550"/>
            <a:ext cx="3276600" cy="1744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AF5608F-D7C0-7225-96FC-E0E7ACD0805C}"/>
              </a:ext>
            </a:extLst>
          </p:cNvPr>
          <p:cNvSpPr>
            <a:spLocks noGrp="1" noChangeArrowheads="1"/>
          </p:cNvSpPr>
          <p:nvPr>
            <p:ph type="title"/>
          </p:nvPr>
        </p:nvSpPr>
        <p:spPr/>
        <p:txBody>
          <a:bodyPr/>
          <a:lstStyle/>
          <a:p>
            <a:pPr eaLnBrk="1" hangingPunct="1">
              <a:defRPr/>
            </a:pPr>
            <a:r>
              <a:rPr lang="en-US">
                <a:cs typeface="+mj-cs"/>
              </a:rPr>
              <a:t>Subproblems</a:t>
            </a:r>
          </a:p>
        </p:txBody>
      </p:sp>
      <p:sp>
        <p:nvSpPr>
          <p:cNvPr id="26627" name="Text Box 3">
            <a:extLst>
              <a:ext uri="{FF2B5EF4-FFF2-40B4-BE49-F238E27FC236}">
                <a16:creationId xmlns:a16="http://schemas.microsoft.com/office/drawing/2014/main" id="{2FD9A5E2-6461-D806-E4E8-9031E4199380}"/>
              </a:ext>
            </a:extLst>
          </p:cNvPr>
          <p:cNvSpPr txBox="1">
            <a:spLocks noChangeArrowheads="1"/>
          </p:cNvSpPr>
          <p:nvPr/>
        </p:nvSpPr>
        <p:spPr bwMode="auto">
          <a:xfrm>
            <a:off x="3886200" y="15240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i</a:t>
            </a:r>
          </a:p>
        </p:txBody>
      </p:sp>
      <p:sp>
        <p:nvSpPr>
          <p:cNvPr id="26628" name="Oval 4">
            <a:extLst>
              <a:ext uri="{FF2B5EF4-FFF2-40B4-BE49-F238E27FC236}">
                <a16:creationId xmlns:a16="http://schemas.microsoft.com/office/drawing/2014/main" id="{E85A9DDF-D6CD-1AF3-F4B1-1EE76565CFE3}"/>
              </a:ext>
            </a:extLst>
          </p:cNvPr>
          <p:cNvSpPr>
            <a:spLocks noChangeArrowheads="1"/>
          </p:cNvSpPr>
          <p:nvPr/>
        </p:nvSpPr>
        <p:spPr bwMode="auto">
          <a:xfrm>
            <a:off x="3733800" y="14478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6629" name="Line 5">
            <a:extLst>
              <a:ext uri="{FF2B5EF4-FFF2-40B4-BE49-F238E27FC236}">
                <a16:creationId xmlns:a16="http://schemas.microsoft.com/office/drawing/2014/main" id="{53C7DF27-6126-C8BF-1840-2E4B43C0B95F}"/>
              </a:ext>
            </a:extLst>
          </p:cNvPr>
          <p:cNvSpPr>
            <a:spLocks noChangeShapeType="1"/>
          </p:cNvSpPr>
          <p:nvPr/>
        </p:nvSpPr>
        <p:spPr bwMode="auto">
          <a:xfrm>
            <a:off x="4191000" y="1981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6630" name="AutoShape 6">
            <a:extLst>
              <a:ext uri="{FF2B5EF4-FFF2-40B4-BE49-F238E27FC236}">
                <a16:creationId xmlns:a16="http://schemas.microsoft.com/office/drawing/2014/main" id="{E1B32DC5-8BAB-C8BD-90BB-A859BD093611}"/>
              </a:ext>
            </a:extLst>
          </p:cNvPr>
          <p:cNvSpPr>
            <a:spLocks noChangeArrowheads="1"/>
          </p:cNvSpPr>
          <p:nvPr/>
        </p:nvSpPr>
        <p:spPr bwMode="auto">
          <a:xfrm>
            <a:off x="41910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6631" name="Line 7">
            <a:extLst>
              <a:ext uri="{FF2B5EF4-FFF2-40B4-BE49-F238E27FC236}">
                <a16:creationId xmlns:a16="http://schemas.microsoft.com/office/drawing/2014/main" id="{2CA3EB87-500C-BE39-AF6D-20786EAE40B4}"/>
              </a:ext>
            </a:extLst>
          </p:cNvPr>
          <p:cNvSpPr>
            <a:spLocks noChangeShapeType="1"/>
          </p:cNvSpPr>
          <p:nvPr/>
        </p:nvSpPr>
        <p:spPr bwMode="auto">
          <a:xfrm flipH="1">
            <a:off x="3505200" y="19050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6632" name="AutoShape 8">
            <a:extLst>
              <a:ext uri="{FF2B5EF4-FFF2-40B4-BE49-F238E27FC236}">
                <a16:creationId xmlns:a16="http://schemas.microsoft.com/office/drawing/2014/main" id="{D1A8E49D-05EB-56EA-9095-AD1EBE168BE2}"/>
              </a:ext>
            </a:extLst>
          </p:cNvPr>
          <p:cNvSpPr>
            <a:spLocks noChangeArrowheads="1"/>
          </p:cNvSpPr>
          <p:nvPr/>
        </p:nvSpPr>
        <p:spPr bwMode="auto">
          <a:xfrm>
            <a:off x="32766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6633" name="Text Box 9">
            <a:extLst>
              <a:ext uri="{FF2B5EF4-FFF2-40B4-BE49-F238E27FC236}">
                <a16:creationId xmlns:a16="http://schemas.microsoft.com/office/drawing/2014/main" id="{2FF59D04-918B-9B30-327C-B2464E770032}"/>
              </a:ext>
            </a:extLst>
          </p:cNvPr>
          <p:cNvSpPr txBox="1">
            <a:spLocks noChangeArrowheads="1"/>
          </p:cNvSpPr>
          <p:nvPr/>
        </p:nvSpPr>
        <p:spPr bwMode="auto">
          <a:xfrm>
            <a:off x="2209800" y="3429000"/>
            <a:ext cx="1600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1, 2, …, i-1</a:t>
            </a:r>
          </a:p>
        </p:txBody>
      </p:sp>
      <p:sp>
        <p:nvSpPr>
          <p:cNvPr id="26634" name="Text Box 10">
            <a:extLst>
              <a:ext uri="{FF2B5EF4-FFF2-40B4-BE49-F238E27FC236}">
                <a16:creationId xmlns:a16="http://schemas.microsoft.com/office/drawing/2014/main" id="{31BF2F74-DFD7-F71F-AA55-82D7BFEC7304}"/>
              </a:ext>
            </a:extLst>
          </p:cNvPr>
          <p:cNvSpPr txBox="1">
            <a:spLocks noChangeArrowheads="1"/>
          </p:cNvSpPr>
          <p:nvPr/>
        </p:nvSpPr>
        <p:spPr bwMode="auto">
          <a:xfrm>
            <a:off x="4419600" y="3429000"/>
            <a:ext cx="1981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i+1, i+2, …, n</a:t>
            </a:r>
          </a:p>
        </p:txBody>
      </p:sp>
      <p:sp>
        <p:nvSpPr>
          <p:cNvPr id="26635" name="Text Box 11">
            <a:extLst>
              <a:ext uri="{FF2B5EF4-FFF2-40B4-BE49-F238E27FC236}">
                <a16:creationId xmlns:a16="http://schemas.microsoft.com/office/drawing/2014/main" id="{521C8D7E-E805-D9F8-F3A2-C839AAD6D092}"/>
              </a:ext>
            </a:extLst>
          </p:cNvPr>
          <p:cNvSpPr txBox="1">
            <a:spLocks noChangeArrowheads="1"/>
          </p:cNvSpPr>
          <p:nvPr/>
        </p:nvSpPr>
        <p:spPr bwMode="auto">
          <a:xfrm>
            <a:off x="2438400" y="3962400"/>
            <a:ext cx="1066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0000FF"/>
                </a:solidFill>
                <a:latin typeface="Arial" charset="0"/>
                <a:ea typeface="ＭＳ Ｐゴシック" charset="0"/>
              </a:rPr>
              <a:t>T(i-1)</a:t>
            </a:r>
          </a:p>
        </p:txBody>
      </p:sp>
      <p:sp>
        <p:nvSpPr>
          <p:cNvPr id="26636" name="Text Box 12">
            <a:extLst>
              <a:ext uri="{FF2B5EF4-FFF2-40B4-BE49-F238E27FC236}">
                <a16:creationId xmlns:a16="http://schemas.microsoft.com/office/drawing/2014/main" id="{17F1662E-AAAA-4599-77A7-D03B96DB6EB8}"/>
              </a:ext>
            </a:extLst>
          </p:cNvPr>
          <p:cNvSpPr txBox="1">
            <a:spLocks noChangeArrowheads="1"/>
          </p:cNvSpPr>
          <p:nvPr/>
        </p:nvSpPr>
        <p:spPr bwMode="auto">
          <a:xfrm>
            <a:off x="1905000" y="4876800"/>
            <a:ext cx="22098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subproblem of size i-1</a:t>
            </a:r>
          </a:p>
        </p:txBody>
      </p:sp>
      <p:sp>
        <p:nvSpPr>
          <p:cNvPr id="26638" name="Text Box 14">
            <a:extLst>
              <a:ext uri="{FF2B5EF4-FFF2-40B4-BE49-F238E27FC236}">
                <a16:creationId xmlns:a16="http://schemas.microsoft.com/office/drawing/2014/main" id="{CD24ABAD-E5EC-53FF-2127-A2BFC4A043FB}"/>
              </a:ext>
            </a:extLst>
          </p:cNvPr>
          <p:cNvSpPr txBox="1">
            <a:spLocks noChangeArrowheads="1"/>
          </p:cNvSpPr>
          <p:nvPr/>
        </p:nvSpPr>
        <p:spPr bwMode="auto">
          <a:xfrm>
            <a:off x="5105400" y="3886200"/>
            <a:ext cx="1295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FF0000"/>
                </a:solidFill>
                <a:latin typeface="Arial" charset="0"/>
                <a:ea typeface="ＭＳ Ｐゴシック"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1688F5F-51DF-4862-B7FA-EECF3A951E05}"/>
              </a:ext>
            </a:extLst>
          </p:cNvPr>
          <p:cNvSpPr>
            <a:spLocks noGrp="1" noChangeArrowheads="1"/>
          </p:cNvSpPr>
          <p:nvPr>
            <p:ph type="title"/>
          </p:nvPr>
        </p:nvSpPr>
        <p:spPr/>
        <p:txBody>
          <a:bodyPr/>
          <a:lstStyle/>
          <a:p>
            <a:pPr eaLnBrk="1" hangingPunct="1">
              <a:defRPr/>
            </a:pPr>
            <a:r>
              <a:rPr lang="en-US">
                <a:cs typeface="+mj-cs"/>
              </a:rPr>
              <a:t>Subproblems</a:t>
            </a:r>
          </a:p>
        </p:txBody>
      </p:sp>
      <p:sp>
        <p:nvSpPr>
          <p:cNvPr id="28675" name="Text Box 3">
            <a:extLst>
              <a:ext uri="{FF2B5EF4-FFF2-40B4-BE49-F238E27FC236}">
                <a16:creationId xmlns:a16="http://schemas.microsoft.com/office/drawing/2014/main" id="{80F0CE82-6CF3-A5E4-54DB-E7111CDD7449}"/>
              </a:ext>
            </a:extLst>
          </p:cNvPr>
          <p:cNvSpPr txBox="1">
            <a:spLocks noChangeArrowheads="1"/>
          </p:cNvSpPr>
          <p:nvPr/>
        </p:nvSpPr>
        <p:spPr bwMode="auto">
          <a:xfrm>
            <a:off x="3886200" y="15240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i</a:t>
            </a:r>
          </a:p>
        </p:txBody>
      </p:sp>
      <p:sp>
        <p:nvSpPr>
          <p:cNvPr id="28676" name="Oval 4">
            <a:extLst>
              <a:ext uri="{FF2B5EF4-FFF2-40B4-BE49-F238E27FC236}">
                <a16:creationId xmlns:a16="http://schemas.microsoft.com/office/drawing/2014/main" id="{91A9B882-7792-57B4-7807-FFC9885CB3EC}"/>
              </a:ext>
            </a:extLst>
          </p:cNvPr>
          <p:cNvSpPr>
            <a:spLocks noChangeArrowheads="1"/>
          </p:cNvSpPr>
          <p:nvPr/>
        </p:nvSpPr>
        <p:spPr bwMode="auto">
          <a:xfrm>
            <a:off x="3733800" y="14478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8677" name="Line 5">
            <a:extLst>
              <a:ext uri="{FF2B5EF4-FFF2-40B4-BE49-F238E27FC236}">
                <a16:creationId xmlns:a16="http://schemas.microsoft.com/office/drawing/2014/main" id="{865FE1D0-06C6-E48C-6D41-425B21927890}"/>
              </a:ext>
            </a:extLst>
          </p:cNvPr>
          <p:cNvSpPr>
            <a:spLocks noChangeShapeType="1"/>
          </p:cNvSpPr>
          <p:nvPr/>
        </p:nvSpPr>
        <p:spPr bwMode="auto">
          <a:xfrm>
            <a:off x="4191000" y="1981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678" name="AutoShape 6">
            <a:extLst>
              <a:ext uri="{FF2B5EF4-FFF2-40B4-BE49-F238E27FC236}">
                <a16:creationId xmlns:a16="http://schemas.microsoft.com/office/drawing/2014/main" id="{07F427C5-5996-62F1-914B-09BE551B7BDE}"/>
              </a:ext>
            </a:extLst>
          </p:cNvPr>
          <p:cNvSpPr>
            <a:spLocks noChangeArrowheads="1"/>
          </p:cNvSpPr>
          <p:nvPr/>
        </p:nvSpPr>
        <p:spPr bwMode="auto">
          <a:xfrm>
            <a:off x="41910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8679" name="Line 7">
            <a:extLst>
              <a:ext uri="{FF2B5EF4-FFF2-40B4-BE49-F238E27FC236}">
                <a16:creationId xmlns:a16="http://schemas.microsoft.com/office/drawing/2014/main" id="{11B96382-FC91-02F3-6A98-169070EC8297}"/>
              </a:ext>
            </a:extLst>
          </p:cNvPr>
          <p:cNvSpPr>
            <a:spLocks noChangeShapeType="1"/>
          </p:cNvSpPr>
          <p:nvPr/>
        </p:nvSpPr>
        <p:spPr bwMode="auto">
          <a:xfrm flipH="1">
            <a:off x="3505200" y="19050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680" name="AutoShape 8">
            <a:extLst>
              <a:ext uri="{FF2B5EF4-FFF2-40B4-BE49-F238E27FC236}">
                <a16:creationId xmlns:a16="http://schemas.microsoft.com/office/drawing/2014/main" id="{18A89CF3-2F7D-0B4B-0797-283BC80BDA0D}"/>
              </a:ext>
            </a:extLst>
          </p:cNvPr>
          <p:cNvSpPr>
            <a:spLocks noChangeArrowheads="1"/>
          </p:cNvSpPr>
          <p:nvPr/>
        </p:nvSpPr>
        <p:spPr bwMode="auto">
          <a:xfrm>
            <a:off x="32766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8681" name="Text Box 9">
            <a:extLst>
              <a:ext uri="{FF2B5EF4-FFF2-40B4-BE49-F238E27FC236}">
                <a16:creationId xmlns:a16="http://schemas.microsoft.com/office/drawing/2014/main" id="{9A93BF99-DE5C-603B-FA1B-E60B94694B5A}"/>
              </a:ext>
            </a:extLst>
          </p:cNvPr>
          <p:cNvSpPr txBox="1">
            <a:spLocks noChangeArrowheads="1"/>
          </p:cNvSpPr>
          <p:nvPr/>
        </p:nvSpPr>
        <p:spPr bwMode="auto">
          <a:xfrm>
            <a:off x="2209800" y="3429000"/>
            <a:ext cx="1600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1, 2, …, i-1</a:t>
            </a:r>
          </a:p>
        </p:txBody>
      </p:sp>
      <p:sp>
        <p:nvSpPr>
          <p:cNvPr id="28682" name="Text Box 10">
            <a:extLst>
              <a:ext uri="{FF2B5EF4-FFF2-40B4-BE49-F238E27FC236}">
                <a16:creationId xmlns:a16="http://schemas.microsoft.com/office/drawing/2014/main" id="{5BBC1ACB-6DBF-1D8D-D4B3-879FF3BCBCB1}"/>
              </a:ext>
            </a:extLst>
          </p:cNvPr>
          <p:cNvSpPr txBox="1">
            <a:spLocks noChangeArrowheads="1"/>
          </p:cNvSpPr>
          <p:nvPr/>
        </p:nvSpPr>
        <p:spPr bwMode="auto">
          <a:xfrm>
            <a:off x="4419600" y="3429000"/>
            <a:ext cx="1981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i+1, i+2, …, n</a:t>
            </a:r>
          </a:p>
        </p:txBody>
      </p:sp>
      <p:sp>
        <p:nvSpPr>
          <p:cNvPr id="28683" name="Text Box 11">
            <a:extLst>
              <a:ext uri="{FF2B5EF4-FFF2-40B4-BE49-F238E27FC236}">
                <a16:creationId xmlns:a16="http://schemas.microsoft.com/office/drawing/2014/main" id="{D57D17BB-48F7-D800-1F1C-38B049EDF778}"/>
              </a:ext>
            </a:extLst>
          </p:cNvPr>
          <p:cNvSpPr txBox="1">
            <a:spLocks noChangeArrowheads="1"/>
          </p:cNvSpPr>
          <p:nvPr/>
        </p:nvSpPr>
        <p:spPr bwMode="auto">
          <a:xfrm>
            <a:off x="2438400" y="3962400"/>
            <a:ext cx="1066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0000FF"/>
                </a:solidFill>
                <a:latin typeface="Arial" charset="0"/>
                <a:ea typeface="ＭＳ Ｐゴシック" charset="0"/>
              </a:rPr>
              <a:t>T(i-1)</a:t>
            </a:r>
          </a:p>
        </p:txBody>
      </p:sp>
      <p:sp>
        <p:nvSpPr>
          <p:cNvPr id="28686" name="Text Box 14">
            <a:extLst>
              <a:ext uri="{FF2B5EF4-FFF2-40B4-BE49-F238E27FC236}">
                <a16:creationId xmlns:a16="http://schemas.microsoft.com/office/drawing/2014/main" id="{46053DFC-D6F2-4D07-9A5D-ED4297555164}"/>
              </a:ext>
            </a:extLst>
          </p:cNvPr>
          <p:cNvSpPr txBox="1">
            <a:spLocks noChangeArrowheads="1"/>
          </p:cNvSpPr>
          <p:nvPr/>
        </p:nvSpPr>
        <p:spPr bwMode="auto">
          <a:xfrm>
            <a:off x="4038600" y="4038600"/>
            <a:ext cx="4343400"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solidFill>
                  <a:srgbClr val="FF0000"/>
                </a:solidFill>
              </a:rPr>
              <a:t>Number of trees for i+1, i+2, …, i+n is the same as the number of trees from 1, 2, …, n-i</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1625A0B-1A54-A6AD-23D0-DDEAE7FC023A}"/>
              </a:ext>
            </a:extLst>
          </p:cNvPr>
          <p:cNvSpPr>
            <a:spLocks noGrp="1" noChangeArrowheads="1"/>
          </p:cNvSpPr>
          <p:nvPr>
            <p:ph type="title"/>
          </p:nvPr>
        </p:nvSpPr>
        <p:spPr/>
        <p:txBody>
          <a:bodyPr/>
          <a:lstStyle/>
          <a:p>
            <a:pPr eaLnBrk="1" hangingPunct="1">
              <a:defRPr/>
            </a:pPr>
            <a:r>
              <a:rPr lang="en-US">
                <a:cs typeface="+mj-cs"/>
              </a:rPr>
              <a:t>Subproblems</a:t>
            </a:r>
          </a:p>
        </p:txBody>
      </p:sp>
      <p:sp>
        <p:nvSpPr>
          <p:cNvPr id="29699" name="Text Box 3">
            <a:extLst>
              <a:ext uri="{FF2B5EF4-FFF2-40B4-BE49-F238E27FC236}">
                <a16:creationId xmlns:a16="http://schemas.microsoft.com/office/drawing/2014/main" id="{AE284BDC-5618-7F30-42FD-0391114D40EC}"/>
              </a:ext>
            </a:extLst>
          </p:cNvPr>
          <p:cNvSpPr txBox="1">
            <a:spLocks noChangeArrowheads="1"/>
          </p:cNvSpPr>
          <p:nvPr/>
        </p:nvSpPr>
        <p:spPr bwMode="auto">
          <a:xfrm>
            <a:off x="3886200" y="15240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i</a:t>
            </a:r>
          </a:p>
        </p:txBody>
      </p:sp>
      <p:sp>
        <p:nvSpPr>
          <p:cNvPr id="29700" name="Oval 4">
            <a:extLst>
              <a:ext uri="{FF2B5EF4-FFF2-40B4-BE49-F238E27FC236}">
                <a16:creationId xmlns:a16="http://schemas.microsoft.com/office/drawing/2014/main" id="{B5C61F3B-C54F-AB90-EFDB-2D3FE9CC5487}"/>
              </a:ext>
            </a:extLst>
          </p:cNvPr>
          <p:cNvSpPr>
            <a:spLocks noChangeArrowheads="1"/>
          </p:cNvSpPr>
          <p:nvPr/>
        </p:nvSpPr>
        <p:spPr bwMode="auto">
          <a:xfrm>
            <a:off x="3733800" y="14478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9701" name="Line 5">
            <a:extLst>
              <a:ext uri="{FF2B5EF4-FFF2-40B4-BE49-F238E27FC236}">
                <a16:creationId xmlns:a16="http://schemas.microsoft.com/office/drawing/2014/main" id="{8C2CB118-F8FF-55A8-53C1-0D20CC37A87B}"/>
              </a:ext>
            </a:extLst>
          </p:cNvPr>
          <p:cNvSpPr>
            <a:spLocks noChangeShapeType="1"/>
          </p:cNvSpPr>
          <p:nvPr/>
        </p:nvSpPr>
        <p:spPr bwMode="auto">
          <a:xfrm>
            <a:off x="4191000" y="1981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2" name="AutoShape 6">
            <a:extLst>
              <a:ext uri="{FF2B5EF4-FFF2-40B4-BE49-F238E27FC236}">
                <a16:creationId xmlns:a16="http://schemas.microsoft.com/office/drawing/2014/main" id="{BF73ABB2-25E4-0692-0C47-7C9C421E7634}"/>
              </a:ext>
            </a:extLst>
          </p:cNvPr>
          <p:cNvSpPr>
            <a:spLocks noChangeArrowheads="1"/>
          </p:cNvSpPr>
          <p:nvPr/>
        </p:nvSpPr>
        <p:spPr bwMode="auto">
          <a:xfrm>
            <a:off x="41910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9703" name="Line 7">
            <a:extLst>
              <a:ext uri="{FF2B5EF4-FFF2-40B4-BE49-F238E27FC236}">
                <a16:creationId xmlns:a16="http://schemas.microsoft.com/office/drawing/2014/main" id="{A0E7C9BA-D07F-348B-56F0-2C0998F940CE}"/>
              </a:ext>
            </a:extLst>
          </p:cNvPr>
          <p:cNvSpPr>
            <a:spLocks noChangeShapeType="1"/>
          </p:cNvSpPr>
          <p:nvPr/>
        </p:nvSpPr>
        <p:spPr bwMode="auto">
          <a:xfrm flipH="1">
            <a:off x="3505200" y="19050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4" name="AutoShape 8">
            <a:extLst>
              <a:ext uri="{FF2B5EF4-FFF2-40B4-BE49-F238E27FC236}">
                <a16:creationId xmlns:a16="http://schemas.microsoft.com/office/drawing/2014/main" id="{3C049FD8-8486-B922-6057-29739137FA78}"/>
              </a:ext>
            </a:extLst>
          </p:cNvPr>
          <p:cNvSpPr>
            <a:spLocks noChangeArrowheads="1"/>
          </p:cNvSpPr>
          <p:nvPr/>
        </p:nvSpPr>
        <p:spPr bwMode="auto">
          <a:xfrm>
            <a:off x="32766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9705" name="Text Box 9">
            <a:extLst>
              <a:ext uri="{FF2B5EF4-FFF2-40B4-BE49-F238E27FC236}">
                <a16:creationId xmlns:a16="http://schemas.microsoft.com/office/drawing/2014/main" id="{70480FFC-E80C-F918-8D48-F52D7F1D8271}"/>
              </a:ext>
            </a:extLst>
          </p:cNvPr>
          <p:cNvSpPr txBox="1">
            <a:spLocks noChangeArrowheads="1"/>
          </p:cNvSpPr>
          <p:nvPr/>
        </p:nvSpPr>
        <p:spPr bwMode="auto">
          <a:xfrm>
            <a:off x="2209800" y="3429000"/>
            <a:ext cx="1600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1, 2, …, i-1</a:t>
            </a:r>
          </a:p>
        </p:txBody>
      </p:sp>
      <p:sp>
        <p:nvSpPr>
          <p:cNvPr id="29706" name="Text Box 10">
            <a:extLst>
              <a:ext uri="{FF2B5EF4-FFF2-40B4-BE49-F238E27FC236}">
                <a16:creationId xmlns:a16="http://schemas.microsoft.com/office/drawing/2014/main" id="{688220F4-6CEA-12E6-7E85-29CA6239E442}"/>
              </a:ext>
            </a:extLst>
          </p:cNvPr>
          <p:cNvSpPr txBox="1">
            <a:spLocks noChangeArrowheads="1"/>
          </p:cNvSpPr>
          <p:nvPr/>
        </p:nvSpPr>
        <p:spPr bwMode="auto">
          <a:xfrm>
            <a:off x="4419600" y="3429000"/>
            <a:ext cx="1981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i+1, i+2, …, n</a:t>
            </a:r>
          </a:p>
        </p:txBody>
      </p:sp>
      <p:sp>
        <p:nvSpPr>
          <p:cNvPr id="29707" name="Text Box 11">
            <a:extLst>
              <a:ext uri="{FF2B5EF4-FFF2-40B4-BE49-F238E27FC236}">
                <a16:creationId xmlns:a16="http://schemas.microsoft.com/office/drawing/2014/main" id="{2AE2DD50-505B-8209-22B1-C4F31C60B6B9}"/>
              </a:ext>
            </a:extLst>
          </p:cNvPr>
          <p:cNvSpPr txBox="1">
            <a:spLocks noChangeArrowheads="1"/>
          </p:cNvSpPr>
          <p:nvPr/>
        </p:nvSpPr>
        <p:spPr bwMode="auto">
          <a:xfrm>
            <a:off x="2438400" y="3962400"/>
            <a:ext cx="1066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0000FF"/>
                </a:solidFill>
                <a:latin typeface="Arial" charset="0"/>
                <a:ea typeface="ＭＳ Ｐゴシック" charset="0"/>
              </a:rPr>
              <a:t>T(i-1)</a:t>
            </a:r>
          </a:p>
        </p:txBody>
      </p:sp>
      <p:sp>
        <p:nvSpPr>
          <p:cNvPr id="29708" name="Text Box 12">
            <a:extLst>
              <a:ext uri="{FF2B5EF4-FFF2-40B4-BE49-F238E27FC236}">
                <a16:creationId xmlns:a16="http://schemas.microsoft.com/office/drawing/2014/main" id="{677D1257-E5A2-B59F-4EAE-4166F50B12BB}"/>
              </a:ext>
            </a:extLst>
          </p:cNvPr>
          <p:cNvSpPr txBox="1">
            <a:spLocks noChangeArrowheads="1"/>
          </p:cNvSpPr>
          <p:nvPr/>
        </p:nvSpPr>
        <p:spPr bwMode="auto">
          <a:xfrm>
            <a:off x="4953000" y="3962400"/>
            <a:ext cx="1295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0000FF"/>
                </a:solidFill>
                <a:latin typeface="Arial" charset="0"/>
                <a:ea typeface="ＭＳ Ｐゴシック" charset="0"/>
              </a:rPr>
              <a:t>T(n-i)</a:t>
            </a:r>
          </a:p>
        </p:txBody>
      </p:sp>
      <p:sp>
        <p:nvSpPr>
          <p:cNvPr id="29709" name="Text Box 13">
            <a:extLst>
              <a:ext uri="{FF2B5EF4-FFF2-40B4-BE49-F238E27FC236}">
                <a16:creationId xmlns:a16="http://schemas.microsoft.com/office/drawing/2014/main" id="{77F5E1A7-12DC-F9E9-1A01-5B9EF1252D51}"/>
              </a:ext>
            </a:extLst>
          </p:cNvPr>
          <p:cNvSpPr txBox="1">
            <a:spLocks noChangeArrowheads="1"/>
          </p:cNvSpPr>
          <p:nvPr/>
        </p:nvSpPr>
        <p:spPr bwMode="auto">
          <a:xfrm>
            <a:off x="1676400" y="5029200"/>
            <a:ext cx="57150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Given solutions for T(i-1) and T(n-i) how many trees are there with i as the root?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3B4B22E-BE47-EE31-41C3-225AB03FBA54}"/>
              </a:ext>
            </a:extLst>
          </p:cNvPr>
          <p:cNvSpPr>
            <a:spLocks noGrp="1" noChangeArrowheads="1"/>
          </p:cNvSpPr>
          <p:nvPr>
            <p:ph type="title"/>
          </p:nvPr>
        </p:nvSpPr>
        <p:spPr/>
        <p:txBody>
          <a:bodyPr/>
          <a:lstStyle/>
          <a:p>
            <a:pPr eaLnBrk="1" hangingPunct="1">
              <a:defRPr/>
            </a:pPr>
            <a:r>
              <a:rPr lang="en-US">
                <a:cs typeface="+mj-cs"/>
              </a:rPr>
              <a:t>Subproblems</a:t>
            </a:r>
          </a:p>
        </p:txBody>
      </p:sp>
      <p:sp>
        <p:nvSpPr>
          <p:cNvPr id="30723" name="Text Box 3">
            <a:extLst>
              <a:ext uri="{FF2B5EF4-FFF2-40B4-BE49-F238E27FC236}">
                <a16:creationId xmlns:a16="http://schemas.microsoft.com/office/drawing/2014/main" id="{EB474FEC-8BCA-BD62-F40B-0207FBE30E88}"/>
              </a:ext>
            </a:extLst>
          </p:cNvPr>
          <p:cNvSpPr txBox="1">
            <a:spLocks noChangeArrowheads="1"/>
          </p:cNvSpPr>
          <p:nvPr/>
        </p:nvSpPr>
        <p:spPr bwMode="auto">
          <a:xfrm>
            <a:off x="3886200" y="15240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i</a:t>
            </a:r>
          </a:p>
        </p:txBody>
      </p:sp>
      <p:sp>
        <p:nvSpPr>
          <p:cNvPr id="30724" name="Oval 4">
            <a:extLst>
              <a:ext uri="{FF2B5EF4-FFF2-40B4-BE49-F238E27FC236}">
                <a16:creationId xmlns:a16="http://schemas.microsoft.com/office/drawing/2014/main" id="{CE8F068D-24B2-9B70-736C-9426664734B9}"/>
              </a:ext>
            </a:extLst>
          </p:cNvPr>
          <p:cNvSpPr>
            <a:spLocks noChangeArrowheads="1"/>
          </p:cNvSpPr>
          <p:nvPr/>
        </p:nvSpPr>
        <p:spPr bwMode="auto">
          <a:xfrm>
            <a:off x="3733800" y="14478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0725" name="Line 5">
            <a:extLst>
              <a:ext uri="{FF2B5EF4-FFF2-40B4-BE49-F238E27FC236}">
                <a16:creationId xmlns:a16="http://schemas.microsoft.com/office/drawing/2014/main" id="{BE37AE23-050B-AE35-914B-F4118DAD6029}"/>
              </a:ext>
            </a:extLst>
          </p:cNvPr>
          <p:cNvSpPr>
            <a:spLocks noChangeShapeType="1"/>
          </p:cNvSpPr>
          <p:nvPr/>
        </p:nvSpPr>
        <p:spPr bwMode="auto">
          <a:xfrm>
            <a:off x="4191000" y="1981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26" name="AutoShape 6">
            <a:extLst>
              <a:ext uri="{FF2B5EF4-FFF2-40B4-BE49-F238E27FC236}">
                <a16:creationId xmlns:a16="http://schemas.microsoft.com/office/drawing/2014/main" id="{68D2AC28-D052-1F91-E85F-5705D3DA78E0}"/>
              </a:ext>
            </a:extLst>
          </p:cNvPr>
          <p:cNvSpPr>
            <a:spLocks noChangeArrowheads="1"/>
          </p:cNvSpPr>
          <p:nvPr/>
        </p:nvSpPr>
        <p:spPr bwMode="auto">
          <a:xfrm>
            <a:off x="41910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0727" name="Line 7">
            <a:extLst>
              <a:ext uri="{FF2B5EF4-FFF2-40B4-BE49-F238E27FC236}">
                <a16:creationId xmlns:a16="http://schemas.microsoft.com/office/drawing/2014/main" id="{5B6057AA-E4E9-D259-8E38-E8B4CA0AE641}"/>
              </a:ext>
            </a:extLst>
          </p:cNvPr>
          <p:cNvSpPr>
            <a:spLocks noChangeShapeType="1"/>
          </p:cNvSpPr>
          <p:nvPr/>
        </p:nvSpPr>
        <p:spPr bwMode="auto">
          <a:xfrm flipH="1">
            <a:off x="3505200" y="19050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28" name="AutoShape 8">
            <a:extLst>
              <a:ext uri="{FF2B5EF4-FFF2-40B4-BE49-F238E27FC236}">
                <a16:creationId xmlns:a16="http://schemas.microsoft.com/office/drawing/2014/main" id="{C85FF839-3ACC-61BD-1FAC-9A5A9BDCF68A}"/>
              </a:ext>
            </a:extLst>
          </p:cNvPr>
          <p:cNvSpPr>
            <a:spLocks noChangeArrowheads="1"/>
          </p:cNvSpPr>
          <p:nvPr/>
        </p:nvSpPr>
        <p:spPr bwMode="auto">
          <a:xfrm>
            <a:off x="32766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0729" name="Text Box 9">
            <a:extLst>
              <a:ext uri="{FF2B5EF4-FFF2-40B4-BE49-F238E27FC236}">
                <a16:creationId xmlns:a16="http://schemas.microsoft.com/office/drawing/2014/main" id="{074EA5CA-5C7C-0881-E569-B1933455D633}"/>
              </a:ext>
            </a:extLst>
          </p:cNvPr>
          <p:cNvSpPr txBox="1">
            <a:spLocks noChangeArrowheads="1"/>
          </p:cNvSpPr>
          <p:nvPr/>
        </p:nvSpPr>
        <p:spPr bwMode="auto">
          <a:xfrm>
            <a:off x="2209800" y="3429000"/>
            <a:ext cx="1600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1, 2, …, i-1</a:t>
            </a:r>
          </a:p>
        </p:txBody>
      </p:sp>
      <p:sp>
        <p:nvSpPr>
          <p:cNvPr id="30730" name="Text Box 10">
            <a:extLst>
              <a:ext uri="{FF2B5EF4-FFF2-40B4-BE49-F238E27FC236}">
                <a16:creationId xmlns:a16="http://schemas.microsoft.com/office/drawing/2014/main" id="{6AFB611E-BE9C-9CD1-E7EA-730914E8D6A1}"/>
              </a:ext>
            </a:extLst>
          </p:cNvPr>
          <p:cNvSpPr txBox="1">
            <a:spLocks noChangeArrowheads="1"/>
          </p:cNvSpPr>
          <p:nvPr/>
        </p:nvSpPr>
        <p:spPr bwMode="auto">
          <a:xfrm>
            <a:off x="4419600" y="3429000"/>
            <a:ext cx="1981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i+1, i+2, …, n</a:t>
            </a:r>
          </a:p>
        </p:txBody>
      </p:sp>
      <p:sp>
        <p:nvSpPr>
          <p:cNvPr id="30731" name="Text Box 11">
            <a:extLst>
              <a:ext uri="{FF2B5EF4-FFF2-40B4-BE49-F238E27FC236}">
                <a16:creationId xmlns:a16="http://schemas.microsoft.com/office/drawing/2014/main" id="{B01A2674-29E0-9991-644A-A9A5C9409EF0}"/>
              </a:ext>
            </a:extLst>
          </p:cNvPr>
          <p:cNvSpPr txBox="1">
            <a:spLocks noChangeArrowheads="1"/>
          </p:cNvSpPr>
          <p:nvPr/>
        </p:nvSpPr>
        <p:spPr bwMode="auto">
          <a:xfrm>
            <a:off x="2438400" y="3962400"/>
            <a:ext cx="1066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0000FF"/>
                </a:solidFill>
                <a:latin typeface="Arial" charset="0"/>
                <a:ea typeface="ＭＳ Ｐゴシック" charset="0"/>
              </a:rPr>
              <a:t>T(i-1)</a:t>
            </a:r>
          </a:p>
        </p:txBody>
      </p:sp>
      <p:sp>
        <p:nvSpPr>
          <p:cNvPr id="30732" name="Text Box 12">
            <a:extLst>
              <a:ext uri="{FF2B5EF4-FFF2-40B4-BE49-F238E27FC236}">
                <a16:creationId xmlns:a16="http://schemas.microsoft.com/office/drawing/2014/main" id="{44E45501-E4F1-7E64-7860-8CB5BA3A7C99}"/>
              </a:ext>
            </a:extLst>
          </p:cNvPr>
          <p:cNvSpPr txBox="1">
            <a:spLocks noChangeArrowheads="1"/>
          </p:cNvSpPr>
          <p:nvPr/>
        </p:nvSpPr>
        <p:spPr bwMode="auto">
          <a:xfrm>
            <a:off x="4953000" y="3962400"/>
            <a:ext cx="1295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0000FF"/>
                </a:solidFill>
                <a:latin typeface="Arial" charset="0"/>
                <a:ea typeface="ＭＳ Ｐゴシック" charset="0"/>
              </a:rPr>
              <a:t>T(n-i)</a:t>
            </a:r>
          </a:p>
        </p:txBody>
      </p:sp>
      <p:sp>
        <p:nvSpPr>
          <p:cNvPr id="30734" name="Text Box 14">
            <a:extLst>
              <a:ext uri="{FF2B5EF4-FFF2-40B4-BE49-F238E27FC236}">
                <a16:creationId xmlns:a16="http://schemas.microsoft.com/office/drawing/2014/main" id="{400188EC-BECF-F890-DAAC-C1FB5FC36325}"/>
              </a:ext>
            </a:extLst>
          </p:cNvPr>
          <p:cNvSpPr txBox="1">
            <a:spLocks noChangeArrowheads="1"/>
          </p:cNvSpPr>
          <p:nvPr/>
        </p:nvSpPr>
        <p:spPr bwMode="auto">
          <a:xfrm>
            <a:off x="2743200" y="5257800"/>
            <a:ext cx="3276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0000FF"/>
                </a:solidFill>
                <a:latin typeface="Arial" charset="0"/>
                <a:ea typeface="ＭＳ Ｐゴシック" charset="0"/>
              </a:rPr>
              <a:t>T(i) = T(i-1) * T(n-i)</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5DB0A06-EC21-8E01-0B3B-953030209256}"/>
              </a:ext>
            </a:extLst>
          </p:cNvPr>
          <p:cNvSpPr>
            <a:spLocks noGrp="1" noChangeArrowheads="1"/>
          </p:cNvSpPr>
          <p:nvPr>
            <p:ph type="title"/>
          </p:nvPr>
        </p:nvSpPr>
        <p:spPr/>
        <p:txBody>
          <a:bodyPr/>
          <a:lstStyle/>
          <a:p>
            <a:pPr eaLnBrk="1" hangingPunct="1">
              <a:defRPr/>
            </a:pPr>
            <a:r>
              <a:rPr lang="en-US" dirty="0">
                <a:cs typeface="+mj-cs"/>
              </a:rPr>
              <a:t>Step 1: define the answer with respect to </a:t>
            </a:r>
            <a:r>
              <a:rPr lang="en-US" dirty="0" err="1">
                <a:cs typeface="+mj-cs"/>
              </a:rPr>
              <a:t>subproblems</a:t>
            </a:r>
            <a:endParaRPr lang="en-US" dirty="0">
              <a:cs typeface="+mj-cs"/>
            </a:endParaRPr>
          </a:p>
        </p:txBody>
      </p:sp>
      <p:sp>
        <p:nvSpPr>
          <p:cNvPr id="27652" name="Text Box 4">
            <a:extLst>
              <a:ext uri="{FF2B5EF4-FFF2-40B4-BE49-F238E27FC236}">
                <a16:creationId xmlns:a16="http://schemas.microsoft.com/office/drawing/2014/main" id="{6A54C073-5C02-6F23-09C0-0926FB4972DE}"/>
              </a:ext>
            </a:extLst>
          </p:cNvPr>
          <p:cNvSpPr txBox="1">
            <a:spLocks noChangeArrowheads="1"/>
          </p:cNvSpPr>
          <p:nvPr/>
        </p:nvSpPr>
        <p:spPr bwMode="auto">
          <a:xfrm>
            <a:off x="2286000" y="1447800"/>
            <a:ext cx="3276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0000FF"/>
                </a:solidFill>
                <a:latin typeface="Arial" charset="0"/>
                <a:ea typeface="ＭＳ Ｐゴシック" charset="0"/>
              </a:rPr>
              <a:t>T(i) = T(i-1) * T(n-i)</a:t>
            </a:r>
          </a:p>
        </p:txBody>
      </p:sp>
      <p:graphicFrame>
        <p:nvGraphicFramePr>
          <p:cNvPr id="36867" name="Object 5">
            <a:extLst>
              <a:ext uri="{FF2B5EF4-FFF2-40B4-BE49-F238E27FC236}">
                <a16:creationId xmlns:a16="http://schemas.microsoft.com/office/drawing/2014/main" id="{5CF253BF-41E2-88C1-BAD5-4D8CC9344EBC}"/>
              </a:ext>
            </a:extLst>
          </p:cNvPr>
          <p:cNvGraphicFramePr>
            <a:graphicFrameLocks noChangeAspect="1"/>
          </p:cNvGraphicFramePr>
          <p:nvPr/>
        </p:nvGraphicFramePr>
        <p:xfrm>
          <a:off x="2133600" y="2209800"/>
          <a:ext cx="4114800" cy="681038"/>
        </p:xfrm>
        <a:graphic>
          <a:graphicData uri="http://schemas.openxmlformats.org/presentationml/2006/ole">
            <mc:AlternateContent xmlns:mc="http://schemas.openxmlformats.org/markup-compatibility/2006">
              <mc:Choice xmlns:v="urn:schemas-microsoft-com:vml" Requires="v">
                <p:oleObj name="Equation" r:id="rId2" imgW="40665400" imgH="6731000" progId="Equation.3">
                  <p:embed/>
                </p:oleObj>
              </mc:Choice>
              <mc:Fallback>
                <p:oleObj name="Equation" r:id="rId2" imgW="40665400" imgH="6731000" progId="Equation.3">
                  <p:embed/>
                  <p:pic>
                    <p:nvPicPr>
                      <p:cNvPr id="36867" name="Object 5">
                        <a:extLst>
                          <a:ext uri="{FF2B5EF4-FFF2-40B4-BE49-F238E27FC236}">
                            <a16:creationId xmlns:a16="http://schemas.microsoft.com/office/drawing/2014/main" id="{5CF253BF-41E2-88C1-BAD5-4D8CC9344E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209800"/>
                        <a:ext cx="4114800"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36868" name="Picture 8">
            <a:extLst>
              <a:ext uri="{FF2B5EF4-FFF2-40B4-BE49-F238E27FC236}">
                <a16:creationId xmlns:a16="http://schemas.microsoft.com/office/drawing/2014/main" id="{E0D87F1C-3093-5E18-F3C0-E7A71F1853A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429000"/>
            <a:ext cx="756761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9">
            <a:extLst>
              <a:ext uri="{FF2B5EF4-FFF2-40B4-BE49-F238E27FC236}">
                <a16:creationId xmlns:a16="http://schemas.microsoft.com/office/drawing/2014/main" id="{3C7FB7EB-2D1E-B5B4-DC23-C8162A06F5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28800"/>
            <a:ext cx="78200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0" name="Rectangle 2">
            <a:extLst>
              <a:ext uri="{FF2B5EF4-FFF2-40B4-BE49-F238E27FC236}">
                <a16:creationId xmlns:a16="http://schemas.microsoft.com/office/drawing/2014/main" id="{822774A4-4812-91B8-4F9B-FA08C7DBC1F7}"/>
              </a:ext>
            </a:extLst>
          </p:cNvPr>
          <p:cNvSpPr>
            <a:spLocks noGrp="1" noChangeArrowheads="1"/>
          </p:cNvSpPr>
          <p:nvPr>
            <p:ph type="title"/>
          </p:nvPr>
        </p:nvSpPr>
        <p:spPr/>
        <p:txBody>
          <a:bodyPr/>
          <a:lstStyle/>
          <a:p>
            <a:pPr eaLnBrk="1" hangingPunct="1">
              <a:defRPr/>
            </a:pPr>
            <a:r>
              <a:rPr lang="en-US">
                <a:cs typeface="+mj-cs"/>
              </a:rPr>
              <a:t>Is there a problem?</a:t>
            </a:r>
          </a:p>
        </p:txBody>
      </p:sp>
      <p:sp>
        <p:nvSpPr>
          <p:cNvPr id="32774" name="Text Box 6">
            <a:extLst>
              <a:ext uri="{FF2B5EF4-FFF2-40B4-BE49-F238E27FC236}">
                <a16:creationId xmlns:a16="http://schemas.microsoft.com/office/drawing/2014/main" id="{87DA6C2A-536C-EE53-14D1-AEF6487E408E}"/>
              </a:ext>
            </a:extLst>
          </p:cNvPr>
          <p:cNvSpPr txBox="1">
            <a:spLocks noChangeArrowheads="1"/>
          </p:cNvSpPr>
          <p:nvPr/>
        </p:nvSpPr>
        <p:spPr bwMode="auto">
          <a:xfrm>
            <a:off x="2819400" y="5181600"/>
            <a:ext cx="4191000" cy="830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FF0000"/>
                </a:solidFill>
              </a:rPr>
              <a:t>As with Fibonacci, we’</a:t>
            </a:r>
            <a:r>
              <a:rPr lang="en-US" altLang="ja-JP">
                <a:solidFill>
                  <a:srgbClr val="FF0000"/>
                </a:solidFill>
              </a:rPr>
              <a:t>re repeating a lot of work</a:t>
            </a:r>
            <a:endParaRPr lang="en-US" altLang="en-US">
              <a:solidFill>
                <a:srgbClr val="FF0000"/>
              </a:solidFill>
            </a:endParaRPr>
          </a:p>
        </p:txBody>
      </p:sp>
      <p:sp>
        <p:nvSpPr>
          <p:cNvPr id="32775" name="Oval 7">
            <a:extLst>
              <a:ext uri="{FF2B5EF4-FFF2-40B4-BE49-F238E27FC236}">
                <a16:creationId xmlns:a16="http://schemas.microsoft.com/office/drawing/2014/main" id="{4E8691D6-0B1E-92A4-CD21-777374978F83}"/>
              </a:ext>
            </a:extLst>
          </p:cNvPr>
          <p:cNvSpPr>
            <a:spLocks noChangeArrowheads="1"/>
          </p:cNvSpPr>
          <p:nvPr/>
        </p:nvSpPr>
        <p:spPr bwMode="auto">
          <a:xfrm>
            <a:off x="4267200" y="3429000"/>
            <a:ext cx="2133600" cy="609600"/>
          </a:xfrm>
          <a:prstGeom prst="ellipse">
            <a:avLst/>
          </a:prstGeom>
          <a:noFill/>
          <a:ln w="952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2776" name="Oval 8">
            <a:extLst>
              <a:ext uri="{FF2B5EF4-FFF2-40B4-BE49-F238E27FC236}">
                <a16:creationId xmlns:a16="http://schemas.microsoft.com/office/drawing/2014/main" id="{88857ECB-0ECE-D54E-648A-4C988F5C0F2F}"/>
              </a:ext>
            </a:extLst>
          </p:cNvPr>
          <p:cNvSpPr>
            <a:spLocks noChangeArrowheads="1"/>
          </p:cNvSpPr>
          <p:nvPr/>
        </p:nvSpPr>
        <p:spPr bwMode="auto">
          <a:xfrm>
            <a:off x="6477000" y="3429000"/>
            <a:ext cx="2133600" cy="609600"/>
          </a:xfrm>
          <a:prstGeom prst="ellipse">
            <a:avLst/>
          </a:prstGeom>
          <a:noFill/>
          <a:ln w="952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p:bldP spid="32775" grpId="0" animBg="1"/>
      <p:bldP spid="3277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4484F3C-AE13-F335-03DF-21E661DB6FDF}"/>
              </a:ext>
            </a:extLst>
          </p:cNvPr>
          <p:cNvSpPr>
            <a:spLocks noGrp="1" noChangeArrowheads="1"/>
          </p:cNvSpPr>
          <p:nvPr>
            <p:ph type="title"/>
          </p:nvPr>
        </p:nvSpPr>
        <p:spPr/>
        <p:txBody>
          <a:bodyPr/>
          <a:lstStyle/>
          <a:p>
            <a:pPr eaLnBrk="1" hangingPunct="1">
              <a:defRPr/>
            </a:pPr>
            <a:r>
              <a:rPr lang="en-US">
                <a:cs typeface="+mj-cs"/>
              </a:rPr>
              <a:t>Step 2:  Generate a solution from the bottom-up</a:t>
            </a:r>
          </a:p>
        </p:txBody>
      </p:sp>
      <p:pic>
        <p:nvPicPr>
          <p:cNvPr id="38914" name="Picture 6">
            <a:extLst>
              <a:ext uri="{FF2B5EF4-FFF2-40B4-BE49-F238E27FC236}">
                <a16:creationId xmlns:a16="http://schemas.microsoft.com/office/drawing/2014/main" id="{C877E527-CAD4-1770-6585-192C0A7D47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8200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6D556652-F332-EF4C-6492-977167B75BF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114800"/>
            <a:ext cx="5360988"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Text Box 6">
            <a:extLst>
              <a:ext uri="{FF2B5EF4-FFF2-40B4-BE49-F238E27FC236}">
                <a16:creationId xmlns:a16="http://schemas.microsoft.com/office/drawing/2014/main" id="{73AAE8CE-492F-D190-5144-4CCB0D799FB8}"/>
              </a:ext>
            </a:extLst>
          </p:cNvPr>
          <p:cNvSpPr txBox="1">
            <a:spLocks noChangeArrowheads="1"/>
          </p:cNvSpPr>
          <p:nvPr/>
        </p:nvSpPr>
        <p:spPr bwMode="auto">
          <a:xfrm>
            <a:off x="1828800" y="5867400"/>
            <a:ext cx="60960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0   1   2   3   4   5   …  n</a:t>
            </a:r>
          </a:p>
        </p:txBody>
      </p:sp>
      <p:pic>
        <p:nvPicPr>
          <p:cNvPr id="39938" name="Picture 5">
            <a:extLst>
              <a:ext uri="{FF2B5EF4-FFF2-40B4-BE49-F238E27FC236}">
                <a16:creationId xmlns:a16="http://schemas.microsoft.com/office/drawing/2014/main" id="{8FF4EA1D-CB1A-1803-B103-E08F088C93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7013" y="304800"/>
            <a:ext cx="536098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ext Box 4">
            <a:extLst>
              <a:ext uri="{FF2B5EF4-FFF2-40B4-BE49-F238E27FC236}">
                <a16:creationId xmlns:a16="http://schemas.microsoft.com/office/drawing/2014/main" id="{63CAA3F1-7125-70F8-134F-5CF252C77A58}"/>
              </a:ext>
            </a:extLst>
          </p:cNvPr>
          <p:cNvSpPr txBox="1">
            <a:spLocks noChangeArrowheads="1"/>
          </p:cNvSpPr>
          <p:nvPr/>
        </p:nvSpPr>
        <p:spPr bwMode="auto">
          <a:xfrm>
            <a:off x="1828800" y="5867400"/>
            <a:ext cx="4495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0   1   2   3   4   5   …  n</a:t>
            </a:r>
          </a:p>
        </p:txBody>
      </p:sp>
      <p:sp>
        <p:nvSpPr>
          <p:cNvPr id="35846" name="Text Box 6">
            <a:extLst>
              <a:ext uri="{FF2B5EF4-FFF2-40B4-BE49-F238E27FC236}">
                <a16:creationId xmlns:a16="http://schemas.microsoft.com/office/drawing/2014/main" id="{756EFFFC-DBB3-5656-10CD-E8DBE17E17C4}"/>
              </a:ext>
            </a:extLst>
          </p:cNvPr>
          <p:cNvSpPr txBox="1">
            <a:spLocks noChangeArrowheads="1"/>
          </p:cNvSpPr>
          <p:nvPr/>
        </p:nvSpPr>
        <p:spPr bwMode="auto">
          <a:xfrm>
            <a:off x="1828800" y="5257800"/>
            <a:ext cx="4495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200">
                <a:solidFill>
                  <a:srgbClr val="FF0000"/>
                </a:solidFill>
                <a:latin typeface="Arial" charset="0"/>
                <a:ea typeface="ＭＳ Ｐゴシック" charset="0"/>
              </a:rPr>
              <a:t>1   1</a:t>
            </a:r>
          </a:p>
        </p:txBody>
      </p:sp>
      <p:pic>
        <p:nvPicPr>
          <p:cNvPr id="40963" name="Picture 6">
            <a:extLst>
              <a:ext uri="{FF2B5EF4-FFF2-40B4-BE49-F238E27FC236}">
                <a16:creationId xmlns:a16="http://schemas.microsoft.com/office/drawing/2014/main" id="{E248973F-99EE-C763-22A3-87A770B9AA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7013" y="304800"/>
            <a:ext cx="536098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a:extLst>
              <a:ext uri="{FF2B5EF4-FFF2-40B4-BE49-F238E27FC236}">
                <a16:creationId xmlns:a16="http://schemas.microsoft.com/office/drawing/2014/main" id="{EC8F4BB6-1B6F-FA09-109D-864FC5FB4D77}"/>
              </a:ext>
            </a:extLst>
          </p:cNvPr>
          <p:cNvSpPr txBox="1">
            <a:spLocks noChangeArrowheads="1"/>
          </p:cNvSpPr>
          <p:nvPr/>
        </p:nvSpPr>
        <p:spPr bwMode="auto">
          <a:xfrm>
            <a:off x="1828800" y="5867400"/>
            <a:ext cx="4495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0   1   2   3   4   5   …  n</a:t>
            </a:r>
          </a:p>
        </p:txBody>
      </p:sp>
      <p:sp>
        <p:nvSpPr>
          <p:cNvPr id="36869" name="Text Box 5">
            <a:extLst>
              <a:ext uri="{FF2B5EF4-FFF2-40B4-BE49-F238E27FC236}">
                <a16:creationId xmlns:a16="http://schemas.microsoft.com/office/drawing/2014/main" id="{4889C3B5-C430-27E4-3114-DDCF6E01DC20}"/>
              </a:ext>
            </a:extLst>
          </p:cNvPr>
          <p:cNvSpPr txBox="1">
            <a:spLocks noChangeArrowheads="1"/>
          </p:cNvSpPr>
          <p:nvPr/>
        </p:nvSpPr>
        <p:spPr bwMode="auto">
          <a:xfrm>
            <a:off x="1828800" y="5257800"/>
            <a:ext cx="4495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200">
                <a:solidFill>
                  <a:srgbClr val="0000FF"/>
                </a:solidFill>
                <a:latin typeface="Arial" charset="0"/>
                <a:ea typeface="ＭＳ Ｐゴシック" charset="0"/>
              </a:rPr>
              <a:t>1   1</a:t>
            </a:r>
          </a:p>
        </p:txBody>
      </p:sp>
      <p:sp>
        <p:nvSpPr>
          <p:cNvPr id="36870" name="Line 6">
            <a:extLst>
              <a:ext uri="{FF2B5EF4-FFF2-40B4-BE49-F238E27FC236}">
                <a16:creationId xmlns:a16="http://schemas.microsoft.com/office/drawing/2014/main" id="{B89FC180-FAB6-0C32-5967-A20F2389E83D}"/>
              </a:ext>
            </a:extLst>
          </p:cNvPr>
          <p:cNvSpPr>
            <a:spLocks noChangeShapeType="1"/>
          </p:cNvSpPr>
          <p:nvPr/>
        </p:nvSpPr>
        <p:spPr bwMode="auto">
          <a:xfrm>
            <a:off x="3124200" y="5105400"/>
            <a:ext cx="0" cy="685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6871" name="Text Box 7">
            <a:extLst>
              <a:ext uri="{FF2B5EF4-FFF2-40B4-BE49-F238E27FC236}">
                <a16:creationId xmlns:a16="http://schemas.microsoft.com/office/drawing/2014/main" id="{F9017DD1-0F4C-FF3E-5CFC-DE06775EBC4A}"/>
              </a:ext>
            </a:extLst>
          </p:cNvPr>
          <p:cNvSpPr txBox="1">
            <a:spLocks noChangeArrowheads="1"/>
          </p:cNvSpPr>
          <p:nvPr/>
        </p:nvSpPr>
        <p:spPr bwMode="auto">
          <a:xfrm>
            <a:off x="2209800" y="4556125"/>
            <a:ext cx="30480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c[0]*c[1] + c[1]*c[0]</a:t>
            </a:r>
          </a:p>
        </p:txBody>
      </p:sp>
      <p:pic>
        <p:nvPicPr>
          <p:cNvPr id="41989" name="Picture 8">
            <a:extLst>
              <a:ext uri="{FF2B5EF4-FFF2-40B4-BE49-F238E27FC236}">
                <a16:creationId xmlns:a16="http://schemas.microsoft.com/office/drawing/2014/main" id="{42B9D003-F8E8-04B6-EEB2-383293FDE6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7013" y="304800"/>
            <a:ext cx="536098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1647B90B-9B92-F59C-9DB4-8998F24764C5}"/>
              </a:ext>
            </a:extLst>
          </p:cNvPr>
          <p:cNvSpPr>
            <a:spLocks noGrp="1" noChangeArrowheads="1"/>
          </p:cNvSpPr>
          <p:nvPr>
            <p:ph type="title"/>
          </p:nvPr>
        </p:nvSpPr>
        <p:spPr/>
        <p:txBody>
          <a:bodyPr/>
          <a:lstStyle/>
          <a:p>
            <a:pPr eaLnBrk="1" hangingPunct="1">
              <a:defRPr/>
            </a:pPr>
            <a:r>
              <a:rPr lang="en-US">
                <a:cs typeface="+mj-cs"/>
              </a:rPr>
              <a:t>Knapsack problems:  </a:t>
            </a:r>
            <a:br>
              <a:rPr lang="en-US">
                <a:cs typeface="+mj-cs"/>
              </a:rPr>
            </a:br>
            <a:r>
              <a:rPr lang="en-US">
                <a:cs typeface="+mj-cs"/>
              </a:rPr>
              <a:t>Greedy or not?</a:t>
            </a:r>
          </a:p>
        </p:txBody>
      </p:sp>
      <p:sp>
        <p:nvSpPr>
          <p:cNvPr id="90115" name="Rectangle 3">
            <a:extLst>
              <a:ext uri="{FF2B5EF4-FFF2-40B4-BE49-F238E27FC236}">
                <a16:creationId xmlns:a16="http://schemas.microsoft.com/office/drawing/2014/main" id="{091F6848-595F-CF79-F6BB-BEC1C29BB469}"/>
              </a:ext>
            </a:extLst>
          </p:cNvPr>
          <p:cNvSpPr>
            <a:spLocks noGrp="1" noChangeArrowheads="1"/>
          </p:cNvSpPr>
          <p:nvPr>
            <p:ph type="body" idx="1"/>
          </p:nvPr>
        </p:nvSpPr>
        <p:spPr>
          <a:xfrm>
            <a:off x="533400" y="1524000"/>
            <a:ext cx="8077200" cy="4953000"/>
          </a:xfrm>
        </p:spPr>
        <p:txBody>
          <a:bodyPr/>
          <a:lstStyle/>
          <a:p>
            <a:pPr marL="0" indent="0" eaLnBrk="1" hangingPunct="1">
              <a:buFont typeface="Wingdings" pitchFamily="2" charset="2"/>
              <a:buNone/>
            </a:pPr>
            <a:r>
              <a:rPr lang="en-US" altLang="en-US" sz="2400" b="1">
                <a:solidFill>
                  <a:srgbClr val="0000FF"/>
                </a:solidFill>
              </a:rPr>
              <a:t>0-1 Knapsack</a:t>
            </a:r>
            <a:r>
              <a:rPr lang="en-US" altLang="en-US" sz="2400"/>
              <a:t> – A thief robbing a store finds n items worth v</a:t>
            </a:r>
            <a:r>
              <a:rPr lang="en-US" altLang="en-US" sz="2400" baseline="-25000"/>
              <a:t>1</a:t>
            </a:r>
            <a:r>
              <a:rPr lang="en-US" altLang="en-US" sz="2400"/>
              <a:t>, v</a:t>
            </a:r>
            <a:r>
              <a:rPr lang="en-US" altLang="en-US" sz="2400" baseline="-25000"/>
              <a:t>2</a:t>
            </a:r>
            <a:r>
              <a:rPr lang="en-US" altLang="en-US" sz="2400"/>
              <a:t>, .., v</a:t>
            </a:r>
            <a:r>
              <a:rPr lang="en-US" altLang="en-US" sz="2400" baseline="-25000"/>
              <a:t>n</a:t>
            </a:r>
            <a:r>
              <a:rPr lang="en-US" altLang="en-US" sz="2400"/>
              <a:t> dollars and weight w</a:t>
            </a:r>
            <a:r>
              <a:rPr lang="en-US" altLang="en-US" sz="2400" baseline="-25000"/>
              <a:t>1</a:t>
            </a:r>
            <a:r>
              <a:rPr lang="en-US" altLang="en-US" sz="2400"/>
              <a:t>, w</a:t>
            </a:r>
            <a:r>
              <a:rPr lang="en-US" altLang="en-US" sz="2400" baseline="-25000"/>
              <a:t>2</a:t>
            </a:r>
            <a:r>
              <a:rPr lang="en-US" altLang="en-US" sz="2400"/>
              <a:t>, …, w</a:t>
            </a:r>
            <a:r>
              <a:rPr lang="en-US" altLang="en-US" sz="2400" baseline="-25000"/>
              <a:t>n</a:t>
            </a:r>
            <a:r>
              <a:rPr lang="en-US" altLang="en-US" sz="2400"/>
              <a:t> pounds, where v</a:t>
            </a:r>
            <a:r>
              <a:rPr lang="en-US" altLang="en-US" sz="2400" baseline="-25000"/>
              <a:t>i</a:t>
            </a:r>
            <a:r>
              <a:rPr lang="en-US" altLang="en-US" sz="2400"/>
              <a:t> and w</a:t>
            </a:r>
            <a:r>
              <a:rPr lang="en-US" altLang="en-US" sz="2400" baseline="-25000"/>
              <a:t>i</a:t>
            </a:r>
            <a:r>
              <a:rPr lang="en-US" altLang="en-US" sz="2400"/>
              <a:t> are integers.  The thief can carry at most W pounds in the knapsack.  Which items should the thief take if he wants to maximize value.</a:t>
            </a:r>
          </a:p>
          <a:p>
            <a:pPr marL="0" indent="0" eaLnBrk="1" hangingPunct="1">
              <a:buFont typeface="Wingdings" pitchFamily="2" charset="2"/>
              <a:buNone/>
            </a:pPr>
            <a:endParaRPr lang="en-US" altLang="en-US" sz="2400" b="1">
              <a:solidFill>
                <a:srgbClr val="0000FF"/>
              </a:solidFill>
            </a:endParaRPr>
          </a:p>
          <a:p>
            <a:pPr marL="0" indent="0" eaLnBrk="1" hangingPunct="1">
              <a:buFont typeface="Wingdings" pitchFamily="2" charset="2"/>
              <a:buNone/>
            </a:pPr>
            <a:r>
              <a:rPr lang="en-US" altLang="en-US" sz="2400" b="1">
                <a:solidFill>
                  <a:srgbClr val="0000FF"/>
                </a:solidFill>
              </a:rPr>
              <a:t>Fractional knapsack problem</a:t>
            </a:r>
            <a:r>
              <a:rPr lang="en-US" altLang="en-US" sz="2400"/>
              <a:t> – Same as above, but the thief happens to be at the bulk section of the store and can carry fractional portions of the items.  For example, the thief could take 20% of item i for a weight of 0.2w</a:t>
            </a:r>
            <a:r>
              <a:rPr lang="en-US" altLang="en-US" sz="2400" baseline="-25000"/>
              <a:t>i</a:t>
            </a:r>
            <a:r>
              <a:rPr lang="en-US" altLang="en-US" sz="2400"/>
              <a:t> and a value of 0.2v</a:t>
            </a:r>
            <a:r>
              <a:rPr lang="en-US" altLang="en-US" sz="2400" baseline="-25000"/>
              <a:t>i</a:t>
            </a:r>
            <a:r>
              <a:rPr lang="en-US" altLang="en-US" sz="240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 Box 4">
            <a:extLst>
              <a:ext uri="{FF2B5EF4-FFF2-40B4-BE49-F238E27FC236}">
                <a16:creationId xmlns:a16="http://schemas.microsoft.com/office/drawing/2014/main" id="{EB61552A-674F-56C3-D602-F72B2E56C62B}"/>
              </a:ext>
            </a:extLst>
          </p:cNvPr>
          <p:cNvSpPr txBox="1">
            <a:spLocks noChangeArrowheads="1"/>
          </p:cNvSpPr>
          <p:nvPr/>
        </p:nvSpPr>
        <p:spPr bwMode="auto">
          <a:xfrm>
            <a:off x="1828800" y="5867400"/>
            <a:ext cx="4495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0   1   2   3   4   5   …  n</a:t>
            </a:r>
          </a:p>
        </p:txBody>
      </p:sp>
      <p:sp>
        <p:nvSpPr>
          <p:cNvPr id="37893" name="Text Box 5">
            <a:extLst>
              <a:ext uri="{FF2B5EF4-FFF2-40B4-BE49-F238E27FC236}">
                <a16:creationId xmlns:a16="http://schemas.microsoft.com/office/drawing/2014/main" id="{EF4ED8C1-5A59-4E22-E1B4-7A481FCFA84D}"/>
              </a:ext>
            </a:extLst>
          </p:cNvPr>
          <p:cNvSpPr txBox="1">
            <a:spLocks noChangeArrowheads="1"/>
          </p:cNvSpPr>
          <p:nvPr/>
        </p:nvSpPr>
        <p:spPr bwMode="auto">
          <a:xfrm>
            <a:off x="1828800" y="5257800"/>
            <a:ext cx="4495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200">
                <a:solidFill>
                  <a:srgbClr val="0000FF"/>
                </a:solidFill>
                <a:latin typeface="Arial" charset="0"/>
                <a:ea typeface="ＭＳ Ｐゴシック" charset="0"/>
              </a:rPr>
              <a:t>1   1</a:t>
            </a:r>
          </a:p>
        </p:txBody>
      </p:sp>
      <p:sp>
        <p:nvSpPr>
          <p:cNvPr id="37894" name="Line 6">
            <a:extLst>
              <a:ext uri="{FF2B5EF4-FFF2-40B4-BE49-F238E27FC236}">
                <a16:creationId xmlns:a16="http://schemas.microsoft.com/office/drawing/2014/main" id="{3B386E7D-5185-D72C-F8E8-3DB0C36AEC89}"/>
              </a:ext>
            </a:extLst>
          </p:cNvPr>
          <p:cNvSpPr>
            <a:spLocks noChangeShapeType="1"/>
          </p:cNvSpPr>
          <p:nvPr/>
        </p:nvSpPr>
        <p:spPr bwMode="auto">
          <a:xfrm>
            <a:off x="3124200" y="5105400"/>
            <a:ext cx="0" cy="685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896" name="Text Box 8">
            <a:extLst>
              <a:ext uri="{FF2B5EF4-FFF2-40B4-BE49-F238E27FC236}">
                <a16:creationId xmlns:a16="http://schemas.microsoft.com/office/drawing/2014/main" id="{984832F3-F451-2281-B745-BFDDC788E203}"/>
              </a:ext>
            </a:extLst>
          </p:cNvPr>
          <p:cNvSpPr txBox="1">
            <a:spLocks noChangeArrowheads="1"/>
          </p:cNvSpPr>
          <p:nvPr/>
        </p:nvSpPr>
        <p:spPr bwMode="auto">
          <a:xfrm>
            <a:off x="4191000" y="3352800"/>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a:t>
            </a:r>
          </a:p>
        </p:txBody>
      </p:sp>
      <p:sp>
        <p:nvSpPr>
          <p:cNvPr id="37897" name="Line 9">
            <a:extLst>
              <a:ext uri="{FF2B5EF4-FFF2-40B4-BE49-F238E27FC236}">
                <a16:creationId xmlns:a16="http://schemas.microsoft.com/office/drawing/2014/main" id="{AF1EE40E-8B8A-1412-DB03-6F38074ADAEA}"/>
              </a:ext>
            </a:extLst>
          </p:cNvPr>
          <p:cNvSpPr>
            <a:spLocks noChangeShapeType="1"/>
          </p:cNvSpPr>
          <p:nvPr/>
        </p:nvSpPr>
        <p:spPr bwMode="auto">
          <a:xfrm flipH="1">
            <a:off x="3886200" y="3657600"/>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898" name="Text Box 10">
            <a:extLst>
              <a:ext uri="{FF2B5EF4-FFF2-40B4-BE49-F238E27FC236}">
                <a16:creationId xmlns:a16="http://schemas.microsoft.com/office/drawing/2014/main" id="{7FBF4F15-0A2E-CB98-4303-5DECBA16863E}"/>
              </a:ext>
            </a:extLst>
          </p:cNvPr>
          <p:cNvSpPr txBox="1">
            <a:spLocks noChangeArrowheads="1"/>
          </p:cNvSpPr>
          <p:nvPr/>
        </p:nvSpPr>
        <p:spPr bwMode="auto">
          <a:xfrm>
            <a:off x="3581400" y="4114800"/>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a:t>
            </a:r>
          </a:p>
        </p:txBody>
      </p:sp>
      <p:sp>
        <p:nvSpPr>
          <p:cNvPr id="37899" name="Oval 11">
            <a:extLst>
              <a:ext uri="{FF2B5EF4-FFF2-40B4-BE49-F238E27FC236}">
                <a16:creationId xmlns:a16="http://schemas.microsoft.com/office/drawing/2014/main" id="{66B19373-5095-5506-24BA-C842060A1E96}"/>
              </a:ext>
            </a:extLst>
          </p:cNvPr>
          <p:cNvSpPr>
            <a:spLocks noChangeArrowheads="1"/>
          </p:cNvSpPr>
          <p:nvPr/>
        </p:nvSpPr>
        <p:spPr bwMode="auto">
          <a:xfrm>
            <a:off x="4114800" y="3276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7900" name="Oval 12">
            <a:extLst>
              <a:ext uri="{FF2B5EF4-FFF2-40B4-BE49-F238E27FC236}">
                <a16:creationId xmlns:a16="http://schemas.microsoft.com/office/drawing/2014/main" id="{47956480-BAD6-5F7D-7870-39A904540D47}"/>
              </a:ext>
            </a:extLst>
          </p:cNvPr>
          <p:cNvSpPr>
            <a:spLocks noChangeArrowheads="1"/>
          </p:cNvSpPr>
          <p:nvPr/>
        </p:nvSpPr>
        <p:spPr bwMode="auto">
          <a:xfrm>
            <a:off x="3505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7901" name="Text Box 13">
            <a:extLst>
              <a:ext uri="{FF2B5EF4-FFF2-40B4-BE49-F238E27FC236}">
                <a16:creationId xmlns:a16="http://schemas.microsoft.com/office/drawing/2014/main" id="{20909B31-A3A8-4DCF-921A-33E5BC83048A}"/>
              </a:ext>
            </a:extLst>
          </p:cNvPr>
          <p:cNvSpPr txBox="1">
            <a:spLocks noChangeArrowheads="1"/>
          </p:cNvSpPr>
          <p:nvPr/>
        </p:nvSpPr>
        <p:spPr bwMode="auto">
          <a:xfrm>
            <a:off x="2286000" y="3352800"/>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a:t>
            </a:r>
          </a:p>
        </p:txBody>
      </p:sp>
      <p:sp>
        <p:nvSpPr>
          <p:cNvPr id="37903" name="Text Box 15">
            <a:extLst>
              <a:ext uri="{FF2B5EF4-FFF2-40B4-BE49-F238E27FC236}">
                <a16:creationId xmlns:a16="http://schemas.microsoft.com/office/drawing/2014/main" id="{10B9F862-95E9-757A-7A8A-EC21C05D4675}"/>
              </a:ext>
            </a:extLst>
          </p:cNvPr>
          <p:cNvSpPr txBox="1">
            <a:spLocks noChangeArrowheads="1"/>
          </p:cNvSpPr>
          <p:nvPr/>
        </p:nvSpPr>
        <p:spPr bwMode="auto">
          <a:xfrm>
            <a:off x="2743200" y="4114800"/>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a:t>
            </a:r>
          </a:p>
        </p:txBody>
      </p:sp>
      <p:sp>
        <p:nvSpPr>
          <p:cNvPr id="37904" name="Oval 16">
            <a:extLst>
              <a:ext uri="{FF2B5EF4-FFF2-40B4-BE49-F238E27FC236}">
                <a16:creationId xmlns:a16="http://schemas.microsoft.com/office/drawing/2014/main" id="{D1CD43FB-84D3-D003-504B-6BBCC7D75930}"/>
              </a:ext>
            </a:extLst>
          </p:cNvPr>
          <p:cNvSpPr>
            <a:spLocks noChangeArrowheads="1"/>
          </p:cNvSpPr>
          <p:nvPr/>
        </p:nvSpPr>
        <p:spPr bwMode="auto">
          <a:xfrm>
            <a:off x="2209800" y="3276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7905" name="Oval 17">
            <a:extLst>
              <a:ext uri="{FF2B5EF4-FFF2-40B4-BE49-F238E27FC236}">
                <a16:creationId xmlns:a16="http://schemas.microsoft.com/office/drawing/2014/main" id="{E02282EC-AB3B-BB02-4EC0-DCA4B92DBB7A}"/>
              </a:ext>
            </a:extLst>
          </p:cNvPr>
          <p:cNvSpPr>
            <a:spLocks noChangeArrowheads="1"/>
          </p:cNvSpPr>
          <p:nvPr/>
        </p:nvSpPr>
        <p:spPr bwMode="auto">
          <a:xfrm>
            <a:off x="26670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7906" name="Line 18">
            <a:extLst>
              <a:ext uri="{FF2B5EF4-FFF2-40B4-BE49-F238E27FC236}">
                <a16:creationId xmlns:a16="http://schemas.microsoft.com/office/drawing/2014/main" id="{2FF6542D-AFD5-537D-6BBC-861C2BC507D7}"/>
              </a:ext>
            </a:extLst>
          </p:cNvPr>
          <p:cNvSpPr>
            <a:spLocks noChangeShapeType="1"/>
          </p:cNvSpPr>
          <p:nvPr/>
        </p:nvSpPr>
        <p:spPr bwMode="auto">
          <a:xfrm>
            <a:off x="2590800" y="36576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911" name="Text Box 23">
            <a:extLst>
              <a:ext uri="{FF2B5EF4-FFF2-40B4-BE49-F238E27FC236}">
                <a16:creationId xmlns:a16="http://schemas.microsoft.com/office/drawing/2014/main" id="{32CCDBA4-0359-F759-4855-36EB09F41272}"/>
              </a:ext>
            </a:extLst>
          </p:cNvPr>
          <p:cNvSpPr txBox="1">
            <a:spLocks noChangeArrowheads="1"/>
          </p:cNvSpPr>
          <p:nvPr/>
        </p:nvSpPr>
        <p:spPr bwMode="auto">
          <a:xfrm>
            <a:off x="2209800" y="4556125"/>
            <a:ext cx="30480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c[0]*c[1] + c[1]*c[0]</a:t>
            </a:r>
          </a:p>
        </p:txBody>
      </p:sp>
      <p:pic>
        <p:nvPicPr>
          <p:cNvPr id="43023" name="Picture 18">
            <a:extLst>
              <a:ext uri="{FF2B5EF4-FFF2-40B4-BE49-F238E27FC236}">
                <a16:creationId xmlns:a16="http://schemas.microsoft.com/office/drawing/2014/main" id="{57D22C6A-0746-5821-0402-DD5C640B84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7013" y="304800"/>
            <a:ext cx="536098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98DF75A8-9F53-087A-9CC8-CBB8715CCE8E}"/>
              </a:ext>
            </a:extLst>
          </p:cNvPr>
          <p:cNvSpPr txBox="1">
            <a:spLocks noChangeArrowheads="1"/>
          </p:cNvSpPr>
          <p:nvPr/>
        </p:nvSpPr>
        <p:spPr bwMode="auto">
          <a:xfrm>
            <a:off x="1828800" y="5867400"/>
            <a:ext cx="4495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0   1   2   3   4   5   …  n</a:t>
            </a:r>
          </a:p>
        </p:txBody>
      </p:sp>
      <p:sp>
        <p:nvSpPr>
          <p:cNvPr id="38915" name="Text Box 3">
            <a:extLst>
              <a:ext uri="{FF2B5EF4-FFF2-40B4-BE49-F238E27FC236}">
                <a16:creationId xmlns:a16="http://schemas.microsoft.com/office/drawing/2014/main" id="{32E3B001-0BF8-B35A-AFC9-40D9B41A6EEE}"/>
              </a:ext>
            </a:extLst>
          </p:cNvPr>
          <p:cNvSpPr txBox="1">
            <a:spLocks noChangeArrowheads="1"/>
          </p:cNvSpPr>
          <p:nvPr/>
        </p:nvSpPr>
        <p:spPr bwMode="auto">
          <a:xfrm>
            <a:off x="1828800" y="5257800"/>
            <a:ext cx="4495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200">
                <a:solidFill>
                  <a:srgbClr val="0000FF"/>
                </a:solidFill>
                <a:latin typeface="Arial" charset="0"/>
                <a:ea typeface="ＭＳ Ｐゴシック" charset="0"/>
              </a:rPr>
              <a:t>1   1   </a:t>
            </a:r>
            <a:r>
              <a:rPr lang="en-US" sz="3200">
                <a:solidFill>
                  <a:srgbClr val="FF0000"/>
                </a:solidFill>
                <a:latin typeface="Arial" charset="0"/>
                <a:ea typeface="ＭＳ Ｐゴシック" charset="0"/>
              </a:rPr>
              <a:t>2</a:t>
            </a:r>
          </a:p>
        </p:txBody>
      </p:sp>
      <p:pic>
        <p:nvPicPr>
          <p:cNvPr id="44035" name="Picture 6">
            <a:extLst>
              <a:ext uri="{FF2B5EF4-FFF2-40B4-BE49-F238E27FC236}">
                <a16:creationId xmlns:a16="http://schemas.microsoft.com/office/drawing/2014/main" id="{DC5DC644-1A4B-1AD8-2C2C-B8939C03EC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7013" y="304800"/>
            <a:ext cx="536098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id="{1A7BD8FC-7FD3-8B24-9153-5BA8618AF6F3}"/>
              </a:ext>
            </a:extLst>
          </p:cNvPr>
          <p:cNvSpPr txBox="1">
            <a:spLocks noChangeArrowheads="1"/>
          </p:cNvSpPr>
          <p:nvPr/>
        </p:nvSpPr>
        <p:spPr bwMode="auto">
          <a:xfrm>
            <a:off x="1828800" y="5867400"/>
            <a:ext cx="4495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0   1   2   3   4   5   …  n</a:t>
            </a:r>
          </a:p>
        </p:txBody>
      </p:sp>
      <p:sp>
        <p:nvSpPr>
          <p:cNvPr id="39939" name="Text Box 3">
            <a:extLst>
              <a:ext uri="{FF2B5EF4-FFF2-40B4-BE49-F238E27FC236}">
                <a16:creationId xmlns:a16="http://schemas.microsoft.com/office/drawing/2014/main" id="{381F3600-0CA4-B73E-BF0D-AB65E8066E5E}"/>
              </a:ext>
            </a:extLst>
          </p:cNvPr>
          <p:cNvSpPr txBox="1">
            <a:spLocks noChangeArrowheads="1"/>
          </p:cNvSpPr>
          <p:nvPr/>
        </p:nvSpPr>
        <p:spPr bwMode="auto">
          <a:xfrm>
            <a:off x="1828800" y="5257800"/>
            <a:ext cx="4495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200">
                <a:solidFill>
                  <a:srgbClr val="0000FF"/>
                </a:solidFill>
                <a:latin typeface="Arial" charset="0"/>
                <a:ea typeface="ＭＳ Ｐゴシック" charset="0"/>
              </a:rPr>
              <a:t>1   1   2</a:t>
            </a:r>
          </a:p>
        </p:txBody>
      </p:sp>
      <p:sp>
        <p:nvSpPr>
          <p:cNvPr id="39941" name="Line 5">
            <a:extLst>
              <a:ext uri="{FF2B5EF4-FFF2-40B4-BE49-F238E27FC236}">
                <a16:creationId xmlns:a16="http://schemas.microsoft.com/office/drawing/2014/main" id="{B76F213A-B137-426E-E3EE-E9661A5EFDF1}"/>
              </a:ext>
            </a:extLst>
          </p:cNvPr>
          <p:cNvSpPr>
            <a:spLocks noChangeShapeType="1"/>
          </p:cNvSpPr>
          <p:nvPr/>
        </p:nvSpPr>
        <p:spPr bwMode="auto">
          <a:xfrm>
            <a:off x="3733800" y="5105400"/>
            <a:ext cx="0" cy="685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9942" name="Text Box 6">
            <a:extLst>
              <a:ext uri="{FF2B5EF4-FFF2-40B4-BE49-F238E27FC236}">
                <a16:creationId xmlns:a16="http://schemas.microsoft.com/office/drawing/2014/main" id="{08C3D98E-2D98-C9CF-2E1A-D94EC7CD4414}"/>
              </a:ext>
            </a:extLst>
          </p:cNvPr>
          <p:cNvSpPr txBox="1">
            <a:spLocks noChangeArrowheads="1"/>
          </p:cNvSpPr>
          <p:nvPr/>
        </p:nvSpPr>
        <p:spPr bwMode="auto">
          <a:xfrm>
            <a:off x="2209800" y="4556125"/>
            <a:ext cx="37338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c[0]*c[2] + c[1]*c[1] + c[2]*c[0]</a:t>
            </a:r>
          </a:p>
        </p:txBody>
      </p:sp>
      <p:sp>
        <p:nvSpPr>
          <p:cNvPr id="39943" name="Text Box 7">
            <a:extLst>
              <a:ext uri="{FF2B5EF4-FFF2-40B4-BE49-F238E27FC236}">
                <a16:creationId xmlns:a16="http://schemas.microsoft.com/office/drawing/2014/main" id="{2E07C2FB-1969-BE9F-C26C-4C295782A38A}"/>
              </a:ext>
            </a:extLst>
          </p:cNvPr>
          <p:cNvSpPr txBox="1">
            <a:spLocks noChangeArrowheads="1"/>
          </p:cNvSpPr>
          <p:nvPr/>
        </p:nvSpPr>
        <p:spPr bwMode="auto">
          <a:xfrm>
            <a:off x="1981200" y="3048000"/>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a:t>
            </a:r>
          </a:p>
        </p:txBody>
      </p:sp>
      <p:sp>
        <p:nvSpPr>
          <p:cNvPr id="39945" name="Oval 9">
            <a:extLst>
              <a:ext uri="{FF2B5EF4-FFF2-40B4-BE49-F238E27FC236}">
                <a16:creationId xmlns:a16="http://schemas.microsoft.com/office/drawing/2014/main" id="{7DEC7FA7-F2A7-456A-24F2-06290D2E3D1E}"/>
              </a:ext>
            </a:extLst>
          </p:cNvPr>
          <p:cNvSpPr>
            <a:spLocks noChangeArrowheads="1"/>
          </p:cNvSpPr>
          <p:nvPr/>
        </p:nvSpPr>
        <p:spPr bwMode="auto">
          <a:xfrm>
            <a:off x="19050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9947" name="Line 11">
            <a:extLst>
              <a:ext uri="{FF2B5EF4-FFF2-40B4-BE49-F238E27FC236}">
                <a16:creationId xmlns:a16="http://schemas.microsoft.com/office/drawing/2014/main" id="{74E5A1F8-6BF1-430B-5FAC-74E1DA9064E5}"/>
              </a:ext>
            </a:extLst>
          </p:cNvPr>
          <p:cNvSpPr>
            <a:spLocks noChangeShapeType="1"/>
          </p:cNvSpPr>
          <p:nvPr/>
        </p:nvSpPr>
        <p:spPr bwMode="auto">
          <a:xfrm>
            <a:off x="2286000" y="33528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9948" name="AutoShape 12">
            <a:extLst>
              <a:ext uri="{FF2B5EF4-FFF2-40B4-BE49-F238E27FC236}">
                <a16:creationId xmlns:a16="http://schemas.microsoft.com/office/drawing/2014/main" id="{EE484319-B40B-56F4-A4CC-FA97D264C8FA}"/>
              </a:ext>
            </a:extLst>
          </p:cNvPr>
          <p:cNvSpPr>
            <a:spLocks noChangeArrowheads="1"/>
          </p:cNvSpPr>
          <p:nvPr/>
        </p:nvSpPr>
        <p:spPr bwMode="auto">
          <a:xfrm>
            <a:off x="2362200" y="3733800"/>
            <a:ext cx="457200" cy="7620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9949" name="Text Box 13">
            <a:extLst>
              <a:ext uri="{FF2B5EF4-FFF2-40B4-BE49-F238E27FC236}">
                <a16:creationId xmlns:a16="http://schemas.microsoft.com/office/drawing/2014/main" id="{8948EF34-618F-96AA-CC10-B2B87F1A4B22}"/>
              </a:ext>
            </a:extLst>
          </p:cNvPr>
          <p:cNvSpPr txBox="1">
            <a:spLocks noChangeArrowheads="1"/>
          </p:cNvSpPr>
          <p:nvPr/>
        </p:nvSpPr>
        <p:spPr bwMode="auto">
          <a:xfrm>
            <a:off x="3962400" y="2971800"/>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a:t>
            </a:r>
          </a:p>
        </p:txBody>
      </p:sp>
      <p:sp>
        <p:nvSpPr>
          <p:cNvPr id="39950" name="Oval 14">
            <a:extLst>
              <a:ext uri="{FF2B5EF4-FFF2-40B4-BE49-F238E27FC236}">
                <a16:creationId xmlns:a16="http://schemas.microsoft.com/office/drawing/2014/main" id="{DF50A2DF-46B1-303A-F27F-95B4F1401008}"/>
              </a:ext>
            </a:extLst>
          </p:cNvPr>
          <p:cNvSpPr>
            <a:spLocks noChangeArrowheads="1"/>
          </p:cNvSpPr>
          <p:nvPr/>
        </p:nvSpPr>
        <p:spPr bwMode="auto">
          <a:xfrm>
            <a:off x="38862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9951" name="Line 15">
            <a:extLst>
              <a:ext uri="{FF2B5EF4-FFF2-40B4-BE49-F238E27FC236}">
                <a16:creationId xmlns:a16="http://schemas.microsoft.com/office/drawing/2014/main" id="{380333AD-AFA6-20CA-7F7D-74E8D5E0D9D4}"/>
              </a:ext>
            </a:extLst>
          </p:cNvPr>
          <p:cNvSpPr>
            <a:spLocks noChangeShapeType="1"/>
          </p:cNvSpPr>
          <p:nvPr/>
        </p:nvSpPr>
        <p:spPr bwMode="auto">
          <a:xfrm>
            <a:off x="4267200" y="32766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9952" name="AutoShape 16">
            <a:extLst>
              <a:ext uri="{FF2B5EF4-FFF2-40B4-BE49-F238E27FC236}">
                <a16:creationId xmlns:a16="http://schemas.microsoft.com/office/drawing/2014/main" id="{61F24171-CED3-3BA0-7D8D-B168CA5025EF}"/>
              </a:ext>
            </a:extLst>
          </p:cNvPr>
          <p:cNvSpPr>
            <a:spLocks noChangeArrowheads="1"/>
          </p:cNvSpPr>
          <p:nvPr/>
        </p:nvSpPr>
        <p:spPr bwMode="auto">
          <a:xfrm>
            <a:off x="4343400" y="3657600"/>
            <a:ext cx="457200" cy="7620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9953" name="AutoShape 17">
            <a:extLst>
              <a:ext uri="{FF2B5EF4-FFF2-40B4-BE49-F238E27FC236}">
                <a16:creationId xmlns:a16="http://schemas.microsoft.com/office/drawing/2014/main" id="{8B3DDEA6-C43D-96E4-C1C4-2F02766E297C}"/>
              </a:ext>
            </a:extLst>
          </p:cNvPr>
          <p:cNvSpPr>
            <a:spLocks noChangeArrowheads="1"/>
          </p:cNvSpPr>
          <p:nvPr/>
        </p:nvSpPr>
        <p:spPr bwMode="auto">
          <a:xfrm>
            <a:off x="3429000" y="3657600"/>
            <a:ext cx="457200" cy="7620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9954" name="Line 18">
            <a:extLst>
              <a:ext uri="{FF2B5EF4-FFF2-40B4-BE49-F238E27FC236}">
                <a16:creationId xmlns:a16="http://schemas.microsoft.com/office/drawing/2014/main" id="{4CEF35B3-8449-5792-F7D1-05A2CAAAD103}"/>
              </a:ext>
            </a:extLst>
          </p:cNvPr>
          <p:cNvSpPr>
            <a:spLocks noChangeShapeType="1"/>
          </p:cNvSpPr>
          <p:nvPr/>
        </p:nvSpPr>
        <p:spPr bwMode="auto">
          <a:xfrm flipH="1">
            <a:off x="3657600" y="32766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9955" name="Oval 19">
            <a:extLst>
              <a:ext uri="{FF2B5EF4-FFF2-40B4-BE49-F238E27FC236}">
                <a16:creationId xmlns:a16="http://schemas.microsoft.com/office/drawing/2014/main" id="{5BEE81BC-2457-7195-B250-381752810EF2}"/>
              </a:ext>
            </a:extLst>
          </p:cNvPr>
          <p:cNvSpPr>
            <a:spLocks noChangeArrowheads="1"/>
          </p:cNvSpPr>
          <p:nvPr/>
        </p:nvSpPr>
        <p:spPr bwMode="auto">
          <a:xfrm>
            <a:off x="56388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9956" name="AutoShape 20">
            <a:extLst>
              <a:ext uri="{FF2B5EF4-FFF2-40B4-BE49-F238E27FC236}">
                <a16:creationId xmlns:a16="http://schemas.microsoft.com/office/drawing/2014/main" id="{11CD57AF-8290-4319-73F3-1A3544F3E9CA}"/>
              </a:ext>
            </a:extLst>
          </p:cNvPr>
          <p:cNvSpPr>
            <a:spLocks noChangeArrowheads="1"/>
          </p:cNvSpPr>
          <p:nvPr/>
        </p:nvSpPr>
        <p:spPr bwMode="auto">
          <a:xfrm>
            <a:off x="5181600" y="3657600"/>
            <a:ext cx="457200" cy="7620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9957" name="Line 21">
            <a:extLst>
              <a:ext uri="{FF2B5EF4-FFF2-40B4-BE49-F238E27FC236}">
                <a16:creationId xmlns:a16="http://schemas.microsoft.com/office/drawing/2014/main" id="{E9D56B69-4990-765B-EA00-8102BF83D7A1}"/>
              </a:ext>
            </a:extLst>
          </p:cNvPr>
          <p:cNvSpPr>
            <a:spLocks noChangeShapeType="1"/>
          </p:cNvSpPr>
          <p:nvPr/>
        </p:nvSpPr>
        <p:spPr bwMode="auto">
          <a:xfrm flipH="1">
            <a:off x="5410200" y="32766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9958" name="Text Box 22">
            <a:extLst>
              <a:ext uri="{FF2B5EF4-FFF2-40B4-BE49-F238E27FC236}">
                <a16:creationId xmlns:a16="http://schemas.microsoft.com/office/drawing/2014/main" id="{7C181896-E537-8C49-E347-09F32BD7A336}"/>
              </a:ext>
            </a:extLst>
          </p:cNvPr>
          <p:cNvSpPr txBox="1">
            <a:spLocks noChangeArrowheads="1"/>
          </p:cNvSpPr>
          <p:nvPr/>
        </p:nvSpPr>
        <p:spPr bwMode="auto">
          <a:xfrm>
            <a:off x="5715000" y="2971800"/>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a:t>
            </a:r>
          </a:p>
        </p:txBody>
      </p:sp>
      <p:pic>
        <p:nvPicPr>
          <p:cNvPr id="45075" name="Picture 22">
            <a:extLst>
              <a:ext uri="{FF2B5EF4-FFF2-40B4-BE49-F238E27FC236}">
                <a16:creationId xmlns:a16="http://schemas.microsoft.com/office/drawing/2014/main" id="{E121BAA6-3062-FE8F-5C42-41A9779325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7013" y="304800"/>
            <a:ext cx="536098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4C3DC616-C2BC-4195-E0DF-9C2F67EAA61E}"/>
              </a:ext>
            </a:extLst>
          </p:cNvPr>
          <p:cNvSpPr txBox="1">
            <a:spLocks noChangeArrowheads="1"/>
          </p:cNvSpPr>
          <p:nvPr/>
        </p:nvSpPr>
        <p:spPr bwMode="auto">
          <a:xfrm>
            <a:off x="1828800" y="5867400"/>
            <a:ext cx="4495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0   1   2   3   4   5   …  n</a:t>
            </a:r>
          </a:p>
        </p:txBody>
      </p:sp>
      <p:sp>
        <p:nvSpPr>
          <p:cNvPr id="41987" name="Text Box 3">
            <a:extLst>
              <a:ext uri="{FF2B5EF4-FFF2-40B4-BE49-F238E27FC236}">
                <a16:creationId xmlns:a16="http://schemas.microsoft.com/office/drawing/2014/main" id="{9A5B264D-311A-A4F5-0444-BB91573D154E}"/>
              </a:ext>
            </a:extLst>
          </p:cNvPr>
          <p:cNvSpPr txBox="1">
            <a:spLocks noChangeArrowheads="1"/>
          </p:cNvSpPr>
          <p:nvPr/>
        </p:nvSpPr>
        <p:spPr bwMode="auto">
          <a:xfrm>
            <a:off x="1828800" y="5257800"/>
            <a:ext cx="4495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200">
                <a:solidFill>
                  <a:srgbClr val="0000FF"/>
                </a:solidFill>
                <a:latin typeface="Arial" charset="0"/>
                <a:ea typeface="ＭＳ Ｐゴシック" charset="0"/>
              </a:rPr>
              <a:t>1   1   2</a:t>
            </a:r>
            <a:r>
              <a:rPr lang="en-US" sz="3200">
                <a:solidFill>
                  <a:srgbClr val="FF0000"/>
                </a:solidFill>
                <a:latin typeface="Arial" charset="0"/>
                <a:ea typeface="ＭＳ Ｐゴシック" charset="0"/>
              </a:rPr>
              <a:t>   5</a:t>
            </a:r>
          </a:p>
        </p:txBody>
      </p:sp>
      <p:pic>
        <p:nvPicPr>
          <p:cNvPr id="46083" name="Picture 6">
            <a:extLst>
              <a:ext uri="{FF2B5EF4-FFF2-40B4-BE49-F238E27FC236}">
                <a16:creationId xmlns:a16="http://schemas.microsoft.com/office/drawing/2014/main" id="{991EF4A9-94C8-A2FA-FB66-A5AE709B07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7013" y="304800"/>
            <a:ext cx="536098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A962A9E5-46AA-17F6-30BD-5A0935D40114}"/>
              </a:ext>
            </a:extLst>
          </p:cNvPr>
          <p:cNvSpPr txBox="1">
            <a:spLocks noChangeArrowheads="1"/>
          </p:cNvSpPr>
          <p:nvPr/>
        </p:nvSpPr>
        <p:spPr bwMode="auto">
          <a:xfrm>
            <a:off x="1828800" y="5867400"/>
            <a:ext cx="4495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0   1   2   3   4   5   …  n</a:t>
            </a:r>
          </a:p>
        </p:txBody>
      </p:sp>
      <p:sp>
        <p:nvSpPr>
          <p:cNvPr id="43011" name="Text Box 3">
            <a:extLst>
              <a:ext uri="{FF2B5EF4-FFF2-40B4-BE49-F238E27FC236}">
                <a16:creationId xmlns:a16="http://schemas.microsoft.com/office/drawing/2014/main" id="{E866BF77-C8D8-26CB-8438-9051702D0469}"/>
              </a:ext>
            </a:extLst>
          </p:cNvPr>
          <p:cNvSpPr txBox="1">
            <a:spLocks noChangeArrowheads="1"/>
          </p:cNvSpPr>
          <p:nvPr/>
        </p:nvSpPr>
        <p:spPr bwMode="auto">
          <a:xfrm>
            <a:off x="1828800" y="5257800"/>
            <a:ext cx="4495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solidFill>
                  <a:srgbClr val="0000FF"/>
                </a:solidFill>
              </a:rPr>
              <a:t>1   1   2</a:t>
            </a:r>
            <a:r>
              <a:rPr lang="en-US" altLang="en-US" sz="3200">
                <a:solidFill>
                  <a:srgbClr val="FF0000"/>
                </a:solidFill>
              </a:rPr>
              <a:t>   </a:t>
            </a:r>
            <a:r>
              <a:rPr lang="en-US" altLang="en-US" sz="3200">
                <a:solidFill>
                  <a:srgbClr val="0000FF"/>
                </a:solidFill>
              </a:rPr>
              <a:t>5  …</a:t>
            </a:r>
          </a:p>
        </p:txBody>
      </p:sp>
      <p:pic>
        <p:nvPicPr>
          <p:cNvPr id="47107" name="Picture 6">
            <a:extLst>
              <a:ext uri="{FF2B5EF4-FFF2-40B4-BE49-F238E27FC236}">
                <a16:creationId xmlns:a16="http://schemas.microsoft.com/office/drawing/2014/main" id="{13E0E52B-8912-E8F5-D955-A3688E8733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7013" y="304800"/>
            <a:ext cx="536098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E1FBC0D-8E03-C0AF-C941-9BD1FB07B870}"/>
              </a:ext>
            </a:extLst>
          </p:cNvPr>
          <p:cNvSpPr>
            <a:spLocks noGrp="1" noChangeArrowheads="1"/>
          </p:cNvSpPr>
          <p:nvPr>
            <p:ph type="title"/>
          </p:nvPr>
        </p:nvSpPr>
        <p:spPr/>
        <p:txBody>
          <a:bodyPr/>
          <a:lstStyle/>
          <a:p>
            <a:pPr eaLnBrk="1" hangingPunct="1">
              <a:defRPr/>
            </a:pPr>
            <a:r>
              <a:rPr lang="en-US">
                <a:cs typeface="+mj-cs"/>
              </a:rPr>
              <a:t>Running time?</a:t>
            </a:r>
          </a:p>
        </p:txBody>
      </p:sp>
      <p:sp>
        <p:nvSpPr>
          <p:cNvPr id="44037" name="Text Box 5">
            <a:extLst>
              <a:ext uri="{FF2B5EF4-FFF2-40B4-BE49-F238E27FC236}">
                <a16:creationId xmlns:a16="http://schemas.microsoft.com/office/drawing/2014/main" id="{AB6D9F87-C366-7A78-D9F6-F70D672FC43E}"/>
              </a:ext>
            </a:extLst>
          </p:cNvPr>
          <p:cNvSpPr txBox="1">
            <a:spLocks noChangeArrowheads="1"/>
          </p:cNvSpPr>
          <p:nvPr/>
        </p:nvSpPr>
        <p:spPr bwMode="auto">
          <a:xfrm>
            <a:off x="2819400" y="4800600"/>
            <a:ext cx="12192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l-GR" altLang="en-US" sz="3200">
                <a:solidFill>
                  <a:srgbClr val="0000FF"/>
                </a:solidFill>
                <a:cs typeface="Arial" panose="020B0604020202020204" pitchFamily="34" charset="0"/>
              </a:rPr>
              <a:t>Θ</a:t>
            </a:r>
            <a:r>
              <a:rPr lang="en-US" altLang="en-US" sz="3200">
                <a:solidFill>
                  <a:srgbClr val="0000FF"/>
                </a:solidFill>
                <a:cs typeface="Arial" panose="020B0604020202020204" pitchFamily="34" charset="0"/>
              </a:rPr>
              <a:t>(n</a:t>
            </a:r>
            <a:r>
              <a:rPr lang="en-US" altLang="en-US" sz="3200" baseline="30000">
                <a:solidFill>
                  <a:srgbClr val="0000FF"/>
                </a:solidFill>
                <a:cs typeface="Arial" panose="020B0604020202020204" pitchFamily="34" charset="0"/>
              </a:rPr>
              <a:t>2</a:t>
            </a:r>
            <a:r>
              <a:rPr lang="en-US" altLang="en-US" sz="3200">
                <a:solidFill>
                  <a:srgbClr val="0000FF"/>
                </a:solidFill>
                <a:cs typeface="Arial" panose="020B0604020202020204" pitchFamily="34" charset="0"/>
              </a:rPr>
              <a:t>)</a:t>
            </a:r>
            <a:endParaRPr lang="el-GR" altLang="en-US" sz="3200">
              <a:solidFill>
                <a:srgbClr val="0000FF"/>
              </a:solidFill>
              <a:cs typeface="Arial" panose="020B0604020202020204" pitchFamily="34" charset="0"/>
            </a:endParaRPr>
          </a:p>
        </p:txBody>
      </p:sp>
      <p:pic>
        <p:nvPicPr>
          <p:cNvPr id="48131" name="Picture 6">
            <a:extLst>
              <a:ext uri="{FF2B5EF4-FFF2-40B4-BE49-F238E27FC236}">
                <a16:creationId xmlns:a16="http://schemas.microsoft.com/office/drawing/2014/main" id="{E16FD771-41BA-224A-7AA7-DF833943BD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76400"/>
            <a:ext cx="5360988"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DF1F6CA-DAA4-8CC6-ACD7-B3281857C47A}"/>
              </a:ext>
            </a:extLst>
          </p:cNvPr>
          <p:cNvSpPr>
            <a:spLocks noGrp="1" noChangeArrowheads="1"/>
          </p:cNvSpPr>
          <p:nvPr>
            <p:ph type="title"/>
          </p:nvPr>
        </p:nvSpPr>
        <p:spPr/>
        <p:txBody>
          <a:bodyPr/>
          <a:lstStyle/>
          <a:p>
            <a:pPr eaLnBrk="1" hangingPunct="1">
              <a:defRPr/>
            </a:pPr>
            <a:r>
              <a:rPr lang="en-US">
                <a:cs typeface="+mj-cs"/>
              </a:rPr>
              <a:t>Longest common subsequence (LCS)</a:t>
            </a:r>
          </a:p>
        </p:txBody>
      </p:sp>
      <p:sp>
        <p:nvSpPr>
          <p:cNvPr id="45060" name="Text Box 4">
            <a:extLst>
              <a:ext uri="{FF2B5EF4-FFF2-40B4-BE49-F238E27FC236}">
                <a16:creationId xmlns:a16="http://schemas.microsoft.com/office/drawing/2014/main" id="{DA0F6639-F3EA-3CDF-6DD1-50323D405AEB}"/>
              </a:ext>
            </a:extLst>
          </p:cNvPr>
          <p:cNvSpPr txBox="1">
            <a:spLocks noChangeArrowheads="1"/>
          </p:cNvSpPr>
          <p:nvPr/>
        </p:nvSpPr>
        <p:spPr bwMode="auto">
          <a:xfrm>
            <a:off x="1905000" y="41148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X = A B A C D A B A B</a:t>
            </a:r>
          </a:p>
        </p:txBody>
      </p:sp>
      <p:sp>
        <p:nvSpPr>
          <p:cNvPr id="45061" name="Text Box 5">
            <a:extLst>
              <a:ext uri="{FF2B5EF4-FFF2-40B4-BE49-F238E27FC236}">
                <a16:creationId xmlns:a16="http://schemas.microsoft.com/office/drawing/2014/main" id="{5FFCA013-461C-9DB4-40D2-A539412B783D}"/>
              </a:ext>
            </a:extLst>
          </p:cNvPr>
          <p:cNvSpPr txBox="1">
            <a:spLocks noChangeArrowheads="1"/>
          </p:cNvSpPr>
          <p:nvPr/>
        </p:nvSpPr>
        <p:spPr bwMode="auto">
          <a:xfrm>
            <a:off x="3505200" y="5257800"/>
            <a:ext cx="22098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FF0000"/>
                </a:solidFill>
                <a:latin typeface="Arial" charset="0"/>
                <a:ea typeface="ＭＳ Ｐゴシック" charset="0"/>
              </a:rPr>
              <a:t>ABA?</a:t>
            </a:r>
          </a:p>
        </p:txBody>
      </p:sp>
      <p:sp>
        <p:nvSpPr>
          <p:cNvPr id="7" name="Rectangle 3">
            <a:extLst>
              <a:ext uri="{FF2B5EF4-FFF2-40B4-BE49-F238E27FC236}">
                <a16:creationId xmlns:a16="http://schemas.microsoft.com/office/drawing/2014/main" id="{FDE78747-1CE3-1207-420D-F354ABB82EC4}"/>
              </a:ext>
            </a:extLst>
          </p:cNvPr>
          <p:cNvSpPr txBox="1">
            <a:spLocks noChangeArrowheads="1"/>
          </p:cNvSpPr>
          <p:nvPr/>
        </p:nvSpPr>
        <p:spPr bwMode="auto">
          <a:xfrm>
            <a:off x="457200" y="1719263"/>
            <a:ext cx="8229600" cy="2090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tx2"/>
              </a:buClr>
              <a:buSzPct val="70000"/>
              <a:buFont typeface="Wingdings" pitchFamily="2" charset="2"/>
              <a:buNone/>
            </a:pPr>
            <a:r>
              <a:rPr lang="en-US" altLang="en-US" sz="2800"/>
              <a:t>For a sequence X = x</a:t>
            </a:r>
            <a:r>
              <a:rPr lang="en-US" altLang="en-US" sz="2800" baseline="-25000"/>
              <a:t>1</a:t>
            </a:r>
            <a:r>
              <a:rPr lang="en-US" altLang="en-US" sz="2800"/>
              <a:t>, x</a:t>
            </a:r>
            <a:r>
              <a:rPr lang="en-US" altLang="en-US" sz="2800" baseline="-25000"/>
              <a:t>2</a:t>
            </a:r>
            <a:r>
              <a:rPr lang="en-US" altLang="en-US" sz="2800"/>
              <a:t>, …, x</a:t>
            </a:r>
            <a:r>
              <a:rPr lang="en-US" altLang="en-US" sz="2800" baseline="-25000"/>
              <a:t>n</a:t>
            </a:r>
            <a:r>
              <a:rPr lang="en-US" altLang="en-US" sz="2800"/>
              <a:t>, a subsequence is a subset of the sequence defined by a set of increasing indices (i</a:t>
            </a:r>
            <a:r>
              <a:rPr lang="en-US" altLang="en-US" sz="2800" baseline="-25000"/>
              <a:t>1</a:t>
            </a:r>
            <a:r>
              <a:rPr lang="en-US" altLang="en-US" sz="2800"/>
              <a:t>, i</a:t>
            </a:r>
            <a:r>
              <a:rPr lang="en-US" altLang="en-US" sz="2800" baseline="-25000"/>
              <a:t>2</a:t>
            </a:r>
            <a:r>
              <a:rPr lang="en-US" altLang="en-US" sz="2800"/>
              <a:t>, …, i</a:t>
            </a:r>
            <a:r>
              <a:rPr lang="en-US" altLang="en-US" sz="2800" baseline="-25000"/>
              <a:t>k</a:t>
            </a:r>
            <a:r>
              <a:rPr lang="en-US" altLang="en-US" sz="2800"/>
              <a:t>) where </a:t>
            </a:r>
            <a:br>
              <a:rPr lang="en-US" altLang="en-US" sz="2800"/>
            </a:br>
            <a:r>
              <a:rPr lang="en-US" altLang="en-US" sz="2800"/>
              <a:t>1 </a:t>
            </a:r>
            <a:r>
              <a:rPr lang="en-US" altLang="en-US" sz="2800">
                <a:cs typeface="Arial" panose="020B0604020202020204" pitchFamily="34" charset="0"/>
              </a:rPr>
              <a:t>≤ i</a:t>
            </a:r>
            <a:r>
              <a:rPr lang="en-US" altLang="en-US" sz="2800" baseline="-25000">
                <a:cs typeface="Arial" panose="020B0604020202020204" pitchFamily="34" charset="0"/>
              </a:rPr>
              <a:t>1</a:t>
            </a:r>
            <a:r>
              <a:rPr lang="en-US" altLang="en-US" sz="2800">
                <a:cs typeface="Arial" panose="020B0604020202020204" pitchFamily="34" charset="0"/>
              </a:rPr>
              <a:t> &lt; i</a:t>
            </a:r>
            <a:r>
              <a:rPr lang="en-US" altLang="en-US" sz="2800" baseline="-25000">
                <a:cs typeface="Arial" panose="020B0604020202020204" pitchFamily="34" charset="0"/>
              </a:rPr>
              <a:t>2</a:t>
            </a:r>
            <a:r>
              <a:rPr lang="en-US" altLang="en-US" sz="2800">
                <a:cs typeface="Arial" panose="020B0604020202020204" pitchFamily="34" charset="0"/>
              </a:rPr>
              <a:t> &lt; … &lt; i</a:t>
            </a:r>
            <a:r>
              <a:rPr lang="en-US" altLang="en-US" sz="2800" baseline="-25000">
                <a:cs typeface="Arial" panose="020B0604020202020204" pitchFamily="34" charset="0"/>
              </a:rPr>
              <a:t>k</a:t>
            </a:r>
            <a:r>
              <a:rPr lang="en-US" altLang="en-US" sz="2800">
                <a:cs typeface="Arial" panose="020B0604020202020204" pitchFamily="34" charset="0"/>
              </a:rPr>
              <a:t> ≤ 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C3AB6E9-0B79-B08A-5F9E-4C836D06D226}"/>
              </a:ext>
            </a:extLst>
          </p:cNvPr>
          <p:cNvSpPr>
            <a:spLocks noGrp="1" noChangeArrowheads="1"/>
          </p:cNvSpPr>
          <p:nvPr>
            <p:ph type="title"/>
          </p:nvPr>
        </p:nvSpPr>
        <p:spPr/>
        <p:txBody>
          <a:bodyPr/>
          <a:lstStyle/>
          <a:p>
            <a:pPr eaLnBrk="1" hangingPunct="1">
              <a:defRPr/>
            </a:pPr>
            <a:r>
              <a:rPr lang="en-US">
                <a:cs typeface="+mj-cs"/>
              </a:rPr>
              <a:t>Longest common subsequence (LCS)</a:t>
            </a:r>
          </a:p>
        </p:txBody>
      </p:sp>
      <p:sp>
        <p:nvSpPr>
          <p:cNvPr id="46083" name="Rectangle 3">
            <a:extLst>
              <a:ext uri="{FF2B5EF4-FFF2-40B4-BE49-F238E27FC236}">
                <a16:creationId xmlns:a16="http://schemas.microsoft.com/office/drawing/2014/main" id="{08EF56CD-BC90-5466-6D41-0DBD40B82C8D}"/>
              </a:ext>
            </a:extLst>
          </p:cNvPr>
          <p:cNvSpPr>
            <a:spLocks noGrp="1" noChangeArrowheads="1"/>
          </p:cNvSpPr>
          <p:nvPr>
            <p:ph type="body" idx="1"/>
          </p:nvPr>
        </p:nvSpPr>
        <p:spPr>
          <a:xfrm>
            <a:off x="457200" y="1719263"/>
            <a:ext cx="8229600" cy="2090737"/>
          </a:xfrm>
        </p:spPr>
        <p:txBody>
          <a:bodyPr/>
          <a:lstStyle/>
          <a:p>
            <a:pPr marL="0" indent="0" eaLnBrk="1" hangingPunct="1">
              <a:buFont typeface="Wingdings" pitchFamily="2" charset="2"/>
              <a:buNone/>
            </a:pPr>
            <a:r>
              <a:rPr lang="en-US" altLang="en-US" sz="2800"/>
              <a:t>For a sequence X = x</a:t>
            </a:r>
            <a:r>
              <a:rPr lang="en-US" altLang="en-US" sz="2800" baseline="-25000"/>
              <a:t>1</a:t>
            </a:r>
            <a:r>
              <a:rPr lang="en-US" altLang="en-US" sz="2800"/>
              <a:t>, x</a:t>
            </a:r>
            <a:r>
              <a:rPr lang="en-US" altLang="en-US" sz="2800" baseline="-25000"/>
              <a:t>2</a:t>
            </a:r>
            <a:r>
              <a:rPr lang="en-US" altLang="en-US" sz="2800"/>
              <a:t>, …, x</a:t>
            </a:r>
            <a:r>
              <a:rPr lang="en-US" altLang="en-US" sz="2800" baseline="-25000"/>
              <a:t>n</a:t>
            </a:r>
            <a:r>
              <a:rPr lang="en-US" altLang="en-US" sz="2800"/>
              <a:t>, a subsequence is a subset of the sequence defined by a set of increasing indices (i</a:t>
            </a:r>
            <a:r>
              <a:rPr lang="en-US" altLang="en-US" sz="2800" baseline="-25000"/>
              <a:t>1</a:t>
            </a:r>
            <a:r>
              <a:rPr lang="en-US" altLang="en-US" sz="2800"/>
              <a:t>, i</a:t>
            </a:r>
            <a:r>
              <a:rPr lang="en-US" altLang="en-US" sz="2800" baseline="-25000"/>
              <a:t>2</a:t>
            </a:r>
            <a:r>
              <a:rPr lang="en-US" altLang="en-US" sz="2800"/>
              <a:t>, …, i</a:t>
            </a:r>
            <a:r>
              <a:rPr lang="en-US" altLang="en-US" sz="2800" baseline="-25000"/>
              <a:t>k</a:t>
            </a:r>
            <a:r>
              <a:rPr lang="en-US" altLang="en-US" sz="2800"/>
              <a:t>) where </a:t>
            </a:r>
            <a:br>
              <a:rPr lang="en-US" altLang="en-US" sz="2800"/>
            </a:br>
            <a:r>
              <a:rPr lang="en-US" altLang="en-US" sz="2800"/>
              <a:t>1 </a:t>
            </a:r>
            <a:r>
              <a:rPr lang="en-US" altLang="en-US" sz="2800">
                <a:cs typeface="Arial" panose="020B0604020202020204" pitchFamily="34" charset="0"/>
              </a:rPr>
              <a:t>≤ i</a:t>
            </a:r>
            <a:r>
              <a:rPr lang="en-US" altLang="en-US" sz="2800" baseline="-25000">
                <a:cs typeface="Arial" panose="020B0604020202020204" pitchFamily="34" charset="0"/>
              </a:rPr>
              <a:t>1</a:t>
            </a:r>
            <a:r>
              <a:rPr lang="en-US" altLang="en-US" sz="2800">
                <a:cs typeface="Arial" panose="020B0604020202020204" pitchFamily="34" charset="0"/>
              </a:rPr>
              <a:t> &lt; i</a:t>
            </a:r>
            <a:r>
              <a:rPr lang="en-US" altLang="en-US" sz="2800" baseline="-25000">
                <a:cs typeface="Arial" panose="020B0604020202020204" pitchFamily="34" charset="0"/>
              </a:rPr>
              <a:t>2</a:t>
            </a:r>
            <a:r>
              <a:rPr lang="en-US" altLang="en-US" sz="2800">
                <a:cs typeface="Arial" panose="020B0604020202020204" pitchFamily="34" charset="0"/>
              </a:rPr>
              <a:t> &lt; … &lt; i</a:t>
            </a:r>
            <a:r>
              <a:rPr lang="en-US" altLang="en-US" sz="2800" baseline="-25000">
                <a:cs typeface="Arial" panose="020B0604020202020204" pitchFamily="34" charset="0"/>
              </a:rPr>
              <a:t>k</a:t>
            </a:r>
            <a:r>
              <a:rPr lang="en-US" altLang="en-US" sz="2800">
                <a:cs typeface="Arial" panose="020B0604020202020204" pitchFamily="34" charset="0"/>
              </a:rPr>
              <a:t> ≤ n</a:t>
            </a:r>
          </a:p>
        </p:txBody>
      </p:sp>
      <p:sp>
        <p:nvSpPr>
          <p:cNvPr id="46084" name="Text Box 4">
            <a:extLst>
              <a:ext uri="{FF2B5EF4-FFF2-40B4-BE49-F238E27FC236}">
                <a16:creationId xmlns:a16="http://schemas.microsoft.com/office/drawing/2014/main" id="{67C94040-8CD1-0BF0-82F7-4BDF911214B1}"/>
              </a:ext>
            </a:extLst>
          </p:cNvPr>
          <p:cNvSpPr txBox="1">
            <a:spLocks noChangeArrowheads="1"/>
          </p:cNvSpPr>
          <p:nvPr/>
        </p:nvSpPr>
        <p:spPr bwMode="auto">
          <a:xfrm>
            <a:off x="1905000" y="41148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X = </a:t>
            </a:r>
            <a:r>
              <a:rPr lang="en-US" sz="3600">
                <a:solidFill>
                  <a:srgbClr val="00FF00"/>
                </a:solidFill>
                <a:latin typeface="Arial" charset="0"/>
                <a:ea typeface="ＭＳ Ｐゴシック" charset="0"/>
              </a:rPr>
              <a:t>A B A</a:t>
            </a:r>
            <a:r>
              <a:rPr lang="en-US" sz="3600">
                <a:solidFill>
                  <a:srgbClr val="0000FF"/>
                </a:solidFill>
                <a:latin typeface="Arial" charset="0"/>
                <a:ea typeface="ＭＳ Ｐゴシック" charset="0"/>
              </a:rPr>
              <a:t> C D A B A B</a:t>
            </a:r>
          </a:p>
        </p:txBody>
      </p:sp>
      <p:sp>
        <p:nvSpPr>
          <p:cNvPr id="46085" name="Text Box 5">
            <a:extLst>
              <a:ext uri="{FF2B5EF4-FFF2-40B4-BE49-F238E27FC236}">
                <a16:creationId xmlns:a16="http://schemas.microsoft.com/office/drawing/2014/main" id="{043C0164-5ED4-8C73-1DC4-6BBC132E027A}"/>
              </a:ext>
            </a:extLst>
          </p:cNvPr>
          <p:cNvSpPr txBox="1">
            <a:spLocks noChangeArrowheads="1"/>
          </p:cNvSpPr>
          <p:nvPr/>
        </p:nvSpPr>
        <p:spPr bwMode="auto">
          <a:xfrm>
            <a:off x="3505200" y="5257800"/>
            <a:ext cx="22098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FF00"/>
                </a:solidFill>
                <a:latin typeface="Arial" charset="0"/>
                <a:ea typeface="ＭＳ Ｐゴシック" charset="0"/>
              </a:rPr>
              <a:t>ABA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F5F462F5-9928-AFC8-1B88-73F174AA154A}"/>
              </a:ext>
            </a:extLst>
          </p:cNvPr>
          <p:cNvSpPr>
            <a:spLocks noGrp="1" noChangeArrowheads="1"/>
          </p:cNvSpPr>
          <p:nvPr>
            <p:ph type="title"/>
          </p:nvPr>
        </p:nvSpPr>
        <p:spPr/>
        <p:txBody>
          <a:bodyPr/>
          <a:lstStyle/>
          <a:p>
            <a:pPr eaLnBrk="1" hangingPunct="1">
              <a:defRPr/>
            </a:pPr>
            <a:r>
              <a:rPr lang="en-US">
                <a:cs typeface="+mj-cs"/>
              </a:rPr>
              <a:t>Longest common subsequence (LCS)</a:t>
            </a:r>
          </a:p>
        </p:txBody>
      </p:sp>
      <p:sp>
        <p:nvSpPr>
          <p:cNvPr id="47108" name="Text Box 4">
            <a:extLst>
              <a:ext uri="{FF2B5EF4-FFF2-40B4-BE49-F238E27FC236}">
                <a16:creationId xmlns:a16="http://schemas.microsoft.com/office/drawing/2014/main" id="{FBDF4449-47B8-7238-3627-4904F084FF6D}"/>
              </a:ext>
            </a:extLst>
          </p:cNvPr>
          <p:cNvSpPr txBox="1">
            <a:spLocks noChangeArrowheads="1"/>
          </p:cNvSpPr>
          <p:nvPr/>
        </p:nvSpPr>
        <p:spPr bwMode="auto">
          <a:xfrm>
            <a:off x="1905000" y="41148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X = A B A C D A B A B</a:t>
            </a:r>
          </a:p>
        </p:txBody>
      </p:sp>
      <p:sp>
        <p:nvSpPr>
          <p:cNvPr id="47109" name="Text Box 5">
            <a:extLst>
              <a:ext uri="{FF2B5EF4-FFF2-40B4-BE49-F238E27FC236}">
                <a16:creationId xmlns:a16="http://schemas.microsoft.com/office/drawing/2014/main" id="{37354A4A-7F2A-35E3-D191-42FDC074F916}"/>
              </a:ext>
            </a:extLst>
          </p:cNvPr>
          <p:cNvSpPr txBox="1">
            <a:spLocks noChangeArrowheads="1"/>
          </p:cNvSpPr>
          <p:nvPr/>
        </p:nvSpPr>
        <p:spPr bwMode="auto">
          <a:xfrm>
            <a:off x="3505200" y="5257800"/>
            <a:ext cx="22098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FF0000"/>
                </a:solidFill>
                <a:latin typeface="Arial" charset="0"/>
                <a:ea typeface="ＭＳ Ｐゴシック" charset="0"/>
              </a:rPr>
              <a:t>ACA?</a:t>
            </a:r>
          </a:p>
        </p:txBody>
      </p:sp>
      <p:sp>
        <p:nvSpPr>
          <p:cNvPr id="7" name="Rectangle 3">
            <a:extLst>
              <a:ext uri="{FF2B5EF4-FFF2-40B4-BE49-F238E27FC236}">
                <a16:creationId xmlns:a16="http://schemas.microsoft.com/office/drawing/2014/main" id="{4EEF4089-E7F5-C145-16F6-914F690D5584}"/>
              </a:ext>
            </a:extLst>
          </p:cNvPr>
          <p:cNvSpPr txBox="1">
            <a:spLocks noChangeArrowheads="1"/>
          </p:cNvSpPr>
          <p:nvPr/>
        </p:nvSpPr>
        <p:spPr bwMode="auto">
          <a:xfrm>
            <a:off x="457200" y="1719263"/>
            <a:ext cx="8229600" cy="2090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tx2"/>
              </a:buClr>
              <a:buSzPct val="70000"/>
              <a:buFont typeface="Wingdings" pitchFamily="2" charset="2"/>
              <a:buNone/>
            </a:pPr>
            <a:r>
              <a:rPr lang="en-US" altLang="en-US" sz="2800"/>
              <a:t>For a sequence X = x</a:t>
            </a:r>
            <a:r>
              <a:rPr lang="en-US" altLang="en-US" sz="2800" baseline="-25000"/>
              <a:t>1</a:t>
            </a:r>
            <a:r>
              <a:rPr lang="en-US" altLang="en-US" sz="2800"/>
              <a:t>, x</a:t>
            </a:r>
            <a:r>
              <a:rPr lang="en-US" altLang="en-US" sz="2800" baseline="-25000"/>
              <a:t>2</a:t>
            </a:r>
            <a:r>
              <a:rPr lang="en-US" altLang="en-US" sz="2800"/>
              <a:t>, …, x</a:t>
            </a:r>
            <a:r>
              <a:rPr lang="en-US" altLang="en-US" sz="2800" baseline="-25000"/>
              <a:t>n</a:t>
            </a:r>
            <a:r>
              <a:rPr lang="en-US" altLang="en-US" sz="2800"/>
              <a:t>, a subsequence is a subset of the sequence defined by a set of increasing indices (i</a:t>
            </a:r>
            <a:r>
              <a:rPr lang="en-US" altLang="en-US" sz="2800" baseline="-25000"/>
              <a:t>1</a:t>
            </a:r>
            <a:r>
              <a:rPr lang="en-US" altLang="en-US" sz="2800"/>
              <a:t>, i</a:t>
            </a:r>
            <a:r>
              <a:rPr lang="en-US" altLang="en-US" sz="2800" baseline="-25000"/>
              <a:t>2</a:t>
            </a:r>
            <a:r>
              <a:rPr lang="en-US" altLang="en-US" sz="2800"/>
              <a:t>, …, i</a:t>
            </a:r>
            <a:r>
              <a:rPr lang="en-US" altLang="en-US" sz="2800" baseline="-25000"/>
              <a:t>k</a:t>
            </a:r>
            <a:r>
              <a:rPr lang="en-US" altLang="en-US" sz="2800"/>
              <a:t>) where </a:t>
            </a:r>
            <a:br>
              <a:rPr lang="en-US" altLang="en-US" sz="2800"/>
            </a:br>
            <a:r>
              <a:rPr lang="en-US" altLang="en-US" sz="2800"/>
              <a:t>1 </a:t>
            </a:r>
            <a:r>
              <a:rPr lang="en-US" altLang="en-US" sz="2800">
                <a:cs typeface="Arial" panose="020B0604020202020204" pitchFamily="34" charset="0"/>
              </a:rPr>
              <a:t>≤ i</a:t>
            </a:r>
            <a:r>
              <a:rPr lang="en-US" altLang="en-US" sz="2800" baseline="-25000">
                <a:cs typeface="Arial" panose="020B0604020202020204" pitchFamily="34" charset="0"/>
              </a:rPr>
              <a:t>1</a:t>
            </a:r>
            <a:r>
              <a:rPr lang="en-US" altLang="en-US" sz="2800">
                <a:cs typeface="Arial" panose="020B0604020202020204" pitchFamily="34" charset="0"/>
              </a:rPr>
              <a:t> &lt; i</a:t>
            </a:r>
            <a:r>
              <a:rPr lang="en-US" altLang="en-US" sz="2800" baseline="-25000">
                <a:cs typeface="Arial" panose="020B0604020202020204" pitchFamily="34" charset="0"/>
              </a:rPr>
              <a:t>2</a:t>
            </a:r>
            <a:r>
              <a:rPr lang="en-US" altLang="en-US" sz="2800">
                <a:cs typeface="Arial" panose="020B0604020202020204" pitchFamily="34" charset="0"/>
              </a:rPr>
              <a:t> &lt; … &lt; i</a:t>
            </a:r>
            <a:r>
              <a:rPr lang="en-US" altLang="en-US" sz="2800" baseline="-25000">
                <a:cs typeface="Arial" panose="020B0604020202020204" pitchFamily="34" charset="0"/>
              </a:rPr>
              <a:t>k</a:t>
            </a:r>
            <a:r>
              <a:rPr lang="en-US" altLang="en-US" sz="2800">
                <a:cs typeface="Arial" panose="020B0604020202020204" pitchFamily="34" charset="0"/>
              </a:rPr>
              <a:t> ≤ 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099D611-50F2-DDD2-9F23-41250EE7A1DF}"/>
              </a:ext>
            </a:extLst>
          </p:cNvPr>
          <p:cNvSpPr>
            <a:spLocks noGrp="1" noChangeArrowheads="1"/>
          </p:cNvSpPr>
          <p:nvPr>
            <p:ph type="title"/>
          </p:nvPr>
        </p:nvSpPr>
        <p:spPr/>
        <p:txBody>
          <a:bodyPr/>
          <a:lstStyle/>
          <a:p>
            <a:pPr eaLnBrk="1" hangingPunct="1">
              <a:defRPr/>
            </a:pPr>
            <a:r>
              <a:rPr lang="en-US">
                <a:cs typeface="+mj-cs"/>
              </a:rPr>
              <a:t>Longest common subsequence (LCS)</a:t>
            </a:r>
          </a:p>
        </p:txBody>
      </p:sp>
      <p:sp>
        <p:nvSpPr>
          <p:cNvPr id="48132" name="Text Box 4">
            <a:extLst>
              <a:ext uri="{FF2B5EF4-FFF2-40B4-BE49-F238E27FC236}">
                <a16:creationId xmlns:a16="http://schemas.microsoft.com/office/drawing/2014/main" id="{DD158EA6-09ED-A8C0-F4B7-6D787ACB2404}"/>
              </a:ext>
            </a:extLst>
          </p:cNvPr>
          <p:cNvSpPr txBox="1">
            <a:spLocks noChangeArrowheads="1"/>
          </p:cNvSpPr>
          <p:nvPr/>
        </p:nvSpPr>
        <p:spPr bwMode="auto">
          <a:xfrm>
            <a:off x="1905000" y="41148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X = A B </a:t>
            </a:r>
            <a:r>
              <a:rPr lang="en-US" sz="3600">
                <a:solidFill>
                  <a:srgbClr val="00FF00"/>
                </a:solidFill>
                <a:latin typeface="Arial" charset="0"/>
                <a:ea typeface="ＭＳ Ｐゴシック" charset="0"/>
              </a:rPr>
              <a:t>A C</a:t>
            </a:r>
            <a:r>
              <a:rPr lang="en-US" sz="3600">
                <a:solidFill>
                  <a:srgbClr val="0000FF"/>
                </a:solidFill>
                <a:latin typeface="Arial" charset="0"/>
                <a:ea typeface="ＭＳ Ｐゴシック" charset="0"/>
              </a:rPr>
              <a:t> D </a:t>
            </a:r>
            <a:r>
              <a:rPr lang="en-US" sz="3600">
                <a:solidFill>
                  <a:srgbClr val="00FF00"/>
                </a:solidFill>
                <a:latin typeface="Arial" charset="0"/>
                <a:ea typeface="ＭＳ Ｐゴシック" charset="0"/>
              </a:rPr>
              <a:t>A</a:t>
            </a:r>
            <a:r>
              <a:rPr lang="en-US" sz="3600">
                <a:solidFill>
                  <a:srgbClr val="0000FF"/>
                </a:solidFill>
                <a:latin typeface="Arial" charset="0"/>
                <a:ea typeface="ＭＳ Ｐゴシック" charset="0"/>
              </a:rPr>
              <a:t> B A B</a:t>
            </a:r>
          </a:p>
        </p:txBody>
      </p:sp>
      <p:sp>
        <p:nvSpPr>
          <p:cNvPr id="48133" name="Text Box 5">
            <a:extLst>
              <a:ext uri="{FF2B5EF4-FFF2-40B4-BE49-F238E27FC236}">
                <a16:creationId xmlns:a16="http://schemas.microsoft.com/office/drawing/2014/main" id="{C06E79D9-B722-8B10-98BC-5435CDFC05F9}"/>
              </a:ext>
            </a:extLst>
          </p:cNvPr>
          <p:cNvSpPr txBox="1">
            <a:spLocks noChangeArrowheads="1"/>
          </p:cNvSpPr>
          <p:nvPr/>
        </p:nvSpPr>
        <p:spPr bwMode="auto">
          <a:xfrm>
            <a:off x="3505200" y="5257800"/>
            <a:ext cx="22098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FF00"/>
                </a:solidFill>
                <a:latin typeface="Arial" charset="0"/>
                <a:ea typeface="ＭＳ Ｐゴシック" charset="0"/>
              </a:rPr>
              <a:t>ACA</a:t>
            </a:r>
          </a:p>
        </p:txBody>
      </p:sp>
      <p:sp>
        <p:nvSpPr>
          <p:cNvPr id="7" name="Rectangle 3">
            <a:extLst>
              <a:ext uri="{FF2B5EF4-FFF2-40B4-BE49-F238E27FC236}">
                <a16:creationId xmlns:a16="http://schemas.microsoft.com/office/drawing/2014/main" id="{A78D05AE-92D7-105C-D714-9DBA50479B1D}"/>
              </a:ext>
            </a:extLst>
          </p:cNvPr>
          <p:cNvSpPr txBox="1">
            <a:spLocks noChangeArrowheads="1"/>
          </p:cNvSpPr>
          <p:nvPr/>
        </p:nvSpPr>
        <p:spPr bwMode="auto">
          <a:xfrm>
            <a:off x="457200" y="1719263"/>
            <a:ext cx="8229600" cy="2090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tx2"/>
              </a:buClr>
              <a:buSzPct val="70000"/>
              <a:buFont typeface="Wingdings" pitchFamily="2" charset="2"/>
              <a:buNone/>
            </a:pPr>
            <a:r>
              <a:rPr lang="en-US" altLang="en-US" sz="2800"/>
              <a:t>For a sequence X = x</a:t>
            </a:r>
            <a:r>
              <a:rPr lang="en-US" altLang="en-US" sz="2800" baseline="-25000"/>
              <a:t>1</a:t>
            </a:r>
            <a:r>
              <a:rPr lang="en-US" altLang="en-US" sz="2800"/>
              <a:t>, x</a:t>
            </a:r>
            <a:r>
              <a:rPr lang="en-US" altLang="en-US" sz="2800" baseline="-25000"/>
              <a:t>2</a:t>
            </a:r>
            <a:r>
              <a:rPr lang="en-US" altLang="en-US" sz="2800"/>
              <a:t>, …, x</a:t>
            </a:r>
            <a:r>
              <a:rPr lang="en-US" altLang="en-US" sz="2800" baseline="-25000"/>
              <a:t>n</a:t>
            </a:r>
            <a:r>
              <a:rPr lang="en-US" altLang="en-US" sz="2800"/>
              <a:t>, a subsequence is a subset of the sequence defined by a set of increasing indices (i</a:t>
            </a:r>
            <a:r>
              <a:rPr lang="en-US" altLang="en-US" sz="2800" baseline="-25000"/>
              <a:t>1</a:t>
            </a:r>
            <a:r>
              <a:rPr lang="en-US" altLang="en-US" sz="2800"/>
              <a:t>, i</a:t>
            </a:r>
            <a:r>
              <a:rPr lang="en-US" altLang="en-US" sz="2800" baseline="-25000"/>
              <a:t>2</a:t>
            </a:r>
            <a:r>
              <a:rPr lang="en-US" altLang="en-US" sz="2800"/>
              <a:t>, …, i</a:t>
            </a:r>
            <a:r>
              <a:rPr lang="en-US" altLang="en-US" sz="2800" baseline="-25000"/>
              <a:t>k</a:t>
            </a:r>
            <a:r>
              <a:rPr lang="en-US" altLang="en-US" sz="2800"/>
              <a:t>) where </a:t>
            </a:r>
            <a:br>
              <a:rPr lang="en-US" altLang="en-US" sz="2800"/>
            </a:br>
            <a:r>
              <a:rPr lang="en-US" altLang="en-US" sz="2800"/>
              <a:t>1 </a:t>
            </a:r>
            <a:r>
              <a:rPr lang="en-US" altLang="en-US" sz="2800">
                <a:cs typeface="Arial" panose="020B0604020202020204" pitchFamily="34" charset="0"/>
              </a:rPr>
              <a:t>≤ i</a:t>
            </a:r>
            <a:r>
              <a:rPr lang="en-US" altLang="en-US" sz="2800" baseline="-25000">
                <a:cs typeface="Arial" panose="020B0604020202020204" pitchFamily="34" charset="0"/>
              </a:rPr>
              <a:t>1</a:t>
            </a:r>
            <a:r>
              <a:rPr lang="en-US" altLang="en-US" sz="2800">
                <a:cs typeface="Arial" panose="020B0604020202020204" pitchFamily="34" charset="0"/>
              </a:rPr>
              <a:t> &lt; i</a:t>
            </a:r>
            <a:r>
              <a:rPr lang="en-US" altLang="en-US" sz="2800" baseline="-25000">
                <a:cs typeface="Arial" panose="020B0604020202020204" pitchFamily="34" charset="0"/>
              </a:rPr>
              <a:t>2</a:t>
            </a:r>
            <a:r>
              <a:rPr lang="en-US" altLang="en-US" sz="2800">
                <a:cs typeface="Arial" panose="020B0604020202020204" pitchFamily="34" charset="0"/>
              </a:rPr>
              <a:t> &lt; … &lt; i</a:t>
            </a:r>
            <a:r>
              <a:rPr lang="en-US" altLang="en-US" sz="2800" baseline="-25000">
                <a:cs typeface="Arial" panose="020B0604020202020204" pitchFamily="34" charset="0"/>
              </a:rPr>
              <a:t>k</a:t>
            </a:r>
            <a:r>
              <a:rPr lang="en-US" altLang="en-US" sz="2800">
                <a:cs typeface="Arial" panose="020B0604020202020204" pitchFamily="34" charset="0"/>
              </a:rPr>
              <a:t> ≤ 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7626CC7-12BA-3263-4E56-156106C28703}"/>
              </a:ext>
            </a:extLst>
          </p:cNvPr>
          <p:cNvSpPr>
            <a:spLocks noGrp="1" noChangeArrowheads="1"/>
          </p:cNvSpPr>
          <p:nvPr>
            <p:ph type="title"/>
          </p:nvPr>
        </p:nvSpPr>
        <p:spPr/>
        <p:txBody>
          <a:bodyPr/>
          <a:lstStyle/>
          <a:p>
            <a:pPr eaLnBrk="1" hangingPunct="1">
              <a:defRPr/>
            </a:pPr>
            <a:r>
              <a:rPr lang="en-US">
                <a:cs typeface="+mj-cs"/>
              </a:rPr>
              <a:t>Dynamic programming</a:t>
            </a:r>
          </a:p>
        </p:txBody>
      </p:sp>
      <p:sp>
        <p:nvSpPr>
          <p:cNvPr id="11267" name="Rectangle 3">
            <a:extLst>
              <a:ext uri="{FF2B5EF4-FFF2-40B4-BE49-F238E27FC236}">
                <a16:creationId xmlns:a16="http://schemas.microsoft.com/office/drawing/2014/main" id="{26423E52-0187-0E69-7B06-5F9007AA62F2}"/>
              </a:ext>
            </a:extLst>
          </p:cNvPr>
          <p:cNvSpPr>
            <a:spLocks noGrp="1" noChangeArrowheads="1"/>
          </p:cNvSpPr>
          <p:nvPr>
            <p:ph type="body" idx="1"/>
          </p:nvPr>
        </p:nvSpPr>
        <p:spPr/>
        <p:txBody>
          <a:bodyPr/>
          <a:lstStyle/>
          <a:p>
            <a:pPr marL="0" indent="0" eaLnBrk="1" hangingPunct="1">
              <a:buFont typeface="Wingdings" charset="0"/>
              <a:buNone/>
              <a:defRPr/>
            </a:pPr>
            <a:r>
              <a:rPr lang="en-US" sz="2400" dirty="0">
                <a:cs typeface="+mn-cs"/>
              </a:rPr>
              <a:t>One of the most important algorithm tools!</a:t>
            </a:r>
          </a:p>
          <a:p>
            <a:pPr marL="0" indent="0" eaLnBrk="1" hangingPunct="1">
              <a:buFont typeface="Wingdings" charset="0"/>
              <a:buNone/>
              <a:defRPr/>
            </a:pPr>
            <a:endParaRPr lang="en-US" sz="2400" dirty="0">
              <a:cs typeface="+mn-cs"/>
            </a:endParaRPr>
          </a:p>
          <a:p>
            <a:pPr marL="0" indent="0" eaLnBrk="1" hangingPunct="1">
              <a:buFont typeface="Wingdings" charset="0"/>
              <a:buNone/>
              <a:defRPr/>
            </a:pPr>
            <a:r>
              <a:rPr lang="en-US" sz="2400" dirty="0">
                <a:cs typeface="+mn-cs"/>
              </a:rPr>
              <a:t>Very common interview question</a:t>
            </a:r>
          </a:p>
          <a:p>
            <a:pPr eaLnBrk="1" hangingPunct="1">
              <a:buFont typeface="Wingdings" charset="0"/>
              <a:buChar char="l"/>
              <a:defRPr/>
            </a:pPr>
            <a:endParaRPr lang="en-US" sz="2400" dirty="0">
              <a:cs typeface="+mn-cs"/>
            </a:endParaRPr>
          </a:p>
          <a:p>
            <a:pPr marL="0" indent="0" eaLnBrk="1" hangingPunct="1">
              <a:buFont typeface="Wingdings" charset="0"/>
              <a:buNone/>
              <a:defRPr/>
            </a:pPr>
            <a:r>
              <a:rPr lang="en-US" sz="2400" dirty="0">
                <a:cs typeface="+mn-cs"/>
              </a:rPr>
              <a:t>Method for solving problems where optimal solutions can be defined in terms of optimal solutions to sub-problems </a:t>
            </a:r>
          </a:p>
          <a:p>
            <a:pPr marL="0" indent="0" eaLnBrk="1" hangingPunct="1">
              <a:buFont typeface="Wingdings" charset="0"/>
              <a:buNone/>
              <a:defRPr/>
            </a:pPr>
            <a:r>
              <a:rPr lang="en-US" sz="2400" dirty="0">
                <a:cs typeface="+mn-cs"/>
              </a:rPr>
              <a:t>	</a:t>
            </a:r>
            <a:r>
              <a:rPr lang="en-US" sz="2400" i="1" dirty="0">
                <a:solidFill>
                  <a:srgbClr val="FF0000"/>
                </a:solidFill>
                <a:cs typeface="+mn-cs"/>
              </a:rPr>
              <a:t>AND</a:t>
            </a:r>
          </a:p>
          <a:p>
            <a:pPr marL="0" indent="0" eaLnBrk="1" hangingPunct="1">
              <a:buFont typeface="Wingdings" charset="0"/>
              <a:buNone/>
              <a:defRPr/>
            </a:pPr>
            <a:r>
              <a:rPr lang="en-US" sz="2400" dirty="0">
                <a:solidFill>
                  <a:srgbClr val="008000"/>
                </a:solidFill>
                <a:cs typeface="+mn-cs"/>
              </a:rPr>
              <a:t>the sub-problems are overlapping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5B5D911-B461-C22B-A899-81B29FC19C38}"/>
              </a:ext>
            </a:extLst>
          </p:cNvPr>
          <p:cNvSpPr>
            <a:spLocks noGrp="1" noChangeArrowheads="1"/>
          </p:cNvSpPr>
          <p:nvPr>
            <p:ph type="title"/>
          </p:nvPr>
        </p:nvSpPr>
        <p:spPr/>
        <p:txBody>
          <a:bodyPr/>
          <a:lstStyle/>
          <a:p>
            <a:pPr eaLnBrk="1" hangingPunct="1">
              <a:defRPr/>
            </a:pPr>
            <a:r>
              <a:rPr lang="en-US">
                <a:cs typeface="+mj-cs"/>
              </a:rPr>
              <a:t>Longest common subsequence (LCS)</a:t>
            </a:r>
          </a:p>
        </p:txBody>
      </p:sp>
      <p:sp>
        <p:nvSpPr>
          <p:cNvPr id="49156" name="Text Box 4">
            <a:extLst>
              <a:ext uri="{FF2B5EF4-FFF2-40B4-BE49-F238E27FC236}">
                <a16:creationId xmlns:a16="http://schemas.microsoft.com/office/drawing/2014/main" id="{9D562E8C-88A2-8405-440F-361609C2EB52}"/>
              </a:ext>
            </a:extLst>
          </p:cNvPr>
          <p:cNvSpPr txBox="1">
            <a:spLocks noChangeArrowheads="1"/>
          </p:cNvSpPr>
          <p:nvPr/>
        </p:nvSpPr>
        <p:spPr bwMode="auto">
          <a:xfrm>
            <a:off x="1905000" y="41148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X = A B A C D A B A B</a:t>
            </a:r>
          </a:p>
        </p:txBody>
      </p:sp>
      <p:sp>
        <p:nvSpPr>
          <p:cNvPr id="49157" name="Text Box 5">
            <a:extLst>
              <a:ext uri="{FF2B5EF4-FFF2-40B4-BE49-F238E27FC236}">
                <a16:creationId xmlns:a16="http://schemas.microsoft.com/office/drawing/2014/main" id="{087D5C74-B91C-83D4-FD0B-8125D84E0F06}"/>
              </a:ext>
            </a:extLst>
          </p:cNvPr>
          <p:cNvSpPr txBox="1">
            <a:spLocks noChangeArrowheads="1"/>
          </p:cNvSpPr>
          <p:nvPr/>
        </p:nvSpPr>
        <p:spPr bwMode="auto">
          <a:xfrm>
            <a:off x="3505200" y="5257800"/>
            <a:ext cx="22098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FF0000"/>
                </a:solidFill>
                <a:latin typeface="Arial" charset="0"/>
                <a:ea typeface="ＭＳ Ｐゴシック" charset="0"/>
              </a:rPr>
              <a:t>DCA?</a:t>
            </a:r>
          </a:p>
        </p:txBody>
      </p:sp>
      <p:sp>
        <p:nvSpPr>
          <p:cNvPr id="7" name="Rectangle 3">
            <a:extLst>
              <a:ext uri="{FF2B5EF4-FFF2-40B4-BE49-F238E27FC236}">
                <a16:creationId xmlns:a16="http://schemas.microsoft.com/office/drawing/2014/main" id="{4440F9E2-430F-2496-AFC6-B757E58E8CAE}"/>
              </a:ext>
            </a:extLst>
          </p:cNvPr>
          <p:cNvSpPr txBox="1">
            <a:spLocks noChangeArrowheads="1"/>
          </p:cNvSpPr>
          <p:nvPr/>
        </p:nvSpPr>
        <p:spPr bwMode="auto">
          <a:xfrm>
            <a:off x="457200" y="1719263"/>
            <a:ext cx="8229600" cy="2090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tx2"/>
              </a:buClr>
              <a:buSzPct val="70000"/>
              <a:buFont typeface="Wingdings" pitchFamily="2" charset="2"/>
              <a:buNone/>
            </a:pPr>
            <a:r>
              <a:rPr lang="en-US" altLang="en-US" sz="2800"/>
              <a:t>For a sequence X = x</a:t>
            </a:r>
            <a:r>
              <a:rPr lang="en-US" altLang="en-US" sz="2800" baseline="-25000"/>
              <a:t>1</a:t>
            </a:r>
            <a:r>
              <a:rPr lang="en-US" altLang="en-US" sz="2800"/>
              <a:t>, x</a:t>
            </a:r>
            <a:r>
              <a:rPr lang="en-US" altLang="en-US" sz="2800" baseline="-25000"/>
              <a:t>2</a:t>
            </a:r>
            <a:r>
              <a:rPr lang="en-US" altLang="en-US" sz="2800"/>
              <a:t>, …, x</a:t>
            </a:r>
            <a:r>
              <a:rPr lang="en-US" altLang="en-US" sz="2800" baseline="-25000"/>
              <a:t>n</a:t>
            </a:r>
            <a:r>
              <a:rPr lang="en-US" altLang="en-US" sz="2800"/>
              <a:t>, a subsequence is a subset of the sequence defined by a set of increasing indices (i</a:t>
            </a:r>
            <a:r>
              <a:rPr lang="en-US" altLang="en-US" sz="2800" baseline="-25000"/>
              <a:t>1</a:t>
            </a:r>
            <a:r>
              <a:rPr lang="en-US" altLang="en-US" sz="2800"/>
              <a:t>, i</a:t>
            </a:r>
            <a:r>
              <a:rPr lang="en-US" altLang="en-US" sz="2800" baseline="-25000"/>
              <a:t>2</a:t>
            </a:r>
            <a:r>
              <a:rPr lang="en-US" altLang="en-US" sz="2800"/>
              <a:t>, …, i</a:t>
            </a:r>
            <a:r>
              <a:rPr lang="en-US" altLang="en-US" sz="2800" baseline="-25000"/>
              <a:t>k</a:t>
            </a:r>
            <a:r>
              <a:rPr lang="en-US" altLang="en-US" sz="2800"/>
              <a:t>) where </a:t>
            </a:r>
            <a:br>
              <a:rPr lang="en-US" altLang="en-US" sz="2800"/>
            </a:br>
            <a:r>
              <a:rPr lang="en-US" altLang="en-US" sz="2800"/>
              <a:t>1 </a:t>
            </a:r>
            <a:r>
              <a:rPr lang="en-US" altLang="en-US" sz="2800">
                <a:cs typeface="Arial" panose="020B0604020202020204" pitchFamily="34" charset="0"/>
              </a:rPr>
              <a:t>≤ i</a:t>
            </a:r>
            <a:r>
              <a:rPr lang="en-US" altLang="en-US" sz="2800" baseline="-25000">
                <a:cs typeface="Arial" panose="020B0604020202020204" pitchFamily="34" charset="0"/>
              </a:rPr>
              <a:t>1</a:t>
            </a:r>
            <a:r>
              <a:rPr lang="en-US" altLang="en-US" sz="2800">
                <a:cs typeface="Arial" panose="020B0604020202020204" pitchFamily="34" charset="0"/>
              </a:rPr>
              <a:t> &lt; i</a:t>
            </a:r>
            <a:r>
              <a:rPr lang="en-US" altLang="en-US" sz="2800" baseline="-25000">
                <a:cs typeface="Arial" panose="020B0604020202020204" pitchFamily="34" charset="0"/>
              </a:rPr>
              <a:t>2</a:t>
            </a:r>
            <a:r>
              <a:rPr lang="en-US" altLang="en-US" sz="2800">
                <a:cs typeface="Arial" panose="020B0604020202020204" pitchFamily="34" charset="0"/>
              </a:rPr>
              <a:t> &lt; … &lt; i</a:t>
            </a:r>
            <a:r>
              <a:rPr lang="en-US" altLang="en-US" sz="2800" baseline="-25000">
                <a:cs typeface="Arial" panose="020B0604020202020204" pitchFamily="34" charset="0"/>
              </a:rPr>
              <a:t>k</a:t>
            </a:r>
            <a:r>
              <a:rPr lang="en-US" altLang="en-US" sz="2800">
                <a:cs typeface="Arial" panose="020B0604020202020204" pitchFamily="34" charset="0"/>
              </a:rPr>
              <a:t> ≤ 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848219D3-E410-24D4-69AE-67D1A84427A2}"/>
              </a:ext>
            </a:extLst>
          </p:cNvPr>
          <p:cNvSpPr>
            <a:spLocks noGrp="1" noChangeArrowheads="1"/>
          </p:cNvSpPr>
          <p:nvPr>
            <p:ph type="title"/>
          </p:nvPr>
        </p:nvSpPr>
        <p:spPr/>
        <p:txBody>
          <a:bodyPr/>
          <a:lstStyle/>
          <a:p>
            <a:pPr eaLnBrk="1" hangingPunct="1">
              <a:defRPr/>
            </a:pPr>
            <a:r>
              <a:rPr lang="en-US">
                <a:cs typeface="+mj-cs"/>
              </a:rPr>
              <a:t>Longest common subsequence (LCS)</a:t>
            </a:r>
          </a:p>
        </p:txBody>
      </p:sp>
      <p:sp>
        <p:nvSpPr>
          <p:cNvPr id="50180" name="Text Box 4">
            <a:extLst>
              <a:ext uri="{FF2B5EF4-FFF2-40B4-BE49-F238E27FC236}">
                <a16:creationId xmlns:a16="http://schemas.microsoft.com/office/drawing/2014/main" id="{2ADC4E3D-E30A-387E-A7AD-9B639CC23833}"/>
              </a:ext>
            </a:extLst>
          </p:cNvPr>
          <p:cNvSpPr txBox="1">
            <a:spLocks noChangeArrowheads="1"/>
          </p:cNvSpPr>
          <p:nvPr/>
        </p:nvSpPr>
        <p:spPr bwMode="auto">
          <a:xfrm>
            <a:off x="1905000" y="41148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X = A B A C D A B A B</a:t>
            </a:r>
          </a:p>
        </p:txBody>
      </p:sp>
      <p:sp>
        <p:nvSpPr>
          <p:cNvPr id="50181" name="Text Box 5">
            <a:extLst>
              <a:ext uri="{FF2B5EF4-FFF2-40B4-BE49-F238E27FC236}">
                <a16:creationId xmlns:a16="http://schemas.microsoft.com/office/drawing/2014/main" id="{AD7EE31D-536D-2CE6-F421-03E1FB51EC53}"/>
              </a:ext>
            </a:extLst>
          </p:cNvPr>
          <p:cNvSpPr txBox="1">
            <a:spLocks noChangeArrowheads="1"/>
          </p:cNvSpPr>
          <p:nvPr/>
        </p:nvSpPr>
        <p:spPr bwMode="auto">
          <a:xfrm>
            <a:off x="3505200" y="5257800"/>
            <a:ext cx="22098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FF0000"/>
                </a:solidFill>
                <a:latin typeface="Arial" charset="0"/>
                <a:ea typeface="ＭＳ Ｐゴシック" charset="0"/>
              </a:rPr>
              <a:t>DCA</a:t>
            </a:r>
          </a:p>
        </p:txBody>
      </p:sp>
      <p:sp>
        <p:nvSpPr>
          <p:cNvPr id="50182" name="Line 6">
            <a:extLst>
              <a:ext uri="{FF2B5EF4-FFF2-40B4-BE49-F238E27FC236}">
                <a16:creationId xmlns:a16="http://schemas.microsoft.com/office/drawing/2014/main" id="{373E610F-18CB-95E4-931F-F753873585A8}"/>
              </a:ext>
            </a:extLst>
          </p:cNvPr>
          <p:cNvSpPr>
            <a:spLocks noChangeShapeType="1"/>
          </p:cNvSpPr>
          <p:nvPr/>
        </p:nvSpPr>
        <p:spPr bwMode="auto">
          <a:xfrm>
            <a:off x="3276600" y="5105400"/>
            <a:ext cx="1981200" cy="106680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 name="Rectangle 3">
            <a:extLst>
              <a:ext uri="{FF2B5EF4-FFF2-40B4-BE49-F238E27FC236}">
                <a16:creationId xmlns:a16="http://schemas.microsoft.com/office/drawing/2014/main" id="{22DFAFEF-B528-5CC5-302A-74FA5F3494FE}"/>
              </a:ext>
            </a:extLst>
          </p:cNvPr>
          <p:cNvSpPr txBox="1">
            <a:spLocks noChangeArrowheads="1"/>
          </p:cNvSpPr>
          <p:nvPr/>
        </p:nvSpPr>
        <p:spPr bwMode="auto">
          <a:xfrm>
            <a:off x="457200" y="1719263"/>
            <a:ext cx="8229600" cy="2090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tx2"/>
              </a:buClr>
              <a:buSzPct val="70000"/>
              <a:buFont typeface="Wingdings" pitchFamily="2" charset="2"/>
              <a:buNone/>
            </a:pPr>
            <a:r>
              <a:rPr lang="en-US" altLang="en-US" sz="2800"/>
              <a:t>For a sequence X = x</a:t>
            </a:r>
            <a:r>
              <a:rPr lang="en-US" altLang="en-US" sz="2800" baseline="-25000"/>
              <a:t>1</a:t>
            </a:r>
            <a:r>
              <a:rPr lang="en-US" altLang="en-US" sz="2800"/>
              <a:t>, x</a:t>
            </a:r>
            <a:r>
              <a:rPr lang="en-US" altLang="en-US" sz="2800" baseline="-25000"/>
              <a:t>2</a:t>
            </a:r>
            <a:r>
              <a:rPr lang="en-US" altLang="en-US" sz="2800"/>
              <a:t>, …, x</a:t>
            </a:r>
            <a:r>
              <a:rPr lang="en-US" altLang="en-US" sz="2800" baseline="-25000"/>
              <a:t>n</a:t>
            </a:r>
            <a:r>
              <a:rPr lang="en-US" altLang="en-US" sz="2800"/>
              <a:t>, a subsequence is a subset of the sequence defined by a set of increasing indices (i</a:t>
            </a:r>
            <a:r>
              <a:rPr lang="en-US" altLang="en-US" sz="2800" baseline="-25000"/>
              <a:t>1</a:t>
            </a:r>
            <a:r>
              <a:rPr lang="en-US" altLang="en-US" sz="2800"/>
              <a:t>, i</a:t>
            </a:r>
            <a:r>
              <a:rPr lang="en-US" altLang="en-US" sz="2800" baseline="-25000"/>
              <a:t>2</a:t>
            </a:r>
            <a:r>
              <a:rPr lang="en-US" altLang="en-US" sz="2800"/>
              <a:t>, …, i</a:t>
            </a:r>
            <a:r>
              <a:rPr lang="en-US" altLang="en-US" sz="2800" baseline="-25000"/>
              <a:t>k</a:t>
            </a:r>
            <a:r>
              <a:rPr lang="en-US" altLang="en-US" sz="2800"/>
              <a:t>) where </a:t>
            </a:r>
            <a:br>
              <a:rPr lang="en-US" altLang="en-US" sz="2800"/>
            </a:br>
            <a:r>
              <a:rPr lang="en-US" altLang="en-US" sz="2800"/>
              <a:t>1 </a:t>
            </a:r>
            <a:r>
              <a:rPr lang="en-US" altLang="en-US" sz="2800">
                <a:cs typeface="Arial" panose="020B0604020202020204" pitchFamily="34" charset="0"/>
              </a:rPr>
              <a:t>≤ i</a:t>
            </a:r>
            <a:r>
              <a:rPr lang="en-US" altLang="en-US" sz="2800" baseline="-25000">
                <a:cs typeface="Arial" panose="020B0604020202020204" pitchFamily="34" charset="0"/>
              </a:rPr>
              <a:t>1</a:t>
            </a:r>
            <a:r>
              <a:rPr lang="en-US" altLang="en-US" sz="2800">
                <a:cs typeface="Arial" panose="020B0604020202020204" pitchFamily="34" charset="0"/>
              </a:rPr>
              <a:t> &lt; i</a:t>
            </a:r>
            <a:r>
              <a:rPr lang="en-US" altLang="en-US" sz="2800" baseline="-25000">
                <a:cs typeface="Arial" panose="020B0604020202020204" pitchFamily="34" charset="0"/>
              </a:rPr>
              <a:t>2</a:t>
            </a:r>
            <a:r>
              <a:rPr lang="en-US" altLang="en-US" sz="2800">
                <a:cs typeface="Arial" panose="020B0604020202020204" pitchFamily="34" charset="0"/>
              </a:rPr>
              <a:t> &lt; … &lt; i</a:t>
            </a:r>
            <a:r>
              <a:rPr lang="en-US" altLang="en-US" sz="2800" baseline="-25000">
                <a:cs typeface="Arial" panose="020B0604020202020204" pitchFamily="34" charset="0"/>
              </a:rPr>
              <a:t>k</a:t>
            </a:r>
            <a:r>
              <a:rPr lang="en-US" altLang="en-US" sz="2800">
                <a:cs typeface="Arial" panose="020B0604020202020204" pitchFamily="34" charset="0"/>
              </a:rPr>
              <a:t> ≤ 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C6E0C88-7AE8-15D5-26FD-D1BAF53F0E7C}"/>
              </a:ext>
            </a:extLst>
          </p:cNvPr>
          <p:cNvSpPr>
            <a:spLocks noGrp="1" noChangeArrowheads="1"/>
          </p:cNvSpPr>
          <p:nvPr>
            <p:ph type="title"/>
          </p:nvPr>
        </p:nvSpPr>
        <p:spPr/>
        <p:txBody>
          <a:bodyPr/>
          <a:lstStyle/>
          <a:p>
            <a:pPr eaLnBrk="1" hangingPunct="1">
              <a:defRPr/>
            </a:pPr>
            <a:r>
              <a:rPr lang="en-US">
                <a:cs typeface="+mj-cs"/>
              </a:rPr>
              <a:t>Longest common subsequence (LCS)</a:t>
            </a:r>
          </a:p>
        </p:txBody>
      </p:sp>
      <p:sp>
        <p:nvSpPr>
          <p:cNvPr id="52228" name="Text Box 4">
            <a:extLst>
              <a:ext uri="{FF2B5EF4-FFF2-40B4-BE49-F238E27FC236}">
                <a16:creationId xmlns:a16="http://schemas.microsoft.com/office/drawing/2014/main" id="{0AF5A0D6-E239-B9D9-DBF9-B5832E361224}"/>
              </a:ext>
            </a:extLst>
          </p:cNvPr>
          <p:cNvSpPr txBox="1">
            <a:spLocks noChangeArrowheads="1"/>
          </p:cNvSpPr>
          <p:nvPr/>
        </p:nvSpPr>
        <p:spPr bwMode="auto">
          <a:xfrm>
            <a:off x="1905000" y="41148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X = A B A C D A B A B</a:t>
            </a:r>
          </a:p>
        </p:txBody>
      </p:sp>
      <p:sp>
        <p:nvSpPr>
          <p:cNvPr id="52229" name="Text Box 5">
            <a:extLst>
              <a:ext uri="{FF2B5EF4-FFF2-40B4-BE49-F238E27FC236}">
                <a16:creationId xmlns:a16="http://schemas.microsoft.com/office/drawing/2014/main" id="{62EB8DF6-8155-4C29-196B-778E5A27D197}"/>
              </a:ext>
            </a:extLst>
          </p:cNvPr>
          <p:cNvSpPr txBox="1">
            <a:spLocks noChangeArrowheads="1"/>
          </p:cNvSpPr>
          <p:nvPr/>
        </p:nvSpPr>
        <p:spPr bwMode="auto">
          <a:xfrm>
            <a:off x="3505200" y="5257800"/>
            <a:ext cx="22098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FF0000"/>
                </a:solidFill>
                <a:latin typeface="Arial" charset="0"/>
                <a:ea typeface="ＭＳ Ｐゴシック" charset="0"/>
              </a:rPr>
              <a:t>AADAA?</a:t>
            </a:r>
          </a:p>
        </p:txBody>
      </p:sp>
      <p:sp>
        <p:nvSpPr>
          <p:cNvPr id="7" name="Rectangle 3">
            <a:extLst>
              <a:ext uri="{FF2B5EF4-FFF2-40B4-BE49-F238E27FC236}">
                <a16:creationId xmlns:a16="http://schemas.microsoft.com/office/drawing/2014/main" id="{64293D57-8FD2-CE28-29D3-88002DC85095}"/>
              </a:ext>
            </a:extLst>
          </p:cNvPr>
          <p:cNvSpPr txBox="1">
            <a:spLocks noChangeArrowheads="1"/>
          </p:cNvSpPr>
          <p:nvPr/>
        </p:nvSpPr>
        <p:spPr bwMode="auto">
          <a:xfrm>
            <a:off x="457200" y="1719263"/>
            <a:ext cx="8229600" cy="2090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tx2"/>
              </a:buClr>
              <a:buSzPct val="70000"/>
              <a:buFont typeface="Wingdings" pitchFamily="2" charset="2"/>
              <a:buNone/>
            </a:pPr>
            <a:r>
              <a:rPr lang="en-US" altLang="en-US" sz="2800"/>
              <a:t>For a sequence X = x</a:t>
            </a:r>
            <a:r>
              <a:rPr lang="en-US" altLang="en-US" sz="2800" baseline="-25000"/>
              <a:t>1</a:t>
            </a:r>
            <a:r>
              <a:rPr lang="en-US" altLang="en-US" sz="2800"/>
              <a:t>, x</a:t>
            </a:r>
            <a:r>
              <a:rPr lang="en-US" altLang="en-US" sz="2800" baseline="-25000"/>
              <a:t>2</a:t>
            </a:r>
            <a:r>
              <a:rPr lang="en-US" altLang="en-US" sz="2800"/>
              <a:t>, …, x</a:t>
            </a:r>
            <a:r>
              <a:rPr lang="en-US" altLang="en-US" sz="2800" baseline="-25000"/>
              <a:t>n</a:t>
            </a:r>
            <a:r>
              <a:rPr lang="en-US" altLang="en-US" sz="2800"/>
              <a:t>, a subsequence is a subset of the sequence defined by a set of increasing indices (i</a:t>
            </a:r>
            <a:r>
              <a:rPr lang="en-US" altLang="en-US" sz="2800" baseline="-25000"/>
              <a:t>1</a:t>
            </a:r>
            <a:r>
              <a:rPr lang="en-US" altLang="en-US" sz="2800"/>
              <a:t>, i</a:t>
            </a:r>
            <a:r>
              <a:rPr lang="en-US" altLang="en-US" sz="2800" baseline="-25000"/>
              <a:t>2</a:t>
            </a:r>
            <a:r>
              <a:rPr lang="en-US" altLang="en-US" sz="2800"/>
              <a:t>, …, i</a:t>
            </a:r>
            <a:r>
              <a:rPr lang="en-US" altLang="en-US" sz="2800" baseline="-25000"/>
              <a:t>k</a:t>
            </a:r>
            <a:r>
              <a:rPr lang="en-US" altLang="en-US" sz="2800"/>
              <a:t>) where </a:t>
            </a:r>
            <a:br>
              <a:rPr lang="en-US" altLang="en-US" sz="2800"/>
            </a:br>
            <a:r>
              <a:rPr lang="en-US" altLang="en-US" sz="2800"/>
              <a:t>1 </a:t>
            </a:r>
            <a:r>
              <a:rPr lang="en-US" altLang="en-US" sz="2800">
                <a:cs typeface="Arial" panose="020B0604020202020204" pitchFamily="34" charset="0"/>
              </a:rPr>
              <a:t>≤ i</a:t>
            </a:r>
            <a:r>
              <a:rPr lang="en-US" altLang="en-US" sz="2800" baseline="-25000">
                <a:cs typeface="Arial" panose="020B0604020202020204" pitchFamily="34" charset="0"/>
              </a:rPr>
              <a:t>1</a:t>
            </a:r>
            <a:r>
              <a:rPr lang="en-US" altLang="en-US" sz="2800">
                <a:cs typeface="Arial" panose="020B0604020202020204" pitchFamily="34" charset="0"/>
              </a:rPr>
              <a:t> &lt; i</a:t>
            </a:r>
            <a:r>
              <a:rPr lang="en-US" altLang="en-US" sz="2800" baseline="-25000">
                <a:cs typeface="Arial" panose="020B0604020202020204" pitchFamily="34" charset="0"/>
              </a:rPr>
              <a:t>2</a:t>
            </a:r>
            <a:r>
              <a:rPr lang="en-US" altLang="en-US" sz="2800">
                <a:cs typeface="Arial" panose="020B0604020202020204" pitchFamily="34" charset="0"/>
              </a:rPr>
              <a:t> &lt; … &lt; i</a:t>
            </a:r>
            <a:r>
              <a:rPr lang="en-US" altLang="en-US" sz="2800" baseline="-25000">
                <a:cs typeface="Arial" panose="020B0604020202020204" pitchFamily="34" charset="0"/>
              </a:rPr>
              <a:t>k</a:t>
            </a:r>
            <a:r>
              <a:rPr lang="en-US" altLang="en-US" sz="2800">
                <a:cs typeface="Arial" panose="020B0604020202020204" pitchFamily="34" charset="0"/>
              </a:rPr>
              <a:t> ≤ 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F55AE279-3FCD-78C8-1DC8-871F5A366EE4}"/>
              </a:ext>
            </a:extLst>
          </p:cNvPr>
          <p:cNvSpPr>
            <a:spLocks noGrp="1" noChangeArrowheads="1"/>
          </p:cNvSpPr>
          <p:nvPr>
            <p:ph type="title"/>
          </p:nvPr>
        </p:nvSpPr>
        <p:spPr/>
        <p:txBody>
          <a:bodyPr/>
          <a:lstStyle/>
          <a:p>
            <a:pPr eaLnBrk="1" hangingPunct="1">
              <a:defRPr/>
            </a:pPr>
            <a:r>
              <a:rPr lang="en-US">
                <a:cs typeface="+mj-cs"/>
              </a:rPr>
              <a:t>Longest common subsequence (LCS)</a:t>
            </a:r>
          </a:p>
        </p:txBody>
      </p:sp>
      <p:sp>
        <p:nvSpPr>
          <p:cNvPr id="53252" name="Text Box 4">
            <a:extLst>
              <a:ext uri="{FF2B5EF4-FFF2-40B4-BE49-F238E27FC236}">
                <a16:creationId xmlns:a16="http://schemas.microsoft.com/office/drawing/2014/main" id="{4DE5B469-A15A-2D8A-1CEC-0E31F8222DB1}"/>
              </a:ext>
            </a:extLst>
          </p:cNvPr>
          <p:cNvSpPr txBox="1">
            <a:spLocks noChangeArrowheads="1"/>
          </p:cNvSpPr>
          <p:nvPr/>
        </p:nvSpPr>
        <p:spPr bwMode="auto">
          <a:xfrm>
            <a:off x="1905000" y="41148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X = </a:t>
            </a:r>
            <a:r>
              <a:rPr lang="en-US" sz="3600">
                <a:solidFill>
                  <a:srgbClr val="00FF00"/>
                </a:solidFill>
                <a:latin typeface="Arial" charset="0"/>
                <a:ea typeface="ＭＳ Ｐゴシック" charset="0"/>
              </a:rPr>
              <a:t>A</a:t>
            </a:r>
            <a:r>
              <a:rPr lang="en-US" sz="3600">
                <a:solidFill>
                  <a:srgbClr val="0000FF"/>
                </a:solidFill>
                <a:latin typeface="Arial" charset="0"/>
                <a:ea typeface="ＭＳ Ｐゴシック" charset="0"/>
              </a:rPr>
              <a:t> B </a:t>
            </a:r>
            <a:r>
              <a:rPr lang="en-US" sz="3600">
                <a:solidFill>
                  <a:srgbClr val="00FF00"/>
                </a:solidFill>
                <a:latin typeface="Arial" charset="0"/>
                <a:ea typeface="ＭＳ Ｐゴシック" charset="0"/>
              </a:rPr>
              <a:t>A</a:t>
            </a:r>
            <a:r>
              <a:rPr lang="en-US" sz="3600">
                <a:solidFill>
                  <a:srgbClr val="0000FF"/>
                </a:solidFill>
                <a:latin typeface="Arial" charset="0"/>
                <a:ea typeface="ＭＳ Ｐゴシック" charset="0"/>
              </a:rPr>
              <a:t> C </a:t>
            </a:r>
            <a:r>
              <a:rPr lang="en-US" sz="3600">
                <a:solidFill>
                  <a:srgbClr val="00FF00"/>
                </a:solidFill>
                <a:latin typeface="Arial" charset="0"/>
                <a:ea typeface="ＭＳ Ｐゴシック" charset="0"/>
              </a:rPr>
              <a:t>D</a:t>
            </a:r>
            <a:r>
              <a:rPr lang="en-US" sz="3600">
                <a:solidFill>
                  <a:srgbClr val="0000FF"/>
                </a:solidFill>
                <a:latin typeface="Arial" charset="0"/>
                <a:ea typeface="ＭＳ Ｐゴシック" charset="0"/>
              </a:rPr>
              <a:t> </a:t>
            </a:r>
            <a:r>
              <a:rPr lang="en-US" sz="3600">
                <a:solidFill>
                  <a:srgbClr val="00FF00"/>
                </a:solidFill>
                <a:latin typeface="Arial" charset="0"/>
                <a:ea typeface="ＭＳ Ｐゴシック" charset="0"/>
              </a:rPr>
              <a:t>A</a:t>
            </a:r>
            <a:r>
              <a:rPr lang="en-US" sz="3600">
                <a:solidFill>
                  <a:srgbClr val="0000FF"/>
                </a:solidFill>
                <a:latin typeface="Arial" charset="0"/>
                <a:ea typeface="ＭＳ Ｐゴシック" charset="0"/>
              </a:rPr>
              <a:t> B </a:t>
            </a:r>
            <a:r>
              <a:rPr lang="en-US" sz="3600">
                <a:solidFill>
                  <a:srgbClr val="00FF00"/>
                </a:solidFill>
                <a:latin typeface="Arial" charset="0"/>
                <a:ea typeface="ＭＳ Ｐゴシック" charset="0"/>
              </a:rPr>
              <a:t>A</a:t>
            </a:r>
            <a:r>
              <a:rPr lang="en-US" sz="3600">
                <a:solidFill>
                  <a:srgbClr val="0000FF"/>
                </a:solidFill>
                <a:latin typeface="Arial" charset="0"/>
                <a:ea typeface="ＭＳ Ｐゴシック" charset="0"/>
              </a:rPr>
              <a:t> B</a:t>
            </a:r>
          </a:p>
        </p:txBody>
      </p:sp>
      <p:sp>
        <p:nvSpPr>
          <p:cNvPr id="53253" name="Text Box 5">
            <a:extLst>
              <a:ext uri="{FF2B5EF4-FFF2-40B4-BE49-F238E27FC236}">
                <a16:creationId xmlns:a16="http://schemas.microsoft.com/office/drawing/2014/main" id="{7B1FBAC8-B43E-F135-3469-55B1C66C627B}"/>
              </a:ext>
            </a:extLst>
          </p:cNvPr>
          <p:cNvSpPr txBox="1">
            <a:spLocks noChangeArrowheads="1"/>
          </p:cNvSpPr>
          <p:nvPr/>
        </p:nvSpPr>
        <p:spPr bwMode="auto">
          <a:xfrm>
            <a:off x="3505200" y="5257800"/>
            <a:ext cx="22098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FF00"/>
                </a:solidFill>
                <a:latin typeface="Arial" charset="0"/>
                <a:ea typeface="ＭＳ Ｐゴシック" charset="0"/>
              </a:rPr>
              <a:t>AADAA</a:t>
            </a:r>
          </a:p>
        </p:txBody>
      </p:sp>
      <p:sp>
        <p:nvSpPr>
          <p:cNvPr id="7" name="Rectangle 3">
            <a:extLst>
              <a:ext uri="{FF2B5EF4-FFF2-40B4-BE49-F238E27FC236}">
                <a16:creationId xmlns:a16="http://schemas.microsoft.com/office/drawing/2014/main" id="{6C132797-5177-7F63-57B1-E1A531E57EFB}"/>
              </a:ext>
            </a:extLst>
          </p:cNvPr>
          <p:cNvSpPr txBox="1">
            <a:spLocks noChangeArrowheads="1"/>
          </p:cNvSpPr>
          <p:nvPr/>
        </p:nvSpPr>
        <p:spPr bwMode="auto">
          <a:xfrm>
            <a:off x="457200" y="1719263"/>
            <a:ext cx="8229600" cy="2090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tx2"/>
              </a:buClr>
              <a:buSzPct val="70000"/>
              <a:buFont typeface="Wingdings" pitchFamily="2" charset="2"/>
              <a:buNone/>
            </a:pPr>
            <a:r>
              <a:rPr lang="en-US" altLang="en-US" sz="2800"/>
              <a:t>For a sequence X = x</a:t>
            </a:r>
            <a:r>
              <a:rPr lang="en-US" altLang="en-US" sz="2800" baseline="-25000"/>
              <a:t>1</a:t>
            </a:r>
            <a:r>
              <a:rPr lang="en-US" altLang="en-US" sz="2800"/>
              <a:t>, x</a:t>
            </a:r>
            <a:r>
              <a:rPr lang="en-US" altLang="en-US" sz="2800" baseline="-25000"/>
              <a:t>2</a:t>
            </a:r>
            <a:r>
              <a:rPr lang="en-US" altLang="en-US" sz="2800"/>
              <a:t>, …, x</a:t>
            </a:r>
            <a:r>
              <a:rPr lang="en-US" altLang="en-US" sz="2800" baseline="-25000"/>
              <a:t>n</a:t>
            </a:r>
            <a:r>
              <a:rPr lang="en-US" altLang="en-US" sz="2800"/>
              <a:t>, a subsequence is a subset of the sequence defined by a set of increasing indices (i</a:t>
            </a:r>
            <a:r>
              <a:rPr lang="en-US" altLang="en-US" sz="2800" baseline="-25000"/>
              <a:t>1</a:t>
            </a:r>
            <a:r>
              <a:rPr lang="en-US" altLang="en-US" sz="2800"/>
              <a:t>, i</a:t>
            </a:r>
            <a:r>
              <a:rPr lang="en-US" altLang="en-US" sz="2800" baseline="-25000"/>
              <a:t>2</a:t>
            </a:r>
            <a:r>
              <a:rPr lang="en-US" altLang="en-US" sz="2800"/>
              <a:t>, …, i</a:t>
            </a:r>
            <a:r>
              <a:rPr lang="en-US" altLang="en-US" sz="2800" baseline="-25000"/>
              <a:t>k</a:t>
            </a:r>
            <a:r>
              <a:rPr lang="en-US" altLang="en-US" sz="2800"/>
              <a:t>) where </a:t>
            </a:r>
            <a:br>
              <a:rPr lang="en-US" altLang="en-US" sz="2800"/>
            </a:br>
            <a:r>
              <a:rPr lang="en-US" altLang="en-US" sz="2800"/>
              <a:t>1 </a:t>
            </a:r>
            <a:r>
              <a:rPr lang="en-US" altLang="en-US" sz="2800">
                <a:cs typeface="Arial" panose="020B0604020202020204" pitchFamily="34" charset="0"/>
              </a:rPr>
              <a:t>≤ i</a:t>
            </a:r>
            <a:r>
              <a:rPr lang="en-US" altLang="en-US" sz="2800" baseline="-25000">
                <a:cs typeface="Arial" panose="020B0604020202020204" pitchFamily="34" charset="0"/>
              </a:rPr>
              <a:t>1</a:t>
            </a:r>
            <a:r>
              <a:rPr lang="en-US" altLang="en-US" sz="2800">
                <a:cs typeface="Arial" panose="020B0604020202020204" pitchFamily="34" charset="0"/>
              </a:rPr>
              <a:t> &lt; i</a:t>
            </a:r>
            <a:r>
              <a:rPr lang="en-US" altLang="en-US" sz="2800" baseline="-25000">
                <a:cs typeface="Arial" panose="020B0604020202020204" pitchFamily="34" charset="0"/>
              </a:rPr>
              <a:t>2</a:t>
            </a:r>
            <a:r>
              <a:rPr lang="en-US" altLang="en-US" sz="2800">
                <a:cs typeface="Arial" panose="020B0604020202020204" pitchFamily="34" charset="0"/>
              </a:rPr>
              <a:t> &lt; … &lt; i</a:t>
            </a:r>
            <a:r>
              <a:rPr lang="en-US" altLang="en-US" sz="2800" baseline="-25000">
                <a:cs typeface="Arial" panose="020B0604020202020204" pitchFamily="34" charset="0"/>
              </a:rPr>
              <a:t>k</a:t>
            </a:r>
            <a:r>
              <a:rPr lang="en-US" altLang="en-US" sz="2800">
                <a:cs typeface="Arial" panose="020B0604020202020204" pitchFamily="34" charset="0"/>
              </a:rPr>
              <a:t> ≤ 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3F930F57-2A88-7571-9D65-12E8EB422380}"/>
              </a:ext>
            </a:extLst>
          </p:cNvPr>
          <p:cNvSpPr>
            <a:spLocks noGrp="1" noChangeArrowheads="1"/>
          </p:cNvSpPr>
          <p:nvPr>
            <p:ph type="title"/>
          </p:nvPr>
        </p:nvSpPr>
        <p:spPr/>
        <p:txBody>
          <a:bodyPr/>
          <a:lstStyle/>
          <a:p>
            <a:pPr eaLnBrk="1" hangingPunct="1">
              <a:defRPr/>
            </a:pPr>
            <a:r>
              <a:rPr lang="en-US">
                <a:cs typeface="+mj-cs"/>
              </a:rPr>
              <a:t>LCS problem</a:t>
            </a:r>
          </a:p>
        </p:txBody>
      </p:sp>
      <p:sp>
        <p:nvSpPr>
          <p:cNvPr id="54275" name="Rectangle 3">
            <a:extLst>
              <a:ext uri="{FF2B5EF4-FFF2-40B4-BE49-F238E27FC236}">
                <a16:creationId xmlns:a16="http://schemas.microsoft.com/office/drawing/2014/main" id="{EFAFF740-C75C-84C3-AD82-CAB2BCE26DAA}"/>
              </a:ext>
            </a:extLst>
          </p:cNvPr>
          <p:cNvSpPr>
            <a:spLocks noGrp="1" noChangeArrowheads="1"/>
          </p:cNvSpPr>
          <p:nvPr>
            <p:ph type="body" idx="1"/>
          </p:nvPr>
        </p:nvSpPr>
        <p:spPr>
          <a:xfrm>
            <a:off x="457200" y="1719263"/>
            <a:ext cx="8229600" cy="2700337"/>
          </a:xfrm>
        </p:spPr>
        <p:txBody>
          <a:bodyPr/>
          <a:lstStyle/>
          <a:p>
            <a:pPr marL="0" indent="0" eaLnBrk="1" hangingPunct="1">
              <a:buFont typeface="Wingdings" pitchFamily="2" charset="2"/>
              <a:buNone/>
            </a:pPr>
            <a:r>
              <a:rPr lang="en-US" altLang="en-US" sz="2400"/>
              <a:t>Given two sequences X and Y, a </a:t>
            </a:r>
            <a:r>
              <a:rPr lang="en-US" altLang="en-US" sz="2400" b="1"/>
              <a:t>common subsequence</a:t>
            </a:r>
            <a:r>
              <a:rPr lang="en-US" altLang="en-US" sz="2400"/>
              <a:t> is a subsequence that occurs in both X and Y</a:t>
            </a:r>
          </a:p>
          <a:p>
            <a:pPr marL="0" indent="0" eaLnBrk="1" hangingPunct="1">
              <a:buFont typeface="Wingdings" pitchFamily="2" charset="2"/>
              <a:buNone/>
            </a:pPr>
            <a:r>
              <a:rPr lang="en-US" altLang="en-US" sz="2400"/>
              <a:t>Given two sequences X = x</a:t>
            </a:r>
            <a:r>
              <a:rPr lang="en-US" altLang="en-US" sz="2400" baseline="-25000"/>
              <a:t>1</a:t>
            </a:r>
            <a:r>
              <a:rPr lang="en-US" altLang="en-US" sz="2400"/>
              <a:t>, x</a:t>
            </a:r>
            <a:r>
              <a:rPr lang="en-US" altLang="en-US" sz="2400" baseline="-25000"/>
              <a:t>2</a:t>
            </a:r>
            <a:r>
              <a:rPr lang="en-US" altLang="en-US" sz="2400"/>
              <a:t>, …, x</a:t>
            </a:r>
            <a:r>
              <a:rPr lang="en-US" altLang="en-US" sz="2400" baseline="-25000"/>
              <a:t>n</a:t>
            </a:r>
            <a:r>
              <a:rPr lang="en-US" altLang="en-US" sz="2400"/>
              <a:t> and </a:t>
            </a:r>
            <a:br>
              <a:rPr lang="en-US" altLang="en-US" sz="2400"/>
            </a:br>
            <a:r>
              <a:rPr lang="en-US" altLang="en-US" sz="2400"/>
              <a:t>Y = y</a:t>
            </a:r>
            <a:r>
              <a:rPr lang="en-US" altLang="en-US" sz="2400" baseline="-25000"/>
              <a:t>1</a:t>
            </a:r>
            <a:r>
              <a:rPr lang="en-US" altLang="en-US" sz="2400"/>
              <a:t>, y</a:t>
            </a:r>
            <a:r>
              <a:rPr lang="en-US" altLang="en-US" sz="2400" baseline="-25000"/>
              <a:t>2</a:t>
            </a:r>
            <a:r>
              <a:rPr lang="en-US" altLang="en-US" sz="2400"/>
              <a:t>, …, y</a:t>
            </a:r>
            <a:r>
              <a:rPr lang="en-US" altLang="en-US" sz="2400" baseline="-25000"/>
              <a:t>n</a:t>
            </a:r>
            <a:r>
              <a:rPr lang="en-US" altLang="en-US" sz="2400"/>
              <a:t>, </a:t>
            </a:r>
          </a:p>
          <a:p>
            <a:pPr marL="0" indent="0" eaLnBrk="1" hangingPunct="1">
              <a:buFont typeface="Wingdings" pitchFamily="2" charset="2"/>
              <a:buNone/>
            </a:pPr>
            <a:endParaRPr lang="en-US" altLang="en-US" sz="2400" i="1">
              <a:solidFill>
                <a:srgbClr val="0000FF"/>
              </a:solidFill>
            </a:endParaRPr>
          </a:p>
          <a:p>
            <a:pPr marL="0" indent="0" eaLnBrk="1" hangingPunct="1">
              <a:buFont typeface="Wingdings" pitchFamily="2" charset="2"/>
              <a:buNone/>
            </a:pPr>
            <a:r>
              <a:rPr lang="en-US" altLang="en-US" sz="2400" i="1">
                <a:solidFill>
                  <a:srgbClr val="FF0000"/>
                </a:solidFill>
              </a:rPr>
              <a:t>What is the longest common subsequence?</a:t>
            </a:r>
          </a:p>
        </p:txBody>
      </p:sp>
      <p:sp>
        <p:nvSpPr>
          <p:cNvPr id="54276" name="Text Box 4">
            <a:extLst>
              <a:ext uri="{FF2B5EF4-FFF2-40B4-BE49-F238E27FC236}">
                <a16:creationId xmlns:a16="http://schemas.microsoft.com/office/drawing/2014/main" id="{E047D99E-6808-A63C-3D02-C13B1019EAB6}"/>
              </a:ext>
            </a:extLst>
          </p:cNvPr>
          <p:cNvSpPr txBox="1">
            <a:spLocks noChangeArrowheads="1"/>
          </p:cNvSpPr>
          <p:nvPr/>
        </p:nvSpPr>
        <p:spPr bwMode="auto">
          <a:xfrm>
            <a:off x="1905000" y="4572000"/>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B</a:t>
            </a:r>
          </a:p>
        </p:txBody>
      </p:sp>
      <p:sp>
        <p:nvSpPr>
          <p:cNvPr id="54277" name="Text Box 5">
            <a:extLst>
              <a:ext uri="{FF2B5EF4-FFF2-40B4-BE49-F238E27FC236}">
                <a16:creationId xmlns:a16="http://schemas.microsoft.com/office/drawing/2014/main" id="{B0EDB77F-86F7-F398-D593-19795A4DD325}"/>
              </a:ext>
            </a:extLst>
          </p:cNvPr>
          <p:cNvSpPr txBox="1">
            <a:spLocks noChangeArrowheads="1"/>
          </p:cNvSpPr>
          <p:nvPr/>
        </p:nvSpPr>
        <p:spPr bwMode="auto">
          <a:xfrm>
            <a:off x="1905000" y="5470525"/>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P spid="5427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59EE0793-D545-6851-A00F-D52C5495C688}"/>
              </a:ext>
            </a:extLst>
          </p:cNvPr>
          <p:cNvSpPr>
            <a:spLocks noGrp="1" noChangeArrowheads="1"/>
          </p:cNvSpPr>
          <p:nvPr>
            <p:ph type="title"/>
          </p:nvPr>
        </p:nvSpPr>
        <p:spPr/>
        <p:txBody>
          <a:bodyPr/>
          <a:lstStyle/>
          <a:p>
            <a:pPr eaLnBrk="1" hangingPunct="1">
              <a:defRPr/>
            </a:pPr>
            <a:r>
              <a:rPr lang="en-US">
                <a:cs typeface="+mj-cs"/>
              </a:rPr>
              <a:t>LCS problem</a:t>
            </a:r>
          </a:p>
        </p:txBody>
      </p:sp>
      <p:sp>
        <p:nvSpPr>
          <p:cNvPr id="55299" name="Rectangle 3">
            <a:extLst>
              <a:ext uri="{FF2B5EF4-FFF2-40B4-BE49-F238E27FC236}">
                <a16:creationId xmlns:a16="http://schemas.microsoft.com/office/drawing/2014/main" id="{AADA0FE5-3CE9-A03A-22BD-7E7D0C2661E9}"/>
              </a:ext>
            </a:extLst>
          </p:cNvPr>
          <p:cNvSpPr>
            <a:spLocks noGrp="1" noChangeArrowheads="1"/>
          </p:cNvSpPr>
          <p:nvPr>
            <p:ph type="body" idx="1"/>
          </p:nvPr>
        </p:nvSpPr>
        <p:spPr>
          <a:xfrm>
            <a:off x="457200" y="1719263"/>
            <a:ext cx="8229600" cy="2700337"/>
          </a:xfrm>
        </p:spPr>
        <p:txBody>
          <a:bodyPr/>
          <a:lstStyle/>
          <a:p>
            <a:pPr marL="0" indent="0" eaLnBrk="1" hangingPunct="1">
              <a:buFont typeface="Wingdings" pitchFamily="2" charset="2"/>
              <a:buNone/>
            </a:pPr>
            <a:r>
              <a:rPr lang="en-US" altLang="en-US" sz="2400"/>
              <a:t>Given two sequences X and Y, a </a:t>
            </a:r>
            <a:r>
              <a:rPr lang="en-US" altLang="en-US" sz="2400" b="1"/>
              <a:t>common subsequence</a:t>
            </a:r>
            <a:r>
              <a:rPr lang="en-US" altLang="en-US" sz="2400"/>
              <a:t> is a subsequence that occurs in both X and Y</a:t>
            </a:r>
          </a:p>
          <a:p>
            <a:pPr marL="0" indent="0" eaLnBrk="1" hangingPunct="1">
              <a:buFont typeface="Wingdings" pitchFamily="2" charset="2"/>
              <a:buNone/>
            </a:pPr>
            <a:r>
              <a:rPr lang="en-US" altLang="en-US" sz="2400"/>
              <a:t>Given two sequences X = x</a:t>
            </a:r>
            <a:r>
              <a:rPr lang="en-US" altLang="en-US" sz="2400" baseline="-25000"/>
              <a:t>1</a:t>
            </a:r>
            <a:r>
              <a:rPr lang="en-US" altLang="en-US" sz="2400"/>
              <a:t>, x</a:t>
            </a:r>
            <a:r>
              <a:rPr lang="en-US" altLang="en-US" sz="2400" baseline="-25000"/>
              <a:t>2</a:t>
            </a:r>
            <a:r>
              <a:rPr lang="en-US" altLang="en-US" sz="2400"/>
              <a:t>, …, x</a:t>
            </a:r>
            <a:r>
              <a:rPr lang="en-US" altLang="en-US" sz="2400" baseline="-25000"/>
              <a:t>n</a:t>
            </a:r>
            <a:r>
              <a:rPr lang="en-US" altLang="en-US" sz="2400"/>
              <a:t> and </a:t>
            </a:r>
            <a:br>
              <a:rPr lang="en-US" altLang="en-US" sz="2400"/>
            </a:br>
            <a:r>
              <a:rPr lang="en-US" altLang="en-US" sz="2400"/>
              <a:t>Y = y</a:t>
            </a:r>
            <a:r>
              <a:rPr lang="en-US" altLang="en-US" sz="2400" baseline="-25000"/>
              <a:t>1</a:t>
            </a:r>
            <a:r>
              <a:rPr lang="en-US" altLang="en-US" sz="2400"/>
              <a:t>, y</a:t>
            </a:r>
            <a:r>
              <a:rPr lang="en-US" altLang="en-US" sz="2400" baseline="-25000"/>
              <a:t>2</a:t>
            </a:r>
            <a:r>
              <a:rPr lang="en-US" altLang="en-US" sz="2400"/>
              <a:t>, …, y</a:t>
            </a:r>
            <a:r>
              <a:rPr lang="en-US" altLang="en-US" sz="2400" baseline="-25000"/>
              <a:t>n</a:t>
            </a:r>
            <a:r>
              <a:rPr lang="en-US" altLang="en-US" sz="2400"/>
              <a:t>, </a:t>
            </a:r>
          </a:p>
          <a:p>
            <a:pPr marL="0" indent="0" eaLnBrk="1" hangingPunct="1">
              <a:buFont typeface="Wingdings" pitchFamily="2" charset="2"/>
              <a:buNone/>
            </a:pPr>
            <a:endParaRPr lang="en-US" altLang="en-US" sz="2400"/>
          </a:p>
          <a:p>
            <a:pPr marL="0" indent="0" eaLnBrk="1" hangingPunct="1">
              <a:buFont typeface="Wingdings" pitchFamily="2" charset="2"/>
              <a:buNone/>
            </a:pPr>
            <a:r>
              <a:rPr lang="en-US" altLang="en-US" sz="2400">
                <a:solidFill>
                  <a:srgbClr val="FF0000"/>
                </a:solidFill>
              </a:rPr>
              <a:t>What is the longest common subsequence?</a:t>
            </a:r>
          </a:p>
        </p:txBody>
      </p:sp>
      <p:sp>
        <p:nvSpPr>
          <p:cNvPr id="55300" name="Text Box 4">
            <a:extLst>
              <a:ext uri="{FF2B5EF4-FFF2-40B4-BE49-F238E27FC236}">
                <a16:creationId xmlns:a16="http://schemas.microsoft.com/office/drawing/2014/main" id="{B0AD9233-F2C3-01FB-B2E1-FCAD458CD490}"/>
              </a:ext>
            </a:extLst>
          </p:cNvPr>
          <p:cNvSpPr txBox="1">
            <a:spLocks noChangeArrowheads="1"/>
          </p:cNvSpPr>
          <p:nvPr/>
        </p:nvSpPr>
        <p:spPr bwMode="auto">
          <a:xfrm>
            <a:off x="1905000" y="4572000"/>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a:t>
            </a:r>
            <a:r>
              <a:rPr lang="en-US" sz="4000">
                <a:solidFill>
                  <a:srgbClr val="00FF00"/>
                </a:solidFill>
                <a:latin typeface="Arial" charset="0"/>
                <a:ea typeface="ＭＳ Ｐゴシック" charset="0"/>
              </a:rPr>
              <a:t>B</a:t>
            </a:r>
            <a:r>
              <a:rPr lang="en-US" sz="4000">
                <a:solidFill>
                  <a:srgbClr val="0000FF"/>
                </a:solidFill>
                <a:latin typeface="Arial" charset="0"/>
                <a:ea typeface="ＭＳ Ｐゴシック" charset="0"/>
              </a:rPr>
              <a:t> C B </a:t>
            </a:r>
            <a:r>
              <a:rPr lang="en-US" sz="4000">
                <a:solidFill>
                  <a:srgbClr val="00FF00"/>
                </a:solidFill>
                <a:latin typeface="Arial" charset="0"/>
                <a:ea typeface="ＭＳ Ｐゴシック" charset="0"/>
              </a:rPr>
              <a:t>D A B</a:t>
            </a:r>
          </a:p>
        </p:txBody>
      </p:sp>
      <p:sp>
        <p:nvSpPr>
          <p:cNvPr id="55301" name="Text Box 5">
            <a:extLst>
              <a:ext uri="{FF2B5EF4-FFF2-40B4-BE49-F238E27FC236}">
                <a16:creationId xmlns:a16="http://schemas.microsoft.com/office/drawing/2014/main" id="{AE25144D-C261-A881-A18C-836883798ECE}"/>
              </a:ext>
            </a:extLst>
          </p:cNvPr>
          <p:cNvSpPr txBox="1">
            <a:spLocks noChangeArrowheads="1"/>
          </p:cNvSpPr>
          <p:nvPr/>
        </p:nvSpPr>
        <p:spPr bwMode="auto">
          <a:xfrm>
            <a:off x="1905000" y="5470525"/>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a:t>
            </a:r>
            <a:r>
              <a:rPr lang="en-US" sz="4000">
                <a:solidFill>
                  <a:srgbClr val="00FF00"/>
                </a:solidFill>
                <a:latin typeface="Arial" charset="0"/>
                <a:ea typeface="ＭＳ Ｐゴシック" charset="0"/>
              </a:rPr>
              <a:t>B D</a:t>
            </a:r>
            <a:r>
              <a:rPr lang="en-US" sz="4000">
                <a:solidFill>
                  <a:srgbClr val="0000FF"/>
                </a:solidFill>
                <a:latin typeface="Arial" charset="0"/>
                <a:ea typeface="ＭＳ Ｐゴシック" charset="0"/>
              </a:rPr>
              <a:t> C </a:t>
            </a:r>
            <a:r>
              <a:rPr lang="en-US" sz="4000">
                <a:solidFill>
                  <a:srgbClr val="00FF00"/>
                </a:solidFill>
                <a:latin typeface="Arial" charset="0"/>
                <a:ea typeface="ＭＳ Ｐゴシック" charset="0"/>
              </a:rPr>
              <a:t>A B</a:t>
            </a:r>
            <a:r>
              <a:rPr lang="en-US" sz="4000">
                <a:solidFill>
                  <a:srgbClr val="0000FF"/>
                </a:solidFill>
                <a:latin typeface="Arial" charset="0"/>
                <a:ea typeface="ＭＳ Ｐゴシック" charset="0"/>
              </a:rPr>
              <a:t> A</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65E4463E-84CC-B01F-DC95-523DA5114DF9}"/>
              </a:ext>
            </a:extLst>
          </p:cNvPr>
          <p:cNvSpPr>
            <a:spLocks noGrp="1" noChangeArrowheads="1"/>
          </p:cNvSpPr>
          <p:nvPr>
            <p:ph type="title"/>
          </p:nvPr>
        </p:nvSpPr>
        <p:spPr/>
        <p:txBody>
          <a:bodyPr/>
          <a:lstStyle/>
          <a:p>
            <a:pPr eaLnBrk="1" hangingPunct="1">
              <a:defRPr/>
            </a:pPr>
            <a:r>
              <a:rPr lang="en-US">
                <a:cs typeface="+mj-cs"/>
              </a:rPr>
              <a:t>Step 1: Define the problem with respect to subproblems</a:t>
            </a:r>
          </a:p>
        </p:txBody>
      </p:sp>
      <p:sp>
        <p:nvSpPr>
          <p:cNvPr id="56324" name="Text Box 4">
            <a:extLst>
              <a:ext uri="{FF2B5EF4-FFF2-40B4-BE49-F238E27FC236}">
                <a16:creationId xmlns:a16="http://schemas.microsoft.com/office/drawing/2014/main" id="{0FCAEA48-BA1A-D4F2-266D-934A96A69078}"/>
              </a:ext>
            </a:extLst>
          </p:cNvPr>
          <p:cNvSpPr txBox="1">
            <a:spLocks noChangeArrowheads="1"/>
          </p:cNvSpPr>
          <p:nvPr/>
        </p:nvSpPr>
        <p:spPr bwMode="auto">
          <a:xfrm>
            <a:off x="1752600" y="1676400"/>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B</a:t>
            </a:r>
          </a:p>
        </p:txBody>
      </p:sp>
      <p:sp>
        <p:nvSpPr>
          <p:cNvPr id="56325" name="Text Box 5">
            <a:extLst>
              <a:ext uri="{FF2B5EF4-FFF2-40B4-BE49-F238E27FC236}">
                <a16:creationId xmlns:a16="http://schemas.microsoft.com/office/drawing/2014/main" id="{2DD047BE-AB06-0E73-48D4-30E222B57D58}"/>
              </a:ext>
            </a:extLst>
          </p:cNvPr>
          <p:cNvSpPr txBox="1">
            <a:spLocks noChangeArrowheads="1"/>
          </p:cNvSpPr>
          <p:nvPr/>
        </p:nvSpPr>
        <p:spPr bwMode="auto">
          <a:xfrm>
            <a:off x="1752600" y="3124200"/>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a:t>
            </a:r>
          </a:p>
        </p:txBody>
      </p:sp>
      <p:sp>
        <p:nvSpPr>
          <p:cNvPr id="59396" name="TextBox 1">
            <a:extLst>
              <a:ext uri="{FF2B5EF4-FFF2-40B4-BE49-F238E27FC236}">
                <a16:creationId xmlns:a16="http://schemas.microsoft.com/office/drawing/2014/main" id="{FB9742B3-EC53-4CB3-3BA1-B8B911916F23}"/>
              </a:ext>
            </a:extLst>
          </p:cNvPr>
          <p:cNvSpPr txBox="1">
            <a:spLocks noChangeArrowheads="1"/>
          </p:cNvSpPr>
          <p:nvPr/>
        </p:nvSpPr>
        <p:spPr bwMode="auto">
          <a:xfrm>
            <a:off x="1219200" y="4953000"/>
            <a:ext cx="668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008000"/>
                </a:solidFill>
              </a:rPr>
              <a:t>Assume you have a solver for smaller problems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2702202A-F353-82DF-7A23-C96A006916C8}"/>
              </a:ext>
            </a:extLst>
          </p:cNvPr>
          <p:cNvSpPr>
            <a:spLocks noGrp="1" noChangeArrowheads="1"/>
          </p:cNvSpPr>
          <p:nvPr>
            <p:ph type="title"/>
          </p:nvPr>
        </p:nvSpPr>
        <p:spPr/>
        <p:txBody>
          <a:bodyPr/>
          <a:lstStyle/>
          <a:p>
            <a:pPr eaLnBrk="1" hangingPunct="1">
              <a:defRPr/>
            </a:pPr>
            <a:r>
              <a:rPr lang="en-US">
                <a:cs typeface="+mj-cs"/>
              </a:rPr>
              <a:t>Step 1: Define the problem with respect to subproblems</a:t>
            </a:r>
          </a:p>
        </p:txBody>
      </p:sp>
      <p:sp>
        <p:nvSpPr>
          <p:cNvPr id="62467" name="Text Box 3">
            <a:extLst>
              <a:ext uri="{FF2B5EF4-FFF2-40B4-BE49-F238E27FC236}">
                <a16:creationId xmlns:a16="http://schemas.microsoft.com/office/drawing/2014/main" id="{9619B44C-C8D7-0EC3-D9F2-C9B2FD19AE28}"/>
              </a:ext>
            </a:extLst>
          </p:cNvPr>
          <p:cNvSpPr txBox="1">
            <a:spLocks noChangeArrowheads="1"/>
          </p:cNvSpPr>
          <p:nvPr/>
        </p:nvSpPr>
        <p:spPr bwMode="auto">
          <a:xfrm>
            <a:off x="1752600" y="1676400"/>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a:t>
            </a:r>
          </a:p>
        </p:txBody>
      </p:sp>
      <p:sp>
        <p:nvSpPr>
          <p:cNvPr id="62468" name="Text Box 4">
            <a:extLst>
              <a:ext uri="{FF2B5EF4-FFF2-40B4-BE49-F238E27FC236}">
                <a16:creationId xmlns:a16="http://schemas.microsoft.com/office/drawing/2014/main" id="{EA9825B3-20EC-2F0C-3608-8958D55BBF24}"/>
              </a:ext>
            </a:extLst>
          </p:cNvPr>
          <p:cNvSpPr txBox="1">
            <a:spLocks noChangeArrowheads="1"/>
          </p:cNvSpPr>
          <p:nvPr/>
        </p:nvSpPr>
        <p:spPr bwMode="auto">
          <a:xfrm>
            <a:off x="1752600" y="3124200"/>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t>
            </a:r>
          </a:p>
        </p:txBody>
      </p:sp>
      <p:sp>
        <p:nvSpPr>
          <p:cNvPr id="62469" name="Line 5">
            <a:extLst>
              <a:ext uri="{FF2B5EF4-FFF2-40B4-BE49-F238E27FC236}">
                <a16:creationId xmlns:a16="http://schemas.microsoft.com/office/drawing/2014/main" id="{20D3DFDA-49FD-5CEF-99AD-1B83CE18E8EC}"/>
              </a:ext>
            </a:extLst>
          </p:cNvPr>
          <p:cNvSpPr>
            <a:spLocks noChangeShapeType="1"/>
          </p:cNvSpPr>
          <p:nvPr/>
        </p:nvSpPr>
        <p:spPr bwMode="auto">
          <a:xfrm flipV="1">
            <a:off x="5791200" y="23622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470" name="Line 6">
            <a:extLst>
              <a:ext uri="{FF2B5EF4-FFF2-40B4-BE49-F238E27FC236}">
                <a16:creationId xmlns:a16="http://schemas.microsoft.com/office/drawing/2014/main" id="{A629B143-CEE1-0DA3-2B4C-48306FE68006}"/>
              </a:ext>
            </a:extLst>
          </p:cNvPr>
          <p:cNvSpPr>
            <a:spLocks noChangeShapeType="1"/>
          </p:cNvSpPr>
          <p:nvPr/>
        </p:nvSpPr>
        <p:spPr bwMode="auto">
          <a:xfrm flipV="1">
            <a:off x="5334000" y="38100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471" name="Text Box 7">
            <a:extLst>
              <a:ext uri="{FF2B5EF4-FFF2-40B4-BE49-F238E27FC236}">
                <a16:creationId xmlns:a16="http://schemas.microsoft.com/office/drawing/2014/main" id="{0AEECAF1-5348-1094-8085-E444A0545E9A}"/>
              </a:ext>
            </a:extLst>
          </p:cNvPr>
          <p:cNvSpPr txBox="1">
            <a:spLocks noChangeArrowheads="1"/>
          </p:cNvSpPr>
          <p:nvPr/>
        </p:nvSpPr>
        <p:spPr bwMode="auto">
          <a:xfrm>
            <a:off x="1676400" y="4876800"/>
            <a:ext cx="533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Is the last character part of the LCS?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114F33C5-A537-9E8F-7204-DD444A4CC50E}"/>
              </a:ext>
            </a:extLst>
          </p:cNvPr>
          <p:cNvSpPr>
            <a:spLocks noGrp="1" noChangeArrowheads="1"/>
          </p:cNvSpPr>
          <p:nvPr>
            <p:ph type="title"/>
          </p:nvPr>
        </p:nvSpPr>
        <p:spPr/>
        <p:txBody>
          <a:bodyPr/>
          <a:lstStyle/>
          <a:p>
            <a:pPr eaLnBrk="1" hangingPunct="1">
              <a:defRPr/>
            </a:pPr>
            <a:r>
              <a:rPr lang="en-US">
                <a:cs typeface="+mj-cs"/>
              </a:rPr>
              <a:t>Step 1: Define the problem with respect to subproblems</a:t>
            </a:r>
          </a:p>
        </p:txBody>
      </p:sp>
      <p:sp>
        <p:nvSpPr>
          <p:cNvPr id="63491" name="Text Box 3">
            <a:extLst>
              <a:ext uri="{FF2B5EF4-FFF2-40B4-BE49-F238E27FC236}">
                <a16:creationId xmlns:a16="http://schemas.microsoft.com/office/drawing/2014/main" id="{5FA4313A-0AAD-7186-4367-FB28B1DDBB31}"/>
              </a:ext>
            </a:extLst>
          </p:cNvPr>
          <p:cNvSpPr txBox="1">
            <a:spLocks noChangeArrowheads="1"/>
          </p:cNvSpPr>
          <p:nvPr/>
        </p:nvSpPr>
        <p:spPr bwMode="auto">
          <a:xfrm>
            <a:off x="1752600" y="1676400"/>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a:t>
            </a:r>
          </a:p>
        </p:txBody>
      </p:sp>
      <p:sp>
        <p:nvSpPr>
          <p:cNvPr id="63492" name="Text Box 4">
            <a:extLst>
              <a:ext uri="{FF2B5EF4-FFF2-40B4-BE49-F238E27FC236}">
                <a16:creationId xmlns:a16="http://schemas.microsoft.com/office/drawing/2014/main" id="{D854C312-F9B8-5D7E-CC2A-D44662B05406}"/>
              </a:ext>
            </a:extLst>
          </p:cNvPr>
          <p:cNvSpPr txBox="1">
            <a:spLocks noChangeArrowheads="1"/>
          </p:cNvSpPr>
          <p:nvPr/>
        </p:nvSpPr>
        <p:spPr bwMode="auto">
          <a:xfrm>
            <a:off x="1752600" y="3124200"/>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t>
            </a:r>
          </a:p>
        </p:txBody>
      </p:sp>
      <p:sp>
        <p:nvSpPr>
          <p:cNvPr id="63493" name="Line 5">
            <a:extLst>
              <a:ext uri="{FF2B5EF4-FFF2-40B4-BE49-F238E27FC236}">
                <a16:creationId xmlns:a16="http://schemas.microsoft.com/office/drawing/2014/main" id="{ECAF7243-D242-C2B0-EFF8-2DD204CA2A86}"/>
              </a:ext>
            </a:extLst>
          </p:cNvPr>
          <p:cNvSpPr>
            <a:spLocks noChangeShapeType="1"/>
          </p:cNvSpPr>
          <p:nvPr/>
        </p:nvSpPr>
        <p:spPr bwMode="auto">
          <a:xfrm flipV="1">
            <a:off x="5791200" y="23622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3494" name="Line 6">
            <a:extLst>
              <a:ext uri="{FF2B5EF4-FFF2-40B4-BE49-F238E27FC236}">
                <a16:creationId xmlns:a16="http://schemas.microsoft.com/office/drawing/2014/main" id="{1F198B8A-0A5C-C451-7503-E8B32F236910}"/>
              </a:ext>
            </a:extLst>
          </p:cNvPr>
          <p:cNvSpPr>
            <a:spLocks noChangeShapeType="1"/>
          </p:cNvSpPr>
          <p:nvPr/>
        </p:nvSpPr>
        <p:spPr bwMode="auto">
          <a:xfrm flipV="1">
            <a:off x="5334000" y="38100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3496" name="Text Box 8">
            <a:extLst>
              <a:ext uri="{FF2B5EF4-FFF2-40B4-BE49-F238E27FC236}">
                <a16:creationId xmlns:a16="http://schemas.microsoft.com/office/drawing/2014/main" id="{76658FE1-9A5F-155A-78DE-5FE4B2A72F9E}"/>
              </a:ext>
            </a:extLst>
          </p:cNvPr>
          <p:cNvSpPr txBox="1">
            <a:spLocks noChangeArrowheads="1"/>
          </p:cNvSpPr>
          <p:nvPr/>
        </p:nvSpPr>
        <p:spPr bwMode="auto">
          <a:xfrm>
            <a:off x="2133600" y="4724400"/>
            <a:ext cx="4876800" cy="830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FF0000"/>
                </a:solidFill>
              </a:rPr>
              <a:t>Two cases:  either the characters are the same or they’</a:t>
            </a:r>
            <a:r>
              <a:rPr lang="en-US" altLang="ja-JP">
                <a:solidFill>
                  <a:srgbClr val="FF0000"/>
                </a:solidFill>
              </a:rPr>
              <a:t>re different</a:t>
            </a:r>
            <a:endParaRPr lang="en-US" altLang="en-US">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9B24F1EA-C1CA-B5F2-8434-931C911A5717}"/>
              </a:ext>
            </a:extLst>
          </p:cNvPr>
          <p:cNvSpPr>
            <a:spLocks noGrp="1" noChangeArrowheads="1"/>
          </p:cNvSpPr>
          <p:nvPr>
            <p:ph type="title"/>
          </p:nvPr>
        </p:nvSpPr>
        <p:spPr/>
        <p:txBody>
          <a:bodyPr/>
          <a:lstStyle/>
          <a:p>
            <a:pPr eaLnBrk="1" hangingPunct="1">
              <a:defRPr/>
            </a:pPr>
            <a:r>
              <a:rPr lang="en-US">
                <a:cs typeface="+mj-cs"/>
              </a:rPr>
              <a:t>Step 1: Define the problem with respect to subproblems</a:t>
            </a:r>
          </a:p>
        </p:txBody>
      </p:sp>
      <p:sp>
        <p:nvSpPr>
          <p:cNvPr id="58371" name="Text Box 3">
            <a:extLst>
              <a:ext uri="{FF2B5EF4-FFF2-40B4-BE49-F238E27FC236}">
                <a16:creationId xmlns:a16="http://schemas.microsoft.com/office/drawing/2014/main" id="{9E4E5D9D-1EC9-736A-EDA5-74A1A9275F01}"/>
              </a:ext>
            </a:extLst>
          </p:cNvPr>
          <p:cNvSpPr txBox="1">
            <a:spLocks noChangeArrowheads="1"/>
          </p:cNvSpPr>
          <p:nvPr/>
        </p:nvSpPr>
        <p:spPr bwMode="auto">
          <a:xfrm>
            <a:off x="1752600" y="1676400"/>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A</a:t>
            </a:r>
          </a:p>
        </p:txBody>
      </p:sp>
      <p:sp>
        <p:nvSpPr>
          <p:cNvPr id="58372" name="Text Box 4">
            <a:extLst>
              <a:ext uri="{FF2B5EF4-FFF2-40B4-BE49-F238E27FC236}">
                <a16:creationId xmlns:a16="http://schemas.microsoft.com/office/drawing/2014/main" id="{B9A2FBED-BEB3-6322-6028-7476FC75261F}"/>
              </a:ext>
            </a:extLst>
          </p:cNvPr>
          <p:cNvSpPr txBox="1">
            <a:spLocks noChangeArrowheads="1"/>
          </p:cNvSpPr>
          <p:nvPr/>
        </p:nvSpPr>
        <p:spPr bwMode="auto">
          <a:xfrm>
            <a:off x="1752600" y="3124200"/>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a:t>
            </a:r>
          </a:p>
        </p:txBody>
      </p:sp>
      <p:sp>
        <p:nvSpPr>
          <p:cNvPr id="58373" name="Line 5">
            <a:extLst>
              <a:ext uri="{FF2B5EF4-FFF2-40B4-BE49-F238E27FC236}">
                <a16:creationId xmlns:a16="http://schemas.microsoft.com/office/drawing/2014/main" id="{44204EAB-6358-3232-9B81-0E6B8F5D4B3A}"/>
              </a:ext>
            </a:extLst>
          </p:cNvPr>
          <p:cNvSpPr>
            <a:spLocks noChangeShapeType="1"/>
          </p:cNvSpPr>
          <p:nvPr/>
        </p:nvSpPr>
        <p:spPr bwMode="auto">
          <a:xfrm flipV="1">
            <a:off x="5791200" y="23622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8374" name="Line 6">
            <a:extLst>
              <a:ext uri="{FF2B5EF4-FFF2-40B4-BE49-F238E27FC236}">
                <a16:creationId xmlns:a16="http://schemas.microsoft.com/office/drawing/2014/main" id="{4F527A18-DCC0-12F6-8BD9-8CE98C9E8EE9}"/>
              </a:ext>
            </a:extLst>
          </p:cNvPr>
          <p:cNvSpPr>
            <a:spLocks noChangeShapeType="1"/>
          </p:cNvSpPr>
          <p:nvPr/>
        </p:nvSpPr>
        <p:spPr bwMode="auto">
          <a:xfrm flipV="1">
            <a:off x="5334000" y="38100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8376" name="Text Box 8">
            <a:extLst>
              <a:ext uri="{FF2B5EF4-FFF2-40B4-BE49-F238E27FC236}">
                <a16:creationId xmlns:a16="http://schemas.microsoft.com/office/drawing/2014/main" id="{A986C879-14FD-1F0C-F09C-F310AC0BE228}"/>
              </a:ext>
            </a:extLst>
          </p:cNvPr>
          <p:cNvSpPr txBox="1">
            <a:spLocks noChangeArrowheads="1"/>
          </p:cNvSpPr>
          <p:nvPr/>
        </p:nvSpPr>
        <p:spPr bwMode="auto">
          <a:xfrm>
            <a:off x="2133600" y="4648200"/>
            <a:ext cx="3276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solidFill>
                  <a:srgbClr val="FF0000"/>
                </a:solidFill>
              </a:rPr>
              <a:t>If they’</a:t>
            </a:r>
            <a:r>
              <a:rPr lang="en-US" altLang="ja-JP" sz="2800">
                <a:solidFill>
                  <a:srgbClr val="FF0000"/>
                </a:solidFill>
              </a:rPr>
              <a:t>re the same</a:t>
            </a:r>
            <a:endParaRPr lang="en-US" altLang="en-US" sz="2800">
              <a:solidFill>
                <a:srgbClr val="FF0000"/>
              </a:solidFill>
            </a:endParaRPr>
          </a:p>
        </p:txBody>
      </p:sp>
      <p:sp>
        <p:nvSpPr>
          <p:cNvPr id="58378" name="Rectangle 10">
            <a:extLst>
              <a:ext uri="{FF2B5EF4-FFF2-40B4-BE49-F238E27FC236}">
                <a16:creationId xmlns:a16="http://schemas.microsoft.com/office/drawing/2014/main" id="{5C632951-5698-8640-C8EB-B1B3DE6903C4}"/>
              </a:ext>
            </a:extLst>
          </p:cNvPr>
          <p:cNvSpPr>
            <a:spLocks noChangeArrowheads="1"/>
          </p:cNvSpPr>
          <p:nvPr/>
        </p:nvSpPr>
        <p:spPr bwMode="auto">
          <a:xfrm>
            <a:off x="2667000" y="3200400"/>
            <a:ext cx="2438400" cy="533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8379" name="Rectangle 11">
            <a:extLst>
              <a:ext uri="{FF2B5EF4-FFF2-40B4-BE49-F238E27FC236}">
                <a16:creationId xmlns:a16="http://schemas.microsoft.com/office/drawing/2014/main" id="{D4F9696F-41BB-7830-4D8E-7D63958F9393}"/>
              </a:ext>
            </a:extLst>
          </p:cNvPr>
          <p:cNvSpPr>
            <a:spLocks noChangeArrowheads="1"/>
          </p:cNvSpPr>
          <p:nvPr/>
        </p:nvSpPr>
        <p:spPr bwMode="auto">
          <a:xfrm>
            <a:off x="2667000" y="1752600"/>
            <a:ext cx="2895600" cy="533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8382" name="Text Box 14">
            <a:extLst>
              <a:ext uri="{FF2B5EF4-FFF2-40B4-BE49-F238E27FC236}">
                <a16:creationId xmlns:a16="http://schemas.microsoft.com/office/drawing/2014/main" id="{2838ED49-62B8-B3C6-8EA1-AE34B237ECCE}"/>
              </a:ext>
            </a:extLst>
          </p:cNvPr>
          <p:cNvSpPr txBox="1">
            <a:spLocks noChangeArrowheads="1"/>
          </p:cNvSpPr>
          <p:nvPr/>
        </p:nvSpPr>
        <p:spPr bwMode="auto">
          <a:xfrm>
            <a:off x="6324600" y="2590800"/>
            <a:ext cx="2514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dirty="0">
                <a:solidFill>
                  <a:srgbClr val="00FF00"/>
                </a:solidFill>
                <a:latin typeface="Arial" charset="0"/>
                <a:ea typeface="ＭＳ Ｐゴシック" charset="0"/>
              </a:rPr>
              <a:t>The characters are part of the LCS</a:t>
            </a:r>
          </a:p>
        </p:txBody>
      </p:sp>
      <p:graphicFrame>
        <p:nvGraphicFramePr>
          <p:cNvPr id="58387" name="Object 19">
            <a:extLst>
              <a:ext uri="{FF2B5EF4-FFF2-40B4-BE49-F238E27FC236}">
                <a16:creationId xmlns:a16="http://schemas.microsoft.com/office/drawing/2014/main" id="{20094E04-FCC0-CB50-FF9C-61D5CC3D0438}"/>
              </a:ext>
            </a:extLst>
          </p:cNvPr>
          <p:cNvGraphicFramePr>
            <a:graphicFrameLocks noChangeAspect="1"/>
          </p:cNvGraphicFramePr>
          <p:nvPr/>
        </p:nvGraphicFramePr>
        <p:xfrm>
          <a:off x="914400" y="5638800"/>
          <a:ext cx="6629400" cy="658813"/>
        </p:xfrm>
        <a:graphic>
          <a:graphicData uri="http://schemas.openxmlformats.org/presentationml/2006/ole">
            <mc:AlternateContent xmlns:mc="http://schemas.openxmlformats.org/markup-compatibility/2006">
              <mc:Choice xmlns:v="urn:schemas-microsoft-com:vml" Requires="v">
                <p:oleObj name="Equation" r:id="rId2" imgW="52959000" imgH="5270500" progId="Equation.3">
                  <p:embed/>
                </p:oleObj>
              </mc:Choice>
              <mc:Fallback>
                <p:oleObj name="Equation" r:id="rId2" imgW="52959000" imgH="5270500" progId="Equation.3">
                  <p:embed/>
                  <p:pic>
                    <p:nvPicPr>
                      <p:cNvPr id="58387" name="Object 19">
                        <a:extLst>
                          <a:ext uri="{FF2B5EF4-FFF2-40B4-BE49-F238E27FC236}">
                            <a16:creationId xmlns:a16="http://schemas.microsoft.com/office/drawing/2014/main" id="{20094E04-FCC0-CB50-FF9C-61D5CC3D04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638800"/>
                        <a:ext cx="6629400"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8388" name="Text Box 20">
            <a:extLst>
              <a:ext uri="{FF2B5EF4-FFF2-40B4-BE49-F238E27FC236}">
                <a16:creationId xmlns:a16="http://schemas.microsoft.com/office/drawing/2014/main" id="{41E08773-5BE4-5061-6BC9-B8987B3FAA39}"/>
              </a:ext>
            </a:extLst>
          </p:cNvPr>
          <p:cNvSpPr txBox="1">
            <a:spLocks noChangeArrowheads="1"/>
          </p:cNvSpPr>
          <p:nvPr/>
        </p:nvSpPr>
        <p:spPr bwMode="auto">
          <a:xfrm>
            <a:off x="3505200" y="2514600"/>
            <a:ext cx="1143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LCS</a:t>
            </a:r>
          </a:p>
        </p:txBody>
      </p:sp>
      <p:sp>
        <p:nvSpPr>
          <p:cNvPr id="15" name="Text Box 14">
            <a:extLst>
              <a:ext uri="{FF2B5EF4-FFF2-40B4-BE49-F238E27FC236}">
                <a16:creationId xmlns:a16="http://schemas.microsoft.com/office/drawing/2014/main" id="{39396881-B3BD-03B6-D952-C297C1D158D9}"/>
              </a:ext>
            </a:extLst>
          </p:cNvPr>
          <p:cNvSpPr txBox="1">
            <a:spLocks noChangeArrowheads="1"/>
          </p:cNvSpPr>
          <p:nvPr/>
        </p:nvSpPr>
        <p:spPr bwMode="auto">
          <a:xfrm>
            <a:off x="6248400" y="3505200"/>
            <a:ext cx="2819400" cy="708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dirty="0">
                <a:solidFill>
                  <a:srgbClr val="FF0000"/>
                </a:solidFill>
                <a:latin typeface="Arial" charset="0"/>
                <a:ea typeface="ＭＳ Ｐゴシック" charset="0"/>
              </a:rPr>
              <a:t>What is the recursive relationship?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83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37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3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8" grpId="0" animBg="1"/>
      <p:bldP spid="58379" grpId="0" animBg="1"/>
      <p:bldP spid="58382" grpId="0"/>
      <p:bldP spid="58388"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D9CBD69-8C71-BF26-4182-D71A3F5EC9AD}"/>
              </a:ext>
            </a:extLst>
          </p:cNvPr>
          <p:cNvSpPr>
            <a:spLocks noGrp="1" noChangeArrowheads="1"/>
          </p:cNvSpPr>
          <p:nvPr>
            <p:ph type="title"/>
          </p:nvPr>
        </p:nvSpPr>
        <p:spPr/>
        <p:txBody>
          <a:bodyPr/>
          <a:lstStyle/>
          <a:p>
            <a:pPr eaLnBrk="1" hangingPunct="1">
              <a:defRPr/>
            </a:pPr>
            <a:r>
              <a:rPr lang="en-US">
                <a:cs typeface="+mj-cs"/>
              </a:rPr>
              <a:t>Fibonacci numbers</a:t>
            </a:r>
          </a:p>
        </p:txBody>
      </p:sp>
      <p:sp>
        <p:nvSpPr>
          <p:cNvPr id="12291" name="Rectangle 3">
            <a:extLst>
              <a:ext uri="{FF2B5EF4-FFF2-40B4-BE49-F238E27FC236}">
                <a16:creationId xmlns:a16="http://schemas.microsoft.com/office/drawing/2014/main" id="{75AB2CBE-0B30-3688-7F83-1621964AC91D}"/>
              </a:ext>
            </a:extLst>
          </p:cNvPr>
          <p:cNvSpPr>
            <a:spLocks noGrp="1" noChangeArrowheads="1"/>
          </p:cNvSpPr>
          <p:nvPr>
            <p:ph type="body" idx="1"/>
          </p:nvPr>
        </p:nvSpPr>
        <p:spPr>
          <a:xfrm>
            <a:off x="457200" y="1719263"/>
            <a:ext cx="8229600" cy="4071937"/>
          </a:xfrm>
        </p:spPr>
        <p:txBody>
          <a:bodyPr/>
          <a:lstStyle/>
          <a:p>
            <a:pPr marL="0" indent="0" eaLnBrk="1" hangingPunct="1">
              <a:lnSpc>
                <a:spcPct val="90000"/>
              </a:lnSpc>
              <a:buFont typeface="Wingdings" pitchFamily="2" charset="2"/>
              <a:buNone/>
            </a:pPr>
            <a:r>
              <a:rPr lang="en-US" altLang="en-US" sz="2800"/>
              <a:t>1, 1, 2, 3, 5, 8, 13, 21, 34, …</a:t>
            </a:r>
          </a:p>
          <a:p>
            <a:pPr marL="0" indent="0" eaLnBrk="1" hangingPunct="1">
              <a:lnSpc>
                <a:spcPct val="90000"/>
              </a:lnSpc>
              <a:buFont typeface="Wingdings" pitchFamily="2" charset="2"/>
              <a:buNone/>
            </a:pPr>
            <a:r>
              <a:rPr lang="en-US" altLang="en-US" sz="2800">
                <a:solidFill>
                  <a:srgbClr val="FF0000"/>
                </a:solidFill>
              </a:rPr>
              <a:t>What is the recurrence for the n</a:t>
            </a:r>
            <a:r>
              <a:rPr lang="en-US" altLang="en-US" sz="2800" baseline="30000">
                <a:solidFill>
                  <a:srgbClr val="FF0000"/>
                </a:solidFill>
              </a:rPr>
              <a:t>th</a:t>
            </a:r>
            <a:r>
              <a:rPr lang="en-US" altLang="en-US" sz="2800">
                <a:solidFill>
                  <a:srgbClr val="FF0000"/>
                </a:solidFill>
              </a:rPr>
              <a:t> Fibonacci number?</a:t>
            </a:r>
          </a:p>
          <a:p>
            <a:pPr marL="0" indent="0" eaLnBrk="1" hangingPunct="1">
              <a:lnSpc>
                <a:spcPct val="90000"/>
              </a:lnSpc>
            </a:pPr>
            <a:endParaRPr lang="en-US" altLang="en-US" sz="2800"/>
          </a:p>
          <a:p>
            <a:pPr marL="0" indent="0" eaLnBrk="1" hangingPunct="1">
              <a:lnSpc>
                <a:spcPct val="90000"/>
              </a:lnSpc>
              <a:buFont typeface="Wingdings" pitchFamily="2" charset="2"/>
              <a:buNone/>
            </a:pPr>
            <a:r>
              <a:rPr lang="en-US" altLang="en-US" sz="2800"/>
              <a:t>F(n) = F(n-1) + F(n-2)</a:t>
            </a:r>
          </a:p>
          <a:p>
            <a:pPr marL="0" indent="0" eaLnBrk="1" hangingPunct="1">
              <a:lnSpc>
                <a:spcPct val="90000"/>
              </a:lnSpc>
            </a:pPr>
            <a:endParaRPr lang="en-US" altLang="en-US" sz="2800"/>
          </a:p>
          <a:p>
            <a:pPr marL="0" indent="0" eaLnBrk="1" hangingPunct="1">
              <a:lnSpc>
                <a:spcPct val="90000"/>
              </a:lnSpc>
              <a:buFont typeface="Wingdings" pitchFamily="2" charset="2"/>
              <a:buNone/>
            </a:pPr>
            <a:r>
              <a:rPr lang="en-US" altLang="en-US" sz="2800"/>
              <a:t>The solution for n is defined with respect to the solution to smaller problems (n-1 and n-2)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CC871CE-E4BC-C4AA-8062-2BB216C9EBB8}"/>
              </a:ext>
            </a:extLst>
          </p:cNvPr>
          <p:cNvSpPr>
            <a:spLocks noGrp="1" noChangeArrowheads="1"/>
          </p:cNvSpPr>
          <p:nvPr>
            <p:ph type="title"/>
          </p:nvPr>
        </p:nvSpPr>
        <p:spPr/>
        <p:txBody>
          <a:bodyPr/>
          <a:lstStyle/>
          <a:p>
            <a:pPr eaLnBrk="1" hangingPunct="1">
              <a:defRPr/>
            </a:pPr>
            <a:r>
              <a:rPr lang="en-US">
                <a:cs typeface="+mj-cs"/>
              </a:rPr>
              <a:t>Step 1: Define the problem with respect to subproblems</a:t>
            </a:r>
          </a:p>
        </p:txBody>
      </p:sp>
      <p:sp>
        <p:nvSpPr>
          <p:cNvPr id="59395" name="Text Box 3">
            <a:extLst>
              <a:ext uri="{FF2B5EF4-FFF2-40B4-BE49-F238E27FC236}">
                <a16:creationId xmlns:a16="http://schemas.microsoft.com/office/drawing/2014/main" id="{0357AB9A-D5E0-3B77-9121-A92DC7F93D99}"/>
              </a:ext>
            </a:extLst>
          </p:cNvPr>
          <p:cNvSpPr txBox="1">
            <a:spLocks noChangeArrowheads="1"/>
          </p:cNvSpPr>
          <p:nvPr/>
        </p:nvSpPr>
        <p:spPr bwMode="auto">
          <a:xfrm>
            <a:off x="1752600" y="1676400"/>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B</a:t>
            </a:r>
          </a:p>
        </p:txBody>
      </p:sp>
      <p:sp>
        <p:nvSpPr>
          <p:cNvPr id="59396" name="Text Box 4">
            <a:extLst>
              <a:ext uri="{FF2B5EF4-FFF2-40B4-BE49-F238E27FC236}">
                <a16:creationId xmlns:a16="http://schemas.microsoft.com/office/drawing/2014/main" id="{A67DD392-F1D3-3782-9486-E9D206989971}"/>
              </a:ext>
            </a:extLst>
          </p:cNvPr>
          <p:cNvSpPr txBox="1">
            <a:spLocks noChangeArrowheads="1"/>
          </p:cNvSpPr>
          <p:nvPr/>
        </p:nvSpPr>
        <p:spPr bwMode="auto">
          <a:xfrm>
            <a:off x="1752600" y="3124200"/>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a:t>
            </a:r>
          </a:p>
        </p:txBody>
      </p:sp>
      <p:sp>
        <p:nvSpPr>
          <p:cNvPr id="59397" name="Line 5">
            <a:extLst>
              <a:ext uri="{FF2B5EF4-FFF2-40B4-BE49-F238E27FC236}">
                <a16:creationId xmlns:a16="http://schemas.microsoft.com/office/drawing/2014/main" id="{744B94A7-6D29-C0F8-4E60-235CDFDF97AB}"/>
              </a:ext>
            </a:extLst>
          </p:cNvPr>
          <p:cNvSpPr>
            <a:spLocks noChangeShapeType="1"/>
          </p:cNvSpPr>
          <p:nvPr/>
        </p:nvSpPr>
        <p:spPr bwMode="auto">
          <a:xfrm flipV="1">
            <a:off x="5791200" y="23622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9398" name="Line 6">
            <a:extLst>
              <a:ext uri="{FF2B5EF4-FFF2-40B4-BE49-F238E27FC236}">
                <a16:creationId xmlns:a16="http://schemas.microsoft.com/office/drawing/2014/main" id="{0A511A0D-A176-5ECE-CACA-72A6D2139E86}"/>
              </a:ext>
            </a:extLst>
          </p:cNvPr>
          <p:cNvSpPr>
            <a:spLocks noChangeShapeType="1"/>
          </p:cNvSpPr>
          <p:nvPr/>
        </p:nvSpPr>
        <p:spPr bwMode="auto">
          <a:xfrm flipV="1">
            <a:off x="5334000" y="38100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9400" name="Rectangle 8">
            <a:extLst>
              <a:ext uri="{FF2B5EF4-FFF2-40B4-BE49-F238E27FC236}">
                <a16:creationId xmlns:a16="http://schemas.microsoft.com/office/drawing/2014/main" id="{C0CB17A2-90B1-0770-3F5B-98955B95E08F}"/>
              </a:ext>
            </a:extLst>
          </p:cNvPr>
          <p:cNvSpPr>
            <a:spLocks noChangeArrowheads="1"/>
          </p:cNvSpPr>
          <p:nvPr/>
        </p:nvSpPr>
        <p:spPr bwMode="auto">
          <a:xfrm>
            <a:off x="2743200" y="3200400"/>
            <a:ext cx="2895600" cy="533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9401" name="Rectangle 9">
            <a:extLst>
              <a:ext uri="{FF2B5EF4-FFF2-40B4-BE49-F238E27FC236}">
                <a16:creationId xmlns:a16="http://schemas.microsoft.com/office/drawing/2014/main" id="{9CACA17F-2C42-A723-6A4A-00E1B0D2FA8B}"/>
              </a:ext>
            </a:extLst>
          </p:cNvPr>
          <p:cNvSpPr>
            <a:spLocks noChangeArrowheads="1"/>
          </p:cNvSpPr>
          <p:nvPr/>
        </p:nvSpPr>
        <p:spPr bwMode="auto">
          <a:xfrm>
            <a:off x="2667000" y="1752600"/>
            <a:ext cx="2895600" cy="533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9404" name="Text Box 12">
            <a:extLst>
              <a:ext uri="{FF2B5EF4-FFF2-40B4-BE49-F238E27FC236}">
                <a16:creationId xmlns:a16="http://schemas.microsoft.com/office/drawing/2014/main" id="{160E846D-548B-3202-012E-91F54B5D12EC}"/>
              </a:ext>
            </a:extLst>
          </p:cNvPr>
          <p:cNvSpPr txBox="1">
            <a:spLocks noChangeArrowheads="1"/>
          </p:cNvSpPr>
          <p:nvPr/>
        </p:nvSpPr>
        <p:spPr bwMode="auto">
          <a:xfrm>
            <a:off x="2133600" y="4648200"/>
            <a:ext cx="3276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solidFill>
                  <a:srgbClr val="FF0000"/>
                </a:solidFill>
              </a:rPr>
              <a:t>If they’</a:t>
            </a:r>
            <a:r>
              <a:rPr lang="en-US" altLang="ja-JP" sz="2800">
                <a:solidFill>
                  <a:srgbClr val="FF0000"/>
                </a:solidFill>
              </a:rPr>
              <a:t>re different</a:t>
            </a:r>
            <a:endParaRPr lang="en-US" altLang="en-US" sz="2800">
              <a:solidFill>
                <a:srgbClr val="FF0000"/>
              </a:solidFill>
            </a:endParaRPr>
          </a:p>
        </p:txBody>
      </p:sp>
      <p:sp>
        <p:nvSpPr>
          <p:cNvPr id="59406" name="Text Box 14">
            <a:extLst>
              <a:ext uri="{FF2B5EF4-FFF2-40B4-BE49-F238E27FC236}">
                <a16:creationId xmlns:a16="http://schemas.microsoft.com/office/drawing/2014/main" id="{C62BE1A0-AB31-9573-E92F-D5230A7D704D}"/>
              </a:ext>
            </a:extLst>
          </p:cNvPr>
          <p:cNvSpPr txBox="1">
            <a:spLocks noChangeArrowheads="1"/>
          </p:cNvSpPr>
          <p:nvPr/>
        </p:nvSpPr>
        <p:spPr bwMode="auto">
          <a:xfrm>
            <a:off x="3657600" y="2514600"/>
            <a:ext cx="1143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LCS</a:t>
            </a:r>
          </a:p>
        </p:txBody>
      </p:sp>
      <p:graphicFrame>
        <p:nvGraphicFramePr>
          <p:cNvPr id="59408" name="Object 16">
            <a:extLst>
              <a:ext uri="{FF2B5EF4-FFF2-40B4-BE49-F238E27FC236}">
                <a16:creationId xmlns:a16="http://schemas.microsoft.com/office/drawing/2014/main" id="{C8B981BE-EDAE-AC1E-4662-FD622EE8B8D0}"/>
              </a:ext>
            </a:extLst>
          </p:cNvPr>
          <p:cNvGraphicFramePr>
            <a:graphicFrameLocks noChangeAspect="1"/>
          </p:cNvGraphicFramePr>
          <p:nvPr/>
        </p:nvGraphicFramePr>
        <p:xfrm>
          <a:off x="1447800" y="5638800"/>
          <a:ext cx="5164138" cy="658813"/>
        </p:xfrm>
        <a:graphic>
          <a:graphicData uri="http://schemas.openxmlformats.org/presentationml/2006/ole">
            <mc:AlternateContent xmlns:mc="http://schemas.openxmlformats.org/markup-compatibility/2006">
              <mc:Choice xmlns:v="urn:schemas-microsoft-com:vml" Requires="v">
                <p:oleObj name="Equation" r:id="rId2" imgW="41249600" imgH="5270500" progId="Equation.3">
                  <p:embed/>
                </p:oleObj>
              </mc:Choice>
              <mc:Fallback>
                <p:oleObj name="Equation" r:id="rId2" imgW="41249600" imgH="5270500" progId="Equation.3">
                  <p:embed/>
                  <p:pic>
                    <p:nvPicPr>
                      <p:cNvPr id="59408" name="Object 16">
                        <a:extLst>
                          <a:ext uri="{FF2B5EF4-FFF2-40B4-BE49-F238E27FC236}">
                            <a16:creationId xmlns:a16="http://schemas.microsoft.com/office/drawing/2014/main" id="{C8B981BE-EDAE-AC1E-4662-FD622EE8B8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5638800"/>
                        <a:ext cx="5164138"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40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40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40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4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0" grpId="0" animBg="1"/>
      <p:bldP spid="59401" grpId="0" animBg="1"/>
      <p:bldP spid="5940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70252707-3339-2234-C89C-4D5C15E593F6}"/>
              </a:ext>
            </a:extLst>
          </p:cNvPr>
          <p:cNvSpPr>
            <a:spLocks noGrp="1" noChangeArrowheads="1"/>
          </p:cNvSpPr>
          <p:nvPr>
            <p:ph type="title"/>
          </p:nvPr>
        </p:nvSpPr>
        <p:spPr/>
        <p:txBody>
          <a:bodyPr/>
          <a:lstStyle/>
          <a:p>
            <a:pPr eaLnBrk="1" hangingPunct="1">
              <a:defRPr/>
            </a:pPr>
            <a:r>
              <a:rPr lang="en-US">
                <a:cs typeface="+mj-cs"/>
              </a:rPr>
              <a:t>Step 1: Define the problem with respect to subproblems</a:t>
            </a:r>
          </a:p>
        </p:txBody>
      </p:sp>
      <p:sp>
        <p:nvSpPr>
          <p:cNvPr id="60419" name="Text Box 3">
            <a:extLst>
              <a:ext uri="{FF2B5EF4-FFF2-40B4-BE49-F238E27FC236}">
                <a16:creationId xmlns:a16="http://schemas.microsoft.com/office/drawing/2014/main" id="{A4637676-3EAE-E04E-196A-419B6877543D}"/>
              </a:ext>
            </a:extLst>
          </p:cNvPr>
          <p:cNvSpPr txBox="1">
            <a:spLocks noChangeArrowheads="1"/>
          </p:cNvSpPr>
          <p:nvPr/>
        </p:nvSpPr>
        <p:spPr bwMode="auto">
          <a:xfrm>
            <a:off x="1752600" y="1676400"/>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B</a:t>
            </a:r>
          </a:p>
        </p:txBody>
      </p:sp>
      <p:sp>
        <p:nvSpPr>
          <p:cNvPr id="60420" name="Text Box 4">
            <a:extLst>
              <a:ext uri="{FF2B5EF4-FFF2-40B4-BE49-F238E27FC236}">
                <a16:creationId xmlns:a16="http://schemas.microsoft.com/office/drawing/2014/main" id="{8C6F2DC0-6532-2ADC-523F-A14CA316BD64}"/>
              </a:ext>
            </a:extLst>
          </p:cNvPr>
          <p:cNvSpPr txBox="1">
            <a:spLocks noChangeArrowheads="1"/>
          </p:cNvSpPr>
          <p:nvPr/>
        </p:nvSpPr>
        <p:spPr bwMode="auto">
          <a:xfrm>
            <a:off x="1752600" y="3124200"/>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a:t>
            </a:r>
          </a:p>
        </p:txBody>
      </p:sp>
      <p:sp>
        <p:nvSpPr>
          <p:cNvPr id="60421" name="Line 5">
            <a:extLst>
              <a:ext uri="{FF2B5EF4-FFF2-40B4-BE49-F238E27FC236}">
                <a16:creationId xmlns:a16="http://schemas.microsoft.com/office/drawing/2014/main" id="{91D1D922-48E3-81DA-57E1-E3B390020FB8}"/>
              </a:ext>
            </a:extLst>
          </p:cNvPr>
          <p:cNvSpPr>
            <a:spLocks noChangeShapeType="1"/>
          </p:cNvSpPr>
          <p:nvPr/>
        </p:nvSpPr>
        <p:spPr bwMode="auto">
          <a:xfrm flipV="1">
            <a:off x="5791200" y="23622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0422" name="Line 6">
            <a:extLst>
              <a:ext uri="{FF2B5EF4-FFF2-40B4-BE49-F238E27FC236}">
                <a16:creationId xmlns:a16="http://schemas.microsoft.com/office/drawing/2014/main" id="{285DEAAE-C91D-2EBD-E722-6BC47A3EB3F0}"/>
              </a:ext>
            </a:extLst>
          </p:cNvPr>
          <p:cNvSpPr>
            <a:spLocks noChangeShapeType="1"/>
          </p:cNvSpPr>
          <p:nvPr/>
        </p:nvSpPr>
        <p:spPr bwMode="auto">
          <a:xfrm flipV="1">
            <a:off x="5334000" y="38100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0423" name="Rectangle 7">
            <a:extLst>
              <a:ext uri="{FF2B5EF4-FFF2-40B4-BE49-F238E27FC236}">
                <a16:creationId xmlns:a16="http://schemas.microsoft.com/office/drawing/2014/main" id="{E2BF9986-2591-13A3-2C14-09B1B1E18635}"/>
              </a:ext>
            </a:extLst>
          </p:cNvPr>
          <p:cNvSpPr>
            <a:spLocks noChangeArrowheads="1"/>
          </p:cNvSpPr>
          <p:nvPr/>
        </p:nvSpPr>
        <p:spPr bwMode="auto">
          <a:xfrm>
            <a:off x="2743200" y="3200400"/>
            <a:ext cx="2362200" cy="533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0424" name="Rectangle 8">
            <a:extLst>
              <a:ext uri="{FF2B5EF4-FFF2-40B4-BE49-F238E27FC236}">
                <a16:creationId xmlns:a16="http://schemas.microsoft.com/office/drawing/2014/main" id="{41CA711B-B586-82B2-FD8D-8EBE3B2FDF4C}"/>
              </a:ext>
            </a:extLst>
          </p:cNvPr>
          <p:cNvSpPr>
            <a:spLocks noChangeArrowheads="1"/>
          </p:cNvSpPr>
          <p:nvPr/>
        </p:nvSpPr>
        <p:spPr bwMode="auto">
          <a:xfrm>
            <a:off x="2667000" y="1752600"/>
            <a:ext cx="3429000" cy="533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0425" name="Text Box 9">
            <a:extLst>
              <a:ext uri="{FF2B5EF4-FFF2-40B4-BE49-F238E27FC236}">
                <a16:creationId xmlns:a16="http://schemas.microsoft.com/office/drawing/2014/main" id="{10F84FA2-0013-0992-A7A6-332DAFA358ED}"/>
              </a:ext>
            </a:extLst>
          </p:cNvPr>
          <p:cNvSpPr txBox="1">
            <a:spLocks noChangeArrowheads="1"/>
          </p:cNvSpPr>
          <p:nvPr/>
        </p:nvSpPr>
        <p:spPr bwMode="auto">
          <a:xfrm>
            <a:off x="2133600" y="4648200"/>
            <a:ext cx="3276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solidFill>
                  <a:srgbClr val="FF0000"/>
                </a:solidFill>
              </a:rPr>
              <a:t>If they’</a:t>
            </a:r>
            <a:r>
              <a:rPr lang="en-US" altLang="ja-JP" sz="2800">
                <a:solidFill>
                  <a:srgbClr val="FF0000"/>
                </a:solidFill>
              </a:rPr>
              <a:t>re different</a:t>
            </a:r>
            <a:endParaRPr lang="en-US" altLang="en-US" sz="2800">
              <a:solidFill>
                <a:srgbClr val="FF0000"/>
              </a:solidFill>
            </a:endParaRPr>
          </a:p>
        </p:txBody>
      </p:sp>
      <p:sp>
        <p:nvSpPr>
          <p:cNvPr id="60427" name="Text Box 11">
            <a:extLst>
              <a:ext uri="{FF2B5EF4-FFF2-40B4-BE49-F238E27FC236}">
                <a16:creationId xmlns:a16="http://schemas.microsoft.com/office/drawing/2014/main" id="{D81FC60A-6F7B-A1F7-6B72-573D71F742F3}"/>
              </a:ext>
            </a:extLst>
          </p:cNvPr>
          <p:cNvSpPr txBox="1">
            <a:spLocks noChangeArrowheads="1"/>
          </p:cNvSpPr>
          <p:nvPr/>
        </p:nvSpPr>
        <p:spPr bwMode="auto">
          <a:xfrm>
            <a:off x="3657600" y="2514600"/>
            <a:ext cx="1143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LCS</a:t>
            </a:r>
          </a:p>
        </p:txBody>
      </p:sp>
      <p:graphicFrame>
        <p:nvGraphicFramePr>
          <p:cNvPr id="64522" name="Object 12">
            <a:extLst>
              <a:ext uri="{FF2B5EF4-FFF2-40B4-BE49-F238E27FC236}">
                <a16:creationId xmlns:a16="http://schemas.microsoft.com/office/drawing/2014/main" id="{C5819EF6-80CA-3410-A91B-F048F3B3065A}"/>
              </a:ext>
            </a:extLst>
          </p:cNvPr>
          <p:cNvGraphicFramePr>
            <a:graphicFrameLocks noChangeAspect="1"/>
          </p:cNvGraphicFramePr>
          <p:nvPr/>
        </p:nvGraphicFramePr>
        <p:xfrm>
          <a:off x="1646238" y="5638800"/>
          <a:ext cx="5164137" cy="658813"/>
        </p:xfrm>
        <a:graphic>
          <a:graphicData uri="http://schemas.openxmlformats.org/presentationml/2006/ole">
            <mc:AlternateContent xmlns:mc="http://schemas.openxmlformats.org/markup-compatibility/2006">
              <mc:Choice xmlns:v="urn:schemas-microsoft-com:vml" Requires="v">
                <p:oleObj name="Equation" r:id="rId2" imgW="41249600" imgH="5270500" progId="Equation.3">
                  <p:embed/>
                </p:oleObj>
              </mc:Choice>
              <mc:Fallback>
                <p:oleObj name="Equation" r:id="rId2" imgW="41249600" imgH="5270500" progId="Equation.3">
                  <p:embed/>
                  <p:pic>
                    <p:nvPicPr>
                      <p:cNvPr id="64522" name="Object 12">
                        <a:extLst>
                          <a:ext uri="{FF2B5EF4-FFF2-40B4-BE49-F238E27FC236}">
                            <a16:creationId xmlns:a16="http://schemas.microsoft.com/office/drawing/2014/main" id="{C5819EF6-80CA-3410-A91B-F048F3B306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238" y="5638800"/>
                        <a:ext cx="5164137"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BBA890E-638B-80A9-06B0-10377AC994D8}"/>
              </a:ext>
            </a:extLst>
          </p:cNvPr>
          <p:cNvSpPr>
            <a:spLocks noGrp="1" noChangeArrowheads="1"/>
          </p:cNvSpPr>
          <p:nvPr>
            <p:ph type="title"/>
          </p:nvPr>
        </p:nvSpPr>
        <p:spPr/>
        <p:txBody>
          <a:bodyPr/>
          <a:lstStyle/>
          <a:p>
            <a:pPr eaLnBrk="1" hangingPunct="1">
              <a:defRPr/>
            </a:pPr>
            <a:r>
              <a:rPr lang="en-US">
                <a:cs typeface="+mj-cs"/>
              </a:rPr>
              <a:t>Step 1: Define the problem with respect to subproblems</a:t>
            </a:r>
          </a:p>
        </p:txBody>
      </p:sp>
      <p:sp>
        <p:nvSpPr>
          <p:cNvPr id="65539" name="Text Box 3">
            <a:extLst>
              <a:ext uri="{FF2B5EF4-FFF2-40B4-BE49-F238E27FC236}">
                <a16:creationId xmlns:a16="http://schemas.microsoft.com/office/drawing/2014/main" id="{3F77BB0F-3324-5E99-F49E-708F5E4DA034}"/>
              </a:ext>
            </a:extLst>
          </p:cNvPr>
          <p:cNvSpPr txBox="1">
            <a:spLocks noChangeArrowheads="1"/>
          </p:cNvSpPr>
          <p:nvPr/>
        </p:nvSpPr>
        <p:spPr bwMode="auto">
          <a:xfrm>
            <a:off x="1752600" y="3717925"/>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B</a:t>
            </a:r>
          </a:p>
        </p:txBody>
      </p:sp>
      <p:sp>
        <p:nvSpPr>
          <p:cNvPr id="65540" name="Text Box 4">
            <a:extLst>
              <a:ext uri="{FF2B5EF4-FFF2-40B4-BE49-F238E27FC236}">
                <a16:creationId xmlns:a16="http://schemas.microsoft.com/office/drawing/2014/main" id="{B69C1B3D-B46C-5015-AB51-927F75EB9AC7}"/>
              </a:ext>
            </a:extLst>
          </p:cNvPr>
          <p:cNvSpPr txBox="1">
            <a:spLocks noChangeArrowheads="1"/>
          </p:cNvSpPr>
          <p:nvPr/>
        </p:nvSpPr>
        <p:spPr bwMode="auto">
          <a:xfrm>
            <a:off x="1752600" y="4632325"/>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a:t>
            </a:r>
          </a:p>
        </p:txBody>
      </p:sp>
      <p:sp>
        <p:nvSpPr>
          <p:cNvPr id="65543" name="Rectangle 7">
            <a:extLst>
              <a:ext uri="{FF2B5EF4-FFF2-40B4-BE49-F238E27FC236}">
                <a16:creationId xmlns:a16="http://schemas.microsoft.com/office/drawing/2014/main" id="{CB72C548-B7EF-B931-D4C9-2422ADA8D4FA}"/>
              </a:ext>
            </a:extLst>
          </p:cNvPr>
          <p:cNvSpPr>
            <a:spLocks noChangeArrowheads="1"/>
          </p:cNvSpPr>
          <p:nvPr/>
        </p:nvSpPr>
        <p:spPr bwMode="auto">
          <a:xfrm>
            <a:off x="2743200" y="4708525"/>
            <a:ext cx="2362200" cy="533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5544" name="Rectangle 8">
            <a:extLst>
              <a:ext uri="{FF2B5EF4-FFF2-40B4-BE49-F238E27FC236}">
                <a16:creationId xmlns:a16="http://schemas.microsoft.com/office/drawing/2014/main" id="{8154B5F5-21D6-A80E-D33B-C6E7D4A2AF66}"/>
              </a:ext>
            </a:extLst>
          </p:cNvPr>
          <p:cNvSpPr>
            <a:spLocks noChangeArrowheads="1"/>
          </p:cNvSpPr>
          <p:nvPr/>
        </p:nvSpPr>
        <p:spPr bwMode="auto">
          <a:xfrm>
            <a:off x="2667000" y="3794125"/>
            <a:ext cx="3429000" cy="533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5545" name="Text Box 9">
            <a:extLst>
              <a:ext uri="{FF2B5EF4-FFF2-40B4-BE49-F238E27FC236}">
                <a16:creationId xmlns:a16="http://schemas.microsoft.com/office/drawing/2014/main" id="{05646AFC-1B60-6FF9-F1C7-E0DC78B3C821}"/>
              </a:ext>
            </a:extLst>
          </p:cNvPr>
          <p:cNvSpPr txBox="1">
            <a:spLocks noChangeArrowheads="1"/>
          </p:cNvSpPr>
          <p:nvPr/>
        </p:nvSpPr>
        <p:spPr bwMode="auto">
          <a:xfrm>
            <a:off x="2133600" y="5943600"/>
            <a:ext cx="3276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solidFill>
                  <a:srgbClr val="FF0000"/>
                </a:solidFill>
              </a:rPr>
              <a:t>If they’</a:t>
            </a:r>
            <a:r>
              <a:rPr lang="en-US" altLang="ja-JP" sz="2800">
                <a:solidFill>
                  <a:srgbClr val="FF0000"/>
                </a:solidFill>
              </a:rPr>
              <a:t>re different</a:t>
            </a:r>
            <a:endParaRPr lang="en-US" altLang="en-US" sz="2800">
              <a:solidFill>
                <a:srgbClr val="FF0000"/>
              </a:solidFill>
            </a:endParaRPr>
          </a:p>
        </p:txBody>
      </p:sp>
      <p:sp>
        <p:nvSpPr>
          <p:cNvPr id="65554" name="Text Box 18">
            <a:extLst>
              <a:ext uri="{FF2B5EF4-FFF2-40B4-BE49-F238E27FC236}">
                <a16:creationId xmlns:a16="http://schemas.microsoft.com/office/drawing/2014/main" id="{677B5CB6-59AA-E6D8-2112-BE3D67975DC9}"/>
              </a:ext>
            </a:extLst>
          </p:cNvPr>
          <p:cNvSpPr txBox="1">
            <a:spLocks noChangeArrowheads="1"/>
          </p:cNvSpPr>
          <p:nvPr/>
        </p:nvSpPr>
        <p:spPr bwMode="auto">
          <a:xfrm>
            <a:off x="1752600" y="1676400"/>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B</a:t>
            </a:r>
          </a:p>
        </p:txBody>
      </p:sp>
      <p:sp>
        <p:nvSpPr>
          <p:cNvPr id="65555" name="Text Box 19">
            <a:extLst>
              <a:ext uri="{FF2B5EF4-FFF2-40B4-BE49-F238E27FC236}">
                <a16:creationId xmlns:a16="http://schemas.microsoft.com/office/drawing/2014/main" id="{2F23123C-A330-5C29-80E7-B9B2A2C73A6A}"/>
              </a:ext>
            </a:extLst>
          </p:cNvPr>
          <p:cNvSpPr txBox="1">
            <a:spLocks noChangeArrowheads="1"/>
          </p:cNvSpPr>
          <p:nvPr/>
        </p:nvSpPr>
        <p:spPr bwMode="auto">
          <a:xfrm>
            <a:off x="1752600" y="2438400"/>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a:t>
            </a:r>
          </a:p>
        </p:txBody>
      </p:sp>
      <p:sp>
        <p:nvSpPr>
          <p:cNvPr id="65557" name="Rectangle 21">
            <a:extLst>
              <a:ext uri="{FF2B5EF4-FFF2-40B4-BE49-F238E27FC236}">
                <a16:creationId xmlns:a16="http://schemas.microsoft.com/office/drawing/2014/main" id="{31B369D6-050E-8861-770B-AB61C4D86A3F}"/>
              </a:ext>
            </a:extLst>
          </p:cNvPr>
          <p:cNvSpPr>
            <a:spLocks noChangeArrowheads="1"/>
          </p:cNvSpPr>
          <p:nvPr/>
        </p:nvSpPr>
        <p:spPr bwMode="auto">
          <a:xfrm>
            <a:off x="2743200" y="2514600"/>
            <a:ext cx="2895600" cy="533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5558" name="Rectangle 22">
            <a:extLst>
              <a:ext uri="{FF2B5EF4-FFF2-40B4-BE49-F238E27FC236}">
                <a16:creationId xmlns:a16="http://schemas.microsoft.com/office/drawing/2014/main" id="{1ED43CAF-DC6D-3C52-5A55-814E813354F4}"/>
              </a:ext>
            </a:extLst>
          </p:cNvPr>
          <p:cNvSpPr>
            <a:spLocks noChangeArrowheads="1"/>
          </p:cNvSpPr>
          <p:nvPr/>
        </p:nvSpPr>
        <p:spPr bwMode="auto">
          <a:xfrm>
            <a:off x="2667000" y="1752600"/>
            <a:ext cx="2895600" cy="533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5560" name="Text Box 24">
            <a:extLst>
              <a:ext uri="{FF2B5EF4-FFF2-40B4-BE49-F238E27FC236}">
                <a16:creationId xmlns:a16="http://schemas.microsoft.com/office/drawing/2014/main" id="{1D7FCED0-7E10-CB49-D47D-429832238AAE}"/>
              </a:ext>
            </a:extLst>
          </p:cNvPr>
          <p:cNvSpPr txBox="1">
            <a:spLocks noChangeArrowheads="1"/>
          </p:cNvSpPr>
          <p:nvPr/>
        </p:nvSpPr>
        <p:spPr bwMode="auto">
          <a:xfrm>
            <a:off x="6934200" y="2743200"/>
            <a:ext cx="1828800" cy="14335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8800">
                <a:solidFill>
                  <a:srgbClr val="FF0000"/>
                </a:solidFill>
                <a:latin typeface="Arial" charset="0"/>
                <a:ea typeface="ＭＳ Ｐゴシック" charset="0"/>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8BF49AA-09AA-F800-1E97-DA806A92DD01}"/>
              </a:ext>
            </a:extLst>
          </p:cNvPr>
          <p:cNvSpPr>
            <a:spLocks noGrp="1" noChangeArrowheads="1"/>
          </p:cNvSpPr>
          <p:nvPr>
            <p:ph type="title"/>
          </p:nvPr>
        </p:nvSpPr>
        <p:spPr/>
        <p:txBody>
          <a:bodyPr/>
          <a:lstStyle/>
          <a:p>
            <a:pPr eaLnBrk="1" hangingPunct="1">
              <a:defRPr/>
            </a:pPr>
            <a:r>
              <a:rPr lang="en-US">
                <a:cs typeface="+mj-cs"/>
              </a:rPr>
              <a:t>Step 1: Define the problem with respect to subproblems</a:t>
            </a:r>
          </a:p>
        </p:txBody>
      </p:sp>
      <p:sp>
        <p:nvSpPr>
          <p:cNvPr id="61443" name="Text Box 3">
            <a:extLst>
              <a:ext uri="{FF2B5EF4-FFF2-40B4-BE49-F238E27FC236}">
                <a16:creationId xmlns:a16="http://schemas.microsoft.com/office/drawing/2014/main" id="{208D8117-C60A-0899-BF94-1A4D77700FD6}"/>
              </a:ext>
            </a:extLst>
          </p:cNvPr>
          <p:cNvSpPr txBox="1">
            <a:spLocks noChangeArrowheads="1"/>
          </p:cNvSpPr>
          <p:nvPr/>
        </p:nvSpPr>
        <p:spPr bwMode="auto">
          <a:xfrm>
            <a:off x="1752600" y="1676400"/>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B</a:t>
            </a:r>
          </a:p>
        </p:txBody>
      </p:sp>
      <p:sp>
        <p:nvSpPr>
          <p:cNvPr id="61444" name="Text Box 4">
            <a:extLst>
              <a:ext uri="{FF2B5EF4-FFF2-40B4-BE49-F238E27FC236}">
                <a16:creationId xmlns:a16="http://schemas.microsoft.com/office/drawing/2014/main" id="{A0B606C6-02E2-3E69-ED66-5BB8444FBAEE}"/>
              </a:ext>
            </a:extLst>
          </p:cNvPr>
          <p:cNvSpPr txBox="1">
            <a:spLocks noChangeArrowheads="1"/>
          </p:cNvSpPr>
          <p:nvPr/>
        </p:nvSpPr>
        <p:spPr bwMode="auto">
          <a:xfrm>
            <a:off x="1752600" y="3124200"/>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a:t>
            </a:r>
          </a:p>
        </p:txBody>
      </p:sp>
      <p:sp>
        <p:nvSpPr>
          <p:cNvPr id="61445" name="Line 5">
            <a:extLst>
              <a:ext uri="{FF2B5EF4-FFF2-40B4-BE49-F238E27FC236}">
                <a16:creationId xmlns:a16="http://schemas.microsoft.com/office/drawing/2014/main" id="{3D60110C-3373-CC48-3D28-69E71BF3D901}"/>
              </a:ext>
            </a:extLst>
          </p:cNvPr>
          <p:cNvSpPr>
            <a:spLocks noChangeShapeType="1"/>
          </p:cNvSpPr>
          <p:nvPr/>
        </p:nvSpPr>
        <p:spPr bwMode="auto">
          <a:xfrm flipV="1">
            <a:off x="5791200" y="23622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1446" name="Line 6">
            <a:extLst>
              <a:ext uri="{FF2B5EF4-FFF2-40B4-BE49-F238E27FC236}">
                <a16:creationId xmlns:a16="http://schemas.microsoft.com/office/drawing/2014/main" id="{CB05F019-FC76-A26D-0AEC-E717F57FF609}"/>
              </a:ext>
            </a:extLst>
          </p:cNvPr>
          <p:cNvSpPr>
            <a:spLocks noChangeShapeType="1"/>
          </p:cNvSpPr>
          <p:nvPr/>
        </p:nvSpPr>
        <p:spPr bwMode="auto">
          <a:xfrm flipV="1">
            <a:off x="5334000" y="38100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aphicFrame>
        <p:nvGraphicFramePr>
          <p:cNvPr id="66566" name="Object 12">
            <a:extLst>
              <a:ext uri="{FF2B5EF4-FFF2-40B4-BE49-F238E27FC236}">
                <a16:creationId xmlns:a16="http://schemas.microsoft.com/office/drawing/2014/main" id="{C5C1CDA5-DF02-7BE3-BA2E-6C194B0DB820}"/>
              </a:ext>
            </a:extLst>
          </p:cNvPr>
          <p:cNvGraphicFramePr>
            <a:graphicFrameLocks noChangeAspect="1"/>
          </p:cNvGraphicFramePr>
          <p:nvPr/>
        </p:nvGraphicFramePr>
        <p:xfrm>
          <a:off x="685800" y="4953000"/>
          <a:ext cx="7467600" cy="923925"/>
        </p:xfrm>
        <a:graphic>
          <a:graphicData uri="http://schemas.openxmlformats.org/presentationml/2006/ole">
            <mc:AlternateContent xmlns:mc="http://schemas.openxmlformats.org/markup-compatibility/2006">
              <mc:Choice xmlns:v="urn:schemas-microsoft-com:vml" Requires="v">
                <p:oleObj name="Equation" r:id="rId2" imgW="89814400" imgH="11112500" progId="Equation.3">
                  <p:embed/>
                </p:oleObj>
              </mc:Choice>
              <mc:Fallback>
                <p:oleObj name="Equation" r:id="rId2" imgW="89814400" imgH="11112500" progId="Equation.3">
                  <p:embed/>
                  <p:pic>
                    <p:nvPicPr>
                      <p:cNvPr id="66566" name="Object 12">
                        <a:extLst>
                          <a:ext uri="{FF2B5EF4-FFF2-40B4-BE49-F238E27FC236}">
                            <a16:creationId xmlns:a16="http://schemas.microsoft.com/office/drawing/2014/main" id="{C5C1CDA5-DF02-7BE3-BA2E-6C194B0DB8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953000"/>
                        <a:ext cx="7467600"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6567" name="TextBox 1">
            <a:extLst>
              <a:ext uri="{FF2B5EF4-FFF2-40B4-BE49-F238E27FC236}">
                <a16:creationId xmlns:a16="http://schemas.microsoft.com/office/drawing/2014/main" id="{C82A3B17-CB18-BB49-57F4-6CF56FB190A1}"/>
              </a:ext>
            </a:extLst>
          </p:cNvPr>
          <p:cNvSpPr txBox="1">
            <a:spLocks noChangeArrowheads="1"/>
          </p:cNvSpPr>
          <p:nvPr/>
        </p:nvSpPr>
        <p:spPr bwMode="auto">
          <a:xfrm>
            <a:off x="990600" y="6153150"/>
            <a:ext cx="731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i="1">
                <a:solidFill>
                  <a:srgbClr val="FF6600"/>
                </a:solidFill>
              </a:rPr>
              <a:t>(for now, let’s just worry about counting the length of the LCS)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180FFA9-841D-AB96-C2A4-CAB4250F47FB}"/>
              </a:ext>
            </a:extLst>
          </p:cNvPr>
          <p:cNvSpPr>
            <a:spLocks noGrp="1" noChangeArrowheads="1"/>
          </p:cNvSpPr>
          <p:nvPr>
            <p:ph type="title"/>
          </p:nvPr>
        </p:nvSpPr>
        <p:spPr/>
        <p:txBody>
          <a:bodyPr/>
          <a:lstStyle/>
          <a:p>
            <a:pPr eaLnBrk="1" hangingPunct="1">
              <a:defRPr/>
            </a:pPr>
            <a:r>
              <a:rPr lang="en-US">
                <a:cs typeface="+mj-cs"/>
              </a:rPr>
              <a:t>Step 2: Build the solution from the bottom up</a:t>
            </a:r>
          </a:p>
        </p:txBody>
      </p:sp>
      <p:graphicFrame>
        <p:nvGraphicFramePr>
          <p:cNvPr id="67586" name="Object 4">
            <a:extLst>
              <a:ext uri="{FF2B5EF4-FFF2-40B4-BE49-F238E27FC236}">
                <a16:creationId xmlns:a16="http://schemas.microsoft.com/office/drawing/2014/main" id="{10E13B8E-D85E-12E0-A0E5-E61BB5FEED9D}"/>
              </a:ext>
            </a:extLst>
          </p:cNvPr>
          <p:cNvGraphicFramePr>
            <a:graphicFrameLocks noChangeAspect="1"/>
          </p:cNvGraphicFramePr>
          <p:nvPr/>
        </p:nvGraphicFramePr>
        <p:xfrm>
          <a:off x="609600" y="1600200"/>
          <a:ext cx="7467600" cy="923925"/>
        </p:xfrm>
        <a:graphic>
          <a:graphicData uri="http://schemas.openxmlformats.org/presentationml/2006/ole">
            <mc:AlternateContent xmlns:mc="http://schemas.openxmlformats.org/markup-compatibility/2006">
              <mc:Choice xmlns:v="urn:schemas-microsoft-com:vml" Requires="v">
                <p:oleObj name="Equation" r:id="rId2" imgW="89814400" imgH="11112500" progId="Equation.3">
                  <p:embed/>
                </p:oleObj>
              </mc:Choice>
              <mc:Fallback>
                <p:oleObj name="Equation" r:id="rId2" imgW="89814400" imgH="11112500" progId="Equation.3">
                  <p:embed/>
                  <p:pic>
                    <p:nvPicPr>
                      <p:cNvPr id="67586" name="Object 4">
                        <a:extLst>
                          <a:ext uri="{FF2B5EF4-FFF2-40B4-BE49-F238E27FC236}">
                            <a16:creationId xmlns:a16="http://schemas.microsoft.com/office/drawing/2014/main" id="{10E13B8E-D85E-12E0-A0E5-E61BB5FEED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7467600"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4517" name="Text Box 5">
            <a:extLst>
              <a:ext uri="{FF2B5EF4-FFF2-40B4-BE49-F238E27FC236}">
                <a16:creationId xmlns:a16="http://schemas.microsoft.com/office/drawing/2014/main" id="{6FBF8E84-9BDC-342C-762F-18F6564E095A}"/>
              </a:ext>
            </a:extLst>
          </p:cNvPr>
          <p:cNvSpPr txBox="1">
            <a:spLocks noChangeArrowheads="1"/>
          </p:cNvSpPr>
          <p:nvPr/>
        </p:nvSpPr>
        <p:spPr bwMode="auto">
          <a:xfrm>
            <a:off x="2590800" y="2971800"/>
            <a:ext cx="38862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dirty="0">
                <a:solidFill>
                  <a:srgbClr val="FF0000"/>
                </a:solidFill>
                <a:latin typeface="Arial" charset="0"/>
                <a:ea typeface="ＭＳ Ｐゴシック" charset="0"/>
              </a:rPr>
              <a:t>What types of </a:t>
            </a:r>
            <a:r>
              <a:rPr lang="en-US" sz="2000" dirty="0" err="1">
                <a:solidFill>
                  <a:srgbClr val="FF0000"/>
                </a:solidFill>
                <a:latin typeface="Arial" charset="0"/>
                <a:ea typeface="ＭＳ Ｐゴシック" charset="0"/>
              </a:rPr>
              <a:t>subproblem</a:t>
            </a:r>
            <a:r>
              <a:rPr lang="en-US" sz="2000" dirty="0">
                <a:solidFill>
                  <a:srgbClr val="FF0000"/>
                </a:solidFill>
                <a:latin typeface="Arial" charset="0"/>
                <a:ea typeface="ＭＳ Ｐゴシック" charset="0"/>
              </a:rPr>
              <a:t> </a:t>
            </a:r>
            <a:r>
              <a:rPr lang="en-US" sz="2400" dirty="0">
                <a:solidFill>
                  <a:srgbClr val="FF0000"/>
                </a:solidFill>
                <a:latin typeface="Arial" charset="0"/>
                <a:ea typeface="ＭＳ Ｐゴシック" charset="0"/>
              </a:rPr>
              <a:t>solutions</a:t>
            </a:r>
            <a:r>
              <a:rPr lang="en-US" sz="2000" dirty="0">
                <a:solidFill>
                  <a:srgbClr val="FF0000"/>
                </a:solidFill>
                <a:latin typeface="Arial" charset="0"/>
                <a:ea typeface="ＭＳ Ｐゴシック" charset="0"/>
              </a:rPr>
              <a:t> do we need to store?</a:t>
            </a:r>
          </a:p>
        </p:txBody>
      </p:sp>
      <p:sp>
        <p:nvSpPr>
          <p:cNvPr id="64518" name="Text Box 6">
            <a:extLst>
              <a:ext uri="{FF2B5EF4-FFF2-40B4-BE49-F238E27FC236}">
                <a16:creationId xmlns:a16="http://schemas.microsoft.com/office/drawing/2014/main" id="{8BB13C58-9B3B-F8CE-1FBB-7964B4ED5177}"/>
              </a:ext>
            </a:extLst>
          </p:cNvPr>
          <p:cNvSpPr txBox="1">
            <a:spLocks noChangeArrowheads="1"/>
          </p:cNvSpPr>
          <p:nvPr/>
        </p:nvSpPr>
        <p:spPr bwMode="auto">
          <a:xfrm>
            <a:off x="2362200" y="4191000"/>
            <a:ext cx="3581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solidFill>
                  <a:srgbClr val="0000FF"/>
                </a:solidFill>
              </a:rPr>
              <a:t>LCS(X</a:t>
            </a:r>
            <a:r>
              <a:rPr lang="en-US" altLang="en-US" sz="2800" baseline="-25000">
                <a:solidFill>
                  <a:srgbClr val="0000FF"/>
                </a:solidFill>
              </a:rPr>
              <a:t>1…</a:t>
            </a:r>
            <a:r>
              <a:rPr lang="en-US" altLang="en-US" sz="2800" b="1" baseline="-25000">
                <a:solidFill>
                  <a:srgbClr val="0000FF"/>
                </a:solidFill>
              </a:rPr>
              <a:t>j</a:t>
            </a:r>
            <a:r>
              <a:rPr lang="en-US" altLang="en-US" sz="2800">
                <a:solidFill>
                  <a:srgbClr val="0000FF"/>
                </a:solidFill>
              </a:rPr>
              <a:t>, Y</a:t>
            </a:r>
            <a:r>
              <a:rPr lang="en-US" altLang="en-US" sz="2800" baseline="-25000">
                <a:solidFill>
                  <a:srgbClr val="0000FF"/>
                </a:solidFill>
              </a:rPr>
              <a:t>1…</a:t>
            </a:r>
            <a:r>
              <a:rPr lang="en-US" altLang="en-US" sz="2800" b="1" baseline="-25000">
                <a:solidFill>
                  <a:srgbClr val="0000FF"/>
                </a:solidFill>
              </a:rPr>
              <a:t>k</a:t>
            </a:r>
            <a:r>
              <a:rPr lang="en-US" altLang="en-US" sz="2800">
                <a:solidFill>
                  <a:srgbClr val="0000FF"/>
                </a:solidFill>
              </a:rPr>
              <a:t>)</a:t>
            </a:r>
            <a:endParaRPr lang="en-US" altLang="en-US" sz="2800" baseline="-25000">
              <a:solidFill>
                <a:srgbClr val="0000FF"/>
              </a:solidFill>
            </a:endParaRPr>
          </a:p>
        </p:txBody>
      </p:sp>
      <p:sp>
        <p:nvSpPr>
          <p:cNvPr id="64519" name="Line 7">
            <a:extLst>
              <a:ext uri="{FF2B5EF4-FFF2-40B4-BE49-F238E27FC236}">
                <a16:creationId xmlns:a16="http://schemas.microsoft.com/office/drawing/2014/main" id="{9487C39B-DC2C-CA05-8272-DF0AE59C3379}"/>
              </a:ext>
            </a:extLst>
          </p:cNvPr>
          <p:cNvSpPr>
            <a:spLocks noChangeShapeType="1"/>
          </p:cNvSpPr>
          <p:nvPr/>
        </p:nvSpPr>
        <p:spPr bwMode="auto">
          <a:xfrm flipH="1" flipV="1">
            <a:off x="3962400" y="4800600"/>
            <a:ext cx="1524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4520" name="Line 8">
            <a:extLst>
              <a:ext uri="{FF2B5EF4-FFF2-40B4-BE49-F238E27FC236}">
                <a16:creationId xmlns:a16="http://schemas.microsoft.com/office/drawing/2014/main" id="{047BDA16-C53F-0B24-F9F1-D5D7186FF1DC}"/>
              </a:ext>
            </a:extLst>
          </p:cNvPr>
          <p:cNvSpPr>
            <a:spLocks noChangeShapeType="1"/>
          </p:cNvSpPr>
          <p:nvPr/>
        </p:nvSpPr>
        <p:spPr bwMode="auto">
          <a:xfrm flipV="1">
            <a:off x="4343400" y="4724400"/>
            <a:ext cx="4572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4521" name="Text Box 9">
            <a:extLst>
              <a:ext uri="{FF2B5EF4-FFF2-40B4-BE49-F238E27FC236}">
                <a16:creationId xmlns:a16="http://schemas.microsoft.com/office/drawing/2014/main" id="{8E060387-2475-7776-F879-D9FA5CB84490}"/>
              </a:ext>
            </a:extLst>
          </p:cNvPr>
          <p:cNvSpPr txBox="1">
            <a:spLocks noChangeArrowheads="1"/>
          </p:cNvSpPr>
          <p:nvPr/>
        </p:nvSpPr>
        <p:spPr bwMode="auto">
          <a:xfrm>
            <a:off x="3276600" y="5791200"/>
            <a:ext cx="25146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two different indices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45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5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4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p:bldP spid="64518" grpId="0"/>
      <p:bldP spid="6452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2DAF7556-2604-BB7C-8305-A92A806276A9}"/>
              </a:ext>
            </a:extLst>
          </p:cNvPr>
          <p:cNvSpPr>
            <a:spLocks noGrp="1" noChangeArrowheads="1"/>
          </p:cNvSpPr>
          <p:nvPr>
            <p:ph type="title"/>
          </p:nvPr>
        </p:nvSpPr>
        <p:spPr/>
        <p:txBody>
          <a:bodyPr/>
          <a:lstStyle/>
          <a:p>
            <a:pPr eaLnBrk="1" hangingPunct="1">
              <a:defRPr/>
            </a:pPr>
            <a:r>
              <a:rPr lang="en-US">
                <a:cs typeface="+mj-cs"/>
              </a:rPr>
              <a:t>Step 2: Build the solution from the bottom up</a:t>
            </a:r>
          </a:p>
        </p:txBody>
      </p:sp>
      <p:graphicFrame>
        <p:nvGraphicFramePr>
          <p:cNvPr id="68610" name="Object 3">
            <a:extLst>
              <a:ext uri="{FF2B5EF4-FFF2-40B4-BE49-F238E27FC236}">
                <a16:creationId xmlns:a16="http://schemas.microsoft.com/office/drawing/2014/main" id="{7CB41E3D-EFB2-F29F-C8AD-5A77F403ABEF}"/>
              </a:ext>
            </a:extLst>
          </p:cNvPr>
          <p:cNvGraphicFramePr>
            <a:graphicFrameLocks noChangeAspect="1"/>
          </p:cNvGraphicFramePr>
          <p:nvPr/>
        </p:nvGraphicFramePr>
        <p:xfrm>
          <a:off x="609600" y="1600200"/>
          <a:ext cx="7467600" cy="923925"/>
        </p:xfrm>
        <a:graphic>
          <a:graphicData uri="http://schemas.openxmlformats.org/presentationml/2006/ole">
            <mc:AlternateContent xmlns:mc="http://schemas.openxmlformats.org/markup-compatibility/2006">
              <mc:Choice xmlns:v="urn:schemas-microsoft-com:vml" Requires="v">
                <p:oleObj name="Equation" r:id="rId2" imgW="89814400" imgH="11112500" progId="Equation.3">
                  <p:embed/>
                </p:oleObj>
              </mc:Choice>
              <mc:Fallback>
                <p:oleObj name="Equation" r:id="rId2" imgW="89814400" imgH="11112500" progId="Equation.3">
                  <p:embed/>
                  <p:pic>
                    <p:nvPicPr>
                      <p:cNvPr id="68610" name="Object 3">
                        <a:extLst>
                          <a:ext uri="{FF2B5EF4-FFF2-40B4-BE49-F238E27FC236}">
                            <a16:creationId xmlns:a16="http://schemas.microsoft.com/office/drawing/2014/main" id="{7CB41E3D-EFB2-F29F-C8AD-5A77F403AB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7467600"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9636" name="Text Box 4">
            <a:extLst>
              <a:ext uri="{FF2B5EF4-FFF2-40B4-BE49-F238E27FC236}">
                <a16:creationId xmlns:a16="http://schemas.microsoft.com/office/drawing/2014/main" id="{89D95982-6169-5656-7458-4B9CB3F68A94}"/>
              </a:ext>
            </a:extLst>
          </p:cNvPr>
          <p:cNvSpPr txBox="1">
            <a:spLocks noChangeArrowheads="1"/>
          </p:cNvSpPr>
          <p:nvPr/>
        </p:nvSpPr>
        <p:spPr bwMode="auto">
          <a:xfrm>
            <a:off x="2590800" y="2971800"/>
            <a:ext cx="38862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dirty="0">
                <a:solidFill>
                  <a:srgbClr val="FF0000"/>
                </a:solidFill>
                <a:latin typeface="Arial" charset="0"/>
                <a:ea typeface="ＭＳ Ｐゴシック" charset="0"/>
              </a:rPr>
              <a:t>What types of </a:t>
            </a:r>
            <a:r>
              <a:rPr lang="en-US" sz="2000" dirty="0" err="1">
                <a:solidFill>
                  <a:srgbClr val="FF0000"/>
                </a:solidFill>
                <a:latin typeface="Arial" charset="0"/>
                <a:ea typeface="ＭＳ Ｐゴシック" charset="0"/>
              </a:rPr>
              <a:t>subproblem</a:t>
            </a:r>
            <a:r>
              <a:rPr lang="en-US" sz="2000" dirty="0">
                <a:solidFill>
                  <a:srgbClr val="FF0000"/>
                </a:solidFill>
                <a:latin typeface="Arial" charset="0"/>
                <a:ea typeface="ＭＳ Ｐゴシック" charset="0"/>
              </a:rPr>
              <a:t> </a:t>
            </a:r>
            <a:r>
              <a:rPr lang="en-US" sz="2400" dirty="0">
                <a:solidFill>
                  <a:srgbClr val="FF0000"/>
                </a:solidFill>
                <a:latin typeface="Arial" charset="0"/>
                <a:ea typeface="ＭＳ Ｐゴシック" charset="0"/>
              </a:rPr>
              <a:t>solutions</a:t>
            </a:r>
            <a:r>
              <a:rPr lang="en-US" sz="2000" dirty="0">
                <a:solidFill>
                  <a:srgbClr val="FF0000"/>
                </a:solidFill>
                <a:latin typeface="Arial" charset="0"/>
                <a:ea typeface="ＭＳ Ｐゴシック" charset="0"/>
              </a:rPr>
              <a:t> do we need to store?</a:t>
            </a:r>
          </a:p>
        </p:txBody>
      </p:sp>
      <p:sp>
        <p:nvSpPr>
          <p:cNvPr id="69637" name="Text Box 5">
            <a:extLst>
              <a:ext uri="{FF2B5EF4-FFF2-40B4-BE49-F238E27FC236}">
                <a16:creationId xmlns:a16="http://schemas.microsoft.com/office/drawing/2014/main" id="{72482BCA-1699-8FE1-7153-33CFCAE23966}"/>
              </a:ext>
            </a:extLst>
          </p:cNvPr>
          <p:cNvSpPr txBox="1">
            <a:spLocks noChangeArrowheads="1"/>
          </p:cNvSpPr>
          <p:nvPr/>
        </p:nvSpPr>
        <p:spPr bwMode="auto">
          <a:xfrm>
            <a:off x="2362200" y="4191000"/>
            <a:ext cx="3581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solidFill>
                  <a:srgbClr val="0000FF"/>
                </a:solidFill>
              </a:rPr>
              <a:t>LCS(X</a:t>
            </a:r>
            <a:r>
              <a:rPr lang="en-US" altLang="en-US" sz="2800" baseline="-25000">
                <a:solidFill>
                  <a:srgbClr val="0000FF"/>
                </a:solidFill>
              </a:rPr>
              <a:t>1…</a:t>
            </a:r>
            <a:r>
              <a:rPr lang="en-US" altLang="en-US" sz="2800" b="1" baseline="-25000">
                <a:solidFill>
                  <a:srgbClr val="0000FF"/>
                </a:solidFill>
              </a:rPr>
              <a:t>j</a:t>
            </a:r>
            <a:r>
              <a:rPr lang="en-US" altLang="en-US" sz="2800">
                <a:solidFill>
                  <a:srgbClr val="0000FF"/>
                </a:solidFill>
              </a:rPr>
              <a:t>, Y</a:t>
            </a:r>
            <a:r>
              <a:rPr lang="en-US" altLang="en-US" sz="2800" baseline="-25000">
                <a:solidFill>
                  <a:srgbClr val="0000FF"/>
                </a:solidFill>
              </a:rPr>
              <a:t>1…</a:t>
            </a:r>
            <a:r>
              <a:rPr lang="en-US" altLang="en-US" sz="2800" b="1" baseline="-25000">
                <a:solidFill>
                  <a:srgbClr val="0000FF"/>
                </a:solidFill>
              </a:rPr>
              <a:t>k</a:t>
            </a:r>
            <a:r>
              <a:rPr lang="en-US" altLang="en-US" sz="2800">
                <a:solidFill>
                  <a:srgbClr val="0000FF"/>
                </a:solidFill>
              </a:rPr>
              <a:t>)</a:t>
            </a:r>
            <a:endParaRPr lang="en-US" altLang="en-US" sz="2800" baseline="-25000">
              <a:solidFill>
                <a:srgbClr val="0000FF"/>
              </a:solidFill>
            </a:endParaRPr>
          </a:p>
        </p:txBody>
      </p:sp>
      <p:graphicFrame>
        <p:nvGraphicFramePr>
          <p:cNvPr id="68613" name="Object 10">
            <a:extLst>
              <a:ext uri="{FF2B5EF4-FFF2-40B4-BE49-F238E27FC236}">
                <a16:creationId xmlns:a16="http://schemas.microsoft.com/office/drawing/2014/main" id="{721D7211-3DFB-4A5D-55A2-98AE37C8E55F}"/>
              </a:ext>
            </a:extLst>
          </p:cNvPr>
          <p:cNvGraphicFramePr>
            <a:graphicFrameLocks noChangeAspect="1"/>
          </p:cNvGraphicFramePr>
          <p:nvPr/>
        </p:nvGraphicFramePr>
        <p:xfrm>
          <a:off x="874713" y="5105400"/>
          <a:ext cx="6518275" cy="876300"/>
        </p:xfrm>
        <a:graphic>
          <a:graphicData uri="http://schemas.openxmlformats.org/presentationml/2006/ole">
            <mc:AlternateContent xmlns:mc="http://schemas.openxmlformats.org/markup-compatibility/2006">
              <mc:Choice xmlns:v="urn:schemas-microsoft-com:vml" Requires="v">
                <p:oleObj name="Equation" r:id="rId4" imgW="78409800" imgH="10528300" progId="Equation.3">
                  <p:embed/>
                </p:oleObj>
              </mc:Choice>
              <mc:Fallback>
                <p:oleObj name="Equation" r:id="rId4" imgW="78409800" imgH="10528300" progId="Equation.3">
                  <p:embed/>
                  <p:pic>
                    <p:nvPicPr>
                      <p:cNvPr id="68613" name="Object 10">
                        <a:extLst>
                          <a:ext uri="{FF2B5EF4-FFF2-40B4-BE49-F238E27FC236}">
                            <a16:creationId xmlns:a16="http://schemas.microsoft.com/office/drawing/2014/main" id="{721D7211-3DFB-4A5D-55A2-98AE37C8E5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4713" y="51054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Text Box 4">
            <a:extLst>
              <a:ext uri="{FF2B5EF4-FFF2-40B4-BE49-F238E27FC236}">
                <a16:creationId xmlns:a16="http://schemas.microsoft.com/office/drawing/2014/main" id="{78E79988-6CB6-E7FA-A0FE-08EE487AF949}"/>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66565" name="Text Box 5">
            <a:extLst>
              <a:ext uri="{FF2B5EF4-FFF2-40B4-BE49-F238E27FC236}">
                <a16:creationId xmlns:a16="http://schemas.microsoft.com/office/drawing/2014/main" id="{F67F4475-6CA8-D8E4-D969-7CDCB1CA9563}"/>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66566" name="Line 6">
            <a:extLst>
              <a:ext uri="{FF2B5EF4-FFF2-40B4-BE49-F238E27FC236}">
                <a16:creationId xmlns:a16="http://schemas.microsoft.com/office/drawing/2014/main" id="{37F4A6B1-B0B9-D0FE-B9E7-919080FA243A}"/>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6567" name="Line 7">
            <a:extLst>
              <a:ext uri="{FF2B5EF4-FFF2-40B4-BE49-F238E27FC236}">
                <a16:creationId xmlns:a16="http://schemas.microsoft.com/office/drawing/2014/main" id="{B3CB9FCF-FA4D-E457-01C5-3E4B721D19F4}"/>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6568" name="Text Box 8">
            <a:extLst>
              <a:ext uri="{FF2B5EF4-FFF2-40B4-BE49-F238E27FC236}">
                <a16:creationId xmlns:a16="http://schemas.microsoft.com/office/drawing/2014/main" id="{40041624-E90E-2E98-D267-A09BB7564039}"/>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66569" name="Text Box 9">
            <a:extLst>
              <a:ext uri="{FF2B5EF4-FFF2-40B4-BE49-F238E27FC236}">
                <a16:creationId xmlns:a16="http://schemas.microsoft.com/office/drawing/2014/main" id="{4ABAE8B3-9DA1-D10C-AF2D-04D3153EB090}"/>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graphicFrame>
        <p:nvGraphicFramePr>
          <p:cNvPr id="69639" name="Object 13">
            <a:extLst>
              <a:ext uri="{FF2B5EF4-FFF2-40B4-BE49-F238E27FC236}">
                <a16:creationId xmlns:a16="http://schemas.microsoft.com/office/drawing/2014/main" id="{81BED04F-20EE-798D-7304-21B59F880885}"/>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69639" name="Object 13">
                        <a:extLst>
                          <a:ext uri="{FF2B5EF4-FFF2-40B4-BE49-F238E27FC236}">
                            <a16:creationId xmlns:a16="http://schemas.microsoft.com/office/drawing/2014/main" id="{81BED04F-20EE-798D-7304-21B59F880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9640" name="TextBox 1">
            <a:extLst>
              <a:ext uri="{FF2B5EF4-FFF2-40B4-BE49-F238E27FC236}">
                <a16:creationId xmlns:a16="http://schemas.microsoft.com/office/drawing/2014/main" id="{70B94047-3E3A-C393-A049-CE4FE4EBD3A0}"/>
              </a:ext>
            </a:extLst>
          </p:cNvPr>
          <p:cNvSpPr txBox="1">
            <a:spLocks noChangeArrowheads="1"/>
          </p:cNvSpPr>
          <p:nvPr/>
        </p:nvSpPr>
        <p:spPr bwMode="auto">
          <a:xfrm>
            <a:off x="2971800" y="3048000"/>
            <a:ext cx="4876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FF0000"/>
                </a:solidFill>
              </a:rPr>
              <a:t>For Fibonacci and tree counting, we had to initialize some entries in the array.  Any here?</a:t>
            </a:r>
          </a:p>
        </p:txBody>
      </p:sp>
      <p:sp>
        <p:nvSpPr>
          <p:cNvPr id="3" name="Oval 2">
            <a:extLst>
              <a:ext uri="{FF2B5EF4-FFF2-40B4-BE49-F238E27FC236}">
                <a16:creationId xmlns:a16="http://schemas.microsoft.com/office/drawing/2014/main" id="{3CAB0C6D-2511-AC2C-9661-F84029103567}"/>
              </a:ext>
            </a:extLst>
          </p:cNvPr>
          <p:cNvSpPr/>
          <p:nvPr/>
        </p:nvSpPr>
        <p:spPr>
          <a:xfrm>
            <a:off x="3962400" y="304800"/>
            <a:ext cx="1295400" cy="457200"/>
          </a:xfrm>
          <a:prstGeom prst="ellipse">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Oval 12">
            <a:extLst>
              <a:ext uri="{FF2B5EF4-FFF2-40B4-BE49-F238E27FC236}">
                <a16:creationId xmlns:a16="http://schemas.microsoft.com/office/drawing/2014/main" id="{F3240AAE-514E-CCB2-3F42-81929D9ED7E1}"/>
              </a:ext>
            </a:extLst>
          </p:cNvPr>
          <p:cNvSpPr/>
          <p:nvPr/>
        </p:nvSpPr>
        <p:spPr>
          <a:xfrm>
            <a:off x="3505200" y="762000"/>
            <a:ext cx="990600" cy="457200"/>
          </a:xfrm>
          <a:prstGeom prst="ellipse">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Oval 13">
            <a:extLst>
              <a:ext uri="{FF2B5EF4-FFF2-40B4-BE49-F238E27FC236}">
                <a16:creationId xmlns:a16="http://schemas.microsoft.com/office/drawing/2014/main" id="{EF4BC402-FEEE-38BF-6EF0-114EA41FF4C7}"/>
              </a:ext>
            </a:extLst>
          </p:cNvPr>
          <p:cNvSpPr/>
          <p:nvPr/>
        </p:nvSpPr>
        <p:spPr>
          <a:xfrm>
            <a:off x="5029200" y="762000"/>
            <a:ext cx="990600" cy="457200"/>
          </a:xfrm>
          <a:prstGeom prst="ellipse">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3">
            <a:extLst>
              <a:ext uri="{FF2B5EF4-FFF2-40B4-BE49-F238E27FC236}">
                <a16:creationId xmlns:a16="http://schemas.microsoft.com/office/drawing/2014/main" id="{801AB1AF-EAE8-6E0C-EF83-94E3D08852F2}"/>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67588" name="Text Box 4">
            <a:extLst>
              <a:ext uri="{FF2B5EF4-FFF2-40B4-BE49-F238E27FC236}">
                <a16:creationId xmlns:a16="http://schemas.microsoft.com/office/drawing/2014/main" id="{2793927A-A2AB-CFA6-C5C1-BAC42F8FB441}"/>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67589" name="Line 5">
            <a:extLst>
              <a:ext uri="{FF2B5EF4-FFF2-40B4-BE49-F238E27FC236}">
                <a16:creationId xmlns:a16="http://schemas.microsoft.com/office/drawing/2014/main" id="{4BBD8A79-4FFF-6100-A751-8E8829481217}"/>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7590" name="Line 6">
            <a:extLst>
              <a:ext uri="{FF2B5EF4-FFF2-40B4-BE49-F238E27FC236}">
                <a16:creationId xmlns:a16="http://schemas.microsoft.com/office/drawing/2014/main" id="{61B6E04A-9C95-64EA-DA78-C701FC72D98F}"/>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7591" name="Text Box 7">
            <a:extLst>
              <a:ext uri="{FF2B5EF4-FFF2-40B4-BE49-F238E27FC236}">
                <a16:creationId xmlns:a16="http://schemas.microsoft.com/office/drawing/2014/main" id="{8823F281-D1F5-7D26-D1EE-32708B476686}"/>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67592" name="Text Box 8">
            <a:extLst>
              <a:ext uri="{FF2B5EF4-FFF2-40B4-BE49-F238E27FC236}">
                <a16:creationId xmlns:a16="http://schemas.microsoft.com/office/drawing/2014/main" id="{40A5DA0C-FF14-DCEC-8E6F-9D0567B46FF6}"/>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67593" name="Text Box 9">
            <a:extLst>
              <a:ext uri="{FF2B5EF4-FFF2-40B4-BE49-F238E27FC236}">
                <a16:creationId xmlns:a16="http://schemas.microsoft.com/office/drawing/2014/main" id="{F5FF75C3-D42A-6B1F-2CAE-102F92FC20C4}"/>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FF0000"/>
                </a:solidFill>
                <a:latin typeface="Arial" charset="0"/>
                <a:ea typeface="ＭＳ Ｐゴシック" charset="0"/>
              </a:rPr>
              <a:t>0  0  0  0 0 0  0</a:t>
            </a:r>
            <a:br>
              <a:rPr lang="en-US" sz="2800">
                <a:solidFill>
                  <a:srgbClr val="FF0000"/>
                </a:solidFill>
                <a:latin typeface="Arial" charset="0"/>
                <a:ea typeface="ＭＳ Ｐゴシック" charset="0"/>
              </a:rPr>
            </a:br>
            <a:r>
              <a:rPr lang="en-US" sz="2800">
                <a:solidFill>
                  <a:srgbClr val="FF0000"/>
                </a:solidFill>
                <a:latin typeface="Arial" charset="0"/>
                <a:ea typeface="ＭＳ Ｐゴシック" charset="0"/>
              </a:rPr>
              <a:t>0</a:t>
            </a:r>
            <a:br>
              <a:rPr lang="en-US" sz="2800">
                <a:solidFill>
                  <a:srgbClr val="FF0000"/>
                </a:solidFill>
                <a:latin typeface="Arial" charset="0"/>
                <a:ea typeface="ＭＳ Ｐゴシック" charset="0"/>
              </a:rPr>
            </a:br>
            <a:r>
              <a:rPr lang="en-US" sz="2800">
                <a:solidFill>
                  <a:srgbClr val="FF0000"/>
                </a:solidFill>
                <a:latin typeface="Arial" charset="0"/>
                <a:ea typeface="ＭＳ Ｐゴシック" charset="0"/>
              </a:rPr>
              <a:t>0</a:t>
            </a:r>
            <a:br>
              <a:rPr lang="en-US" sz="2800">
                <a:solidFill>
                  <a:srgbClr val="FF0000"/>
                </a:solidFill>
                <a:latin typeface="Arial" charset="0"/>
                <a:ea typeface="ＭＳ Ｐゴシック" charset="0"/>
              </a:rPr>
            </a:br>
            <a:r>
              <a:rPr lang="en-US" sz="2800">
                <a:solidFill>
                  <a:srgbClr val="FF0000"/>
                </a:solidFill>
                <a:latin typeface="Arial" charset="0"/>
                <a:ea typeface="ＭＳ Ｐゴシック" charset="0"/>
              </a:rPr>
              <a:t>0</a:t>
            </a:r>
            <a:br>
              <a:rPr lang="en-US" sz="2800">
                <a:solidFill>
                  <a:srgbClr val="FF0000"/>
                </a:solidFill>
                <a:latin typeface="Arial" charset="0"/>
                <a:ea typeface="ＭＳ Ｐゴシック" charset="0"/>
              </a:rPr>
            </a:br>
            <a:r>
              <a:rPr lang="en-US" sz="2800">
                <a:solidFill>
                  <a:srgbClr val="FF0000"/>
                </a:solidFill>
                <a:latin typeface="Arial" charset="0"/>
                <a:ea typeface="ＭＳ Ｐゴシック" charset="0"/>
              </a:rPr>
              <a:t>0</a:t>
            </a:r>
            <a:br>
              <a:rPr lang="en-US" sz="2800">
                <a:solidFill>
                  <a:srgbClr val="FF0000"/>
                </a:solidFill>
                <a:latin typeface="Arial" charset="0"/>
                <a:ea typeface="ＭＳ Ｐゴシック" charset="0"/>
              </a:rPr>
            </a:br>
            <a:r>
              <a:rPr lang="en-US" sz="2800">
                <a:solidFill>
                  <a:srgbClr val="FF0000"/>
                </a:solidFill>
                <a:latin typeface="Arial" charset="0"/>
                <a:ea typeface="ＭＳ Ｐゴシック" charset="0"/>
              </a:rPr>
              <a:t>0</a:t>
            </a:r>
            <a:br>
              <a:rPr lang="en-US" sz="2800">
                <a:solidFill>
                  <a:srgbClr val="FF0000"/>
                </a:solidFill>
                <a:latin typeface="Arial" charset="0"/>
                <a:ea typeface="ＭＳ Ｐゴシック" charset="0"/>
              </a:rPr>
            </a:br>
            <a:r>
              <a:rPr lang="en-US" sz="2800">
                <a:solidFill>
                  <a:srgbClr val="FF0000"/>
                </a:solidFill>
                <a:latin typeface="Arial" charset="0"/>
                <a:ea typeface="ＭＳ Ｐゴシック" charset="0"/>
              </a:rPr>
              <a:t>0</a:t>
            </a:r>
            <a:br>
              <a:rPr lang="en-US" sz="2800">
                <a:solidFill>
                  <a:srgbClr val="FF0000"/>
                </a:solidFill>
                <a:latin typeface="Arial" charset="0"/>
                <a:ea typeface="ＭＳ Ｐゴシック" charset="0"/>
              </a:rPr>
            </a:br>
            <a:r>
              <a:rPr lang="en-US" sz="2800">
                <a:solidFill>
                  <a:srgbClr val="FF0000"/>
                </a:solidFill>
                <a:latin typeface="Arial" charset="0"/>
                <a:ea typeface="ＭＳ Ｐゴシック" charset="0"/>
              </a:rPr>
              <a:t>0</a:t>
            </a:r>
          </a:p>
        </p:txBody>
      </p:sp>
      <p:graphicFrame>
        <p:nvGraphicFramePr>
          <p:cNvPr id="70664" name="Object 11">
            <a:extLst>
              <a:ext uri="{FF2B5EF4-FFF2-40B4-BE49-F238E27FC236}">
                <a16:creationId xmlns:a16="http://schemas.microsoft.com/office/drawing/2014/main" id="{6D2C290E-2711-F73A-ACE4-D16DE3B4E3E9}"/>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0664" name="Object 11">
                        <a:extLst>
                          <a:ext uri="{FF2B5EF4-FFF2-40B4-BE49-F238E27FC236}">
                            <a16:creationId xmlns:a16="http://schemas.microsoft.com/office/drawing/2014/main" id="{6D2C290E-2711-F73A-ACE4-D16DE3B4E3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0665" name="TextBox 11">
            <a:extLst>
              <a:ext uri="{FF2B5EF4-FFF2-40B4-BE49-F238E27FC236}">
                <a16:creationId xmlns:a16="http://schemas.microsoft.com/office/drawing/2014/main" id="{41B0F630-4A2F-93C3-FBE3-598CB7E79827}"/>
              </a:ext>
            </a:extLst>
          </p:cNvPr>
          <p:cNvSpPr txBox="1">
            <a:spLocks noChangeArrowheads="1"/>
          </p:cNvSpPr>
          <p:nvPr/>
        </p:nvSpPr>
        <p:spPr bwMode="auto">
          <a:xfrm>
            <a:off x="3124200" y="3505200"/>
            <a:ext cx="480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0000FF"/>
                </a:solidFill>
              </a:rPr>
              <a:t>Need to initialize values within 1 smaller in either dimension.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3">
            <a:extLst>
              <a:ext uri="{FF2B5EF4-FFF2-40B4-BE49-F238E27FC236}">
                <a16:creationId xmlns:a16="http://schemas.microsoft.com/office/drawing/2014/main" id="{359DE290-52FA-CB3E-8320-20E25DE690DF}"/>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68612" name="Text Box 4">
            <a:extLst>
              <a:ext uri="{FF2B5EF4-FFF2-40B4-BE49-F238E27FC236}">
                <a16:creationId xmlns:a16="http://schemas.microsoft.com/office/drawing/2014/main" id="{FB77E04B-6E62-18AB-BA36-E03EF6EB1B84}"/>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68613" name="Line 5">
            <a:extLst>
              <a:ext uri="{FF2B5EF4-FFF2-40B4-BE49-F238E27FC236}">
                <a16:creationId xmlns:a16="http://schemas.microsoft.com/office/drawing/2014/main" id="{08ABFC5E-EC2B-DCB6-7768-AEE54D8984A2}"/>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8614" name="Line 6">
            <a:extLst>
              <a:ext uri="{FF2B5EF4-FFF2-40B4-BE49-F238E27FC236}">
                <a16:creationId xmlns:a16="http://schemas.microsoft.com/office/drawing/2014/main" id="{E55FE466-9ECB-053D-16CF-5E7CD9979B52}"/>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8615" name="Text Box 7">
            <a:extLst>
              <a:ext uri="{FF2B5EF4-FFF2-40B4-BE49-F238E27FC236}">
                <a16:creationId xmlns:a16="http://schemas.microsoft.com/office/drawing/2014/main" id="{BE3316D3-74DA-7307-2A97-FC56087173FA}"/>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68616" name="Text Box 8">
            <a:extLst>
              <a:ext uri="{FF2B5EF4-FFF2-40B4-BE49-F238E27FC236}">
                <a16:creationId xmlns:a16="http://schemas.microsoft.com/office/drawing/2014/main" id="{7095A8C6-E47E-63E1-3722-F4C75CD59D9F}"/>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68617" name="Text Box 9">
            <a:extLst>
              <a:ext uri="{FF2B5EF4-FFF2-40B4-BE49-F238E27FC236}">
                <a16:creationId xmlns:a16="http://schemas.microsoft.com/office/drawing/2014/main" id="{6162AA8A-62F9-2533-0236-E8733F7DF698}"/>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0000FF"/>
                </a:solidFill>
                <a:latin typeface="Arial" charset="0"/>
                <a:ea typeface="ＭＳ Ｐゴシック" charset="0"/>
              </a:rPr>
              <a:t>0  0  0  0 0 0  0</a:t>
            </a:r>
            <a:br>
              <a:rPr lang="en-US" sz="2800">
                <a:latin typeface="Arial" charset="0"/>
                <a:ea typeface="ＭＳ Ｐゴシック" charset="0"/>
              </a:rPr>
            </a:br>
            <a:r>
              <a:rPr lang="en-US" sz="2800">
                <a:solidFill>
                  <a:srgbClr val="0000FF"/>
                </a:solidFill>
                <a:latin typeface="Arial" charset="0"/>
                <a:ea typeface="ＭＳ Ｐゴシック" charset="0"/>
              </a:rPr>
              <a:t>0</a:t>
            </a:r>
            <a:r>
              <a:rPr lang="en-US" sz="2800">
                <a:latin typeface="Arial" charset="0"/>
                <a:ea typeface="ＭＳ Ｐゴシック" charset="0"/>
              </a:rPr>
              <a:t>  </a:t>
            </a:r>
            <a:r>
              <a:rPr lang="en-US" sz="2800">
                <a:solidFill>
                  <a:srgbClr val="FF0000"/>
                </a:solidFill>
                <a:latin typeface="Arial" charset="0"/>
                <a:ea typeface="ＭＳ Ｐゴシック" charset="0"/>
              </a:rPr>
              <a:t>?</a:t>
            </a:r>
            <a:br>
              <a:rPr lang="en-US" sz="2800">
                <a:latin typeface="Arial" charset="0"/>
                <a:ea typeface="ＭＳ Ｐゴシック" charset="0"/>
              </a:rPr>
            </a:br>
            <a:r>
              <a:rPr lang="en-US" sz="2800">
                <a:solidFill>
                  <a:srgbClr val="0000FF"/>
                </a:solidFill>
                <a:latin typeface="Arial" charset="0"/>
                <a:ea typeface="ＭＳ Ｐゴシック" charset="0"/>
              </a:rPr>
              <a:t>0</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a:t>
            </a:r>
          </a:p>
        </p:txBody>
      </p:sp>
      <p:sp>
        <p:nvSpPr>
          <p:cNvPr id="68619" name="Text Box 11">
            <a:extLst>
              <a:ext uri="{FF2B5EF4-FFF2-40B4-BE49-F238E27FC236}">
                <a16:creationId xmlns:a16="http://schemas.microsoft.com/office/drawing/2014/main" id="{F078B479-9A2D-BF7C-8203-9F08A1263F63}"/>
              </a:ext>
            </a:extLst>
          </p:cNvPr>
          <p:cNvSpPr txBox="1">
            <a:spLocks noChangeArrowheads="1"/>
          </p:cNvSpPr>
          <p:nvPr/>
        </p:nvSpPr>
        <p:spPr bwMode="auto">
          <a:xfrm>
            <a:off x="6629400" y="3200400"/>
            <a:ext cx="1676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LCS(A, B)</a:t>
            </a:r>
          </a:p>
        </p:txBody>
      </p:sp>
      <p:graphicFrame>
        <p:nvGraphicFramePr>
          <p:cNvPr id="71689" name="Object 12">
            <a:extLst>
              <a:ext uri="{FF2B5EF4-FFF2-40B4-BE49-F238E27FC236}">
                <a16:creationId xmlns:a16="http://schemas.microsoft.com/office/drawing/2014/main" id="{FF3D020F-262B-C3FC-8618-96B41A4B2E8C}"/>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1689" name="Object 12">
                        <a:extLst>
                          <a:ext uri="{FF2B5EF4-FFF2-40B4-BE49-F238E27FC236}">
                            <a16:creationId xmlns:a16="http://schemas.microsoft.com/office/drawing/2014/main" id="{FF3D020F-262B-C3FC-8618-96B41A4B2E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4" name="Rectangle 13">
            <a:extLst>
              <a:ext uri="{FF2B5EF4-FFF2-40B4-BE49-F238E27FC236}">
                <a16:creationId xmlns:a16="http://schemas.microsoft.com/office/drawing/2014/main" id="{ACDD8FB4-F6CB-2773-B2DA-92CC12278F9F}"/>
              </a:ext>
            </a:extLst>
          </p:cNvPr>
          <p:cNvSpPr/>
          <p:nvPr/>
        </p:nvSpPr>
        <p:spPr>
          <a:xfrm>
            <a:off x="2362200" y="762000"/>
            <a:ext cx="5105400" cy="4572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a:extLst>
              <a:ext uri="{FF2B5EF4-FFF2-40B4-BE49-F238E27FC236}">
                <a16:creationId xmlns:a16="http://schemas.microsoft.com/office/drawing/2014/main" id="{BDCCE8BA-D2EB-6BE4-8A3E-06A0CDB28F1E}"/>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70659" name="Text Box 3">
            <a:extLst>
              <a:ext uri="{FF2B5EF4-FFF2-40B4-BE49-F238E27FC236}">
                <a16:creationId xmlns:a16="http://schemas.microsoft.com/office/drawing/2014/main" id="{CCE48B74-6196-0453-0316-E0D2DFA85829}"/>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70660" name="Line 4">
            <a:extLst>
              <a:ext uri="{FF2B5EF4-FFF2-40B4-BE49-F238E27FC236}">
                <a16:creationId xmlns:a16="http://schemas.microsoft.com/office/drawing/2014/main" id="{BB9ED9E6-493F-CF25-1BF7-4A8CB3A1450E}"/>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0661" name="Line 5">
            <a:extLst>
              <a:ext uri="{FF2B5EF4-FFF2-40B4-BE49-F238E27FC236}">
                <a16:creationId xmlns:a16="http://schemas.microsoft.com/office/drawing/2014/main" id="{214F048C-0922-5C72-386F-3C24A96F0BFC}"/>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0662" name="Text Box 6">
            <a:extLst>
              <a:ext uri="{FF2B5EF4-FFF2-40B4-BE49-F238E27FC236}">
                <a16:creationId xmlns:a16="http://schemas.microsoft.com/office/drawing/2014/main" id="{F45337DA-1EA7-C0D3-AE7F-A5183713F574}"/>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70663" name="Text Box 7">
            <a:extLst>
              <a:ext uri="{FF2B5EF4-FFF2-40B4-BE49-F238E27FC236}">
                <a16:creationId xmlns:a16="http://schemas.microsoft.com/office/drawing/2014/main" id="{8C3BF496-63B7-7CE0-4334-FC53B45D5CDD}"/>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70664" name="Text Box 8">
            <a:extLst>
              <a:ext uri="{FF2B5EF4-FFF2-40B4-BE49-F238E27FC236}">
                <a16:creationId xmlns:a16="http://schemas.microsoft.com/office/drawing/2014/main" id="{549743A4-5792-8CB1-A354-76B0E18870EE}"/>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0000FF"/>
                </a:solidFill>
                <a:latin typeface="Arial" charset="0"/>
                <a:ea typeface="ＭＳ Ｐゴシック" charset="0"/>
              </a:rPr>
              <a:t>0  0  0  0 0 0  0</a:t>
            </a:r>
            <a:br>
              <a:rPr lang="en-US" sz="2800">
                <a:latin typeface="Arial" charset="0"/>
                <a:ea typeface="ＭＳ Ｐゴシック" charset="0"/>
              </a:rPr>
            </a:br>
            <a:r>
              <a:rPr lang="en-US" sz="2800">
                <a:solidFill>
                  <a:srgbClr val="0000FF"/>
                </a:solidFill>
                <a:latin typeface="Arial" charset="0"/>
                <a:ea typeface="ＭＳ Ｐゴシック" charset="0"/>
              </a:rPr>
              <a:t>0</a:t>
            </a:r>
            <a:r>
              <a:rPr lang="en-US" sz="2800">
                <a:latin typeface="Arial" charset="0"/>
                <a:ea typeface="ＭＳ Ｐゴシック" charset="0"/>
              </a:rPr>
              <a:t>  </a:t>
            </a:r>
            <a:r>
              <a:rPr lang="en-US" sz="2800">
                <a:solidFill>
                  <a:srgbClr val="FF0000"/>
                </a:solidFill>
                <a:latin typeface="Arial" charset="0"/>
                <a:ea typeface="ＭＳ Ｐゴシック" charset="0"/>
              </a:rPr>
              <a:t>0</a:t>
            </a:r>
            <a:br>
              <a:rPr lang="en-US" sz="2800">
                <a:latin typeface="Arial" charset="0"/>
                <a:ea typeface="ＭＳ Ｐゴシック" charset="0"/>
              </a:rPr>
            </a:br>
            <a:r>
              <a:rPr lang="en-US" sz="2800">
                <a:solidFill>
                  <a:srgbClr val="0000FF"/>
                </a:solidFill>
                <a:latin typeface="Arial" charset="0"/>
                <a:ea typeface="ＭＳ Ｐゴシック" charset="0"/>
              </a:rPr>
              <a:t>0</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a:t>
            </a:r>
          </a:p>
        </p:txBody>
      </p:sp>
      <p:graphicFrame>
        <p:nvGraphicFramePr>
          <p:cNvPr id="72712" name="Object 11">
            <a:extLst>
              <a:ext uri="{FF2B5EF4-FFF2-40B4-BE49-F238E27FC236}">
                <a16:creationId xmlns:a16="http://schemas.microsoft.com/office/drawing/2014/main" id="{0202EBC7-47EB-5E46-82D1-42FFEBCC35F0}"/>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2712" name="Object 11">
                        <a:extLst>
                          <a:ext uri="{FF2B5EF4-FFF2-40B4-BE49-F238E27FC236}">
                            <a16:creationId xmlns:a16="http://schemas.microsoft.com/office/drawing/2014/main" id="{0202EBC7-47EB-5E46-82D1-42FFEBCC35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763D75F-6C9C-15C6-4810-129C55B0B2F6}"/>
              </a:ext>
            </a:extLst>
          </p:cNvPr>
          <p:cNvSpPr>
            <a:spLocks noGrp="1" noChangeArrowheads="1"/>
          </p:cNvSpPr>
          <p:nvPr>
            <p:ph type="title"/>
          </p:nvPr>
        </p:nvSpPr>
        <p:spPr/>
        <p:txBody>
          <a:bodyPr/>
          <a:lstStyle/>
          <a:p>
            <a:pPr eaLnBrk="1" hangingPunct="1">
              <a:defRPr/>
            </a:pPr>
            <a:r>
              <a:rPr lang="en-US">
                <a:cs typeface="+mj-cs"/>
              </a:rPr>
              <a:t>Fibonacci: a first attempt</a:t>
            </a:r>
          </a:p>
        </p:txBody>
      </p:sp>
      <p:pic>
        <p:nvPicPr>
          <p:cNvPr id="17410" name="Picture 1">
            <a:extLst>
              <a:ext uri="{FF2B5EF4-FFF2-40B4-BE49-F238E27FC236}">
                <a16:creationId xmlns:a16="http://schemas.microsoft.com/office/drawing/2014/main" id="{3592BEE6-C701-A4DB-BA9B-6E05E1A9A6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67627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a:extLst>
              <a:ext uri="{FF2B5EF4-FFF2-40B4-BE49-F238E27FC236}">
                <a16:creationId xmlns:a16="http://schemas.microsoft.com/office/drawing/2014/main" id="{7FB03AC7-02C2-5C7D-C99C-786ED4876D35}"/>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71683" name="Text Box 3">
            <a:extLst>
              <a:ext uri="{FF2B5EF4-FFF2-40B4-BE49-F238E27FC236}">
                <a16:creationId xmlns:a16="http://schemas.microsoft.com/office/drawing/2014/main" id="{70B51112-EBD0-6E65-03F6-E642928142F7}"/>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71684" name="Line 4">
            <a:extLst>
              <a:ext uri="{FF2B5EF4-FFF2-40B4-BE49-F238E27FC236}">
                <a16:creationId xmlns:a16="http://schemas.microsoft.com/office/drawing/2014/main" id="{02D078B6-4B6A-F828-D2D0-E32A85255EC0}"/>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1685" name="Line 5">
            <a:extLst>
              <a:ext uri="{FF2B5EF4-FFF2-40B4-BE49-F238E27FC236}">
                <a16:creationId xmlns:a16="http://schemas.microsoft.com/office/drawing/2014/main" id="{6A813C93-7B9C-847D-C47D-7A3E9EBDDEB9}"/>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1686" name="Text Box 6">
            <a:extLst>
              <a:ext uri="{FF2B5EF4-FFF2-40B4-BE49-F238E27FC236}">
                <a16:creationId xmlns:a16="http://schemas.microsoft.com/office/drawing/2014/main" id="{203F4166-8FB0-9136-8FF6-DF04F373201B}"/>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71687" name="Text Box 7">
            <a:extLst>
              <a:ext uri="{FF2B5EF4-FFF2-40B4-BE49-F238E27FC236}">
                <a16:creationId xmlns:a16="http://schemas.microsoft.com/office/drawing/2014/main" id="{0D56144B-0D39-48BD-7F53-65577EF63F8A}"/>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71688" name="Text Box 8">
            <a:extLst>
              <a:ext uri="{FF2B5EF4-FFF2-40B4-BE49-F238E27FC236}">
                <a16:creationId xmlns:a16="http://schemas.microsoft.com/office/drawing/2014/main" id="{9FA94DDD-F70C-5FE5-882A-C30ABB88FE6A}"/>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0000FF"/>
                </a:solidFill>
                <a:latin typeface="Arial" charset="0"/>
                <a:ea typeface="ＭＳ Ｐゴシック" charset="0"/>
              </a:rPr>
              <a:t>0  0  0  0 0 0  0</a:t>
            </a:r>
            <a:br>
              <a:rPr lang="en-US" sz="2800">
                <a:latin typeface="Arial" charset="0"/>
                <a:ea typeface="ＭＳ Ｐゴシック" charset="0"/>
              </a:rPr>
            </a:br>
            <a:r>
              <a:rPr lang="en-US" sz="2800">
                <a:solidFill>
                  <a:srgbClr val="0000FF"/>
                </a:solidFill>
                <a:latin typeface="Arial" charset="0"/>
                <a:ea typeface="ＭＳ Ｐゴシック" charset="0"/>
              </a:rPr>
              <a:t>0  0  0  0</a:t>
            </a:r>
            <a:r>
              <a:rPr lang="en-US" sz="2800">
                <a:solidFill>
                  <a:srgbClr val="FF0000"/>
                </a:solidFill>
                <a:latin typeface="Arial" charset="0"/>
                <a:ea typeface="ＭＳ Ｐゴシック" charset="0"/>
              </a:rPr>
              <a:t> ?</a:t>
            </a:r>
            <a:br>
              <a:rPr lang="en-US" sz="2800">
                <a:latin typeface="Arial" charset="0"/>
                <a:ea typeface="ＭＳ Ｐゴシック" charset="0"/>
              </a:rPr>
            </a:br>
            <a:r>
              <a:rPr lang="en-US" sz="2800">
                <a:solidFill>
                  <a:srgbClr val="0000FF"/>
                </a:solidFill>
                <a:latin typeface="Arial" charset="0"/>
                <a:ea typeface="ＭＳ Ｐゴシック" charset="0"/>
              </a:rPr>
              <a:t>0</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a:t>
            </a:r>
          </a:p>
        </p:txBody>
      </p:sp>
      <p:sp>
        <p:nvSpPr>
          <p:cNvPr id="71690" name="Text Box 10">
            <a:extLst>
              <a:ext uri="{FF2B5EF4-FFF2-40B4-BE49-F238E27FC236}">
                <a16:creationId xmlns:a16="http://schemas.microsoft.com/office/drawing/2014/main" id="{CAD39531-C7D1-F02D-132B-870FBE6256D2}"/>
              </a:ext>
            </a:extLst>
          </p:cNvPr>
          <p:cNvSpPr txBox="1">
            <a:spLocks noChangeArrowheads="1"/>
          </p:cNvSpPr>
          <p:nvPr/>
        </p:nvSpPr>
        <p:spPr bwMode="auto">
          <a:xfrm>
            <a:off x="6324600" y="3200400"/>
            <a:ext cx="2514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LCS(A, BDCA)</a:t>
            </a:r>
          </a:p>
        </p:txBody>
      </p:sp>
      <p:graphicFrame>
        <p:nvGraphicFramePr>
          <p:cNvPr id="73737" name="Object 11">
            <a:extLst>
              <a:ext uri="{FF2B5EF4-FFF2-40B4-BE49-F238E27FC236}">
                <a16:creationId xmlns:a16="http://schemas.microsoft.com/office/drawing/2014/main" id="{4249D80C-EC02-EAAB-1DE8-B58305ABB53E}"/>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3737" name="Object 11">
                        <a:extLst>
                          <a:ext uri="{FF2B5EF4-FFF2-40B4-BE49-F238E27FC236}">
                            <a16:creationId xmlns:a16="http://schemas.microsoft.com/office/drawing/2014/main" id="{4249D80C-EC02-EAAB-1DE8-B58305ABB5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3" name="Rectangle 12">
            <a:extLst>
              <a:ext uri="{FF2B5EF4-FFF2-40B4-BE49-F238E27FC236}">
                <a16:creationId xmlns:a16="http://schemas.microsoft.com/office/drawing/2014/main" id="{AFF3620E-387C-F56A-BD19-666BC5E49469}"/>
              </a:ext>
            </a:extLst>
          </p:cNvPr>
          <p:cNvSpPr/>
          <p:nvPr/>
        </p:nvSpPr>
        <p:spPr>
          <a:xfrm>
            <a:off x="2362200" y="304800"/>
            <a:ext cx="5105400" cy="4572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a:extLst>
              <a:ext uri="{FF2B5EF4-FFF2-40B4-BE49-F238E27FC236}">
                <a16:creationId xmlns:a16="http://schemas.microsoft.com/office/drawing/2014/main" id="{C40A2F26-32AA-FDF3-F3FD-12BECA8ADA10}"/>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72707" name="Text Box 3">
            <a:extLst>
              <a:ext uri="{FF2B5EF4-FFF2-40B4-BE49-F238E27FC236}">
                <a16:creationId xmlns:a16="http://schemas.microsoft.com/office/drawing/2014/main" id="{6CEFD5B2-091C-C7B6-3FC9-E4BEF7A96C9B}"/>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72708" name="Line 4">
            <a:extLst>
              <a:ext uri="{FF2B5EF4-FFF2-40B4-BE49-F238E27FC236}">
                <a16:creationId xmlns:a16="http://schemas.microsoft.com/office/drawing/2014/main" id="{5D7200E4-600A-A3DD-DD49-4F668B62AE5D}"/>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2709" name="Line 5">
            <a:extLst>
              <a:ext uri="{FF2B5EF4-FFF2-40B4-BE49-F238E27FC236}">
                <a16:creationId xmlns:a16="http://schemas.microsoft.com/office/drawing/2014/main" id="{476AE308-17E6-8837-012D-B015D3E13EA4}"/>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2710" name="Text Box 6">
            <a:extLst>
              <a:ext uri="{FF2B5EF4-FFF2-40B4-BE49-F238E27FC236}">
                <a16:creationId xmlns:a16="http://schemas.microsoft.com/office/drawing/2014/main" id="{F087845B-26CE-D187-438C-3333EC794574}"/>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72711" name="Text Box 7">
            <a:extLst>
              <a:ext uri="{FF2B5EF4-FFF2-40B4-BE49-F238E27FC236}">
                <a16:creationId xmlns:a16="http://schemas.microsoft.com/office/drawing/2014/main" id="{08858A02-CBC5-06B4-7889-AF3A0F671882}"/>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72712" name="Text Box 8">
            <a:extLst>
              <a:ext uri="{FF2B5EF4-FFF2-40B4-BE49-F238E27FC236}">
                <a16:creationId xmlns:a16="http://schemas.microsoft.com/office/drawing/2014/main" id="{9B97C9F6-7F7D-A04B-2BE7-6D1B992F2432}"/>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0000FF"/>
                </a:solidFill>
                <a:latin typeface="Arial" charset="0"/>
                <a:ea typeface="ＭＳ Ｐゴシック" charset="0"/>
              </a:rPr>
              <a:t>0  0  0  0 0 0  0</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0  0  0  0</a:t>
            </a:r>
            <a:r>
              <a:rPr lang="en-US" sz="2800">
                <a:solidFill>
                  <a:srgbClr val="FF0000"/>
                </a:solidFill>
                <a:latin typeface="Arial" charset="0"/>
                <a:ea typeface="ＭＳ Ｐゴシック" charset="0"/>
              </a:rPr>
              <a:t> 1</a:t>
            </a:r>
            <a:br>
              <a:rPr lang="en-US" sz="2800">
                <a:latin typeface="Arial" charset="0"/>
                <a:ea typeface="ＭＳ Ｐゴシック" charset="0"/>
              </a:rPr>
            </a:br>
            <a:r>
              <a:rPr lang="en-US" sz="2800">
                <a:solidFill>
                  <a:srgbClr val="0000FF"/>
                </a:solidFill>
                <a:latin typeface="Arial" charset="0"/>
                <a:ea typeface="ＭＳ Ｐゴシック" charset="0"/>
              </a:rPr>
              <a:t>0</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a:t>
            </a:r>
          </a:p>
        </p:txBody>
      </p:sp>
      <p:sp>
        <p:nvSpPr>
          <p:cNvPr id="72714" name="Text Box 10">
            <a:extLst>
              <a:ext uri="{FF2B5EF4-FFF2-40B4-BE49-F238E27FC236}">
                <a16:creationId xmlns:a16="http://schemas.microsoft.com/office/drawing/2014/main" id="{F978A911-CFE8-39FB-8EA9-299F2370C283}"/>
              </a:ext>
            </a:extLst>
          </p:cNvPr>
          <p:cNvSpPr txBox="1">
            <a:spLocks noChangeArrowheads="1"/>
          </p:cNvSpPr>
          <p:nvPr/>
        </p:nvSpPr>
        <p:spPr bwMode="auto">
          <a:xfrm>
            <a:off x="6324600" y="3200400"/>
            <a:ext cx="2514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LCS(A, BDCA)</a:t>
            </a:r>
          </a:p>
        </p:txBody>
      </p:sp>
      <p:graphicFrame>
        <p:nvGraphicFramePr>
          <p:cNvPr id="74761" name="Object 11">
            <a:extLst>
              <a:ext uri="{FF2B5EF4-FFF2-40B4-BE49-F238E27FC236}">
                <a16:creationId xmlns:a16="http://schemas.microsoft.com/office/drawing/2014/main" id="{32BDF51A-D0F4-4470-A9A5-B63A737C8A2C}"/>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4761" name="Object 11">
                        <a:extLst>
                          <a:ext uri="{FF2B5EF4-FFF2-40B4-BE49-F238E27FC236}">
                            <a16:creationId xmlns:a16="http://schemas.microsoft.com/office/drawing/2014/main" id="{32BDF51A-D0F4-4470-A9A5-B63A737C8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a:extLst>
              <a:ext uri="{FF2B5EF4-FFF2-40B4-BE49-F238E27FC236}">
                <a16:creationId xmlns:a16="http://schemas.microsoft.com/office/drawing/2014/main" id="{018AE3DD-3321-7610-04D6-3241C674FD12}"/>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74755" name="Text Box 3">
            <a:extLst>
              <a:ext uri="{FF2B5EF4-FFF2-40B4-BE49-F238E27FC236}">
                <a16:creationId xmlns:a16="http://schemas.microsoft.com/office/drawing/2014/main" id="{12497993-9D7D-3AD1-857A-B2389DD5C9F5}"/>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74756" name="Line 4">
            <a:extLst>
              <a:ext uri="{FF2B5EF4-FFF2-40B4-BE49-F238E27FC236}">
                <a16:creationId xmlns:a16="http://schemas.microsoft.com/office/drawing/2014/main" id="{EBF0B2AF-5339-756C-6258-0E0FFE506C8F}"/>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4757" name="Line 5">
            <a:extLst>
              <a:ext uri="{FF2B5EF4-FFF2-40B4-BE49-F238E27FC236}">
                <a16:creationId xmlns:a16="http://schemas.microsoft.com/office/drawing/2014/main" id="{9ECFC6F0-DAD4-FDF9-8176-36CA7D5F3858}"/>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4758" name="Text Box 6">
            <a:extLst>
              <a:ext uri="{FF2B5EF4-FFF2-40B4-BE49-F238E27FC236}">
                <a16:creationId xmlns:a16="http://schemas.microsoft.com/office/drawing/2014/main" id="{642B6996-4488-2393-CED1-CF19767D1E1B}"/>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74759" name="Text Box 7">
            <a:extLst>
              <a:ext uri="{FF2B5EF4-FFF2-40B4-BE49-F238E27FC236}">
                <a16:creationId xmlns:a16="http://schemas.microsoft.com/office/drawing/2014/main" id="{903505E6-8B00-4CD6-EF75-1BF6A460CC8A}"/>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74760" name="Text Box 8">
            <a:extLst>
              <a:ext uri="{FF2B5EF4-FFF2-40B4-BE49-F238E27FC236}">
                <a16:creationId xmlns:a16="http://schemas.microsoft.com/office/drawing/2014/main" id="{E4021AE6-9DDA-97F7-6F74-71043D07F5AC}"/>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solidFill>
                  <a:srgbClr val="0000FF"/>
                </a:solidFill>
              </a:rPr>
              <a:t>0  0  0  0 0 0  0</a:t>
            </a:r>
            <a:br>
              <a:rPr lang="en-US" altLang="en-US" sz="2800">
                <a:solidFill>
                  <a:srgbClr val="0000FF"/>
                </a:solidFill>
              </a:rPr>
            </a:br>
            <a:r>
              <a:rPr lang="en-US" altLang="en-US" sz="2800">
                <a:solidFill>
                  <a:srgbClr val="0000FF"/>
                </a:solidFill>
              </a:rPr>
              <a:t>0  0  0  0 1 1  1</a:t>
            </a:r>
            <a:br>
              <a:rPr lang="en-US" altLang="en-US" sz="2800"/>
            </a:br>
            <a:r>
              <a:rPr lang="en-US" altLang="en-US" sz="2800">
                <a:solidFill>
                  <a:srgbClr val="0000FF"/>
                </a:solidFill>
              </a:rPr>
              <a:t>0  1  1  1 1 2  2</a:t>
            </a:r>
            <a:br>
              <a:rPr lang="en-US" altLang="en-US" sz="2800">
                <a:solidFill>
                  <a:srgbClr val="0000FF"/>
                </a:solidFill>
              </a:rPr>
            </a:br>
            <a:r>
              <a:rPr lang="en-US" altLang="en-US" sz="2800">
                <a:solidFill>
                  <a:srgbClr val="0000FF"/>
                </a:solidFill>
              </a:rPr>
              <a:t>0  1  1  2 2 2  2</a:t>
            </a:r>
            <a:br>
              <a:rPr lang="en-US" altLang="en-US" sz="2800">
                <a:solidFill>
                  <a:srgbClr val="0000FF"/>
                </a:solidFill>
              </a:rPr>
            </a:br>
            <a:r>
              <a:rPr lang="en-US" altLang="en-US" sz="2800">
                <a:solidFill>
                  <a:srgbClr val="0000FF"/>
                </a:solidFill>
              </a:rPr>
              <a:t>0  1  1  2 2 </a:t>
            </a:r>
            <a:r>
              <a:rPr lang="en-US" altLang="en-US" sz="2800">
                <a:solidFill>
                  <a:srgbClr val="FF0000"/>
                </a:solidFill>
              </a:rPr>
              <a:t>?</a:t>
            </a:r>
            <a:br>
              <a:rPr lang="en-US" altLang="en-US" sz="2800">
                <a:solidFill>
                  <a:srgbClr val="0000FF"/>
                </a:solidFill>
              </a:rPr>
            </a:br>
            <a:r>
              <a:rPr lang="en-US" altLang="en-US" sz="2800">
                <a:solidFill>
                  <a:srgbClr val="0000FF"/>
                </a:solidFill>
              </a:rPr>
              <a:t>0</a:t>
            </a:r>
            <a:br>
              <a:rPr lang="en-US" altLang="en-US" sz="2800">
                <a:solidFill>
                  <a:srgbClr val="0000FF"/>
                </a:solidFill>
              </a:rPr>
            </a:br>
            <a:r>
              <a:rPr lang="en-US" altLang="en-US" sz="2800">
                <a:solidFill>
                  <a:srgbClr val="0000FF"/>
                </a:solidFill>
              </a:rPr>
              <a:t>0</a:t>
            </a:r>
            <a:br>
              <a:rPr lang="en-US" altLang="en-US" sz="2800">
                <a:solidFill>
                  <a:srgbClr val="0000FF"/>
                </a:solidFill>
              </a:rPr>
            </a:br>
            <a:r>
              <a:rPr lang="en-US" altLang="en-US" sz="2800">
                <a:solidFill>
                  <a:srgbClr val="0000FF"/>
                </a:solidFill>
              </a:rPr>
              <a:t>0</a:t>
            </a:r>
          </a:p>
        </p:txBody>
      </p:sp>
      <p:sp>
        <p:nvSpPr>
          <p:cNvPr id="74763" name="Text Box 11">
            <a:extLst>
              <a:ext uri="{FF2B5EF4-FFF2-40B4-BE49-F238E27FC236}">
                <a16:creationId xmlns:a16="http://schemas.microsoft.com/office/drawing/2014/main" id="{31F4CE9F-D9F4-5CE4-B735-5316EC98B891}"/>
              </a:ext>
            </a:extLst>
          </p:cNvPr>
          <p:cNvSpPr txBox="1">
            <a:spLocks noChangeArrowheads="1"/>
          </p:cNvSpPr>
          <p:nvPr/>
        </p:nvSpPr>
        <p:spPr bwMode="auto">
          <a:xfrm>
            <a:off x="5715000" y="3429000"/>
            <a:ext cx="3124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LCS(ABCB, BDCAB)</a:t>
            </a:r>
          </a:p>
        </p:txBody>
      </p:sp>
      <p:graphicFrame>
        <p:nvGraphicFramePr>
          <p:cNvPr id="75785" name="Object 12">
            <a:extLst>
              <a:ext uri="{FF2B5EF4-FFF2-40B4-BE49-F238E27FC236}">
                <a16:creationId xmlns:a16="http://schemas.microsoft.com/office/drawing/2014/main" id="{D3D26B40-B63F-FCCD-CD07-6CC052CD397B}"/>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5785" name="Object 12">
                        <a:extLst>
                          <a:ext uri="{FF2B5EF4-FFF2-40B4-BE49-F238E27FC236}">
                            <a16:creationId xmlns:a16="http://schemas.microsoft.com/office/drawing/2014/main" id="{D3D26B40-B63F-FCCD-CD07-6CC052CD39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3" name="Rectangle 12">
            <a:extLst>
              <a:ext uri="{FF2B5EF4-FFF2-40B4-BE49-F238E27FC236}">
                <a16:creationId xmlns:a16="http://schemas.microsoft.com/office/drawing/2014/main" id="{B554E9A2-B709-F2C1-3E1C-0A48AD7A3995}"/>
              </a:ext>
            </a:extLst>
          </p:cNvPr>
          <p:cNvSpPr/>
          <p:nvPr/>
        </p:nvSpPr>
        <p:spPr>
          <a:xfrm>
            <a:off x="2362200" y="304800"/>
            <a:ext cx="5105400" cy="4572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a:extLst>
              <a:ext uri="{FF2B5EF4-FFF2-40B4-BE49-F238E27FC236}">
                <a16:creationId xmlns:a16="http://schemas.microsoft.com/office/drawing/2014/main" id="{F73EB454-C0A4-D521-45A8-13F8E7B80A1D}"/>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75779" name="Text Box 3">
            <a:extLst>
              <a:ext uri="{FF2B5EF4-FFF2-40B4-BE49-F238E27FC236}">
                <a16:creationId xmlns:a16="http://schemas.microsoft.com/office/drawing/2014/main" id="{52273DC2-7CA3-059D-3FDB-A3B4F0EE54EC}"/>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75780" name="Line 4">
            <a:extLst>
              <a:ext uri="{FF2B5EF4-FFF2-40B4-BE49-F238E27FC236}">
                <a16:creationId xmlns:a16="http://schemas.microsoft.com/office/drawing/2014/main" id="{477ADE1D-4EDC-EB19-CDEC-1E5D9B33318B}"/>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5781" name="Line 5">
            <a:extLst>
              <a:ext uri="{FF2B5EF4-FFF2-40B4-BE49-F238E27FC236}">
                <a16:creationId xmlns:a16="http://schemas.microsoft.com/office/drawing/2014/main" id="{F97BB691-863B-38B1-4F08-FFE651B53E31}"/>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5782" name="Text Box 6">
            <a:extLst>
              <a:ext uri="{FF2B5EF4-FFF2-40B4-BE49-F238E27FC236}">
                <a16:creationId xmlns:a16="http://schemas.microsoft.com/office/drawing/2014/main" id="{CD496E00-FC09-D14A-B91C-077DB94D485D}"/>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75783" name="Text Box 7">
            <a:extLst>
              <a:ext uri="{FF2B5EF4-FFF2-40B4-BE49-F238E27FC236}">
                <a16:creationId xmlns:a16="http://schemas.microsoft.com/office/drawing/2014/main" id="{50B1FC05-3F07-EF83-B4B7-956FF96A3C06}"/>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75784" name="Text Box 8">
            <a:extLst>
              <a:ext uri="{FF2B5EF4-FFF2-40B4-BE49-F238E27FC236}">
                <a16:creationId xmlns:a16="http://schemas.microsoft.com/office/drawing/2014/main" id="{EFCF368D-D0AC-8723-A6B0-13ED18314FF1}"/>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solidFill>
                  <a:srgbClr val="0000FF"/>
                </a:solidFill>
              </a:rPr>
              <a:t>0  0  0  0 0 0  0</a:t>
            </a:r>
            <a:br>
              <a:rPr lang="en-US" altLang="en-US" sz="2800">
                <a:solidFill>
                  <a:srgbClr val="0000FF"/>
                </a:solidFill>
              </a:rPr>
            </a:br>
            <a:r>
              <a:rPr lang="en-US" altLang="en-US" sz="2800">
                <a:solidFill>
                  <a:srgbClr val="0000FF"/>
                </a:solidFill>
              </a:rPr>
              <a:t>0  0  0  0 1 1  1</a:t>
            </a:r>
            <a:br>
              <a:rPr lang="en-US" altLang="en-US" sz="2800"/>
            </a:br>
            <a:r>
              <a:rPr lang="en-US" altLang="en-US" sz="2800">
                <a:solidFill>
                  <a:srgbClr val="0000FF"/>
                </a:solidFill>
              </a:rPr>
              <a:t>0  1  1  1 1 2  2</a:t>
            </a:r>
            <a:br>
              <a:rPr lang="en-US" altLang="en-US" sz="2800">
                <a:solidFill>
                  <a:srgbClr val="0000FF"/>
                </a:solidFill>
              </a:rPr>
            </a:br>
            <a:r>
              <a:rPr lang="en-US" altLang="en-US" sz="2800">
                <a:solidFill>
                  <a:srgbClr val="0000FF"/>
                </a:solidFill>
              </a:rPr>
              <a:t>0  1  1  2 2 2  2</a:t>
            </a:r>
            <a:br>
              <a:rPr lang="en-US" altLang="en-US" sz="2800">
                <a:solidFill>
                  <a:srgbClr val="0000FF"/>
                </a:solidFill>
              </a:rPr>
            </a:br>
            <a:r>
              <a:rPr lang="en-US" altLang="en-US" sz="2800">
                <a:solidFill>
                  <a:srgbClr val="0000FF"/>
                </a:solidFill>
              </a:rPr>
              <a:t>0  1  1  2 2 </a:t>
            </a:r>
            <a:r>
              <a:rPr lang="en-US" altLang="en-US" sz="2800">
                <a:solidFill>
                  <a:srgbClr val="FF0000"/>
                </a:solidFill>
              </a:rPr>
              <a:t>3</a:t>
            </a:r>
            <a:br>
              <a:rPr lang="en-US" altLang="en-US" sz="2800">
                <a:solidFill>
                  <a:srgbClr val="0000FF"/>
                </a:solidFill>
              </a:rPr>
            </a:br>
            <a:r>
              <a:rPr lang="en-US" altLang="en-US" sz="2800">
                <a:solidFill>
                  <a:srgbClr val="0000FF"/>
                </a:solidFill>
              </a:rPr>
              <a:t>0</a:t>
            </a:r>
            <a:br>
              <a:rPr lang="en-US" altLang="en-US" sz="2800">
                <a:solidFill>
                  <a:srgbClr val="0000FF"/>
                </a:solidFill>
              </a:rPr>
            </a:br>
            <a:r>
              <a:rPr lang="en-US" altLang="en-US" sz="2800">
                <a:solidFill>
                  <a:srgbClr val="0000FF"/>
                </a:solidFill>
              </a:rPr>
              <a:t>0</a:t>
            </a:r>
            <a:br>
              <a:rPr lang="en-US" altLang="en-US" sz="2800">
                <a:solidFill>
                  <a:srgbClr val="0000FF"/>
                </a:solidFill>
              </a:rPr>
            </a:br>
            <a:r>
              <a:rPr lang="en-US" altLang="en-US" sz="2800">
                <a:solidFill>
                  <a:srgbClr val="0000FF"/>
                </a:solidFill>
              </a:rPr>
              <a:t>0</a:t>
            </a:r>
          </a:p>
        </p:txBody>
      </p:sp>
      <p:sp>
        <p:nvSpPr>
          <p:cNvPr id="75786" name="Text Box 10">
            <a:extLst>
              <a:ext uri="{FF2B5EF4-FFF2-40B4-BE49-F238E27FC236}">
                <a16:creationId xmlns:a16="http://schemas.microsoft.com/office/drawing/2014/main" id="{F7780C5C-D45E-4C86-22C9-D7ACC3C48927}"/>
              </a:ext>
            </a:extLst>
          </p:cNvPr>
          <p:cNvSpPr txBox="1">
            <a:spLocks noChangeArrowheads="1"/>
          </p:cNvSpPr>
          <p:nvPr/>
        </p:nvSpPr>
        <p:spPr bwMode="auto">
          <a:xfrm>
            <a:off x="5715000" y="3429000"/>
            <a:ext cx="3124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LCS(ABCB, BDCAB)</a:t>
            </a:r>
          </a:p>
        </p:txBody>
      </p:sp>
      <p:graphicFrame>
        <p:nvGraphicFramePr>
          <p:cNvPr id="76809" name="Object 11">
            <a:extLst>
              <a:ext uri="{FF2B5EF4-FFF2-40B4-BE49-F238E27FC236}">
                <a16:creationId xmlns:a16="http://schemas.microsoft.com/office/drawing/2014/main" id="{4AB42EA8-A985-89AA-D94E-25376BFC324D}"/>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6809" name="Object 11">
                        <a:extLst>
                          <a:ext uri="{FF2B5EF4-FFF2-40B4-BE49-F238E27FC236}">
                            <a16:creationId xmlns:a16="http://schemas.microsoft.com/office/drawing/2014/main" id="{4AB42EA8-A985-89AA-D94E-25376BFC3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a:extLst>
              <a:ext uri="{FF2B5EF4-FFF2-40B4-BE49-F238E27FC236}">
                <a16:creationId xmlns:a16="http://schemas.microsoft.com/office/drawing/2014/main" id="{A733FCF4-3A10-6143-7CE1-7F348DC5D58E}"/>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76803" name="Text Box 3">
            <a:extLst>
              <a:ext uri="{FF2B5EF4-FFF2-40B4-BE49-F238E27FC236}">
                <a16:creationId xmlns:a16="http://schemas.microsoft.com/office/drawing/2014/main" id="{6F78F9B7-A0FE-D13D-A8C4-889AD6974704}"/>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76804" name="Line 4">
            <a:extLst>
              <a:ext uri="{FF2B5EF4-FFF2-40B4-BE49-F238E27FC236}">
                <a16:creationId xmlns:a16="http://schemas.microsoft.com/office/drawing/2014/main" id="{BA3B9BEB-CB82-9DF9-36DB-7FC189D020D6}"/>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6805" name="Line 5">
            <a:extLst>
              <a:ext uri="{FF2B5EF4-FFF2-40B4-BE49-F238E27FC236}">
                <a16:creationId xmlns:a16="http://schemas.microsoft.com/office/drawing/2014/main" id="{E45E4133-A96F-F49A-ED4E-0D247AE2AD3C}"/>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6806" name="Text Box 6">
            <a:extLst>
              <a:ext uri="{FF2B5EF4-FFF2-40B4-BE49-F238E27FC236}">
                <a16:creationId xmlns:a16="http://schemas.microsoft.com/office/drawing/2014/main" id="{1F05716A-2764-E292-5BCE-C3FAB55058B1}"/>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76807" name="Text Box 7">
            <a:extLst>
              <a:ext uri="{FF2B5EF4-FFF2-40B4-BE49-F238E27FC236}">
                <a16:creationId xmlns:a16="http://schemas.microsoft.com/office/drawing/2014/main" id="{25A2525A-F690-FE10-CC7A-0667FF416F9F}"/>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76808" name="Text Box 8">
            <a:extLst>
              <a:ext uri="{FF2B5EF4-FFF2-40B4-BE49-F238E27FC236}">
                <a16:creationId xmlns:a16="http://schemas.microsoft.com/office/drawing/2014/main" id="{E5EDBB28-1C44-3720-0AE8-28A13305E901}"/>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0000FF"/>
                </a:solidFill>
                <a:latin typeface="Arial" charset="0"/>
                <a:ea typeface="ＭＳ Ｐゴシック" charset="0"/>
              </a:rPr>
              <a:t>0  0  0  0 0 0  0</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0  0  0  0 1 1  1</a:t>
            </a:r>
            <a:br>
              <a:rPr lang="en-US" sz="2800">
                <a:latin typeface="Arial" charset="0"/>
                <a:ea typeface="ＭＳ Ｐゴシック" charset="0"/>
              </a:rPr>
            </a:br>
            <a:r>
              <a:rPr lang="en-US" sz="2800">
                <a:solidFill>
                  <a:srgbClr val="0000FF"/>
                </a:solidFill>
                <a:latin typeface="Arial" charset="0"/>
                <a:ea typeface="ＭＳ Ｐゴシック" charset="0"/>
              </a:rPr>
              <a:t>0  1  1  1 1 2  2</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0  1  1  2 2 2  2</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0  1  1  2 2 3  3</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0  1  2  2 2 3  3</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0  1  2  2 3 3  4</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0  1  2  2 3 4  4</a:t>
            </a:r>
          </a:p>
        </p:txBody>
      </p:sp>
      <p:graphicFrame>
        <p:nvGraphicFramePr>
          <p:cNvPr id="77832" name="Object 9">
            <a:extLst>
              <a:ext uri="{FF2B5EF4-FFF2-40B4-BE49-F238E27FC236}">
                <a16:creationId xmlns:a16="http://schemas.microsoft.com/office/drawing/2014/main" id="{3E816AEE-04E2-0EA8-F561-89B41DC38332}"/>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7832" name="Object 9">
                        <a:extLst>
                          <a:ext uri="{FF2B5EF4-FFF2-40B4-BE49-F238E27FC236}">
                            <a16:creationId xmlns:a16="http://schemas.microsoft.com/office/drawing/2014/main" id="{3E816AEE-04E2-0EA8-F561-89B41DC383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6811" name="Text Box 11">
            <a:extLst>
              <a:ext uri="{FF2B5EF4-FFF2-40B4-BE49-F238E27FC236}">
                <a16:creationId xmlns:a16="http://schemas.microsoft.com/office/drawing/2014/main" id="{81A86CB2-12DD-63E9-9A83-993A49D53C4C}"/>
              </a:ext>
            </a:extLst>
          </p:cNvPr>
          <p:cNvSpPr txBox="1">
            <a:spLocks noChangeArrowheads="1"/>
          </p:cNvSpPr>
          <p:nvPr/>
        </p:nvSpPr>
        <p:spPr bwMode="auto">
          <a:xfrm>
            <a:off x="5943600" y="3048000"/>
            <a:ext cx="2133600" cy="830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FF0000"/>
                </a:solidFill>
              </a:rPr>
              <a:t>Where’</a:t>
            </a:r>
            <a:r>
              <a:rPr lang="en-US" altLang="ja-JP">
                <a:solidFill>
                  <a:srgbClr val="FF0000"/>
                </a:solidFill>
              </a:rPr>
              <a:t>s the final answer?</a:t>
            </a:r>
            <a:endParaRPr lang="en-US" altLang="en-US">
              <a:solidFill>
                <a:srgbClr val="FF0000"/>
              </a:solidFill>
            </a:endParaRPr>
          </a:p>
        </p:txBody>
      </p:sp>
      <p:sp>
        <p:nvSpPr>
          <p:cNvPr id="76812" name="Oval 12">
            <a:extLst>
              <a:ext uri="{FF2B5EF4-FFF2-40B4-BE49-F238E27FC236}">
                <a16:creationId xmlns:a16="http://schemas.microsoft.com/office/drawing/2014/main" id="{4BA77BB0-054E-87E4-9A7C-3D792CD8F9C2}"/>
              </a:ext>
            </a:extLst>
          </p:cNvPr>
          <p:cNvSpPr>
            <a:spLocks noChangeArrowheads="1"/>
          </p:cNvSpPr>
          <p:nvPr/>
        </p:nvSpPr>
        <p:spPr bwMode="auto">
          <a:xfrm>
            <a:off x="4572000" y="5791200"/>
            <a:ext cx="533400" cy="533400"/>
          </a:xfrm>
          <a:prstGeom prst="ellipse">
            <a:avLst/>
          </a:prstGeom>
          <a:noFill/>
          <a:ln w="952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10E9CF31-EFFA-F60A-EBF6-E1967FE4062F}"/>
              </a:ext>
            </a:extLst>
          </p:cNvPr>
          <p:cNvSpPr>
            <a:spLocks noGrp="1" noChangeArrowheads="1"/>
          </p:cNvSpPr>
          <p:nvPr>
            <p:ph type="title"/>
          </p:nvPr>
        </p:nvSpPr>
        <p:spPr/>
        <p:txBody>
          <a:bodyPr/>
          <a:lstStyle/>
          <a:p>
            <a:pPr eaLnBrk="1" hangingPunct="1">
              <a:defRPr/>
            </a:pPr>
            <a:r>
              <a:rPr lang="en-US">
                <a:cs typeface="+mj-cs"/>
              </a:rPr>
              <a:t>The algorithm</a:t>
            </a:r>
          </a:p>
        </p:txBody>
      </p:sp>
      <p:pic>
        <p:nvPicPr>
          <p:cNvPr id="78850" name="Picture 8">
            <a:extLst>
              <a:ext uri="{FF2B5EF4-FFF2-40B4-BE49-F238E27FC236}">
                <a16:creationId xmlns:a16="http://schemas.microsoft.com/office/drawing/2014/main" id="{D252A177-1319-D4C6-A0A8-55F9C25C34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47838"/>
            <a:ext cx="5457825" cy="472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3" name="Picture 7">
            <a:extLst>
              <a:ext uri="{FF2B5EF4-FFF2-40B4-BE49-F238E27FC236}">
                <a16:creationId xmlns:a16="http://schemas.microsoft.com/office/drawing/2014/main" id="{F48A1B25-A41E-C6AA-ABB9-A5D3824145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47838"/>
            <a:ext cx="5457825" cy="472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0" name="Rectangle 2">
            <a:extLst>
              <a:ext uri="{FF2B5EF4-FFF2-40B4-BE49-F238E27FC236}">
                <a16:creationId xmlns:a16="http://schemas.microsoft.com/office/drawing/2014/main" id="{48746743-A4E7-1671-68C5-898622909B40}"/>
              </a:ext>
            </a:extLst>
          </p:cNvPr>
          <p:cNvSpPr>
            <a:spLocks noGrp="1" noChangeArrowheads="1"/>
          </p:cNvSpPr>
          <p:nvPr>
            <p:ph type="title"/>
          </p:nvPr>
        </p:nvSpPr>
        <p:spPr/>
        <p:txBody>
          <a:bodyPr/>
          <a:lstStyle/>
          <a:p>
            <a:pPr eaLnBrk="1" hangingPunct="1">
              <a:defRPr/>
            </a:pPr>
            <a:r>
              <a:rPr lang="en-US">
                <a:cs typeface="+mj-cs"/>
              </a:rPr>
              <a:t>The algorithm</a:t>
            </a:r>
          </a:p>
        </p:txBody>
      </p:sp>
      <p:sp>
        <p:nvSpPr>
          <p:cNvPr id="78852" name="Rectangle 4">
            <a:extLst>
              <a:ext uri="{FF2B5EF4-FFF2-40B4-BE49-F238E27FC236}">
                <a16:creationId xmlns:a16="http://schemas.microsoft.com/office/drawing/2014/main" id="{082FB9E1-D5AB-9DE3-1A8B-CE0F946C5A80}"/>
              </a:ext>
            </a:extLst>
          </p:cNvPr>
          <p:cNvSpPr>
            <a:spLocks noChangeArrowheads="1"/>
          </p:cNvSpPr>
          <p:nvPr/>
        </p:nvSpPr>
        <p:spPr bwMode="auto">
          <a:xfrm>
            <a:off x="914400" y="2590800"/>
            <a:ext cx="4419600" cy="13716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8853" name="Text Box 5">
            <a:extLst>
              <a:ext uri="{FF2B5EF4-FFF2-40B4-BE49-F238E27FC236}">
                <a16:creationId xmlns:a16="http://schemas.microsoft.com/office/drawing/2014/main" id="{6047C043-D2DB-88B1-2B8B-3D107BCA5909}"/>
              </a:ext>
            </a:extLst>
          </p:cNvPr>
          <p:cNvSpPr txBox="1">
            <a:spLocks noChangeArrowheads="1"/>
          </p:cNvSpPr>
          <p:nvPr/>
        </p:nvSpPr>
        <p:spPr bwMode="auto">
          <a:xfrm>
            <a:off x="5638800" y="3048000"/>
            <a:ext cx="2819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Base case initialization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8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7" name="Picture 7">
            <a:extLst>
              <a:ext uri="{FF2B5EF4-FFF2-40B4-BE49-F238E27FC236}">
                <a16:creationId xmlns:a16="http://schemas.microsoft.com/office/drawing/2014/main" id="{BC1D3970-9E6E-D1E9-735D-2DE1E12A73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47838"/>
            <a:ext cx="5457825" cy="472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4" name="Rectangle 2">
            <a:extLst>
              <a:ext uri="{FF2B5EF4-FFF2-40B4-BE49-F238E27FC236}">
                <a16:creationId xmlns:a16="http://schemas.microsoft.com/office/drawing/2014/main" id="{D74197C1-5099-5B9C-6D7D-09AC0D52CB3B}"/>
              </a:ext>
            </a:extLst>
          </p:cNvPr>
          <p:cNvSpPr>
            <a:spLocks noGrp="1" noChangeArrowheads="1"/>
          </p:cNvSpPr>
          <p:nvPr>
            <p:ph type="title"/>
          </p:nvPr>
        </p:nvSpPr>
        <p:spPr/>
        <p:txBody>
          <a:bodyPr/>
          <a:lstStyle/>
          <a:p>
            <a:pPr eaLnBrk="1" hangingPunct="1">
              <a:defRPr/>
            </a:pPr>
            <a:r>
              <a:rPr lang="en-US">
                <a:cs typeface="+mj-cs"/>
              </a:rPr>
              <a:t>The algorithm</a:t>
            </a:r>
          </a:p>
        </p:txBody>
      </p:sp>
      <p:sp>
        <p:nvSpPr>
          <p:cNvPr id="79876" name="Rectangle 4">
            <a:extLst>
              <a:ext uri="{FF2B5EF4-FFF2-40B4-BE49-F238E27FC236}">
                <a16:creationId xmlns:a16="http://schemas.microsoft.com/office/drawing/2014/main" id="{164EF4A5-6C81-44EE-DDBE-0FEA53D87315}"/>
              </a:ext>
            </a:extLst>
          </p:cNvPr>
          <p:cNvSpPr>
            <a:spLocks noChangeArrowheads="1"/>
          </p:cNvSpPr>
          <p:nvPr/>
        </p:nvSpPr>
        <p:spPr bwMode="auto">
          <a:xfrm>
            <a:off x="914400" y="3962400"/>
            <a:ext cx="3810000" cy="533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9877" name="Text Box 5">
            <a:extLst>
              <a:ext uri="{FF2B5EF4-FFF2-40B4-BE49-F238E27FC236}">
                <a16:creationId xmlns:a16="http://schemas.microsoft.com/office/drawing/2014/main" id="{1784BFCE-EE2B-47EE-87AA-B4AFEB284EF5}"/>
              </a:ext>
            </a:extLst>
          </p:cNvPr>
          <p:cNvSpPr txBox="1">
            <a:spLocks noChangeArrowheads="1"/>
          </p:cNvSpPr>
          <p:nvPr/>
        </p:nvSpPr>
        <p:spPr bwMode="auto">
          <a:xfrm>
            <a:off x="5562600" y="4038600"/>
            <a:ext cx="2819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Fill in the matrix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1" name="Picture 6">
            <a:extLst>
              <a:ext uri="{FF2B5EF4-FFF2-40B4-BE49-F238E27FC236}">
                <a16:creationId xmlns:a16="http://schemas.microsoft.com/office/drawing/2014/main" id="{E03A4542-D951-8FAF-0A14-74B9C9E81F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47838"/>
            <a:ext cx="5457825" cy="472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898" name="Rectangle 2">
            <a:extLst>
              <a:ext uri="{FF2B5EF4-FFF2-40B4-BE49-F238E27FC236}">
                <a16:creationId xmlns:a16="http://schemas.microsoft.com/office/drawing/2014/main" id="{868CC918-2D6D-779B-837B-B3DB0B3589AB}"/>
              </a:ext>
            </a:extLst>
          </p:cNvPr>
          <p:cNvSpPr>
            <a:spLocks noGrp="1" noChangeArrowheads="1"/>
          </p:cNvSpPr>
          <p:nvPr>
            <p:ph type="title"/>
          </p:nvPr>
        </p:nvSpPr>
        <p:spPr/>
        <p:txBody>
          <a:bodyPr/>
          <a:lstStyle/>
          <a:p>
            <a:pPr eaLnBrk="1" hangingPunct="1">
              <a:defRPr/>
            </a:pPr>
            <a:r>
              <a:rPr lang="en-US">
                <a:cs typeface="+mj-cs"/>
              </a:rPr>
              <a:t>The algorithm</a:t>
            </a:r>
          </a:p>
        </p:txBody>
      </p:sp>
      <p:sp>
        <p:nvSpPr>
          <p:cNvPr id="80900" name="Rectangle 4">
            <a:extLst>
              <a:ext uri="{FF2B5EF4-FFF2-40B4-BE49-F238E27FC236}">
                <a16:creationId xmlns:a16="http://schemas.microsoft.com/office/drawing/2014/main" id="{0C0482A2-3049-CCFC-DF70-18C98F97BB28}"/>
              </a:ext>
            </a:extLst>
          </p:cNvPr>
          <p:cNvSpPr>
            <a:spLocks noChangeArrowheads="1"/>
          </p:cNvSpPr>
          <p:nvPr/>
        </p:nvSpPr>
        <p:spPr bwMode="auto">
          <a:xfrm>
            <a:off x="838200" y="4495800"/>
            <a:ext cx="5486400" cy="6096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5" name="Picture 6">
            <a:extLst>
              <a:ext uri="{FF2B5EF4-FFF2-40B4-BE49-F238E27FC236}">
                <a16:creationId xmlns:a16="http://schemas.microsoft.com/office/drawing/2014/main" id="{335666A6-B1A4-A970-FBCC-F842D46435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47838"/>
            <a:ext cx="5457825" cy="472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2" name="Rectangle 2">
            <a:extLst>
              <a:ext uri="{FF2B5EF4-FFF2-40B4-BE49-F238E27FC236}">
                <a16:creationId xmlns:a16="http://schemas.microsoft.com/office/drawing/2014/main" id="{9A329F7C-B9FC-7618-4E11-49EE182D35B0}"/>
              </a:ext>
            </a:extLst>
          </p:cNvPr>
          <p:cNvSpPr>
            <a:spLocks noGrp="1" noChangeArrowheads="1"/>
          </p:cNvSpPr>
          <p:nvPr>
            <p:ph type="title"/>
          </p:nvPr>
        </p:nvSpPr>
        <p:spPr/>
        <p:txBody>
          <a:bodyPr/>
          <a:lstStyle/>
          <a:p>
            <a:pPr eaLnBrk="1" hangingPunct="1">
              <a:defRPr/>
            </a:pPr>
            <a:r>
              <a:rPr lang="en-US">
                <a:cs typeface="+mj-cs"/>
              </a:rPr>
              <a:t>The algorithm</a:t>
            </a:r>
          </a:p>
        </p:txBody>
      </p:sp>
      <p:sp>
        <p:nvSpPr>
          <p:cNvPr id="81924" name="Rectangle 4">
            <a:extLst>
              <a:ext uri="{FF2B5EF4-FFF2-40B4-BE49-F238E27FC236}">
                <a16:creationId xmlns:a16="http://schemas.microsoft.com/office/drawing/2014/main" id="{CD9AD959-BCD7-69A1-7754-2877E154BD63}"/>
              </a:ext>
            </a:extLst>
          </p:cNvPr>
          <p:cNvSpPr>
            <a:spLocks noChangeArrowheads="1"/>
          </p:cNvSpPr>
          <p:nvPr/>
        </p:nvSpPr>
        <p:spPr bwMode="auto">
          <a:xfrm>
            <a:off x="838200" y="5029200"/>
            <a:ext cx="5486400" cy="11430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30D1E81-81AD-4EBE-775A-E804F4C32089}"/>
              </a:ext>
            </a:extLst>
          </p:cNvPr>
          <p:cNvSpPr>
            <a:spLocks noGrp="1" noChangeArrowheads="1"/>
          </p:cNvSpPr>
          <p:nvPr>
            <p:ph type="title"/>
          </p:nvPr>
        </p:nvSpPr>
        <p:spPr/>
        <p:txBody>
          <a:bodyPr/>
          <a:lstStyle/>
          <a:p>
            <a:pPr eaLnBrk="1" hangingPunct="1">
              <a:defRPr/>
            </a:pPr>
            <a:r>
              <a:rPr lang="en-US">
                <a:cs typeface="+mj-cs"/>
              </a:rPr>
              <a:t>Is it correct?</a:t>
            </a:r>
          </a:p>
        </p:txBody>
      </p:sp>
      <p:sp>
        <p:nvSpPr>
          <p:cNvPr id="14340" name="Rectangle 4">
            <a:extLst>
              <a:ext uri="{FF2B5EF4-FFF2-40B4-BE49-F238E27FC236}">
                <a16:creationId xmlns:a16="http://schemas.microsoft.com/office/drawing/2014/main" id="{2C863120-976F-AAB0-D8A5-5DA4E7DF4FD2}"/>
              </a:ext>
            </a:extLst>
          </p:cNvPr>
          <p:cNvSpPr>
            <a:spLocks noChangeArrowheads="1"/>
          </p:cNvSpPr>
          <p:nvPr/>
        </p:nvSpPr>
        <p:spPr bwMode="auto">
          <a:xfrm>
            <a:off x="1905000" y="4267200"/>
            <a:ext cx="3590925"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buClr>
                <a:schemeClr val="tx2"/>
              </a:buClr>
              <a:buSzPct val="70000"/>
              <a:buFont typeface="Wingdings" charset="0"/>
              <a:buNone/>
              <a:defRPr/>
            </a:pPr>
            <a:r>
              <a:rPr lang="en-US" sz="2800">
                <a:latin typeface="Arial" charset="0"/>
                <a:ea typeface="ＭＳ Ｐゴシック" charset="0"/>
              </a:rPr>
              <a:t>F(n) = F(n-1) + F(n-2)</a:t>
            </a:r>
          </a:p>
        </p:txBody>
      </p:sp>
      <p:pic>
        <p:nvPicPr>
          <p:cNvPr id="18435" name="Picture 6">
            <a:extLst>
              <a:ext uri="{FF2B5EF4-FFF2-40B4-BE49-F238E27FC236}">
                <a16:creationId xmlns:a16="http://schemas.microsoft.com/office/drawing/2014/main" id="{556C0951-98CE-4997-AB85-A654DF229E5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67627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9" name="Picture 6">
            <a:extLst>
              <a:ext uri="{FF2B5EF4-FFF2-40B4-BE49-F238E27FC236}">
                <a16:creationId xmlns:a16="http://schemas.microsoft.com/office/drawing/2014/main" id="{31F13433-1526-6BA2-7696-C5A859E6A7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47838"/>
            <a:ext cx="5457825" cy="472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6" name="Rectangle 2">
            <a:extLst>
              <a:ext uri="{FF2B5EF4-FFF2-40B4-BE49-F238E27FC236}">
                <a16:creationId xmlns:a16="http://schemas.microsoft.com/office/drawing/2014/main" id="{2B6320FA-E0D6-2BEE-B240-D16D1C9A4DF5}"/>
              </a:ext>
            </a:extLst>
          </p:cNvPr>
          <p:cNvSpPr>
            <a:spLocks noGrp="1" noChangeArrowheads="1"/>
          </p:cNvSpPr>
          <p:nvPr>
            <p:ph type="title"/>
          </p:nvPr>
        </p:nvSpPr>
        <p:spPr/>
        <p:txBody>
          <a:bodyPr/>
          <a:lstStyle/>
          <a:p>
            <a:pPr eaLnBrk="1" hangingPunct="1">
              <a:defRPr/>
            </a:pPr>
            <a:r>
              <a:rPr lang="en-US">
                <a:cs typeface="+mj-cs"/>
              </a:rPr>
              <a:t>The algorithm</a:t>
            </a:r>
          </a:p>
        </p:txBody>
      </p:sp>
      <p:sp>
        <p:nvSpPr>
          <p:cNvPr id="82948" name="Rectangle 4">
            <a:extLst>
              <a:ext uri="{FF2B5EF4-FFF2-40B4-BE49-F238E27FC236}">
                <a16:creationId xmlns:a16="http://schemas.microsoft.com/office/drawing/2014/main" id="{2F8908D1-78FA-0A8C-A616-D30D468F0AE1}"/>
              </a:ext>
            </a:extLst>
          </p:cNvPr>
          <p:cNvSpPr>
            <a:spLocks noChangeArrowheads="1"/>
          </p:cNvSpPr>
          <p:nvPr/>
        </p:nvSpPr>
        <p:spPr bwMode="auto">
          <a:xfrm>
            <a:off x="838200" y="6096000"/>
            <a:ext cx="5486400" cy="3048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3" name="Picture 6">
            <a:extLst>
              <a:ext uri="{FF2B5EF4-FFF2-40B4-BE49-F238E27FC236}">
                <a16:creationId xmlns:a16="http://schemas.microsoft.com/office/drawing/2014/main" id="{979AD030-97BC-B793-BCA0-D9F3966699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47838"/>
            <a:ext cx="5457825" cy="472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0" name="Rectangle 2">
            <a:extLst>
              <a:ext uri="{FF2B5EF4-FFF2-40B4-BE49-F238E27FC236}">
                <a16:creationId xmlns:a16="http://schemas.microsoft.com/office/drawing/2014/main" id="{5BA38EE8-A4BF-890D-5FE8-9E810745D0EB}"/>
              </a:ext>
            </a:extLst>
          </p:cNvPr>
          <p:cNvSpPr>
            <a:spLocks noGrp="1" noChangeArrowheads="1"/>
          </p:cNvSpPr>
          <p:nvPr>
            <p:ph type="title"/>
          </p:nvPr>
        </p:nvSpPr>
        <p:spPr/>
        <p:txBody>
          <a:bodyPr/>
          <a:lstStyle/>
          <a:p>
            <a:pPr eaLnBrk="1" hangingPunct="1">
              <a:defRPr/>
            </a:pPr>
            <a:r>
              <a:rPr lang="en-US">
                <a:cs typeface="+mj-cs"/>
              </a:rPr>
              <a:t>Running time?</a:t>
            </a:r>
          </a:p>
        </p:txBody>
      </p:sp>
      <p:sp>
        <p:nvSpPr>
          <p:cNvPr id="83974" name="Text Box 6">
            <a:extLst>
              <a:ext uri="{FF2B5EF4-FFF2-40B4-BE49-F238E27FC236}">
                <a16:creationId xmlns:a16="http://schemas.microsoft.com/office/drawing/2014/main" id="{EB235DD0-418B-E47F-22B7-C9E011C7849D}"/>
              </a:ext>
            </a:extLst>
          </p:cNvPr>
          <p:cNvSpPr txBox="1">
            <a:spLocks noChangeArrowheads="1"/>
          </p:cNvSpPr>
          <p:nvPr/>
        </p:nvSpPr>
        <p:spPr bwMode="auto">
          <a:xfrm>
            <a:off x="5715000" y="2362200"/>
            <a:ext cx="1447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l-GR" altLang="en-US" sz="3200">
                <a:solidFill>
                  <a:srgbClr val="0000FF"/>
                </a:solidFill>
                <a:cs typeface="Arial" panose="020B0604020202020204" pitchFamily="34" charset="0"/>
              </a:rPr>
              <a:t>Θ</a:t>
            </a:r>
            <a:r>
              <a:rPr lang="en-US" altLang="en-US" sz="3200">
                <a:solidFill>
                  <a:srgbClr val="0000FF"/>
                </a:solidFill>
                <a:cs typeface="Arial" panose="020B0604020202020204" pitchFamily="34" charset="0"/>
              </a:rPr>
              <a:t>(nm)</a:t>
            </a:r>
            <a:endParaRPr lang="el-GR" altLang="en-US" sz="3200">
              <a:solidFill>
                <a:srgbClr val="0000FF"/>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25D9DFBF-4453-0C29-7872-435809A2C352}"/>
              </a:ext>
            </a:extLst>
          </p:cNvPr>
          <p:cNvSpPr>
            <a:spLocks noGrp="1" noChangeArrowheads="1"/>
          </p:cNvSpPr>
          <p:nvPr>
            <p:ph type="title"/>
          </p:nvPr>
        </p:nvSpPr>
        <p:spPr>
          <a:xfrm>
            <a:off x="457200" y="122238"/>
            <a:ext cx="7543800" cy="792162"/>
          </a:xfrm>
        </p:spPr>
        <p:txBody>
          <a:bodyPr/>
          <a:lstStyle/>
          <a:p>
            <a:pPr eaLnBrk="1" hangingPunct="1">
              <a:defRPr/>
            </a:pPr>
            <a:r>
              <a:rPr lang="en-US">
                <a:cs typeface="+mj-cs"/>
              </a:rPr>
              <a:t>Keeping track of the solution</a:t>
            </a:r>
          </a:p>
        </p:txBody>
      </p:sp>
      <p:sp>
        <p:nvSpPr>
          <p:cNvPr id="84995" name="Rectangle 3">
            <a:extLst>
              <a:ext uri="{FF2B5EF4-FFF2-40B4-BE49-F238E27FC236}">
                <a16:creationId xmlns:a16="http://schemas.microsoft.com/office/drawing/2014/main" id="{6C4E890B-E9FC-5483-1485-F5E267E129F3}"/>
              </a:ext>
            </a:extLst>
          </p:cNvPr>
          <p:cNvSpPr>
            <a:spLocks noGrp="1" noChangeArrowheads="1"/>
          </p:cNvSpPr>
          <p:nvPr>
            <p:ph type="body" idx="1"/>
          </p:nvPr>
        </p:nvSpPr>
        <p:spPr>
          <a:xfrm>
            <a:off x="457200" y="990600"/>
            <a:ext cx="7467600" cy="2743200"/>
          </a:xfrm>
        </p:spPr>
        <p:txBody>
          <a:bodyPr/>
          <a:lstStyle/>
          <a:p>
            <a:pPr marL="0" indent="0" eaLnBrk="1" hangingPunct="1">
              <a:buFont typeface="Wingdings" pitchFamily="2" charset="2"/>
              <a:buNone/>
            </a:pPr>
            <a:r>
              <a:rPr lang="en-US" altLang="en-US" sz="2400"/>
              <a:t>Our LCS algorithm only calculated the length of the LCS between X and Y</a:t>
            </a:r>
          </a:p>
          <a:p>
            <a:pPr marL="0" indent="0" eaLnBrk="1" hangingPunct="1">
              <a:buFont typeface="Wingdings" pitchFamily="2" charset="2"/>
              <a:buNone/>
            </a:pPr>
            <a:r>
              <a:rPr lang="en-US" altLang="en-US" sz="2400">
                <a:solidFill>
                  <a:srgbClr val="FF0000"/>
                </a:solidFill>
              </a:rPr>
              <a:t>What if we wanted to know the actual sequence?</a:t>
            </a:r>
          </a:p>
          <a:p>
            <a:pPr marL="0" indent="0" eaLnBrk="1" hangingPunct="1">
              <a:buFont typeface="Wingdings" pitchFamily="2" charset="2"/>
              <a:buNone/>
            </a:pPr>
            <a:endParaRPr lang="en-US" altLang="en-US" sz="2400"/>
          </a:p>
          <a:p>
            <a:pPr marL="0" indent="0" eaLnBrk="1" hangingPunct="1">
              <a:buFont typeface="Wingdings" pitchFamily="2" charset="2"/>
              <a:buNone/>
            </a:pPr>
            <a:r>
              <a:rPr lang="en-US" altLang="en-US" sz="2400"/>
              <a:t>Keep track of this as well…</a:t>
            </a:r>
          </a:p>
        </p:txBody>
      </p:sp>
      <p:sp>
        <p:nvSpPr>
          <p:cNvPr id="84997" name="Line 5">
            <a:extLst>
              <a:ext uri="{FF2B5EF4-FFF2-40B4-BE49-F238E27FC236}">
                <a16:creationId xmlns:a16="http://schemas.microsoft.com/office/drawing/2014/main" id="{8F049951-3103-E517-2648-BB138098BBC1}"/>
              </a:ext>
            </a:extLst>
          </p:cNvPr>
          <p:cNvSpPr>
            <a:spLocks noChangeShapeType="1"/>
          </p:cNvSpPr>
          <p:nvPr/>
        </p:nvSpPr>
        <p:spPr bwMode="auto">
          <a:xfrm flipH="1" flipV="1">
            <a:off x="6400800" y="4419600"/>
            <a:ext cx="228600" cy="228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4998" name="Line 6">
            <a:extLst>
              <a:ext uri="{FF2B5EF4-FFF2-40B4-BE49-F238E27FC236}">
                <a16:creationId xmlns:a16="http://schemas.microsoft.com/office/drawing/2014/main" id="{B70306B6-D6A3-7CFC-E603-DE21B8EF4E85}"/>
              </a:ext>
            </a:extLst>
          </p:cNvPr>
          <p:cNvSpPr>
            <a:spLocks noChangeShapeType="1"/>
          </p:cNvSpPr>
          <p:nvPr/>
        </p:nvSpPr>
        <p:spPr bwMode="auto">
          <a:xfrm flipH="1" flipV="1">
            <a:off x="6400800" y="5791200"/>
            <a:ext cx="3048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4999" name="Line 7">
            <a:extLst>
              <a:ext uri="{FF2B5EF4-FFF2-40B4-BE49-F238E27FC236}">
                <a16:creationId xmlns:a16="http://schemas.microsoft.com/office/drawing/2014/main" id="{F1264E34-25E8-A2A0-ECCE-4B34E7828BDA}"/>
              </a:ext>
            </a:extLst>
          </p:cNvPr>
          <p:cNvSpPr>
            <a:spLocks noChangeShapeType="1"/>
          </p:cNvSpPr>
          <p:nvPr/>
        </p:nvSpPr>
        <p:spPr bwMode="auto">
          <a:xfrm flipH="1" flipV="1">
            <a:off x="6553200" y="5029200"/>
            <a:ext cx="0" cy="304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pic>
        <p:nvPicPr>
          <p:cNvPr id="86022" name="Picture 10">
            <a:extLst>
              <a:ext uri="{FF2B5EF4-FFF2-40B4-BE49-F238E27FC236}">
                <a16:creationId xmlns:a16="http://schemas.microsoft.com/office/drawing/2014/main" id="{A35072E2-C6D4-0B10-0ECD-B32C1BE833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733800"/>
            <a:ext cx="54959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499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49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a:extLst>
              <a:ext uri="{FF2B5EF4-FFF2-40B4-BE49-F238E27FC236}">
                <a16:creationId xmlns:a16="http://schemas.microsoft.com/office/drawing/2014/main" id="{40B75881-77E9-A36D-D000-5D9F6259F92D}"/>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86019" name="Text Box 3">
            <a:extLst>
              <a:ext uri="{FF2B5EF4-FFF2-40B4-BE49-F238E27FC236}">
                <a16:creationId xmlns:a16="http://schemas.microsoft.com/office/drawing/2014/main" id="{5DA5BAA3-A006-E1DB-0157-21EC9CF1024F}"/>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86020" name="Line 4">
            <a:extLst>
              <a:ext uri="{FF2B5EF4-FFF2-40B4-BE49-F238E27FC236}">
                <a16:creationId xmlns:a16="http://schemas.microsoft.com/office/drawing/2014/main" id="{FAF46611-C969-E923-9F93-AB36C42BCA70}"/>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21" name="Line 5">
            <a:extLst>
              <a:ext uri="{FF2B5EF4-FFF2-40B4-BE49-F238E27FC236}">
                <a16:creationId xmlns:a16="http://schemas.microsoft.com/office/drawing/2014/main" id="{FEC305CD-FCC8-05D2-108C-36F0BBED8093}"/>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22" name="Text Box 6">
            <a:extLst>
              <a:ext uri="{FF2B5EF4-FFF2-40B4-BE49-F238E27FC236}">
                <a16:creationId xmlns:a16="http://schemas.microsoft.com/office/drawing/2014/main" id="{085738C3-AA5B-AEA4-0FFB-7B8707C85277}"/>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86023" name="Text Box 7">
            <a:extLst>
              <a:ext uri="{FF2B5EF4-FFF2-40B4-BE49-F238E27FC236}">
                <a16:creationId xmlns:a16="http://schemas.microsoft.com/office/drawing/2014/main" id="{667F13AB-2CC7-D036-4794-94B685B05878}"/>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86024" name="Text Box 8">
            <a:extLst>
              <a:ext uri="{FF2B5EF4-FFF2-40B4-BE49-F238E27FC236}">
                <a16:creationId xmlns:a16="http://schemas.microsoft.com/office/drawing/2014/main" id="{1D0E91D4-73E4-FBC2-46D1-D23EE6407806}"/>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0000FF"/>
                </a:solidFill>
                <a:latin typeface="Arial" charset="0"/>
                <a:ea typeface="ＭＳ Ｐゴシック" charset="0"/>
              </a:rPr>
              <a:t>0  0  0  0 0 0  0</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0  0  0  0 1 1  1</a:t>
            </a:r>
            <a:br>
              <a:rPr lang="en-US" sz="2800">
                <a:latin typeface="Arial" charset="0"/>
                <a:ea typeface="ＭＳ Ｐゴシック" charset="0"/>
              </a:rPr>
            </a:br>
            <a:r>
              <a:rPr lang="en-US" sz="2800">
                <a:solidFill>
                  <a:srgbClr val="0000FF"/>
                </a:solidFill>
                <a:latin typeface="Arial" charset="0"/>
                <a:ea typeface="ＭＳ Ｐゴシック" charset="0"/>
              </a:rPr>
              <a:t>0  1  1  1 1 2  2</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0  1  1  2 2 2  2</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0  1  1  2 2 3  3</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0  1  2  2 2 3  3</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0  1  2  2 3 3  4</a:t>
            </a:r>
            <a:br>
              <a:rPr lang="en-US" sz="2800">
                <a:solidFill>
                  <a:srgbClr val="0000FF"/>
                </a:solidFill>
                <a:latin typeface="Arial" charset="0"/>
                <a:ea typeface="ＭＳ Ｐゴシック" charset="0"/>
              </a:rPr>
            </a:br>
            <a:r>
              <a:rPr lang="en-US" sz="2800">
                <a:solidFill>
                  <a:srgbClr val="0000FF"/>
                </a:solidFill>
                <a:latin typeface="Arial" charset="0"/>
                <a:ea typeface="ＭＳ Ｐゴシック" charset="0"/>
              </a:rPr>
              <a:t>0  1  2  2 3 4  4</a:t>
            </a:r>
          </a:p>
        </p:txBody>
      </p:sp>
      <p:graphicFrame>
        <p:nvGraphicFramePr>
          <p:cNvPr id="87048" name="Object 9">
            <a:extLst>
              <a:ext uri="{FF2B5EF4-FFF2-40B4-BE49-F238E27FC236}">
                <a16:creationId xmlns:a16="http://schemas.microsoft.com/office/drawing/2014/main" id="{C0839132-948B-05A9-20ED-9916E40796C1}"/>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87048" name="Object 9">
                        <a:extLst>
                          <a:ext uri="{FF2B5EF4-FFF2-40B4-BE49-F238E27FC236}">
                            <a16:creationId xmlns:a16="http://schemas.microsoft.com/office/drawing/2014/main" id="{C0839132-948B-05A9-20ED-9916E40796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6030" name="Line 14">
            <a:extLst>
              <a:ext uri="{FF2B5EF4-FFF2-40B4-BE49-F238E27FC236}">
                <a16:creationId xmlns:a16="http://schemas.microsoft.com/office/drawing/2014/main" id="{90B51D24-4840-D5CC-F7C9-4D442AD28467}"/>
              </a:ext>
            </a:extLst>
          </p:cNvPr>
          <p:cNvSpPr>
            <a:spLocks noChangeShapeType="1"/>
          </p:cNvSpPr>
          <p:nvPr/>
        </p:nvSpPr>
        <p:spPr bwMode="auto">
          <a:xfrm flipH="1" flipV="1">
            <a:off x="4800600" y="57150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31" name="Line 15">
            <a:extLst>
              <a:ext uri="{FF2B5EF4-FFF2-40B4-BE49-F238E27FC236}">
                <a16:creationId xmlns:a16="http://schemas.microsoft.com/office/drawing/2014/main" id="{A50D3699-7542-FBFC-4DD9-1E181B6C9EC2}"/>
              </a:ext>
            </a:extLst>
          </p:cNvPr>
          <p:cNvSpPr>
            <a:spLocks noChangeShapeType="1"/>
          </p:cNvSpPr>
          <p:nvPr/>
        </p:nvSpPr>
        <p:spPr bwMode="auto">
          <a:xfrm flipH="1" flipV="1">
            <a:off x="4038600" y="56388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32" name="Line 16">
            <a:extLst>
              <a:ext uri="{FF2B5EF4-FFF2-40B4-BE49-F238E27FC236}">
                <a16:creationId xmlns:a16="http://schemas.microsoft.com/office/drawing/2014/main" id="{2BE770C3-C9E6-DFF0-8432-B320416EB3B5}"/>
              </a:ext>
            </a:extLst>
          </p:cNvPr>
          <p:cNvSpPr>
            <a:spLocks noChangeShapeType="1"/>
          </p:cNvSpPr>
          <p:nvPr/>
        </p:nvSpPr>
        <p:spPr bwMode="auto">
          <a:xfrm flipH="1" flipV="1">
            <a:off x="3733800" y="56388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33" name="Line 17">
            <a:extLst>
              <a:ext uri="{FF2B5EF4-FFF2-40B4-BE49-F238E27FC236}">
                <a16:creationId xmlns:a16="http://schemas.microsoft.com/office/drawing/2014/main" id="{BDCD27CB-9903-0ED3-B4EA-2593E4397C3E}"/>
              </a:ext>
            </a:extLst>
          </p:cNvPr>
          <p:cNvSpPr>
            <a:spLocks noChangeShapeType="1"/>
          </p:cNvSpPr>
          <p:nvPr/>
        </p:nvSpPr>
        <p:spPr bwMode="auto">
          <a:xfrm flipH="1" flipV="1">
            <a:off x="3352800" y="56388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34" name="Line 18">
            <a:extLst>
              <a:ext uri="{FF2B5EF4-FFF2-40B4-BE49-F238E27FC236}">
                <a16:creationId xmlns:a16="http://schemas.microsoft.com/office/drawing/2014/main" id="{2AFF3D19-F5B3-CD77-6D03-ABAC483315D8}"/>
              </a:ext>
            </a:extLst>
          </p:cNvPr>
          <p:cNvSpPr>
            <a:spLocks noChangeShapeType="1"/>
          </p:cNvSpPr>
          <p:nvPr/>
        </p:nvSpPr>
        <p:spPr bwMode="auto">
          <a:xfrm flipH="1" flipV="1">
            <a:off x="2971800" y="52578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35" name="Line 19">
            <a:extLst>
              <a:ext uri="{FF2B5EF4-FFF2-40B4-BE49-F238E27FC236}">
                <a16:creationId xmlns:a16="http://schemas.microsoft.com/office/drawing/2014/main" id="{EC956F38-8E7A-0D84-C78A-A3B2BE6EAA0D}"/>
              </a:ext>
            </a:extLst>
          </p:cNvPr>
          <p:cNvSpPr>
            <a:spLocks noChangeShapeType="1"/>
          </p:cNvSpPr>
          <p:nvPr/>
        </p:nvSpPr>
        <p:spPr bwMode="auto">
          <a:xfrm flipH="1" flipV="1">
            <a:off x="3352800" y="52578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36" name="Line 20">
            <a:extLst>
              <a:ext uri="{FF2B5EF4-FFF2-40B4-BE49-F238E27FC236}">
                <a16:creationId xmlns:a16="http://schemas.microsoft.com/office/drawing/2014/main" id="{D381CDDA-3F0A-FF09-7C0C-DD82AC119957}"/>
              </a:ext>
            </a:extLst>
          </p:cNvPr>
          <p:cNvSpPr>
            <a:spLocks noChangeShapeType="1"/>
          </p:cNvSpPr>
          <p:nvPr/>
        </p:nvSpPr>
        <p:spPr bwMode="auto">
          <a:xfrm flipH="1" flipV="1">
            <a:off x="3733800" y="52578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37" name="Line 21">
            <a:extLst>
              <a:ext uri="{FF2B5EF4-FFF2-40B4-BE49-F238E27FC236}">
                <a16:creationId xmlns:a16="http://schemas.microsoft.com/office/drawing/2014/main" id="{653DFF57-959F-4B9B-7982-E027E947FC4F}"/>
              </a:ext>
            </a:extLst>
          </p:cNvPr>
          <p:cNvSpPr>
            <a:spLocks noChangeShapeType="1"/>
          </p:cNvSpPr>
          <p:nvPr/>
        </p:nvSpPr>
        <p:spPr bwMode="auto">
          <a:xfrm flipH="1" flipV="1">
            <a:off x="4343400" y="52578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38" name="Line 22">
            <a:extLst>
              <a:ext uri="{FF2B5EF4-FFF2-40B4-BE49-F238E27FC236}">
                <a16:creationId xmlns:a16="http://schemas.microsoft.com/office/drawing/2014/main" id="{37AA1CFB-DEAD-018B-1B40-38747D0CCEAD}"/>
              </a:ext>
            </a:extLst>
          </p:cNvPr>
          <p:cNvSpPr>
            <a:spLocks noChangeShapeType="1"/>
          </p:cNvSpPr>
          <p:nvPr/>
        </p:nvSpPr>
        <p:spPr bwMode="auto">
          <a:xfrm flipH="1" flipV="1">
            <a:off x="4724400" y="4800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39" name="Line 23">
            <a:extLst>
              <a:ext uri="{FF2B5EF4-FFF2-40B4-BE49-F238E27FC236}">
                <a16:creationId xmlns:a16="http://schemas.microsoft.com/office/drawing/2014/main" id="{38FA28EC-0C7C-9B60-C698-E624187186B2}"/>
              </a:ext>
            </a:extLst>
          </p:cNvPr>
          <p:cNvSpPr>
            <a:spLocks noChangeShapeType="1"/>
          </p:cNvSpPr>
          <p:nvPr/>
        </p:nvSpPr>
        <p:spPr bwMode="auto">
          <a:xfrm flipH="1" flipV="1">
            <a:off x="4419600" y="4800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40" name="Line 24">
            <a:extLst>
              <a:ext uri="{FF2B5EF4-FFF2-40B4-BE49-F238E27FC236}">
                <a16:creationId xmlns:a16="http://schemas.microsoft.com/office/drawing/2014/main" id="{CD757272-E6F0-B471-78B2-1CA4AD481EAD}"/>
              </a:ext>
            </a:extLst>
          </p:cNvPr>
          <p:cNvSpPr>
            <a:spLocks noChangeShapeType="1"/>
          </p:cNvSpPr>
          <p:nvPr/>
        </p:nvSpPr>
        <p:spPr bwMode="auto">
          <a:xfrm flipH="1" flipV="1">
            <a:off x="4114800" y="4800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41" name="Line 25">
            <a:extLst>
              <a:ext uri="{FF2B5EF4-FFF2-40B4-BE49-F238E27FC236}">
                <a16:creationId xmlns:a16="http://schemas.microsoft.com/office/drawing/2014/main" id="{D090155C-DA10-01D3-DC0F-6F0995517123}"/>
              </a:ext>
            </a:extLst>
          </p:cNvPr>
          <p:cNvSpPr>
            <a:spLocks noChangeShapeType="1"/>
          </p:cNvSpPr>
          <p:nvPr/>
        </p:nvSpPr>
        <p:spPr bwMode="auto">
          <a:xfrm flipH="1" flipV="1">
            <a:off x="3810000" y="4800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42" name="Line 26">
            <a:extLst>
              <a:ext uri="{FF2B5EF4-FFF2-40B4-BE49-F238E27FC236}">
                <a16:creationId xmlns:a16="http://schemas.microsoft.com/office/drawing/2014/main" id="{16711388-2797-5CF8-87EA-0506C18707C6}"/>
              </a:ext>
            </a:extLst>
          </p:cNvPr>
          <p:cNvSpPr>
            <a:spLocks noChangeShapeType="1"/>
          </p:cNvSpPr>
          <p:nvPr/>
        </p:nvSpPr>
        <p:spPr bwMode="auto">
          <a:xfrm flipH="1" flipV="1">
            <a:off x="2971800" y="4800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43" name="Line 27">
            <a:extLst>
              <a:ext uri="{FF2B5EF4-FFF2-40B4-BE49-F238E27FC236}">
                <a16:creationId xmlns:a16="http://schemas.microsoft.com/office/drawing/2014/main" id="{CDBDCDE4-64AA-F0B6-27FC-24C6A432D9E0}"/>
              </a:ext>
            </a:extLst>
          </p:cNvPr>
          <p:cNvSpPr>
            <a:spLocks noChangeShapeType="1"/>
          </p:cNvSpPr>
          <p:nvPr/>
        </p:nvSpPr>
        <p:spPr bwMode="auto">
          <a:xfrm flipH="1" flipV="1">
            <a:off x="3352800" y="4419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44" name="Line 28">
            <a:extLst>
              <a:ext uri="{FF2B5EF4-FFF2-40B4-BE49-F238E27FC236}">
                <a16:creationId xmlns:a16="http://schemas.microsoft.com/office/drawing/2014/main" id="{C4B18B57-57AB-D4F1-C655-37B6928771BA}"/>
              </a:ext>
            </a:extLst>
          </p:cNvPr>
          <p:cNvSpPr>
            <a:spLocks noChangeShapeType="1"/>
          </p:cNvSpPr>
          <p:nvPr/>
        </p:nvSpPr>
        <p:spPr bwMode="auto">
          <a:xfrm flipH="1" flipV="1">
            <a:off x="3733800" y="4419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45" name="Line 29">
            <a:extLst>
              <a:ext uri="{FF2B5EF4-FFF2-40B4-BE49-F238E27FC236}">
                <a16:creationId xmlns:a16="http://schemas.microsoft.com/office/drawing/2014/main" id="{F8A0C470-4220-3962-2F60-B089052A7778}"/>
              </a:ext>
            </a:extLst>
          </p:cNvPr>
          <p:cNvSpPr>
            <a:spLocks noChangeShapeType="1"/>
          </p:cNvSpPr>
          <p:nvPr/>
        </p:nvSpPr>
        <p:spPr bwMode="auto">
          <a:xfrm flipH="1" flipV="1">
            <a:off x="4038600" y="4419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46" name="Line 30">
            <a:extLst>
              <a:ext uri="{FF2B5EF4-FFF2-40B4-BE49-F238E27FC236}">
                <a16:creationId xmlns:a16="http://schemas.microsoft.com/office/drawing/2014/main" id="{FA1C1F86-E632-CD96-82E2-26495422F771}"/>
              </a:ext>
            </a:extLst>
          </p:cNvPr>
          <p:cNvSpPr>
            <a:spLocks noChangeShapeType="1"/>
          </p:cNvSpPr>
          <p:nvPr/>
        </p:nvSpPr>
        <p:spPr bwMode="auto">
          <a:xfrm flipH="1" flipV="1">
            <a:off x="4800600" y="39624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47" name="Line 31">
            <a:extLst>
              <a:ext uri="{FF2B5EF4-FFF2-40B4-BE49-F238E27FC236}">
                <a16:creationId xmlns:a16="http://schemas.microsoft.com/office/drawing/2014/main" id="{13E4E93A-892D-A00A-1B22-1274B7BBBC8A}"/>
              </a:ext>
            </a:extLst>
          </p:cNvPr>
          <p:cNvSpPr>
            <a:spLocks noChangeShapeType="1"/>
          </p:cNvSpPr>
          <p:nvPr/>
        </p:nvSpPr>
        <p:spPr bwMode="auto">
          <a:xfrm flipH="1" flipV="1">
            <a:off x="4419600" y="39624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49" name="Line 33">
            <a:extLst>
              <a:ext uri="{FF2B5EF4-FFF2-40B4-BE49-F238E27FC236}">
                <a16:creationId xmlns:a16="http://schemas.microsoft.com/office/drawing/2014/main" id="{4B6CA107-760A-78CF-9C97-F3F016FB2F00}"/>
              </a:ext>
            </a:extLst>
          </p:cNvPr>
          <p:cNvSpPr>
            <a:spLocks noChangeShapeType="1"/>
          </p:cNvSpPr>
          <p:nvPr/>
        </p:nvSpPr>
        <p:spPr bwMode="auto">
          <a:xfrm flipH="1" flipV="1">
            <a:off x="3352800" y="39624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50" name="Line 34">
            <a:extLst>
              <a:ext uri="{FF2B5EF4-FFF2-40B4-BE49-F238E27FC236}">
                <a16:creationId xmlns:a16="http://schemas.microsoft.com/office/drawing/2014/main" id="{7C8E2EDF-7836-A707-BC5E-17A4B40E70C4}"/>
              </a:ext>
            </a:extLst>
          </p:cNvPr>
          <p:cNvSpPr>
            <a:spLocks noChangeShapeType="1"/>
          </p:cNvSpPr>
          <p:nvPr/>
        </p:nvSpPr>
        <p:spPr bwMode="auto">
          <a:xfrm flipH="1" flipV="1">
            <a:off x="2971800" y="39624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51" name="Line 35">
            <a:extLst>
              <a:ext uri="{FF2B5EF4-FFF2-40B4-BE49-F238E27FC236}">
                <a16:creationId xmlns:a16="http://schemas.microsoft.com/office/drawing/2014/main" id="{464F62AA-1F82-1733-7B64-FD41DD94CB8A}"/>
              </a:ext>
            </a:extLst>
          </p:cNvPr>
          <p:cNvSpPr>
            <a:spLocks noChangeShapeType="1"/>
          </p:cNvSpPr>
          <p:nvPr/>
        </p:nvSpPr>
        <p:spPr bwMode="auto">
          <a:xfrm flipH="1" flipV="1">
            <a:off x="4114800" y="35814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52" name="Line 36">
            <a:extLst>
              <a:ext uri="{FF2B5EF4-FFF2-40B4-BE49-F238E27FC236}">
                <a16:creationId xmlns:a16="http://schemas.microsoft.com/office/drawing/2014/main" id="{2013ECB0-C5E5-1964-28C9-7722045144A1}"/>
              </a:ext>
            </a:extLst>
          </p:cNvPr>
          <p:cNvSpPr>
            <a:spLocks noChangeShapeType="1"/>
          </p:cNvSpPr>
          <p:nvPr/>
        </p:nvSpPr>
        <p:spPr bwMode="auto">
          <a:xfrm flipH="1" flipV="1">
            <a:off x="2971800" y="31242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53" name="Line 37">
            <a:extLst>
              <a:ext uri="{FF2B5EF4-FFF2-40B4-BE49-F238E27FC236}">
                <a16:creationId xmlns:a16="http://schemas.microsoft.com/office/drawing/2014/main" id="{9DBCF19C-DC18-F2B6-C0B5-CB995D1D3CC6}"/>
              </a:ext>
            </a:extLst>
          </p:cNvPr>
          <p:cNvSpPr>
            <a:spLocks noChangeShapeType="1"/>
          </p:cNvSpPr>
          <p:nvPr/>
        </p:nvSpPr>
        <p:spPr bwMode="auto">
          <a:xfrm flipH="1" flipV="1">
            <a:off x="3352800" y="31242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54" name="Line 38">
            <a:extLst>
              <a:ext uri="{FF2B5EF4-FFF2-40B4-BE49-F238E27FC236}">
                <a16:creationId xmlns:a16="http://schemas.microsoft.com/office/drawing/2014/main" id="{84C8E571-E396-F770-6655-AD9BA7087259}"/>
              </a:ext>
            </a:extLst>
          </p:cNvPr>
          <p:cNvSpPr>
            <a:spLocks noChangeShapeType="1"/>
          </p:cNvSpPr>
          <p:nvPr/>
        </p:nvSpPr>
        <p:spPr bwMode="auto">
          <a:xfrm flipH="1" flipV="1">
            <a:off x="3733800" y="31242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55" name="Line 39">
            <a:extLst>
              <a:ext uri="{FF2B5EF4-FFF2-40B4-BE49-F238E27FC236}">
                <a16:creationId xmlns:a16="http://schemas.microsoft.com/office/drawing/2014/main" id="{138FACD4-D59A-E632-6185-500F557C64E8}"/>
              </a:ext>
            </a:extLst>
          </p:cNvPr>
          <p:cNvSpPr>
            <a:spLocks noChangeShapeType="1"/>
          </p:cNvSpPr>
          <p:nvPr/>
        </p:nvSpPr>
        <p:spPr bwMode="auto">
          <a:xfrm flipH="1" flipV="1">
            <a:off x="4495800" y="4648200"/>
            <a:ext cx="228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56" name="Line 40">
            <a:extLst>
              <a:ext uri="{FF2B5EF4-FFF2-40B4-BE49-F238E27FC236}">
                <a16:creationId xmlns:a16="http://schemas.microsoft.com/office/drawing/2014/main" id="{5B087D10-5555-4BD0-0E7E-02EB38993D12}"/>
              </a:ext>
            </a:extLst>
          </p:cNvPr>
          <p:cNvSpPr>
            <a:spLocks noChangeShapeType="1"/>
          </p:cNvSpPr>
          <p:nvPr/>
        </p:nvSpPr>
        <p:spPr bwMode="auto">
          <a:xfrm flipH="1" flipV="1">
            <a:off x="3886200" y="4267200"/>
            <a:ext cx="1524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57" name="Line 41">
            <a:extLst>
              <a:ext uri="{FF2B5EF4-FFF2-40B4-BE49-F238E27FC236}">
                <a16:creationId xmlns:a16="http://schemas.microsoft.com/office/drawing/2014/main" id="{D9CE266E-7144-57CD-F527-D94D8A4B5EEA}"/>
              </a:ext>
            </a:extLst>
          </p:cNvPr>
          <p:cNvSpPr>
            <a:spLocks noChangeShapeType="1"/>
          </p:cNvSpPr>
          <p:nvPr/>
        </p:nvSpPr>
        <p:spPr bwMode="auto">
          <a:xfrm flipH="1" flipV="1">
            <a:off x="3429000" y="3886200"/>
            <a:ext cx="228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58" name="Line 42">
            <a:extLst>
              <a:ext uri="{FF2B5EF4-FFF2-40B4-BE49-F238E27FC236}">
                <a16:creationId xmlns:a16="http://schemas.microsoft.com/office/drawing/2014/main" id="{C0B82FC5-A0D4-47D1-7DFA-AAEC247B074B}"/>
              </a:ext>
            </a:extLst>
          </p:cNvPr>
          <p:cNvSpPr>
            <a:spLocks noChangeShapeType="1"/>
          </p:cNvSpPr>
          <p:nvPr/>
        </p:nvSpPr>
        <p:spPr bwMode="auto">
          <a:xfrm flipH="1" flipV="1">
            <a:off x="3048000" y="3886200"/>
            <a:ext cx="228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59" name="Line 43">
            <a:extLst>
              <a:ext uri="{FF2B5EF4-FFF2-40B4-BE49-F238E27FC236}">
                <a16:creationId xmlns:a16="http://schemas.microsoft.com/office/drawing/2014/main" id="{F724F3B1-C00E-373D-056C-1A7ED032E372}"/>
              </a:ext>
            </a:extLst>
          </p:cNvPr>
          <p:cNvSpPr>
            <a:spLocks noChangeShapeType="1"/>
          </p:cNvSpPr>
          <p:nvPr/>
        </p:nvSpPr>
        <p:spPr bwMode="auto">
          <a:xfrm flipH="1" flipV="1">
            <a:off x="4114800" y="3429000"/>
            <a:ext cx="228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60" name="Line 44">
            <a:extLst>
              <a:ext uri="{FF2B5EF4-FFF2-40B4-BE49-F238E27FC236}">
                <a16:creationId xmlns:a16="http://schemas.microsoft.com/office/drawing/2014/main" id="{E7FC5549-590F-78F9-08B8-D50C638C4E8D}"/>
              </a:ext>
            </a:extLst>
          </p:cNvPr>
          <p:cNvSpPr>
            <a:spLocks noChangeShapeType="1"/>
          </p:cNvSpPr>
          <p:nvPr/>
        </p:nvSpPr>
        <p:spPr bwMode="auto">
          <a:xfrm flipH="1" flipV="1">
            <a:off x="4191000" y="57150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61" name="Line 45">
            <a:extLst>
              <a:ext uri="{FF2B5EF4-FFF2-40B4-BE49-F238E27FC236}">
                <a16:creationId xmlns:a16="http://schemas.microsoft.com/office/drawing/2014/main" id="{AACB5095-77AE-94E2-62A7-913EEE812676}"/>
              </a:ext>
            </a:extLst>
          </p:cNvPr>
          <p:cNvSpPr>
            <a:spLocks noChangeShapeType="1"/>
          </p:cNvSpPr>
          <p:nvPr/>
        </p:nvSpPr>
        <p:spPr bwMode="auto">
          <a:xfrm flipH="1" flipV="1">
            <a:off x="2819400" y="57912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62" name="Line 46">
            <a:extLst>
              <a:ext uri="{FF2B5EF4-FFF2-40B4-BE49-F238E27FC236}">
                <a16:creationId xmlns:a16="http://schemas.microsoft.com/office/drawing/2014/main" id="{4873D5E0-371F-11C7-49F6-6FC52970ECB5}"/>
              </a:ext>
            </a:extLst>
          </p:cNvPr>
          <p:cNvSpPr>
            <a:spLocks noChangeShapeType="1"/>
          </p:cNvSpPr>
          <p:nvPr/>
        </p:nvSpPr>
        <p:spPr bwMode="auto">
          <a:xfrm flipH="1" flipV="1">
            <a:off x="3200400" y="48768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63" name="Line 47">
            <a:extLst>
              <a:ext uri="{FF2B5EF4-FFF2-40B4-BE49-F238E27FC236}">
                <a16:creationId xmlns:a16="http://schemas.microsoft.com/office/drawing/2014/main" id="{99B6359D-54F5-096D-3F25-92B3E1897290}"/>
              </a:ext>
            </a:extLst>
          </p:cNvPr>
          <p:cNvSpPr>
            <a:spLocks noChangeShapeType="1"/>
          </p:cNvSpPr>
          <p:nvPr/>
        </p:nvSpPr>
        <p:spPr bwMode="auto">
          <a:xfrm flipH="1" flipV="1">
            <a:off x="4191000" y="44196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64" name="Line 48">
            <a:extLst>
              <a:ext uri="{FF2B5EF4-FFF2-40B4-BE49-F238E27FC236}">
                <a16:creationId xmlns:a16="http://schemas.microsoft.com/office/drawing/2014/main" id="{D85BD336-E145-A162-1199-83A7D973C1B5}"/>
              </a:ext>
            </a:extLst>
          </p:cNvPr>
          <p:cNvSpPr>
            <a:spLocks noChangeShapeType="1"/>
          </p:cNvSpPr>
          <p:nvPr/>
        </p:nvSpPr>
        <p:spPr bwMode="auto">
          <a:xfrm flipH="1" flipV="1">
            <a:off x="2819400" y="44958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65" name="Line 49">
            <a:extLst>
              <a:ext uri="{FF2B5EF4-FFF2-40B4-BE49-F238E27FC236}">
                <a16:creationId xmlns:a16="http://schemas.microsoft.com/office/drawing/2014/main" id="{F0378F3C-10E5-2E42-0477-20D9B62A5B24}"/>
              </a:ext>
            </a:extLst>
          </p:cNvPr>
          <p:cNvSpPr>
            <a:spLocks noChangeShapeType="1"/>
          </p:cNvSpPr>
          <p:nvPr/>
        </p:nvSpPr>
        <p:spPr bwMode="auto">
          <a:xfrm flipH="1" flipV="1">
            <a:off x="2819400" y="36576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66" name="Line 50">
            <a:extLst>
              <a:ext uri="{FF2B5EF4-FFF2-40B4-BE49-F238E27FC236}">
                <a16:creationId xmlns:a16="http://schemas.microsoft.com/office/drawing/2014/main" id="{C383B14E-71AB-7F8F-2F09-B5AFD93A1ED5}"/>
              </a:ext>
            </a:extLst>
          </p:cNvPr>
          <p:cNvSpPr>
            <a:spLocks noChangeShapeType="1"/>
          </p:cNvSpPr>
          <p:nvPr/>
        </p:nvSpPr>
        <p:spPr bwMode="auto">
          <a:xfrm flipH="1" flipV="1">
            <a:off x="4572000" y="32004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67" name="Line 51">
            <a:extLst>
              <a:ext uri="{FF2B5EF4-FFF2-40B4-BE49-F238E27FC236}">
                <a16:creationId xmlns:a16="http://schemas.microsoft.com/office/drawing/2014/main" id="{FADFD744-9D4C-E903-1EF3-1D40AC048CF4}"/>
              </a:ext>
            </a:extLst>
          </p:cNvPr>
          <p:cNvSpPr>
            <a:spLocks noChangeShapeType="1"/>
          </p:cNvSpPr>
          <p:nvPr/>
        </p:nvSpPr>
        <p:spPr bwMode="auto">
          <a:xfrm flipH="1" flipV="1">
            <a:off x="3886200" y="52578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68" name="Line 52">
            <a:extLst>
              <a:ext uri="{FF2B5EF4-FFF2-40B4-BE49-F238E27FC236}">
                <a16:creationId xmlns:a16="http://schemas.microsoft.com/office/drawing/2014/main" id="{C4DB04EE-2403-271C-4FCC-675B929FE27A}"/>
              </a:ext>
            </a:extLst>
          </p:cNvPr>
          <p:cNvSpPr>
            <a:spLocks noChangeShapeType="1"/>
          </p:cNvSpPr>
          <p:nvPr/>
        </p:nvSpPr>
        <p:spPr bwMode="auto">
          <a:xfrm flipH="1" flipV="1">
            <a:off x="3886200" y="32004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69" name="Line 53">
            <a:extLst>
              <a:ext uri="{FF2B5EF4-FFF2-40B4-BE49-F238E27FC236}">
                <a16:creationId xmlns:a16="http://schemas.microsoft.com/office/drawing/2014/main" id="{78E940E2-64AB-91B1-7EA0-6EBDFD0A467F}"/>
              </a:ext>
            </a:extLst>
          </p:cNvPr>
          <p:cNvSpPr>
            <a:spLocks noChangeShapeType="1"/>
          </p:cNvSpPr>
          <p:nvPr/>
        </p:nvSpPr>
        <p:spPr bwMode="auto">
          <a:xfrm flipH="1" flipV="1">
            <a:off x="4191000" y="35814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70" name="Line 54">
            <a:extLst>
              <a:ext uri="{FF2B5EF4-FFF2-40B4-BE49-F238E27FC236}">
                <a16:creationId xmlns:a16="http://schemas.microsoft.com/office/drawing/2014/main" id="{6694C600-6750-8500-2EE9-1A446F0C4E7A}"/>
              </a:ext>
            </a:extLst>
          </p:cNvPr>
          <p:cNvSpPr>
            <a:spLocks noChangeShapeType="1"/>
          </p:cNvSpPr>
          <p:nvPr/>
        </p:nvSpPr>
        <p:spPr bwMode="auto">
          <a:xfrm flipH="1" flipV="1">
            <a:off x="4541838" y="3810000"/>
            <a:ext cx="182562"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71" name="Line 55">
            <a:extLst>
              <a:ext uri="{FF2B5EF4-FFF2-40B4-BE49-F238E27FC236}">
                <a16:creationId xmlns:a16="http://schemas.microsoft.com/office/drawing/2014/main" id="{BCAF38C7-B012-EFCD-7663-353005B1C190}"/>
              </a:ext>
            </a:extLst>
          </p:cNvPr>
          <p:cNvSpPr>
            <a:spLocks noChangeShapeType="1"/>
          </p:cNvSpPr>
          <p:nvPr/>
        </p:nvSpPr>
        <p:spPr bwMode="auto">
          <a:xfrm flipH="1" flipV="1">
            <a:off x="3505200" y="40386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72" name="Line 56">
            <a:extLst>
              <a:ext uri="{FF2B5EF4-FFF2-40B4-BE49-F238E27FC236}">
                <a16:creationId xmlns:a16="http://schemas.microsoft.com/office/drawing/2014/main" id="{B1D5CE24-6556-D060-63FC-7D02C65332A3}"/>
              </a:ext>
            </a:extLst>
          </p:cNvPr>
          <p:cNvSpPr>
            <a:spLocks noChangeShapeType="1"/>
          </p:cNvSpPr>
          <p:nvPr/>
        </p:nvSpPr>
        <p:spPr bwMode="auto">
          <a:xfrm flipH="1" flipV="1">
            <a:off x="4572000" y="52578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73" name="Text Box 57">
            <a:extLst>
              <a:ext uri="{FF2B5EF4-FFF2-40B4-BE49-F238E27FC236}">
                <a16:creationId xmlns:a16="http://schemas.microsoft.com/office/drawing/2014/main" id="{0C8F8D11-10BC-9086-100C-CDA8B48A64FD}"/>
              </a:ext>
            </a:extLst>
          </p:cNvPr>
          <p:cNvSpPr txBox="1">
            <a:spLocks noChangeArrowheads="1"/>
          </p:cNvSpPr>
          <p:nvPr/>
        </p:nvSpPr>
        <p:spPr bwMode="auto">
          <a:xfrm>
            <a:off x="5943600" y="3810000"/>
            <a:ext cx="2438400"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We can follow the arrows to generate the solution</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a:extLst>
              <a:ext uri="{FF2B5EF4-FFF2-40B4-BE49-F238E27FC236}">
                <a16:creationId xmlns:a16="http://schemas.microsoft.com/office/drawing/2014/main" id="{01C99F67-07F3-8742-B69C-F0AA15F0E6F1}"/>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87043" name="Text Box 3">
            <a:extLst>
              <a:ext uri="{FF2B5EF4-FFF2-40B4-BE49-F238E27FC236}">
                <a16:creationId xmlns:a16="http://schemas.microsoft.com/office/drawing/2014/main" id="{633522A0-0E70-3C60-105D-6B4155A0C92B}"/>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87044" name="Line 4">
            <a:extLst>
              <a:ext uri="{FF2B5EF4-FFF2-40B4-BE49-F238E27FC236}">
                <a16:creationId xmlns:a16="http://schemas.microsoft.com/office/drawing/2014/main" id="{8D780504-EBD9-16DC-C328-666EF18C7A86}"/>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45" name="Line 5">
            <a:extLst>
              <a:ext uri="{FF2B5EF4-FFF2-40B4-BE49-F238E27FC236}">
                <a16:creationId xmlns:a16="http://schemas.microsoft.com/office/drawing/2014/main" id="{F97AEE8C-916A-5362-ECD2-7B1BC49D485D}"/>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46" name="Text Box 6">
            <a:extLst>
              <a:ext uri="{FF2B5EF4-FFF2-40B4-BE49-F238E27FC236}">
                <a16:creationId xmlns:a16="http://schemas.microsoft.com/office/drawing/2014/main" id="{EAB90BFC-5E31-C1E5-F743-2FEAE8DAE0A8}"/>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87047" name="Text Box 7">
            <a:extLst>
              <a:ext uri="{FF2B5EF4-FFF2-40B4-BE49-F238E27FC236}">
                <a16:creationId xmlns:a16="http://schemas.microsoft.com/office/drawing/2014/main" id="{8CD090EF-DB4A-B543-B42F-3590568CE102}"/>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87048" name="Text Box 8">
            <a:extLst>
              <a:ext uri="{FF2B5EF4-FFF2-40B4-BE49-F238E27FC236}">
                <a16:creationId xmlns:a16="http://schemas.microsoft.com/office/drawing/2014/main" id="{F9CD2059-01D6-30D3-640B-1D0324F03EB0}"/>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solidFill>
                  <a:srgbClr val="0000FF"/>
                </a:solidFill>
              </a:rPr>
              <a:t>0  0  0  0 0 0  0</a:t>
            </a:r>
            <a:br>
              <a:rPr lang="en-US" altLang="en-US" sz="2800">
                <a:solidFill>
                  <a:srgbClr val="0000FF"/>
                </a:solidFill>
              </a:rPr>
            </a:br>
            <a:r>
              <a:rPr lang="en-US" altLang="en-US" sz="2800">
                <a:solidFill>
                  <a:srgbClr val="00FF00"/>
                </a:solidFill>
              </a:rPr>
              <a:t>0</a:t>
            </a:r>
            <a:r>
              <a:rPr lang="en-US" altLang="en-US" sz="2800">
                <a:solidFill>
                  <a:srgbClr val="0000FF"/>
                </a:solidFill>
              </a:rPr>
              <a:t>  0  0  0 1 1  1</a:t>
            </a:r>
            <a:br>
              <a:rPr lang="en-US" altLang="en-US" sz="2800"/>
            </a:br>
            <a:r>
              <a:rPr lang="en-US" altLang="en-US" sz="2800">
                <a:solidFill>
                  <a:srgbClr val="0000FF"/>
                </a:solidFill>
              </a:rPr>
              <a:t>0  </a:t>
            </a:r>
            <a:r>
              <a:rPr lang="en-US" altLang="en-US" sz="2800">
                <a:solidFill>
                  <a:srgbClr val="00FF00"/>
                </a:solidFill>
              </a:rPr>
              <a:t>1</a:t>
            </a:r>
            <a:r>
              <a:rPr lang="en-US" altLang="en-US" sz="2800">
                <a:solidFill>
                  <a:srgbClr val="0000FF"/>
                </a:solidFill>
              </a:rPr>
              <a:t>  </a:t>
            </a:r>
            <a:r>
              <a:rPr lang="en-US" altLang="en-US" sz="2800">
                <a:solidFill>
                  <a:srgbClr val="00FF00"/>
                </a:solidFill>
              </a:rPr>
              <a:t>1</a:t>
            </a:r>
            <a:r>
              <a:rPr lang="en-US" altLang="en-US" sz="2800">
                <a:solidFill>
                  <a:srgbClr val="0000FF"/>
                </a:solidFill>
              </a:rPr>
              <a:t>  1 1 2  2</a:t>
            </a:r>
            <a:br>
              <a:rPr lang="en-US" altLang="en-US" sz="2800">
                <a:solidFill>
                  <a:srgbClr val="0000FF"/>
                </a:solidFill>
              </a:rPr>
            </a:br>
            <a:r>
              <a:rPr lang="en-US" altLang="en-US" sz="2800">
                <a:solidFill>
                  <a:srgbClr val="0000FF"/>
                </a:solidFill>
              </a:rPr>
              <a:t>0  1  1  </a:t>
            </a:r>
            <a:r>
              <a:rPr lang="en-US" altLang="en-US" sz="2800">
                <a:solidFill>
                  <a:srgbClr val="00FF00"/>
                </a:solidFill>
              </a:rPr>
              <a:t>2 2</a:t>
            </a:r>
            <a:r>
              <a:rPr lang="en-US" altLang="en-US" sz="2800">
                <a:solidFill>
                  <a:srgbClr val="0000FF"/>
                </a:solidFill>
              </a:rPr>
              <a:t> 2  2</a:t>
            </a:r>
            <a:br>
              <a:rPr lang="en-US" altLang="en-US" sz="2800">
                <a:solidFill>
                  <a:srgbClr val="0000FF"/>
                </a:solidFill>
              </a:rPr>
            </a:br>
            <a:r>
              <a:rPr lang="en-US" altLang="en-US" sz="2800">
                <a:solidFill>
                  <a:srgbClr val="0000FF"/>
                </a:solidFill>
              </a:rPr>
              <a:t>0  1  1  2 2 </a:t>
            </a:r>
            <a:r>
              <a:rPr lang="en-US" altLang="en-US" sz="2800">
                <a:solidFill>
                  <a:srgbClr val="00FF00"/>
                </a:solidFill>
              </a:rPr>
              <a:t>3</a:t>
            </a:r>
            <a:r>
              <a:rPr lang="en-US" altLang="en-US" sz="2800">
                <a:solidFill>
                  <a:srgbClr val="0000FF"/>
                </a:solidFill>
              </a:rPr>
              <a:t>  3</a:t>
            </a:r>
            <a:br>
              <a:rPr lang="en-US" altLang="en-US" sz="2800">
                <a:solidFill>
                  <a:srgbClr val="0000FF"/>
                </a:solidFill>
              </a:rPr>
            </a:br>
            <a:r>
              <a:rPr lang="en-US" altLang="en-US" sz="2800">
                <a:solidFill>
                  <a:srgbClr val="0000FF"/>
                </a:solidFill>
              </a:rPr>
              <a:t>0  1  2  2 2 </a:t>
            </a:r>
            <a:r>
              <a:rPr lang="en-US" altLang="en-US" sz="2800">
                <a:solidFill>
                  <a:srgbClr val="00FF00"/>
                </a:solidFill>
              </a:rPr>
              <a:t>3</a:t>
            </a:r>
            <a:r>
              <a:rPr lang="en-US" altLang="en-US" sz="2800">
                <a:solidFill>
                  <a:srgbClr val="0000FF"/>
                </a:solidFill>
              </a:rPr>
              <a:t>  3</a:t>
            </a:r>
            <a:br>
              <a:rPr lang="en-US" altLang="en-US" sz="2800">
                <a:solidFill>
                  <a:srgbClr val="0000FF"/>
                </a:solidFill>
              </a:rPr>
            </a:br>
            <a:r>
              <a:rPr lang="en-US" altLang="en-US" sz="2800">
                <a:solidFill>
                  <a:srgbClr val="0000FF"/>
                </a:solidFill>
              </a:rPr>
              <a:t>0  1  2  2 3 3  </a:t>
            </a:r>
            <a:r>
              <a:rPr lang="en-US" altLang="en-US" sz="2800">
                <a:solidFill>
                  <a:srgbClr val="00FF00"/>
                </a:solidFill>
              </a:rPr>
              <a:t>4</a:t>
            </a:r>
            <a:br>
              <a:rPr lang="en-US" altLang="en-US" sz="2800">
                <a:solidFill>
                  <a:srgbClr val="0000FF"/>
                </a:solidFill>
              </a:rPr>
            </a:br>
            <a:r>
              <a:rPr lang="en-US" altLang="en-US" sz="2800">
                <a:solidFill>
                  <a:srgbClr val="0000FF"/>
                </a:solidFill>
              </a:rPr>
              <a:t>0  1  2  2 3 4  </a:t>
            </a:r>
            <a:r>
              <a:rPr lang="en-US" altLang="en-US" sz="2800">
                <a:solidFill>
                  <a:srgbClr val="00FF00"/>
                </a:solidFill>
              </a:rPr>
              <a:t>4</a:t>
            </a:r>
          </a:p>
        </p:txBody>
      </p:sp>
      <p:graphicFrame>
        <p:nvGraphicFramePr>
          <p:cNvPr id="88072" name="Object 9">
            <a:extLst>
              <a:ext uri="{FF2B5EF4-FFF2-40B4-BE49-F238E27FC236}">
                <a16:creationId xmlns:a16="http://schemas.microsoft.com/office/drawing/2014/main" id="{EE587300-A740-3990-FDC0-C1C60C6FBCA2}"/>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88072" name="Object 9">
                        <a:extLst>
                          <a:ext uri="{FF2B5EF4-FFF2-40B4-BE49-F238E27FC236}">
                            <a16:creationId xmlns:a16="http://schemas.microsoft.com/office/drawing/2014/main" id="{EE587300-A740-3990-FDC0-C1C60C6FB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7050" name="Line 10">
            <a:extLst>
              <a:ext uri="{FF2B5EF4-FFF2-40B4-BE49-F238E27FC236}">
                <a16:creationId xmlns:a16="http://schemas.microsoft.com/office/drawing/2014/main" id="{2AADA42B-863E-0C93-53FC-30953513E009}"/>
              </a:ext>
            </a:extLst>
          </p:cNvPr>
          <p:cNvSpPr>
            <a:spLocks noChangeShapeType="1"/>
          </p:cNvSpPr>
          <p:nvPr/>
        </p:nvSpPr>
        <p:spPr bwMode="auto">
          <a:xfrm flipH="1" flipV="1">
            <a:off x="4800600" y="57150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51" name="Line 11">
            <a:extLst>
              <a:ext uri="{FF2B5EF4-FFF2-40B4-BE49-F238E27FC236}">
                <a16:creationId xmlns:a16="http://schemas.microsoft.com/office/drawing/2014/main" id="{C7E2DB95-703F-81D2-3A43-723C6D844598}"/>
              </a:ext>
            </a:extLst>
          </p:cNvPr>
          <p:cNvSpPr>
            <a:spLocks noChangeShapeType="1"/>
          </p:cNvSpPr>
          <p:nvPr/>
        </p:nvSpPr>
        <p:spPr bwMode="auto">
          <a:xfrm flipH="1" flipV="1">
            <a:off x="4038600" y="56388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52" name="Line 12">
            <a:extLst>
              <a:ext uri="{FF2B5EF4-FFF2-40B4-BE49-F238E27FC236}">
                <a16:creationId xmlns:a16="http://schemas.microsoft.com/office/drawing/2014/main" id="{32F9956B-15E2-0962-9720-0DC3FDBD85E2}"/>
              </a:ext>
            </a:extLst>
          </p:cNvPr>
          <p:cNvSpPr>
            <a:spLocks noChangeShapeType="1"/>
          </p:cNvSpPr>
          <p:nvPr/>
        </p:nvSpPr>
        <p:spPr bwMode="auto">
          <a:xfrm flipH="1" flipV="1">
            <a:off x="3733800" y="56388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53" name="Line 13">
            <a:extLst>
              <a:ext uri="{FF2B5EF4-FFF2-40B4-BE49-F238E27FC236}">
                <a16:creationId xmlns:a16="http://schemas.microsoft.com/office/drawing/2014/main" id="{15EC80A5-5766-CEC1-D6A1-A7ADE6A06D21}"/>
              </a:ext>
            </a:extLst>
          </p:cNvPr>
          <p:cNvSpPr>
            <a:spLocks noChangeShapeType="1"/>
          </p:cNvSpPr>
          <p:nvPr/>
        </p:nvSpPr>
        <p:spPr bwMode="auto">
          <a:xfrm flipH="1" flipV="1">
            <a:off x="3352800" y="56388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54" name="Line 14">
            <a:extLst>
              <a:ext uri="{FF2B5EF4-FFF2-40B4-BE49-F238E27FC236}">
                <a16:creationId xmlns:a16="http://schemas.microsoft.com/office/drawing/2014/main" id="{AD3B2CA0-2134-C52E-9627-34D10F03C402}"/>
              </a:ext>
            </a:extLst>
          </p:cNvPr>
          <p:cNvSpPr>
            <a:spLocks noChangeShapeType="1"/>
          </p:cNvSpPr>
          <p:nvPr/>
        </p:nvSpPr>
        <p:spPr bwMode="auto">
          <a:xfrm flipH="1" flipV="1">
            <a:off x="2971800" y="52578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55" name="Line 15">
            <a:extLst>
              <a:ext uri="{FF2B5EF4-FFF2-40B4-BE49-F238E27FC236}">
                <a16:creationId xmlns:a16="http://schemas.microsoft.com/office/drawing/2014/main" id="{A4572763-14BC-E9D3-D645-C6E4D8A945C1}"/>
              </a:ext>
            </a:extLst>
          </p:cNvPr>
          <p:cNvSpPr>
            <a:spLocks noChangeShapeType="1"/>
          </p:cNvSpPr>
          <p:nvPr/>
        </p:nvSpPr>
        <p:spPr bwMode="auto">
          <a:xfrm flipH="1" flipV="1">
            <a:off x="3352800" y="52578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56" name="Line 16">
            <a:extLst>
              <a:ext uri="{FF2B5EF4-FFF2-40B4-BE49-F238E27FC236}">
                <a16:creationId xmlns:a16="http://schemas.microsoft.com/office/drawing/2014/main" id="{037ADD37-5C37-A02B-35BE-8B482D9ABB19}"/>
              </a:ext>
            </a:extLst>
          </p:cNvPr>
          <p:cNvSpPr>
            <a:spLocks noChangeShapeType="1"/>
          </p:cNvSpPr>
          <p:nvPr/>
        </p:nvSpPr>
        <p:spPr bwMode="auto">
          <a:xfrm flipH="1" flipV="1">
            <a:off x="3733800" y="52578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57" name="Line 17">
            <a:extLst>
              <a:ext uri="{FF2B5EF4-FFF2-40B4-BE49-F238E27FC236}">
                <a16:creationId xmlns:a16="http://schemas.microsoft.com/office/drawing/2014/main" id="{FA2A0DDF-FB03-60A4-E450-4A96D66D50E6}"/>
              </a:ext>
            </a:extLst>
          </p:cNvPr>
          <p:cNvSpPr>
            <a:spLocks noChangeShapeType="1"/>
          </p:cNvSpPr>
          <p:nvPr/>
        </p:nvSpPr>
        <p:spPr bwMode="auto">
          <a:xfrm flipH="1" flipV="1">
            <a:off x="4343400" y="52578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58" name="Line 18">
            <a:extLst>
              <a:ext uri="{FF2B5EF4-FFF2-40B4-BE49-F238E27FC236}">
                <a16:creationId xmlns:a16="http://schemas.microsoft.com/office/drawing/2014/main" id="{EF9D225A-BD59-91C5-48D6-A1E6348C2638}"/>
              </a:ext>
            </a:extLst>
          </p:cNvPr>
          <p:cNvSpPr>
            <a:spLocks noChangeShapeType="1"/>
          </p:cNvSpPr>
          <p:nvPr/>
        </p:nvSpPr>
        <p:spPr bwMode="auto">
          <a:xfrm flipH="1" flipV="1">
            <a:off x="4724400" y="4800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59" name="Line 19">
            <a:extLst>
              <a:ext uri="{FF2B5EF4-FFF2-40B4-BE49-F238E27FC236}">
                <a16:creationId xmlns:a16="http://schemas.microsoft.com/office/drawing/2014/main" id="{30AA35F8-4E4E-BB4E-EDFE-3D6DF966CFD7}"/>
              </a:ext>
            </a:extLst>
          </p:cNvPr>
          <p:cNvSpPr>
            <a:spLocks noChangeShapeType="1"/>
          </p:cNvSpPr>
          <p:nvPr/>
        </p:nvSpPr>
        <p:spPr bwMode="auto">
          <a:xfrm flipH="1" flipV="1">
            <a:off x="4419600" y="4800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60" name="Line 20">
            <a:extLst>
              <a:ext uri="{FF2B5EF4-FFF2-40B4-BE49-F238E27FC236}">
                <a16:creationId xmlns:a16="http://schemas.microsoft.com/office/drawing/2014/main" id="{9E74E6F0-95EB-F372-BBC2-AEF3340358D9}"/>
              </a:ext>
            </a:extLst>
          </p:cNvPr>
          <p:cNvSpPr>
            <a:spLocks noChangeShapeType="1"/>
          </p:cNvSpPr>
          <p:nvPr/>
        </p:nvSpPr>
        <p:spPr bwMode="auto">
          <a:xfrm flipH="1" flipV="1">
            <a:off x="4114800" y="4800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61" name="Line 21">
            <a:extLst>
              <a:ext uri="{FF2B5EF4-FFF2-40B4-BE49-F238E27FC236}">
                <a16:creationId xmlns:a16="http://schemas.microsoft.com/office/drawing/2014/main" id="{007AAAE8-F7F7-9D1A-7F8D-398C0848A2E6}"/>
              </a:ext>
            </a:extLst>
          </p:cNvPr>
          <p:cNvSpPr>
            <a:spLocks noChangeShapeType="1"/>
          </p:cNvSpPr>
          <p:nvPr/>
        </p:nvSpPr>
        <p:spPr bwMode="auto">
          <a:xfrm flipH="1" flipV="1">
            <a:off x="3810000" y="4800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62" name="Line 22">
            <a:extLst>
              <a:ext uri="{FF2B5EF4-FFF2-40B4-BE49-F238E27FC236}">
                <a16:creationId xmlns:a16="http://schemas.microsoft.com/office/drawing/2014/main" id="{8BF4641A-1DE3-CEAC-20A5-0F1403A12CD0}"/>
              </a:ext>
            </a:extLst>
          </p:cNvPr>
          <p:cNvSpPr>
            <a:spLocks noChangeShapeType="1"/>
          </p:cNvSpPr>
          <p:nvPr/>
        </p:nvSpPr>
        <p:spPr bwMode="auto">
          <a:xfrm flipH="1" flipV="1">
            <a:off x="2971800" y="4800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63" name="Line 23">
            <a:extLst>
              <a:ext uri="{FF2B5EF4-FFF2-40B4-BE49-F238E27FC236}">
                <a16:creationId xmlns:a16="http://schemas.microsoft.com/office/drawing/2014/main" id="{6134916E-679C-FDB8-81A4-089B1ECCBAA7}"/>
              </a:ext>
            </a:extLst>
          </p:cNvPr>
          <p:cNvSpPr>
            <a:spLocks noChangeShapeType="1"/>
          </p:cNvSpPr>
          <p:nvPr/>
        </p:nvSpPr>
        <p:spPr bwMode="auto">
          <a:xfrm flipH="1" flipV="1">
            <a:off x="3352800" y="4419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64" name="Line 24">
            <a:extLst>
              <a:ext uri="{FF2B5EF4-FFF2-40B4-BE49-F238E27FC236}">
                <a16:creationId xmlns:a16="http://schemas.microsoft.com/office/drawing/2014/main" id="{30E554B3-7553-A458-61E1-1B617A63F3D0}"/>
              </a:ext>
            </a:extLst>
          </p:cNvPr>
          <p:cNvSpPr>
            <a:spLocks noChangeShapeType="1"/>
          </p:cNvSpPr>
          <p:nvPr/>
        </p:nvSpPr>
        <p:spPr bwMode="auto">
          <a:xfrm flipH="1" flipV="1">
            <a:off x="3733800" y="4419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65" name="Line 25">
            <a:extLst>
              <a:ext uri="{FF2B5EF4-FFF2-40B4-BE49-F238E27FC236}">
                <a16:creationId xmlns:a16="http://schemas.microsoft.com/office/drawing/2014/main" id="{EC14FBF2-6255-88AB-8329-7A1A01D43275}"/>
              </a:ext>
            </a:extLst>
          </p:cNvPr>
          <p:cNvSpPr>
            <a:spLocks noChangeShapeType="1"/>
          </p:cNvSpPr>
          <p:nvPr/>
        </p:nvSpPr>
        <p:spPr bwMode="auto">
          <a:xfrm flipH="1" flipV="1">
            <a:off x="4038600" y="4419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66" name="Line 26">
            <a:extLst>
              <a:ext uri="{FF2B5EF4-FFF2-40B4-BE49-F238E27FC236}">
                <a16:creationId xmlns:a16="http://schemas.microsoft.com/office/drawing/2014/main" id="{42DB8A24-5835-7A92-83C1-0A36039444CF}"/>
              </a:ext>
            </a:extLst>
          </p:cNvPr>
          <p:cNvSpPr>
            <a:spLocks noChangeShapeType="1"/>
          </p:cNvSpPr>
          <p:nvPr/>
        </p:nvSpPr>
        <p:spPr bwMode="auto">
          <a:xfrm flipH="1" flipV="1">
            <a:off x="4800600" y="39624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67" name="Line 27">
            <a:extLst>
              <a:ext uri="{FF2B5EF4-FFF2-40B4-BE49-F238E27FC236}">
                <a16:creationId xmlns:a16="http://schemas.microsoft.com/office/drawing/2014/main" id="{6F09F3E6-ABA5-829F-9CE4-F5D851C559B2}"/>
              </a:ext>
            </a:extLst>
          </p:cNvPr>
          <p:cNvSpPr>
            <a:spLocks noChangeShapeType="1"/>
          </p:cNvSpPr>
          <p:nvPr/>
        </p:nvSpPr>
        <p:spPr bwMode="auto">
          <a:xfrm flipH="1" flipV="1">
            <a:off x="4419600" y="39624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68" name="Line 28">
            <a:extLst>
              <a:ext uri="{FF2B5EF4-FFF2-40B4-BE49-F238E27FC236}">
                <a16:creationId xmlns:a16="http://schemas.microsoft.com/office/drawing/2014/main" id="{775DF225-8D0E-975A-78E0-A6B14B260766}"/>
              </a:ext>
            </a:extLst>
          </p:cNvPr>
          <p:cNvSpPr>
            <a:spLocks noChangeShapeType="1"/>
          </p:cNvSpPr>
          <p:nvPr/>
        </p:nvSpPr>
        <p:spPr bwMode="auto">
          <a:xfrm flipH="1" flipV="1">
            <a:off x="3352800" y="39624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69" name="Line 29">
            <a:extLst>
              <a:ext uri="{FF2B5EF4-FFF2-40B4-BE49-F238E27FC236}">
                <a16:creationId xmlns:a16="http://schemas.microsoft.com/office/drawing/2014/main" id="{89A6BA94-4A3D-2429-FD0B-CA8A007A458B}"/>
              </a:ext>
            </a:extLst>
          </p:cNvPr>
          <p:cNvSpPr>
            <a:spLocks noChangeShapeType="1"/>
          </p:cNvSpPr>
          <p:nvPr/>
        </p:nvSpPr>
        <p:spPr bwMode="auto">
          <a:xfrm flipH="1" flipV="1">
            <a:off x="2971800" y="39624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70" name="Line 30">
            <a:extLst>
              <a:ext uri="{FF2B5EF4-FFF2-40B4-BE49-F238E27FC236}">
                <a16:creationId xmlns:a16="http://schemas.microsoft.com/office/drawing/2014/main" id="{3CB1638A-E353-93AD-487B-12F82C878680}"/>
              </a:ext>
            </a:extLst>
          </p:cNvPr>
          <p:cNvSpPr>
            <a:spLocks noChangeShapeType="1"/>
          </p:cNvSpPr>
          <p:nvPr/>
        </p:nvSpPr>
        <p:spPr bwMode="auto">
          <a:xfrm flipH="1" flipV="1">
            <a:off x="4114800" y="35814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71" name="Line 31">
            <a:extLst>
              <a:ext uri="{FF2B5EF4-FFF2-40B4-BE49-F238E27FC236}">
                <a16:creationId xmlns:a16="http://schemas.microsoft.com/office/drawing/2014/main" id="{FD3D66B5-0F54-F419-DB39-6C17A4B31BE2}"/>
              </a:ext>
            </a:extLst>
          </p:cNvPr>
          <p:cNvSpPr>
            <a:spLocks noChangeShapeType="1"/>
          </p:cNvSpPr>
          <p:nvPr/>
        </p:nvSpPr>
        <p:spPr bwMode="auto">
          <a:xfrm flipH="1" flipV="1">
            <a:off x="2971800" y="31242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72" name="Line 32">
            <a:extLst>
              <a:ext uri="{FF2B5EF4-FFF2-40B4-BE49-F238E27FC236}">
                <a16:creationId xmlns:a16="http://schemas.microsoft.com/office/drawing/2014/main" id="{E7AEDB5E-63AC-1AE4-5CBF-64728F57F2E0}"/>
              </a:ext>
            </a:extLst>
          </p:cNvPr>
          <p:cNvSpPr>
            <a:spLocks noChangeShapeType="1"/>
          </p:cNvSpPr>
          <p:nvPr/>
        </p:nvSpPr>
        <p:spPr bwMode="auto">
          <a:xfrm flipH="1" flipV="1">
            <a:off x="3352800" y="31242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73" name="Line 33">
            <a:extLst>
              <a:ext uri="{FF2B5EF4-FFF2-40B4-BE49-F238E27FC236}">
                <a16:creationId xmlns:a16="http://schemas.microsoft.com/office/drawing/2014/main" id="{08B8D194-53BD-2D13-BD1A-12B9953A5088}"/>
              </a:ext>
            </a:extLst>
          </p:cNvPr>
          <p:cNvSpPr>
            <a:spLocks noChangeShapeType="1"/>
          </p:cNvSpPr>
          <p:nvPr/>
        </p:nvSpPr>
        <p:spPr bwMode="auto">
          <a:xfrm flipH="1" flipV="1">
            <a:off x="3733800" y="31242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74" name="Line 34">
            <a:extLst>
              <a:ext uri="{FF2B5EF4-FFF2-40B4-BE49-F238E27FC236}">
                <a16:creationId xmlns:a16="http://schemas.microsoft.com/office/drawing/2014/main" id="{84167A39-C346-4ED7-4A58-E91807DC6F64}"/>
              </a:ext>
            </a:extLst>
          </p:cNvPr>
          <p:cNvSpPr>
            <a:spLocks noChangeShapeType="1"/>
          </p:cNvSpPr>
          <p:nvPr/>
        </p:nvSpPr>
        <p:spPr bwMode="auto">
          <a:xfrm flipH="1" flipV="1">
            <a:off x="4495800" y="4648200"/>
            <a:ext cx="228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75" name="Line 35">
            <a:extLst>
              <a:ext uri="{FF2B5EF4-FFF2-40B4-BE49-F238E27FC236}">
                <a16:creationId xmlns:a16="http://schemas.microsoft.com/office/drawing/2014/main" id="{9F9E2C39-1BC8-5EAA-89AD-590FC18B0DA2}"/>
              </a:ext>
            </a:extLst>
          </p:cNvPr>
          <p:cNvSpPr>
            <a:spLocks noChangeShapeType="1"/>
          </p:cNvSpPr>
          <p:nvPr/>
        </p:nvSpPr>
        <p:spPr bwMode="auto">
          <a:xfrm flipH="1" flipV="1">
            <a:off x="3886200" y="4267200"/>
            <a:ext cx="1524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76" name="Line 36">
            <a:extLst>
              <a:ext uri="{FF2B5EF4-FFF2-40B4-BE49-F238E27FC236}">
                <a16:creationId xmlns:a16="http://schemas.microsoft.com/office/drawing/2014/main" id="{C543D9C2-7C6C-A606-D3A3-09543F48CC7B}"/>
              </a:ext>
            </a:extLst>
          </p:cNvPr>
          <p:cNvSpPr>
            <a:spLocks noChangeShapeType="1"/>
          </p:cNvSpPr>
          <p:nvPr/>
        </p:nvSpPr>
        <p:spPr bwMode="auto">
          <a:xfrm flipH="1" flipV="1">
            <a:off x="3429000" y="3886200"/>
            <a:ext cx="228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77" name="Line 37">
            <a:extLst>
              <a:ext uri="{FF2B5EF4-FFF2-40B4-BE49-F238E27FC236}">
                <a16:creationId xmlns:a16="http://schemas.microsoft.com/office/drawing/2014/main" id="{201DEA39-28C2-D3D6-B497-DD437EEC7F92}"/>
              </a:ext>
            </a:extLst>
          </p:cNvPr>
          <p:cNvSpPr>
            <a:spLocks noChangeShapeType="1"/>
          </p:cNvSpPr>
          <p:nvPr/>
        </p:nvSpPr>
        <p:spPr bwMode="auto">
          <a:xfrm flipH="1" flipV="1">
            <a:off x="3048000" y="3886200"/>
            <a:ext cx="228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78" name="Line 38">
            <a:extLst>
              <a:ext uri="{FF2B5EF4-FFF2-40B4-BE49-F238E27FC236}">
                <a16:creationId xmlns:a16="http://schemas.microsoft.com/office/drawing/2014/main" id="{37B7A602-7E36-302B-2AA4-3009E4A68C0B}"/>
              </a:ext>
            </a:extLst>
          </p:cNvPr>
          <p:cNvSpPr>
            <a:spLocks noChangeShapeType="1"/>
          </p:cNvSpPr>
          <p:nvPr/>
        </p:nvSpPr>
        <p:spPr bwMode="auto">
          <a:xfrm flipH="1" flipV="1">
            <a:off x="4114800" y="3429000"/>
            <a:ext cx="228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79" name="Line 39">
            <a:extLst>
              <a:ext uri="{FF2B5EF4-FFF2-40B4-BE49-F238E27FC236}">
                <a16:creationId xmlns:a16="http://schemas.microsoft.com/office/drawing/2014/main" id="{F9C45C20-14BE-287C-9A9D-DB3EB306B63A}"/>
              </a:ext>
            </a:extLst>
          </p:cNvPr>
          <p:cNvSpPr>
            <a:spLocks noChangeShapeType="1"/>
          </p:cNvSpPr>
          <p:nvPr/>
        </p:nvSpPr>
        <p:spPr bwMode="auto">
          <a:xfrm flipH="1" flipV="1">
            <a:off x="4191000" y="57150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80" name="Line 40">
            <a:extLst>
              <a:ext uri="{FF2B5EF4-FFF2-40B4-BE49-F238E27FC236}">
                <a16:creationId xmlns:a16="http://schemas.microsoft.com/office/drawing/2014/main" id="{93D22ECF-5B60-9961-4E0B-AD38D46FE225}"/>
              </a:ext>
            </a:extLst>
          </p:cNvPr>
          <p:cNvSpPr>
            <a:spLocks noChangeShapeType="1"/>
          </p:cNvSpPr>
          <p:nvPr/>
        </p:nvSpPr>
        <p:spPr bwMode="auto">
          <a:xfrm flipH="1" flipV="1">
            <a:off x="2819400" y="57912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81" name="Line 41">
            <a:extLst>
              <a:ext uri="{FF2B5EF4-FFF2-40B4-BE49-F238E27FC236}">
                <a16:creationId xmlns:a16="http://schemas.microsoft.com/office/drawing/2014/main" id="{8103142C-F73D-3510-F6AC-204C03CE27C9}"/>
              </a:ext>
            </a:extLst>
          </p:cNvPr>
          <p:cNvSpPr>
            <a:spLocks noChangeShapeType="1"/>
          </p:cNvSpPr>
          <p:nvPr/>
        </p:nvSpPr>
        <p:spPr bwMode="auto">
          <a:xfrm flipH="1" flipV="1">
            <a:off x="3200400" y="48768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82" name="Line 42">
            <a:extLst>
              <a:ext uri="{FF2B5EF4-FFF2-40B4-BE49-F238E27FC236}">
                <a16:creationId xmlns:a16="http://schemas.microsoft.com/office/drawing/2014/main" id="{782042BB-3E92-BA5C-2099-6BC07F6E6D0D}"/>
              </a:ext>
            </a:extLst>
          </p:cNvPr>
          <p:cNvSpPr>
            <a:spLocks noChangeShapeType="1"/>
          </p:cNvSpPr>
          <p:nvPr/>
        </p:nvSpPr>
        <p:spPr bwMode="auto">
          <a:xfrm flipH="1" flipV="1">
            <a:off x="4191000" y="44196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83" name="Line 43">
            <a:extLst>
              <a:ext uri="{FF2B5EF4-FFF2-40B4-BE49-F238E27FC236}">
                <a16:creationId xmlns:a16="http://schemas.microsoft.com/office/drawing/2014/main" id="{F0BCC58C-32D5-0A97-4A8E-1F5A36C1524A}"/>
              </a:ext>
            </a:extLst>
          </p:cNvPr>
          <p:cNvSpPr>
            <a:spLocks noChangeShapeType="1"/>
          </p:cNvSpPr>
          <p:nvPr/>
        </p:nvSpPr>
        <p:spPr bwMode="auto">
          <a:xfrm flipH="1" flipV="1">
            <a:off x="2819400" y="44958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84" name="Line 44">
            <a:extLst>
              <a:ext uri="{FF2B5EF4-FFF2-40B4-BE49-F238E27FC236}">
                <a16:creationId xmlns:a16="http://schemas.microsoft.com/office/drawing/2014/main" id="{E36509AD-5A5E-E2B5-09AF-FB2CEED1EAE2}"/>
              </a:ext>
            </a:extLst>
          </p:cNvPr>
          <p:cNvSpPr>
            <a:spLocks noChangeShapeType="1"/>
          </p:cNvSpPr>
          <p:nvPr/>
        </p:nvSpPr>
        <p:spPr bwMode="auto">
          <a:xfrm flipH="1" flipV="1">
            <a:off x="2819400" y="36576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85" name="Line 45">
            <a:extLst>
              <a:ext uri="{FF2B5EF4-FFF2-40B4-BE49-F238E27FC236}">
                <a16:creationId xmlns:a16="http://schemas.microsoft.com/office/drawing/2014/main" id="{631C3723-C10F-68BA-CAC9-CEDE01E71EB3}"/>
              </a:ext>
            </a:extLst>
          </p:cNvPr>
          <p:cNvSpPr>
            <a:spLocks noChangeShapeType="1"/>
          </p:cNvSpPr>
          <p:nvPr/>
        </p:nvSpPr>
        <p:spPr bwMode="auto">
          <a:xfrm flipH="1" flipV="1">
            <a:off x="4572000" y="32004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86" name="Line 46">
            <a:extLst>
              <a:ext uri="{FF2B5EF4-FFF2-40B4-BE49-F238E27FC236}">
                <a16:creationId xmlns:a16="http://schemas.microsoft.com/office/drawing/2014/main" id="{FF5724C4-C16D-AA5D-4D53-F9411C38FEA1}"/>
              </a:ext>
            </a:extLst>
          </p:cNvPr>
          <p:cNvSpPr>
            <a:spLocks noChangeShapeType="1"/>
          </p:cNvSpPr>
          <p:nvPr/>
        </p:nvSpPr>
        <p:spPr bwMode="auto">
          <a:xfrm flipH="1" flipV="1">
            <a:off x="3886200" y="52578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87" name="Line 47">
            <a:extLst>
              <a:ext uri="{FF2B5EF4-FFF2-40B4-BE49-F238E27FC236}">
                <a16:creationId xmlns:a16="http://schemas.microsoft.com/office/drawing/2014/main" id="{FA2B8A2C-9CE1-0EFE-EB82-6B4196B273DB}"/>
              </a:ext>
            </a:extLst>
          </p:cNvPr>
          <p:cNvSpPr>
            <a:spLocks noChangeShapeType="1"/>
          </p:cNvSpPr>
          <p:nvPr/>
        </p:nvSpPr>
        <p:spPr bwMode="auto">
          <a:xfrm flipH="1" flipV="1">
            <a:off x="3886200" y="32004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88" name="Line 48">
            <a:extLst>
              <a:ext uri="{FF2B5EF4-FFF2-40B4-BE49-F238E27FC236}">
                <a16:creationId xmlns:a16="http://schemas.microsoft.com/office/drawing/2014/main" id="{BB1B3935-0430-6923-FC6F-2772511592C0}"/>
              </a:ext>
            </a:extLst>
          </p:cNvPr>
          <p:cNvSpPr>
            <a:spLocks noChangeShapeType="1"/>
          </p:cNvSpPr>
          <p:nvPr/>
        </p:nvSpPr>
        <p:spPr bwMode="auto">
          <a:xfrm flipH="1" flipV="1">
            <a:off x="4191000" y="35814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89" name="Line 49">
            <a:extLst>
              <a:ext uri="{FF2B5EF4-FFF2-40B4-BE49-F238E27FC236}">
                <a16:creationId xmlns:a16="http://schemas.microsoft.com/office/drawing/2014/main" id="{5E269752-F058-27CB-D7D7-CECF75B011F9}"/>
              </a:ext>
            </a:extLst>
          </p:cNvPr>
          <p:cNvSpPr>
            <a:spLocks noChangeShapeType="1"/>
          </p:cNvSpPr>
          <p:nvPr/>
        </p:nvSpPr>
        <p:spPr bwMode="auto">
          <a:xfrm flipH="1" flipV="1">
            <a:off x="4541838" y="3810000"/>
            <a:ext cx="182562"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90" name="Line 50">
            <a:extLst>
              <a:ext uri="{FF2B5EF4-FFF2-40B4-BE49-F238E27FC236}">
                <a16:creationId xmlns:a16="http://schemas.microsoft.com/office/drawing/2014/main" id="{82F5D0AA-4A05-2932-BF32-F1AD1E92EC29}"/>
              </a:ext>
            </a:extLst>
          </p:cNvPr>
          <p:cNvSpPr>
            <a:spLocks noChangeShapeType="1"/>
          </p:cNvSpPr>
          <p:nvPr/>
        </p:nvSpPr>
        <p:spPr bwMode="auto">
          <a:xfrm flipH="1" flipV="1">
            <a:off x="3505200" y="40386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91" name="Line 51">
            <a:extLst>
              <a:ext uri="{FF2B5EF4-FFF2-40B4-BE49-F238E27FC236}">
                <a16:creationId xmlns:a16="http://schemas.microsoft.com/office/drawing/2014/main" id="{5552939F-A325-CDAF-8081-810BE8135AA8}"/>
              </a:ext>
            </a:extLst>
          </p:cNvPr>
          <p:cNvSpPr>
            <a:spLocks noChangeShapeType="1"/>
          </p:cNvSpPr>
          <p:nvPr/>
        </p:nvSpPr>
        <p:spPr bwMode="auto">
          <a:xfrm flipH="1" flipV="1">
            <a:off x="4572000" y="52578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92" name="Text Box 52">
            <a:extLst>
              <a:ext uri="{FF2B5EF4-FFF2-40B4-BE49-F238E27FC236}">
                <a16:creationId xmlns:a16="http://schemas.microsoft.com/office/drawing/2014/main" id="{9565A44E-F884-082A-8EA4-C417317C60ED}"/>
              </a:ext>
            </a:extLst>
          </p:cNvPr>
          <p:cNvSpPr txBox="1">
            <a:spLocks noChangeArrowheads="1"/>
          </p:cNvSpPr>
          <p:nvPr/>
        </p:nvSpPr>
        <p:spPr bwMode="auto">
          <a:xfrm>
            <a:off x="5943600" y="3810000"/>
            <a:ext cx="2438400"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We can follow the arrows to generate the solution</a:t>
            </a:r>
          </a:p>
        </p:txBody>
      </p:sp>
      <p:sp>
        <p:nvSpPr>
          <p:cNvPr id="87093" name="Text Box 53">
            <a:extLst>
              <a:ext uri="{FF2B5EF4-FFF2-40B4-BE49-F238E27FC236}">
                <a16:creationId xmlns:a16="http://schemas.microsoft.com/office/drawing/2014/main" id="{36558F58-9F2D-AAA1-F59F-D9C2856D6038}"/>
              </a:ext>
            </a:extLst>
          </p:cNvPr>
          <p:cNvSpPr txBox="1">
            <a:spLocks noChangeArrowheads="1"/>
          </p:cNvSpPr>
          <p:nvPr/>
        </p:nvSpPr>
        <p:spPr bwMode="auto">
          <a:xfrm>
            <a:off x="6248400" y="5486400"/>
            <a:ext cx="1219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00FF00"/>
                </a:solidFill>
                <a:latin typeface="Arial" charset="0"/>
                <a:ea typeface="ＭＳ Ｐゴシック" charset="0"/>
              </a:rPr>
              <a:t>BCBA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9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A7BB1C1-ED50-AF2C-7139-517A93283107}"/>
              </a:ext>
            </a:extLst>
          </p:cNvPr>
          <p:cNvSpPr>
            <a:spLocks noGrp="1" noChangeArrowheads="1"/>
          </p:cNvSpPr>
          <p:nvPr>
            <p:ph type="title"/>
          </p:nvPr>
        </p:nvSpPr>
        <p:spPr/>
        <p:txBody>
          <a:bodyPr/>
          <a:lstStyle/>
          <a:p>
            <a:pPr eaLnBrk="1" hangingPunct="1">
              <a:defRPr/>
            </a:pPr>
            <a:r>
              <a:rPr lang="en-US">
                <a:cs typeface="+mj-cs"/>
              </a:rPr>
              <a:t>Running time</a:t>
            </a:r>
          </a:p>
        </p:txBody>
      </p:sp>
      <p:sp>
        <p:nvSpPr>
          <p:cNvPr id="15365" name="Rectangle 5">
            <a:extLst>
              <a:ext uri="{FF2B5EF4-FFF2-40B4-BE49-F238E27FC236}">
                <a16:creationId xmlns:a16="http://schemas.microsoft.com/office/drawing/2014/main" id="{23025FED-25F7-4BF4-411A-88CA6375AB10}"/>
              </a:ext>
            </a:extLst>
          </p:cNvPr>
          <p:cNvSpPr>
            <a:spLocks noGrp="1" noChangeArrowheads="1"/>
          </p:cNvSpPr>
          <p:nvPr>
            <p:ph type="body" idx="1"/>
          </p:nvPr>
        </p:nvSpPr>
        <p:spPr>
          <a:xfrm>
            <a:off x="457200" y="3733800"/>
            <a:ext cx="8458200" cy="1981200"/>
          </a:xfrm>
        </p:spPr>
        <p:txBody>
          <a:bodyPr>
            <a:normAutofit fontScale="70000" lnSpcReduction="20000"/>
          </a:bodyPr>
          <a:lstStyle/>
          <a:p>
            <a:pPr marL="0" indent="0" eaLnBrk="1" hangingPunct="1">
              <a:buFont typeface="Wingdings" charset="0"/>
              <a:buNone/>
              <a:defRPr/>
            </a:pPr>
            <a:r>
              <a:rPr lang="en-US" sz="2000" dirty="0">
                <a:cs typeface="+mn-cs"/>
              </a:rPr>
              <a:t>Each call creates two recursive calls</a:t>
            </a:r>
          </a:p>
          <a:p>
            <a:pPr marL="0" indent="0" eaLnBrk="1" hangingPunct="1">
              <a:buFont typeface="Wingdings" charset="0"/>
              <a:buNone/>
              <a:defRPr/>
            </a:pPr>
            <a:endParaRPr lang="en-US" sz="2000" dirty="0">
              <a:cs typeface="+mn-cs"/>
            </a:endParaRPr>
          </a:p>
          <a:p>
            <a:pPr marL="0" indent="0" eaLnBrk="1" hangingPunct="1">
              <a:buFont typeface="Wingdings" charset="0"/>
              <a:buNone/>
              <a:defRPr/>
            </a:pPr>
            <a:r>
              <a:rPr lang="en-US" sz="2000" dirty="0">
                <a:cs typeface="+mn-cs"/>
              </a:rPr>
              <a:t>Each call reduces the size of the problem by 1 or 2</a:t>
            </a:r>
          </a:p>
          <a:p>
            <a:pPr marL="0" indent="0" eaLnBrk="1" hangingPunct="1">
              <a:buFont typeface="Wingdings" charset="0"/>
              <a:buNone/>
              <a:defRPr/>
            </a:pPr>
            <a:endParaRPr lang="en-US" sz="2000" dirty="0">
              <a:cs typeface="+mn-cs"/>
            </a:endParaRPr>
          </a:p>
          <a:p>
            <a:pPr marL="0" indent="0" eaLnBrk="1" hangingPunct="1">
              <a:buFont typeface="Wingdings" charset="0"/>
              <a:buNone/>
              <a:defRPr/>
            </a:pPr>
            <a:r>
              <a:rPr lang="en-US" sz="2000" dirty="0">
                <a:cs typeface="+mn-cs"/>
              </a:rPr>
              <a:t>Creates a full binary of depth n</a:t>
            </a:r>
          </a:p>
          <a:p>
            <a:pPr marL="0" indent="0" eaLnBrk="1" hangingPunct="1">
              <a:buFont typeface="Wingdings" charset="0"/>
              <a:buNone/>
              <a:defRPr/>
            </a:pPr>
            <a:endParaRPr lang="en-US" sz="2000" dirty="0">
              <a:solidFill>
                <a:srgbClr val="0000FF"/>
              </a:solidFill>
              <a:cs typeface="+mn-cs"/>
            </a:endParaRPr>
          </a:p>
          <a:p>
            <a:pPr marL="0" indent="0" eaLnBrk="1" hangingPunct="1">
              <a:buFont typeface="Wingdings" charset="0"/>
              <a:buNone/>
              <a:defRPr/>
            </a:pPr>
            <a:r>
              <a:rPr lang="en-US" sz="2000" dirty="0">
                <a:solidFill>
                  <a:srgbClr val="0000FF"/>
                </a:solidFill>
                <a:cs typeface="+mn-cs"/>
              </a:rPr>
              <a:t>O(2</a:t>
            </a:r>
            <a:r>
              <a:rPr lang="en-US" sz="2000" baseline="30000" dirty="0">
                <a:solidFill>
                  <a:srgbClr val="0000FF"/>
                </a:solidFill>
                <a:cs typeface="+mn-cs"/>
              </a:rPr>
              <a:t>n</a:t>
            </a:r>
            <a:r>
              <a:rPr lang="en-US" sz="2000" dirty="0">
                <a:solidFill>
                  <a:srgbClr val="0000FF"/>
                </a:solidFill>
                <a:cs typeface="+mn-cs"/>
              </a:rPr>
              <a:t>)</a:t>
            </a:r>
          </a:p>
        </p:txBody>
      </p:sp>
      <p:pic>
        <p:nvPicPr>
          <p:cNvPr id="19459" name="Picture 6">
            <a:extLst>
              <a:ext uri="{FF2B5EF4-FFF2-40B4-BE49-F238E27FC236}">
                <a16:creationId xmlns:a16="http://schemas.microsoft.com/office/drawing/2014/main" id="{F875C4FA-6DF9-37BD-FF04-C6B718C090C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67627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C0F0856-C5E6-95EB-926E-ECB3E3C23427}"/>
              </a:ext>
            </a:extLst>
          </p:cNvPr>
          <p:cNvSpPr>
            <a:spLocks noGrp="1" noChangeArrowheads="1"/>
          </p:cNvSpPr>
          <p:nvPr>
            <p:ph type="title"/>
          </p:nvPr>
        </p:nvSpPr>
        <p:spPr/>
        <p:txBody>
          <a:bodyPr/>
          <a:lstStyle/>
          <a:p>
            <a:pPr eaLnBrk="1" hangingPunct="1">
              <a:defRPr/>
            </a:pPr>
            <a:r>
              <a:rPr lang="en-US">
                <a:cs typeface="+mj-cs"/>
              </a:rPr>
              <a:t>Can we do better?</a:t>
            </a:r>
          </a:p>
        </p:txBody>
      </p:sp>
      <p:sp>
        <p:nvSpPr>
          <p:cNvPr id="16388" name="Text Box 4">
            <a:extLst>
              <a:ext uri="{FF2B5EF4-FFF2-40B4-BE49-F238E27FC236}">
                <a16:creationId xmlns:a16="http://schemas.microsoft.com/office/drawing/2014/main" id="{2226D388-251C-A90F-EC15-DCB950FD6231}"/>
              </a:ext>
            </a:extLst>
          </p:cNvPr>
          <p:cNvSpPr txBox="1">
            <a:spLocks noChangeArrowheads="1"/>
          </p:cNvSpPr>
          <p:nvPr/>
        </p:nvSpPr>
        <p:spPr bwMode="auto">
          <a:xfrm>
            <a:off x="3810000" y="1524000"/>
            <a:ext cx="914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a:t>
            </a:r>
          </a:p>
        </p:txBody>
      </p:sp>
      <p:sp>
        <p:nvSpPr>
          <p:cNvPr id="16389" name="Text Box 5">
            <a:extLst>
              <a:ext uri="{FF2B5EF4-FFF2-40B4-BE49-F238E27FC236}">
                <a16:creationId xmlns:a16="http://schemas.microsoft.com/office/drawing/2014/main" id="{ABE3A4CC-29AC-4EFC-41DC-938660D8EDBD}"/>
              </a:ext>
            </a:extLst>
          </p:cNvPr>
          <p:cNvSpPr txBox="1">
            <a:spLocks noChangeArrowheads="1"/>
          </p:cNvSpPr>
          <p:nvPr/>
        </p:nvSpPr>
        <p:spPr bwMode="auto">
          <a:xfrm>
            <a:off x="1752600" y="2224088"/>
            <a:ext cx="12192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Fib(n-1)</a:t>
            </a:r>
          </a:p>
        </p:txBody>
      </p:sp>
      <p:sp>
        <p:nvSpPr>
          <p:cNvPr id="16390" name="Text Box 6">
            <a:extLst>
              <a:ext uri="{FF2B5EF4-FFF2-40B4-BE49-F238E27FC236}">
                <a16:creationId xmlns:a16="http://schemas.microsoft.com/office/drawing/2014/main" id="{E583DB2F-48D3-807D-26C1-A5E78DDB8C20}"/>
              </a:ext>
            </a:extLst>
          </p:cNvPr>
          <p:cNvSpPr txBox="1">
            <a:spLocks noChangeArrowheads="1"/>
          </p:cNvSpPr>
          <p:nvPr/>
        </p:nvSpPr>
        <p:spPr bwMode="auto">
          <a:xfrm>
            <a:off x="5638800" y="22098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Fib(n-2)</a:t>
            </a:r>
          </a:p>
        </p:txBody>
      </p:sp>
      <p:sp>
        <p:nvSpPr>
          <p:cNvPr id="16391" name="Text Box 7">
            <a:extLst>
              <a:ext uri="{FF2B5EF4-FFF2-40B4-BE49-F238E27FC236}">
                <a16:creationId xmlns:a16="http://schemas.microsoft.com/office/drawing/2014/main" id="{549ED2BE-B7D3-7160-6295-FD1F8365184C}"/>
              </a:ext>
            </a:extLst>
          </p:cNvPr>
          <p:cNvSpPr txBox="1">
            <a:spLocks noChangeArrowheads="1"/>
          </p:cNvSpPr>
          <p:nvPr/>
        </p:nvSpPr>
        <p:spPr bwMode="auto">
          <a:xfrm>
            <a:off x="609600" y="33528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Fib(n-2)</a:t>
            </a:r>
          </a:p>
        </p:txBody>
      </p:sp>
      <p:sp>
        <p:nvSpPr>
          <p:cNvPr id="16392" name="Text Box 8">
            <a:extLst>
              <a:ext uri="{FF2B5EF4-FFF2-40B4-BE49-F238E27FC236}">
                <a16:creationId xmlns:a16="http://schemas.microsoft.com/office/drawing/2014/main" id="{A060775A-F31F-8DC5-9962-92FA64A30E3D}"/>
              </a:ext>
            </a:extLst>
          </p:cNvPr>
          <p:cNvSpPr txBox="1">
            <a:spLocks noChangeArrowheads="1"/>
          </p:cNvSpPr>
          <p:nvPr/>
        </p:nvSpPr>
        <p:spPr bwMode="auto">
          <a:xfrm>
            <a:off x="2667000" y="33528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Fib(n-3)</a:t>
            </a:r>
          </a:p>
        </p:txBody>
      </p:sp>
      <p:sp>
        <p:nvSpPr>
          <p:cNvPr id="16393" name="Text Box 9">
            <a:extLst>
              <a:ext uri="{FF2B5EF4-FFF2-40B4-BE49-F238E27FC236}">
                <a16:creationId xmlns:a16="http://schemas.microsoft.com/office/drawing/2014/main" id="{150FF668-C927-1E2B-71FB-9F6377CDC5AF}"/>
              </a:ext>
            </a:extLst>
          </p:cNvPr>
          <p:cNvSpPr txBox="1">
            <a:spLocks noChangeArrowheads="1"/>
          </p:cNvSpPr>
          <p:nvPr/>
        </p:nvSpPr>
        <p:spPr bwMode="auto">
          <a:xfrm>
            <a:off x="228600" y="4510088"/>
            <a:ext cx="914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Fib(n-3)</a:t>
            </a:r>
          </a:p>
        </p:txBody>
      </p:sp>
      <p:sp>
        <p:nvSpPr>
          <p:cNvPr id="16394" name="Text Box 10">
            <a:extLst>
              <a:ext uri="{FF2B5EF4-FFF2-40B4-BE49-F238E27FC236}">
                <a16:creationId xmlns:a16="http://schemas.microsoft.com/office/drawing/2014/main" id="{E887C624-1E56-4DD5-2AC0-B1BB57F7CD43}"/>
              </a:ext>
            </a:extLst>
          </p:cNvPr>
          <p:cNvSpPr txBox="1">
            <a:spLocks noChangeArrowheads="1"/>
          </p:cNvSpPr>
          <p:nvPr/>
        </p:nvSpPr>
        <p:spPr bwMode="auto">
          <a:xfrm>
            <a:off x="1143000" y="4495800"/>
            <a:ext cx="914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Fib(n-4)</a:t>
            </a:r>
          </a:p>
        </p:txBody>
      </p:sp>
      <p:sp>
        <p:nvSpPr>
          <p:cNvPr id="16395" name="Text Box 11">
            <a:extLst>
              <a:ext uri="{FF2B5EF4-FFF2-40B4-BE49-F238E27FC236}">
                <a16:creationId xmlns:a16="http://schemas.microsoft.com/office/drawing/2014/main" id="{914DD5E7-1C67-47EC-5AAC-8139F28EBB5B}"/>
              </a:ext>
            </a:extLst>
          </p:cNvPr>
          <p:cNvSpPr txBox="1">
            <a:spLocks noChangeArrowheads="1"/>
          </p:cNvSpPr>
          <p:nvPr/>
        </p:nvSpPr>
        <p:spPr bwMode="auto">
          <a:xfrm>
            <a:off x="2286000" y="4495800"/>
            <a:ext cx="914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Fib(n-4)</a:t>
            </a:r>
          </a:p>
        </p:txBody>
      </p:sp>
      <p:sp>
        <p:nvSpPr>
          <p:cNvPr id="16396" name="Text Box 12">
            <a:extLst>
              <a:ext uri="{FF2B5EF4-FFF2-40B4-BE49-F238E27FC236}">
                <a16:creationId xmlns:a16="http://schemas.microsoft.com/office/drawing/2014/main" id="{E76BA623-B8F2-1FCF-F081-0A8F98AD0776}"/>
              </a:ext>
            </a:extLst>
          </p:cNvPr>
          <p:cNvSpPr txBox="1">
            <a:spLocks noChangeArrowheads="1"/>
          </p:cNvSpPr>
          <p:nvPr/>
        </p:nvSpPr>
        <p:spPr bwMode="auto">
          <a:xfrm>
            <a:off x="3429000" y="4495800"/>
            <a:ext cx="914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Fib(n-5)</a:t>
            </a:r>
          </a:p>
        </p:txBody>
      </p:sp>
      <p:sp>
        <p:nvSpPr>
          <p:cNvPr id="16397" name="Text Box 13">
            <a:extLst>
              <a:ext uri="{FF2B5EF4-FFF2-40B4-BE49-F238E27FC236}">
                <a16:creationId xmlns:a16="http://schemas.microsoft.com/office/drawing/2014/main" id="{76EFF742-0262-8AE6-5C8A-6B0D685A2602}"/>
              </a:ext>
            </a:extLst>
          </p:cNvPr>
          <p:cNvSpPr txBox="1">
            <a:spLocks noChangeArrowheads="1"/>
          </p:cNvSpPr>
          <p:nvPr/>
        </p:nvSpPr>
        <p:spPr bwMode="auto">
          <a:xfrm>
            <a:off x="5029200" y="33528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Fib(n-3)</a:t>
            </a:r>
          </a:p>
        </p:txBody>
      </p:sp>
      <p:sp>
        <p:nvSpPr>
          <p:cNvPr id="16398" name="Text Box 14">
            <a:extLst>
              <a:ext uri="{FF2B5EF4-FFF2-40B4-BE49-F238E27FC236}">
                <a16:creationId xmlns:a16="http://schemas.microsoft.com/office/drawing/2014/main" id="{122EDF8D-512B-7C24-6675-0B1B2107127F}"/>
              </a:ext>
            </a:extLst>
          </p:cNvPr>
          <p:cNvSpPr txBox="1">
            <a:spLocks noChangeArrowheads="1"/>
          </p:cNvSpPr>
          <p:nvPr/>
        </p:nvSpPr>
        <p:spPr bwMode="auto">
          <a:xfrm>
            <a:off x="6858000" y="3290888"/>
            <a:ext cx="12192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Fib(n-4)</a:t>
            </a:r>
          </a:p>
        </p:txBody>
      </p:sp>
      <p:sp>
        <p:nvSpPr>
          <p:cNvPr id="16399" name="Text Box 15">
            <a:extLst>
              <a:ext uri="{FF2B5EF4-FFF2-40B4-BE49-F238E27FC236}">
                <a16:creationId xmlns:a16="http://schemas.microsoft.com/office/drawing/2014/main" id="{D29654D9-C9AF-FEAE-E4DE-63C4A5A6F3AB}"/>
              </a:ext>
            </a:extLst>
          </p:cNvPr>
          <p:cNvSpPr txBox="1">
            <a:spLocks noChangeArrowheads="1"/>
          </p:cNvSpPr>
          <p:nvPr/>
        </p:nvSpPr>
        <p:spPr bwMode="auto">
          <a:xfrm>
            <a:off x="4648200" y="4510088"/>
            <a:ext cx="914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Fib(n-4)</a:t>
            </a:r>
          </a:p>
        </p:txBody>
      </p:sp>
      <p:sp>
        <p:nvSpPr>
          <p:cNvPr id="16400" name="Text Box 16">
            <a:extLst>
              <a:ext uri="{FF2B5EF4-FFF2-40B4-BE49-F238E27FC236}">
                <a16:creationId xmlns:a16="http://schemas.microsoft.com/office/drawing/2014/main" id="{078C278D-A605-6DC2-182A-187E1163F7FA}"/>
              </a:ext>
            </a:extLst>
          </p:cNvPr>
          <p:cNvSpPr txBox="1">
            <a:spLocks noChangeArrowheads="1"/>
          </p:cNvSpPr>
          <p:nvPr/>
        </p:nvSpPr>
        <p:spPr bwMode="auto">
          <a:xfrm>
            <a:off x="5562600" y="4495800"/>
            <a:ext cx="914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Fib(n-5)</a:t>
            </a:r>
          </a:p>
        </p:txBody>
      </p:sp>
      <p:sp>
        <p:nvSpPr>
          <p:cNvPr id="16401" name="Text Box 17">
            <a:extLst>
              <a:ext uri="{FF2B5EF4-FFF2-40B4-BE49-F238E27FC236}">
                <a16:creationId xmlns:a16="http://schemas.microsoft.com/office/drawing/2014/main" id="{79DAA998-FF86-30F7-AC41-758F51E0A6C2}"/>
              </a:ext>
            </a:extLst>
          </p:cNvPr>
          <p:cNvSpPr txBox="1">
            <a:spLocks noChangeArrowheads="1"/>
          </p:cNvSpPr>
          <p:nvPr/>
        </p:nvSpPr>
        <p:spPr bwMode="auto">
          <a:xfrm>
            <a:off x="6858000" y="4510088"/>
            <a:ext cx="914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Fib(n-5)</a:t>
            </a:r>
          </a:p>
        </p:txBody>
      </p:sp>
      <p:sp>
        <p:nvSpPr>
          <p:cNvPr id="16402" name="Text Box 18">
            <a:extLst>
              <a:ext uri="{FF2B5EF4-FFF2-40B4-BE49-F238E27FC236}">
                <a16:creationId xmlns:a16="http://schemas.microsoft.com/office/drawing/2014/main" id="{233058E1-0F95-E5EF-61AF-EDE545406B95}"/>
              </a:ext>
            </a:extLst>
          </p:cNvPr>
          <p:cNvSpPr txBox="1">
            <a:spLocks noChangeArrowheads="1"/>
          </p:cNvSpPr>
          <p:nvPr/>
        </p:nvSpPr>
        <p:spPr bwMode="auto">
          <a:xfrm>
            <a:off x="7772400" y="4495800"/>
            <a:ext cx="914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Fib(n-6)</a:t>
            </a:r>
          </a:p>
        </p:txBody>
      </p:sp>
      <p:sp>
        <p:nvSpPr>
          <p:cNvPr id="16403" name="Line 19">
            <a:extLst>
              <a:ext uri="{FF2B5EF4-FFF2-40B4-BE49-F238E27FC236}">
                <a16:creationId xmlns:a16="http://schemas.microsoft.com/office/drawing/2014/main" id="{2FBEFBE0-8A61-63D0-734B-952D7766CB43}"/>
              </a:ext>
            </a:extLst>
          </p:cNvPr>
          <p:cNvSpPr>
            <a:spLocks noChangeShapeType="1"/>
          </p:cNvSpPr>
          <p:nvPr/>
        </p:nvSpPr>
        <p:spPr bwMode="auto">
          <a:xfrm flipH="1">
            <a:off x="2438400" y="1905000"/>
            <a:ext cx="1676400" cy="228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04" name="Line 20">
            <a:extLst>
              <a:ext uri="{FF2B5EF4-FFF2-40B4-BE49-F238E27FC236}">
                <a16:creationId xmlns:a16="http://schemas.microsoft.com/office/drawing/2014/main" id="{E9BFAFDC-115E-70C7-2237-4A1FEE5C5B96}"/>
              </a:ext>
            </a:extLst>
          </p:cNvPr>
          <p:cNvSpPr>
            <a:spLocks noChangeShapeType="1"/>
          </p:cNvSpPr>
          <p:nvPr/>
        </p:nvSpPr>
        <p:spPr bwMode="auto">
          <a:xfrm>
            <a:off x="4114800" y="1905000"/>
            <a:ext cx="1752600" cy="228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05" name="Line 21">
            <a:extLst>
              <a:ext uri="{FF2B5EF4-FFF2-40B4-BE49-F238E27FC236}">
                <a16:creationId xmlns:a16="http://schemas.microsoft.com/office/drawing/2014/main" id="{80DF865C-CF9F-2C67-52C4-7B90592A97A6}"/>
              </a:ext>
            </a:extLst>
          </p:cNvPr>
          <p:cNvSpPr>
            <a:spLocks noChangeShapeType="1"/>
          </p:cNvSpPr>
          <p:nvPr/>
        </p:nvSpPr>
        <p:spPr bwMode="auto">
          <a:xfrm flipH="1">
            <a:off x="1219200" y="2590800"/>
            <a:ext cx="8382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06" name="Line 22">
            <a:extLst>
              <a:ext uri="{FF2B5EF4-FFF2-40B4-BE49-F238E27FC236}">
                <a16:creationId xmlns:a16="http://schemas.microsoft.com/office/drawing/2014/main" id="{7C535936-DCA1-8A53-1018-C15EDE60F267}"/>
              </a:ext>
            </a:extLst>
          </p:cNvPr>
          <p:cNvSpPr>
            <a:spLocks noChangeShapeType="1"/>
          </p:cNvSpPr>
          <p:nvPr/>
        </p:nvSpPr>
        <p:spPr bwMode="auto">
          <a:xfrm>
            <a:off x="2057400" y="2590800"/>
            <a:ext cx="9906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07" name="Line 23">
            <a:extLst>
              <a:ext uri="{FF2B5EF4-FFF2-40B4-BE49-F238E27FC236}">
                <a16:creationId xmlns:a16="http://schemas.microsoft.com/office/drawing/2014/main" id="{EC4D5DFC-7A17-E213-F8FA-9BB1E1B78163}"/>
              </a:ext>
            </a:extLst>
          </p:cNvPr>
          <p:cNvSpPr>
            <a:spLocks noChangeShapeType="1"/>
          </p:cNvSpPr>
          <p:nvPr/>
        </p:nvSpPr>
        <p:spPr bwMode="auto">
          <a:xfrm flipH="1">
            <a:off x="762000" y="3733800"/>
            <a:ext cx="2286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08" name="Line 24">
            <a:extLst>
              <a:ext uri="{FF2B5EF4-FFF2-40B4-BE49-F238E27FC236}">
                <a16:creationId xmlns:a16="http://schemas.microsoft.com/office/drawing/2014/main" id="{1E90CB17-3B4D-8A48-FD4C-B0B267762B63}"/>
              </a:ext>
            </a:extLst>
          </p:cNvPr>
          <p:cNvSpPr>
            <a:spLocks noChangeShapeType="1"/>
          </p:cNvSpPr>
          <p:nvPr/>
        </p:nvSpPr>
        <p:spPr bwMode="auto">
          <a:xfrm>
            <a:off x="990600" y="3733800"/>
            <a:ext cx="4572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09" name="Line 25">
            <a:extLst>
              <a:ext uri="{FF2B5EF4-FFF2-40B4-BE49-F238E27FC236}">
                <a16:creationId xmlns:a16="http://schemas.microsoft.com/office/drawing/2014/main" id="{5FC6B2A9-C155-5195-1378-0D7321740518}"/>
              </a:ext>
            </a:extLst>
          </p:cNvPr>
          <p:cNvSpPr>
            <a:spLocks noChangeShapeType="1"/>
          </p:cNvSpPr>
          <p:nvPr/>
        </p:nvSpPr>
        <p:spPr bwMode="auto">
          <a:xfrm flipH="1">
            <a:off x="2819400" y="3733800"/>
            <a:ext cx="2286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0" name="Line 26">
            <a:extLst>
              <a:ext uri="{FF2B5EF4-FFF2-40B4-BE49-F238E27FC236}">
                <a16:creationId xmlns:a16="http://schemas.microsoft.com/office/drawing/2014/main" id="{AC87960B-3E06-B1FF-0854-B95BBF5BCBF8}"/>
              </a:ext>
            </a:extLst>
          </p:cNvPr>
          <p:cNvSpPr>
            <a:spLocks noChangeShapeType="1"/>
          </p:cNvSpPr>
          <p:nvPr/>
        </p:nvSpPr>
        <p:spPr bwMode="auto">
          <a:xfrm>
            <a:off x="3048000" y="37338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1" name="Line 27">
            <a:extLst>
              <a:ext uri="{FF2B5EF4-FFF2-40B4-BE49-F238E27FC236}">
                <a16:creationId xmlns:a16="http://schemas.microsoft.com/office/drawing/2014/main" id="{BC5FB8F8-883C-B0AD-99CC-70FE9B724662}"/>
              </a:ext>
            </a:extLst>
          </p:cNvPr>
          <p:cNvSpPr>
            <a:spLocks noChangeShapeType="1"/>
          </p:cNvSpPr>
          <p:nvPr/>
        </p:nvSpPr>
        <p:spPr bwMode="auto">
          <a:xfrm flipH="1">
            <a:off x="5181600" y="3733800"/>
            <a:ext cx="4572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2" name="Line 28">
            <a:extLst>
              <a:ext uri="{FF2B5EF4-FFF2-40B4-BE49-F238E27FC236}">
                <a16:creationId xmlns:a16="http://schemas.microsoft.com/office/drawing/2014/main" id="{729C7328-0F98-1BAD-4CEC-20EBF0785BDB}"/>
              </a:ext>
            </a:extLst>
          </p:cNvPr>
          <p:cNvSpPr>
            <a:spLocks noChangeShapeType="1"/>
          </p:cNvSpPr>
          <p:nvPr/>
        </p:nvSpPr>
        <p:spPr bwMode="auto">
          <a:xfrm>
            <a:off x="5638800" y="3733800"/>
            <a:ext cx="3810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3" name="Line 29">
            <a:extLst>
              <a:ext uri="{FF2B5EF4-FFF2-40B4-BE49-F238E27FC236}">
                <a16:creationId xmlns:a16="http://schemas.microsoft.com/office/drawing/2014/main" id="{BB03C2E1-2F49-157D-6C90-B4C42A0177BD}"/>
              </a:ext>
            </a:extLst>
          </p:cNvPr>
          <p:cNvSpPr>
            <a:spLocks noChangeShapeType="1"/>
          </p:cNvSpPr>
          <p:nvPr/>
        </p:nvSpPr>
        <p:spPr bwMode="auto">
          <a:xfrm flipH="1">
            <a:off x="5638800" y="259080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4" name="Line 30">
            <a:extLst>
              <a:ext uri="{FF2B5EF4-FFF2-40B4-BE49-F238E27FC236}">
                <a16:creationId xmlns:a16="http://schemas.microsoft.com/office/drawing/2014/main" id="{A2B5F888-7610-F956-F55A-76CD7C2C3E6D}"/>
              </a:ext>
            </a:extLst>
          </p:cNvPr>
          <p:cNvSpPr>
            <a:spLocks noChangeShapeType="1"/>
          </p:cNvSpPr>
          <p:nvPr/>
        </p:nvSpPr>
        <p:spPr bwMode="auto">
          <a:xfrm>
            <a:off x="6096000" y="2590800"/>
            <a:ext cx="12192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5" name="Line 31">
            <a:extLst>
              <a:ext uri="{FF2B5EF4-FFF2-40B4-BE49-F238E27FC236}">
                <a16:creationId xmlns:a16="http://schemas.microsoft.com/office/drawing/2014/main" id="{604A45C2-14F8-28B5-F8ED-08FBD934729A}"/>
              </a:ext>
            </a:extLst>
          </p:cNvPr>
          <p:cNvSpPr>
            <a:spLocks noChangeShapeType="1"/>
          </p:cNvSpPr>
          <p:nvPr/>
        </p:nvSpPr>
        <p:spPr bwMode="auto">
          <a:xfrm flipH="1">
            <a:off x="7239000" y="3733800"/>
            <a:ext cx="2286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6" name="Line 32">
            <a:extLst>
              <a:ext uri="{FF2B5EF4-FFF2-40B4-BE49-F238E27FC236}">
                <a16:creationId xmlns:a16="http://schemas.microsoft.com/office/drawing/2014/main" id="{B2696B96-FE06-9752-8219-7DD2C95E6BB3}"/>
              </a:ext>
            </a:extLst>
          </p:cNvPr>
          <p:cNvSpPr>
            <a:spLocks noChangeShapeType="1"/>
          </p:cNvSpPr>
          <p:nvPr/>
        </p:nvSpPr>
        <p:spPr bwMode="auto">
          <a:xfrm>
            <a:off x="7467600" y="37338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7" name="Line 33">
            <a:extLst>
              <a:ext uri="{FF2B5EF4-FFF2-40B4-BE49-F238E27FC236}">
                <a16:creationId xmlns:a16="http://schemas.microsoft.com/office/drawing/2014/main" id="{11A7AF13-7400-0148-6138-45469102D75B}"/>
              </a:ext>
            </a:extLst>
          </p:cNvPr>
          <p:cNvSpPr>
            <a:spLocks noChangeShapeType="1"/>
          </p:cNvSpPr>
          <p:nvPr/>
        </p:nvSpPr>
        <p:spPr bwMode="auto">
          <a:xfrm flipH="1">
            <a:off x="457200"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8" name="Line 34">
            <a:extLst>
              <a:ext uri="{FF2B5EF4-FFF2-40B4-BE49-F238E27FC236}">
                <a16:creationId xmlns:a16="http://schemas.microsoft.com/office/drawing/2014/main" id="{64AF4A98-9F33-423C-46A3-0FFF6452EBC0}"/>
              </a:ext>
            </a:extLst>
          </p:cNvPr>
          <p:cNvSpPr>
            <a:spLocks noChangeShapeType="1"/>
          </p:cNvSpPr>
          <p:nvPr/>
        </p:nvSpPr>
        <p:spPr bwMode="auto">
          <a:xfrm>
            <a:off x="685800"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9" name="Line 35">
            <a:extLst>
              <a:ext uri="{FF2B5EF4-FFF2-40B4-BE49-F238E27FC236}">
                <a16:creationId xmlns:a16="http://schemas.microsoft.com/office/drawing/2014/main" id="{B18D8F19-D09B-2B39-2606-F22BA34AF9E6}"/>
              </a:ext>
            </a:extLst>
          </p:cNvPr>
          <p:cNvSpPr>
            <a:spLocks noChangeShapeType="1"/>
          </p:cNvSpPr>
          <p:nvPr/>
        </p:nvSpPr>
        <p:spPr bwMode="auto">
          <a:xfrm flipH="1">
            <a:off x="1371600"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0" name="Line 36">
            <a:extLst>
              <a:ext uri="{FF2B5EF4-FFF2-40B4-BE49-F238E27FC236}">
                <a16:creationId xmlns:a16="http://schemas.microsoft.com/office/drawing/2014/main" id="{D9544A0C-6A3F-46EA-BF5A-A086AADF32D1}"/>
              </a:ext>
            </a:extLst>
          </p:cNvPr>
          <p:cNvSpPr>
            <a:spLocks noChangeShapeType="1"/>
          </p:cNvSpPr>
          <p:nvPr/>
        </p:nvSpPr>
        <p:spPr bwMode="auto">
          <a:xfrm>
            <a:off x="1600200"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1" name="Line 37">
            <a:extLst>
              <a:ext uri="{FF2B5EF4-FFF2-40B4-BE49-F238E27FC236}">
                <a16:creationId xmlns:a16="http://schemas.microsoft.com/office/drawing/2014/main" id="{0C2F8DAF-E196-A3F9-948F-B40B48486BE3}"/>
              </a:ext>
            </a:extLst>
          </p:cNvPr>
          <p:cNvSpPr>
            <a:spLocks noChangeShapeType="1"/>
          </p:cNvSpPr>
          <p:nvPr/>
        </p:nvSpPr>
        <p:spPr bwMode="auto">
          <a:xfrm flipH="1">
            <a:off x="2514600"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2" name="Line 38">
            <a:extLst>
              <a:ext uri="{FF2B5EF4-FFF2-40B4-BE49-F238E27FC236}">
                <a16:creationId xmlns:a16="http://schemas.microsoft.com/office/drawing/2014/main" id="{F6A31188-E5AB-2155-31C2-40B4B746DD86}"/>
              </a:ext>
            </a:extLst>
          </p:cNvPr>
          <p:cNvSpPr>
            <a:spLocks noChangeShapeType="1"/>
          </p:cNvSpPr>
          <p:nvPr/>
        </p:nvSpPr>
        <p:spPr bwMode="auto">
          <a:xfrm>
            <a:off x="2743200"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3" name="Line 39">
            <a:extLst>
              <a:ext uri="{FF2B5EF4-FFF2-40B4-BE49-F238E27FC236}">
                <a16:creationId xmlns:a16="http://schemas.microsoft.com/office/drawing/2014/main" id="{4317BD74-26D6-076F-9741-1BB4FF09B70D}"/>
              </a:ext>
            </a:extLst>
          </p:cNvPr>
          <p:cNvSpPr>
            <a:spLocks noChangeShapeType="1"/>
          </p:cNvSpPr>
          <p:nvPr/>
        </p:nvSpPr>
        <p:spPr bwMode="auto">
          <a:xfrm flipH="1">
            <a:off x="3643313"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4" name="Line 40">
            <a:extLst>
              <a:ext uri="{FF2B5EF4-FFF2-40B4-BE49-F238E27FC236}">
                <a16:creationId xmlns:a16="http://schemas.microsoft.com/office/drawing/2014/main" id="{01CD8D41-8C7C-E2A5-9666-99EEFA1A2293}"/>
              </a:ext>
            </a:extLst>
          </p:cNvPr>
          <p:cNvSpPr>
            <a:spLocks noChangeShapeType="1"/>
          </p:cNvSpPr>
          <p:nvPr/>
        </p:nvSpPr>
        <p:spPr bwMode="auto">
          <a:xfrm>
            <a:off x="3871913"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5" name="Line 41">
            <a:extLst>
              <a:ext uri="{FF2B5EF4-FFF2-40B4-BE49-F238E27FC236}">
                <a16:creationId xmlns:a16="http://schemas.microsoft.com/office/drawing/2014/main" id="{569D07B8-B040-B03C-FB56-D65E97B7FCA9}"/>
              </a:ext>
            </a:extLst>
          </p:cNvPr>
          <p:cNvSpPr>
            <a:spLocks noChangeShapeType="1"/>
          </p:cNvSpPr>
          <p:nvPr/>
        </p:nvSpPr>
        <p:spPr bwMode="auto">
          <a:xfrm flipH="1">
            <a:off x="4953000"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6" name="Line 42">
            <a:extLst>
              <a:ext uri="{FF2B5EF4-FFF2-40B4-BE49-F238E27FC236}">
                <a16:creationId xmlns:a16="http://schemas.microsoft.com/office/drawing/2014/main" id="{766BC466-9238-D3B2-AFAA-40E8D1C20044}"/>
              </a:ext>
            </a:extLst>
          </p:cNvPr>
          <p:cNvSpPr>
            <a:spLocks noChangeShapeType="1"/>
          </p:cNvSpPr>
          <p:nvPr/>
        </p:nvSpPr>
        <p:spPr bwMode="auto">
          <a:xfrm>
            <a:off x="5181600"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7" name="Line 43">
            <a:extLst>
              <a:ext uri="{FF2B5EF4-FFF2-40B4-BE49-F238E27FC236}">
                <a16:creationId xmlns:a16="http://schemas.microsoft.com/office/drawing/2014/main" id="{9A8FEDFF-E54E-41B7-09B3-7B930326B672}"/>
              </a:ext>
            </a:extLst>
          </p:cNvPr>
          <p:cNvSpPr>
            <a:spLocks noChangeShapeType="1"/>
          </p:cNvSpPr>
          <p:nvPr/>
        </p:nvSpPr>
        <p:spPr bwMode="auto">
          <a:xfrm flipH="1">
            <a:off x="5867400"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8" name="Line 44">
            <a:extLst>
              <a:ext uri="{FF2B5EF4-FFF2-40B4-BE49-F238E27FC236}">
                <a16:creationId xmlns:a16="http://schemas.microsoft.com/office/drawing/2014/main" id="{D0454CD8-E4A2-368B-EEF6-09A3F9C9AF01}"/>
              </a:ext>
            </a:extLst>
          </p:cNvPr>
          <p:cNvSpPr>
            <a:spLocks noChangeShapeType="1"/>
          </p:cNvSpPr>
          <p:nvPr/>
        </p:nvSpPr>
        <p:spPr bwMode="auto">
          <a:xfrm>
            <a:off x="6096000"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9" name="Line 45">
            <a:extLst>
              <a:ext uri="{FF2B5EF4-FFF2-40B4-BE49-F238E27FC236}">
                <a16:creationId xmlns:a16="http://schemas.microsoft.com/office/drawing/2014/main" id="{6F2570FC-2CD7-CBB6-579F-4DCA8EC24699}"/>
              </a:ext>
            </a:extLst>
          </p:cNvPr>
          <p:cNvSpPr>
            <a:spLocks noChangeShapeType="1"/>
          </p:cNvSpPr>
          <p:nvPr/>
        </p:nvSpPr>
        <p:spPr bwMode="auto">
          <a:xfrm flipH="1">
            <a:off x="7162800"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30" name="Line 46">
            <a:extLst>
              <a:ext uri="{FF2B5EF4-FFF2-40B4-BE49-F238E27FC236}">
                <a16:creationId xmlns:a16="http://schemas.microsoft.com/office/drawing/2014/main" id="{9AF315D3-CD43-6E3A-F0C4-01A1B4E25A66}"/>
              </a:ext>
            </a:extLst>
          </p:cNvPr>
          <p:cNvSpPr>
            <a:spLocks noChangeShapeType="1"/>
          </p:cNvSpPr>
          <p:nvPr/>
        </p:nvSpPr>
        <p:spPr bwMode="auto">
          <a:xfrm>
            <a:off x="7391400"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31" name="Line 47">
            <a:extLst>
              <a:ext uri="{FF2B5EF4-FFF2-40B4-BE49-F238E27FC236}">
                <a16:creationId xmlns:a16="http://schemas.microsoft.com/office/drawing/2014/main" id="{1BB0947F-789F-C5D5-4C61-1623C5176ED8}"/>
              </a:ext>
            </a:extLst>
          </p:cNvPr>
          <p:cNvSpPr>
            <a:spLocks noChangeShapeType="1"/>
          </p:cNvSpPr>
          <p:nvPr/>
        </p:nvSpPr>
        <p:spPr bwMode="auto">
          <a:xfrm flipH="1">
            <a:off x="8001000"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32" name="Line 48">
            <a:extLst>
              <a:ext uri="{FF2B5EF4-FFF2-40B4-BE49-F238E27FC236}">
                <a16:creationId xmlns:a16="http://schemas.microsoft.com/office/drawing/2014/main" id="{4B846B41-8678-F3E5-1083-323E3C550E46}"/>
              </a:ext>
            </a:extLst>
          </p:cNvPr>
          <p:cNvSpPr>
            <a:spLocks noChangeShapeType="1"/>
          </p:cNvSpPr>
          <p:nvPr/>
        </p:nvSpPr>
        <p:spPr bwMode="auto">
          <a:xfrm>
            <a:off x="8229600"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False"/>
  <p:tag name="EMBEDFONTS" val="False"/>
  <p:tag name="USEBOLDAMS" val="False"/>
  <p:tag name="DEFAULTDISPLAYSOURCE" val="\documentclass{slides}\pagestyle{empty}&#13;&#10;\input{macros}&#13;&#10;\begin{document}&#13;&#10;$ $&#13;&#10;\end{document}&#13;&#10;"/>
  <p:tag name="TEX2PS" val="latex %.tex; dvips -D 300 -o %.ps %.dvi"/>
  <p:tag name="TEX2PSBATCH" val="latex --interaction=nonstopmode %.tex; dvips -D 300 -o %.ps %.dvi"/>
  <p:tag name="DEFAULTMAGNIFICATION" val="1.5"/>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cture 1" id="{813120BE-971B-3E41-BE46-1139F9CB62BE}" vid="{03681099-3FA4-284B-B743-D8DBD126FB5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5060</TotalTime>
  <Words>3112</Words>
  <Application>Microsoft Macintosh PowerPoint</Application>
  <PresentationFormat>On-screen Show (4:3)</PresentationFormat>
  <Paragraphs>352</Paragraphs>
  <Slides>74</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74</vt:i4>
      </vt:variant>
    </vt:vector>
  </HeadingPairs>
  <TitlesOfParts>
    <vt:vector size="82" baseType="lpstr">
      <vt:lpstr>Arial</vt:lpstr>
      <vt:lpstr>Calibri</vt:lpstr>
      <vt:lpstr>Calibri Light</vt:lpstr>
      <vt:lpstr>Times New Roman</vt:lpstr>
      <vt:lpstr>Wingdings</vt:lpstr>
      <vt:lpstr>Office Theme</vt:lpstr>
      <vt:lpstr>Microsoft Equation 3.0</vt:lpstr>
      <vt:lpstr>Microsoft Equation</vt:lpstr>
      <vt:lpstr>Data Structures and Algorithms</vt:lpstr>
      <vt:lpstr>Non-optimal greedy algorithms</vt:lpstr>
      <vt:lpstr>Knapsack problems:   Greedy or not?</vt:lpstr>
      <vt:lpstr>Dynamic programming</vt:lpstr>
      <vt:lpstr>Fibonacci numbers</vt:lpstr>
      <vt:lpstr>Fibonacci: a first attempt</vt:lpstr>
      <vt:lpstr>Is it correct?</vt:lpstr>
      <vt:lpstr>Running time</vt:lpstr>
      <vt:lpstr>Can we do better?</vt:lpstr>
      <vt:lpstr>A lot of repeated work!</vt:lpstr>
      <vt:lpstr>Identifying a dynamic programming problem</vt:lpstr>
      <vt:lpstr>Overlapping sub-problems</vt:lpstr>
      <vt:lpstr>Creating a dynamic programming solution</vt:lpstr>
      <vt:lpstr>Is it correct?</vt:lpstr>
      <vt:lpstr>Running time?</vt:lpstr>
      <vt:lpstr>Counting binary search trees</vt:lpstr>
      <vt:lpstr>Step 1:  What is the subproblem?</vt:lpstr>
      <vt:lpstr>Subproblems</vt:lpstr>
      <vt:lpstr>Subproblems</vt:lpstr>
      <vt:lpstr>Subproblems</vt:lpstr>
      <vt:lpstr>Subproblems</vt:lpstr>
      <vt:lpstr>Subproblems</vt:lpstr>
      <vt:lpstr>Subproblems</vt:lpstr>
      <vt:lpstr>Step 1: define the answer with respect to subproblems</vt:lpstr>
      <vt:lpstr>Is there a problem?</vt:lpstr>
      <vt:lpstr>Step 2:  Generate a solution from the bottom-up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Running time?</vt:lpstr>
      <vt:lpstr>Longest common subsequence (LCS)</vt:lpstr>
      <vt:lpstr>Longest common subsequence (LCS)</vt:lpstr>
      <vt:lpstr>Longest common subsequence (LCS)</vt:lpstr>
      <vt:lpstr>Longest common subsequence (LCS)</vt:lpstr>
      <vt:lpstr>Longest common subsequence (LCS)</vt:lpstr>
      <vt:lpstr>Longest common subsequence (LCS)</vt:lpstr>
      <vt:lpstr>Longest common subsequence (LCS)</vt:lpstr>
      <vt:lpstr>Longest common subsequence (LCS)</vt:lpstr>
      <vt:lpstr>LCS problem</vt:lpstr>
      <vt:lpstr>LCS problem</vt:lpstr>
      <vt:lpstr>Step 1: Define the problem with respect to subproblems</vt:lpstr>
      <vt:lpstr>Step 1: Define the problem with respect to subproblems</vt:lpstr>
      <vt:lpstr>Step 1: Define the problem with respect to subproblems</vt:lpstr>
      <vt:lpstr>Step 1: Define the problem with respect to subproblems</vt:lpstr>
      <vt:lpstr>Step 1: Define the problem with respect to subproblems</vt:lpstr>
      <vt:lpstr>Step 1: Define the problem with respect to subproblems</vt:lpstr>
      <vt:lpstr>Step 1: Define the problem with respect to subproblems</vt:lpstr>
      <vt:lpstr>Step 1: Define the problem with respect to subproblems</vt:lpstr>
      <vt:lpstr>Step 2: Build the solution from the bottom up</vt:lpstr>
      <vt:lpstr>Step 2: Build the solution from the bottom 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algorithm</vt:lpstr>
      <vt:lpstr>The algorithm</vt:lpstr>
      <vt:lpstr>The algorithm</vt:lpstr>
      <vt:lpstr>The algorithm</vt:lpstr>
      <vt:lpstr>The algorithm</vt:lpstr>
      <vt:lpstr>The algorithm</vt:lpstr>
      <vt:lpstr>Running time?</vt:lpstr>
      <vt:lpstr>Keeping track of the solution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Vidya Rangasayee</dc:creator>
  <cp:lastModifiedBy>Vidya Rangasayee</cp:lastModifiedBy>
  <cp:revision>3</cp:revision>
  <dcterms:created xsi:type="dcterms:W3CDTF">2023-11-01T19:08:53Z</dcterms:created>
  <dcterms:modified xsi:type="dcterms:W3CDTF">2023-11-05T07:29:44Z</dcterms:modified>
</cp:coreProperties>
</file>