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786824-5F0A-41B7-A5D1-672A0ABD337A}">
  <a:tblStyle styleId="{BC786824-5F0A-41B7-A5D1-672A0ABD33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5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4.xml"/><Relationship Id="rId21" Type="http://schemas.openxmlformats.org/officeDocument/2006/relationships/font" Target="fonts/Nunito-italic.fntdata"/><Relationship Id="rId13" Type="http://schemas.openxmlformats.org/officeDocument/2006/relationships/slide" Target="slides/slide7.xml"/><Relationship Id="rId24" Type="http://schemas.openxmlformats.org/officeDocument/2006/relationships/font" Target="fonts/MavenPro-bold.fntdata"/><Relationship Id="rId12" Type="http://schemas.openxmlformats.org/officeDocument/2006/relationships/slide" Target="slides/slide6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i.org/10.1161/CIR.0000000000001209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0d378599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0d378599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0d11cb2f0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0d11cb2f0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0d3785999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0d378599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cb290d589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0cb290d589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100"/>
              <a:buFont typeface="Nunito"/>
              <a:buAutoNum type="arabicPeriod"/>
            </a:pPr>
            <a:r>
              <a:rPr lang="en">
                <a:solidFill>
                  <a:srgbClr val="1C1D1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Martin SS, Aday AW, Almarzooq ZI, et al.; American Heart Association Council on Epidemiology and Prevention Statistics Committee; Stroke Statistics Subcommittee.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  <a:hlinkClick r:id="rId2"/>
              </a:rPr>
              <a:t>2024 heart disease and stroke statistics: a report of US and global data from the American Heart Association</a:t>
            </a:r>
            <a:r>
              <a:rPr lang="en">
                <a:solidFill>
                  <a:srgbClr val="1C1D1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</a:t>
            </a:r>
            <a:r>
              <a:rPr i="1" lang="en">
                <a:solidFill>
                  <a:srgbClr val="1C1D1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Circulation.</a:t>
            </a:r>
            <a:r>
              <a:rPr lang="en">
                <a:solidFill>
                  <a:srgbClr val="1C1D1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2024;149:e347–913.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100"/>
              <a:buFont typeface="Nunito"/>
              <a:buAutoNum type="arabicPeriod"/>
            </a:pPr>
            <a:r>
              <a:rPr lang="en">
                <a:solidFill>
                  <a:srgbClr val="1C1D1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Tsao CW, Aday AW, Almarzooq ZI, et al. Heart Disease and Stroke Statistics—2023 Update: A Report From the American Heart Association. Circulation. 2023;147:e93–e621.</a:t>
            </a:r>
            <a:endParaRPr>
              <a:solidFill>
                <a:srgbClr val="1C1D1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100"/>
              <a:buFont typeface="Nunito"/>
              <a:buAutoNum type="arabicPeriod"/>
            </a:pPr>
            <a:r>
              <a:rPr lang="en">
                <a:solidFill>
                  <a:srgbClr val="1C1D1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Fryar CD, Chen T-C, Li X. Prevalence of uncontrolled risk factors for cardiovascular disease: United States, 1999–2010. </a:t>
            </a:r>
            <a:r>
              <a:rPr i="1" lang="en">
                <a:solidFill>
                  <a:srgbClr val="1C1D1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NCHS Data Brief</a:t>
            </a:r>
            <a:r>
              <a:rPr lang="en">
                <a:solidFill>
                  <a:srgbClr val="1C1D1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2012;(103):1–8.</a:t>
            </a:r>
            <a:endParaRPr>
              <a:solidFill>
                <a:srgbClr val="1C1D1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1D1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0cb290d589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0cb290d589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cb290d589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0cb290d589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r>
              <a:rPr lang="en">
                <a:solidFill>
                  <a:schemeClr val="dk1"/>
                </a:solidFill>
              </a:rPr>
              <a:t>Adams, B., Jacocks, L., &amp; Guo, H. (2020). Higher BMI is linked to an increased risk of heart attacks in European adults: A Mendelian Randomisation study. </a:t>
            </a:r>
            <a:r>
              <a:rPr i="1" lang="en">
                <a:solidFill>
                  <a:schemeClr val="dk1"/>
                </a:solidFill>
              </a:rPr>
              <a:t>BMC Cardiovascular Disorders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i="1" lang="en">
                <a:solidFill>
                  <a:schemeClr val="dk1"/>
                </a:solidFill>
              </a:rPr>
              <a:t>20</a:t>
            </a:r>
            <a:r>
              <a:rPr lang="en">
                <a:solidFill>
                  <a:schemeClr val="dk1"/>
                </a:solidFill>
              </a:rPr>
              <a:t>(1). https://doi.org/10.1186/s12872-020-01542-w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0cb290d589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0cb290d589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</a:t>
            </a:r>
            <a:r>
              <a:rPr i="1" lang="en">
                <a:solidFill>
                  <a:schemeClr val="dk1"/>
                </a:solidFill>
              </a:rPr>
              <a:t>U.S. Census Bureau quickfacts: United States</a:t>
            </a:r>
            <a:r>
              <a:rPr lang="en">
                <a:solidFill>
                  <a:schemeClr val="dk1"/>
                </a:solidFill>
              </a:rPr>
              <a:t>. United States Census Bureau. (2023, July 1). https://www.census.gov/quickfacts/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0cb290d589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0cb290d589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0d11cb2f0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0d11cb2f0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0d11cb2f0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0d11cb2f0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0d11cb2f0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0d11cb2f0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adang66/Data1030-Projec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i.org/10.1161/CIR.000000000000120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Indicators in predicting a Heart Attack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1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Arpit Dang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Institute at Brown University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 23rd, 2024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https://github.com/adang66/Data1030-Project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339" name="Google Shape;339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OneHotCoder: 27 features (categorical features)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OrdinalEncoder: 6 features (ordinal features)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MinMaxScalar: 6 features (continuous features)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X_train.shape = (147 613, 39)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X_train_prep.shape = (147 613, 126)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</p:txBody>
      </p:sp>
      <p:sp>
        <p:nvSpPr>
          <p:cNvPr id="345" name="Google Shape;345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51" name="Google Shape;351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100"/>
              <a:buFont typeface="Maven Pro"/>
              <a:buAutoNum type="arabicPeriod"/>
            </a:pPr>
            <a:r>
              <a:rPr lang="en" sz="1100">
                <a:solidFill>
                  <a:srgbClr val="1C1D1F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Martin SS, Aday AW, Almarzooq ZI, et al.; American Heart Association Council on Epidemiology and Prevention Statistics Committee; Stroke Statistics Subcommittee. </a:t>
            </a:r>
            <a:r>
              <a:rPr lang="en" sz="1100" u="sng">
                <a:solidFill>
                  <a:srgbClr val="2200CC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2024 heart disease and stroke statistics: a report of US and global data from the American Heart Association</a:t>
            </a:r>
            <a:r>
              <a:rPr lang="en" sz="1100">
                <a:solidFill>
                  <a:srgbClr val="1C1D1F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. Circulation. 2024;149:e347–913.</a:t>
            </a:r>
            <a:endParaRPr sz="11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100"/>
              <a:buFont typeface="Maven Pro"/>
              <a:buAutoNum type="arabicPeriod"/>
            </a:pPr>
            <a:r>
              <a:rPr lang="en" sz="1100">
                <a:solidFill>
                  <a:srgbClr val="1C1D1F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Tsao CW, Aday AW, Almarzooq ZI, et al. Heart Disease and Stroke Statistics—2023 Update: A Report From the American Heart Association. Circulation. 2023;147:e93–e621.</a:t>
            </a:r>
            <a:endParaRPr sz="1100">
              <a:solidFill>
                <a:srgbClr val="1C1D1F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100"/>
              <a:buFont typeface="Maven Pro"/>
              <a:buAutoNum type="arabicPeriod"/>
            </a:pPr>
            <a:r>
              <a:rPr lang="en" sz="1100">
                <a:solidFill>
                  <a:srgbClr val="1C1D1F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Fryar CD, Chen T-C, Li X. Prevalence of uncontrolled risk factors for cardiovascular disease: United States, 1999–2010. NCHS Data Brief. 2012;(103):1–8.</a:t>
            </a:r>
            <a:endParaRPr sz="1100">
              <a:solidFill>
                <a:srgbClr val="1C1D1F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100"/>
              <a:buFont typeface="Maven Pro"/>
              <a:buAutoNum type="arabicPeriod"/>
            </a:pPr>
            <a:r>
              <a:rPr lang="en" sz="11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Adams, B., Jacocks, L., &amp; Guo, H. (2020). Higher BMI is linked to an increased risk of heart attacks in European adults: A Mendelian Randomisation study. BMC Cardiovascular Disorders, 20(1). https://doi.org/10.1186/s12872-020-01542-w </a:t>
            </a:r>
            <a:endParaRPr sz="1100">
              <a:solidFill>
                <a:srgbClr val="1C1D1F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information about the dataset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693500"/>
            <a:ext cx="7030500" cy="28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 in 5 deaths in the United States are related to heart diseases </a:t>
            </a:r>
            <a:r>
              <a:rPr baseline="30000" lang="en"/>
              <a:t>1</a:t>
            </a:r>
            <a:endParaRPr baseline="300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 average, someone in United States has a heart attack every 40 seconds </a:t>
            </a:r>
            <a:r>
              <a:rPr baseline="30000" lang="en"/>
              <a:t>2</a:t>
            </a:r>
            <a:endParaRPr baseline="300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About 47% of Americans have at least 1 of the 3 major risk factors for heart diseases: high blood pressure, high cholesterol or smoking </a:t>
            </a:r>
            <a:r>
              <a:rPr baseline="30000" lang="en"/>
              <a:t>3</a:t>
            </a:r>
            <a:endParaRPr baseline="30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What: Telephone surveys among 400k+ American adults that collected variables that may contribute to heart attacks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Who: Collected by the Centers for Disease Control and Prevention (CDC)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When: It was collected in the year 2022 (relatively recent)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information about the dataset (cont’d)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were </a:t>
            </a:r>
            <a:r>
              <a:rPr lang="en"/>
              <a:t>initially</a:t>
            </a:r>
            <a:r>
              <a:rPr lang="en"/>
              <a:t> 400k+ adult </a:t>
            </a:r>
            <a:r>
              <a:rPr lang="en"/>
              <a:t>data points</a:t>
            </a:r>
            <a:r>
              <a:rPr lang="en"/>
              <a:t> in the dataset, however the authors removed the data points with missing values leaving </a:t>
            </a:r>
            <a:r>
              <a:rPr b="1" lang="en"/>
              <a:t>246,022 data points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survey </a:t>
            </a:r>
            <a:r>
              <a:rPr lang="en"/>
              <a:t>initially</a:t>
            </a:r>
            <a:r>
              <a:rPr lang="en"/>
              <a:t> included approximately 300 variables but it was reduced to </a:t>
            </a:r>
            <a:r>
              <a:rPr b="1" lang="en"/>
              <a:t>39 variables</a:t>
            </a:r>
            <a:r>
              <a:rPr lang="en"/>
              <a:t> they thought would be the most suitable for this dataset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Target Variable: </a:t>
            </a:r>
            <a:r>
              <a:rPr lang="en"/>
              <a:t>If the participant had a heart attack; (Yes OR No); making this a </a:t>
            </a:r>
            <a:r>
              <a:rPr lang="en" u="sng"/>
              <a:t>classification problem</a:t>
            </a:r>
            <a:endParaRPr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BMI Distribution by Heart Attack Occurrence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300" y="1597875"/>
            <a:ext cx="4303487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6"/>
          <p:cNvSpPr txBox="1"/>
          <p:nvPr/>
        </p:nvSpPr>
        <p:spPr>
          <a:xfrm>
            <a:off x="5080500" y="1605188"/>
            <a:ext cx="3632100" cy="3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Expected that people who have had a heart attack would have a higher BMI </a:t>
            </a:r>
            <a:r>
              <a:rPr baseline="30000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endParaRPr baseline="30000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But the BMI of people with and without heart attack was relatively the same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Odd because you would expect higher median BMI in people who have has a heart attack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occurrence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Attack </a:t>
            </a:r>
            <a:r>
              <a:rPr lang="en"/>
              <a:t>Occurrence</a:t>
            </a:r>
            <a:r>
              <a:rPr lang="en"/>
              <a:t> by Ethnicity &amp; Race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00" y="1597875"/>
            <a:ext cx="4811919" cy="3240824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7"/>
          <p:cNvSpPr txBox="1"/>
          <p:nvPr/>
        </p:nvSpPr>
        <p:spPr>
          <a:xfrm>
            <a:off x="5605375" y="1749500"/>
            <a:ext cx="31701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There is a lack of representation in data for most non-white races in this dataset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It does somewhat correlate with the distribution of the American population </a:t>
            </a:r>
            <a:r>
              <a:rPr baseline="30000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  <a:endParaRPr baseline="30000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Here are percentages for people who suffered a heart attack by ethnicity/race: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6.5% in Multiracial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6.1% in White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5.1% in Other Races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4.8% in Black 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4.0% in Hispanic 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r>
              <a:rPr lang="en"/>
              <a:t> of Physical Activity &amp; Heart Attack Occurrence</a:t>
            </a:r>
            <a:endParaRPr/>
          </a:p>
        </p:txBody>
      </p:sp>
      <p:sp>
        <p:nvSpPr>
          <p:cNvPr id="310" name="Google Shape;310;p18"/>
          <p:cNvSpPr txBox="1"/>
          <p:nvPr/>
        </p:nvSpPr>
        <p:spPr>
          <a:xfrm>
            <a:off x="5372825" y="1548050"/>
            <a:ext cx="3282000" cy="3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9.8% of people had a heart attack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occurrence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that did not participate in physical activity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4.7% of people had a heart attack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occurrence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that participated in physical activity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Limitation: not descriptive enough. 23/39 variables in the dataset are binary (Yes OR No)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25" y="1597875"/>
            <a:ext cx="4985650" cy="3217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Features</a:t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25" y="1693150"/>
            <a:ext cx="4382976" cy="2255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1" y="1750275"/>
            <a:ext cx="4267203" cy="2096097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9"/>
          <p:cNvSpPr txBox="1"/>
          <p:nvPr/>
        </p:nvSpPr>
        <p:spPr>
          <a:xfrm>
            <a:off x="201350" y="4292350"/>
            <a:ext cx="84657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23/39 features are binary features.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Limitation: limited information representation (ordinal might be better), lack of qualitative data, it can lead to reduced model accuracy or interpretability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Heart Attack Cases (target variable)</a:t>
            </a:r>
            <a:endParaRPr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50" y="1738900"/>
            <a:ext cx="4778932" cy="3404599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0"/>
          <p:cNvSpPr txBox="1"/>
          <p:nvPr/>
        </p:nvSpPr>
        <p:spPr>
          <a:xfrm>
            <a:off x="5235025" y="2040925"/>
            <a:ext cx="3660900" cy="28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This is an independently and identically distributed (i.i.d) dataset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 missing values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5.5% of the participants has an incident of a heart attack, making it an imbalanced dataset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Solution: stratified split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Stratified split</a:t>
            </a:r>
            <a:endParaRPr/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60% training set, 20% validation set, 20% test set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3" name="Google Shape;333;p21"/>
          <p:cNvGraphicFramePr/>
          <p:nvPr/>
        </p:nvGraphicFramePr>
        <p:xfrm>
          <a:off x="952500" y="289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{BC786824-5F0A-41B7-A5D1-672A0ABD337A}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Type of set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 </a:t>
                      </a:r>
                      <a:r>
                        <a:rPr b="1" lang="en"/>
                        <a:t>data points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‘No’ to HadHeartAttack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‘Yes</a:t>
                      </a:r>
                      <a:r>
                        <a:rPr b="1" lang="en"/>
                        <a:t>’ to HadHeartAttack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147 613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139 552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8 061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49 204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46 517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2 687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49 205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46 518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2 687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