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196A30-07C1-4DAC-AD7F-EDA076194E71}">
  <a:tblStyle styleId="{D5196A30-07C1-4DAC-AD7F-EDA076194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186/s41983-023-00780-x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186/s41983-023-00780-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d04236f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d04236f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>
                <a:solidFill>
                  <a:schemeClr val="dk1"/>
                </a:solidFill>
              </a:rPr>
              <a:t>Aminoshariae, A., Nosrat, A., Jakovljevic, A., Jaćimović, J., Narasimhan, S., &amp; Nagendrababu, V. (2024b). Tooth loss is a risk factor for cardiovascular disease mortality: A systematic review with Meta-analyses. </a:t>
            </a:r>
            <a:r>
              <a:rPr i="1" lang="en">
                <a:solidFill>
                  <a:schemeClr val="dk1"/>
                </a:solidFill>
              </a:rPr>
              <a:t>Journal of Endodontics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50</a:t>
            </a:r>
            <a:r>
              <a:rPr lang="en">
                <a:solidFill>
                  <a:schemeClr val="dk1"/>
                </a:solidFill>
              </a:rPr>
              <a:t>(10), 1370–1380. https://doi.org/10.1016/j.joen.2024.06.012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Pallangyo, P., Mkojera, Z.S., Komba, M.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et al.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Public knowledge of risk factors and warning signs of heart attack and stroke.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Egypt J Neurol Psychiatry Neurosurg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60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12 (2024).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https://doi.org/10.1186/s41983-023-00780-x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d04236f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d04236f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d04236fa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d04236f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d04236f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d04236f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d11cb2f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d11cb2f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6b99c7f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d6b99c7f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b290d58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b290d58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D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D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d11cb2f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d11cb2f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d11cb2f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d11cb2f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d11cb2f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d11cb2f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d37859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d37859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d04236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d04236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d04236f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d04236f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04236f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d04236f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S. Mall, "Heart Attack Prediction using Machine Learning Techniques," </a:t>
            </a:r>
            <a:r>
              <a:rPr i="1" lang="en" sz="1000">
                <a:solidFill>
                  <a:srgbClr val="333333"/>
                </a:solidFill>
                <a:highlight>
                  <a:srgbClr val="FFFFFF"/>
                </a:highlight>
              </a:rPr>
              <a:t>2024 4th International Conference on Advance Computing and Innovative Technologies in Engineering (ICACITE)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, Greater Noida, India, 2024, pp. 1778-1783, doi: 10.1109/ICACITE60783.2024.10617300.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[2]: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Pallangyo, P., Mkojera, Z.S., Komba, M.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et al.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Public knowledge of risk factors and warning signs of heart attack and stroke.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Egypt J Neurol Psychiatry Neurosurg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60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12 (2024).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https://doi.org/10.1186/s41983-023-00780-x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[3]: </a:t>
            </a:r>
            <a:r>
              <a:rPr lang="en">
                <a:solidFill>
                  <a:schemeClr val="dk1"/>
                </a:solidFill>
              </a:rPr>
              <a:t>Man, J. J., Beckman, J. A., &amp; Jaffe, I. Z. (2020). Sex as a biological variable in atherosclerosis. </a:t>
            </a:r>
            <a:r>
              <a:rPr i="1" lang="en">
                <a:solidFill>
                  <a:schemeClr val="dk1"/>
                </a:solidFill>
              </a:rPr>
              <a:t>Circulation Research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126</a:t>
            </a:r>
            <a:r>
              <a:rPr lang="en">
                <a:solidFill>
                  <a:schemeClr val="dk1"/>
                </a:solidFill>
              </a:rPr>
              <a:t>(9), 1297–1319. https://doi.org/10.1161/circresaha.120.315930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dang66/Data1030-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186/s41983-023-00780-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 in predicting a Heart Attack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 Dang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Institute at Brown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11th,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https://github.com/adang66/Data1030-Project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important features according to coefficient values (test set)</a:t>
            </a:r>
            <a:endParaRPr/>
          </a:p>
        </p:txBody>
      </p:sp>
      <p:sp>
        <p:nvSpPr>
          <p:cNvPr id="339" name="Google Shape;339;p22"/>
          <p:cNvSpPr txBox="1"/>
          <p:nvPr/>
        </p:nvSpPr>
        <p:spPr>
          <a:xfrm>
            <a:off x="6380225" y="1770750"/>
            <a:ext cx="2763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Removed Teeth (None of them, 1 to 5, 6 or more but not all, all) [4]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Smoker Status (Never smoked, Former smoker, Current smoker - some days, Current smoker - every day) [2]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General Health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State of Georgia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11250"/>
            <a:ext cx="6547200" cy="2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important features according to mean Shap value (test set)</a:t>
            </a:r>
            <a:endParaRPr/>
          </a:p>
        </p:txBody>
      </p:sp>
      <p:sp>
        <p:nvSpPr>
          <p:cNvPr id="346" name="Google Shape;346;p23"/>
          <p:cNvSpPr txBox="1"/>
          <p:nvPr/>
        </p:nvSpPr>
        <p:spPr>
          <a:xfrm>
            <a:off x="6930375" y="2150500"/>
            <a:ext cx="300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Sex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Chest Scan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Agina (chest pain)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General Health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0052"/>
            <a:ext cx="6858501" cy="25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overlap of features that were most important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Angina (chest pain)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Smoker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Chest Scans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 - how can we improve?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482575"/>
            <a:ext cx="70305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other types of machine learning algorithms (K-Nearest Neighbors, Naive Bayes, Bagging Classification, and Boosting Classification)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Maybe put even more emphasis on recall (F3 or F5 Score) because there were still 624 cases in the test set that are False Negatives (1.27%)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more computational power, perform the SVC ML algorithm on 100% of the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 feature importance (permutation/global shap) after dropping correlated variables OR perform a </a:t>
            </a:r>
            <a:r>
              <a:rPr lang="en"/>
              <a:t>permutations</a:t>
            </a:r>
            <a:r>
              <a:rPr lang="en"/>
              <a:t> on two features at a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382950"/>
            <a:ext cx="70305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Aminoshariae, A., Nosrat, A., Jakovljevic, A., Jaćimović, J., Narasimhan, S., &amp; Nagendrababu, V. (2024b). Tooth loss is a risk factor for cardiovascular disease mortality: A systematic review with Meta-analyses. </a:t>
            </a:r>
            <a:r>
              <a:rPr i="1"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Endodontics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(10), 1370–1380. https://doi.org/10.1016/j.joen.2024.06.012 </a:t>
            </a:r>
            <a:endParaRPr sz="99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Mall, S. (2024). Heart attack prediction using machine learning techniques. </a:t>
            </a:r>
            <a:r>
              <a:rPr i="1"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4th International Conference on Advance Computing and Innovative Technologies in Engineering (ICACITE)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1778–1783. https://doi.org/10.1109/icacite60783.2024.10617300 </a:t>
            </a:r>
            <a:endParaRPr sz="99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Man, J. J., Beckman, J. A., &amp; Jaffe, I. Z. (2020). Sex as a biological variable in atherosclerosis. </a:t>
            </a:r>
            <a:r>
              <a:rPr i="1"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Circulation Research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126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(9), 1297–1319. https://doi.org/10.1161/circresaha.120.315930 </a:t>
            </a:r>
            <a:endParaRPr sz="99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Pallangyo, P., Mkojera, Z.S., Komba, M. </a:t>
            </a:r>
            <a:r>
              <a:rPr i="1"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Public knowledge of risk factors and warning signs of heart attack and stroke. </a:t>
            </a:r>
            <a:r>
              <a:rPr i="1"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Egypt J Neurol Psychiatry Neurosurg</a:t>
            </a:r>
            <a:r>
              <a:rPr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n" sz="119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12 (2024). </a:t>
            </a:r>
            <a:r>
              <a:rPr lang="en" sz="1191" u="sng">
                <a:solidFill>
                  <a:srgbClr val="2200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https://doi.org/10.1186/s41983-023-00780-x</a:t>
            </a:r>
            <a:endParaRPr sz="119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93500"/>
            <a:ext cx="70305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Telephone surveys among 400k+ American adults that collected variables that may contribute to heart attacks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Who: Collected by the Centers for Disease Control and Prevention (CDC)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 It was collected in the year 2022 (relatively recent)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 authors removed the data points with missing values leaving </a:t>
            </a:r>
            <a:r>
              <a:rPr b="1" lang="en"/>
              <a:t>246,022 data points </a:t>
            </a:r>
            <a:r>
              <a:rPr lang="en"/>
              <a:t>with </a:t>
            </a:r>
            <a:r>
              <a:rPr b="1" lang="en"/>
              <a:t>39 variables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Target Variable: </a:t>
            </a:r>
            <a:r>
              <a:rPr lang="en"/>
              <a:t>If the participant had a heart attack; (Yes OR No); making this a </a:t>
            </a:r>
            <a:r>
              <a:rPr lang="en" u="sng"/>
              <a:t>classification problem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Features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5" y="1693150"/>
            <a:ext cx="4382976" cy="22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750275"/>
            <a:ext cx="4267203" cy="209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201350" y="4292350"/>
            <a:ext cx="8465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23/39 features are binary features.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Limitation: lack of qualitative data and variability in data, it can lead to reduced model accuracy or interpretability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Heart Attack Cases (target variable)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1738900"/>
            <a:ext cx="4778932" cy="34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5235025" y="2040925"/>
            <a:ext cx="3660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5.5% of the participants has an incident of a heart attack, making it an imbalanced dataset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Solution: stratified split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60% training set, 20% validation set, 20% test set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graphicFrame>
        <p:nvGraphicFramePr>
          <p:cNvPr id="305" name="Google Shape;305;p17"/>
          <p:cNvGraphicFramePr/>
          <p:nvPr/>
        </p:nvGraphicFramePr>
        <p:xfrm>
          <a:off x="1006038" y="14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{D5196A30-07C1-4DAC-AD7F-EDA076194E71}</a:tableStyleId>
              </a:tblPr>
              <a:tblGrid>
                <a:gridCol w="1520550"/>
                <a:gridCol w="3644025"/>
                <a:gridCol w="196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Machine Learning Algorithm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‘class_weight’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penalty : [l1, l2, elasticnet (l1_ratio = 0.5)]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 : [0.001, 0.01, 0.1, 1, 10, 100]</a:t>
                      </a:r>
                      <a:r>
                        <a:rPr lang="en" sz="1200"/>
                        <a:t> 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class_weight = ‘balanced’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max_depth : [1, 3, 10, 30, 100, 300, None]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max_features : [0.25, 0.5, 0.75, 1.0] </a:t>
                      </a:r>
                      <a:r>
                        <a:rPr lang="en" sz="1200"/>
                        <a:t>  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class_weight = ‘balanced’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Support Vector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 : [0.01, 0.1, 1, 10, 100]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gamma : [scale, auto]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r>
                        <a:rPr lang="en" sz="1200"/>
                        <a:t>lass_weight = ‘balanced’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XGBoost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r>
                        <a:rPr lang="en" sz="1200"/>
                        <a:t>earning_rate : [0.001, 0.01, 0.1, 1, 10, 100]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gamma : [0, 1, 5, 10, 50, 100]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scale_pos_weight</a:t>
                      </a:r>
                      <a:r>
                        <a:rPr lang="en" sz="1200"/>
                        <a:t> = 17.31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 for ML algorithms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it is an </a:t>
            </a:r>
            <a:r>
              <a:rPr lang="en"/>
              <a:t>imbalanced</a:t>
            </a:r>
            <a:r>
              <a:rPr lang="en"/>
              <a:t> dataset, F2 was chosen because it does not take True Negative values into account.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also a medical diagnostic problem (where missing a heart attack prediction (FN) is far worse than predicting a heart attack incorrectly (FP)), F2 score was chosen to put more emphasis on recall.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Baseline F2 Score: 0.2241 (Assume that all predicted points belong to ‘Yes’ for ‘HadHeartAttack’)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 Score</a:t>
            </a:r>
            <a:r>
              <a:rPr lang="en"/>
              <a:t> for different ML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Uncertainties from splitting were addressed by </a:t>
            </a:r>
            <a:r>
              <a:rPr lang="en"/>
              <a:t>performing</a:t>
            </a:r>
            <a:r>
              <a:rPr lang="en"/>
              <a:t> the model training and testing over 5 random states.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7138700" y="3922150"/>
            <a:ext cx="18207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*20% of the 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points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were used to train, validate, and test the SVC model (due to the large dataset, and limited computational resources)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374" y="1988275"/>
            <a:ext cx="4383249" cy="3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confusion matrix using the best performing Logistic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5371075" y="178820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Parameters: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penalty : elasticnet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1_ratio : 0.5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 : 100 (other C values were 0.1 or 1)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Random_state = 168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Accuracy: 0.8336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Precision: 0.2143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Recall: 0.7678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F1 Score: 0.3351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F2 Score: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0.5312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42" y="1788200"/>
            <a:ext cx="4485684" cy="3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important features according to permutation importance (test set)</a:t>
            </a:r>
            <a:endParaRPr/>
          </a:p>
        </p:txBody>
      </p:sp>
      <p:sp>
        <p:nvSpPr>
          <p:cNvPr id="332" name="Google Shape;332;p21"/>
          <p:cNvSpPr txBox="1"/>
          <p:nvPr/>
        </p:nvSpPr>
        <p:spPr>
          <a:xfrm>
            <a:off x="6405025" y="2092675"/>
            <a:ext cx="273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Angina (chest pain)[1]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 (Ranges of age; ordinal not continuous)[2]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Sex [3]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Had a stroke [1]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General Health (Poor, Fair, Good, Very good, Excellent)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0275"/>
            <a:ext cx="6405025" cy="282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