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543239-1BF6-4753-ACEB-3322160BFBA1}">
  <a:tblStyle styleId="{7B543239-1BF6-4753-ACEB-3322160BFB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695482-3CB5-4318-85CC-40B7CA756A4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Light-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HelveticaNeue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68454b0e4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d68454b0e4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d3b80622f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31d3b80622f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d3b80622f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1d3b80622f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d3b80622f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1d3b80622f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68454b0e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68454b0e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d631c555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1d631c555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d631c555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1d631c555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Less on this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68454b0e4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d68454b0e4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objective behind the Classification and Regression Tree (CART) algorithm is to iteratively select features within the feature space, and splitting it into a binary </a:t>
            </a:r>
            <a:r>
              <a:rPr lang="en"/>
              <a:t>decision </a:t>
            </a:r>
            <a:r>
              <a:rPr lang="en"/>
              <a:t>based on specific threshold, to predict the target variable. This process is repeated for each resulting subset until a stopping criterion is met, such as the depth of the tree or number of epochs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68454b0e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d68454b0e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Despite this being a regression problem, the algorithm is performed in a tree like structure with </a:t>
            </a:r>
            <a:r>
              <a:rPr lang="en"/>
              <a:t>parent, child and leaf nodes.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algorithm divides the input space, represented as a set of real numbers by d dimensions, into separate non overlapping regions. It does this by determining a split across all potential features and all potential thresholds that minimises the loss function.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we can see on the slide, at each internal node (N), the tree partitions the input space based on a single feature, selected from d number of features. This feature may vary at each node, depending on which split minimizes the prediction error best. To create a split, the algorithm selects a threshold value for the chosen feature, effectively dividing the data into two groups based on whether value is less or greater than the threshold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recursive partitioning of the input space continues until the data reaches a leaf node. Each leaf node, represents a specific region in the feature space and corresponds to a unique subset of the training data that falls within that region. For any data point that reaches the leaf node, the prediction y is calculated as the mean of the target values for all training observations that lie within that leaf, represented by a set of real numbers.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mentioned previously, the loss function that is minimised at each split is the Sum of Squared Errors, which measures the difference between the actual target values and the predicted values within each node. Minimizing the SSE allows the model to identify splits that reduce the overall variance in target values within each region, leading to more accurate predictions.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68454b0e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d68454b0e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Less on thisa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ce28372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ce2837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ce28372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ce28372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68454b0e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d68454b0e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Less on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684f8652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684f8652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68454b0e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d68454b0e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133975" y="94925"/>
            <a:ext cx="8883900" cy="5727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rgbClr val="351C75"/>
              </a:buClr>
              <a:buSzPts val="2100"/>
              <a:buNone/>
              <a:defRPr b="1">
                <a:solidFill>
                  <a:srgbClr val="351C75"/>
                </a:solidFill>
              </a:defRPr>
            </a:lvl1pPr>
            <a:lvl2pPr lvl="1"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2pPr>
            <a:lvl3pPr lvl="2"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3pPr>
            <a:lvl4pPr lvl="3"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4pPr>
            <a:lvl5pPr lvl="4"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5pPr>
            <a:lvl6pPr lvl="5"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6pPr>
            <a:lvl7pPr lvl="6"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7pPr>
            <a:lvl8pPr lvl="7"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8pPr>
            <a:lvl9pPr lvl="8" algn="l">
              <a:lnSpc>
                <a:spcPct val="100000"/>
              </a:lnSpc>
              <a:spcBef>
                <a:spcPts val="0"/>
              </a:spcBef>
              <a:spcAft>
                <a:spcPts val="0"/>
              </a:spcAft>
              <a:buSzPts val="2100"/>
              <a:buFont typeface="Helvetica Neue Light"/>
              <a:buNone/>
              <a:defRPr>
                <a:latin typeface="Helvetica Neue Light"/>
                <a:ea typeface="Helvetica Neue Light"/>
                <a:cs typeface="Helvetica Neue Light"/>
                <a:sym typeface="Helvetica Neue Light"/>
              </a:defRPr>
            </a:lvl9pPr>
          </a:lstStyle>
          <a:p/>
        </p:txBody>
      </p:sp>
      <p:sp>
        <p:nvSpPr>
          <p:cNvPr id="56" name="Google Shape;56;p14"/>
          <p:cNvSpPr txBox="1"/>
          <p:nvPr>
            <p:ph idx="1" type="body"/>
          </p:nvPr>
        </p:nvSpPr>
        <p:spPr>
          <a:xfrm>
            <a:off x="133975" y="1042625"/>
            <a:ext cx="8883900" cy="3683700"/>
          </a:xfrm>
          <a:prstGeom prst="rect">
            <a:avLst/>
          </a:prstGeom>
          <a:noFill/>
          <a:ln>
            <a:noFill/>
          </a:ln>
        </p:spPr>
        <p:txBody>
          <a:bodyPr anchorCtr="0" anchor="t" bIns="0" lIns="0" spcFirstLastPara="1" rIns="0" wrap="square" tIns="0">
            <a:normAutofit/>
          </a:bodyPr>
          <a:lstStyle>
            <a:lvl1pPr indent="-285750" lvl="0" marL="457200" algn="l">
              <a:lnSpc>
                <a:spcPct val="115000"/>
              </a:lnSpc>
              <a:spcBef>
                <a:spcPts val="0"/>
              </a:spcBef>
              <a:spcAft>
                <a:spcPts val="0"/>
              </a:spcAft>
              <a:buSzPts val="900"/>
              <a:buFont typeface="Helvetica Neue Light"/>
              <a:buChar char="●"/>
              <a:defRPr sz="1200">
                <a:latin typeface="Helvetica Neue Light"/>
                <a:ea typeface="Helvetica Neue Light"/>
                <a:cs typeface="Helvetica Neue Light"/>
                <a:sym typeface="Helvetica Neue Light"/>
              </a:defRPr>
            </a:lvl1pPr>
            <a:lvl2pPr indent="-266700" lvl="1" marL="9144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2pPr>
            <a:lvl3pPr indent="-266700" lvl="2" marL="13716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3pPr>
            <a:lvl4pPr indent="-266700" lvl="3" marL="18288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4pPr>
            <a:lvl5pPr indent="-266700" lvl="4" marL="22860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5pPr>
            <a:lvl6pPr indent="-266700" lvl="5" marL="27432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6pPr>
            <a:lvl7pPr indent="-266700" lvl="6" marL="32004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7pPr>
            <a:lvl8pPr indent="-266700" lvl="7" marL="36576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8pPr>
            <a:lvl9pPr indent="-266700" lvl="8" marL="4114800" algn="l">
              <a:lnSpc>
                <a:spcPct val="115000"/>
              </a:lnSpc>
              <a:spcBef>
                <a:spcPts val="0"/>
              </a:spcBef>
              <a:spcAft>
                <a:spcPts val="0"/>
              </a:spcAft>
              <a:buSzPts val="600"/>
              <a:buFont typeface="Helvetica Neue Light"/>
              <a:buChar char="■"/>
              <a:defRPr sz="800">
                <a:latin typeface="Helvetica Neue Light"/>
                <a:ea typeface="Helvetica Neue Light"/>
                <a:cs typeface="Helvetica Neue Light"/>
                <a:sym typeface="Helvetica Neue Light"/>
              </a:defRPr>
            </a:lvl9pPr>
          </a:lstStyle>
          <a:p/>
        </p:txBody>
      </p:sp>
      <p:sp>
        <p:nvSpPr>
          <p:cNvPr id="57" name="Google Shape;57;p14"/>
          <p:cNvSpPr txBox="1"/>
          <p:nvPr>
            <p:ph idx="2" type="title"/>
          </p:nvPr>
        </p:nvSpPr>
        <p:spPr>
          <a:xfrm>
            <a:off x="133975" y="588500"/>
            <a:ext cx="8883900" cy="2667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Font typeface="Helvetica Neue Light"/>
              <a:buNone/>
              <a:defRPr sz="1400">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2pPr>
            <a:lvl3pPr lvl="2"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3pPr>
            <a:lvl4pPr lvl="3"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4pPr>
            <a:lvl5pPr lvl="4"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5pPr>
            <a:lvl6pPr lvl="5"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6pPr>
            <a:lvl7pPr lvl="6"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7pPr>
            <a:lvl8pPr lvl="7"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8pPr>
            <a:lvl9pPr lvl="8" algn="l">
              <a:lnSpc>
                <a:spcPct val="100000"/>
              </a:lnSpc>
              <a:spcBef>
                <a:spcPts val="0"/>
              </a:spcBef>
              <a:spcAft>
                <a:spcPts val="0"/>
              </a:spcAft>
              <a:buSzPts val="1100"/>
              <a:buFont typeface="Helvetica Neue Light"/>
              <a:buNone/>
              <a:defRPr sz="1500">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rmAutofit/>
          </a:bodyPr>
          <a:lstStyle>
            <a:lvl1pPr lvl="0" algn="ctr">
              <a:lnSpc>
                <a:spcPct val="100000"/>
              </a:lnSpc>
              <a:spcBef>
                <a:spcPts val="0"/>
              </a:spcBef>
              <a:spcAft>
                <a:spcPts val="0"/>
              </a:spcAft>
              <a:buSzPts val="3900"/>
              <a:buNone/>
              <a:defRPr sz="5200"/>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rm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68575" lIns="68575" spcFirstLastPara="1" rIns="68575" wrap="square" tIns="68575">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68575" lIns="68575" spcFirstLastPara="1" rIns="68575" wrap="square" tIns="68575">
            <a:normAutofit/>
          </a:bodyPr>
          <a:lstStyle>
            <a:lvl1pPr indent="-285750" lvl="0" marL="457200" algn="l">
              <a:lnSpc>
                <a:spcPct val="115000"/>
              </a:lnSpc>
              <a:spcBef>
                <a:spcPts val="0"/>
              </a:spcBef>
              <a:spcAft>
                <a:spcPts val="0"/>
              </a:spcAft>
              <a:buSzPts val="900"/>
              <a:buChar char="●"/>
              <a:defRPr sz="12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68575" lIns="68575" spcFirstLastPara="1" rIns="68575" wrap="square" tIns="68575">
            <a:norm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68575" lIns="68575" spcFirstLastPara="1" rIns="68575" wrap="square" tIns="68575">
            <a:normAutofit/>
          </a:bodyPr>
          <a:lstStyle>
            <a:lvl1pPr lvl="0" algn="ctr">
              <a:lnSpc>
                <a:spcPct val="100000"/>
              </a:lnSpc>
              <a:spcBef>
                <a:spcPts val="0"/>
              </a:spcBef>
              <a:spcAft>
                <a:spcPts val="0"/>
              </a:spcAft>
              <a:buSzPts val="3200"/>
              <a:buNone/>
              <a:defRPr sz="4200"/>
            </a:lvl1pPr>
            <a:lvl2pPr lvl="1" algn="ctr">
              <a:lnSpc>
                <a:spcPct val="100000"/>
              </a:lnSpc>
              <a:spcBef>
                <a:spcPts val="0"/>
              </a:spcBef>
              <a:spcAft>
                <a:spcPts val="0"/>
              </a:spcAft>
              <a:buSzPts val="3200"/>
              <a:buNone/>
              <a:defRPr sz="4200"/>
            </a:lvl2pPr>
            <a:lvl3pPr lvl="2" algn="ctr">
              <a:lnSpc>
                <a:spcPct val="100000"/>
              </a:lnSpc>
              <a:spcBef>
                <a:spcPts val="0"/>
              </a:spcBef>
              <a:spcAft>
                <a:spcPts val="0"/>
              </a:spcAft>
              <a:buSzPts val="3200"/>
              <a:buNone/>
              <a:defRPr sz="4200"/>
            </a:lvl3pPr>
            <a:lvl4pPr lvl="3" algn="ctr">
              <a:lnSpc>
                <a:spcPct val="100000"/>
              </a:lnSpc>
              <a:spcBef>
                <a:spcPts val="0"/>
              </a:spcBef>
              <a:spcAft>
                <a:spcPts val="0"/>
              </a:spcAft>
              <a:buSzPts val="3200"/>
              <a:buNone/>
              <a:defRPr sz="4200"/>
            </a:lvl4pPr>
            <a:lvl5pPr lvl="4" algn="ctr">
              <a:lnSpc>
                <a:spcPct val="100000"/>
              </a:lnSpc>
              <a:spcBef>
                <a:spcPts val="0"/>
              </a:spcBef>
              <a:spcAft>
                <a:spcPts val="0"/>
              </a:spcAft>
              <a:buSzPts val="3200"/>
              <a:buNone/>
              <a:defRPr sz="4200"/>
            </a:lvl5pPr>
            <a:lvl6pPr lvl="5" algn="ctr">
              <a:lnSpc>
                <a:spcPct val="100000"/>
              </a:lnSpc>
              <a:spcBef>
                <a:spcPts val="0"/>
              </a:spcBef>
              <a:spcAft>
                <a:spcPts val="0"/>
              </a:spcAft>
              <a:buSzPts val="3200"/>
              <a:buNone/>
              <a:defRPr sz="4200"/>
            </a:lvl6pPr>
            <a:lvl7pPr lvl="6" algn="ctr">
              <a:lnSpc>
                <a:spcPct val="100000"/>
              </a:lnSpc>
              <a:spcBef>
                <a:spcPts val="0"/>
              </a:spcBef>
              <a:spcAft>
                <a:spcPts val="0"/>
              </a:spcAft>
              <a:buSzPts val="3200"/>
              <a:buNone/>
              <a:defRPr sz="4200"/>
            </a:lvl7pPr>
            <a:lvl8pPr lvl="7" algn="ctr">
              <a:lnSpc>
                <a:spcPct val="100000"/>
              </a:lnSpc>
              <a:spcBef>
                <a:spcPts val="0"/>
              </a:spcBef>
              <a:spcAft>
                <a:spcPts val="0"/>
              </a:spcAft>
              <a:buSzPts val="3200"/>
              <a:buNone/>
              <a:defRPr sz="4200"/>
            </a:lvl8pPr>
            <a:lvl9pPr lvl="8" algn="ctr">
              <a:lnSpc>
                <a:spcPct val="100000"/>
              </a:lnSpc>
              <a:spcBef>
                <a:spcPts val="0"/>
              </a:spcBef>
              <a:spcAft>
                <a:spcPts val="0"/>
              </a:spcAft>
              <a:buSzPts val="3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SzPts val="1600"/>
              <a:buNone/>
              <a:defRPr sz="21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68575" lIns="68575" spcFirstLastPara="1" rIns="68575" wrap="square" tIns="68575">
            <a:normAutofit/>
          </a:bodyPr>
          <a:lstStyle>
            <a:lvl1pPr indent="-317500" lvl="0" marL="457200" algn="l">
              <a:lnSpc>
                <a:spcPct val="115000"/>
              </a:lnSpc>
              <a:spcBef>
                <a:spcPts val="0"/>
              </a:spcBef>
              <a:spcAft>
                <a:spcPts val="0"/>
              </a:spcAft>
              <a:buSzPts val="14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68575" lIns="68575" spcFirstLastPara="1" rIns="68575" wrap="square" tIns="68575">
            <a:normAutofit/>
          </a:bodyPr>
          <a:lstStyle>
            <a:lvl1pPr indent="-228600" lvl="0" marL="457200" algn="l">
              <a:lnSpc>
                <a:spcPct val="100000"/>
              </a:lnSpc>
              <a:spcBef>
                <a:spcPts val="0"/>
              </a:spcBef>
              <a:spcAft>
                <a:spcPts val="0"/>
              </a:spcAft>
              <a:buSzPts val="1400"/>
              <a:buNone/>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9" name="Shape 89"/>
        <p:cNvGrpSpPr/>
        <p:nvPr/>
      </p:nvGrpSpPr>
      <p:grpSpPr>
        <a:xfrm>
          <a:off x="0" y="0"/>
          <a:ext cx="0" cy="0"/>
          <a:chOff x="0" y="0"/>
          <a:chExt cx="0" cy="0"/>
        </a:xfrm>
      </p:grpSpPr>
      <p:sp>
        <p:nvSpPr>
          <p:cNvPr id="90" name="Google Shape;90;p23"/>
          <p:cNvSpPr txBox="1"/>
          <p:nvPr>
            <p:ph type="title"/>
          </p:nvPr>
        </p:nvSpPr>
        <p:spPr>
          <a:xfrm>
            <a:off x="311700" y="1106125"/>
            <a:ext cx="8520600" cy="1963500"/>
          </a:xfrm>
          <a:prstGeom prst="rect">
            <a:avLst/>
          </a:prstGeom>
          <a:noFill/>
          <a:ln>
            <a:noFill/>
          </a:ln>
        </p:spPr>
        <p:txBody>
          <a:bodyPr anchorCtr="0" anchor="b" bIns="68575" lIns="68575" spcFirstLastPara="1" rIns="68575" wrap="square" tIns="68575">
            <a:normAutofit/>
          </a:bodyPr>
          <a:lstStyle>
            <a:lvl1pPr lvl="0" algn="ctr">
              <a:lnSpc>
                <a:spcPct val="100000"/>
              </a:lnSpc>
              <a:spcBef>
                <a:spcPts val="0"/>
              </a:spcBef>
              <a:spcAft>
                <a:spcPts val="0"/>
              </a:spcAft>
              <a:buSzPts val="9000"/>
              <a:buNone/>
              <a:defRPr sz="12000"/>
            </a:lvl1pPr>
            <a:lvl2pPr lvl="1" algn="ctr">
              <a:lnSpc>
                <a:spcPct val="100000"/>
              </a:lnSpc>
              <a:spcBef>
                <a:spcPts val="0"/>
              </a:spcBef>
              <a:spcAft>
                <a:spcPts val="0"/>
              </a:spcAft>
              <a:buSzPts val="9000"/>
              <a:buNone/>
              <a:defRPr sz="12000"/>
            </a:lvl2pPr>
            <a:lvl3pPr lvl="2" algn="ctr">
              <a:lnSpc>
                <a:spcPct val="100000"/>
              </a:lnSpc>
              <a:spcBef>
                <a:spcPts val="0"/>
              </a:spcBef>
              <a:spcAft>
                <a:spcPts val="0"/>
              </a:spcAft>
              <a:buSzPts val="9000"/>
              <a:buNone/>
              <a:defRPr sz="12000"/>
            </a:lvl3pPr>
            <a:lvl4pPr lvl="3" algn="ctr">
              <a:lnSpc>
                <a:spcPct val="100000"/>
              </a:lnSpc>
              <a:spcBef>
                <a:spcPts val="0"/>
              </a:spcBef>
              <a:spcAft>
                <a:spcPts val="0"/>
              </a:spcAft>
              <a:buSzPts val="9000"/>
              <a:buNone/>
              <a:defRPr sz="12000"/>
            </a:lvl4pPr>
            <a:lvl5pPr lvl="4" algn="ctr">
              <a:lnSpc>
                <a:spcPct val="100000"/>
              </a:lnSpc>
              <a:spcBef>
                <a:spcPts val="0"/>
              </a:spcBef>
              <a:spcAft>
                <a:spcPts val="0"/>
              </a:spcAft>
              <a:buSzPts val="9000"/>
              <a:buNone/>
              <a:defRPr sz="12000"/>
            </a:lvl5pPr>
            <a:lvl6pPr lvl="5" algn="ctr">
              <a:lnSpc>
                <a:spcPct val="100000"/>
              </a:lnSpc>
              <a:spcBef>
                <a:spcPts val="0"/>
              </a:spcBef>
              <a:spcAft>
                <a:spcPts val="0"/>
              </a:spcAft>
              <a:buSzPts val="9000"/>
              <a:buNone/>
              <a:defRPr sz="12000"/>
            </a:lvl6pPr>
            <a:lvl7pPr lvl="6" algn="ctr">
              <a:lnSpc>
                <a:spcPct val="100000"/>
              </a:lnSpc>
              <a:spcBef>
                <a:spcPts val="0"/>
              </a:spcBef>
              <a:spcAft>
                <a:spcPts val="0"/>
              </a:spcAft>
              <a:buSzPts val="9000"/>
              <a:buNone/>
              <a:defRPr sz="12000"/>
            </a:lvl7pPr>
            <a:lvl8pPr lvl="7" algn="ctr">
              <a:lnSpc>
                <a:spcPct val="100000"/>
              </a:lnSpc>
              <a:spcBef>
                <a:spcPts val="0"/>
              </a:spcBef>
              <a:spcAft>
                <a:spcPts val="0"/>
              </a:spcAft>
              <a:buSzPts val="9000"/>
              <a:buNone/>
              <a:defRPr sz="12000"/>
            </a:lvl8pPr>
            <a:lvl9pPr lvl="8" algn="ctr">
              <a:lnSpc>
                <a:spcPct val="100000"/>
              </a:lnSpc>
              <a:spcBef>
                <a:spcPts val="0"/>
              </a:spcBef>
              <a:spcAft>
                <a:spcPts val="0"/>
              </a:spcAft>
              <a:buSzPts val="9000"/>
              <a:buNone/>
              <a:defRPr sz="12000"/>
            </a:lvl9pPr>
          </a:lstStyle>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68575" lIns="68575" spcFirstLastPara="1" rIns="68575" wrap="square" tIns="68575">
            <a:normAutofit/>
          </a:bodyPr>
          <a:lstStyle>
            <a:lvl1pPr indent="-317500" lvl="0" marL="457200" algn="ctr">
              <a:lnSpc>
                <a:spcPct val="115000"/>
              </a:lnSpc>
              <a:spcBef>
                <a:spcPts val="0"/>
              </a:spcBef>
              <a:spcAft>
                <a:spcPts val="0"/>
              </a:spcAft>
              <a:buSzPts val="14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1pPr>
            <a:lvl2pPr indent="-298450" lvl="1" marL="9144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2pPr>
            <a:lvl3pPr indent="-298450" lvl="2" marL="13716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3pPr>
            <a:lvl4pPr indent="-298450" lvl="3" marL="18288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4pPr>
            <a:lvl5pPr indent="-298450" lvl="4" marL="22860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5pPr>
            <a:lvl6pPr indent="-298450" lvl="5" marL="27432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6pPr>
            <a:lvl7pPr indent="-298450" lvl="6" marL="32004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7pPr>
            <a:lvl8pPr indent="-298450" lvl="7" marL="36576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8pPr>
            <a:lvl9pPr indent="-298450" lvl="8" marL="4114800" marR="0" rtl="0" algn="l">
              <a:lnSpc>
                <a:spcPct val="115000"/>
              </a:lnSpc>
              <a:spcBef>
                <a:spcPts val="0"/>
              </a:spcBef>
              <a:spcAft>
                <a:spcPts val="0"/>
              </a:spcAft>
              <a:buClr>
                <a:schemeClr val="dk2"/>
              </a:buClr>
              <a:buSzPts val="1100"/>
              <a:buFont typeface="Helvetica Neue"/>
              <a:buChar char="■"/>
              <a:defRPr b="0" i="0" sz="1400" u="none" cap="none" strike="noStrike">
                <a:solidFill>
                  <a:schemeClr val="dk2"/>
                </a:solidFill>
                <a:latin typeface="Helvetica Neue"/>
                <a:ea typeface="Helvetica Neue"/>
                <a:cs typeface="Helvetica Neue"/>
                <a:sym typeface="Helvetica Neue"/>
              </a:defRPr>
            </a:lvl9pPr>
          </a:lstStyle>
          <a:p/>
        </p:txBody>
      </p:sp>
      <p:sp>
        <p:nvSpPr>
          <p:cNvPr id="53" name="Google Shape;53;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chemeClr val="dk1"/>
              </a:buClr>
              <a:buSzPts val="2100"/>
              <a:buFont typeface="Helvetica Neue"/>
              <a:buNone/>
              <a:defRPr b="0" i="0" sz="21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repositorium.sdum.uminho.pt/handle/1822/8039" TargetMode="External"/><Relationship Id="rId4" Type="http://schemas.openxmlformats.org/officeDocument/2006/relationships/hyperlink" Target="https://www.taylorfrancis.com/books/mono/10.1201/9781315139470/classification-regression-trees-leo-breiman-jerome-friedman-olshen-charles-stone" TargetMode="External"/><Relationship Id="rId5" Type="http://schemas.openxmlformats.org/officeDocument/2006/relationships/hyperlink" Target="https://www.taylorfrancis.com/books/mono/10.1201/9781315139470/classification-regression-trees-leo-breiman-jerome-friedman-olshen-charles-stone" TargetMode="External"/><Relationship Id="rId6" Type="http://schemas.openxmlformats.org/officeDocument/2006/relationships/hyperlink" Target="https://www.taylorfrancis.com/books/mono/10.1201/9781315139470/classification-regression-trees-leo-breiman-jerome-friedman-olshen-charles-stone" TargetMode="External"/><Relationship Id="rId7" Type="http://schemas.openxmlformats.org/officeDocument/2006/relationships/hyperlink" Target="https://scikit-learn.org/1.5/modules/tree.html#tree-algorithms-id3-c4-5-c5-0-and-ca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archive.ics.uci.edu/dataset/162/forest+fires" TargetMode="External"/><Relationship Id="rId4" Type="http://schemas.openxmlformats.org/officeDocument/2006/relationships/hyperlink" Target="https://core.ac.uk/download/pdf/55609027.pdf"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98" name="Shape 98"/>
        <p:cNvGrpSpPr/>
        <p:nvPr/>
      </p:nvGrpSpPr>
      <p:grpSpPr>
        <a:xfrm>
          <a:off x="0" y="0"/>
          <a:ext cx="0" cy="0"/>
          <a:chOff x="0" y="0"/>
          <a:chExt cx="0" cy="0"/>
        </a:xfrm>
      </p:grpSpPr>
      <p:sp>
        <p:nvSpPr>
          <p:cNvPr id="99" name="Google Shape;99;p25"/>
          <p:cNvSpPr txBox="1"/>
          <p:nvPr>
            <p:ph type="title"/>
          </p:nvPr>
        </p:nvSpPr>
        <p:spPr>
          <a:xfrm>
            <a:off x="302400" y="1768630"/>
            <a:ext cx="8539200" cy="1606243"/>
          </a:xfrm>
          <a:prstGeom prst="rect">
            <a:avLst/>
          </a:prstGeom>
          <a:noFill/>
          <a:ln>
            <a:noFill/>
          </a:ln>
        </p:spPr>
        <p:txBody>
          <a:bodyPr anchorCtr="0" anchor="ctr" bIns="0" lIns="0" spcFirstLastPara="1" rIns="0" wrap="square" tIns="0">
            <a:normAutofit/>
          </a:bodyPr>
          <a:lstStyle/>
          <a:p>
            <a:pPr indent="0" lvl="0" marL="0" rtl="0" algn="l">
              <a:lnSpc>
                <a:spcPct val="150000"/>
              </a:lnSpc>
              <a:spcBef>
                <a:spcPts val="0"/>
              </a:spcBef>
              <a:spcAft>
                <a:spcPts val="0"/>
              </a:spcAft>
              <a:buSzPts val="2100"/>
              <a:buNone/>
            </a:pPr>
            <a:r>
              <a:rPr lang="en">
                <a:solidFill>
                  <a:schemeClr val="lt1"/>
                </a:solidFill>
              </a:rPr>
              <a:t>DATA2060</a:t>
            </a:r>
            <a:r>
              <a:rPr lang="en">
                <a:solidFill>
                  <a:schemeClr val="lt1"/>
                </a:solidFill>
              </a:rPr>
              <a:t> | </a:t>
            </a:r>
            <a:r>
              <a:rPr b="0" lang="en">
                <a:solidFill>
                  <a:schemeClr val="lt1"/>
                </a:solidFill>
              </a:rPr>
              <a:t>CART for Regression</a:t>
            </a:r>
            <a:endParaRPr b="0">
              <a:solidFill>
                <a:schemeClr val="lt1"/>
              </a:solidFill>
            </a:endParaRPr>
          </a:p>
        </p:txBody>
      </p:sp>
      <p:sp>
        <p:nvSpPr>
          <p:cNvPr id="100" name="Google Shape;100;p25"/>
          <p:cNvSpPr txBox="1"/>
          <p:nvPr/>
        </p:nvSpPr>
        <p:spPr>
          <a:xfrm>
            <a:off x="302400" y="3001375"/>
            <a:ext cx="7287000" cy="931200"/>
          </a:xfrm>
          <a:prstGeom prst="rect">
            <a:avLst/>
          </a:prstGeom>
          <a:noFill/>
          <a:ln>
            <a:noFill/>
          </a:ln>
        </p:spPr>
        <p:txBody>
          <a:bodyPr anchorCtr="0" anchor="t" bIns="34275" lIns="0" spcFirstLastPara="1" rIns="68575" wrap="square" tIns="34275">
            <a:spAutoFit/>
          </a:bodyPr>
          <a:lstStyle/>
          <a:p>
            <a:pPr indent="0" lvl="0" marL="0" rtl="0" algn="l">
              <a:spcBef>
                <a:spcPts val="0"/>
              </a:spcBef>
              <a:spcAft>
                <a:spcPts val="0"/>
              </a:spcAft>
              <a:buClr>
                <a:schemeClr val="dk1"/>
              </a:buClr>
              <a:buFont typeface="Arial"/>
              <a:buNone/>
            </a:pPr>
            <a:r>
              <a:rPr lang="en">
                <a:solidFill>
                  <a:schemeClr val="lt1"/>
                </a:solidFill>
              </a:rPr>
              <a:t>Group Name: Print (“Hello World”)</a:t>
            </a:r>
            <a:endParaRPr>
              <a:solidFill>
                <a:srgbClr val="FFFFFF"/>
              </a:solidFill>
            </a:endParaRPr>
          </a:p>
          <a:p>
            <a:pPr indent="0" lvl="0" marL="0" marR="0" rtl="0" algn="l">
              <a:spcBef>
                <a:spcPts val="0"/>
              </a:spcBef>
              <a:spcAft>
                <a:spcPts val="0"/>
              </a:spcAft>
              <a:buNone/>
            </a:pPr>
            <a:r>
              <a:rPr lang="en">
                <a:solidFill>
                  <a:srgbClr val="FFFFFF"/>
                </a:solidFill>
              </a:rPr>
              <a:t>Group Members: </a:t>
            </a:r>
            <a:r>
              <a:rPr b="0" i="0" lang="en" sz="1400" u="none" cap="none" strike="noStrike">
                <a:solidFill>
                  <a:srgbClr val="FFFFFF"/>
                </a:solidFill>
                <a:latin typeface="Arial"/>
                <a:ea typeface="Arial"/>
                <a:cs typeface="Arial"/>
                <a:sym typeface="Arial"/>
              </a:rPr>
              <a:t>Matthew Dall’Asen, </a:t>
            </a:r>
            <a:r>
              <a:rPr lang="en">
                <a:solidFill>
                  <a:srgbClr val="FFFFFF"/>
                </a:solidFill>
              </a:rPr>
              <a:t>Arpit Dang</a:t>
            </a:r>
            <a:r>
              <a:rPr b="0" i="0" lang="en" sz="1400" u="none" cap="none" strike="noStrike">
                <a:solidFill>
                  <a:srgbClr val="FFFFFF"/>
                </a:solidFill>
                <a:latin typeface="Arial"/>
                <a:ea typeface="Arial"/>
                <a:cs typeface="Arial"/>
                <a:sym typeface="Arial"/>
              </a:rPr>
              <a:t>, </a:t>
            </a:r>
            <a:r>
              <a:rPr lang="en">
                <a:solidFill>
                  <a:srgbClr val="FFFFFF"/>
                </a:solidFill>
              </a:rPr>
              <a:t>Varun Satheesh, Devraj Raghuvanshi</a:t>
            </a:r>
            <a:endParaRPr>
              <a:solidFill>
                <a:srgbClr val="FFFFFF"/>
              </a:solidFill>
            </a:endParaRPr>
          </a:p>
          <a:p>
            <a:pPr indent="0" lvl="0" marL="0" marR="0" rtl="0" algn="l">
              <a:spcBef>
                <a:spcPts val="0"/>
              </a:spcBef>
              <a:spcAft>
                <a:spcPts val="0"/>
              </a:spcAft>
              <a:buNone/>
            </a:pPr>
            <a:r>
              <a:rPr b="0" i="0" lang="en" sz="1400" u="none" cap="none" strike="noStrike">
                <a:solidFill>
                  <a:srgbClr val="FFFFFF"/>
                </a:solidFill>
                <a:latin typeface="Arial"/>
                <a:ea typeface="Arial"/>
                <a:cs typeface="Arial"/>
                <a:sym typeface="Arial"/>
              </a:rPr>
              <a:t>Data Science Institute, Brown </a:t>
            </a:r>
            <a:r>
              <a:rPr lang="en">
                <a:solidFill>
                  <a:srgbClr val="FFFFFF"/>
                </a:solidFill>
              </a:rPr>
              <a:t>University</a:t>
            </a:r>
            <a:r>
              <a:rPr b="0" i="0" lang="en" sz="1400" u="none" cap="none" strike="noStrike">
                <a:solidFill>
                  <a:srgbClr val="FFFFFF"/>
                </a:solidFill>
                <a:latin typeface="Arial"/>
                <a:ea typeface="Arial"/>
                <a:cs typeface="Arial"/>
                <a:sym typeface="Arial"/>
              </a:rPr>
              <a:t> </a:t>
            </a:r>
            <a:endParaRPr sz="1100"/>
          </a:p>
          <a:p>
            <a:pPr indent="0" lvl="0" marL="0" marR="0" rtl="0" algn="l">
              <a:spcBef>
                <a:spcPts val="0"/>
              </a:spcBef>
              <a:spcAft>
                <a:spcPts val="0"/>
              </a:spcAft>
              <a:buNone/>
            </a:pPr>
            <a:r>
              <a:rPr b="0" i="0" lang="en" sz="1400" u="none" cap="none" strike="noStrike">
                <a:solidFill>
                  <a:srgbClr val="FFFFFF"/>
                </a:solidFill>
                <a:latin typeface="Arial"/>
                <a:ea typeface="Arial"/>
                <a:cs typeface="Arial"/>
                <a:sym typeface="Arial"/>
              </a:rPr>
              <a:t>Date: </a:t>
            </a:r>
            <a:r>
              <a:rPr lang="en">
                <a:solidFill>
                  <a:srgbClr val="FFFFFF"/>
                </a:solidFill>
              </a:rPr>
              <a:t>December 10, 2024</a:t>
            </a:r>
            <a:endParaRPr b="0" i="0" sz="1400" u="none" cap="none" strike="noStrike">
              <a:solidFill>
                <a:srgbClr val="000000"/>
              </a:solidFill>
              <a:latin typeface="Arial"/>
              <a:ea typeface="Arial"/>
              <a:cs typeface="Arial"/>
              <a:sym typeface="Arial"/>
            </a:endParaRPr>
          </a:p>
        </p:txBody>
      </p:sp>
      <p:pic>
        <p:nvPicPr>
          <p:cNvPr descr="Tree structure - Free business icons" id="101" name="Google Shape;101;p25"/>
          <p:cNvPicPr preferRelativeResize="0"/>
          <p:nvPr/>
        </p:nvPicPr>
        <p:blipFill>
          <a:blip r:embed="rId3">
            <a:alphaModFix/>
          </a:blip>
          <a:stretch>
            <a:fillRect/>
          </a:stretch>
        </p:blipFill>
        <p:spPr>
          <a:xfrm>
            <a:off x="6267450" y="226775"/>
            <a:ext cx="2275850" cy="227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Data &amp; Results </a:t>
            </a:r>
            <a:endParaRPr b="0"/>
          </a:p>
        </p:txBody>
      </p:sp>
      <p:sp>
        <p:nvSpPr>
          <p:cNvPr id="184" name="Google Shape;184;p34"/>
          <p:cNvSpPr txBox="1"/>
          <p:nvPr>
            <p:ph idx="2" type="title"/>
          </p:nvPr>
        </p:nvSpPr>
        <p:spPr>
          <a:xfrm>
            <a:off x="302400" y="593275"/>
            <a:ext cx="8539200" cy="26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100"/>
              <a:buFont typeface="Helvetica Neue Light"/>
              <a:buNone/>
            </a:pPr>
            <a:r>
              <a:t/>
            </a:r>
            <a:endParaRPr sz="1100"/>
          </a:p>
        </p:txBody>
      </p:sp>
      <p:sp>
        <p:nvSpPr>
          <p:cNvPr id="185" name="Google Shape;185;p34"/>
          <p:cNvSpPr txBox="1"/>
          <p:nvPr/>
        </p:nvSpPr>
        <p:spPr>
          <a:xfrm>
            <a:off x="381000" y="593275"/>
            <a:ext cx="4854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Start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600"/>
              <a:t>→</a:t>
            </a:r>
            <a:r>
              <a:rPr lang="en" sz="1200"/>
              <a:t> </a:t>
            </a:r>
            <a:r>
              <a:rPr b="1" lang="en" sz="1200"/>
              <a:t>[Data Preprocessing]</a:t>
            </a:r>
            <a:endParaRPr sz="1200"/>
          </a:p>
          <a:p>
            <a:pPr indent="0" lvl="0" marL="0" rtl="0" algn="l">
              <a:spcBef>
                <a:spcPts val="0"/>
              </a:spcBef>
              <a:spcAft>
                <a:spcPts val="0"/>
              </a:spcAft>
              <a:buNone/>
            </a:pPr>
            <a:r>
              <a:rPr lang="en" sz="1200"/>
              <a:t>          </a:t>
            </a:r>
            <a:r>
              <a:rPr lang="en" sz="1600">
                <a:solidFill>
                  <a:schemeClr val="dk1"/>
                </a:solidFill>
              </a:rPr>
              <a:t>→</a:t>
            </a:r>
            <a:r>
              <a:rPr lang="en" sz="1200"/>
              <a:t> One-hot encode categorical features</a:t>
            </a:r>
            <a:endParaRPr sz="1200"/>
          </a:p>
          <a:p>
            <a:pPr indent="0" lvl="0" marL="0" rtl="0" algn="l">
              <a:spcBef>
                <a:spcPts val="0"/>
              </a:spcBef>
              <a:spcAft>
                <a:spcPts val="0"/>
              </a:spcAft>
              <a:buNone/>
            </a:pPr>
            <a:r>
              <a:rPr lang="en" sz="1200"/>
              <a:t>          </a:t>
            </a:r>
            <a:r>
              <a:rPr lang="en" sz="1600">
                <a:solidFill>
                  <a:schemeClr val="dk1"/>
                </a:solidFill>
              </a:rPr>
              <a:t>→ </a:t>
            </a:r>
            <a:r>
              <a:rPr lang="en" sz="1200">
                <a:solidFill>
                  <a:schemeClr val="dk1"/>
                </a:solidFill>
              </a:rPr>
              <a:t>Standardize all the features (StandardScaler)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   </a:t>
            </a:r>
            <a:r>
              <a:rPr lang="en" sz="1600">
                <a:solidFill>
                  <a:schemeClr val="dk1"/>
                </a:solidFill>
              </a:rPr>
              <a:t>→</a:t>
            </a:r>
            <a:r>
              <a:rPr lang="en" sz="1200"/>
              <a:t> </a:t>
            </a:r>
            <a:r>
              <a:rPr b="1" lang="en" sz="1200"/>
              <a:t>[Loop through 30 random states]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          </a:t>
            </a:r>
            <a:r>
              <a:rPr lang="en" sz="1600">
                <a:solidFill>
                  <a:schemeClr val="dk1"/>
                </a:solidFill>
              </a:rPr>
              <a:t>→</a:t>
            </a:r>
            <a:r>
              <a:rPr lang="en" sz="1200"/>
              <a:t> </a:t>
            </a:r>
            <a:r>
              <a:rPr b="1" lang="en" sz="1200"/>
              <a:t>[K-Fold Cross-Validation (10 folds)]</a:t>
            </a:r>
            <a:endParaRPr sz="1200"/>
          </a:p>
          <a:p>
            <a:pPr indent="0" lvl="0" marL="0" rtl="0" algn="l">
              <a:spcBef>
                <a:spcPts val="0"/>
              </a:spcBef>
              <a:spcAft>
                <a:spcPts val="0"/>
              </a:spcAft>
              <a:buNone/>
            </a:pPr>
            <a:r>
              <a:rPr lang="en" sz="1200"/>
              <a:t>                 </a:t>
            </a:r>
            <a:r>
              <a:rPr lang="en" sz="1600">
                <a:solidFill>
                  <a:schemeClr val="dk1"/>
                </a:solidFill>
              </a:rPr>
              <a:t>→</a:t>
            </a:r>
            <a:r>
              <a:rPr lang="en" sz="1200"/>
              <a:t> For each fold:</a:t>
            </a:r>
            <a:endParaRPr sz="1200"/>
          </a:p>
          <a:p>
            <a:pPr indent="0" lvl="0" marL="0" rtl="0" algn="l">
              <a:spcBef>
                <a:spcPts val="0"/>
              </a:spcBef>
              <a:spcAft>
                <a:spcPts val="0"/>
              </a:spcAft>
              <a:buNone/>
            </a:pPr>
            <a:r>
              <a:rPr lang="en" sz="1200"/>
              <a:t>                        </a:t>
            </a:r>
            <a:r>
              <a:rPr lang="en" sz="1600">
                <a:solidFill>
                  <a:schemeClr val="dk1"/>
                </a:solidFill>
              </a:rPr>
              <a:t>→</a:t>
            </a:r>
            <a:r>
              <a:rPr lang="en" sz="1200"/>
              <a:t> Split data into training and test sets</a:t>
            </a:r>
            <a:endParaRPr sz="1200"/>
          </a:p>
          <a:p>
            <a:pPr indent="0" lvl="0" marL="0" rtl="0" algn="l">
              <a:spcBef>
                <a:spcPts val="0"/>
              </a:spcBef>
              <a:spcAft>
                <a:spcPts val="0"/>
              </a:spcAft>
              <a:buNone/>
            </a:pPr>
            <a:r>
              <a:rPr lang="en" sz="1200"/>
              <a:t>                        </a:t>
            </a:r>
            <a:r>
              <a:rPr lang="en" sz="1600">
                <a:solidFill>
                  <a:schemeClr val="dk1"/>
                </a:solidFill>
              </a:rPr>
              <a:t>→</a:t>
            </a:r>
            <a:r>
              <a:rPr lang="en" sz="1200"/>
              <a:t> Train model on training data</a:t>
            </a:r>
            <a:endParaRPr sz="1200"/>
          </a:p>
          <a:p>
            <a:pPr indent="0" lvl="0" marL="0" rtl="0" algn="l">
              <a:spcBef>
                <a:spcPts val="0"/>
              </a:spcBef>
              <a:spcAft>
                <a:spcPts val="0"/>
              </a:spcAft>
              <a:buNone/>
            </a:pPr>
            <a:r>
              <a:rPr lang="en" sz="1200"/>
              <a:t>                        </a:t>
            </a:r>
            <a:r>
              <a:rPr lang="en" sz="1600">
                <a:solidFill>
                  <a:schemeClr val="dk1"/>
                </a:solidFill>
              </a:rPr>
              <a:t>→</a:t>
            </a:r>
            <a:r>
              <a:rPr lang="en" sz="1200"/>
              <a:t> Make predictions on test set</a:t>
            </a:r>
            <a:endParaRPr sz="1200"/>
          </a:p>
          <a:p>
            <a:pPr indent="0" lvl="0" marL="0" rtl="0" algn="l">
              <a:spcBef>
                <a:spcPts val="0"/>
              </a:spcBef>
              <a:spcAft>
                <a:spcPts val="0"/>
              </a:spcAft>
              <a:buNone/>
            </a:pPr>
            <a:r>
              <a:rPr lang="en" sz="1200"/>
              <a:t>                        </a:t>
            </a:r>
            <a:r>
              <a:rPr lang="en" sz="1600">
                <a:solidFill>
                  <a:schemeClr val="dk1"/>
                </a:solidFill>
              </a:rPr>
              <a:t>→</a:t>
            </a:r>
            <a:r>
              <a:rPr lang="en" sz="1200"/>
              <a:t> Calculate MAE for the fold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sz="1600">
                <a:solidFill>
                  <a:schemeClr val="dk1"/>
                </a:solidFill>
              </a:rPr>
              <a:t>→ </a:t>
            </a:r>
            <a:r>
              <a:rPr b="1" lang="en" sz="1200">
                <a:solidFill>
                  <a:schemeClr val="dk1"/>
                </a:solidFill>
              </a:rPr>
              <a:t>M</a:t>
            </a:r>
            <a:r>
              <a:rPr b="1" baseline="-25000" lang="en" sz="1200">
                <a:solidFill>
                  <a:schemeClr val="dk1"/>
                </a:solidFill>
              </a:rPr>
              <a:t>rs</a:t>
            </a:r>
            <a:r>
              <a:rPr b="1" lang="en" sz="1200">
                <a:solidFill>
                  <a:schemeClr val="dk1"/>
                </a:solidFill>
              </a:rPr>
              <a:t> = </a:t>
            </a:r>
            <a:r>
              <a:rPr b="1" lang="en" sz="1200"/>
              <a:t>[Average MAE over all 10 folds]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   </a:t>
            </a:r>
            <a:r>
              <a:rPr lang="en" sz="1600">
                <a:solidFill>
                  <a:schemeClr val="dk1"/>
                </a:solidFill>
              </a:rPr>
              <a:t>→</a:t>
            </a:r>
            <a:r>
              <a:rPr lang="en" sz="1200"/>
              <a:t> </a:t>
            </a:r>
            <a:r>
              <a:rPr b="1" lang="en" sz="1200"/>
              <a:t>Final Score = [Average </a:t>
            </a:r>
            <a:r>
              <a:rPr b="1" lang="en" sz="1200">
                <a:solidFill>
                  <a:schemeClr val="dk1"/>
                </a:solidFill>
              </a:rPr>
              <a:t>M</a:t>
            </a:r>
            <a:r>
              <a:rPr b="1" baseline="-25000" lang="en" sz="1200">
                <a:solidFill>
                  <a:schemeClr val="dk1"/>
                </a:solidFill>
              </a:rPr>
              <a:t>rs </a:t>
            </a:r>
            <a:r>
              <a:rPr b="1" lang="en" sz="1200"/>
              <a:t>over all 30 random states]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End</a:t>
            </a:r>
            <a:endParaRPr sz="1200"/>
          </a:p>
          <a:p>
            <a:pPr indent="0" lvl="0" marL="0" rtl="0" algn="l">
              <a:spcBef>
                <a:spcPts val="0"/>
              </a:spcBef>
              <a:spcAft>
                <a:spcPts val="0"/>
              </a:spcAft>
              <a:buNone/>
            </a:pPr>
            <a:r>
              <a:t/>
            </a:r>
            <a:endParaRPr sz="1200"/>
          </a:p>
        </p:txBody>
      </p:sp>
      <p:cxnSp>
        <p:nvCxnSpPr>
          <p:cNvPr id="186" name="Google Shape;186;p34"/>
          <p:cNvCxnSpPr/>
          <p:nvPr/>
        </p:nvCxnSpPr>
        <p:spPr>
          <a:xfrm>
            <a:off x="572850" y="937675"/>
            <a:ext cx="0" cy="3883200"/>
          </a:xfrm>
          <a:prstGeom prst="straightConnector1">
            <a:avLst/>
          </a:prstGeom>
          <a:noFill/>
          <a:ln cap="flat" cmpd="sng" w="9525">
            <a:solidFill>
              <a:schemeClr val="dk1"/>
            </a:solidFill>
            <a:prstDash val="solid"/>
            <a:round/>
            <a:headEnd len="med" w="med" type="none"/>
            <a:tailEnd len="med" w="med" type="none"/>
          </a:ln>
        </p:spPr>
      </p:cxnSp>
      <p:cxnSp>
        <p:nvCxnSpPr>
          <p:cNvPr id="187" name="Google Shape;187;p34"/>
          <p:cNvCxnSpPr/>
          <p:nvPr/>
        </p:nvCxnSpPr>
        <p:spPr>
          <a:xfrm>
            <a:off x="865925" y="2238950"/>
            <a:ext cx="0" cy="218340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34"/>
          <p:cNvCxnSpPr/>
          <p:nvPr/>
        </p:nvCxnSpPr>
        <p:spPr>
          <a:xfrm flipH="1">
            <a:off x="1158850" y="2684725"/>
            <a:ext cx="6900" cy="129210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4"/>
          <p:cNvCxnSpPr/>
          <p:nvPr/>
        </p:nvCxnSpPr>
        <p:spPr>
          <a:xfrm>
            <a:off x="1452075" y="2877850"/>
            <a:ext cx="0" cy="109920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34"/>
          <p:cNvCxnSpPr/>
          <p:nvPr/>
        </p:nvCxnSpPr>
        <p:spPr>
          <a:xfrm>
            <a:off x="865925" y="1333350"/>
            <a:ext cx="0" cy="600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Data &amp; Results </a:t>
            </a:r>
            <a:endParaRPr b="0"/>
          </a:p>
        </p:txBody>
      </p:sp>
      <p:sp>
        <p:nvSpPr>
          <p:cNvPr id="196" name="Google Shape;196;p35"/>
          <p:cNvSpPr txBox="1"/>
          <p:nvPr>
            <p:ph idx="2" type="title"/>
          </p:nvPr>
        </p:nvSpPr>
        <p:spPr>
          <a:xfrm>
            <a:off x="302400" y="593275"/>
            <a:ext cx="8539200" cy="26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100"/>
              <a:buFont typeface="Helvetica Neue Light"/>
              <a:buNone/>
            </a:pPr>
            <a:r>
              <a:t/>
            </a:r>
            <a:endParaRPr sz="1100"/>
          </a:p>
        </p:txBody>
      </p:sp>
      <p:sp>
        <p:nvSpPr>
          <p:cNvPr id="197" name="Google Shape;197;p35"/>
          <p:cNvSpPr txBox="1"/>
          <p:nvPr/>
        </p:nvSpPr>
        <p:spPr>
          <a:xfrm>
            <a:off x="381000" y="593275"/>
            <a:ext cx="4854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Start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600"/>
              <a:t>→</a:t>
            </a:r>
            <a:r>
              <a:rPr lang="en" sz="1200"/>
              <a:t> </a:t>
            </a:r>
            <a:r>
              <a:rPr b="1" lang="en" sz="1200"/>
              <a:t>[Data Preprocessing]</a:t>
            </a:r>
            <a:endParaRPr sz="1200"/>
          </a:p>
          <a:p>
            <a:pPr indent="0" lvl="0" marL="0" rtl="0" algn="l">
              <a:spcBef>
                <a:spcPts val="0"/>
              </a:spcBef>
              <a:spcAft>
                <a:spcPts val="0"/>
              </a:spcAft>
              <a:buNone/>
            </a:pPr>
            <a:r>
              <a:rPr lang="en" sz="1200"/>
              <a:t>          </a:t>
            </a:r>
            <a:r>
              <a:rPr lang="en" sz="1600">
                <a:solidFill>
                  <a:schemeClr val="dk1"/>
                </a:solidFill>
              </a:rPr>
              <a:t>→</a:t>
            </a:r>
            <a:r>
              <a:rPr lang="en" sz="1200"/>
              <a:t> One-hot encode categorical features</a:t>
            </a:r>
            <a:endParaRPr sz="1200"/>
          </a:p>
          <a:p>
            <a:pPr indent="0" lvl="0" marL="0" rtl="0" algn="l">
              <a:spcBef>
                <a:spcPts val="0"/>
              </a:spcBef>
              <a:spcAft>
                <a:spcPts val="0"/>
              </a:spcAft>
              <a:buNone/>
            </a:pPr>
            <a:r>
              <a:rPr lang="en" sz="1200"/>
              <a:t>          </a:t>
            </a:r>
            <a:r>
              <a:rPr lang="en" sz="1600">
                <a:solidFill>
                  <a:schemeClr val="dk1"/>
                </a:solidFill>
              </a:rPr>
              <a:t>→ </a:t>
            </a:r>
            <a:r>
              <a:rPr lang="en" sz="1200">
                <a:solidFill>
                  <a:schemeClr val="dk1"/>
                </a:solidFill>
              </a:rPr>
              <a:t>Standardize all the features (StandardScaler)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   </a:t>
            </a:r>
            <a:r>
              <a:rPr lang="en" sz="1600">
                <a:solidFill>
                  <a:schemeClr val="dk1"/>
                </a:solidFill>
              </a:rPr>
              <a:t>→</a:t>
            </a:r>
            <a:r>
              <a:rPr lang="en" sz="1200"/>
              <a:t> </a:t>
            </a:r>
            <a:r>
              <a:rPr b="1" lang="en" sz="1200"/>
              <a:t>[Loop through 30 random states]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          </a:t>
            </a:r>
            <a:r>
              <a:rPr lang="en" sz="1600">
                <a:solidFill>
                  <a:schemeClr val="dk1"/>
                </a:solidFill>
              </a:rPr>
              <a:t>→</a:t>
            </a:r>
            <a:r>
              <a:rPr lang="en" sz="1200"/>
              <a:t> </a:t>
            </a:r>
            <a:r>
              <a:rPr b="1" lang="en" sz="1200"/>
              <a:t>[</a:t>
            </a:r>
            <a:r>
              <a:rPr b="1" lang="en" sz="1200"/>
              <a:t>K</a:t>
            </a:r>
            <a:r>
              <a:rPr b="1" lang="en" sz="1200"/>
              <a:t>-Fold Cross-Validation</a:t>
            </a:r>
            <a:r>
              <a:rPr b="1" lang="en" sz="1200"/>
              <a:t> (10 folds)</a:t>
            </a:r>
            <a:r>
              <a:rPr b="1" lang="en" sz="1200"/>
              <a:t>]</a:t>
            </a:r>
            <a:endParaRPr sz="1200"/>
          </a:p>
          <a:p>
            <a:pPr indent="0" lvl="0" marL="0" rtl="0" algn="l">
              <a:spcBef>
                <a:spcPts val="0"/>
              </a:spcBef>
              <a:spcAft>
                <a:spcPts val="0"/>
              </a:spcAft>
              <a:buNone/>
            </a:pPr>
            <a:r>
              <a:rPr lang="en" sz="1200"/>
              <a:t>                 </a:t>
            </a:r>
            <a:r>
              <a:rPr lang="en" sz="1600">
                <a:solidFill>
                  <a:schemeClr val="dk1"/>
                </a:solidFill>
              </a:rPr>
              <a:t>→</a:t>
            </a:r>
            <a:r>
              <a:rPr lang="en" sz="1200"/>
              <a:t> For each fold:</a:t>
            </a:r>
            <a:endParaRPr sz="1200"/>
          </a:p>
          <a:p>
            <a:pPr indent="0" lvl="0" marL="0" rtl="0" algn="l">
              <a:spcBef>
                <a:spcPts val="0"/>
              </a:spcBef>
              <a:spcAft>
                <a:spcPts val="0"/>
              </a:spcAft>
              <a:buNone/>
            </a:pPr>
            <a:r>
              <a:rPr lang="en" sz="1200"/>
              <a:t>                        </a:t>
            </a:r>
            <a:r>
              <a:rPr lang="en" sz="1600">
                <a:solidFill>
                  <a:schemeClr val="dk1"/>
                </a:solidFill>
              </a:rPr>
              <a:t>→</a:t>
            </a:r>
            <a:r>
              <a:rPr lang="en" sz="1200"/>
              <a:t> Split data into training and test sets</a:t>
            </a:r>
            <a:endParaRPr sz="1200"/>
          </a:p>
          <a:p>
            <a:pPr indent="0" lvl="0" marL="0" rtl="0" algn="l">
              <a:spcBef>
                <a:spcPts val="0"/>
              </a:spcBef>
              <a:spcAft>
                <a:spcPts val="0"/>
              </a:spcAft>
              <a:buNone/>
            </a:pPr>
            <a:r>
              <a:rPr lang="en" sz="1200"/>
              <a:t>                        </a:t>
            </a:r>
            <a:r>
              <a:rPr lang="en" sz="1600">
                <a:solidFill>
                  <a:schemeClr val="dk1"/>
                </a:solidFill>
              </a:rPr>
              <a:t>→</a:t>
            </a:r>
            <a:r>
              <a:rPr lang="en" sz="1200"/>
              <a:t> Train model on training data</a:t>
            </a:r>
            <a:endParaRPr sz="1200"/>
          </a:p>
          <a:p>
            <a:pPr indent="0" lvl="0" marL="0" rtl="0" algn="l">
              <a:spcBef>
                <a:spcPts val="0"/>
              </a:spcBef>
              <a:spcAft>
                <a:spcPts val="0"/>
              </a:spcAft>
              <a:buNone/>
            </a:pPr>
            <a:r>
              <a:rPr lang="en" sz="1200"/>
              <a:t>                        </a:t>
            </a:r>
            <a:r>
              <a:rPr lang="en" sz="1600">
                <a:solidFill>
                  <a:schemeClr val="dk1"/>
                </a:solidFill>
              </a:rPr>
              <a:t>→</a:t>
            </a:r>
            <a:r>
              <a:rPr lang="en" sz="1200"/>
              <a:t> Make predictions on test set</a:t>
            </a:r>
            <a:endParaRPr sz="1200"/>
          </a:p>
          <a:p>
            <a:pPr indent="0" lvl="0" marL="0" rtl="0" algn="l">
              <a:spcBef>
                <a:spcPts val="0"/>
              </a:spcBef>
              <a:spcAft>
                <a:spcPts val="0"/>
              </a:spcAft>
              <a:buNone/>
            </a:pPr>
            <a:r>
              <a:rPr lang="en" sz="1200"/>
              <a:t>                        </a:t>
            </a:r>
            <a:r>
              <a:rPr lang="en" sz="1600">
                <a:solidFill>
                  <a:schemeClr val="dk1"/>
                </a:solidFill>
              </a:rPr>
              <a:t>→</a:t>
            </a:r>
            <a:r>
              <a:rPr lang="en" sz="1200"/>
              <a:t> Calculate MAE for the fold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sz="1600">
                <a:solidFill>
                  <a:schemeClr val="dk1"/>
                </a:solidFill>
              </a:rPr>
              <a:t>→ </a:t>
            </a:r>
            <a:r>
              <a:rPr b="1" lang="en" sz="1200">
                <a:solidFill>
                  <a:schemeClr val="dk1"/>
                </a:solidFill>
              </a:rPr>
              <a:t>M</a:t>
            </a:r>
            <a:r>
              <a:rPr b="1" baseline="-25000" lang="en" sz="1200">
                <a:solidFill>
                  <a:schemeClr val="dk1"/>
                </a:solidFill>
              </a:rPr>
              <a:t>rs</a:t>
            </a:r>
            <a:r>
              <a:rPr b="1" lang="en" sz="1200">
                <a:solidFill>
                  <a:schemeClr val="dk1"/>
                </a:solidFill>
              </a:rPr>
              <a:t> = </a:t>
            </a:r>
            <a:r>
              <a:rPr b="1" lang="en" sz="1200"/>
              <a:t>[Average MAE over all 10 folds]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   </a:t>
            </a:r>
            <a:r>
              <a:rPr lang="en" sz="1600">
                <a:solidFill>
                  <a:schemeClr val="dk1"/>
                </a:solidFill>
              </a:rPr>
              <a:t>→</a:t>
            </a:r>
            <a:r>
              <a:rPr lang="en" sz="1200"/>
              <a:t> </a:t>
            </a:r>
            <a:r>
              <a:rPr b="1" lang="en" sz="1200"/>
              <a:t>Final Score = </a:t>
            </a:r>
            <a:r>
              <a:rPr b="1" lang="en" sz="1200"/>
              <a:t>[Average </a:t>
            </a:r>
            <a:r>
              <a:rPr b="1" lang="en" sz="1200">
                <a:solidFill>
                  <a:schemeClr val="dk1"/>
                </a:solidFill>
              </a:rPr>
              <a:t>M</a:t>
            </a:r>
            <a:r>
              <a:rPr b="1" baseline="-25000" lang="en" sz="1200">
                <a:solidFill>
                  <a:schemeClr val="dk1"/>
                </a:solidFill>
              </a:rPr>
              <a:t>rs </a:t>
            </a:r>
            <a:r>
              <a:rPr b="1" lang="en" sz="1200"/>
              <a:t>over</a:t>
            </a:r>
            <a:r>
              <a:rPr b="1" lang="en" sz="1200"/>
              <a:t> all 30 random states]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End</a:t>
            </a:r>
            <a:endParaRPr sz="1200"/>
          </a:p>
          <a:p>
            <a:pPr indent="0" lvl="0" marL="0" rtl="0" algn="l">
              <a:spcBef>
                <a:spcPts val="0"/>
              </a:spcBef>
              <a:spcAft>
                <a:spcPts val="0"/>
              </a:spcAft>
              <a:buNone/>
            </a:pPr>
            <a:r>
              <a:t/>
            </a:r>
            <a:endParaRPr sz="1200"/>
          </a:p>
        </p:txBody>
      </p:sp>
      <p:cxnSp>
        <p:nvCxnSpPr>
          <p:cNvPr id="198" name="Google Shape;198;p35"/>
          <p:cNvCxnSpPr/>
          <p:nvPr/>
        </p:nvCxnSpPr>
        <p:spPr>
          <a:xfrm>
            <a:off x="572850" y="937675"/>
            <a:ext cx="0" cy="3883200"/>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35"/>
          <p:cNvCxnSpPr/>
          <p:nvPr/>
        </p:nvCxnSpPr>
        <p:spPr>
          <a:xfrm>
            <a:off x="865925" y="2238950"/>
            <a:ext cx="0" cy="2183400"/>
          </a:xfrm>
          <a:prstGeom prst="straightConnector1">
            <a:avLst/>
          </a:prstGeom>
          <a:noFill/>
          <a:ln cap="flat" cmpd="sng" w="9525">
            <a:solidFill>
              <a:schemeClr val="dk1"/>
            </a:solidFill>
            <a:prstDash val="solid"/>
            <a:round/>
            <a:headEnd len="med" w="med" type="none"/>
            <a:tailEnd len="med" w="med" type="none"/>
          </a:ln>
        </p:spPr>
      </p:cxnSp>
      <p:cxnSp>
        <p:nvCxnSpPr>
          <p:cNvPr id="200" name="Google Shape;200;p35"/>
          <p:cNvCxnSpPr/>
          <p:nvPr/>
        </p:nvCxnSpPr>
        <p:spPr>
          <a:xfrm flipH="1">
            <a:off x="1158850" y="2684725"/>
            <a:ext cx="6900" cy="1292100"/>
          </a:xfrm>
          <a:prstGeom prst="straightConnector1">
            <a:avLst/>
          </a:prstGeom>
          <a:noFill/>
          <a:ln cap="flat" cmpd="sng" w="9525">
            <a:solidFill>
              <a:schemeClr val="dk1"/>
            </a:solidFill>
            <a:prstDash val="solid"/>
            <a:round/>
            <a:headEnd len="med" w="med" type="none"/>
            <a:tailEnd len="med" w="med" type="none"/>
          </a:ln>
        </p:spPr>
      </p:cxnSp>
      <p:cxnSp>
        <p:nvCxnSpPr>
          <p:cNvPr id="201" name="Google Shape;201;p35"/>
          <p:cNvCxnSpPr/>
          <p:nvPr/>
        </p:nvCxnSpPr>
        <p:spPr>
          <a:xfrm>
            <a:off x="1452075" y="2877850"/>
            <a:ext cx="0" cy="1099200"/>
          </a:xfrm>
          <a:prstGeom prst="straightConnector1">
            <a:avLst/>
          </a:prstGeom>
          <a:noFill/>
          <a:ln cap="flat" cmpd="sng" w="9525">
            <a:solidFill>
              <a:schemeClr val="dk1"/>
            </a:solidFill>
            <a:prstDash val="solid"/>
            <a:round/>
            <a:headEnd len="med" w="med" type="none"/>
            <a:tailEnd len="med" w="med" type="none"/>
          </a:ln>
        </p:spPr>
      </p:cxnSp>
      <p:cxnSp>
        <p:nvCxnSpPr>
          <p:cNvPr id="202" name="Google Shape;202;p35"/>
          <p:cNvCxnSpPr/>
          <p:nvPr/>
        </p:nvCxnSpPr>
        <p:spPr>
          <a:xfrm>
            <a:off x="865925" y="1333350"/>
            <a:ext cx="0" cy="600900"/>
          </a:xfrm>
          <a:prstGeom prst="straightConnector1">
            <a:avLst/>
          </a:prstGeom>
          <a:noFill/>
          <a:ln cap="flat" cmpd="sng" w="9525">
            <a:solidFill>
              <a:schemeClr val="dk1"/>
            </a:solidFill>
            <a:prstDash val="solid"/>
            <a:round/>
            <a:headEnd len="med" w="med" type="none"/>
            <a:tailEnd len="med" w="med" type="none"/>
          </a:ln>
        </p:spPr>
      </p:cxnSp>
      <p:graphicFrame>
        <p:nvGraphicFramePr>
          <p:cNvPr id="203" name="Google Shape;203;p35"/>
          <p:cNvGraphicFramePr/>
          <p:nvPr/>
        </p:nvGraphicFramePr>
        <p:xfrm>
          <a:off x="5866525" y="2099350"/>
          <a:ext cx="3000000" cy="3000000"/>
        </p:xfrm>
        <a:graphic>
          <a:graphicData uri="http://schemas.openxmlformats.org/drawingml/2006/table">
            <a:tbl>
              <a:tblPr>
                <a:noFill/>
                <a:tableStyleId>{7B543239-1BF6-4753-ACEB-3322160BFBA1}</a:tableStyleId>
              </a:tblPr>
              <a:tblGrid>
                <a:gridCol w="838425"/>
                <a:gridCol w="1441925"/>
              </a:tblGrid>
              <a:tr h="381000">
                <a:tc>
                  <a:txBody>
                    <a:bodyPr/>
                    <a:lstStyle/>
                    <a:p>
                      <a:pPr indent="0" lvl="0" marL="0" rtl="0" algn="l">
                        <a:spcBef>
                          <a:spcPts val="0"/>
                        </a:spcBef>
                        <a:spcAft>
                          <a:spcPts val="0"/>
                        </a:spcAft>
                        <a:buNone/>
                      </a:pPr>
                      <a:r>
                        <a:rPr lang="en"/>
                        <a:t>Paper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t>13.46 ± 0.04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a:t>Our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t>13.61 </a:t>
                      </a:r>
                      <a:r>
                        <a:rPr lang="en">
                          <a:solidFill>
                            <a:schemeClr val="dk1"/>
                          </a:solidFill>
                        </a:rPr>
                        <a:t>± 0.38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r>
            </a:tbl>
          </a:graphicData>
        </a:graphic>
      </p:graphicFrame>
      <p:sp>
        <p:nvSpPr>
          <p:cNvPr id="204" name="Google Shape;204;p35"/>
          <p:cNvSpPr txBox="1"/>
          <p:nvPr/>
        </p:nvSpPr>
        <p:spPr>
          <a:xfrm>
            <a:off x="5730650" y="1662225"/>
            <a:ext cx="2552100" cy="3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Helvetica Neue"/>
                <a:ea typeface="Helvetica Neue"/>
                <a:cs typeface="Helvetica Neue"/>
                <a:sym typeface="Helvetica Neue"/>
              </a:rPr>
              <a:t>Mean Absolute Error (MAE)</a:t>
            </a:r>
            <a:endParaRPr b="1">
              <a:solidFill>
                <a:schemeClr val="dk1"/>
              </a:solidFill>
              <a:latin typeface="Helvetica Neue"/>
              <a:ea typeface="Helvetica Neue"/>
              <a:cs typeface="Helvetica Neue"/>
              <a:sym typeface="Helvetica Neue"/>
            </a:endParaRPr>
          </a:p>
        </p:txBody>
      </p:sp>
      <p:sp>
        <p:nvSpPr>
          <p:cNvPr id="205" name="Google Shape;205;p35"/>
          <p:cNvSpPr txBox="1"/>
          <p:nvPr/>
        </p:nvSpPr>
        <p:spPr>
          <a:xfrm>
            <a:off x="5770525" y="3054550"/>
            <a:ext cx="2773500" cy="11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Helvetica Neue"/>
                <a:ea typeface="Helvetica Neue"/>
                <a:cs typeface="Helvetica Neue"/>
                <a:sym typeface="Helvetica Neue"/>
              </a:rPr>
              <a:t>Hyperparameters</a:t>
            </a:r>
            <a:endParaRPr b="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 max_depth: 5</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 min_sample_split: 42</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Data &amp; Results </a:t>
            </a:r>
            <a:endParaRPr b="0"/>
          </a:p>
        </p:txBody>
      </p:sp>
      <p:sp>
        <p:nvSpPr>
          <p:cNvPr id="211" name="Google Shape;211;p36"/>
          <p:cNvSpPr txBox="1"/>
          <p:nvPr>
            <p:ph idx="2" type="title"/>
          </p:nvPr>
        </p:nvSpPr>
        <p:spPr>
          <a:xfrm>
            <a:off x="302400" y="669475"/>
            <a:ext cx="8539200" cy="26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100"/>
              <a:buFont typeface="Helvetica Neue Light"/>
              <a:buNone/>
            </a:pPr>
            <a:r>
              <a:t/>
            </a:r>
            <a:endParaRPr sz="1100"/>
          </a:p>
        </p:txBody>
      </p:sp>
      <p:graphicFrame>
        <p:nvGraphicFramePr>
          <p:cNvPr id="212" name="Google Shape;212;p36"/>
          <p:cNvGraphicFramePr/>
          <p:nvPr/>
        </p:nvGraphicFramePr>
        <p:xfrm>
          <a:off x="627450" y="2064263"/>
          <a:ext cx="3000000" cy="3000000"/>
        </p:xfrm>
        <a:graphic>
          <a:graphicData uri="http://schemas.openxmlformats.org/drawingml/2006/table">
            <a:tbl>
              <a:tblPr>
                <a:noFill/>
                <a:tableStyleId>{B1695482-3CB5-4318-85CC-40B7CA756A48}</a:tableStyleId>
              </a:tblPr>
              <a:tblGrid>
                <a:gridCol w="1618200"/>
                <a:gridCol w="1801700"/>
                <a:gridCol w="1878400"/>
              </a:tblGrid>
              <a:tr h="350850">
                <a:tc>
                  <a:txBody>
                    <a:bodyPr/>
                    <a:lstStyle/>
                    <a:p>
                      <a:pPr indent="0" lvl="0" marL="0" rtl="0" algn="l">
                        <a:lnSpc>
                          <a:spcPct val="115000"/>
                        </a:lnSpc>
                        <a:spcBef>
                          <a:spcPts val="0"/>
                        </a:spcBef>
                        <a:spcAft>
                          <a:spcPts val="0"/>
                        </a:spcAft>
                        <a:buNone/>
                      </a:pPr>
                      <a:r>
                        <a:rPr b="1" lang="en"/>
                        <a:t> Dataset</a:t>
                      </a:r>
                      <a:endParaRPr b="1"/>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a:t>MSE (sklearn’s DTR)</a:t>
                      </a:r>
                      <a:endParaRPr b="1"/>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a:t>MSE (Our)</a:t>
                      </a:r>
                      <a:endParaRPr b="1"/>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r>
              <a:tr h="350850">
                <a:tc>
                  <a:txBody>
                    <a:bodyPr/>
                    <a:lstStyle/>
                    <a:p>
                      <a:pPr indent="0" lvl="0" marL="0" rtl="0" algn="l">
                        <a:lnSpc>
                          <a:spcPct val="115000"/>
                        </a:lnSpc>
                        <a:spcBef>
                          <a:spcPts val="0"/>
                        </a:spcBef>
                        <a:spcAft>
                          <a:spcPts val="0"/>
                        </a:spcAft>
                        <a:buNone/>
                      </a:pPr>
                      <a:r>
                        <a:rPr lang="en"/>
                        <a:t> California Housing</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
                        <a:t>0.5245</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t>0.5245</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r h="350850">
                <a:tc>
                  <a:txBody>
                    <a:bodyPr/>
                    <a:lstStyle/>
                    <a:p>
                      <a:pPr indent="0" lvl="0" marL="0" rtl="0" algn="l">
                        <a:lnSpc>
                          <a:spcPct val="115000"/>
                        </a:lnSpc>
                        <a:spcBef>
                          <a:spcPts val="0"/>
                        </a:spcBef>
                        <a:spcAft>
                          <a:spcPts val="0"/>
                        </a:spcAft>
                        <a:buNone/>
                      </a:pPr>
                      <a:r>
                        <a:rPr lang="en"/>
                        <a:t> Diabetes</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t>3358.6384</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t>3378.0334</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bl>
          </a:graphicData>
        </a:graphic>
      </p:graphicFrame>
      <p:sp>
        <p:nvSpPr>
          <p:cNvPr id="213" name="Google Shape;213;p36"/>
          <p:cNvSpPr txBox="1"/>
          <p:nvPr/>
        </p:nvSpPr>
        <p:spPr>
          <a:xfrm>
            <a:off x="226200" y="901800"/>
            <a:ext cx="30081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Helvetica Neue"/>
                <a:ea typeface="Helvetica Neue"/>
                <a:cs typeface="Helvetica Neue"/>
                <a:sym typeface="Helvetica Neue"/>
              </a:rPr>
              <a:t>Additional Results:</a:t>
            </a:r>
            <a:endParaRPr sz="1800">
              <a:solidFill>
                <a:schemeClr val="dk1"/>
              </a:solidFill>
              <a:latin typeface="Helvetica Neue"/>
              <a:ea typeface="Helvetica Neue"/>
              <a:cs typeface="Helvetica Neue"/>
              <a:sym typeface="Helvetica Neue"/>
            </a:endParaRPr>
          </a:p>
        </p:txBody>
      </p:sp>
      <p:sp>
        <p:nvSpPr>
          <p:cNvPr id="214" name="Google Shape;214;p36"/>
          <p:cNvSpPr txBox="1"/>
          <p:nvPr/>
        </p:nvSpPr>
        <p:spPr>
          <a:xfrm>
            <a:off x="6372900" y="2163500"/>
            <a:ext cx="2242200" cy="11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Helvetica Neue"/>
                <a:ea typeface="Helvetica Neue"/>
                <a:cs typeface="Helvetica Neue"/>
                <a:sym typeface="Helvetica Neue"/>
              </a:rPr>
              <a:t>Hyperparameters</a:t>
            </a:r>
            <a:endParaRPr b="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 max_depth: 5</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 min_sample_split: 20</a:t>
            </a:r>
            <a:endParaRPr>
              <a:solidFill>
                <a:schemeClr val="dk1"/>
              </a:solidFill>
              <a:latin typeface="Helvetica Neue"/>
              <a:ea typeface="Helvetica Neue"/>
              <a:cs typeface="Helvetica Neue"/>
              <a:sym typeface="Helvetica Neue"/>
            </a:endParaRPr>
          </a:p>
        </p:txBody>
      </p:sp>
      <p:sp>
        <p:nvSpPr>
          <p:cNvPr id="215" name="Google Shape;215;p36"/>
          <p:cNvSpPr txBox="1"/>
          <p:nvPr/>
        </p:nvSpPr>
        <p:spPr>
          <a:xfrm>
            <a:off x="652800" y="3170600"/>
            <a:ext cx="5247600" cy="6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Helvetica Neue"/>
                <a:ea typeface="Helvetica Neue"/>
                <a:cs typeface="Helvetica Neue"/>
                <a:sym typeface="Helvetica Neue"/>
              </a:rPr>
              <a:t>Mean Squared Error (MSE) comparison between sklearn’s Decision Tree Regressor (DTR) and Our Implementation</a:t>
            </a:r>
            <a:endParaRPr>
              <a:solidFill>
                <a:schemeClr val="dk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Conclusion | </a:t>
            </a:r>
            <a:r>
              <a:rPr b="0" lang="en"/>
              <a:t>Final Remarks </a:t>
            </a:r>
            <a:r>
              <a:rPr b="0" lang="en"/>
              <a:t>&amp; Challenges</a:t>
            </a:r>
            <a:endParaRPr b="0"/>
          </a:p>
        </p:txBody>
      </p:sp>
      <p:sp>
        <p:nvSpPr>
          <p:cNvPr id="221" name="Google Shape;221;p37"/>
          <p:cNvSpPr txBox="1"/>
          <p:nvPr/>
        </p:nvSpPr>
        <p:spPr>
          <a:xfrm>
            <a:off x="303225" y="1298175"/>
            <a:ext cx="7875000" cy="28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solidFill>
                  <a:schemeClr val="dk1"/>
                </a:solidFill>
              </a:rPr>
              <a:t>What Was Interesting?</a:t>
            </a:r>
            <a:endParaRPr>
              <a:solidFill>
                <a:schemeClr val="dk1"/>
              </a:solidFill>
            </a:endParaRPr>
          </a:p>
          <a:p>
            <a:pPr indent="-317500" lvl="0" marL="914400" rtl="0" algn="l">
              <a:lnSpc>
                <a:spcPct val="115000"/>
              </a:lnSpc>
              <a:spcBef>
                <a:spcPts val="1200"/>
              </a:spcBef>
              <a:spcAft>
                <a:spcPts val="0"/>
              </a:spcAft>
              <a:buClr>
                <a:schemeClr val="dk1"/>
              </a:buClr>
              <a:buSzPts val="1400"/>
              <a:buChar char="●"/>
            </a:pPr>
            <a:r>
              <a:rPr b="1" lang="en">
                <a:solidFill>
                  <a:schemeClr val="dk1"/>
                </a:solidFill>
              </a:rPr>
              <a:t>Interpretable predictions:</a:t>
            </a:r>
            <a:r>
              <a:rPr lang="en">
                <a:solidFill>
                  <a:schemeClr val="dk1"/>
                </a:solidFill>
              </a:rPr>
              <a:t> Provides clear, interpretable rules for prediction, making it easier to understand decision boundaries.</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Greedy approach:</a:t>
            </a:r>
            <a:r>
              <a:rPr lang="en">
                <a:solidFill>
                  <a:schemeClr val="dk1"/>
                </a:solidFill>
              </a:rPr>
              <a:t> Greedily selects the feature and threshold that maximize gain, optimizing the tree's predictive power.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a:solidFill>
                  <a:schemeClr val="dk1"/>
                </a:solidFill>
              </a:rPr>
              <a:t>Challenges Faced:</a:t>
            </a:r>
            <a:endParaRPr b="1">
              <a:solidFill>
                <a:schemeClr val="dk1"/>
              </a:solidFill>
            </a:endParaRPr>
          </a:p>
          <a:p>
            <a:pPr indent="-317500" lvl="0" marL="914400" rtl="0" algn="l">
              <a:lnSpc>
                <a:spcPct val="115000"/>
              </a:lnSpc>
              <a:spcBef>
                <a:spcPts val="1200"/>
              </a:spcBef>
              <a:spcAft>
                <a:spcPts val="0"/>
              </a:spcAft>
              <a:buClr>
                <a:schemeClr val="dk1"/>
              </a:buClr>
              <a:buSzPts val="1400"/>
              <a:buChar char="●"/>
            </a:pPr>
            <a:r>
              <a:rPr b="1" lang="en">
                <a:solidFill>
                  <a:schemeClr val="dk1"/>
                </a:solidFill>
              </a:rPr>
              <a:t>Recursion:</a:t>
            </a:r>
            <a:r>
              <a:rPr lang="en">
                <a:solidFill>
                  <a:schemeClr val="dk1"/>
                </a:solidFill>
              </a:rPr>
              <a:t> Implementing recursive splitting in code.</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Limited resources:</a:t>
            </a:r>
            <a:r>
              <a:rPr lang="en">
                <a:solidFill>
                  <a:schemeClr val="dk1"/>
                </a:solidFill>
              </a:rPr>
              <a:t> Finding academic resources to understand the algorithm.</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Creating toy datasets for the unit tests.</a:t>
            </a:r>
            <a:endParaRPr b="1">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222" name="Google Shape;222;p37"/>
          <p:cNvSpPr txBox="1"/>
          <p:nvPr/>
        </p:nvSpPr>
        <p:spPr>
          <a:xfrm>
            <a:off x="370030" y="803700"/>
            <a:ext cx="656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 </a:t>
            </a:r>
            <a:r>
              <a:rPr lang="en" sz="1600">
                <a:solidFill>
                  <a:schemeClr val="dk1"/>
                </a:solidFill>
              </a:rPr>
              <a:t>Implemented CART regression tree from scratch</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302400" y="1768655"/>
            <a:ext cx="8539200" cy="1606200"/>
          </a:xfrm>
          <a:prstGeom prst="rect">
            <a:avLst/>
          </a:prstGeom>
          <a:noFill/>
          <a:ln>
            <a:noFill/>
          </a:ln>
        </p:spPr>
        <p:txBody>
          <a:bodyPr anchorCtr="0" anchor="ctr" bIns="0" lIns="0" spcFirstLastPara="1" rIns="0" wrap="square" tIns="0">
            <a:normAutofit/>
          </a:bodyPr>
          <a:lstStyle/>
          <a:p>
            <a:pPr indent="0" lvl="0" marL="0" rtl="0" algn="ctr">
              <a:lnSpc>
                <a:spcPct val="115000"/>
              </a:lnSpc>
              <a:spcBef>
                <a:spcPts val="0"/>
              </a:spcBef>
              <a:spcAft>
                <a:spcPts val="0"/>
              </a:spcAft>
              <a:buSzPts val="2100"/>
              <a:buNone/>
            </a:pPr>
            <a:r>
              <a:rPr lang="en" sz="2500">
                <a:solidFill>
                  <a:schemeClr val="lt1"/>
                </a:solidFill>
              </a:rPr>
              <a:t>Thank You!</a:t>
            </a:r>
            <a:endParaRPr sz="2500">
              <a:solidFill>
                <a:schemeClr val="lt1"/>
              </a:solidFill>
            </a:endParaRPr>
          </a:p>
          <a:p>
            <a:pPr indent="0" lvl="0" marL="0" rtl="0" algn="ctr">
              <a:lnSpc>
                <a:spcPct val="150000"/>
              </a:lnSpc>
              <a:spcBef>
                <a:spcPts val="0"/>
              </a:spcBef>
              <a:spcAft>
                <a:spcPts val="0"/>
              </a:spcAft>
              <a:buSzPts val="2100"/>
              <a:buNone/>
            </a:pPr>
            <a:r>
              <a:rPr lang="en" sz="1800">
                <a:solidFill>
                  <a:srgbClr val="6D9EEB"/>
                </a:solidFill>
              </a:rPr>
              <a:t>Questions?</a:t>
            </a:r>
            <a:endParaRPr sz="1800">
              <a:solidFill>
                <a:srgbClr val="6D9EE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Bibliography</a:t>
            </a:r>
            <a:endParaRPr b="0"/>
          </a:p>
        </p:txBody>
      </p:sp>
      <p:sp>
        <p:nvSpPr>
          <p:cNvPr id="233" name="Google Shape;233;p39"/>
          <p:cNvSpPr txBox="1"/>
          <p:nvPr/>
        </p:nvSpPr>
        <p:spPr>
          <a:xfrm>
            <a:off x="522425" y="879900"/>
            <a:ext cx="8319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155CC"/>
                </a:solidFill>
                <a:highlight>
                  <a:srgbClr val="FFFFFF"/>
                </a:highlight>
                <a:uFill>
                  <a:noFill/>
                </a:uFill>
                <a:hlinkClick r:id="rId3">
                  <a:extLst>
                    <a:ext uri="{A12FA001-AC4F-418D-AE19-62706E023703}">
                      <ahyp:hlinkClr val="tx"/>
                    </a:ext>
                  </a:extLst>
                </a:hlinkClick>
              </a:rPr>
              <a:t>Cortez, P. and Morais, A.D.J.R., 2007. A data mining approach to predict forest fires using meteorological data.</a:t>
            </a:r>
            <a:endParaRPr sz="1500">
              <a:solidFill>
                <a:srgbClr val="1155CC"/>
              </a:solidFill>
            </a:endParaRPr>
          </a:p>
          <a:p>
            <a:pPr indent="0" lvl="0" marL="0" rtl="0" algn="l">
              <a:spcBef>
                <a:spcPts val="0"/>
              </a:spcBef>
              <a:spcAft>
                <a:spcPts val="0"/>
              </a:spcAft>
              <a:buNone/>
            </a:pPr>
            <a:r>
              <a:t/>
            </a:r>
            <a:endParaRPr sz="1500">
              <a:solidFill>
                <a:srgbClr val="1155CC"/>
              </a:solidFill>
            </a:endParaRPr>
          </a:p>
          <a:p>
            <a:pPr indent="0" lvl="0" marL="0" rtl="0" algn="l">
              <a:spcBef>
                <a:spcPts val="0"/>
              </a:spcBef>
              <a:spcAft>
                <a:spcPts val="0"/>
              </a:spcAft>
              <a:buNone/>
            </a:pPr>
            <a:r>
              <a:rPr lang="en" sz="1500">
                <a:solidFill>
                  <a:srgbClr val="1155CC"/>
                </a:solidFill>
                <a:highlight>
                  <a:srgbClr val="FFFFFF"/>
                </a:highlight>
                <a:uFill>
                  <a:noFill/>
                </a:uFill>
                <a:hlinkClick r:id="rId4">
                  <a:extLst>
                    <a:ext uri="{A12FA001-AC4F-418D-AE19-62706E023703}">
                      <ahyp:hlinkClr val="tx"/>
                    </a:ext>
                  </a:extLst>
                </a:hlinkClick>
              </a:rPr>
              <a:t>Breiman, L., 2017. </a:t>
            </a:r>
            <a:r>
              <a:rPr i="1" lang="en" sz="1500">
                <a:solidFill>
                  <a:srgbClr val="1155CC"/>
                </a:solidFill>
                <a:highlight>
                  <a:srgbClr val="FFFFFF"/>
                </a:highlight>
                <a:uFill>
                  <a:noFill/>
                </a:uFill>
                <a:hlinkClick r:id="rId5">
                  <a:extLst>
                    <a:ext uri="{A12FA001-AC4F-418D-AE19-62706E023703}">
                      <ahyp:hlinkClr val="tx"/>
                    </a:ext>
                  </a:extLst>
                </a:hlinkClick>
              </a:rPr>
              <a:t>Classification and regression trees</a:t>
            </a:r>
            <a:r>
              <a:rPr lang="en" sz="1500">
                <a:solidFill>
                  <a:srgbClr val="1155CC"/>
                </a:solidFill>
                <a:highlight>
                  <a:srgbClr val="FFFFFF"/>
                </a:highlight>
                <a:uFill>
                  <a:noFill/>
                </a:uFill>
                <a:hlinkClick r:id="rId6">
                  <a:extLst>
                    <a:ext uri="{A12FA001-AC4F-418D-AE19-62706E023703}">
                      <ahyp:hlinkClr val="tx"/>
                    </a:ext>
                  </a:extLst>
                </a:hlinkClick>
              </a:rPr>
              <a:t>. Routledge.</a:t>
            </a:r>
            <a:endParaRPr sz="1500">
              <a:solidFill>
                <a:srgbClr val="1155CC"/>
              </a:solidFill>
            </a:endParaRPr>
          </a:p>
          <a:p>
            <a:pPr indent="0" lvl="0" marL="0" rtl="0" algn="l">
              <a:spcBef>
                <a:spcPts val="0"/>
              </a:spcBef>
              <a:spcAft>
                <a:spcPts val="0"/>
              </a:spcAft>
              <a:buNone/>
            </a:pPr>
            <a:r>
              <a:t/>
            </a:r>
            <a:endParaRPr sz="1500">
              <a:solidFill>
                <a:srgbClr val="1155CC"/>
              </a:solidFill>
            </a:endParaRPr>
          </a:p>
          <a:p>
            <a:pPr indent="0" lvl="0" marL="0" rtl="0" algn="l">
              <a:spcBef>
                <a:spcPts val="0"/>
              </a:spcBef>
              <a:spcAft>
                <a:spcPts val="0"/>
              </a:spcAft>
              <a:buNone/>
            </a:pPr>
            <a:r>
              <a:rPr lang="en" sz="1500">
                <a:solidFill>
                  <a:srgbClr val="1155CC"/>
                </a:solidFill>
                <a:uFill>
                  <a:noFill/>
                </a:uFill>
                <a:hlinkClick r:id="rId7">
                  <a:extLst>
                    <a:ext uri="{A12FA001-AC4F-418D-AE19-62706E023703}">
                      <ahyp:hlinkClr val="tx"/>
                    </a:ext>
                  </a:extLst>
                </a:hlinkClick>
              </a:rPr>
              <a:t>Scikit-learn: Tree Algorithms (CART)</a:t>
            </a:r>
            <a:endParaRPr sz="1500">
              <a:solidFill>
                <a:srgbClr val="1155CC"/>
              </a:solidFill>
            </a:endParaRPr>
          </a:p>
        </p:txBody>
      </p:sp>
      <p:sp>
        <p:nvSpPr>
          <p:cNvPr id="234" name="Google Shape;234;p39"/>
          <p:cNvSpPr txBox="1"/>
          <p:nvPr/>
        </p:nvSpPr>
        <p:spPr>
          <a:xfrm>
            <a:off x="217625" y="879900"/>
            <a:ext cx="551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155CC"/>
                </a:solidFill>
                <a:highlight>
                  <a:srgbClr val="FFFFFF"/>
                </a:highlight>
              </a:rPr>
              <a:t>[1]</a:t>
            </a:r>
            <a:endParaRPr sz="1500">
              <a:solidFill>
                <a:srgbClr val="1155CC"/>
              </a:solidFill>
              <a:highlight>
                <a:srgbClr val="FFFFFF"/>
              </a:highlight>
            </a:endParaRPr>
          </a:p>
          <a:p>
            <a:pPr indent="0" lvl="0" marL="0" rtl="0" algn="l">
              <a:spcBef>
                <a:spcPts val="0"/>
              </a:spcBef>
              <a:spcAft>
                <a:spcPts val="0"/>
              </a:spcAft>
              <a:buNone/>
            </a:pPr>
            <a:r>
              <a:t/>
            </a:r>
            <a:endParaRPr sz="1500">
              <a:solidFill>
                <a:srgbClr val="1155CC"/>
              </a:solidFill>
              <a:highlight>
                <a:srgbClr val="FFFFFF"/>
              </a:highlight>
            </a:endParaRPr>
          </a:p>
          <a:p>
            <a:pPr indent="0" lvl="0" marL="0" rtl="0" algn="l">
              <a:spcBef>
                <a:spcPts val="0"/>
              </a:spcBef>
              <a:spcAft>
                <a:spcPts val="0"/>
              </a:spcAft>
              <a:buNone/>
            </a:pPr>
            <a:r>
              <a:t/>
            </a:r>
            <a:endParaRPr sz="1500">
              <a:solidFill>
                <a:srgbClr val="1155CC"/>
              </a:solidFill>
              <a:highlight>
                <a:srgbClr val="FFFFFF"/>
              </a:highlight>
            </a:endParaRPr>
          </a:p>
          <a:p>
            <a:pPr indent="0" lvl="0" marL="0" rtl="0" algn="l">
              <a:spcBef>
                <a:spcPts val="0"/>
              </a:spcBef>
              <a:spcAft>
                <a:spcPts val="0"/>
              </a:spcAft>
              <a:buNone/>
            </a:pPr>
            <a:r>
              <a:rPr lang="en" sz="1500">
                <a:solidFill>
                  <a:srgbClr val="1155CC"/>
                </a:solidFill>
                <a:highlight>
                  <a:srgbClr val="FFFFFF"/>
                </a:highlight>
              </a:rPr>
              <a:t>[2]</a:t>
            </a:r>
            <a:endParaRPr sz="1500">
              <a:solidFill>
                <a:srgbClr val="1155CC"/>
              </a:solidFill>
              <a:highlight>
                <a:srgbClr val="FFFFFF"/>
              </a:highlight>
            </a:endParaRPr>
          </a:p>
          <a:p>
            <a:pPr indent="0" lvl="0" marL="0" rtl="0" algn="l">
              <a:spcBef>
                <a:spcPts val="0"/>
              </a:spcBef>
              <a:spcAft>
                <a:spcPts val="0"/>
              </a:spcAft>
              <a:buNone/>
            </a:pPr>
            <a:r>
              <a:t/>
            </a:r>
            <a:endParaRPr sz="1500">
              <a:solidFill>
                <a:srgbClr val="1155CC"/>
              </a:solidFill>
              <a:highlight>
                <a:srgbClr val="FFFFFF"/>
              </a:highlight>
            </a:endParaRPr>
          </a:p>
          <a:p>
            <a:pPr indent="0" lvl="0" marL="0" rtl="0" algn="l">
              <a:spcBef>
                <a:spcPts val="0"/>
              </a:spcBef>
              <a:spcAft>
                <a:spcPts val="0"/>
              </a:spcAft>
              <a:buNone/>
            </a:pPr>
            <a:r>
              <a:rPr lang="en" sz="1500">
                <a:solidFill>
                  <a:srgbClr val="1155CC"/>
                </a:solidFill>
                <a:highlight>
                  <a:srgbClr val="FFFFFF"/>
                </a:highlight>
              </a:rPr>
              <a:t>[3]</a:t>
            </a:r>
            <a:endParaRPr sz="1500">
              <a:solidFill>
                <a:srgbClr val="1155CC"/>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02400" y="146775"/>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Introduction | </a:t>
            </a:r>
            <a:r>
              <a:rPr b="0" lang="en"/>
              <a:t>Overview</a:t>
            </a:r>
            <a:endParaRPr b="0"/>
          </a:p>
        </p:txBody>
      </p:sp>
      <p:sp>
        <p:nvSpPr>
          <p:cNvPr id="107" name="Google Shape;107;p26"/>
          <p:cNvSpPr txBox="1"/>
          <p:nvPr>
            <p:ph idx="2" type="title"/>
          </p:nvPr>
        </p:nvSpPr>
        <p:spPr>
          <a:xfrm>
            <a:off x="302400" y="719475"/>
            <a:ext cx="8539200" cy="266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rPr lang="en" sz="1300"/>
              <a:t>The objective of this report is to develop, implement and test a Classification and Regression Tree (CART) algorithm for regression problems. This algorithm uses a </a:t>
            </a:r>
            <a:r>
              <a:rPr lang="en" sz="1300"/>
              <a:t>decision</a:t>
            </a:r>
            <a:r>
              <a:rPr lang="en" sz="1300"/>
              <a:t> tree like structure to </a:t>
            </a:r>
            <a:r>
              <a:rPr lang="en" sz="1300"/>
              <a:t>predict regression problems. </a:t>
            </a:r>
            <a:endParaRPr sz="1300"/>
          </a:p>
        </p:txBody>
      </p:sp>
      <p:sp>
        <p:nvSpPr>
          <p:cNvPr id="108" name="Google Shape;108;p26"/>
          <p:cNvSpPr txBox="1"/>
          <p:nvPr>
            <p:ph idx="2" type="title"/>
          </p:nvPr>
        </p:nvSpPr>
        <p:spPr>
          <a:xfrm>
            <a:off x="302400" y="1444475"/>
            <a:ext cx="4096500" cy="406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rPr b="1" lang="en" sz="1100">
                <a:solidFill>
                  <a:srgbClr val="351C75"/>
                </a:solidFill>
                <a:latin typeface="Helvetica Neue"/>
                <a:ea typeface="Helvetica Neue"/>
                <a:cs typeface="Helvetica Neue"/>
                <a:sym typeface="Helvetica Neue"/>
              </a:rPr>
              <a:t>Advantages</a:t>
            </a:r>
            <a:endParaRPr sz="1100">
              <a:solidFill>
                <a:srgbClr val="351C75"/>
              </a:solidFill>
            </a:endParaRPr>
          </a:p>
        </p:txBody>
      </p:sp>
      <p:sp>
        <p:nvSpPr>
          <p:cNvPr id="109" name="Google Shape;109;p26"/>
          <p:cNvSpPr txBox="1"/>
          <p:nvPr>
            <p:ph idx="2" type="title"/>
          </p:nvPr>
        </p:nvSpPr>
        <p:spPr>
          <a:xfrm>
            <a:off x="4745100" y="1444475"/>
            <a:ext cx="4096500" cy="406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rPr b="1" lang="en" sz="1100">
                <a:solidFill>
                  <a:srgbClr val="351C75"/>
                </a:solidFill>
                <a:latin typeface="Helvetica Neue"/>
                <a:ea typeface="Helvetica Neue"/>
                <a:cs typeface="Helvetica Neue"/>
                <a:sym typeface="Helvetica Neue"/>
              </a:rPr>
              <a:t>Disadvantages</a:t>
            </a:r>
            <a:endParaRPr sz="1100">
              <a:solidFill>
                <a:srgbClr val="351C75"/>
              </a:solidFill>
            </a:endParaRPr>
          </a:p>
        </p:txBody>
      </p:sp>
      <p:sp>
        <p:nvSpPr>
          <p:cNvPr id="110" name="Google Shape;110;p26"/>
          <p:cNvSpPr txBox="1"/>
          <p:nvPr>
            <p:ph idx="2" type="title"/>
          </p:nvPr>
        </p:nvSpPr>
        <p:spPr>
          <a:xfrm>
            <a:off x="302400" y="1992525"/>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lnSpc>
                <a:spcPct val="100000"/>
              </a:lnSpc>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Non-linearity Handling: </a:t>
            </a:r>
            <a:r>
              <a:rPr lang="en" sz="1000">
                <a:solidFill>
                  <a:srgbClr val="351C75"/>
                </a:solidFill>
              </a:rPr>
              <a:t>Models complex, non-linear relationships between features and the target variable</a:t>
            </a:r>
            <a:endParaRPr sz="1000">
              <a:solidFill>
                <a:srgbClr val="351C75"/>
              </a:solidFill>
            </a:endParaRPr>
          </a:p>
        </p:txBody>
      </p:sp>
      <p:sp>
        <p:nvSpPr>
          <p:cNvPr id="111" name="Google Shape;111;p26"/>
          <p:cNvSpPr txBox="1"/>
          <p:nvPr>
            <p:ph idx="2" type="title"/>
          </p:nvPr>
        </p:nvSpPr>
        <p:spPr>
          <a:xfrm>
            <a:off x="302400" y="3013800"/>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Feature Selection: </a:t>
            </a:r>
            <a:r>
              <a:rPr lang="en" sz="1000">
                <a:solidFill>
                  <a:srgbClr val="351C75"/>
                </a:solidFill>
              </a:rPr>
              <a:t>Splits only on relevant features, reducing the risk of overfitting to irrelevant variables</a:t>
            </a:r>
            <a:endParaRPr sz="1000">
              <a:solidFill>
                <a:srgbClr val="351C75"/>
              </a:solidFill>
            </a:endParaRPr>
          </a:p>
        </p:txBody>
      </p:sp>
      <p:sp>
        <p:nvSpPr>
          <p:cNvPr id="112" name="Google Shape;112;p26"/>
          <p:cNvSpPr txBox="1"/>
          <p:nvPr>
            <p:ph idx="2" type="title"/>
          </p:nvPr>
        </p:nvSpPr>
        <p:spPr>
          <a:xfrm>
            <a:off x="302400" y="4035075"/>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Interpretability: </a:t>
            </a:r>
            <a:r>
              <a:rPr lang="en" sz="1000">
                <a:solidFill>
                  <a:srgbClr val="351C75"/>
                </a:solidFill>
              </a:rPr>
              <a:t>Easy to understand and interpret, with clear decision paths that explain predictions</a:t>
            </a:r>
            <a:endParaRPr sz="1000">
              <a:solidFill>
                <a:srgbClr val="351C75"/>
              </a:solidFill>
            </a:endParaRPr>
          </a:p>
        </p:txBody>
      </p:sp>
      <p:sp>
        <p:nvSpPr>
          <p:cNvPr id="113" name="Google Shape;113;p26"/>
          <p:cNvSpPr txBox="1"/>
          <p:nvPr/>
        </p:nvSpPr>
        <p:spPr>
          <a:xfrm>
            <a:off x="364600" y="2232125"/>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a:t>
            </a:r>
            <a:endParaRPr sz="2100">
              <a:solidFill>
                <a:srgbClr val="351C75"/>
              </a:solidFill>
            </a:endParaRPr>
          </a:p>
        </p:txBody>
      </p:sp>
      <p:sp>
        <p:nvSpPr>
          <p:cNvPr id="114" name="Google Shape;114;p26"/>
          <p:cNvSpPr txBox="1"/>
          <p:nvPr/>
        </p:nvSpPr>
        <p:spPr>
          <a:xfrm>
            <a:off x="364600" y="3229350"/>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a:t>
            </a:r>
            <a:endParaRPr sz="2100">
              <a:solidFill>
                <a:srgbClr val="351C75"/>
              </a:solidFill>
            </a:endParaRPr>
          </a:p>
        </p:txBody>
      </p:sp>
      <p:sp>
        <p:nvSpPr>
          <p:cNvPr id="115" name="Google Shape;115;p26"/>
          <p:cNvSpPr txBox="1"/>
          <p:nvPr/>
        </p:nvSpPr>
        <p:spPr>
          <a:xfrm>
            <a:off x="364600" y="4250625"/>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a:t>
            </a:r>
            <a:endParaRPr sz="2100">
              <a:solidFill>
                <a:srgbClr val="351C75"/>
              </a:solidFill>
            </a:endParaRPr>
          </a:p>
        </p:txBody>
      </p:sp>
      <p:sp>
        <p:nvSpPr>
          <p:cNvPr id="116" name="Google Shape;116;p26"/>
          <p:cNvSpPr txBox="1"/>
          <p:nvPr>
            <p:ph idx="2" type="title"/>
          </p:nvPr>
        </p:nvSpPr>
        <p:spPr>
          <a:xfrm>
            <a:off x="4745100" y="1992525"/>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lnSpc>
                <a:spcPct val="100000"/>
              </a:lnSpc>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Overfitting: </a:t>
            </a:r>
            <a:r>
              <a:rPr lang="en" sz="1000">
                <a:solidFill>
                  <a:srgbClr val="351C75"/>
                </a:solidFill>
              </a:rPr>
              <a:t>Prone to overfitting, especially when the tree grows too deep</a:t>
            </a:r>
            <a:endParaRPr sz="1000">
              <a:solidFill>
                <a:srgbClr val="351C75"/>
              </a:solidFill>
            </a:endParaRPr>
          </a:p>
        </p:txBody>
      </p:sp>
      <p:sp>
        <p:nvSpPr>
          <p:cNvPr id="117" name="Google Shape;117;p26"/>
          <p:cNvSpPr txBox="1"/>
          <p:nvPr>
            <p:ph idx="2" type="title"/>
          </p:nvPr>
        </p:nvSpPr>
        <p:spPr>
          <a:xfrm>
            <a:off x="4745100" y="4035075"/>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Bias in Splitting Criteria: </a:t>
            </a:r>
            <a:r>
              <a:rPr lang="en" sz="1000">
                <a:solidFill>
                  <a:srgbClr val="351C75"/>
                </a:solidFill>
              </a:rPr>
              <a:t>May favour features with more levels or categories when splitting</a:t>
            </a:r>
            <a:endParaRPr sz="1000">
              <a:solidFill>
                <a:srgbClr val="351C75"/>
              </a:solidFill>
            </a:endParaRPr>
          </a:p>
        </p:txBody>
      </p:sp>
      <p:sp>
        <p:nvSpPr>
          <p:cNvPr id="118" name="Google Shape;118;p26"/>
          <p:cNvSpPr txBox="1"/>
          <p:nvPr>
            <p:ph idx="2" type="title"/>
          </p:nvPr>
        </p:nvSpPr>
        <p:spPr>
          <a:xfrm>
            <a:off x="4745100" y="3013800"/>
            <a:ext cx="4096500" cy="831300"/>
          </a:xfrm>
          <a:prstGeom prst="rect">
            <a:avLst/>
          </a:prstGeom>
          <a:solidFill>
            <a:srgbClr val="D9D2E9"/>
          </a:solidFill>
          <a:ln>
            <a:noFill/>
          </a:ln>
        </p:spPr>
        <p:txBody>
          <a:bodyPr anchorCtr="0" anchor="ctr" bIns="0" lIns="0" spcFirstLastPara="1" rIns="0" wrap="square" tIns="0">
            <a:noAutofit/>
          </a:bodyPr>
          <a:lstStyle/>
          <a:p>
            <a:pPr indent="0" lvl="0" marL="548640" marR="274320" rtl="0" algn="l">
              <a:spcBef>
                <a:spcPts val="0"/>
              </a:spcBef>
              <a:spcAft>
                <a:spcPts val="0"/>
              </a:spcAft>
              <a:buSzPts val="1100"/>
              <a:buFont typeface="Helvetica Neue Light"/>
              <a:buNone/>
            </a:pPr>
            <a:r>
              <a:rPr b="1" lang="en" sz="1000">
                <a:solidFill>
                  <a:srgbClr val="351C75"/>
                </a:solidFill>
                <a:latin typeface="Helvetica Neue"/>
                <a:ea typeface="Helvetica Neue"/>
                <a:cs typeface="Helvetica Neue"/>
                <a:sym typeface="Helvetica Neue"/>
              </a:rPr>
              <a:t>Instability: </a:t>
            </a:r>
            <a:r>
              <a:rPr lang="en" sz="1000">
                <a:solidFill>
                  <a:srgbClr val="351C75"/>
                </a:solidFill>
              </a:rPr>
              <a:t>Small changes in the training data can result in significantly different trees because of its greedy nature during splitting</a:t>
            </a:r>
            <a:endParaRPr sz="1000">
              <a:solidFill>
                <a:srgbClr val="351C75"/>
              </a:solidFill>
            </a:endParaRPr>
          </a:p>
        </p:txBody>
      </p:sp>
      <p:sp>
        <p:nvSpPr>
          <p:cNvPr id="119" name="Google Shape;119;p26"/>
          <p:cNvSpPr txBox="1"/>
          <p:nvPr/>
        </p:nvSpPr>
        <p:spPr>
          <a:xfrm>
            <a:off x="4807300" y="2232125"/>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X</a:t>
            </a:r>
            <a:endParaRPr sz="2100">
              <a:solidFill>
                <a:srgbClr val="351C75"/>
              </a:solidFill>
            </a:endParaRPr>
          </a:p>
        </p:txBody>
      </p:sp>
      <p:sp>
        <p:nvSpPr>
          <p:cNvPr id="120" name="Google Shape;120;p26"/>
          <p:cNvSpPr txBox="1"/>
          <p:nvPr/>
        </p:nvSpPr>
        <p:spPr>
          <a:xfrm>
            <a:off x="4807300" y="3229350"/>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X</a:t>
            </a:r>
            <a:endParaRPr sz="2100">
              <a:solidFill>
                <a:srgbClr val="351C75"/>
              </a:solidFill>
            </a:endParaRPr>
          </a:p>
        </p:txBody>
      </p:sp>
      <p:sp>
        <p:nvSpPr>
          <p:cNvPr id="121" name="Google Shape;121;p26"/>
          <p:cNvSpPr txBox="1"/>
          <p:nvPr/>
        </p:nvSpPr>
        <p:spPr>
          <a:xfrm>
            <a:off x="4807300" y="4250625"/>
            <a:ext cx="255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351C75"/>
                </a:solidFill>
              </a:rPr>
              <a:t>X</a:t>
            </a:r>
            <a:endParaRPr sz="2100">
              <a:solidFill>
                <a:srgbClr val="351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idx="2" type="title"/>
          </p:nvPr>
        </p:nvSpPr>
        <p:spPr>
          <a:xfrm>
            <a:off x="302400" y="2005725"/>
            <a:ext cx="4096500" cy="286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rPr b="1" lang="en" sz="1200">
                <a:latin typeface="Helvetica Neue"/>
                <a:ea typeface="Helvetica Neue"/>
                <a:cs typeface="Helvetica Neue"/>
                <a:sym typeface="Helvetica Neue"/>
              </a:rPr>
              <a:t>Decision Tree: </a:t>
            </a:r>
            <a:r>
              <a:rPr lang="en" sz="1200"/>
              <a:t>Despite</a:t>
            </a:r>
            <a:r>
              <a:rPr lang="en" sz="1200"/>
              <a:t> being a regression problem, this is a binary decision tree. At each node, the tree </a:t>
            </a:r>
            <a:r>
              <a:rPr lang="en" sz="1200"/>
              <a:t>partitions</a:t>
            </a:r>
            <a:r>
              <a:rPr lang="en" sz="1200"/>
              <a:t> the input space based on a single feature (X = Rd) at a </a:t>
            </a:r>
            <a:r>
              <a:rPr lang="en" sz="1200"/>
              <a:t>specific</a:t>
            </a:r>
            <a:r>
              <a:rPr lang="en" sz="1200"/>
              <a:t> threshold that minimizes the loss function: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rPr lang="en" sz="1200"/>
              <a:t>For any data point that reaches a specific leaf node, the prediction (Y = R) is the mean of the </a:t>
            </a:r>
            <a:r>
              <a:rPr lang="en" sz="1200"/>
              <a:t>target</a:t>
            </a:r>
            <a:r>
              <a:rPr lang="en" sz="1200"/>
              <a:t> values for all training observations in that leaf: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p:txBody>
      </p:sp>
      <p:sp>
        <p:nvSpPr>
          <p:cNvPr id="127" name="Google Shape;127;p27"/>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Mathematical Model | </a:t>
            </a:r>
            <a:r>
              <a:rPr b="0" lang="en"/>
              <a:t>Representation &amp; Loss Function</a:t>
            </a:r>
            <a:endParaRPr b="0"/>
          </a:p>
        </p:txBody>
      </p:sp>
      <p:sp>
        <p:nvSpPr>
          <p:cNvPr id="128" name="Google Shape;128;p27"/>
          <p:cNvSpPr txBox="1"/>
          <p:nvPr>
            <p:ph idx="2" type="title"/>
          </p:nvPr>
        </p:nvSpPr>
        <p:spPr>
          <a:xfrm>
            <a:off x="302400" y="1514300"/>
            <a:ext cx="4096500" cy="406200"/>
          </a:xfrm>
          <a:prstGeom prst="rect">
            <a:avLst/>
          </a:prstGeom>
          <a:solidFill>
            <a:srgbClr val="D9D2E9"/>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Font typeface="Helvetica Neue Light"/>
              <a:buNone/>
            </a:pPr>
            <a:r>
              <a:rPr b="1" lang="en" sz="1100">
                <a:solidFill>
                  <a:srgbClr val="351C75"/>
                </a:solidFill>
                <a:latin typeface="Helvetica Neue"/>
                <a:ea typeface="Helvetica Neue"/>
                <a:cs typeface="Helvetica Neue"/>
                <a:sym typeface="Helvetica Neue"/>
              </a:rPr>
              <a:t>Representation</a:t>
            </a:r>
            <a:endParaRPr sz="1100">
              <a:solidFill>
                <a:srgbClr val="351C75"/>
              </a:solidFill>
            </a:endParaRPr>
          </a:p>
        </p:txBody>
      </p:sp>
      <p:sp>
        <p:nvSpPr>
          <p:cNvPr id="129" name="Google Shape;129;p27"/>
          <p:cNvSpPr txBox="1"/>
          <p:nvPr>
            <p:ph idx="2" type="title"/>
          </p:nvPr>
        </p:nvSpPr>
        <p:spPr>
          <a:xfrm>
            <a:off x="4745100" y="1514300"/>
            <a:ext cx="4096500" cy="406200"/>
          </a:xfrm>
          <a:prstGeom prst="rect">
            <a:avLst/>
          </a:prstGeom>
          <a:solidFill>
            <a:srgbClr val="D9D2E9"/>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Font typeface="Helvetica Neue Light"/>
              <a:buNone/>
            </a:pPr>
            <a:r>
              <a:rPr b="1" lang="en" sz="1100">
                <a:solidFill>
                  <a:srgbClr val="351C75"/>
                </a:solidFill>
                <a:latin typeface="Helvetica Neue"/>
                <a:ea typeface="Helvetica Neue"/>
                <a:cs typeface="Helvetica Neue"/>
                <a:sym typeface="Helvetica Neue"/>
              </a:rPr>
              <a:t>Loss Function</a:t>
            </a:r>
            <a:endParaRPr sz="1100">
              <a:solidFill>
                <a:srgbClr val="351C75"/>
              </a:solidFill>
            </a:endParaRPr>
          </a:p>
        </p:txBody>
      </p:sp>
      <p:sp>
        <p:nvSpPr>
          <p:cNvPr id="130" name="Google Shape;130;p27"/>
          <p:cNvSpPr txBox="1"/>
          <p:nvPr>
            <p:ph idx="2" type="title"/>
          </p:nvPr>
        </p:nvSpPr>
        <p:spPr>
          <a:xfrm>
            <a:off x="302400" y="902150"/>
            <a:ext cx="8539200" cy="406200"/>
          </a:xfrm>
          <a:prstGeom prst="rect">
            <a:avLst/>
          </a:prstGeom>
          <a:solidFill>
            <a:srgbClr val="351C75"/>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Font typeface="Helvetica Neue Light"/>
              <a:buNone/>
            </a:pPr>
            <a:r>
              <a:rPr b="1" lang="en" sz="1200">
                <a:solidFill>
                  <a:schemeClr val="lt1"/>
                </a:solidFill>
                <a:latin typeface="Helvetica Neue"/>
                <a:ea typeface="Helvetica Neue"/>
                <a:cs typeface="Helvetica Neue"/>
                <a:sym typeface="Helvetica Neue"/>
              </a:rPr>
              <a:t>Regression Decision Tree</a:t>
            </a:r>
            <a:endParaRPr sz="1200">
              <a:solidFill>
                <a:schemeClr val="lt1"/>
              </a:solidFill>
            </a:endParaRPr>
          </a:p>
        </p:txBody>
      </p:sp>
      <p:sp>
        <p:nvSpPr>
          <p:cNvPr id="131" name="Google Shape;131;p27"/>
          <p:cNvSpPr txBox="1"/>
          <p:nvPr>
            <p:ph idx="2" type="title"/>
          </p:nvPr>
        </p:nvSpPr>
        <p:spPr>
          <a:xfrm>
            <a:off x="4745100" y="2005725"/>
            <a:ext cx="4096500" cy="286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rPr b="1" lang="en" sz="1200">
                <a:latin typeface="Helvetica Neue"/>
                <a:ea typeface="Helvetica Neue"/>
                <a:cs typeface="Helvetica Neue"/>
                <a:sym typeface="Helvetica Neue"/>
              </a:rPr>
              <a:t>Loss Function:</a:t>
            </a:r>
            <a:r>
              <a:rPr lang="en" sz="1200"/>
              <a:t> A Regression Tree </a:t>
            </a:r>
            <a:r>
              <a:rPr lang="en" sz="1200"/>
              <a:t>uses Sum of Squared Errors (SSE) as its loss function. SSE measures the total squared difference between the actual target values and the predicted values within each node: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t/>
            </a:r>
            <a:endParaRPr sz="1200"/>
          </a:p>
          <a:p>
            <a:pPr indent="0" lvl="0" marL="0" rtl="0" algn="l">
              <a:lnSpc>
                <a:spcPct val="100000"/>
              </a:lnSpc>
              <a:spcBef>
                <a:spcPts val="0"/>
              </a:spcBef>
              <a:spcAft>
                <a:spcPts val="0"/>
              </a:spcAft>
              <a:buSzPts val="1100"/>
              <a:buFont typeface="Helvetica Neue Light"/>
              <a:buNone/>
            </a:pPr>
            <a:r>
              <a:rPr lang="en" sz="1200"/>
              <a:t>Where: </a:t>
            </a:r>
            <a:endParaRPr sz="1200"/>
          </a:p>
          <a:p>
            <a:pPr indent="-213359" lvl="0" marL="274320" rtl="0" algn="l">
              <a:lnSpc>
                <a:spcPct val="100000"/>
              </a:lnSpc>
              <a:spcBef>
                <a:spcPts val="0"/>
              </a:spcBef>
              <a:spcAft>
                <a:spcPts val="0"/>
              </a:spcAft>
              <a:buSzPts val="1200"/>
              <a:buChar char="●"/>
            </a:pPr>
            <a:r>
              <a:rPr lang="en" sz="1200"/>
              <a:t>N is the total number of observations</a:t>
            </a:r>
            <a:endParaRPr sz="1200"/>
          </a:p>
          <a:p>
            <a:pPr indent="-213359" lvl="0" marL="274320" rtl="0" algn="l">
              <a:lnSpc>
                <a:spcPct val="100000"/>
              </a:lnSpc>
              <a:spcBef>
                <a:spcPts val="0"/>
              </a:spcBef>
              <a:spcAft>
                <a:spcPts val="0"/>
              </a:spcAft>
              <a:buSzPts val="1200"/>
              <a:buChar char="●"/>
            </a:pPr>
            <a:r>
              <a:rPr lang="en" sz="1200"/>
              <a:t>Y_i is the target value of the ith sample</a:t>
            </a:r>
            <a:endParaRPr sz="1200"/>
          </a:p>
          <a:p>
            <a:pPr indent="-213359" lvl="0" marL="274320" rtl="0" algn="l">
              <a:lnSpc>
                <a:spcPct val="100000"/>
              </a:lnSpc>
              <a:spcBef>
                <a:spcPts val="0"/>
              </a:spcBef>
              <a:spcAft>
                <a:spcPts val="0"/>
              </a:spcAft>
              <a:buSzPts val="1200"/>
              <a:buChar char="●"/>
            </a:pPr>
            <a:r>
              <a:rPr lang="en" sz="1200"/>
              <a:t>Y is the predicted value for the ith sample given the learned model weights</a:t>
            </a:r>
            <a:endParaRPr sz="1200"/>
          </a:p>
        </p:txBody>
      </p:sp>
      <p:pic>
        <p:nvPicPr>
          <p:cNvPr id="132" name="Google Shape;132;p27"/>
          <p:cNvPicPr preferRelativeResize="0"/>
          <p:nvPr/>
        </p:nvPicPr>
        <p:blipFill>
          <a:blip r:embed="rId3">
            <a:alphaModFix/>
          </a:blip>
          <a:stretch>
            <a:fillRect/>
          </a:stretch>
        </p:blipFill>
        <p:spPr>
          <a:xfrm>
            <a:off x="701763" y="2825738"/>
            <a:ext cx="3297774" cy="649450"/>
          </a:xfrm>
          <a:prstGeom prst="rect">
            <a:avLst/>
          </a:prstGeom>
          <a:noFill/>
          <a:ln>
            <a:noFill/>
          </a:ln>
        </p:spPr>
      </p:pic>
      <p:pic>
        <p:nvPicPr>
          <p:cNvPr id="133" name="Google Shape;133;p27"/>
          <p:cNvPicPr preferRelativeResize="0"/>
          <p:nvPr/>
        </p:nvPicPr>
        <p:blipFill>
          <a:blip r:embed="rId4">
            <a:alphaModFix/>
          </a:blip>
          <a:stretch>
            <a:fillRect/>
          </a:stretch>
        </p:blipFill>
        <p:spPr>
          <a:xfrm>
            <a:off x="1523624" y="4336725"/>
            <a:ext cx="1654050" cy="649450"/>
          </a:xfrm>
          <a:prstGeom prst="rect">
            <a:avLst/>
          </a:prstGeom>
          <a:noFill/>
          <a:ln>
            <a:noFill/>
          </a:ln>
        </p:spPr>
      </p:pic>
      <p:pic>
        <p:nvPicPr>
          <p:cNvPr id="134" name="Google Shape;134;p27"/>
          <p:cNvPicPr preferRelativeResize="0"/>
          <p:nvPr/>
        </p:nvPicPr>
        <p:blipFill>
          <a:blip r:embed="rId5">
            <a:alphaModFix/>
          </a:blip>
          <a:stretch>
            <a:fillRect/>
          </a:stretch>
        </p:blipFill>
        <p:spPr>
          <a:xfrm>
            <a:off x="5643977" y="2825750"/>
            <a:ext cx="2226603" cy="77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Mathematical Model | </a:t>
            </a:r>
            <a:r>
              <a:rPr b="0" lang="en"/>
              <a:t>Optimization</a:t>
            </a:r>
            <a:endParaRPr b="0"/>
          </a:p>
        </p:txBody>
      </p:sp>
      <p:sp>
        <p:nvSpPr>
          <p:cNvPr id="140" name="Google Shape;140;p28"/>
          <p:cNvSpPr txBox="1"/>
          <p:nvPr>
            <p:ph idx="2" type="title"/>
          </p:nvPr>
        </p:nvSpPr>
        <p:spPr>
          <a:xfrm>
            <a:off x="302400" y="669479"/>
            <a:ext cx="8539200" cy="455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Font typeface="Helvetica Neue Light"/>
              <a:buNone/>
            </a:pPr>
            <a:r>
              <a:t/>
            </a:r>
            <a:endParaRPr sz="1100"/>
          </a:p>
          <a:p>
            <a:pPr indent="0" lvl="0" marL="0" rtl="0" algn="l">
              <a:lnSpc>
                <a:spcPct val="100000"/>
              </a:lnSpc>
              <a:spcBef>
                <a:spcPts val="0"/>
              </a:spcBef>
              <a:spcAft>
                <a:spcPts val="0"/>
              </a:spcAft>
              <a:buSzPts val="1100"/>
              <a:buFont typeface="Helvetica Neue Light"/>
              <a:buNone/>
            </a:pPr>
            <a:r>
              <a:rPr b="1" lang="en">
                <a:latin typeface="Helvetica Neue"/>
                <a:ea typeface="Helvetica Neue"/>
                <a:cs typeface="Helvetica Neue"/>
                <a:sym typeface="Helvetica Neue"/>
              </a:rPr>
              <a:t>Primary Goal of Optimization: </a:t>
            </a:r>
            <a:r>
              <a:rPr lang="en"/>
              <a:t>To split the data at each node into two subsets where we can </a:t>
            </a:r>
            <a:r>
              <a:rPr i="1" lang="en" u="sng"/>
              <a:t>minimize</a:t>
            </a:r>
            <a:r>
              <a:rPr lang="en"/>
              <a:t> the SSE (Sum of Squared Errors). </a:t>
            </a:r>
            <a:endParaRPr/>
          </a:p>
          <a:p>
            <a:pPr indent="0" lvl="0" marL="0" rtl="0" algn="l">
              <a:lnSpc>
                <a:spcPct val="100000"/>
              </a:lnSpc>
              <a:spcBef>
                <a:spcPts val="0"/>
              </a:spcBef>
              <a:spcAft>
                <a:spcPts val="0"/>
              </a:spcAft>
              <a:buSzPts val="1100"/>
              <a:buFont typeface="Helvetica Neue Light"/>
              <a:buNone/>
            </a:pPr>
            <a:r>
              <a:t/>
            </a:r>
            <a:endParaRPr/>
          </a:p>
          <a:p>
            <a:pPr indent="0" lvl="0" marL="0" rtl="0" algn="l">
              <a:lnSpc>
                <a:spcPct val="100000"/>
              </a:lnSpc>
              <a:spcBef>
                <a:spcPts val="0"/>
              </a:spcBef>
              <a:spcAft>
                <a:spcPts val="0"/>
              </a:spcAft>
              <a:buSzPts val="1100"/>
              <a:buFont typeface="Helvetica Neue Light"/>
              <a:buNone/>
            </a:pPr>
            <a:r>
              <a:rPr lang="en"/>
              <a:t>We use a </a:t>
            </a:r>
            <a:r>
              <a:rPr i="1" lang="en" u="sng"/>
              <a:t>Greedy Algorithm</a:t>
            </a:r>
            <a:r>
              <a:rPr lang="en"/>
              <a:t>, which selects the best split at each step to minimize the SSE.</a:t>
            </a:r>
            <a:endParaRPr/>
          </a:p>
          <a:p>
            <a:pPr indent="0" lvl="0" marL="0" rtl="0" algn="l">
              <a:lnSpc>
                <a:spcPct val="100000"/>
              </a:lnSpc>
              <a:spcBef>
                <a:spcPts val="0"/>
              </a:spcBef>
              <a:spcAft>
                <a:spcPts val="0"/>
              </a:spcAft>
              <a:buSzPts val="1100"/>
              <a:buFont typeface="Helvetica Neue Light"/>
              <a:buNone/>
            </a:pPr>
            <a:r>
              <a:t/>
            </a:r>
            <a:endParaRPr/>
          </a:p>
          <a:p>
            <a:pPr indent="0" lvl="0" marL="0" rtl="0" algn="l">
              <a:lnSpc>
                <a:spcPct val="100000"/>
              </a:lnSpc>
              <a:spcBef>
                <a:spcPts val="0"/>
              </a:spcBef>
              <a:spcAft>
                <a:spcPts val="0"/>
              </a:spcAft>
              <a:buSzPts val="1100"/>
              <a:buFont typeface="Helvetica Neue Light"/>
              <a:buNone/>
            </a:pPr>
            <a:r>
              <a:t/>
            </a:r>
            <a:endParaRPr/>
          </a:p>
          <a:p>
            <a:pPr indent="0" lvl="0" marL="0" rtl="0" algn="l">
              <a:lnSpc>
                <a:spcPct val="100000"/>
              </a:lnSpc>
              <a:spcBef>
                <a:spcPts val="0"/>
              </a:spcBef>
              <a:spcAft>
                <a:spcPts val="0"/>
              </a:spcAft>
              <a:buSzPts val="1100"/>
              <a:buFont typeface="Helvetica Neue Light"/>
              <a:buNone/>
            </a:pPr>
            <a:r>
              <a:rPr b="1" lang="en">
                <a:latin typeface="Helvetica Neue"/>
                <a:ea typeface="Helvetica Neue"/>
                <a:cs typeface="Helvetica Neue"/>
                <a:sym typeface="Helvetica Neue"/>
              </a:rPr>
              <a:t>Greedy Algorithm: </a:t>
            </a:r>
            <a:r>
              <a:rPr lang="en"/>
              <a:t>It is a problem-solving approach where at each step, the </a:t>
            </a:r>
            <a:r>
              <a:rPr i="1" lang="en" u="sng"/>
              <a:t>logically optimal choice</a:t>
            </a:r>
            <a:r>
              <a:rPr lang="en"/>
              <a:t> is made without future implications down the line. </a:t>
            </a:r>
            <a:endParaRPr/>
          </a:p>
          <a:p>
            <a:pPr indent="0" lvl="0" marL="0" rtl="0" algn="l">
              <a:lnSpc>
                <a:spcPct val="100000"/>
              </a:lnSpc>
              <a:spcBef>
                <a:spcPts val="0"/>
              </a:spcBef>
              <a:spcAft>
                <a:spcPts val="0"/>
              </a:spcAft>
              <a:buSzPts val="1100"/>
              <a:buFont typeface="Helvetica Neue Light"/>
              <a:buNone/>
            </a:pPr>
            <a:r>
              <a:t/>
            </a:r>
            <a:endParaRPr/>
          </a:p>
          <a:p>
            <a:pPr indent="0" lvl="0" marL="0" rtl="0" algn="l">
              <a:lnSpc>
                <a:spcPct val="100000"/>
              </a:lnSpc>
              <a:spcBef>
                <a:spcPts val="0"/>
              </a:spcBef>
              <a:spcAft>
                <a:spcPts val="0"/>
              </a:spcAft>
              <a:buSzPts val="1100"/>
              <a:buFont typeface="Helvetica Neue Light"/>
              <a:buNone/>
            </a:pPr>
            <a:r>
              <a:t/>
            </a:r>
            <a:endParaRPr/>
          </a:p>
          <a:p>
            <a:pPr indent="0" lvl="0" marL="0" rtl="0" algn="l">
              <a:lnSpc>
                <a:spcPct val="100000"/>
              </a:lnSpc>
              <a:spcBef>
                <a:spcPts val="0"/>
              </a:spcBef>
              <a:spcAft>
                <a:spcPts val="0"/>
              </a:spcAft>
              <a:buSzPts val="1100"/>
              <a:buFont typeface="Helvetica Neue Light"/>
              <a:buNone/>
            </a:pPr>
            <a:r>
              <a:rPr b="1" lang="en">
                <a:latin typeface="Helvetica Neue"/>
                <a:ea typeface="Helvetica Neue"/>
                <a:cs typeface="Helvetica Neue"/>
                <a:sym typeface="Helvetica Neue"/>
              </a:rPr>
              <a:t>What is the choice? </a:t>
            </a:r>
            <a:endParaRPr b="1">
              <a:latin typeface="Helvetica Neue"/>
              <a:ea typeface="Helvetica Neue"/>
              <a:cs typeface="Helvetica Neue"/>
              <a:sym typeface="Helvetica Neue"/>
            </a:endParaRPr>
          </a:p>
          <a:p>
            <a:pPr indent="0" lvl="0" marL="0" rtl="0" algn="l">
              <a:lnSpc>
                <a:spcPct val="100000"/>
              </a:lnSpc>
              <a:spcBef>
                <a:spcPts val="0"/>
              </a:spcBef>
              <a:spcAft>
                <a:spcPts val="0"/>
              </a:spcAft>
              <a:buSzPts val="1100"/>
              <a:buFont typeface="Helvetica Neue Light"/>
              <a:buNone/>
            </a:pPr>
            <a:r>
              <a:rPr lang="en"/>
              <a:t>We assess all possible splits across every </a:t>
            </a:r>
            <a:r>
              <a:rPr lang="en">
                <a:highlight>
                  <a:schemeClr val="lt1"/>
                </a:highlight>
              </a:rPr>
              <a:t>feature and potential split thresholds</a:t>
            </a:r>
            <a:r>
              <a:rPr lang="en"/>
              <a:t>, selecting the combination of </a:t>
            </a:r>
            <a:r>
              <a:rPr lang="en">
                <a:highlight>
                  <a:schemeClr val="accent6"/>
                </a:highlight>
              </a:rPr>
              <a:t>feature</a:t>
            </a:r>
            <a:r>
              <a:rPr lang="en"/>
              <a:t> and </a:t>
            </a:r>
            <a:r>
              <a:rPr lang="en">
                <a:highlight>
                  <a:schemeClr val="accent6"/>
                </a:highlight>
              </a:rPr>
              <a:t>threshold</a:t>
            </a:r>
            <a:r>
              <a:rPr lang="en"/>
              <a:t> that yields the </a:t>
            </a:r>
            <a:r>
              <a:rPr i="1" lang="en" u="sng"/>
              <a:t>highest possible gain</a:t>
            </a:r>
            <a:r>
              <a:rPr lang="en"/>
              <a:t> for splitting the data.</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302400" y="814025"/>
            <a:ext cx="8539200" cy="3683700"/>
          </a:xfrm>
          <a:prstGeom prst="rect">
            <a:avLst/>
          </a:prstGeom>
        </p:spPr>
        <p:txBody>
          <a:bodyPr anchorCtr="0" anchor="t" bIns="0" lIns="0" spcFirstLastPara="1" rIns="0" wrap="square" tIns="0">
            <a:normAutofit/>
          </a:bodyPr>
          <a:lstStyle/>
          <a:p>
            <a:pPr indent="0" lvl="0" marL="0" rtl="0" algn="l">
              <a:lnSpc>
                <a:spcPct val="100000"/>
              </a:lnSpc>
              <a:spcBef>
                <a:spcPts val="0"/>
              </a:spcBef>
              <a:spcAft>
                <a:spcPts val="0"/>
              </a:spcAft>
              <a:buNone/>
            </a:pPr>
            <a:r>
              <a:rPr b="1" lang="en" sz="1400">
                <a:solidFill>
                  <a:schemeClr val="dk1"/>
                </a:solidFill>
                <a:latin typeface="Helvetica Neue"/>
                <a:ea typeface="Helvetica Neue"/>
                <a:cs typeface="Helvetica Neue"/>
                <a:sym typeface="Helvetica Neue"/>
              </a:rPr>
              <a:t>What is Gain?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Helvetica Neue Light"/>
              <a:buNone/>
            </a:pPr>
            <a:r>
              <a:t/>
            </a:r>
            <a:endParaRPr b="1" sz="5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sz="1400">
                <a:solidFill>
                  <a:schemeClr val="dk1"/>
                </a:solidFill>
              </a:rPr>
              <a:t>Gain measures the quality of the split in the decision tree’s ability to predict the target variable.</a:t>
            </a:r>
            <a:endParaRPr sz="14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Gain is calculated as the reduction in the SSE between the parent node and its child nodes. </a:t>
            </a:r>
            <a:r>
              <a:rPr lang="en" sz="1400">
                <a:solidFill>
                  <a:schemeClr val="dk1"/>
                </a:solidFill>
                <a:highlight>
                  <a:schemeClr val="accent6"/>
                </a:highlight>
              </a:rPr>
              <a:t>The feature and the split threshold</a:t>
            </a:r>
            <a:r>
              <a:rPr lang="en" sz="1400">
                <a:solidFill>
                  <a:schemeClr val="dk1"/>
                </a:solidFill>
              </a:rPr>
              <a:t> that result in the </a:t>
            </a:r>
            <a:r>
              <a:rPr i="1" lang="en" sz="1400" u="sng">
                <a:solidFill>
                  <a:schemeClr val="dk1"/>
                </a:solidFill>
              </a:rPr>
              <a:t>highest gain</a:t>
            </a:r>
            <a:r>
              <a:rPr lang="en" sz="1400">
                <a:solidFill>
                  <a:schemeClr val="dk1"/>
                </a:solidFill>
              </a:rPr>
              <a:t> (highest reduction in SSE) are selected for the split to occur. </a:t>
            </a:r>
            <a:r>
              <a:rPr lang="en" sz="1400">
                <a:solidFill>
                  <a:schemeClr val="dk1"/>
                </a:solidFill>
              </a:rPr>
              <a:t>Minimizing SSE reduces the overall variance in target values, resulting in a more accurate prediction.</a:t>
            </a:r>
            <a:endParaRPr sz="1400">
              <a:solidFill>
                <a:schemeClr val="dk1"/>
              </a:solidFill>
            </a:endParaRPr>
          </a:p>
          <a:p>
            <a:pPr indent="0" lvl="0" marL="0" rtl="0" algn="l">
              <a:spcBef>
                <a:spcPts val="0"/>
              </a:spcBef>
              <a:spcAft>
                <a:spcPts val="0"/>
              </a:spcAft>
              <a:buNone/>
            </a:pPr>
            <a:r>
              <a:t/>
            </a:r>
            <a:endParaRPr b="1">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1400">
                <a:solidFill>
                  <a:schemeClr val="dk1"/>
                </a:solidFill>
                <a:latin typeface="Helvetica Neue"/>
                <a:ea typeface="Helvetica Neue"/>
                <a:cs typeface="Helvetica Neue"/>
                <a:sym typeface="Helvetica Neue"/>
              </a:rPr>
              <a:t>How do we determine Gain?</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5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i="1" lang="en" sz="1400">
                <a:solidFill>
                  <a:schemeClr val="dk1"/>
                </a:solidFill>
              </a:rPr>
              <a:t>j = </a:t>
            </a:r>
            <a:r>
              <a:rPr lang="en" sz="1400">
                <a:solidFill>
                  <a:schemeClr val="dk1"/>
                </a:solidFill>
              </a:rPr>
              <a:t>feature </a:t>
            </a:r>
            <a:r>
              <a:rPr i="1" lang="en" sz="1400">
                <a:solidFill>
                  <a:schemeClr val="dk1"/>
                </a:solidFill>
              </a:rPr>
              <a:t>     t = </a:t>
            </a:r>
            <a:r>
              <a:rPr lang="en" sz="1400">
                <a:solidFill>
                  <a:schemeClr val="dk1"/>
                </a:solidFill>
              </a:rPr>
              <a:t>split threshold </a:t>
            </a:r>
            <a:endParaRPr sz="1400">
              <a:solidFill>
                <a:schemeClr val="dk1"/>
              </a:solidFill>
            </a:endParaRPr>
          </a:p>
          <a:p>
            <a:pPr indent="0" lvl="0" marL="0" rtl="0" algn="l">
              <a:lnSpc>
                <a:spcPct val="100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1400">
                <a:solidFill>
                  <a:schemeClr val="dk1"/>
                </a:solidFill>
                <a:latin typeface="Helvetica Neue"/>
                <a:ea typeface="Helvetica Neue"/>
                <a:cs typeface="Helvetica Neue"/>
                <a:sym typeface="Helvetica Neue"/>
              </a:rPr>
              <a:t>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p:txBody>
      </p:sp>
      <p:pic>
        <p:nvPicPr>
          <p:cNvPr id="146" name="Google Shape;146;p29"/>
          <p:cNvPicPr preferRelativeResize="0"/>
          <p:nvPr/>
        </p:nvPicPr>
        <p:blipFill>
          <a:blip r:embed="rId3">
            <a:alphaModFix/>
          </a:blip>
          <a:stretch>
            <a:fillRect/>
          </a:stretch>
        </p:blipFill>
        <p:spPr>
          <a:xfrm>
            <a:off x="3291225" y="3634150"/>
            <a:ext cx="4032776" cy="443400"/>
          </a:xfrm>
          <a:prstGeom prst="rect">
            <a:avLst/>
          </a:prstGeom>
          <a:noFill/>
          <a:ln>
            <a:noFill/>
          </a:ln>
        </p:spPr>
      </p:pic>
      <p:pic>
        <p:nvPicPr>
          <p:cNvPr id="147" name="Google Shape;147;p29"/>
          <p:cNvPicPr preferRelativeResize="0"/>
          <p:nvPr/>
        </p:nvPicPr>
        <p:blipFill>
          <a:blip r:embed="rId4">
            <a:alphaModFix/>
          </a:blip>
          <a:stretch>
            <a:fillRect/>
          </a:stretch>
        </p:blipFill>
        <p:spPr>
          <a:xfrm>
            <a:off x="286375" y="2887650"/>
            <a:ext cx="7037626" cy="529900"/>
          </a:xfrm>
          <a:prstGeom prst="rect">
            <a:avLst/>
          </a:prstGeom>
          <a:noFill/>
          <a:ln>
            <a:noFill/>
          </a:ln>
        </p:spPr>
      </p:pic>
      <p:pic>
        <p:nvPicPr>
          <p:cNvPr id="148" name="Google Shape;148;p29"/>
          <p:cNvPicPr preferRelativeResize="0"/>
          <p:nvPr/>
        </p:nvPicPr>
        <p:blipFill>
          <a:blip r:embed="rId5">
            <a:alphaModFix/>
          </a:blip>
          <a:stretch>
            <a:fillRect/>
          </a:stretch>
        </p:blipFill>
        <p:spPr>
          <a:xfrm>
            <a:off x="286375" y="3634150"/>
            <a:ext cx="2672625" cy="1204150"/>
          </a:xfrm>
          <a:prstGeom prst="rect">
            <a:avLst/>
          </a:prstGeom>
          <a:noFill/>
          <a:ln>
            <a:noFill/>
          </a:ln>
        </p:spPr>
      </p:pic>
      <p:pic>
        <p:nvPicPr>
          <p:cNvPr id="149" name="Google Shape;149;p29"/>
          <p:cNvPicPr preferRelativeResize="0"/>
          <p:nvPr/>
        </p:nvPicPr>
        <p:blipFill>
          <a:blip r:embed="rId6">
            <a:alphaModFix/>
          </a:blip>
          <a:stretch>
            <a:fillRect/>
          </a:stretch>
        </p:blipFill>
        <p:spPr>
          <a:xfrm>
            <a:off x="3291225" y="4169975"/>
            <a:ext cx="3108425" cy="640300"/>
          </a:xfrm>
          <a:prstGeom prst="rect">
            <a:avLst/>
          </a:prstGeom>
          <a:noFill/>
          <a:ln>
            <a:noFill/>
          </a:ln>
        </p:spPr>
      </p:pic>
      <p:sp>
        <p:nvSpPr>
          <p:cNvPr id="150" name="Google Shape;150;p29"/>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Mathematical Model | </a:t>
            </a:r>
            <a:r>
              <a:rPr b="0" lang="en"/>
              <a:t>Optimization (cont’d)</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idx="1" type="body"/>
          </p:nvPr>
        </p:nvSpPr>
        <p:spPr>
          <a:xfrm>
            <a:off x="302400" y="906550"/>
            <a:ext cx="8539200" cy="3683700"/>
          </a:xfrm>
          <a:prstGeom prst="rect">
            <a:avLst/>
          </a:prstGeom>
        </p:spPr>
        <p:txBody>
          <a:bodyPr anchorCtr="0" anchor="t" bIns="0" lIns="0" spcFirstLastPara="1" rIns="0" wrap="square" tIns="0">
            <a:normAutofit/>
          </a:bodyPr>
          <a:lstStyle/>
          <a:p>
            <a:pPr indent="0" lvl="0" marL="0" rtl="0" algn="l">
              <a:lnSpc>
                <a:spcPct val="100000"/>
              </a:lnSpc>
              <a:spcBef>
                <a:spcPts val="0"/>
              </a:spcBef>
              <a:spcAft>
                <a:spcPts val="0"/>
              </a:spcAft>
              <a:buNone/>
            </a:pPr>
            <a:r>
              <a:rPr b="1" lang="en" sz="1400">
                <a:solidFill>
                  <a:schemeClr val="dk1"/>
                </a:solidFill>
                <a:latin typeface="Helvetica Neue"/>
                <a:ea typeface="Helvetica Neue"/>
                <a:cs typeface="Helvetica Neue"/>
                <a:sym typeface="Helvetica Neue"/>
              </a:rPr>
              <a:t>Stopping Criteria</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a:p>
            <a:pPr indent="-317500" lvl="0" marL="457200" rtl="0" algn="l">
              <a:lnSpc>
                <a:spcPct val="100000"/>
              </a:lnSpc>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Maximum Tree Depth: </a:t>
            </a:r>
            <a:r>
              <a:rPr lang="en" sz="1400">
                <a:solidFill>
                  <a:schemeClr val="dk1"/>
                </a:solidFill>
              </a:rPr>
              <a:t>A predefined maximum depth limits the growth of the tree. Once the limit has been reached, no further splits are performed. Prevents from making deep and complex trees. Also, </a:t>
            </a:r>
            <a:r>
              <a:rPr lang="en" sz="1400">
                <a:solidFill>
                  <a:schemeClr val="dk1"/>
                </a:solidFill>
              </a:rPr>
              <a:t>prevents the likelihood of high variance and overfitting.</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Minimum Samples per Leaf: </a:t>
            </a:r>
            <a:r>
              <a:rPr lang="en" sz="1400">
                <a:solidFill>
                  <a:schemeClr val="dk1"/>
                </a:solidFill>
              </a:rPr>
              <a:t>If the number of samples within a node is below a specified threshold, the split does not </a:t>
            </a:r>
            <a:r>
              <a:rPr lang="en" sz="1400">
                <a:solidFill>
                  <a:schemeClr val="dk1"/>
                </a:solidFill>
              </a:rPr>
              <a:t>happen. This prevents the likelihood of high variance and overfitting.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Homogenous Target Values: </a:t>
            </a:r>
            <a:r>
              <a:rPr lang="en" sz="1400">
                <a:solidFill>
                  <a:schemeClr val="dk1"/>
                </a:solidFill>
              </a:rPr>
              <a:t>If all the target values in a node are identical, no further splits are made (SSE (D) = 0 OR Gain &lt; specific threshold). This ensures that the tree does not split unnecessarily.</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p:txBody>
      </p:sp>
      <p:sp>
        <p:nvSpPr>
          <p:cNvPr id="156" name="Google Shape;156;p30"/>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Mathematical Model | </a:t>
            </a:r>
            <a:r>
              <a:rPr b="0" lang="en"/>
              <a:t>Optimization (cont’d)</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Pseudocode</a:t>
            </a:r>
            <a:endParaRPr b="0"/>
          </a:p>
        </p:txBody>
      </p:sp>
      <p:sp>
        <p:nvSpPr>
          <p:cNvPr id="162" name="Google Shape;162;p31"/>
          <p:cNvSpPr txBox="1"/>
          <p:nvPr/>
        </p:nvSpPr>
        <p:spPr>
          <a:xfrm>
            <a:off x="302400" y="1200050"/>
            <a:ext cx="7754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Class Node:</a:t>
            </a:r>
            <a:endParaRPr b="1" sz="1200">
              <a:solidFill>
                <a:schemeClr val="dk1"/>
              </a:solidFill>
            </a:endParaRPr>
          </a:p>
          <a:p>
            <a:pPr indent="0" lvl="0" marL="0" rtl="0" algn="l">
              <a:spcBef>
                <a:spcPts val="0"/>
              </a:spcBef>
              <a:spcAft>
                <a:spcPts val="0"/>
              </a:spcAft>
              <a:buNone/>
            </a:pPr>
            <a:r>
              <a:rPr lang="en" sz="1200">
                <a:solidFill>
                  <a:schemeClr val="dk1"/>
                </a:solidFill>
              </a:rPr>
              <a:t>    - Represents a tree node with attributes:</a:t>
            </a:r>
            <a:endParaRPr sz="1200">
              <a:solidFill>
                <a:schemeClr val="dk1"/>
              </a:solidFill>
            </a:endParaRPr>
          </a:p>
          <a:p>
            <a:pPr indent="0" lvl="0" marL="0" rtl="0" algn="l">
              <a:spcBef>
                <a:spcPts val="0"/>
              </a:spcBef>
              <a:spcAft>
                <a:spcPts val="0"/>
              </a:spcAft>
              <a:buNone/>
            </a:pPr>
            <a:r>
              <a:rPr lang="en" sz="1200">
                <a:solidFill>
                  <a:schemeClr val="dk1"/>
                </a:solidFill>
              </a:rPr>
              <a:t>        - `left`, `right` (child nodes)                                                            </a:t>
            </a:r>
            <a:endParaRPr sz="1200">
              <a:solidFill>
                <a:schemeClr val="dk1"/>
              </a:solidFill>
            </a:endParaRPr>
          </a:p>
          <a:p>
            <a:pPr indent="0" lvl="0" marL="0" rtl="0" algn="l">
              <a:spcBef>
                <a:spcPts val="0"/>
              </a:spcBef>
              <a:spcAft>
                <a:spcPts val="0"/>
              </a:spcAft>
              <a:buNone/>
            </a:pPr>
            <a:r>
              <a:rPr lang="en" sz="1200">
                <a:solidFill>
                  <a:schemeClr val="dk1"/>
                </a:solidFill>
              </a:rPr>
              <a:t>        - `depth`, `index_split_on`, `threshold`</a:t>
            </a:r>
            <a:endParaRPr sz="1200">
              <a:solidFill>
                <a:schemeClr val="dk1"/>
              </a:solidFill>
            </a:endParaRPr>
          </a:p>
          <a:p>
            <a:pPr indent="0" lvl="0" marL="0" rtl="0" algn="l">
              <a:spcBef>
                <a:spcPts val="0"/>
              </a:spcBef>
              <a:spcAft>
                <a:spcPts val="0"/>
              </a:spcAft>
              <a:buNone/>
            </a:pPr>
            <a:r>
              <a:rPr lang="en" sz="1200">
                <a:solidFill>
                  <a:schemeClr val="dk1"/>
                </a:solidFill>
              </a:rPr>
              <a:t>        - `isleaf` (is it a leaf?)                                                                     </a:t>
            </a:r>
            <a:endParaRPr i="1" sz="1200">
              <a:solidFill>
                <a:schemeClr val="dk1"/>
              </a:solidFill>
            </a:endParaRPr>
          </a:p>
          <a:p>
            <a:pPr indent="0" lvl="0" marL="0" rtl="0" algn="l">
              <a:spcBef>
                <a:spcPts val="0"/>
              </a:spcBef>
              <a:spcAft>
                <a:spcPts val="0"/>
              </a:spcAft>
              <a:buNone/>
            </a:pPr>
            <a:r>
              <a:rPr lang="en" sz="1200">
                <a:solidFill>
                  <a:schemeClr val="dk1"/>
                </a:solidFill>
              </a:rPr>
              <a:t>        - `pred` (mean prediction)</a:t>
            </a:r>
            <a:endParaRPr sz="1200">
              <a:solidFill>
                <a:schemeClr val="dk1"/>
              </a:solidFill>
            </a:endParaRPr>
          </a:p>
          <a:p>
            <a:pPr indent="0" lvl="0" marL="0" rtl="0" algn="l">
              <a:spcBef>
                <a:spcPts val="0"/>
              </a:spcBef>
              <a:spcAft>
                <a:spcPts val="0"/>
              </a:spcAft>
              <a:buNone/>
            </a:pPr>
            <a:r>
              <a:rPr lang="en" sz="1200">
                <a:solidFill>
                  <a:schemeClr val="dk1"/>
                </a:solidFill>
              </a:rPr>
              <a:t>        - `info` (split details like gain and sample count)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Class CART:</a:t>
            </a:r>
            <a:endParaRPr b="1" sz="1200">
              <a:solidFill>
                <a:schemeClr val="dk1"/>
              </a:solidFill>
            </a:endParaRPr>
          </a:p>
          <a:p>
            <a:pPr indent="0" lvl="0" marL="0" rtl="0" algn="l">
              <a:spcBef>
                <a:spcPts val="0"/>
              </a:spcBef>
              <a:spcAft>
                <a:spcPts val="0"/>
              </a:spcAft>
              <a:buNone/>
            </a:pPr>
            <a:r>
              <a:rPr lang="en" sz="1200">
                <a:solidFill>
                  <a:schemeClr val="dk1"/>
                </a:solidFill>
              </a:rPr>
              <a:t>    - Initializes tree with:</a:t>
            </a:r>
            <a:endParaRPr sz="1200">
              <a:solidFill>
                <a:schemeClr val="dk1"/>
              </a:solidFill>
            </a:endParaRPr>
          </a:p>
          <a:p>
            <a:pPr indent="0" lvl="0" marL="0" rtl="0" algn="l">
              <a:spcBef>
                <a:spcPts val="0"/>
              </a:spcBef>
              <a:spcAft>
                <a:spcPts val="0"/>
              </a:spcAft>
              <a:buNone/>
            </a:pPr>
            <a:r>
              <a:rPr lang="en" sz="1200">
                <a:solidFill>
                  <a:schemeClr val="dk1"/>
                </a:solidFill>
              </a:rPr>
              <a:t>        - Root node using the dataset mean</a:t>
            </a:r>
            <a:endParaRPr sz="1200">
              <a:solidFill>
                <a:schemeClr val="dk1"/>
              </a:solidFill>
            </a:endParaRPr>
          </a:p>
          <a:p>
            <a:pPr indent="0" lvl="0" marL="0" rtl="0" algn="l">
              <a:spcBef>
                <a:spcPts val="0"/>
              </a:spcBef>
              <a:spcAft>
                <a:spcPts val="0"/>
              </a:spcAft>
              <a:buNone/>
            </a:pPr>
            <a:r>
              <a:rPr lang="en" sz="1200">
                <a:solidFill>
                  <a:schemeClr val="dk1"/>
                </a:solidFill>
              </a:rPr>
              <a:t>        - `min_samples_split` (stop splitting below this sample count)</a:t>
            </a:r>
            <a:endParaRPr sz="1200">
              <a:solidFill>
                <a:schemeClr val="dk1"/>
              </a:solidFill>
            </a:endParaRPr>
          </a:p>
          <a:p>
            <a:pPr indent="0" lvl="0" marL="0" rtl="0" algn="l">
              <a:spcBef>
                <a:spcPts val="0"/>
              </a:spcBef>
              <a:spcAft>
                <a:spcPts val="0"/>
              </a:spcAft>
              <a:buNone/>
            </a:pPr>
            <a:r>
              <a:rPr lang="en" sz="1200">
                <a:solidFill>
                  <a:schemeClr val="dk1"/>
                </a:solidFill>
              </a:rPr>
              <a:t>        - `max_depth` (maximum depth of the tree)</a:t>
            </a:r>
            <a:endParaRPr sz="1200">
              <a:solidFill>
                <a:schemeClr val="dk1"/>
              </a:solidFill>
            </a:endParaRPr>
          </a:p>
          <a:p>
            <a:pPr indent="0" lvl="0" marL="0" rtl="0" algn="l">
              <a:spcBef>
                <a:spcPts val="0"/>
              </a:spcBef>
              <a:spcAft>
                <a:spcPts val="0"/>
              </a:spcAft>
              <a:buNone/>
            </a:pPr>
            <a:r>
              <a:rPr lang="en" sz="1200">
                <a:solidFill>
                  <a:schemeClr val="dk1"/>
                </a:solidFill>
              </a:rPr>
              <a:t>        - Recursive splitting starting from root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idx="2" type="title"/>
          </p:nvPr>
        </p:nvSpPr>
        <p:spPr>
          <a:xfrm>
            <a:off x="260100" y="716325"/>
            <a:ext cx="8539200" cy="26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Methods:</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`_predict_recurs(features)`:</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a:t>
            </a:r>
            <a:r>
              <a:rPr i="1" lang="en" sz="1200">
                <a:latin typeface="Arial"/>
                <a:ea typeface="Arial"/>
                <a:cs typeface="Arial"/>
                <a:sym typeface="Arial"/>
              </a:rPr>
              <a:t>Traverse tree recursively, return prediction at leaf node.</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`_variance(values)`:</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a:t>
            </a:r>
            <a:r>
              <a:rPr i="1" lang="en" sz="1200">
                <a:latin typeface="Arial"/>
                <a:ea typeface="Arial"/>
                <a:cs typeface="Arial"/>
                <a:sym typeface="Arial"/>
              </a:rPr>
              <a:t>Compute variance of a list of values.</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`_calc_gain(data, split_index, threshold)`:</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a:t>
            </a:r>
            <a:r>
              <a:rPr i="1" lang="en" sz="1200">
                <a:latin typeface="Arial"/>
                <a:ea typeface="Arial"/>
                <a:cs typeface="Arial"/>
                <a:sym typeface="Arial"/>
              </a:rPr>
              <a:t>Calculate variance reduction from splitting the data.</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`_split_recurs(node, data, indices)`:</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 </a:t>
            </a:r>
            <a:r>
              <a:rPr i="1" lang="en" sz="1200">
                <a:latin typeface="Arial"/>
                <a:ea typeface="Arial"/>
                <a:cs typeface="Arial"/>
                <a:sym typeface="Arial"/>
              </a:rPr>
              <a:t>Check if node is terminal (empty, uniform target values, max depth, or insufficient samples).</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If not terminal:</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Iterate over features and potential split points.</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Compute gain for each split and find the best one.</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Store split info in the node.</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Split data into left and right subsets.</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 sz="1200">
                <a:latin typeface="Arial"/>
                <a:ea typeface="Arial"/>
                <a:cs typeface="Arial"/>
                <a:sym typeface="Arial"/>
              </a:rPr>
              <a:t>            - Recur on child nodes.</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a:t>
            </a:r>
            <a:endParaRPr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SzPts val="1100"/>
              <a:buFont typeface="Helvetica Neue Light"/>
              <a:buNone/>
            </a:pPr>
            <a:r>
              <a:t/>
            </a:r>
            <a:endParaRPr sz="1200">
              <a:latin typeface="Arial"/>
              <a:ea typeface="Arial"/>
              <a:cs typeface="Arial"/>
              <a:sym typeface="Arial"/>
            </a:endParaRPr>
          </a:p>
        </p:txBody>
      </p:sp>
      <p:sp>
        <p:nvSpPr>
          <p:cNvPr id="168" name="Google Shape;168;p32"/>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Pseudocode</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02400" y="123500"/>
            <a:ext cx="85392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351C75"/>
              </a:buClr>
              <a:buSzPts val="2100"/>
              <a:buNone/>
            </a:pPr>
            <a:r>
              <a:rPr lang="en"/>
              <a:t>Implementation | </a:t>
            </a:r>
            <a:r>
              <a:rPr b="0" lang="en"/>
              <a:t>Data </a:t>
            </a:r>
            <a:r>
              <a:rPr b="0" lang="en"/>
              <a:t>&amp; </a:t>
            </a:r>
            <a:r>
              <a:rPr b="0" lang="en"/>
              <a:t>Results </a:t>
            </a:r>
            <a:endParaRPr b="0"/>
          </a:p>
        </p:txBody>
      </p:sp>
      <p:sp>
        <p:nvSpPr>
          <p:cNvPr id="174" name="Google Shape;174;p33"/>
          <p:cNvSpPr txBox="1"/>
          <p:nvPr/>
        </p:nvSpPr>
        <p:spPr>
          <a:xfrm>
            <a:off x="226175" y="769800"/>
            <a:ext cx="8797500" cy="72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Dataset</a:t>
            </a:r>
            <a:r>
              <a:rPr lang="en" sz="1800"/>
              <a:t>: </a:t>
            </a:r>
            <a:r>
              <a:rPr lang="en" sz="1800">
                <a:solidFill>
                  <a:srgbClr val="1155CC"/>
                </a:solidFill>
                <a:uFill>
                  <a:noFill/>
                </a:uFill>
                <a:hlinkClick r:id="rId3">
                  <a:extLst>
                    <a:ext uri="{A12FA001-AC4F-418D-AE19-62706E023703}">
                      <ahyp:hlinkClr val="tx"/>
                    </a:ext>
                  </a:extLst>
                </a:hlinkClick>
              </a:rPr>
              <a:t>Forest Fires</a:t>
            </a:r>
            <a:r>
              <a:rPr lang="en" sz="1800"/>
              <a:t> </a:t>
            </a:r>
            <a:r>
              <a:rPr lang="en" sz="1800">
                <a:solidFill>
                  <a:srgbClr val="666666"/>
                </a:solidFill>
              </a:rPr>
              <a:t>(UCI ML Repository)</a:t>
            </a:r>
            <a:endParaRPr sz="1800">
              <a:solidFill>
                <a:srgbClr val="666666"/>
              </a:solidFill>
            </a:endParaRPr>
          </a:p>
          <a:p>
            <a:pPr indent="0" lvl="0" marL="0" rtl="0" algn="l">
              <a:lnSpc>
                <a:spcPct val="115000"/>
              </a:lnSpc>
              <a:spcBef>
                <a:spcPts val="0"/>
              </a:spcBef>
              <a:spcAft>
                <a:spcPts val="0"/>
              </a:spcAft>
              <a:buNone/>
            </a:pPr>
            <a:r>
              <a:rPr b="1" lang="en" sz="1800"/>
              <a:t>Paper</a:t>
            </a:r>
            <a:r>
              <a:rPr lang="en" sz="1800"/>
              <a:t>: </a:t>
            </a:r>
            <a:r>
              <a:rPr lang="en" sz="1800">
                <a:solidFill>
                  <a:srgbClr val="1155CC"/>
                </a:solidFill>
                <a:uFill>
                  <a:noFill/>
                </a:uFill>
                <a:hlinkClick r:id="rId4">
                  <a:extLst>
                    <a:ext uri="{A12FA001-AC4F-418D-AE19-62706E023703}">
                      <ahyp:hlinkClr val="tx"/>
                    </a:ext>
                  </a:extLst>
                </a:hlinkClick>
              </a:rPr>
              <a:t>A Data Mining Approach to Predict Forest Fires using Meteorological Data</a:t>
            </a:r>
            <a:endParaRPr sz="1800">
              <a:solidFill>
                <a:srgbClr val="1155CC"/>
              </a:solidFill>
            </a:endParaRPr>
          </a:p>
          <a:p>
            <a:pPr indent="0" lvl="0" marL="0" rtl="0" algn="l">
              <a:spcBef>
                <a:spcPts val="0"/>
              </a:spcBef>
              <a:spcAft>
                <a:spcPts val="0"/>
              </a:spcAft>
              <a:buNone/>
            </a:pPr>
            <a:r>
              <a:rPr i="1" lang="en" sz="1600">
                <a:solidFill>
                  <a:schemeClr val="dk2"/>
                </a:solidFill>
              </a:rPr>
              <a:t>Cortez et al. (2007)</a:t>
            </a:r>
            <a:endParaRPr i="1" sz="1600">
              <a:solidFill>
                <a:schemeClr val="dk2"/>
              </a:solidFill>
            </a:endParaRPr>
          </a:p>
        </p:txBody>
      </p:sp>
      <p:sp>
        <p:nvSpPr>
          <p:cNvPr id="175" name="Google Shape;175;p33"/>
          <p:cNvSpPr txBox="1"/>
          <p:nvPr/>
        </p:nvSpPr>
        <p:spPr>
          <a:xfrm>
            <a:off x="282200" y="2020200"/>
            <a:ext cx="4705200" cy="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 517 samples</a:t>
            </a:r>
            <a:endParaRPr sz="1800">
              <a:solidFill>
                <a:schemeClr val="dk1"/>
              </a:solidFill>
            </a:endParaRPr>
          </a:p>
          <a:p>
            <a:pPr indent="0" lvl="0" marL="0" rtl="0" algn="l">
              <a:spcBef>
                <a:spcPts val="0"/>
              </a:spcBef>
              <a:spcAft>
                <a:spcPts val="0"/>
              </a:spcAft>
              <a:buNone/>
            </a:pPr>
            <a:r>
              <a:rPr lang="en" sz="1800">
                <a:solidFill>
                  <a:schemeClr val="dk1"/>
                </a:solidFill>
              </a:rPr>
              <a:t>→ 12 features</a:t>
            </a:r>
            <a:endParaRPr sz="1800">
              <a:solidFill>
                <a:schemeClr val="dk1"/>
              </a:solidFill>
            </a:endParaRPr>
          </a:p>
        </p:txBody>
      </p:sp>
      <p:sp>
        <p:nvSpPr>
          <p:cNvPr id="176" name="Google Shape;176;p33"/>
          <p:cNvSpPr txBox="1"/>
          <p:nvPr/>
        </p:nvSpPr>
        <p:spPr>
          <a:xfrm>
            <a:off x="302400" y="2811300"/>
            <a:ext cx="47052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Target variable</a:t>
            </a:r>
            <a:r>
              <a:rPr lang="en" sz="1800">
                <a:solidFill>
                  <a:schemeClr val="dk1"/>
                </a:solidFill>
              </a:rPr>
              <a:t> - Area burnt by forest fires</a:t>
            </a:r>
            <a:endParaRPr sz="1800">
              <a:solidFill>
                <a:schemeClr val="dk1"/>
              </a:solidFill>
            </a:endParaRPr>
          </a:p>
        </p:txBody>
      </p:sp>
      <p:sp>
        <p:nvSpPr>
          <p:cNvPr id="177" name="Google Shape;177;p33"/>
          <p:cNvSpPr txBox="1"/>
          <p:nvPr/>
        </p:nvSpPr>
        <p:spPr>
          <a:xfrm>
            <a:off x="378600" y="3711300"/>
            <a:ext cx="5103300" cy="5190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Evaluation metric</a:t>
            </a:r>
            <a:r>
              <a:rPr lang="en" sz="1800">
                <a:solidFill>
                  <a:schemeClr val="dk1"/>
                </a:solidFill>
              </a:rPr>
              <a:t>: Mean Absolute Error (MAE)</a:t>
            </a:r>
            <a:endParaRPr sz="1800">
              <a:solidFill>
                <a:schemeClr val="dk1"/>
              </a:solidFill>
            </a:endParaRPr>
          </a:p>
        </p:txBody>
      </p:sp>
      <p:pic>
        <p:nvPicPr>
          <p:cNvPr descr="Mean Absolute Error In Machine Learning: What You Need To Know - Arize AI" id="178" name="Google Shape;178;p33"/>
          <p:cNvPicPr preferRelativeResize="0"/>
          <p:nvPr/>
        </p:nvPicPr>
        <p:blipFill rotWithShape="1">
          <a:blip r:embed="rId5">
            <a:alphaModFix/>
          </a:blip>
          <a:srcRect b="23445" l="13287" r="12561" t="23820"/>
          <a:stretch/>
        </p:blipFill>
        <p:spPr>
          <a:xfrm>
            <a:off x="5770975" y="3406625"/>
            <a:ext cx="2857299" cy="112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