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2880042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111A"/>
    <a:srgbClr val="8328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54"/>
    <p:restoredTop sz="96327"/>
  </p:normalViewPr>
  <p:slideViewPr>
    <p:cSldViewPr snapToGrid="0">
      <p:cViewPr varScale="1">
        <p:scale>
          <a:sx n="76" d="100"/>
          <a:sy n="76" d="100"/>
        </p:scale>
        <p:origin x="27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16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B0777-4D5D-2448-BE6E-6E4518A046C8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0500" y="1143000"/>
            <a:ext cx="6477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BDAEE-DE4F-5C46-89A3-A85531747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2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500" y="1143000"/>
            <a:ext cx="6477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0BDAEE-DE4F-5C46-89A3-A855317473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93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4" y="2244726"/>
            <a:ext cx="21600319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4" y="7204076"/>
            <a:ext cx="21600319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2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7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730250"/>
            <a:ext cx="6210092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730250"/>
            <a:ext cx="1827027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0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4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3419477"/>
            <a:ext cx="24840367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9178927"/>
            <a:ext cx="24840367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2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31" y="3651250"/>
            <a:ext cx="1224018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6" y="3651250"/>
            <a:ext cx="1224018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0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1" y="730251"/>
            <a:ext cx="24840367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2" y="3362326"/>
            <a:ext cx="12183929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2" y="5010150"/>
            <a:ext cx="12183929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6" y="3362326"/>
            <a:ext cx="1224393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6" y="5010150"/>
            <a:ext cx="1224393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7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9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914400"/>
            <a:ext cx="928888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1974851"/>
            <a:ext cx="14580215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4114800"/>
            <a:ext cx="928888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7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914400"/>
            <a:ext cx="928888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1974851"/>
            <a:ext cx="14580215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4114800"/>
            <a:ext cx="928888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7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730251"/>
            <a:ext cx="24840367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3651250"/>
            <a:ext cx="24840367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30" y="12712701"/>
            <a:ext cx="6480096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2CECE7-E485-8341-8DE4-4859C7E44F28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3" y="12712701"/>
            <a:ext cx="972014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2712701"/>
            <a:ext cx="6480096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9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FDEDCD6-A808-6573-2FEB-49554D127630}"/>
              </a:ext>
            </a:extLst>
          </p:cNvPr>
          <p:cNvGrpSpPr/>
          <p:nvPr/>
        </p:nvGrpSpPr>
        <p:grpSpPr>
          <a:xfrm>
            <a:off x="923093" y="3266996"/>
            <a:ext cx="27234810" cy="7083403"/>
            <a:chOff x="923093" y="3266996"/>
            <a:chExt cx="27234810" cy="708340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B71F31A-56EC-DF83-8F3C-DB3C1089606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3093" y="3365600"/>
              <a:ext cx="17932056" cy="6984799"/>
              <a:chOff x="480342" y="802484"/>
              <a:chExt cx="13439532" cy="523489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8159254-8A4B-EA97-C6D3-3A08884AE6A5}"/>
                  </a:ext>
                </a:extLst>
              </p:cNvPr>
              <p:cNvGrpSpPr/>
              <p:nvPr/>
            </p:nvGrpSpPr>
            <p:grpSpPr>
              <a:xfrm>
                <a:off x="480342" y="802484"/>
                <a:ext cx="5692700" cy="5234894"/>
                <a:chOff x="1217175" y="-210899"/>
                <a:chExt cx="3590513" cy="3301765"/>
              </a:xfrm>
            </p:grpSpPr>
            <p:pic>
              <p:nvPicPr>
                <p:cNvPr id="5" name="Graphic 4">
                  <a:extLst>
                    <a:ext uri="{FF2B5EF4-FFF2-40B4-BE49-F238E27FC236}">
                      <a16:creationId xmlns:a16="http://schemas.microsoft.com/office/drawing/2014/main" id="{3D75D7AA-6329-1599-E71B-7E795A9B65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/>
                <a:stretch/>
              </p:blipFill>
              <p:spPr>
                <a:xfrm>
                  <a:off x="1217175" y="563666"/>
                  <a:ext cx="1677140" cy="2527200"/>
                </a:xfrm>
                <a:prstGeom prst="rect">
                  <a:avLst/>
                </a:prstGeom>
              </p:spPr>
            </p:pic>
            <p:sp>
              <p:nvSpPr>
                <p:cNvPr id="8" name="Rounded Rectangular Callout 7">
                  <a:extLst>
                    <a:ext uri="{FF2B5EF4-FFF2-40B4-BE49-F238E27FC236}">
                      <a16:creationId xmlns:a16="http://schemas.microsoft.com/office/drawing/2014/main" id="{BFA9B2A9-74A5-B2BC-8437-E222CB7C1899}"/>
                    </a:ext>
                  </a:extLst>
                </p:cNvPr>
                <p:cNvSpPr/>
                <p:nvPr/>
              </p:nvSpPr>
              <p:spPr>
                <a:xfrm>
                  <a:off x="1455816" y="-210899"/>
                  <a:ext cx="1383481" cy="917936"/>
                </a:xfrm>
                <a:prstGeom prst="wedgeRoundRectCallout">
                  <a:avLst>
                    <a:gd name="adj1" fmla="val 4518"/>
                    <a:gd name="adj2" fmla="val 88720"/>
                    <a:gd name="adj3" fmla="val 16667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  <a:latin typeface="Raleway" pitchFamily="2" charset="77"/>
                    </a:rPr>
                    <a:t>Is </a:t>
                  </a:r>
                  <a:r>
                    <a:rPr lang="en-US" sz="3600" b="1" dirty="0">
                      <a:solidFill>
                        <a:schemeClr val="tx1"/>
                      </a:solidFill>
                      <a:latin typeface="Raleway" pitchFamily="2" charset="77"/>
                    </a:rPr>
                    <a:t>[entity] made of stuff</a:t>
                  </a:r>
                  <a:r>
                    <a:rPr lang="en-US" sz="3600" dirty="0">
                      <a:solidFill>
                        <a:schemeClr val="tx1"/>
                      </a:solidFill>
                      <a:latin typeface="Raleway" pitchFamily="2" charset="77"/>
                    </a:rPr>
                    <a:t>?</a:t>
                  </a:r>
                </a:p>
              </p:txBody>
            </p:sp>
            <p:sp>
              <p:nvSpPr>
                <p:cNvPr id="9" name="Rounded Rectangular Callout 8">
                  <a:extLst>
                    <a:ext uri="{FF2B5EF4-FFF2-40B4-BE49-F238E27FC236}">
                      <a16:creationId xmlns:a16="http://schemas.microsoft.com/office/drawing/2014/main" id="{01604D85-1354-19B8-D428-043D53601981}"/>
                    </a:ext>
                  </a:extLst>
                </p:cNvPr>
                <p:cNvSpPr/>
                <p:nvPr/>
              </p:nvSpPr>
              <p:spPr>
                <a:xfrm>
                  <a:off x="2968340" y="363680"/>
                  <a:ext cx="1601289" cy="917936"/>
                </a:xfrm>
                <a:prstGeom prst="wedgeRoundRectCallout">
                  <a:avLst>
                    <a:gd name="adj1" fmla="val -68837"/>
                    <a:gd name="adj2" fmla="val 67718"/>
                    <a:gd name="adj3" fmla="val 16667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  <a:latin typeface="Raleway" pitchFamily="2" charset="77"/>
                    </a:rPr>
                    <a:t>Does </a:t>
                  </a:r>
                  <a:r>
                    <a:rPr lang="en-US" sz="3600" b="1" dirty="0">
                      <a:solidFill>
                        <a:schemeClr val="tx1"/>
                      </a:solidFill>
                      <a:latin typeface="Raleway" pitchFamily="2" charset="77"/>
                    </a:rPr>
                    <a:t>[entity] take up space</a:t>
                  </a:r>
                  <a:r>
                    <a:rPr lang="en-US" sz="3600" dirty="0">
                      <a:solidFill>
                        <a:schemeClr val="tx1"/>
                      </a:solidFill>
                      <a:latin typeface="Raleway" pitchFamily="2" charset="77"/>
                    </a:rPr>
                    <a:t>?</a:t>
                  </a:r>
                </a:p>
              </p:txBody>
            </p:sp>
            <p:sp>
              <p:nvSpPr>
                <p:cNvPr id="14" name="Rounded Rectangular Callout 13">
                  <a:extLst>
                    <a:ext uri="{FF2B5EF4-FFF2-40B4-BE49-F238E27FC236}">
                      <a16:creationId xmlns:a16="http://schemas.microsoft.com/office/drawing/2014/main" id="{62D383DA-E41A-A80B-A491-1271BCB90587}"/>
                    </a:ext>
                  </a:extLst>
                </p:cNvPr>
                <p:cNvSpPr/>
                <p:nvPr/>
              </p:nvSpPr>
              <p:spPr>
                <a:xfrm>
                  <a:off x="3003922" y="1450892"/>
                  <a:ext cx="1803766" cy="1315008"/>
                </a:xfrm>
                <a:prstGeom prst="wedgeRoundRectCallout">
                  <a:avLst>
                    <a:gd name="adj1" fmla="val -76078"/>
                    <a:gd name="adj2" fmla="val 5522"/>
                    <a:gd name="adj3" fmla="val 16667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  <a:latin typeface="Raleway" pitchFamily="2" charset="77"/>
                    </a:rPr>
                    <a:t>Does </a:t>
                  </a:r>
                  <a:r>
                    <a:rPr lang="en-US" sz="3600" b="1" dirty="0">
                      <a:solidFill>
                        <a:schemeClr val="tx1"/>
                      </a:solidFill>
                      <a:latin typeface="Raleway" pitchFamily="2" charset="77"/>
                    </a:rPr>
                    <a:t>[entity] weigh anything </a:t>
                  </a:r>
                  <a:r>
                    <a:rPr lang="en-US" sz="3600" dirty="0">
                      <a:solidFill>
                        <a:schemeClr val="tx1"/>
                      </a:solidFill>
                      <a:latin typeface="Raleway" pitchFamily="2" charset="77"/>
                    </a:rPr>
                    <a:t>at all?</a:t>
                  </a: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800C770B-13CA-6D1B-F29E-383D74E0BD8A}"/>
                  </a:ext>
                </a:extLst>
              </p:cNvPr>
              <p:cNvGrpSpPr/>
              <p:nvPr/>
            </p:nvGrpSpPr>
            <p:grpSpPr>
              <a:xfrm>
                <a:off x="10779706" y="2129496"/>
                <a:ext cx="3140168" cy="3392653"/>
                <a:chOff x="5282094" y="569706"/>
                <a:chExt cx="1980574" cy="2139822"/>
              </a:xfrm>
            </p:grpSpPr>
            <p:sp>
              <p:nvSpPr>
                <p:cNvPr id="10" name="Rounded Rectangular Callout 9">
                  <a:extLst>
                    <a:ext uri="{FF2B5EF4-FFF2-40B4-BE49-F238E27FC236}">
                      <a16:creationId xmlns:a16="http://schemas.microsoft.com/office/drawing/2014/main" id="{118F938F-3C92-CCB2-BF8E-E41C18EDA2A9}"/>
                    </a:ext>
                  </a:extLst>
                </p:cNvPr>
                <p:cNvSpPr/>
                <p:nvPr/>
              </p:nvSpPr>
              <p:spPr>
                <a:xfrm>
                  <a:off x="5282094" y="1206341"/>
                  <a:ext cx="813906" cy="555956"/>
                </a:xfrm>
                <a:prstGeom prst="wedgeRoundRectCallout">
                  <a:avLst>
                    <a:gd name="adj1" fmla="val 92231"/>
                    <a:gd name="adj2" fmla="val 31502"/>
                    <a:gd name="adj3" fmla="val 16667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  <a:latin typeface="Raleway" pitchFamily="2" charset="77"/>
                    </a:rPr>
                    <a:t>Yes!</a:t>
                  </a:r>
                </a:p>
              </p:txBody>
            </p:sp>
            <p:sp>
              <p:nvSpPr>
                <p:cNvPr id="11" name="Rounded Rectangular Callout 10">
                  <a:extLst>
                    <a:ext uri="{FF2B5EF4-FFF2-40B4-BE49-F238E27FC236}">
                      <a16:creationId xmlns:a16="http://schemas.microsoft.com/office/drawing/2014/main" id="{78DEA5E3-0502-BA0E-ED19-453B5E0E06B9}"/>
                    </a:ext>
                  </a:extLst>
                </p:cNvPr>
                <p:cNvSpPr/>
                <p:nvPr/>
              </p:nvSpPr>
              <p:spPr>
                <a:xfrm>
                  <a:off x="5689047" y="569706"/>
                  <a:ext cx="813906" cy="555956"/>
                </a:xfrm>
                <a:prstGeom prst="wedgeRoundRectCallout">
                  <a:avLst>
                    <a:gd name="adj1" fmla="val 46431"/>
                    <a:gd name="adj2" fmla="val 107719"/>
                    <a:gd name="adj3" fmla="val 16667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  <a:latin typeface="Raleway" pitchFamily="2" charset="77"/>
                    </a:rPr>
                    <a:t>No!</a:t>
                  </a:r>
                </a:p>
              </p:txBody>
            </p:sp>
            <p:sp>
              <p:nvSpPr>
                <p:cNvPr id="12" name="Rounded Rectangular Callout 11">
                  <a:extLst>
                    <a:ext uri="{FF2B5EF4-FFF2-40B4-BE49-F238E27FC236}">
                      <a16:creationId xmlns:a16="http://schemas.microsoft.com/office/drawing/2014/main" id="{CAC29257-39FE-6F97-4310-21ACA150574B}"/>
                    </a:ext>
                  </a:extLst>
                </p:cNvPr>
                <p:cNvSpPr/>
                <p:nvPr/>
              </p:nvSpPr>
              <p:spPr>
                <a:xfrm>
                  <a:off x="5282094" y="1977075"/>
                  <a:ext cx="949884" cy="663088"/>
                </a:xfrm>
                <a:prstGeom prst="wedgeRoundRectCallout">
                  <a:avLst>
                    <a:gd name="adj1" fmla="val 57409"/>
                    <a:gd name="adj2" fmla="val -72449"/>
                    <a:gd name="adj3" fmla="val 16667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  <a:latin typeface="Raleway" pitchFamily="2" charset="77"/>
                    </a:rPr>
                    <a:t>I don’t know!</a:t>
                  </a:r>
                </a:p>
              </p:txBody>
            </p:sp>
            <p:pic>
              <p:nvPicPr>
                <p:cNvPr id="18" name="Graphic 17">
                  <a:extLst>
                    <a:ext uri="{FF2B5EF4-FFF2-40B4-BE49-F238E27FC236}">
                      <a16:creationId xmlns:a16="http://schemas.microsoft.com/office/drawing/2014/main" id="{0C34915B-51CF-79A8-0EBF-3979E16354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/>
                <a:stretch/>
              </p:blipFill>
              <p:spPr>
                <a:xfrm>
                  <a:off x="6071123" y="1046330"/>
                  <a:ext cx="1191545" cy="1663198"/>
                </a:xfrm>
                <a:prstGeom prst="rect">
                  <a:avLst/>
                </a:prstGeom>
              </p:spPr>
            </p:pic>
          </p:grpSp>
          <p:pic>
            <p:nvPicPr>
              <p:cNvPr id="3" name="Graphic 2" descr="Stopwatch with solid fill">
                <a:extLst>
                  <a:ext uri="{FF2B5EF4-FFF2-40B4-BE49-F238E27FC236}">
                    <a16:creationId xmlns:a16="http://schemas.microsoft.com/office/drawing/2014/main" id="{573812E7-E914-ECBB-127D-094287A37E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831157" y="2123143"/>
                <a:ext cx="1290435" cy="1290435"/>
              </a:xfrm>
              <a:prstGeom prst="rect">
                <a:avLst/>
              </a:prstGeom>
            </p:spPr>
          </p:pic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E49E72C6-17A3-A344-06C3-BB04B07D459D}"/>
                  </a:ext>
                </a:extLst>
              </p:cNvPr>
              <p:cNvSpPr/>
              <p:nvPr/>
            </p:nvSpPr>
            <p:spPr>
              <a:xfrm>
                <a:off x="7454334" y="3492298"/>
                <a:ext cx="2044080" cy="88145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Response time (RT)</a:t>
                </a:r>
              </a:p>
            </p:txBody>
          </p:sp>
        </p:grp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1D34C554-1CA9-6C0F-A3A3-3C0FF13ED7B4}"/>
                </a:ext>
              </a:extLst>
            </p:cNvPr>
            <p:cNvSpPr/>
            <p:nvPr/>
          </p:nvSpPr>
          <p:spPr>
            <a:xfrm>
              <a:off x="20812717" y="3266996"/>
              <a:ext cx="7336991" cy="3183080"/>
            </a:xfrm>
            <a:prstGeom prst="roundRect">
              <a:avLst/>
            </a:prstGeom>
            <a:noFill/>
            <a:ln w="57150">
              <a:solidFill>
                <a:srgbClr val="80111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4D41D4-DF95-2B47-236C-D39A2EA1786A}"/>
                </a:ext>
              </a:extLst>
            </p:cNvPr>
            <p:cNvSpPr txBox="1"/>
            <p:nvPr/>
          </p:nvSpPr>
          <p:spPr>
            <a:xfrm>
              <a:off x="21085088" y="3428150"/>
              <a:ext cx="679224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80111A"/>
                  </a:solidFill>
                  <a:latin typeface="Raleway" pitchFamily="2" charset="77"/>
                </a:rPr>
                <a:t>Incongruent</a:t>
              </a:r>
              <a:br>
                <a:rPr lang="en-US" sz="3200" b="1" dirty="0">
                  <a:solidFill>
                    <a:srgbClr val="80111A"/>
                  </a:solidFill>
                  <a:latin typeface="Raleway" pitchFamily="2" charset="77"/>
                </a:rPr>
              </a:br>
              <a:r>
                <a:rPr lang="en-US" sz="3200" b="1" dirty="0">
                  <a:solidFill>
                    <a:srgbClr val="80111A"/>
                  </a:solidFill>
                  <a:latin typeface="Raleway" pitchFamily="2" charset="77"/>
                </a:rPr>
                <a:t>(Naïve answer ≠ scientific answer)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C91AF14F-E9F2-1B75-CADD-2F7F0F285858}"/>
                </a:ext>
              </a:extLst>
            </p:cNvPr>
            <p:cNvSpPr/>
            <p:nvPr/>
          </p:nvSpPr>
          <p:spPr>
            <a:xfrm>
              <a:off x="20820912" y="7167319"/>
              <a:ext cx="7336991" cy="3183080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1C940B5-1FEF-116F-354A-8B62C04309E5}"/>
                </a:ext>
              </a:extLst>
            </p:cNvPr>
            <p:cNvSpPr txBox="1"/>
            <p:nvPr/>
          </p:nvSpPr>
          <p:spPr>
            <a:xfrm>
              <a:off x="21085088" y="7349125"/>
              <a:ext cx="679224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Raleway" pitchFamily="2" charset="77"/>
                </a:rPr>
                <a:t>Congruent</a:t>
              </a:r>
              <a:br>
                <a:rPr lang="en-US" sz="3200" b="1" dirty="0">
                  <a:latin typeface="Raleway" pitchFamily="2" charset="77"/>
                </a:rPr>
              </a:br>
              <a:r>
                <a:rPr lang="en-US" sz="3200" b="1" dirty="0">
                  <a:latin typeface="Raleway" pitchFamily="2" charset="77"/>
                </a:rPr>
                <a:t>(Naïve answer = scientific answer)</a:t>
              </a:r>
            </a:p>
          </p:txBody>
        </p:sp>
        <p:pic>
          <p:nvPicPr>
            <p:cNvPr id="27" name="Graphic 26" descr="Cat with solid fill">
              <a:extLst>
                <a:ext uri="{FF2B5EF4-FFF2-40B4-BE49-F238E27FC236}">
                  <a16:creationId xmlns:a16="http://schemas.microsoft.com/office/drawing/2014/main" id="{9780B9C8-850F-529F-C926-4B16D5382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904797" y="8447051"/>
              <a:ext cx="1393069" cy="1393069"/>
            </a:xfrm>
            <a:prstGeom prst="rect">
              <a:avLst/>
            </a:prstGeom>
          </p:spPr>
        </p:pic>
        <p:pic>
          <p:nvPicPr>
            <p:cNvPr id="28" name="Graphic 27" descr="Stacked Rocks with solid fill">
              <a:extLst>
                <a:ext uri="{FF2B5EF4-FFF2-40B4-BE49-F238E27FC236}">
                  <a16:creationId xmlns:a16="http://schemas.microsoft.com/office/drawing/2014/main" id="{8CC3503D-AC09-67F0-E2D8-75E058053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1666320" y="8447051"/>
              <a:ext cx="1393069" cy="1393069"/>
            </a:xfrm>
            <a:prstGeom prst="rect">
              <a:avLst/>
            </a:prstGeom>
          </p:spPr>
        </p:pic>
        <p:pic>
          <p:nvPicPr>
            <p:cNvPr id="29" name="Graphic 28" descr="Thought with solid fill">
              <a:extLst>
                <a:ext uri="{FF2B5EF4-FFF2-40B4-BE49-F238E27FC236}">
                  <a16:creationId xmlns:a16="http://schemas.microsoft.com/office/drawing/2014/main" id="{081E421F-4B63-2DCF-71D0-5D2C19F54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6143274" y="8447051"/>
              <a:ext cx="1393069" cy="1393069"/>
            </a:xfrm>
            <a:prstGeom prst="rect">
              <a:avLst/>
            </a:prstGeom>
          </p:spPr>
        </p:pic>
        <p:pic>
          <p:nvPicPr>
            <p:cNvPr id="30" name="Graphic 29" descr="Coffee with solid fill">
              <a:extLst>
                <a:ext uri="{FF2B5EF4-FFF2-40B4-BE49-F238E27FC236}">
                  <a16:creationId xmlns:a16="http://schemas.microsoft.com/office/drawing/2014/main" id="{BA5EFB82-FDAA-A870-A9F8-C6693EC41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3906531" y="4620816"/>
              <a:ext cx="1389600" cy="1389600"/>
            </a:xfrm>
            <a:prstGeom prst="rect">
              <a:avLst/>
            </a:prstGeom>
          </p:spPr>
        </p:pic>
        <p:pic>
          <p:nvPicPr>
            <p:cNvPr id="31" name="Graphic 30" descr="High voltage with solid fill">
              <a:extLst>
                <a:ext uri="{FF2B5EF4-FFF2-40B4-BE49-F238E27FC236}">
                  <a16:creationId xmlns:a16="http://schemas.microsoft.com/office/drawing/2014/main" id="{4585CD41-5684-617C-ED53-A319D8720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1666320" y="4694193"/>
              <a:ext cx="1389600" cy="1389600"/>
            </a:xfrm>
            <a:prstGeom prst="rect">
              <a:avLst/>
            </a:prstGeom>
          </p:spPr>
        </p:pic>
        <p:pic>
          <p:nvPicPr>
            <p:cNvPr id="33" name="Graphic 32" descr="Windy with solid fill">
              <a:extLst>
                <a:ext uri="{FF2B5EF4-FFF2-40B4-BE49-F238E27FC236}">
                  <a16:creationId xmlns:a16="http://schemas.microsoft.com/office/drawing/2014/main" id="{BCA4908B-EFA6-40AD-3E2C-042D47448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6143274" y="4694191"/>
              <a:ext cx="1389599" cy="1389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882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57</Words>
  <Application>Microsoft Macintosh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Raleway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Adani Bennett Abutto</dc:creator>
  <cp:lastModifiedBy>Adani Bennett Abutto</cp:lastModifiedBy>
  <cp:revision>22</cp:revision>
  <dcterms:created xsi:type="dcterms:W3CDTF">2024-03-13T18:22:06Z</dcterms:created>
  <dcterms:modified xsi:type="dcterms:W3CDTF">2024-03-19T21:50:29Z</dcterms:modified>
</cp:coreProperties>
</file>