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310" r:id="rId2"/>
    <p:sldId id="276" r:id="rId3"/>
    <p:sldId id="282" r:id="rId4"/>
    <p:sldId id="287" r:id="rId5"/>
    <p:sldId id="288" r:id="rId6"/>
    <p:sldId id="308" r:id="rId7"/>
    <p:sldId id="289" r:id="rId8"/>
    <p:sldId id="290" r:id="rId9"/>
    <p:sldId id="291" r:id="rId10"/>
    <p:sldId id="293" r:id="rId11"/>
    <p:sldId id="294" r:id="rId12"/>
    <p:sldId id="295" r:id="rId13"/>
    <p:sldId id="296" r:id="rId14"/>
    <p:sldId id="297" r:id="rId15"/>
    <p:sldId id="298" r:id="rId16"/>
    <p:sldId id="299" r:id="rId17"/>
    <p:sldId id="300" r:id="rId18"/>
    <p:sldId id="301" r:id="rId19"/>
    <p:sldId id="302" r:id="rId20"/>
    <p:sldId id="311" r:id="rId21"/>
    <p:sldId id="303" r:id="rId22"/>
    <p:sldId id="304" r:id="rId23"/>
    <p:sldId id="305" r:id="rId24"/>
    <p:sldId id="306" r:id="rId25"/>
    <p:sldId id="309"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B5"/>
    <a:srgbClr val="20D636"/>
    <a:srgbClr val="D6E5BD"/>
    <a:srgbClr val="F0D7D2"/>
    <a:srgbClr val="3D7590"/>
    <a:srgbClr val="666666"/>
    <a:srgbClr val="FFEA6A"/>
    <a:srgbClr val="3F80CD"/>
    <a:srgbClr val="D18779"/>
    <a:srgbClr val="8BACB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129" autoAdjust="0"/>
  </p:normalViewPr>
  <p:slideViewPr>
    <p:cSldViewPr snapToGrid="0" snapToObjects="1">
      <p:cViewPr varScale="1">
        <p:scale>
          <a:sx n="140" d="100"/>
          <a:sy n="140" d="100"/>
        </p:scale>
        <p:origin x="1384"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239DD3-EDFE-7045-9DFE-C9026CBF25D2}" type="datetimeFigureOut">
              <a:rPr lang="en-US" smtClean="0"/>
              <a:t>5/24/23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6B3267-9F9A-F94E-A91F-249912F036B6}" type="slidenum">
              <a:rPr lang="en-US" smtClean="0"/>
              <a:t>‹#›</a:t>
            </a:fld>
            <a:endParaRPr lang="en-US"/>
          </a:p>
        </p:txBody>
      </p:sp>
    </p:spTree>
    <p:extLst>
      <p:ext uri="{BB962C8B-B14F-4D97-AF65-F5344CB8AC3E}">
        <p14:creationId xmlns:p14="http://schemas.microsoft.com/office/powerpoint/2010/main" val="7002363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a:t>
            </a:r>
            <a:r>
              <a:rPr lang="en-US" dirty="0"/>
              <a:t>:</a:t>
            </a:r>
          </a:p>
          <a:p>
            <a:r>
              <a:rPr lang="en-US" dirty="0"/>
              <a:t>This is an example of using a Think-Pair-Share activity to do more than test knowledge application. My aims are to:</a:t>
            </a:r>
          </a:p>
          <a:p>
            <a:r>
              <a:rPr lang="en-US" dirty="0"/>
              <a:t>1. Determine the general level of students’ prior knowledge.</a:t>
            </a:r>
          </a:p>
          <a:p>
            <a:r>
              <a:rPr lang="en-US" dirty="0"/>
              <a:t>2. Get the students engaged and start exploring the topic immediately.</a:t>
            </a:r>
          </a:p>
          <a:p>
            <a:r>
              <a:rPr lang="en-US" dirty="0"/>
              <a:t>3. Break the mold of spending Day 1 explaining the syllabus. Instead they read it as homework, and I answer questions about it on Day 2.</a:t>
            </a:r>
          </a:p>
          <a:p>
            <a:endParaRPr lang="en-US" dirty="0"/>
          </a:p>
        </p:txBody>
      </p:sp>
      <p:sp>
        <p:nvSpPr>
          <p:cNvPr id="4" name="Slide Number Placeholder 3"/>
          <p:cNvSpPr>
            <a:spLocks noGrp="1"/>
          </p:cNvSpPr>
          <p:nvPr>
            <p:ph type="sldNum" sz="quarter" idx="5"/>
          </p:nvPr>
        </p:nvSpPr>
        <p:spPr/>
        <p:txBody>
          <a:bodyPr/>
          <a:lstStyle/>
          <a:p>
            <a:fld id="{F46B3267-9F9A-F94E-A91F-249912F036B6}" type="slidenum">
              <a:rPr lang="en-US" smtClean="0"/>
              <a:t>2</a:t>
            </a:fld>
            <a:endParaRPr lang="en-US"/>
          </a:p>
        </p:txBody>
      </p:sp>
    </p:spTree>
    <p:extLst>
      <p:ext uri="{BB962C8B-B14F-4D97-AF65-F5344CB8AC3E}">
        <p14:creationId xmlns:p14="http://schemas.microsoft.com/office/powerpoint/2010/main" val="4183834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D1BDD02-8537-4F44-970A-55495520E664}" type="slidenum">
              <a:rPr lang="en-US" sz="1200"/>
              <a:pPr eaLnBrk="1" hangingPunct="1"/>
              <a:t>11</a:t>
            </a:fld>
            <a:endParaRPr lang="en-US" sz="1200"/>
          </a:p>
        </p:txBody>
      </p:sp>
      <p:sp>
        <p:nvSpPr>
          <p:cNvPr id="27650" name="Rectangle 1026"/>
          <p:cNvSpPr>
            <a:spLocks noGrp="1" noRot="1" noChangeAspect="1" noChangeArrowheads="1" noTextEdit="1"/>
          </p:cNvSpPr>
          <p:nvPr>
            <p:ph type="sldImg"/>
          </p:nvPr>
        </p:nvSpPr>
        <p:spPr>
          <a:ln/>
        </p:spPr>
      </p:sp>
      <p:sp>
        <p:nvSpPr>
          <p:cNvPr id="27651"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dirty="0"/>
              <a:t>This is the authentic element of the case. This NASA Division really exists.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169F629-3B68-684D-B1AD-D7F7E1F30714}" type="slidenum">
              <a:rPr lang="en-US" sz="1200"/>
              <a:pPr eaLnBrk="1" hangingPunct="1"/>
              <a:t>12</a:t>
            </a:fld>
            <a:endParaRPr lang="en-US" sz="1200"/>
          </a:p>
        </p:txBody>
      </p:sp>
      <p:sp>
        <p:nvSpPr>
          <p:cNvPr id="337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E7A197D5-BD90-B246-BE5F-14909D772E3A}" type="slidenum">
              <a:rPr lang="en-US" sz="1200"/>
              <a:pPr algn="r" eaLnBrk="1" hangingPunct="1"/>
              <a:t>12</a:t>
            </a:fld>
            <a:endParaRPr lang="en-US" sz="1200"/>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442F91-C448-5142-A5EC-CF60D28340E0}" type="slidenum">
              <a:rPr lang="en-US" sz="1200"/>
              <a:pPr eaLnBrk="1" hangingPunct="1"/>
              <a:t>13</a:t>
            </a:fld>
            <a:endParaRPr lang="en-US" sz="1200"/>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C2D5E4-62A4-8B46-B9E6-0FC320667705}" type="slidenum">
              <a:rPr lang="en-US" sz="1200"/>
              <a:pPr eaLnBrk="1" hangingPunct="1"/>
              <a:t>14</a:t>
            </a:fld>
            <a:endParaRPr lang="en-US" sz="1200"/>
          </a:p>
        </p:txBody>
      </p:sp>
      <p:sp>
        <p:nvSpPr>
          <p:cNvPr id="378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81690410-8A4C-3141-8E1F-ED586572628F}" type="slidenum">
              <a:rPr lang="en-US" sz="1200"/>
              <a:pPr algn="r" eaLnBrk="1" hangingPunct="1"/>
              <a:t>14</a:t>
            </a:fld>
            <a:endParaRPr lang="en-US" sz="1200"/>
          </a:p>
        </p:txBody>
      </p:sp>
      <p:sp>
        <p:nvSpPr>
          <p:cNvPr id="37891" name="Rectangle 2"/>
          <p:cNvSpPr>
            <a:spLocks noGrp="1" noRot="1" noChangeAspect="1" noChangeArrowheads="1" noTextEdit="1"/>
          </p:cNvSpPr>
          <p:nvPr>
            <p:ph type="sldImg"/>
          </p:nvPr>
        </p:nvSpPr>
        <p:spPr>
          <a:solidFill>
            <a:srgbClr val="FFFFFF"/>
          </a:solidFill>
          <a:ln/>
        </p:spPr>
      </p:sp>
      <p:sp>
        <p:nvSpPr>
          <p:cNvPr id="37892"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431A14-A103-6941-AADB-1AE834C0D9B5}" type="slidenum">
              <a:rPr lang="en-US" sz="1200"/>
              <a:pPr eaLnBrk="1" hangingPunct="1"/>
              <a:t>15</a:t>
            </a:fld>
            <a:endParaRPr lang="en-US" sz="1200"/>
          </a:p>
        </p:txBody>
      </p:sp>
      <p:sp>
        <p:nvSpPr>
          <p:cNvPr id="39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524B3A4F-4740-204C-B5F4-178D43296E68}" type="slidenum">
              <a:rPr lang="en-US" sz="1200"/>
              <a:pPr algn="r" eaLnBrk="1" hangingPunct="1"/>
              <a:t>15</a:t>
            </a:fld>
            <a:endParaRPr lang="en-US" sz="1200"/>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058268F-866F-AF46-831C-828A210EF020}" type="slidenum">
              <a:rPr lang="en-US" sz="1200"/>
              <a:pPr eaLnBrk="1" hangingPunct="1"/>
              <a:t>16</a:t>
            </a:fld>
            <a:endParaRPr lang="en-US" sz="1200"/>
          </a:p>
        </p:txBody>
      </p:sp>
      <p:sp>
        <p:nvSpPr>
          <p:cNvPr id="419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0D9F974-363C-3044-B4AC-AFF34D3B70B5}" type="slidenum">
              <a:rPr lang="en-US" sz="1200"/>
              <a:pPr algn="r" eaLnBrk="1" hangingPunct="1"/>
              <a:t>16</a:t>
            </a:fld>
            <a:endParaRPr lang="en-US" sz="1200"/>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4E42A85-6C3C-394F-B131-C3FD42CA5F59}" type="slidenum">
              <a:rPr lang="en-US" sz="1200"/>
              <a:pPr eaLnBrk="1" hangingPunct="1"/>
              <a:t>17</a:t>
            </a:fld>
            <a:endParaRPr lang="en-US" sz="120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t>Evidence for case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1BEC801-F88A-034D-AFCF-4ABCD743F4DE}" type="slidenum">
              <a:rPr lang="en-US" sz="1200"/>
              <a:pPr eaLnBrk="1" hangingPunct="1"/>
              <a:t>18</a:t>
            </a:fld>
            <a:endParaRPr lang="en-US" sz="1200"/>
          </a:p>
        </p:txBody>
      </p:sp>
      <p:sp>
        <p:nvSpPr>
          <p:cNvPr id="481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3462C9ED-0B6D-674E-A3D9-7432F0E37A18}" type="slidenum">
              <a:rPr lang="en-US" sz="1200"/>
              <a:pPr algn="r" eaLnBrk="1" hangingPunct="1"/>
              <a:t>18</a:t>
            </a:fld>
            <a:endParaRPr lang="en-US" sz="1200"/>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xmlns="">
                <a:solidFill>
                  <a:srgbClr val="FFFFFF"/>
                </a:solidFill>
              </a14:hiddenFill>
            </a:ext>
          </a:extLst>
        </p:spPr>
        <p:txBody>
          <a:bodyPr/>
          <a:lstStyle/>
          <a:p>
            <a:pPr eaLnBrk="1" hangingPunct="1"/>
            <a:r>
              <a:rPr lang="en-US"/>
              <a:t>Evidence for case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B891E4F-F321-F744-8626-F2A21CD3B3E5}" type="slidenum">
              <a:rPr lang="en-US" sz="1200"/>
              <a:pPr eaLnBrk="1" hangingPunct="1"/>
              <a:t>19</a:t>
            </a:fld>
            <a:endParaRPr lang="en-US" sz="1200"/>
          </a:p>
        </p:txBody>
      </p:sp>
      <p:sp>
        <p:nvSpPr>
          <p:cNvPr id="50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994E89D-4473-4E4A-9816-153980B4220E}" type="slidenum">
              <a:rPr lang="en-US" sz="1200"/>
              <a:pPr algn="r" eaLnBrk="1" hangingPunct="1"/>
              <a:t>19</a:t>
            </a:fld>
            <a:endParaRPr lang="en-US" sz="1200"/>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C5455FC-E02D-D84C-80E8-B1A8E1E6A2C9}" type="slidenum">
              <a:rPr lang="en-US" sz="1200"/>
              <a:pPr eaLnBrk="1" hangingPunct="1"/>
              <a:t>21</a:t>
            </a:fld>
            <a:endParaRPr lang="en-US" sz="1200"/>
          </a:p>
        </p:txBody>
      </p:sp>
      <p:sp>
        <p:nvSpPr>
          <p:cNvPr id="522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FEDA8CB-22C0-7A40-A5D1-C80356A11C69}" type="slidenum">
              <a:rPr lang="en-US" sz="1200"/>
              <a:pPr algn="r" eaLnBrk="1" hangingPunct="1"/>
              <a:t>21</a:t>
            </a:fld>
            <a:endParaRPr lang="en-US" sz="1200"/>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a:lstStyle/>
          <a:p>
            <a:r>
              <a:rPr lang="en-US" b="1" dirty="0"/>
              <a:t>NOTE</a:t>
            </a:r>
            <a:r>
              <a:rPr lang="en-US" dirty="0"/>
              <a:t>: This closing option does not include follow-up homework. Depending on how the conversation has unfolded I can decide at last minute to ask a different question, or make one of the homework assignments on the next slides.</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the starting question is to get students to Engage and Explore, which are the first steps in the 5E model. After collecting students’ ideas, I show this slide which moves the group into the 5E Explain phase.</a:t>
            </a:r>
          </a:p>
        </p:txBody>
      </p:sp>
      <p:sp>
        <p:nvSpPr>
          <p:cNvPr id="4" name="Slide Number Placeholder 3"/>
          <p:cNvSpPr>
            <a:spLocks noGrp="1"/>
          </p:cNvSpPr>
          <p:nvPr>
            <p:ph type="sldNum" sz="quarter" idx="5"/>
          </p:nvPr>
        </p:nvSpPr>
        <p:spPr/>
        <p:txBody>
          <a:bodyPr/>
          <a:lstStyle/>
          <a:p>
            <a:fld id="{F46B3267-9F9A-F94E-A91F-249912F036B6}" type="slidenum">
              <a:rPr lang="en-US" smtClean="0"/>
              <a:t>3</a:t>
            </a:fld>
            <a:endParaRPr lang="en-US"/>
          </a:p>
        </p:txBody>
      </p:sp>
    </p:spTree>
    <p:extLst>
      <p:ext uri="{BB962C8B-B14F-4D97-AF65-F5344CB8AC3E}">
        <p14:creationId xmlns:p14="http://schemas.microsoft.com/office/powerpoint/2010/main" val="3352834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F71670E-A3D5-EA42-B35E-B695ECEEEC45}" type="slidenum">
              <a:rPr lang="en-US" sz="1200"/>
              <a:pPr eaLnBrk="1" hangingPunct="1"/>
              <a:t>22</a:t>
            </a:fld>
            <a:endParaRPr lang="en-US" sz="1200"/>
          </a:p>
        </p:txBody>
      </p:sp>
      <p:sp>
        <p:nvSpPr>
          <p:cNvPr id="25602" name="Rectangle 1026"/>
          <p:cNvSpPr>
            <a:spLocks noGrp="1" noRot="1" noChangeAspect="1" noChangeArrowheads="1" noTextEdit="1"/>
          </p:cNvSpPr>
          <p:nvPr>
            <p:ph type="sldImg"/>
          </p:nvPr>
        </p:nvSpPr>
        <p:spPr>
          <a:ln/>
        </p:spPr>
      </p:sp>
      <p:sp>
        <p:nvSpPr>
          <p:cNvPr id="25603"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b="1" dirty="0"/>
              <a:t>NOTE</a:t>
            </a:r>
            <a:r>
              <a:rPr lang="en-US" dirty="0"/>
              <a:t>: This is a SECOND possible closing option I can decide at last minute to use.</a:t>
            </a:r>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90073E6-6AF1-1347-98F3-3D22703BEDEC}" type="slidenum">
              <a:rPr lang="en-US" sz="1200"/>
              <a:pPr eaLnBrk="1" hangingPunct="1"/>
              <a:t>23</a:t>
            </a:fld>
            <a:endParaRPr lang="en-US" sz="1200"/>
          </a:p>
        </p:txBody>
      </p:sp>
      <p:sp>
        <p:nvSpPr>
          <p:cNvPr id="563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4C835EF7-E0ED-F14F-BCCB-C82B97AFAAB5}" type="slidenum">
              <a:rPr lang="en-US" sz="1200"/>
              <a:pPr algn="r" eaLnBrk="1" hangingPunct="1"/>
              <a:t>23</a:t>
            </a:fld>
            <a:endParaRPr lang="en-US" sz="1200"/>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xmlns="">
                <a:solidFill>
                  <a:srgbClr val="FFFFFF"/>
                </a:solidFill>
              </a14:hiddenFill>
            </a:ext>
          </a:extLst>
        </p:spPr>
        <p:txBody>
          <a:bodyPr/>
          <a:lstStyle/>
          <a:p>
            <a:pPr eaLnBrk="1" hangingPunct="1"/>
            <a:r>
              <a:rPr lang="en-US" dirty="0"/>
              <a:t>This is the THIRD possible closing activity.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one way I try to make my expectations explicit AND introduce students to metacognitive reflection.</a:t>
            </a:r>
          </a:p>
          <a:p>
            <a:endParaRPr lang="en-US" dirty="0"/>
          </a:p>
        </p:txBody>
      </p:sp>
      <p:sp>
        <p:nvSpPr>
          <p:cNvPr id="4" name="Slide Number Placeholder 3"/>
          <p:cNvSpPr>
            <a:spLocks noGrp="1"/>
          </p:cNvSpPr>
          <p:nvPr>
            <p:ph type="sldNum" sz="quarter" idx="5"/>
          </p:nvPr>
        </p:nvSpPr>
        <p:spPr/>
        <p:txBody>
          <a:bodyPr/>
          <a:lstStyle/>
          <a:p>
            <a:fld id="{F46B3267-9F9A-F94E-A91F-249912F036B6}" type="slidenum">
              <a:rPr lang="en-US" smtClean="0"/>
              <a:t>24</a:t>
            </a:fld>
            <a:endParaRPr lang="en-US"/>
          </a:p>
        </p:txBody>
      </p:sp>
    </p:spTree>
    <p:extLst>
      <p:ext uri="{BB962C8B-B14F-4D97-AF65-F5344CB8AC3E}">
        <p14:creationId xmlns:p14="http://schemas.microsoft.com/office/powerpoint/2010/main" val="346294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Facebook scenario is one of two mini-cases that I created while class was in session. I do not recommend it as a habit, but also do not be afraid to take advantage of creative thoughts or opportunities. </a:t>
            </a:r>
          </a:p>
          <a:p>
            <a:endParaRPr lang="en-US" dirty="0"/>
          </a:p>
        </p:txBody>
      </p:sp>
      <p:sp>
        <p:nvSpPr>
          <p:cNvPr id="4" name="Slide Number Placeholder 3"/>
          <p:cNvSpPr>
            <a:spLocks noGrp="1"/>
          </p:cNvSpPr>
          <p:nvPr>
            <p:ph type="sldNum" sz="quarter" idx="5"/>
          </p:nvPr>
        </p:nvSpPr>
        <p:spPr/>
        <p:txBody>
          <a:bodyPr/>
          <a:lstStyle/>
          <a:p>
            <a:fld id="{F46B3267-9F9A-F94E-A91F-249912F036B6}" type="slidenum">
              <a:rPr lang="en-US" smtClean="0"/>
              <a:t>25</a:t>
            </a:fld>
            <a:endParaRPr lang="en-US"/>
          </a:p>
        </p:txBody>
      </p:sp>
    </p:spTree>
    <p:extLst>
      <p:ext uri="{BB962C8B-B14F-4D97-AF65-F5344CB8AC3E}">
        <p14:creationId xmlns:p14="http://schemas.microsoft.com/office/powerpoint/2010/main" val="237599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continues the Explanation stage of 5E. </a:t>
            </a:r>
          </a:p>
        </p:txBody>
      </p:sp>
      <p:sp>
        <p:nvSpPr>
          <p:cNvPr id="4" name="Slide Number Placeholder 3"/>
          <p:cNvSpPr>
            <a:spLocks noGrp="1"/>
          </p:cNvSpPr>
          <p:nvPr>
            <p:ph type="sldNum" sz="quarter" idx="5"/>
          </p:nvPr>
        </p:nvSpPr>
        <p:spPr/>
        <p:txBody>
          <a:bodyPr/>
          <a:lstStyle/>
          <a:p>
            <a:fld id="{F46B3267-9F9A-F94E-A91F-249912F036B6}" type="slidenum">
              <a:rPr lang="en-US" smtClean="0"/>
              <a:t>4</a:t>
            </a:fld>
            <a:endParaRPr lang="en-US"/>
          </a:p>
        </p:txBody>
      </p:sp>
    </p:spTree>
    <p:extLst>
      <p:ext uri="{BB962C8B-B14F-4D97-AF65-F5344CB8AC3E}">
        <p14:creationId xmlns:p14="http://schemas.microsoft.com/office/powerpoint/2010/main" val="1878157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2950F4F-547D-AC4C-B678-F3C78E1751FF}" type="slidenum">
              <a:rPr lang="en-US" sz="1200"/>
              <a:pPr eaLnBrk="1" hangingPunct="1"/>
              <a:t>5</a:t>
            </a:fld>
            <a:endParaRPr lang="en-US" sz="1200"/>
          </a:p>
        </p:txBody>
      </p:sp>
      <p:sp>
        <p:nvSpPr>
          <p:cNvPr id="17410" name="Rectangle 1026"/>
          <p:cNvSpPr>
            <a:spLocks noGrp="1" noRot="1" noChangeAspect="1" noChangeArrowheads="1" noTextEdit="1"/>
          </p:cNvSpPr>
          <p:nvPr>
            <p:ph type="sldImg"/>
          </p:nvPr>
        </p:nvSpPr>
        <p:spPr>
          <a:ln/>
        </p:spPr>
      </p:sp>
      <p:sp>
        <p:nvSpPr>
          <p:cNvPr id="17411"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The case moves students into 5E Elaboration. Now they must start to apply scientific thinking. The embedded questions provide the informal 5E Evaluation. Formal evaluation comes later on exams.</a:t>
            </a:r>
            <a:endParaRPr lang="en-US" dirty="0"/>
          </a:p>
          <a:p>
            <a:pPr eaLnBrk="1" hangingPunct="1"/>
            <a:endParaRPr lang="en-US" dirty="0"/>
          </a:p>
          <a:p>
            <a:pPr eaLnBrk="1" hangingPunct="1"/>
            <a:r>
              <a:rPr lang="en-US" dirty="0"/>
              <a:t>The original</a:t>
            </a:r>
            <a:r>
              <a:rPr lang="en-US" baseline="0" dirty="0"/>
              <a:t> case was published by NCCSTS (now NSTA), but I have modified it extensively. It is a single-session case that works equally well with small groups or individual students using clickers.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Calibri" panose="020F0502020204030204" pitchFamily="34" charset="0"/>
                <a:cs typeface="Calibri" panose="020F0502020204030204" pitchFamily="34" charset="0"/>
              </a:rPr>
              <a:t>NOTE</a:t>
            </a:r>
            <a:r>
              <a:rPr lang="en-US" dirty="0">
                <a:latin typeface="Calibri" panose="020F0502020204030204" pitchFamily="34" charset="0"/>
                <a:cs typeface="Calibri" panose="020F0502020204030204" pitchFamily="34" charset="0"/>
              </a:rPr>
              <a:t>: citing sources of images is not always required under fair use exclusions to copyright law, but not doing so sends the wrong message. It is better if we model behaviors we want to see in our students.</a:t>
            </a:r>
          </a:p>
          <a:p>
            <a:endParaRPr lang="en-US" dirty="0"/>
          </a:p>
        </p:txBody>
      </p:sp>
      <p:sp>
        <p:nvSpPr>
          <p:cNvPr id="4" name="Slide Number Placeholder 3"/>
          <p:cNvSpPr>
            <a:spLocks noGrp="1"/>
          </p:cNvSpPr>
          <p:nvPr>
            <p:ph type="sldNum" sz="quarter" idx="5"/>
          </p:nvPr>
        </p:nvSpPr>
        <p:spPr/>
        <p:txBody>
          <a:bodyPr/>
          <a:lstStyle/>
          <a:p>
            <a:fld id="{F46B3267-9F9A-F94E-A91F-249912F036B6}" type="slidenum">
              <a:rPr lang="en-US" smtClean="0"/>
              <a:t>6</a:t>
            </a:fld>
            <a:endParaRPr lang="en-US"/>
          </a:p>
        </p:txBody>
      </p:sp>
    </p:spTree>
    <p:extLst>
      <p:ext uri="{BB962C8B-B14F-4D97-AF65-F5344CB8AC3E}">
        <p14:creationId xmlns:p14="http://schemas.microsoft.com/office/powerpoint/2010/main" val="2486451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30BBA85-9C42-8A44-B44E-62A4DF7CAD38}" type="slidenum">
              <a:rPr lang="en-US" sz="1200"/>
              <a:pPr eaLnBrk="1" hangingPunct="1"/>
              <a:t>7</a:t>
            </a:fld>
            <a:endParaRPr lang="en-US" sz="1200"/>
          </a:p>
        </p:txBody>
      </p:sp>
      <p:sp>
        <p:nvSpPr>
          <p:cNvPr id="21506" name="Rectangle 1026"/>
          <p:cNvSpPr>
            <a:spLocks noGrp="1" noRot="1" noChangeAspect="1" noChangeArrowheads="1" noTextEdit="1"/>
          </p:cNvSpPr>
          <p:nvPr>
            <p:ph type="sldImg"/>
          </p:nvPr>
        </p:nvSpPr>
        <p:spPr>
          <a:ln/>
        </p:spPr>
      </p:sp>
      <p:sp>
        <p:nvSpPr>
          <p:cNvPr id="21507"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028BC4-A472-384F-A965-76F4E7CC3391}" type="slidenum">
              <a:rPr lang="en-US" sz="1200"/>
              <a:pPr eaLnBrk="1" hangingPunct="1"/>
              <a:t>8</a:t>
            </a:fld>
            <a:endParaRPr lang="en-US" sz="1200"/>
          </a:p>
        </p:txBody>
      </p:sp>
      <p:sp>
        <p:nvSpPr>
          <p:cNvPr id="23554" name="Rectangle 1026"/>
          <p:cNvSpPr>
            <a:spLocks noGrp="1" noRot="1" noChangeAspect="1" noChangeArrowheads="1" noTextEdit="1"/>
          </p:cNvSpPr>
          <p:nvPr>
            <p:ph type="sldImg"/>
          </p:nvPr>
        </p:nvSpPr>
        <p:spPr>
          <a:ln/>
        </p:spPr>
      </p:sp>
      <p:sp>
        <p:nvSpPr>
          <p:cNvPr id="23555"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F71670E-A3D5-EA42-B35E-B695ECEEEC45}" type="slidenum">
              <a:rPr lang="en-US" sz="1200"/>
              <a:pPr eaLnBrk="1" hangingPunct="1"/>
              <a:t>9</a:t>
            </a:fld>
            <a:endParaRPr lang="en-US" sz="1200"/>
          </a:p>
        </p:txBody>
      </p:sp>
      <p:sp>
        <p:nvSpPr>
          <p:cNvPr id="25602" name="Rectangle 1026"/>
          <p:cNvSpPr>
            <a:spLocks noGrp="1" noRot="1" noChangeAspect="1" noChangeArrowheads="1" noTextEdit="1"/>
          </p:cNvSpPr>
          <p:nvPr>
            <p:ph type="sldImg"/>
          </p:nvPr>
        </p:nvSpPr>
        <p:spPr>
          <a:ln/>
        </p:spPr>
      </p:sp>
      <p:sp>
        <p:nvSpPr>
          <p:cNvPr id="25603" name="Rectangle 1027"/>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included the talking brain icon as a visual flag for important information that students will need again in the future. Icons like this can be reused the entire semester. </a:t>
            </a:r>
          </a:p>
        </p:txBody>
      </p:sp>
      <p:sp>
        <p:nvSpPr>
          <p:cNvPr id="4" name="Slide Number Placeholder 3"/>
          <p:cNvSpPr>
            <a:spLocks noGrp="1"/>
          </p:cNvSpPr>
          <p:nvPr>
            <p:ph type="sldNum" sz="quarter" idx="5"/>
          </p:nvPr>
        </p:nvSpPr>
        <p:spPr/>
        <p:txBody>
          <a:bodyPr/>
          <a:lstStyle/>
          <a:p>
            <a:fld id="{F46B3267-9F9A-F94E-A91F-249912F036B6}" type="slidenum">
              <a:rPr lang="en-US" smtClean="0"/>
              <a:t>10</a:t>
            </a:fld>
            <a:endParaRPr lang="en-US"/>
          </a:p>
        </p:txBody>
      </p:sp>
    </p:spTree>
    <p:extLst>
      <p:ext uri="{BB962C8B-B14F-4D97-AF65-F5344CB8AC3E}">
        <p14:creationId xmlns:p14="http://schemas.microsoft.com/office/powerpoint/2010/main" val="91325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82878"/>
            <a:ext cx="7772400" cy="1102519"/>
          </a:xfrm>
        </p:spPr>
        <p:txBody>
          <a:bodyPr>
            <a:noAutofit/>
          </a:bodyPr>
          <a:lstStyle>
            <a:lvl1pPr>
              <a:defRPr sz="3600" cap="small"/>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EE016B-1988-9543-9542-07600789AFDB}" type="datetimeFigureOut">
              <a:rPr lang="en-US" smtClean="0"/>
              <a:t>5/24/23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108563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ounded Rectangle 6"/>
          <p:cNvSpPr/>
          <p:nvPr userDrawn="1"/>
        </p:nvSpPr>
        <p:spPr>
          <a:xfrm>
            <a:off x="-134470" y="202781"/>
            <a:ext cx="8821270" cy="997369"/>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E016B-1988-9543-9542-07600789AFDB}"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414494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ounded Rectangle 6"/>
          <p:cNvSpPr/>
          <p:nvPr userDrawn="1"/>
        </p:nvSpPr>
        <p:spPr>
          <a:xfrm>
            <a:off x="6553200" y="-313765"/>
            <a:ext cx="2133600" cy="4908388"/>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E016B-1988-9543-9542-07600789AFDB}"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3477604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p>
        </p:txBody>
      </p:sp>
      <p:sp>
        <p:nvSpPr>
          <p:cNvPr id="3" name="Text Placeholder 2"/>
          <p:cNvSpPr>
            <a:spLocks noGrp="1"/>
          </p:cNvSpPr>
          <p:nvPr>
            <p:ph type="body"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AA711F4-2CE4-9F42-BBE5-8DD6EAB99D9F}" type="slidenum">
              <a:rPr lang="en-US"/>
              <a:pPr>
                <a:defRPr/>
              </a:pPr>
              <a:t>‹#›</a:t>
            </a:fld>
            <a:endParaRPr lang="en-US"/>
          </a:p>
        </p:txBody>
      </p:sp>
    </p:spTree>
    <p:extLst>
      <p:ext uri="{BB962C8B-B14F-4D97-AF65-F5344CB8AC3E}">
        <p14:creationId xmlns:p14="http://schemas.microsoft.com/office/powerpoint/2010/main" val="149398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2782"/>
            <a:ext cx="8199718" cy="857250"/>
          </a:xfrm>
        </p:spPr>
        <p:txBody>
          <a:bodyPr>
            <a:noAutofit/>
          </a:bodyPr>
          <a:lstStyle>
            <a:lvl1pPr>
              <a:defRPr sz="3200" b="0" i="0">
                <a:latin typeface="Gill Sans SemiBold"/>
                <a:cs typeface="Gill Sans SemiBold"/>
              </a:defRPr>
            </a:lvl1pPr>
          </a:lstStyle>
          <a:p>
            <a:r>
              <a:rPr lang="en-US" dirty="0"/>
              <a:t>Click to edit </a:t>
            </a:r>
            <a:br>
              <a:rPr lang="en-US" dirty="0"/>
            </a:br>
            <a:r>
              <a:rPr lang="en-US" dirty="0"/>
              <a:t>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E016B-1988-9543-9542-07600789AFDB}"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328021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461430"/>
            <a:ext cx="7772400" cy="1148512"/>
          </a:xfrm>
        </p:spPr>
        <p:txBody>
          <a:bodyPr anchor="t">
            <a:normAutofit/>
          </a:bodyPr>
          <a:lstStyle>
            <a:lvl1pPr algn="l">
              <a:defRPr sz="3200" b="0" i="0" cap="none"/>
            </a:lvl1p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E016B-1988-9543-9542-07600789AFDB}"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157347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EE016B-1988-9543-9542-07600789AFDB}"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212651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br>
              <a:rPr lang="en-US" dirty="0"/>
            </a:br>
            <a:r>
              <a:rPr lang="en-US" dirty="0"/>
              <a:t>Master title style</a:t>
            </a:r>
          </a:p>
        </p:txBody>
      </p:sp>
      <p:sp>
        <p:nvSpPr>
          <p:cNvPr id="3" name="Text Placeholder 2"/>
          <p:cNvSpPr>
            <a:spLocks noGrp="1"/>
          </p:cNvSpPr>
          <p:nvPr>
            <p:ph type="body" idx="1" hasCustomPrompt="1"/>
          </p:nvPr>
        </p:nvSpPr>
        <p:spPr>
          <a:xfrm>
            <a:off x="457200" y="1151335"/>
            <a:ext cx="4040188" cy="479822"/>
          </a:xfrm>
        </p:spPr>
        <p:txBody>
          <a:bodyPr anchor="b"/>
          <a:lstStyle>
            <a:lvl1pPr marL="0" indent="0">
              <a:buNone/>
              <a:defRPr sz="2400" b="0" i="0">
                <a:latin typeface="Gill Sans SemiBold"/>
                <a:cs typeface="Gill Sans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4645026" y="1151335"/>
            <a:ext cx="4041775" cy="479822"/>
          </a:xfrm>
        </p:spPr>
        <p:txBody>
          <a:bodyPr anchor="b"/>
          <a:lstStyle>
            <a:lvl1pPr marL="0" indent="0">
              <a:buNone/>
              <a:defRPr sz="2400" b="0" i="0">
                <a:latin typeface="Gill Sans SemiBold"/>
                <a:cs typeface="Gill Sans Semi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EE016B-1988-9543-9542-07600789AFDB}" type="datetimeFigureOut">
              <a:rPr lang="en-US" smtClean="0"/>
              <a:t>5/24/23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311567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a:t>
            </a:r>
            <a:br>
              <a:rPr lang="en-US" dirty="0"/>
            </a:br>
            <a:r>
              <a:rPr lang="en-US" dirty="0"/>
              <a:t>Master title style</a:t>
            </a:r>
          </a:p>
        </p:txBody>
      </p:sp>
      <p:sp>
        <p:nvSpPr>
          <p:cNvPr id="3" name="Date Placeholder 2"/>
          <p:cNvSpPr>
            <a:spLocks noGrp="1"/>
          </p:cNvSpPr>
          <p:nvPr>
            <p:ph type="dt" sz="half" idx="10"/>
          </p:nvPr>
        </p:nvSpPr>
        <p:spPr/>
        <p:txBody>
          <a:bodyPr/>
          <a:lstStyle/>
          <a:p>
            <a:fld id="{89EE016B-1988-9543-9542-07600789AFDB}" type="datetimeFigureOut">
              <a:rPr lang="en-US" smtClean="0"/>
              <a:t>5/24/23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332886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E016B-1988-9543-9542-07600789AFDB}" type="datetimeFigureOut">
              <a:rPr lang="en-US" smtClean="0"/>
              <a:t>5/24/23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389798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ounded Rectangle 7"/>
          <p:cNvSpPr/>
          <p:nvPr userDrawn="1"/>
        </p:nvSpPr>
        <p:spPr>
          <a:xfrm>
            <a:off x="-89647" y="307368"/>
            <a:ext cx="3570102" cy="768395"/>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E016B-1988-9543-9542-07600789AFDB}"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208314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ounded Rectangle 7"/>
          <p:cNvSpPr/>
          <p:nvPr userDrawn="1"/>
        </p:nvSpPr>
        <p:spPr>
          <a:xfrm>
            <a:off x="-104588" y="3600450"/>
            <a:ext cx="8791388" cy="425053"/>
          </a:xfrm>
          <a:prstGeom prst="round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E016B-1988-9543-9542-07600789AFDB}"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896FF-2819-2F41-8D45-9177822C7E7D}" type="slidenum">
              <a:rPr lang="en-US" smtClean="0"/>
              <a:t>‹#›</a:t>
            </a:fld>
            <a:endParaRPr lang="en-US"/>
          </a:p>
        </p:txBody>
      </p:sp>
    </p:spTree>
    <p:extLst>
      <p:ext uri="{BB962C8B-B14F-4D97-AF65-F5344CB8AC3E}">
        <p14:creationId xmlns:p14="http://schemas.microsoft.com/office/powerpoint/2010/main" val="373949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76097"/>
            <a:ext cx="8229600" cy="994172"/>
          </a:xfrm>
          <a:prstGeom prst="rect">
            <a:avLst/>
          </a:prstGeom>
        </p:spPr>
        <p:txBody>
          <a:bodyPr vert="horz" lIns="91440" tIns="45720" rIns="91440" bIns="45720" rtlCol="0" anchor="ctr">
            <a:norm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9EE016B-1988-9543-9542-07600789AFDB}" type="datetimeFigureOut">
              <a:rPr lang="en-US" smtClean="0"/>
              <a:t>5/24/23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03896FF-2819-2F41-8D45-9177822C7E7D}" type="slidenum">
              <a:rPr lang="en-US" smtClean="0"/>
              <a:t>‹#›</a:t>
            </a:fld>
            <a:endParaRPr lang="en-US"/>
          </a:p>
        </p:txBody>
      </p:sp>
    </p:spTree>
    <p:extLst>
      <p:ext uri="{BB962C8B-B14F-4D97-AF65-F5344CB8AC3E}">
        <p14:creationId xmlns:p14="http://schemas.microsoft.com/office/powerpoint/2010/main" val="2519728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3200" b="0" i="0" kern="1200">
          <a:solidFill>
            <a:schemeClr val="tx1"/>
          </a:solidFill>
          <a:latin typeface="Gill Sans SemiBold"/>
          <a:ea typeface="+mj-ea"/>
          <a:cs typeface="Gill Sans SemiBold"/>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82B495-3066-5F42-9717-D84EB3F5F6C4}"/>
              </a:ext>
            </a:extLst>
          </p:cNvPr>
          <p:cNvSpPr/>
          <p:nvPr/>
        </p:nvSpPr>
        <p:spPr>
          <a:xfrm>
            <a:off x="0" y="292608"/>
            <a:ext cx="9144000" cy="7308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315F106-9916-2644-A8AD-16837D5BA3B0}"/>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Notes to Instructor</a:t>
            </a:r>
          </a:p>
        </p:txBody>
      </p:sp>
      <p:sp>
        <p:nvSpPr>
          <p:cNvPr id="3" name="Content Placeholder 2">
            <a:extLst>
              <a:ext uri="{FF2B5EF4-FFF2-40B4-BE49-F238E27FC236}">
                <a16:creationId xmlns:a16="http://schemas.microsoft.com/office/drawing/2014/main" id="{BCE2506A-D97D-CE4E-AEDC-1D29B06BAD6A}"/>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This case designed for the first day of a nonmajors gen-ed lecture course. </a:t>
            </a:r>
          </a:p>
          <a:p>
            <a:r>
              <a:rPr lang="en-US" dirty="0">
                <a:latin typeface="Calibri" panose="020F0502020204030204" pitchFamily="34" charset="0"/>
                <a:cs typeface="Calibri" panose="020F0502020204030204" pitchFamily="34" charset="0"/>
              </a:rPr>
              <a:t>It is organized around Bybee’s </a:t>
            </a:r>
            <a:r>
              <a:rPr lang="en-US" b="1" dirty="0">
                <a:latin typeface="Calibri" panose="020F0502020204030204" pitchFamily="34" charset="0"/>
                <a:cs typeface="Calibri" panose="020F0502020204030204" pitchFamily="34" charset="0"/>
              </a:rPr>
              <a:t>5E Model of Instructional Design</a:t>
            </a:r>
          </a:p>
          <a:p>
            <a:r>
              <a:rPr lang="en-US" dirty="0">
                <a:latin typeface="Calibri" panose="020F0502020204030204" pitchFamily="34" charset="0"/>
                <a:cs typeface="Calibri" panose="020F0502020204030204" pitchFamily="34" charset="0"/>
              </a:rPr>
              <a:t>The notes to instructors are in boxes on slides or in the Notes section below.</a:t>
            </a:r>
          </a:p>
        </p:txBody>
      </p:sp>
    </p:spTree>
    <p:extLst>
      <p:ext uri="{BB962C8B-B14F-4D97-AF65-F5344CB8AC3E}">
        <p14:creationId xmlns:p14="http://schemas.microsoft.com/office/powerpoint/2010/main" val="1795247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Calibri" panose="020F0502020204030204" pitchFamily="34" charset="0"/>
                <a:cs typeface="Calibri" panose="020F0502020204030204" pitchFamily="34" charset="0"/>
              </a:rPr>
              <a:t>Improving Your Thinking Process </a:t>
            </a:r>
          </a:p>
        </p:txBody>
      </p:sp>
      <p:sp>
        <p:nvSpPr>
          <p:cNvPr id="3" name="Text Placeholder 2"/>
          <p:cNvSpPr>
            <a:spLocks noGrp="1"/>
          </p:cNvSpPr>
          <p:nvPr>
            <p:ph type="body" sz="half" idx="1"/>
          </p:nvPr>
        </p:nvSpPr>
        <p:spPr>
          <a:xfrm>
            <a:off x="609600" y="1246585"/>
            <a:ext cx="8077200" cy="3657600"/>
          </a:xfrm>
        </p:spPr>
        <p:txBody>
          <a:bodyPr>
            <a:normAutofit lnSpcReduction="10000"/>
          </a:bodyPr>
          <a:lstStyle/>
          <a:p>
            <a:pPr marL="0" indent="0">
              <a:buNone/>
            </a:pPr>
            <a:r>
              <a:rPr lang="en-US" sz="2800" u="sng" dirty="0">
                <a:latin typeface="Calibri" panose="020F0502020204030204" pitchFamily="34" charset="0"/>
                <a:cs typeface="Calibri" panose="020F0502020204030204" pitchFamily="34" charset="0"/>
              </a:rPr>
              <a:t>When faced with a complex question</a:t>
            </a:r>
            <a:r>
              <a:rPr lang="en-US" sz="2800" dirty="0">
                <a:latin typeface="Calibri" panose="020F0502020204030204" pitchFamily="34" charset="0"/>
                <a:cs typeface="Calibri" panose="020F0502020204030204" pitchFamily="34" charset="0"/>
              </a:rPr>
              <a:t>:</a:t>
            </a:r>
          </a:p>
          <a:p>
            <a:r>
              <a:rPr lang="en-US" sz="2800" i="1" dirty="0">
                <a:latin typeface="Calibri" panose="020F0502020204030204" pitchFamily="34" charset="0"/>
                <a:cs typeface="Calibri" panose="020F0502020204030204" pitchFamily="34" charset="0"/>
              </a:rPr>
              <a:t>Information</a:t>
            </a:r>
            <a:r>
              <a:rPr lang="en-US" sz="2800" dirty="0">
                <a:latin typeface="Calibri" panose="020F0502020204030204" pitchFamily="34" charset="0"/>
                <a:cs typeface="Calibri" panose="020F0502020204030204" pitchFamily="34" charset="0"/>
              </a:rPr>
              <a:t>: what do we </a:t>
            </a:r>
            <a:r>
              <a:rPr lang="en-US" sz="2800" b="1" dirty="0">
                <a:latin typeface="Calibri" panose="020F0502020204030204" pitchFamily="34" charset="0"/>
                <a:cs typeface="Calibri" panose="020F0502020204030204" pitchFamily="34" charset="0"/>
              </a:rPr>
              <a:t>know already?</a:t>
            </a:r>
          </a:p>
          <a:p>
            <a:pPr lvl="1"/>
            <a:r>
              <a:rPr lang="en-US" sz="2400" dirty="0">
                <a:latin typeface="Calibri" panose="020F0502020204030204" pitchFamily="34" charset="0"/>
                <a:cs typeface="Calibri" panose="020F0502020204030204" pitchFamily="34" charset="0"/>
              </a:rPr>
              <a:t>Facts</a:t>
            </a:r>
          </a:p>
          <a:p>
            <a:pPr lvl="1"/>
            <a:r>
              <a:rPr lang="en-US" sz="2400" dirty="0">
                <a:latin typeface="Calibri" panose="020F0502020204030204" pitchFamily="34" charset="0"/>
                <a:cs typeface="Calibri" panose="020F0502020204030204" pitchFamily="34" charset="0"/>
              </a:rPr>
              <a:t>Assumptions</a:t>
            </a:r>
          </a:p>
          <a:p>
            <a:r>
              <a:rPr lang="en-US" sz="2800" dirty="0">
                <a:latin typeface="Calibri" panose="020F0502020204030204" pitchFamily="34" charset="0"/>
                <a:cs typeface="Calibri" panose="020F0502020204030204" pitchFamily="34" charset="0"/>
              </a:rPr>
              <a:t>What more do we </a:t>
            </a:r>
            <a:r>
              <a:rPr lang="en-US" sz="2800" b="1" dirty="0">
                <a:latin typeface="Calibri" panose="020F0502020204030204" pitchFamily="34" charset="0"/>
                <a:cs typeface="Calibri" panose="020F0502020204030204" pitchFamily="34" charset="0"/>
              </a:rPr>
              <a:t>want to know?</a:t>
            </a:r>
          </a:p>
          <a:p>
            <a:pPr lvl="1"/>
            <a:r>
              <a:rPr lang="en-US" sz="2400" b="1" dirty="0">
                <a:latin typeface="Calibri" panose="020F0502020204030204" pitchFamily="34" charset="0"/>
                <a:cs typeface="Calibri" panose="020F0502020204030204" pitchFamily="34" charset="0"/>
              </a:rPr>
              <a:t>Where, how </a:t>
            </a:r>
            <a:r>
              <a:rPr lang="en-US" sz="2400" dirty="0">
                <a:latin typeface="Calibri" panose="020F0502020204030204" pitchFamily="34" charset="0"/>
                <a:cs typeface="Calibri" panose="020F0502020204030204" pitchFamily="34" charset="0"/>
              </a:rPr>
              <a:t>do we get more information?</a:t>
            </a:r>
          </a:p>
          <a:p>
            <a:r>
              <a:rPr lang="en-US" sz="2800" i="1" dirty="0">
                <a:latin typeface="Calibri" panose="020F0502020204030204" pitchFamily="34" charset="0"/>
                <a:cs typeface="Calibri" panose="020F0502020204030204" pitchFamily="34" charset="0"/>
              </a:rPr>
              <a:t>Thinking process</a:t>
            </a:r>
            <a:r>
              <a:rPr lang="en-US" sz="2800" dirty="0">
                <a:latin typeface="Calibri" panose="020F0502020204030204" pitchFamily="34" charset="0"/>
                <a:cs typeface="Calibri" panose="020F0502020204030204" pitchFamily="34" charset="0"/>
              </a:rPr>
              <a:t>: is this my </a:t>
            </a:r>
            <a:r>
              <a:rPr lang="en-US" sz="2800" b="1" dirty="0">
                <a:latin typeface="Calibri" panose="020F0502020204030204" pitchFamily="34" charset="0"/>
                <a:cs typeface="Calibri" panose="020F0502020204030204" pitchFamily="34" charset="0"/>
              </a:rPr>
              <a:t>opinion, or facts</a:t>
            </a:r>
            <a:r>
              <a:rPr lang="en-US" sz="2800" dirty="0">
                <a:latin typeface="Calibri" panose="020F0502020204030204" pitchFamily="34" charset="0"/>
                <a:cs typeface="Calibri" panose="020F0502020204030204" pitchFamily="34" charset="0"/>
              </a:rPr>
              <a:t>?</a:t>
            </a:r>
          </a:p>
          <a:p>
            <a:pPr lvl="1"/>
            <a:r>
              <a:rPr lang="en-US" sz="2400" dirty="0">
                <a:latin typeface="Calibri" panose="020F0502020204030204" pitchFamily="34" charset="0"/>
                <a:cs typeface="Calibri" panose="020F0502020204030204" pitchFamily="34" charset="0"/>
              </a:rPr>
              <a:t>How can I protect my thinking from bias?</a:t>
            </a:r>
          </a:p>
        </p:txBody>
      </p:sp>
      <p:sp>
        <p:nvSpPr>
          <p:cNvPr id="5" name="Slide Number Placeholder 4"/>
          <p:cNvSpPr>
            <a:spLocks noGrp="1"/>
          </p:cNvSpPr>
          <p:nvPr>
            <p:ph type="sldNum" sz="quarter" idx="12"/>
          </p:nvPr>
        </p:nvSpPr>
        <p:spPr/>
        <p:txBody>
          <a:bodyPr/>
          <a:lstStyle/>
          <a:p>
            <a:pPr>
              <a:defRPr/>
            </a:pPr>
            <a:fld id="{CAA711F4-2CE4-9F42-BBE5-8DD6EAB99D9F}" type="slidenum">
              <a:rPr lang="en-US" smtClean="0"/>
              <a:pPr>
                <a:defRPr/>
              </a:pPr>
              <a:t>10</a:t>
            </a:fld>
            <a:endParaRPr lang="en-US" dirty="0"/>
          </a:p>
        </p:txBody>
      </p:sp>
      <p:pic>
        <p:nvPicPr>
          <p:cNvPr id="6" name="Picture 5" descr="Thin-Pair-Share 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360" y="423891"/>
            <a:ext cx="783858" cy="546243"/>
          </a:xfrm>
          <a:prstGeom prst="rect">
            <a:avLst/>
          </a:prstGeom>
        </p:spPr>
      </p:pic>
    </p:spTree>
    <p:extLst>
      <p:ext uri="{BB962C8B-B14F-4D97-AF65-F5344CB8AC3E}">
        <p14:creationId xmlns:p14="http://schemas.microsoft.com/office/powerpoint/2010/main" val="2344785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A0B8E3D-5E17-8D4B-9346-C5728FE29059}" type="slidenum">
              <a:rPr lang="en-US" sz="1400"/>
              <a:pPr eaLnBrk="1" hangingPunct="1"/>
              <a:t>11</a:t>
            </a:fld>
            <a:endParaRPr lang="en-US" sz="1400"/>
          </a:p>
        </p:txBody>
      </p:sp>
      <p:pic>
        <p:nvPicPr>
          <p:cNvPr id="26626" name="Picture 2" descr="Screen shot 2013-01-22 at 9.59.59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7378" y="263870"/>
            <a:ext cx="7481975" cy="27039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2" name="Text Box 3"/>
          <p:cNvSpPr txBox="1">
            <a:spLocks noChangeArrowheads="1"/>
          </p:cNvSpPr>
          <p:nvPr/>
        </p:nvSpPr>
        <p:spPr bwMode="auto">
          <a:xfrm>
            <a:off x="484632" y="3169331"/>
            <a:ext cx="8305800" cy="1384995"/>
          </a:xfrm>
          <a:prstGeom prst="rect">
            <a:avLst/>
          </a:prstGeom>
          <a:solidFill>
            <a:schemeClr val="bg1"/>
          </a:solidFill>
          <a:ln>
            <a:noFill/>
          </a:ln>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sz="2400" dirty="0">
                <a:latin typeface="Calibri" panose="020F0502020204030204" pitchFamily="34" charset="0"/>
                <a:cs typeface="Calibri" panose="020F0502020204030204" pitchFamily="34" charset="0"/>
              </a:rPr>
              <a:t>NASA’s </a:t>
            </a:r>
            <a:r>
              <a:rPr lang="en-US" sz="2400" b="1" i="1" dirty="0">
                <a:latin typeface="Calibri" panose="020F0502020204030204" pitchFamily="34" charset="0"/>
                <a:cs typeface="Calibri" panose="020F0502020204030204" pitchFamily="34" charset="0"/>
              </a:rPr>
              <a:t>Division of Astrobiology </a:t>
            </a:r>
            <a:r>
              <a:rPr lang="en-US" sz="2400" dirty="0">
                <a:latin typeface="Calibri" panose="020F0502020204030204" pitchFamily="34" charset="0"/>
                <a:cs typeface="Calibri" panose="020F0502020204030204" pitchFamily="34" charset="0"/>
              </a:rPr>
              <a:t>has 3 missions:</a:t>
            </a:r>
          </a:p>
          <a:p>
            <a:pPr marL="457200" indent="-457200" eaLnBrk="1" hangingPunct="1">
              <a:buFont typeface="Arial"/>
              <a:buChar char="•"/>
              <a:defRPr/>
            </a:pPr>
            <a:r>
              <a:rPr lang="en-US" sz="2000" dirty="0">
                <a:latin typeface="Calibri" panose="020F0502020204030204" pitchFamily="34" charset="0"/>
                <a:cs typeface="Calibri" panose="020F0502020204030204" pitchFamily="34" charset="0"/>
              </a:rPr>
              <a:t>Protect other planets, moons, etc., from contamination by Earth life</a:t>
            </a:r>
          </a:p>
          <a:p>
            <a:pPr marL="457200" indent="-457200" eaLnBrk="1" hangingPunct="1">
              <a:buFont typeface="Arial"/>
              <a:buChar char="•"/>
              <a:defRPr/>
            </a:pPr>
            <a:r>
              <a:rPr lang="en-US" sz="2000" dirty="0">
                <a:latin typeface="Calibri" panose="020F0502020204030204" pitchFamily="34" charset="0"/>
                <a:cs typeface="Calibri" panose="020F0502020204030204" pitchFamily="34" charset="0"/>
              </a:rPr>
              <a:t>Protect Earth from possible life forms from other solar system bodies.</a:t>
            </a:r>
          </a:p>
          <a:p>
            <a:pPr marL="457200" indent="-457200" eaLnBrk="1" hangingPunct="1">
              <a:buFont typeface="Arial"/>
              <a:buChar char="•"/>
              <a:defRPr/>
            </a:pPr>
            <a:r>
              <a:rPr lang="en-US" sz="2000" dirty="0">
                <a:latin typeface="Calibri" panose="020F0502020204030204" pitchFamily="34" charset="0"/>
                <a:cs typeface="Calibri" panose="020F0502020204030204" pitchFamily="34" charset="0"/>
              </a:rPr>
              <a:t>Search for evidence of life beyond our planet.</a:t>
            </a:r>
          </a:p>
        </p:txBody>
      </p:sp>
    </p:spTree>
    <p:extLst>
      <p:ext uri="{BB962C8B-B14F-4D97-AF65-F5344CB8AC3E}">
        <p14:creationId xmlns:p14="http://schemas.microsoft.com/office/powerpoint/2010/main" val="4040856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C7A6DF1-0F1C-134F-B873-B414C071FC8D}" type="slidenum">
              <a:rPr lang="en-US" sz="1400"/>
              <a:pPr eaLnBrk="1" hangingPunct="1"/>
              <a:t>12</a:t>
            </a:fld>
            <a:endParaRPr lang="en-US" sz="1400"/>
          </a:p>
        </p:txBody>
      </p:sp>
      <p:pic>
        <p:nvPicPr>
          <p:cNvPr id="32771" name="Picture 6" descr="Screen shot 2013-01-22 at 9.59.59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072" y="329185"/>
            <a:ext cx="7918042" cy="26896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94019" y="378477"/>
            <a:ext cx="8973781" cy="2686050"/>
          </a:xfrm>
          <a:prstGeom prst="rect">
            <a:avLst/>
          </a:prstGeom>
          <a:gradFill>
            <a:gsLst>
              <a:gs pos="3000">
                <a:schemeClr val="bg1"/>
              </a:gs>
              <a:gs pos="63000">
                <a:schemeClr val="bg1">
                  <a:alpha val="0"/>
                </a:schemeClr>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p>
        </p:txBody>
      </p:sp>
      <p:sp>
        <p:nvSpPr>
          <p:cNvPr id="32775" name="Text Box 3"/>
          <p:cNvSpPr txBox="1">
            <a:spLocks noChangeArrowheads="1"/>
          </p:cNvSpPr>
          <p:nvPr/>
        </p:nvSpPr>
        <p:spPr bwMode="auto">
          <a:xfrm>
            <a:off x="890493" y="3177231"/>
            <a:ext cx="73152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600" dirty="0">
                <a:latin typeface="Calibri" panose="020F0502020204030204" pitchFamily="34" charset="0"/>
                <a:cs typeface="Calibri" panose="020F0502020204030204" pitchFamily="34" charset="0"/>
              </a:rPr>
              <a:t>NASA Exobiology received subterranean ice core retrieved from Mars by one of the rovers.</a:t>
            </a:r>
          </a:p>
          <a:p>
            <a:pPr eaLnBrk="1" hangingPunct="1"/>
            <a:endParaRPr lang="en-US" sz="1200" dirty="0">
              <a:latin typeface="Calibri" panose="020F0502020204030204" pitchFamily="34" charset="0"/>
              <a:cs typeface="Calibri" panose="020F0502020204030204" pitchFamily="34" charset="0"/>
            </a:endParaRPr>
          </a:p>
          <a:p>
            <a:pPr eaLnBrk="1" hangingPunct="1"/>
            <a:r>
              <a:rPr lang="en-US" sz="2600" dirty="0">
                <a:latin typeface="Calibri" panose="020F0502020204030204" pitchFamily="34" charset="0"/>
                <a:cs typeface="Calibri" panose="020F0502020204030204" pitchFamily="34" charset="0"/>
              </a:rPr>
              <a:t>They are evaluating the ice for evidence of life.  </a:t>
            </a:r>
          </a:p>
        </p:txBody>
      </p:sp>
    </p:spTree>
    <p:extLst>
      <p:ext uri="{BB962C8B-B14F-4D97-AF65-F5344CB8AC3E}">
        <p14:creationId xmlns:p14="http://schemas.microsoft.com/office/powerpoint/2010/main" val="296425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3E2C1E7-0B0F-C74F-BED7-93DC4CE5CE53}" type="slidenum">
              <a:rPr lang="en-US" sz="1400"/>
              <a:pPr eaLnBrk="1" hangingPunct="1"/>
              <a:t>13</a:t>
            </a:fld>
            <a:endParaRPr lang="en-US" sz="1400"/>
          </a:p>
        </p:txBody>
      </p:sp>
      <p:sp>
        <p:nvSpPr>
          <p:cNvPr id="34818" name="Text Box 8"/>
          <p:cNvSpPr txBox="1">
            <a:spLocks noChangeArrowheads="1"/>
          </p:cNvSpPr>
          <p:nvPr/>
        </p:nvSpPr>
        <p:spPr bwMode="auto">
          <a:xfrm>
            <a:off x="4419600" y="2056606"/>
            <a:ext cx="43434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457200" indent="-457200" eaLnBrk="1" hangingPunct="1">
              <a:buFont typeface="Arial"/>
              <a:buChar char="•"/>
            </a:pPr>
            <a:r>
              <a:rPr lang="en-US" sz="2800" dirty="0">
                <a:latin typeface="Calibri" panose="020F0502020204030204" pitchFamily="34" charset="0"/>
                <a:cs typeface="Calibri" panose="020F0502020204030204" pitchFamily="34" charset="0"/>
              </a:rPr>
              <a:t>Light microscopy shows bacteria-shaped nano-particles &lt;100 nm long.</a:t>
            </a:r>
          </a:p>
          <a:p>
            <a:pPr marL="457200" indent="-457200" eaLnBrk="1" hangingPunct="1">
              <a:buFont typeface="Arial"/>
              <a:buChar char="•"/>
            </a:pPr>
            <a:r>
              <a:rPr lang="en-US" sz="2800" dirty="0">
                <a:latin typeface="Calibri" panose="020F0502020204030204" pitchFamily="34" charset="0"/>
                <a:cs typeface="Calibri" panose="020F0502020204030204" pitchFamily="34" charset="0"/>
              </a:rPr>
              <a:t>Chemical tests show they contain DNA.</a:t>
            </a:r>
            <a:endParaRPr lang="en-US" sz="3200" dirty="0">
              <a:latin typeface="Calibri" panose="020F0502020204030204" pitchFamily="34" charset="0"/>
              <a:cs typeface="Calibri" panose="020F0502020204030204" pitchFamily="34" charset="0"/>
            </a:endParaRPr>
          </a:p>
        </p:txBody>
      </p:sp>
      <p:pic>
        <p:nvPicPr>
          <p:cNvPr id="34819" name="Picture 9" descr="166378main_nanobacte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43100"/>
            <a:ext cx="3810000" cy="273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20" name="Picture 1" descr="Screen shot 2013-01-22 at 9.59.59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355" y="154639"/>
            <a:ext cx="7864490" cy="1363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99902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BA1561-3FC3-C04A-8717-B2C5D55C411A}" type="slidenum">
              <a:rPr lang="en-US" sz="1400"/>
              <a:pPr eaLnBrk="1" hangingPunct="1"/>
              <a:t>14</a:t>
            </a:fld>
            <a:endParaRPr lang="en-US" sz="1400"/>
          </a:p>
        </p:txBody>
      </p:sp>
      <p:sp>
        <p:nvSpPr>
          <p:cNvPr id="36867" name="Text Box 4"/>
          <p:cNvSpPr txBox="1">
            <a:spLocks noChangeArrowheads="1"/>
          </p:cNvSpPr>
          <p:nvPr/>
        </p:nvSpPr>
        <p:spPr bwMode="auto">
          <a:xfrm>
            <a:off x="228600" y="571500"/>
            <a:ext cx="850265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40000"/>
              </a:lnSpc>
              <a:spcBef>
                <a:spcPct val="50000"/>
              </a:spcBef>
            </a:pPr>
            <a:endParaRPr lang="en-US" sz="2800" b="1"/>
          </a:p>
        </p:txBody>
      </p:sp>
      <p:sp>
        <p:nvSpPr>
          <p:cNvPr id="36868" name="Rectangle 8"/>
          <p:cNvSpPr>
            <a:spLocks noGrp="1" noChangeArrowheads="1"/>
          </p:cNvSpPr>
          <p:nvPr>
            <p:ph type="title" idx="4294967295"/>
          </p:nvPr>
        </p:nvSpPr>
        <p:spPr>
          <a:xfrm>
            <a:off x="381000" y="205978"/>
            <a:ext cx="8534400" cy="1279922"/>
          </a:xfrm>
        </p:spPr>
        <p:txBody>
          <a:bodyPr>
            <a:normAutofit fontScale="90000"/>
          </a:bodyPr>
          <a:lstStyle/>
          <a:p>
            <a:pPr algn="l"/>
            <a:br>
              <a:rPr lang="en-US" sz="3600" b="1" dirty="0">
                <a:solidFill>
                  <a:schemeClr val="tx1"/>
                </a:solidFill>
                <a:latin typeface="Calibri" panose="020F0502020204030204" pitchFamily="34" charset="0"/>
                <a:cs typeface="Calibri" panose="020F0502020204030204" pitchFamily="34" charset="0"/>
              </a:rPr>
            </a:br>
            <a:r>
              <a:rPr lang="en-US" sz="3600" b="1" dirty="0">
                <a:solidFill>
                  <a:schemeClr val="tx1"/>
                </a:solidFill>
                <a:latin typeface="Calibri" panose="020F0502020204030204" pitchFamily="34" charset="0"/>
                <a:cs typeface="Calibri" panose="020F0502020204030204" pitchFamily="34" charset="0"/>
              </a:rPr>
              <a:t>GQ2: </a:t>
            </a:r>
            <a:r>
              <a:rPr lang="en-US" sz="3600" dirty="0">
                <a:solidFill>
                  <a:schemeClr val="tx1"/>
                </a:solidFill>
                <a:latin typeface="Calibri" panose="020F0502020204030204" pitchFamily="34" charset="0"/>
                <a:cs typeface="Calibri" panose="020F0502020204030204" pitchFamily="34" charset="0"/>
              </a:rPr>
              <a:t>How do you determine if the</a:t>
            </a:r>
            <a:r>
              <a:rPr lang="en-US" sz="3600" dirty="0">
                <a:latin typeface="Calibri" panose="020F0502020204030204" pitchFamily="34" charset="0"/>
                <a:cs typeface="Calibri" panose="020F0502020204030204" pitchFamily="34" charset="0"/>
              </a:rPr>
              <a:t> </a:t>
            </a:r>
            <a:r>
              <a:rPr lang="en-US" sz="3600" dirty="0">
                <a:solidFill>
                  <a:schemeClr val="tx1"/>
                </a:solidFill>
                <a:latin typeface="Calibri" panose="020F0502020204030204" pitchFamily="34" charset="0"/>
                <a:cs typeface="Calibri" panose="020F0502020204030204" pitchFamily="34" charset="0"/>
              </a:rPr>
              <a:t>nanoparticles are alive?</a:t>
            </a:r>
            <a:br>
              <a:rPr lang="en-US" sz="3600" b="1" dirty="0">
                <a:solidFill>
                  <a:schemeClr val="tx1"/>
                </a:solidFill>
                <a:latin typeface="Calibri" panose="020F0502020204030204" pitchFamily="34" charset="0"/>
                <a:cs typeface="Calibri" panose="020F0502020204030204" pitchFamily="34" charset="0"/>
              </a:rPr>
            </a:br>
            <a:endParaRPr lang="en-US" sz="3600" b="1" dirty="0">
              <a:solidFill>
                <a:schemeClr val="tx1"/>
              </a:solidFill>
              <a:latin typeface="Calibri" panose="020F0502020204030204" pitchFamily="34" charset="0"/>
              <a:cs typeface="Calibri" panose="020F0502020204030204" pitchFamily="34" charset="0"/>
            </a:endParaRPr>
          </a:p>
        </p:txBody>
      </p:sp>
      <p:sp>
        <p:nvSpPr>
          <p:cNvPr id="36869" name="Rectangle 9"/>
          <p:cNvSpPr>
            <a:spLocks noGrp="1" noChangeArrowheads="1"/>
          </p:cNvSpPr>
          <p:nvPr>
            <p:ph type="body" idx="4294967295"/>
          </p:nvPr>
        </p:nvSpPr>
        <p:spPr>
          <a:xfrm>
            <a:off x="152400" y="1485900"/>
            <a:ext cx="6477000" cy="3200400"/>
          </a:xfrm>
        </p:spPr>
        <p:txBody>
          <a:bodyPr>
            <a:noAutofit/>
          </a:bodyPr>
          <a:lstStyle/>
          <a:p>
            <a:pPr>
              <a:lnSpc>
                <a:spcPct val="90000"/>
              </a:lnSpc>
              <a:buFontTx/>
              <a:buNone/>
            </a:pPr>
            <a:r>
              <a:rPr lang="en-US" sz="2400" dirty="0">
                <a:solidFill>
                  <a:schemeClr val="tx1"/>
                </a:solidFill>
                <a:latin typeface="Arial" charset="0"/>
              </a:rPr>
              <a:t>	</a:t>
            </a:r>
            <a:r>
              <a:rPr lang="en-US" sz="2400" dirty="0">
                <a:solidFill>
                  <a:schemeClr val="tx1"/>
                </a:solidFill>
                <a:latin typeface="Calibri" panose="020F0502020204030204" pitchFamily="34" charset="0"/>
                <a:cs typeface="Calibri" panose="020F0502020204030204" pitchFamily="34" charset="0"/>
              </a:rPr>
              <a:t>A:  	Thaw the ice and see if they are 			   </a:t>
            </a:r>
            <a:br>
              <a:rPr lang="en-US" sz="2400" dirty="0">
                <a:solidFill>
                  <a:schemeClr val="tx1"/>
                </a:solidFill>
                <a:latin typeface="Calibri" panose="020F0502020204030204" pitchFamily="34" charset="0"/>
                <a:cs typeface="Calibri" panose="020F0502020204030204" pitchFamily="34" charset="0"/>
              </a:rPr>
            </a:br>
            <a:r>
              <a:rPr lang="en-US" sz="2400" dirty="0">
                <a:solidFill>
                  <a:schemeClr val="tx1"/>
                </a:solidFill>
                <a:latin typeface="Calibri" panose="020F0502020204030204" pitchFamily="34" charset="0"/>
                <a:cs typeface="Calibri" panose="020F0502020204030204" pitchFamily="34" charset="0"/>
              </a:rPr>
              <a:t>    	 mobile.</a:t>
            </a:r>
          </a:p>
          <a:p>
            <a:pPr>
              <a:lnSpc>
                <a:spcPct val="90000"/>
              </a:lnSpc>
              <a:buFontTx/>
              <a:buNone/>
            </a:pPr>
            <a:r>
              <a:rPr lang="en-US" sz="2400" dirty="0">
                <a:solidFill>
                  <a:schemeClr val="tx1"/>
                </a:solidFill>
                <a:latin typeface="Calibri" panose="020F0502020204030204" pitchFamily="34" charset="0"/>
                <a:cs typeface="Calibri" panose="020F0502020204030204" pitchFamily="34" charset="0"/>
              </a:rPr>
              <a:t>	B:  	Thaw the ice and see if they </a:t>
            </a:r>
            <a:br>
              <a:rPr lang="en-US" sz="2400" dirty="0">
                <a:solidFill>
                  <a:schemeClr val="tx1"/>
                </a:solidFill>
                <a:latin typeface="Calibri" panose="020F0502020204030204" pitchFamily="34" charset="0"/>
                <a:cs typeface="Calibri" panose="020F0502020204030204" pitchFamily="34" charset="0"/>
              </a:rPr>
            </a:br>
            <a:r>
              <a:rPr lang="en-US" sz="2400" dirty="0">
                <a:solidFill>
                  <a:schemeClr val="tx1"/>
                </a:solidFill>
                <a:latin typeface="Calibri" panose="020F0502020204030204" pitchFamily="34" charset="0"/>
                <a:cs typeface="Calibri" panose="020F0502020204030204" pitchFamily="34" charset="0"/>
              </a:rPr>
              <a:t>		grow and reproduce.</a:t>
            </a:r>
          </a:p>
          <a:p>
            <a:pPr>
              <a:lnSpc>
                <a:spcPct val="90000"/>
              </a:lnSpc>
              <a:buFontTx/>
              <a:buNone/>
            </a:pPr>
            <a:r>
              <a:rPr lang="en-US" sz="2400" dirty="0">
                <a:solidFill>
                  <a:schemeClr val="tx1"/>
                </a:solidFill>
                <a:latin typeface="Calibri" panose="020F0502020204030204" pitchFamily="34" charset="0"/>
                <a:cs typeface="Calibri" panose="020F0502020204030204" pitchFamily="34" charset="0"/>
              </a:rPr>
              <a:t>	C:  	Keep it frozen and run tests to 			    		determine more about their </a:t>
            </a:r>
            <a:br>
              <a:rPr lang="en-US" sz="2400" dirty="0">
                <a:solidFill>
                  <a:schemeClr val="tx1"/>
                </a:solidFill>
                <a:latin typeface="Calibri" panose="020F0502020204030204" pitchFamily="34" charset="0"/>
                <a:cs typeface="Calibri" panose="020F0502020204030204" pitchFamily="34" charset="0"/>
              </a:rPr>
            </a:br>
            <a:r>
              <a:rPr lang="en-US" sz="2400" dirty="0">
                <a:solidFill>
                  <a:schemeClr val="tx1"/>
                </a:solidFill>
                <a:latin typeface="Calibri" panose="020F0502020204030204" pitchFamily="34" charset="0"/>
                <a:cs typeface="Calibri" panose="020F0502020204030204" pitchFamily="34" charset="0"/>
              </a:rPr>
              <a:t>	    	chemical composition.</a:t>
            </a:r>
          </a:p>
          <a:p>
            <a:pPr>
              <a:lnSpc>
                <a:spcPct val="90000"/>
              </a:lnSpc>
              <a:buFontTx/>
              <a:buNone/>
            </a:pPr>
            <a:r>
              <a:rPr lang="en-US" sz="2400" dirty="0">
                <a:solidFill>
                  <a:schemeClr val="tx1"/>
                </a:solidFill>
                <a:latin typeface="Calibri" panose="020F0502020204030204" pitchFamily="34" charset="0"/>
                <a:cs typeface="Calibri" panose="020F0502020204030204" pitchFamily="34" charset="0"/>
              </a:rPr>
              <a:t>	D:  	Take a different approach</a:t>
            </a:r>
            <a:br>
              <a:rPr lang="en-US" sz="2400" dirty="0">
                <a:solidFill>
                  <a:schemeClr val="tx1"/>
                </a:solidFill>
                <a:latin typeface="Calibri" panose="020F0502020204030204" pitchFamily="34" charset="0"/>
                <a:cs typeface="Calibri" panose="020F0502020204030204" pitchFamily="34" charset="0"/>
              </a:rPr>
            </a:br>
            <a:r>
              <a:rPr lang="en-US" sz="2400" dirty="0">
                <a:solidFill>
                  <a:schemeClr val="tx1"/>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 	(what, briefly?)</a:t>
            </a:r>
          </a:p>
          <a:p>
            <a:pPr>
              <a:lnSpc>
                <a:spcPct val="90000"/>
              </a:lnSpc>
            </a:pPr>
            <a:endParaRPr lang="en-US" sz="2400" dirty="0">
              <a:latin typeface="Arial" charset="0"/>
            </a:endParaRPr>
          </a:p>
        </p:txBody>
      </p:sp>
      <p:pic>
        <p:nvPicPr>
          <p:cNvPr id="36870" name="Picture 10" descr="166378main_nanobacte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149" y="1543050"/>
            <a:ext cx="3596251" cy="2580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14690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2EC203A-FD62-1E47-BD60-8DD86CE6B4A9}" type="slidenum">
              <a:rPr lang="en-US" sz="1400"/>
              <a:pPr eaLnBrk="1" hangingPunct="1"/>
              <a:t>15</a:t>
            </a:fld>
            <a:endParaRPr lang="en-US" sz="1400"/>
          </a:p>
        </p:txBody>
      </p:sp>
      <p:sp>
        <p:nvSpPr>
          <p:cNvPr id="38915" name="Rectangle 2"/>
          <p:cNvSpPr>
            <a:spLocks noGrp="1" noChangeArrowheads="1"/>
          </p:cNvSpPr>
          <p:nvPr>
            <p:ph type="title" idx="4294967295"/>
          </p:nvPr>
        </p:nvSpPr>
        <p:spPr>
          <a:xfrm>
            <a:off x="457200" y="285750"/>
            <a:ext cx="8229600" cy="685800"/>
          </a:xfrm>
        </p:spPr>
        <p:txBody>
          <a:bodyPr>
            <a:normAutofit/>
          </a:bodyPr>
          <a:lstStyle/>
          <a:p>
            <a:pPr algn="l" eaLnBrk="1" hangingPunct="1"/>
            <a:r>
              <a:rPr lang="en-US" b="1" dirty="0">
                <a:solidFill>
                  <a:schemeClr val="tx1"/>
                </a:solidFill>
                <a:latin typeface="Calibri" panose="020F0502020204030204" pitchFamily="34" charset="0"/>
                <a:cs typeface="Calibri" panose="020F0502020204030204" pitchFamily="34" charset="0"/>
              </a:rPr>
              <a:t>Results of the Analysis</a:t>
            </a:r>
          </a:p>
        </p:txBody>
      </p:sp>
      <p:sp>
        <p:nvSpPr>
          <p:cNvPr id="38916" name="Rectangle 3"/>
          <p:cNvSpPr>
            <a:spLocks noGrp="1" noChangeArrowheads="1"/>
          </p:cNvSpPr>
          <p:nvPr>
            <p:ph type="body" idx="4294967295"/>
          </p:nvPr>
        </p:nvSpPr>
        <p:spPr>
          <a:xfrm>
            <a:off x="609600" y="1188720"/>
            <a:ext cx="8077200" cy="3611880"/>
          </a:xfrm>
        </p:spPr>
        <p:txBody>
          <a:bodyPr>
            <a:normAutofit fontScale="85000" lnSpcReduction="10000"/>
          </a:bodyPr>
          <a:lstStyle/>
          <a:p>
            <a:pPr eaLnBrk="1" hangingPunct="1"/>
            <a:r>
              <a:rPr lang="en-US" dirty="0">
                <a:solidFill>
                  <a:schemeClr val="tx1"/>
                </a:solidFill>
                <a:latin typeface="Calibri" panose="020F0502020204030204" pitchFamily="34" charset="0"/>
                <a:cs typeface="Calibri" panose="020F0502020204030204" pitchFamily="34" charset="0"/>
              </a:rPr>
              <a:t>Surrounded by shell</a:t>
            </a:r>
          </a:p>
          <a:p>
            <a:pPr lvl="1" eaLnBrk="1" hangingPunct="1"/>
            <a:r>
              <a:rPr lang="en-US" dirty="0">
                <a:latin typeface="Calibri" panose="020F0502020204030204" pitchFamily="34" charset="0"/>
                <a:cs typeface="Calibri" panose="020F0502020204030204" pitchFamily="34" charset="0"/>
              </a:rPr>
              <a:t>Composed of calcium phosphate rather than phospholipids</a:t>
            </a:r>
          </a:p>
          <a:p>
            <a:pPr eaLnBrk="1" hangingPunct="1"/>
            <a:r>
              <a:rPr lang="en-US" dirty="0">
                <a:solidFill>
                  <a:schemeClr val="tx1"/>
                </a:solidFill>
                <a:latin typeface="Calibri" panose="020F0502020204030204" pitchFamily="34" charset="0"/>
                <a:cs typeface="Calibri" panose="020F0502020204030204" pitchFamily="34" charset="0"/>
              </a:rPr>
              <a:t>No internal membrane-bound structures (organelles)</a:t>
            </a:r>
          </a:p>
          <a:p>
            <a:pPr eaLnBrk="1" hangingPunct="1"/>
            <a:r>
              <a:rPr lang="en-US" dirty="0">
                <a:solidFill>
                  <a:schemeClr val="tx1"/>
                </a:solidFill>
                <a:latin typeface="Calibri" panose="020F0502020204030204" pitchFamily="34" charset="0"/>
                <a:cs typeface="Calibri" panose="020F0502020204030204" pitchFamily="34" charset="0"/>
              </a:rPr>
              <a:t>Not mobile</a:t>
            </a:r>
          </a:p>
          <a:p>
            <a:pPr eaLnBrk="1" hangingPunct="1"/>
            <a:r>
              <a:rPr lang="en-US" dirty="0">
                <a:solidFill>
                  <a:schemeClr val="tx1"/>
                </a:solidFill>
                <a:latin typeface="Calibri" panose="020F0502020204030204" pitchFamily="34" charset="0"/>
                <a:cs typeface="Calibri" panose="020F0502020204030204" pitchFamily="34" charset="0"/>
              </a:rPr>
              <a:t>Small amounts of DNA and proteins</a:t>
            </a:r>
          </a:p>
          <a:p>
            <a:pPr eaLnBrk="1" hangingPunct="1"/>
            <a:r>
              <a:rPr lang="en-US" dirty="0">
                <a:solidFill>
                  <a:schemeClr val="tx1"/>
                </a:solidFill>
                <a:latin typeface="Calibri" panose="020F0502020204030204" pitchFamily="34" charset="0"/>
                <a:cs typeface="Calibri" panose="020F0502020204030204" pitchFamily="34" charset="0"/>
              </a:rPr>
              <a:t>Reproduce in oxygen-free environment</a:t>
            </a:r>
          </a:p>
          <a:p>
            <a:pPr lvl="1" eaLnBrk="1" hangingPunct="1"/>
            <a:r>
              <a:rPr lang="en-US" dirty="0">
                <a:latin typeface="Calibri" panose="020F0502020204030204" pitchFamily="34" charset="0"/>
                <a:cs typeface="Calibri" panose="020F0502020204030204" pitchFamily="34" charset="0"/>
              </a:rPr>
              <a:t>Antibiotics prevent reproduction</a:t>
            </a:r>
          </a:p>
        </p:txBody>
      </p:sp>
    </p:spTree>
    <p:extLst>
      <p:ext uri="{BB962C8B-B14F-4D97-AF65-F5344CB8AC3E}">
        <p14:creationId xmlns:p14="http://schemas.microsoft.com/office/powerpoint/2010/main" val="3472188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C699BFC-A0E0-604B-A6A6-996F15A22E5A}" type="slidenum">
              <a:rPr lang="en-US" sz="1400"/>
              <a:pPr eaLnBrk="1" hangingPunct="1"/>
              <a:t>16</a:t>
            </a:fld>
            <a:endParaRPr lang="en-US" sz="1400"/>
          </a:p>
        </p:txBody>
      </p:sp>
      <p:sp>
        <p:nvSpPr>
          <p:cNvPr id="40963" name="Text Box 6"/>
          <p:cNvSpPr txBox="1">
            <a:spLocks noChangeArrowheads="1"/>
          </p:cNvSpPr>
          <p:nvPr/>
        </p:nvSpPr>
        <p:spPr bwMode="auto">
          <a:xfrm>
            <a:off x="746126" y="603647"/>
            <a:ext cx="77120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40964" name="Text Box 7"/>
          <p:cNvSpPr txBox="1">
            <a:spLocks noChangeArrowheads="1"/>
          </p:cNvSpPr>
          <p:nvPr/>
        </p:nvSpPr>
        <p:spPr bwMode="auto">
          <a:xfrm>
            <a:off x="746126" y="489347"/>
            <a:ext cx="77120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40965" name="Rectangle 10"/>
          <p:cNvSpPr>
            <a:spLocks noGrp="1" noChangeArrowheads="1"/>
          </p:cNvSpPr>
          <p:nvPr>
            <p:ph type="title" idx="4294967295"/>
          </p:nvPr>
        </p:nvSpPr>
        <p:spPr>
          <a:xfrm>
            <a:off x="228600" y="342900"/>
            <a:ext cx="8686800" cy="1257300"/>
          </a:xfrm>
        </p:spPr>
        <p:txBody>
          <a:bodyPr>
            <a:normAutofit fontScale="90000"/>
          </a:bodyPr>
          <a:lstStyle/>
          <a:p>
            <a:pPr algn="l"/>
            <a:r>
              <a:rPr lang="en-US" sz="3600" b="1" dirty="0">
                <a:solidFill>
                  <a:schemeClr val="tx1"/>
                </a:solidFill>
                <a:latin typeface="Calibri" panose="020F0502020204030204" pitchFamily="34" charset="0"/>
                <a:cs typeface="Calibri" panose="020F0502020204030204" pitchFamily="34" charset="0"/>
              </a:rPr>
              <a:t>GQ3:  </a:t>
            </a:r>
            <a:r>
              <a:rPr lang="en-US" sz="3600" dirty="0">
                <a:solidFill>
                  <a:schemeClr val="tx1"/>
                </a:solidFill>
                <a:latin typeface="Calibri" panose="020F0502020204030204" pitchFamily="34" charset="0"/>
                <a:cs typeface="Calibri" panose="020F0502020204030204" pitchFamily="34" charset="0"/>
              </a:rPr>
              <a:t>Based on the evidence, is there enough evidence to say that the</a:t>
            </a:r>
            <a:r>
              <a:rPr lang="en-US" sz="3600" dirty="0">
                <a:latin typeface="Calibri" panose="020F0502020204030204" pitchFamily="34" charset="0"/>
                <a:cs typeface="Calibri" panose="020F0502020204030204" pitchFamily="34" charset="0"/>
              </a:rPr>
              <a:t> </a:t>
            </a:r>
            <a:r>
              <a:rPr lang="en-US" sz="3600" dirty="0">
                <a:solidFill>
                  <a:schemeClr val="tx1"/>
                </a:solidFill>
                <a:latin typeface="Calibri" panose="020F0502020204030204" pitchFamily="34" charset="0"/>
                <a:cs typeface="Calibri" panose="020F0502020204030204" pitchFamily="34" charset="0"/>
              </a:rPr>
              <a:t>nanoparticles are alive?</a:t>
            </a:r>
          </a:p>
        </p:txBody>
      </p:sp>
      <p:sp>
        <p:nvSpPr>
          <p:cNvPr id="40966" name="Rectangle 11"/>
          <p:cNvSpPr>
            <a:spLocks noGrp="1" noChangeArrowheads="1"/>
          </p:cNvSpPr>
          <p:nvPr>
            <p:ph type="body" idx="4294967295"/>
          </p:nvPr>
        </p:nvSpPr>
        <p:spPr>
          <a:xfrm>
            <a:off x="990600" y="2057401"/>
            <a:ext cx="3962400" cy="2594372"/>
          </a:xfrm>
        </p:spPr>
        <p:txBody>
          <a:bodyPr/>
          <a:lstStyle/>
          <a:p>
            <a:pPr>
              <a:buFontTx/>
              <a:buNone/>
            </a:pPr>
            <a:r>
              <a:rPr lang="en-US" dirty="0">
                <a:solidFill>
                  <a:schemeClr val="tx1"/>
                </a:solidFill>
                <a:latin typeface="Gill Sans"/>
                <a:cs typeface="Gill Sans"/>
              </a:rPr>
              <a:t>	</a:t>
            </a:r>
            <a:r>
              <a:rPr lang="en-US" dirty="0">
                <a:solidFill>
                  <a:schemeClr val="tx1"/>
                </a:solidFill>
                <a:latin typeface="Calibri" panose="020F0502020204030204" pitchFamily="34" charset="0"/>
                <a:cs typeface="Calibri" panose="020F0502020204030204" pitchFamily="34" charset="0"/>
              </a:rPr>
              <a:t>A:  Yes</a:t>
            </a:r>
          </a:p>
          <a:p>
            <a:pPr>
              <a:buFontTx/>
              <a:buNone/>
            </a:pPr>
            <a:endParaRPr lang="en-US" sz="1000" dirty="0">
              <a:solidFill>
                <a:schemeClr val="tx1"/>
              </a:solidFill>
              <a:latin typeface="Calibri" panose="020F0502020204030204" pitchFamily="34" charset="0"/>
              <a:cs typeface="Calibri" panose="020F0502020204030204" pitchFamily="34" charset="0"/>
            </a:endParaRPr>
          </a:p>
          <a:p>
            <a:pPr>
              <a:buFontTx/>
              <a:buNone/>
            </a:pPr>
            <a:r>
              <a:rPr lang="en-US" dirty="0">
                <a:solidFill>
                  <a:schemeClr val="tx1"/>
                </a:solidFill>
                <a:latin typeface="Calibri" panose="020F0502020204030204" pitchFamily="34" charset="0"/>
                <a:cs typeface="Calibri" panose="020F0502020204030204" pitchFamily="34" charset="0"/>
              </a:rPr>
              <a:t>	B:  No</a:t>
            </a:r>
          </a:p>
          <a:p>
            <a:pPr>
              <a:buFontTx/>
              <a:buNone/>
            </a:pPr>
            <a:endParaRPr lang="en-US" dirty="0">
              <a:solidFill>
                <a:schemeClr val="tx1"/>
              </a:solidFill>
              <a:latin typeface="Calibri" panose="020F0502020204030204" pitchFamily="34" charset="0"/>
              <a:cs typeface="Calibri" panose="020F0502020204030204" pitchFamily="34" charset="0"/>
            </a:endParaRPr>
          </a:p>
          <a:p>
            <a:pPr>
              <a:buFontTx/>
              <a:buNone/>
            </a:pPr>
            <a:r>
              <a:rPr lang="en-US" dirty="0">
                <a:solidFill>
                  <a:schemeClr val="tx1"/>
                </a:solidFill>
                <a:latin typeface="Calibri" panose="020F0502020204030204" pitchFamily="34" charset="0"/>
                <a:cs typeface="Calibri" panose="020F0502020204030204" pitchFamily="34" charset="0"/>
              </a:rPr>
              <a:t>	WHY?</a:t>
            </a:r>
          </a:p>
          <a:p>
            <a:endParaRPr lang="en-US" dirty="0">
              <a:latin typeface="Gill Sans"/>
              <a:cs typeface="Gill Sans"/>
            </a:endParaRPr>
          </a:p>
        </p:txBody>
      </p:sp>
      <p:pic>
        <p:nvPicPr>
          <p:cNvPr id="40967" name="Picture 12" descr="166378main_nanobacte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8664" y="1714499"/>
            <a:ext cx="4166616" cy="2989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0724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715B538-DFFF-224C-AC0A-B2616FFD23EA}" type="slidenum">
              <a:rPr lang="en-US" sz="1400"/>
              <a:pPr eaLnBrk="1" hangingPunct="1"/>
              <a:t>17</a:t>
            </a:fld>
            <a:endParaRPr lang="en-US" sz="1400"/>
          </a:p>
        </p:txBody>
      </p:sp>
      <p:sp>
        <p:nvSpPr>
          <p:cNvPr id="43010" name="Text Box 3"/>
          <p:cNvSpPr txBox="1">
            <a:spLocks noChangeArrowheads="1"/>
          </p:cNvSpPr>
          <p:nvPr/>
        </p:nvSpPr>
        <p:spPr bwMode="auto">
          <a:xfrm>
            <a:off x="533400" y="3886200"/>
            <a:ext cx="33528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Image Courtesy of the National Science Foundation</a:t>
            </a:r>
          </a:p>
        </p:txBody>
      </p:sp>
      <p:sp>
        <p:nvSpPr>
          <p:cNvPr id="43011" name="Text Box 6"/>
          <p:cNvSpPr txBox="1">
            <a:spLocks noChangeArrowheads="1"/>
          </p:cNvSpPr>
          <p:nvPr/>
        </p:nvSpPr>
        <p:spPr bwMode="auto">
          <a:xfrm>
            <a:off x="4267200" y="2000251"/>
            <a:ext cx="4267200"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200" dirty="0">
                <a:latin typeface="Calibri" panose="020F0502020204030204" pitchFamily="34" charset="0"/>
                <a:cs typeface="Calibri" panose="020F0502020204030204" pitchFamily="34" charset="0"/>
              </a:rPr>
              <a:t>Electron microscopy shows what looks like viruses attached to </a:t>
            </a:r>
            <a:r>
              <a:rPr lang="en-US" sz="3200" u="sng" dirty="0">
                <a:latin typeface="Calibri" panose="020F0502020204030204" pitchFamily="34" charset="0"/>
                <a:cs typeface="Calibri" panose="020F0502020204030204" pitchFamily="34" charset="0"/>
              </a:rPr>
              <a:t>some</a:t>
            </a:r>
            <a:r>
              <a:rPr lang="en-US" sz="3200" dirty="0">
                <a:latin typeface="Calibri" panose="020F0502020204030204" pitchFamily="34" charset="0"/>
                <a:cs typeface="Calibri" panose="020F0502020204030204" pitchFamily="34" charset="0"/>
              </a:rPr>
              <a:t> nanoparticles</a:t>
            </a:r>
          </a:p>
        </p:txBody>
      </p:sp>
      <p:pic>
        <p:nvPicPr>
          <p:cNvPr id="43012" name="Picture 8" descr="jiang-bacteriophage_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17" y="1546642"/>
            <a:ext cx="3135867" cy="343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13" name="Picture 7" descr="Screen shot 2013-01-22 at 9.59.59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7378" y="146304"/>
            <a:ext cx="7382522" cy="1363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2743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DDB709B-21FD-B442-8CEB-6D17682496B0}" type="slidenum">
              <a:rPr lang="en-US" sz="1400"/>
              <a:pPr eaLnBrk="1" hangingPunct="1"/>
              <a:t>18</a:t>
            </a:fld>
            <a:endParaRPr lang="en-US" sz="1400"/>
          </a:p>
        </p:txBody>
      </p:sp>
      <p:sp>
        <p:nvSpPr>
          <p:cNvPr id="47107" name="Rectangle 2"/>
          <p:cNvSpPr>
            <a:spLocks noGrp="1" noChangeArrowheads="1"/>
          </p:cNvSpPr>
          <p:nvPr>
            <p:ph type="title" idx="4294967295"/>
          </p:nvPr>
        </p:nvSpPr>
        <p:spPr>
          <a:xfrm>
            <a:off x="457200" y="457200"/>
            <a:ext cx="8229600" cy="857250"/>
          </a:xfrm>
        </p:spPr>
        <p:txBody>
          <a:bodyPr/>
          <a:lstStyle/>
          <a:p>
            <a:pPr algn="l" eaLnBrk="1" hangingPunct="1"/>
            <a:r>
              <a:rPr lang="en-US" b="1" dirty="0">
                <a:solidFill>
                  <a:schemeClr val="tx1"/>
                </a:solidFill>
                <a:latin typeface="Calibri" panose="020F0502020204030204" pitchFamily="34" charset="0"/>
                <a:cs typeface="Calibri" panose="020F0502020204030204" pitchFamily="34" charset="0"/>
              </a:rPr>
              <a:t>Results of Analysis</a:t>
            </a:r>
          </a:p>
        </p:txBody>
      </p:sp>
      <p:sp>
        <p:nvSpPr>
          <p:cNvPr id="20485" name="Rectangle 3"/>
          <p:cNvSpPr>
            <a:spLocks noGrp="1" noChangeArrowheads="1"/>
          </p:cNvSpPr>
          <p:nvPr>
            <p:ph type="body" idx="4294967295"/>
          </p:nvPr>
        </p:nvSpPr>
        <p:spPr>
          <a:xfrm>
            <a:off x="914400" y="1428751"/>
            <a:ext cx="7239000" cy="3051572"/>
          </a:xfrm>
        </p:spPr>
        <p:txBody>
          <a:bodyPr>
            <a:normAutofit fontScale="92500" lnSpcReduction="10000"/>
          </a:bodyPr>
          <a:lstStyle/>
          <a:p>
            <a:pPr marL="0" indent="0" eaLnBrk="1" hangingPunct="1">
              <a:lnSpc>
                <a:spcPct val="90000"/>
              </a:lnSpc>
              <a:buFontTx/>
              <a:buNone/>
              <a:defRPr/>
            </a:pPr>
            <a:r>
              <a:rPr lang="en-US" dirty="0">
                <a:solidFill>
                  <a:schemeClr val="tx1"/>
                </a:solidFill>
                <a:latin typeface="Calibri" panose="020F0502020204030204" pitchFamily="34" charset="0"/>
                <a:cs typeface="Calibri" panose="020F0502020204030204" pitchFamily="34" charset="0"/>
              </a:rPr>
              <a:t>The “virus-like” particles:</a:t>
            </a:r>
          </a:p>
          <a:p>
            <a:pPr eaLnBrk="1" hangingPunct="1">
              <a:lnSpc>
                <a:spcPct val="90000"/>
              </a:lnSpc>
              <a:defRPr/>
            </a:pPr>
            <a:r>
              <a:rPr lang="en-US" dirty="0">
                <a:solidFill>
                  <a:schemeClr val="tx1"/>
                </a:solidFill>
                <a:latin typeface="Calibri" panose="020F0502020204030204" pitchFamily="34" charset="0"/>
                <a:cs typeface="Calibri" panose="020F0502020204030204" pitchFamily="34" charset="0"/>
              </a:rPr>
              <a:t>Contain RNA and proteins.</a:t>
            </a:r>
          </a:p>
          <a:p>
            <a:pPr eaLnBrk="1" hangingPunct="1">
              <a:lnSpc>
                <a:spcPct val="90000"/>
              </a:lnSpc>
              <a:defRPr/>
            </a:pPr>
            <a:r>
              <a:rPr lang="en-US" dirty="0">
                <a:solidFill>
                  <a:schemeClr val="tx1"/>
                </a:solidFill>
                <a:latin typeface="Calibri" panose="020F0502020204030204" pitchFamily="34" charset="0"/>
                <a:cs typeface="Calibri" panose="020F0502020204030204" pitchFamily="34" charset="0"/>
              </a:rPr>
              <a:t>Are not mobile.</a:t>
            </a:r>
          </a:p>
          <a:p>
            <a:pPr eaLnBrk="1" hangingPunct="1">
              <a:lnSpc>
                <a:spcPct val="90000"/>
              </a:lnSpc>
              <a:defRPr/>
            </a:pPr>
            <a:r>
              <a:rPr lang="en-US" dirty="0">
                <a:solidFill>
                  <a:schemeClr val="tx1"/>
                </a:solidFill>
                <a:latin typeface="Calibri" panose="020F0502020204030204" pitchFamily="34" charset="0"/>
                <a:cs typeface="Calibri" panose="020F0502020204030204" pitchFamily="34" charset="0"/>
              </a:rPr>
              <a:t>Don’t use any type of nutrients presented them.</a:t>
            </a:r>
          </a:p>
          <a:p>
            <a:pPr eaLnBrk="1" hangingPunct="1">
              <a:lnSpc>
                <a:spcPct val="90000"/>
              </a:lnSpc>
              <a:defRPr/>
            </a:pPr>
            <a:r>
              <a:rPr lang="en-US" dirty="0">
                <a:solidFill>
                  <a:schemeClr val="tx1"/>
                </a:solidFill>
                <a:latin typeface="Calibri" panose="020F0502020204030204" pitchFamily="34" charset="0"/>
                <a:cs typeface="Calibri" panose="020F0502020204030204" pitchFamily="34" charset="0"/>
              </a:rPr>
              <a:t>Reproduce, but only when nanoparticles are present.</a:t>
            </a:r>
          </a:p>
          <a:p>
            <a:pPr marL="0" indent="0" eaLnBrk="1" hangingPunct="1">
              <a:lnSpc>
                <a:spcPct val="90000"/>
              </a:lnSpc>
              <a:buFontTx/>
              <a:buNone/>
              <a:defRPr/>
            </a:pPr>
            <a:endParaRPr lang="en-US" dirty="0">
              <a:solidFill>
                <a:schemeClr val="tx1"/>
              </a:solidFill>
              <a:latin typeface="Gill Sans"/>
              <a:cs typeface="Gill Sans"/>
            </a:endParaRPr>
          </a:p>
        </p:txBody>
      </p:sp>
    </p:spTree>
    <p:extLst>
      <p:ext uri="{BB962C8B-B14F-4D97-AF65-F5344CB8AC3E}">
        <p14:creationId xmlns:p14="http://schemas.microsoft.com/office/powerpoint/2010/main" val="3494507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F9E8FD-2A62-F946-B9A0-2FA8B7FFCBC1}" type="slidenum">
              <a:rPr lang="en-US" sz="1400"/>
              <a:pPr eaLnBrk="1" hangingPunct="1"/>
              <a:t>19</a:t>
            </a:fld>
            <a:endParaRPr lang="en-US" sz="1400"/>
          </a:p>
        </p:txBody>
      </p:sp>
      <p:sp>
        <p:nvSpPr>
          <p:cNvPr id="49155" name="Text Box 6"/>
          <p:cNvSpPr txBox="1">
            <a:spLocks noChangeArrowheads="1"/>
          </p:cNvSpPr>
          <p:nvPr/>
        </p:nvSpPr>
        <p:spPr bwMode="auto">
          <a:xfrm>
            <a:off x="746126" y="603647"/>
            <a:ext cx="77120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49156" name="Text Box 7"/>
          <p:cNvSpPr txBox="1">
            <a:spLocks noChangeArrowheads="1"/>
          </p:cNvSpPr>
          <p:nvPr/>
        </p:nvSpPr>
        <p:spPr bwMode="auto">
          <a:xfrm>
            <a:off x="746126" y="489347"/>
            <a:ext cx="77120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49157" name="Rectangle 10"/>
          <p:cNvSpPr>
            <a:spLocks noGrp="1" noChangeArrowheads="1"/>
          </p:cNvSpPr>
          <p:nvPr>
            <p:ph type="title" idx="4294967295"/>
          </p:nvPr>
        </p:nvSpPr>
        <p:spPr>
          <a:xfrm>
            <a:off x="228600" y="342900"/>
            <a:ext cx="8686800" cy="1257300"/>
          </a:xfrm>
        </p:spPr>
        <p:txBody>
          <a:bodyPr>
            <a:normAutofit fontScale="90000"/>
          </a:bodyPr>
          <a:lstStyle/>
          <a:p>
            <a:pPr algn="l"/>
            <a:r>
              <a:rPr lang="en-US" sz="3600" b="1" dirty="0">
                <a:solidFill>
                  <a:schemeClr val="tx1"/>
                </a:solidFill>
                <a:latin typeface="Calibri" panose="020F0502020204030204" pitchFamily="34" charset="0"/>
                <a:cs typeface="Calibri" panose="020F0502020204030204" pitchFamily="34" charset="0"/>
              </a:rPr>
              <a:t>GQ4:  </a:t>
            </a:r>
            <a:r>
              <a:rPr lang="en-US" sz="3600" dirty="0">
                <a:solidFill>
                  <a:schemeClr val="tx1"/>
                </a:solidFill>
                <a:latin typeface="Calibri" panose="020F0502020204030204" pitchFamily="34" charset="0"/>
                <a:cs typeface="Calibri" panose="020F0502020204030204" pitchFamily="34" charset="0"/>
              </a:rPr>
              <a:t>Based on the evidence, is there</a:t>
            </a:r>
            <a:r>
              <a:rPr lang="en-US" sz="3600" dirty="0">
                <a:latin typeface="Calibri" panose="020F0502020204030204" pitchFamily="34" charset="0"/>
                <a:cs typeface="Calibri" panose="020F0502020204030204" pitchFamily="34" charset="0"/>
              </a:rPr>
              <a:t> </a:t>
            </a:r>
            <a:r>
              <a:rPr lang="en-US" sz="3600" dirty="0">
                <a:solidFill>
                  <a:schemeClr val="tx1"/>
                </a:solidFill>
                <a:latin typeface="Calibri" panose="020F0502020204030204" pitchFamily="34" charset="0"/>
                <a:cs typeface="Calibri" panose="020F0502020204030204" pitchFamily="34" charset="0"/>
              </a:rPr>
              <a:t>enough evidence to say that the nanoparticles are alive?</a:t>
            </a:r>
          </a:p>
        </p:txBody>
      </p:sp>
      <p:sp>
        <p:nvSpPr>
          <p:cNvPr id="49158" name="Rectangle 11"/>
          <p:cNvSpPr>
            <a:spLocks noGrp="1" noChangeArrowheads="1"/>
          </p:cNvSpPr>
          <p:nvPr>
            <p:ph type="body" idx="4294967295"/>
          </p:nvPr>
        </p:nvSpPr>
        <p:spPr>
          <a:xfrm>
            <a:off x="990600" y="2057401"/>
            <a:ext cx="3962400" cy="2594372"/>
          </a:xfrm>
        </p:spPr>
        <p:txBody>
          <a:bodyPr/>
          <a:lstStyle/>
          <a:p>
            <a:pPr>
              <a:buFontTx/>
              <a:buNone/>
            </a:pPr>
            <a:r>
              <a:rPr lang="en-US" dirty="0">
                <a:solidFill>
                  <a:schemeClr val="tx1"/>
                </a:solidFill>
                <a:latin typeface="Gill Sans"/>
                <a:cs typeface="Gill Sans"/>
              </a:rPr>
              <a:t>	</a:t>
            </a:r>
            <a:r>
              <a:rPr lang="en-US" dirty="0">
                <a:solidFill>
                  <a:schemeClr val="tx1"/>
                </a:solidFill>
                <a:latin typeface="Calibri" panose="020F0502020204030204" pitchFamily="34" charset="0"/>
                <a:cs typeface="Calibri" panose="020F0502020204030204" pitchFamily="34" charset="0"/>
              </a:rPr>
              <a:t>A:  Yes</a:t>
            </a:r>
          </a:p>
          <a:p>
            <a:pPr>
              <a:buFontTx/>
              <a:buNone/>
            </a:pPr>
            <a:endParaRPr lang="en-US" sz="1000" dirty="0">
              <a:solidFill>
                <a:schemeClr val="tx1"/>
              </a:solidFill>
              <a:latin typeface="Calibri" panose="020F0502020204030204" pitchFamily="34" charset="0"/>
              <a:cs typeface="Calibri" panose="020F0502020204030204" pitchFamily="34" charset="0"/>
            </a:endParaRPr>
          </a:p>
          <a:p>
            <a:pPr>
              <a:buFontTx/>
              <a:buNone/>
            </a:pPr>
            <a:r>
              <a:rPr lang="en-US" dirty="0">
                <a:solidFill>
                  <a:schemeClr val="tx1"/>
                </a:solidFill>
                <a:latin typeface="Calibri" panose="020F0502020204030204" pitchFamily="34" charset="0"/>
                <a:cs typeface="Calibri" panose="020F0502020204030204" pitchFamily="34" charset="0"/>
              </a:rPr>
              <a:t>	B:  No</a:t>
            </a:r>
          </a:p>
          <a:p>
            <a:pPr>
              <a:buFontTx/>
              <a:buNone/>
            </a:pPr>
            <a:endParaRPr lang="en-US" dirty="0">
              <a:solidFill>
                <a:schemeClr val="tx1"/>
              </a:solidFill>
              <a:latin typeface="Calibri" panose="020F0502020204030204" pitchFamily="34" charset="0"/>
              <a:cs typeface="Calibri" panose="020F0502020204030204" pitchFamily="34" charset="0"/>
            </a:endParaRPr>
          </a:p>
          <a:p>
            <a:pPr>
              <a:buFontTx/>
              <a:buNone/>
            </a:pPr>
            <a:r>
              <a:rPr lang="en-US" dirty="0">
                <a:solidFill>
                  <a:schemeClr val="tx1"/>
                </a:solidFill>
                <a:latin typeface="Calibri" panose="020F0502020204030204" pitchFamily="34" charset="0"/>
                <a:cs typeface="Calibri" panose="020F0502020204030204" pitchFamily="34" charset="0"/>
              </a:rPr>
              <a:t>	WHY?</a:t>
            </a:r>
          </a:p>
          <a:p>
            <a:endParaRPr lang="en-US" dirty="0">
              <a:latin typeface="Gill Sans"/>
              <a:cs typeface="Gill Sans"/>
            </a:endParaRPr>
          </a:p>
        </p:txBody>
      </p:sp>
      <p:pic>
        <p:nvPicPr>
          <p:cNvPr id="49159" name="Picture 12" descr="166378main_nanobacte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38" y="2028528"/>
            <a:ext cx="3817053" cy="27387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8234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What IS Science?</a:t>
            </a:r>
          </a:p>
        </p:txBody>
      </p:sp>
      <p:sp>
        <p:nvSpPr>
          <p:cNvPr id="3" name="Content Placeholder 2"/>
          <p:cNvSpPr>
            <a:spLocks noGrp="1"/>
          </p:cNvSpPr>
          <p:nvPr>
            <p:ph idx="1"/>
          </p:nvPr>
        </p:nvSpPr>
        <p:spPr>
          <a:xfrm>
            <a:off x="457200" y="1430080"/>
            <a:ext cx="8229600" cy="3394472"/>
          </a:xfrm>
        </p:spPr>
        <p:txBody>
          <a:bodyPr>
            <a:normAutofit/>
          </a:bodyPr>
          <a:lstStyle/>
          <a:p>
            <a:r>
              <a:rPr lang="en-US" dirty="0">
                <a:latin typeface="Calibri" panose="020F0502020204030204" pitchFamily="34" charset="0"/>
                <a:cs typeface="Calibri" panose="020F0502020204030204" pitchFamily="34" charset="0"/>
              </a:rPr>
              <a:t>See what your neighbors think</a:t>
            </a:r>
          </a:p>
        </p:txBody>
      </p:sp>
    </p:spTree>
    <p:extLst>
      <p:ext uri="{BB962C8B-B14F-4D97-AF65-F5344CB8AC3E}">
        <p14:creationId xmlns:p14="http://schemas.microsoft.com/office/powerpoint/2010/main" val="3968421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3F3846-0545-7645-8992-1F443B1F8CD0}"/>
              </a:ext>
            </a:extLst>
          </p:cNvPr>
          <p:cNvSpPr/>
          <p:nvPr/>
        </p:nvSpPr>
        <p:spPr>
          <a:xfrm>
            <a:off x="0" y="292608"/>
            <a:ext cx="9144000" cy="7308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17DD68EB-BA5F-7148-8F3D-CC3276DC1C11}"/>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 Endings</a:t>
            </a:r>
          </a:p>
        </p:txBody>
      </p:sp>
      <p:sp>
        <p:nvSpPr>
          <p:cNvPr id="3" name="Content Placeholder 2">
            <a:extLst>
              <a:ext uri="{FF2B5EF4-FFF2-40B4-BE49-F238E27FC236}">
                <a16:creationId xmlns:a16="http://schemas.microsoft.com/office/drawing/2014/main" id="{90710349-992F-DD47-A06D-F574EEC413BF}"/>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The next 3 slides show 3 alternative endings for this case.</a:t>
            </a:r>
          </a:p>
          <a:p>
            <a:pPr lvl="1"/>
            <a:r>
              <a:rPr lang="en-US" dirty="0">
                <a:latin typeface="Calibri" panose="020F0502020204030204" pitchFamily="34" charset="0"/>
                <a:cs typeface="Calibri" panose="020F0502020204030204" pitchFamily="34" charset="0"/>
              </a:rPr>
              <a:t>Students change each semester; cases in earlier sessions may need to be adjusted in real time</a:t>
            </a:r>
          </a:p>
          <a:p>
            <a:pPr lvl="1"/>
            <a:r>
              <a:rPr lang="en-US" dirty="0">
                <a:latin typeface="Calibri" panose="020F0502020204030204" pitchFamily="34" charset="0"/>
                <a:cs typeface="Calibri" panose="020F0502020204030204" pitchFamily="34" charset="0"/>
              </a:rPr>
              <a:t>Preparing 2+ endings lets you adjust the final assignment based on what happens during class</a:t>
            </a:r>
          </a:p>
          <a:p>
            <a:pPr lvl="1"/>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9129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1A8D410-01F7-4349-AE03-B190959759E3}" type="slidenum">
              <a:rPr lang="en-US" sz="1400"/>
              <a:pPr eaLnBrk="1" hangingPunct="1"/>
              <a:t>21</a:t>
            </a:fld>
            <a:endParaRPr lang="en-US" sz="1400"/>
          </a:p>
        </p:txBody>
      </p:sp>
      <p:sp>
        <p:nvSpPr>
          <p:cNvPr id="51203" name="Text Box 6"/>
          <p:cNvSpPr txBox="1">
            <a:spLocks noChangeArrowheads="1"/>
          </p:cNvSpPr>
          <p:nvPr/>
        </p:nvSpPr>
        <p:spPr bwMode="auto">
          <a:xfrm>
            <a:off x="746126" y="603647"/>
            <a:ext cx="77120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51204" name="Text Box 7"/>
          <p:cNvSpPr txBox="1">
            <a:spLocks noChangeArrowheads="1"/>
          </p:cNvSpPr>
          <p:nvPr/>
        </p:nvSpPr>
        <p:spPr bwMode="auto">
          <a:xfrm>
            <a:off x="746126" y="489347"/>
            <a:ext cx="77120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51205" name="Rectangle 10"/>
          <p:cNvSpPr>
            <a:spLocks noGrp="1" noChangeArrowheads="1"/>
          </p:cNvSpPr>
          <p:nvPr>
            <p:ph type="title" idx="4294967295"/>
          </p:nvPr>
        </p:nvSpPr>
        <p:spPr>
          <a:xfrm>
            <a:off x="557784" y="342900"/>
            <a:ext cx="8357616" cy="1092708"/>
          </a:xfrm>
        </p:spPr>
        <p:txBody>
          <a:bodyPr>
            <a:noAutofit/>
          </a:bodyPr>
          <a:lstStyle/>
          <a:p>
            <a:pPr algn="l"/>
            <a:r>
              <a:rPr lang="en-US" sz="2800" b="1" dirty="0">
                <a:solidFill>
                  <a:schemeClr val="tx1"/>
                </a:solidFill>
                <a:latin typeface="Calibri" panose="020F0502020204030204" pitchFamily="34" charset="0"/>
                <a:cs typeface="Calibri" panose="020F0502020204030204" pitchFamily="34" charset="0"/>
              </a:rPr>
              <a:t>Final Decision</a:t>
            </a:r>
            <a:r>
              <a:rPr lang="en-US" sz="2800" dirty="0">
                <a:solidFill>
                  <a:schemeClr val="tx1"/>
                </a:solidFill>
                <a:latin typeface="Calibri" panose="020F0502020204030204" pitchFamily="34" charset="0"/>
                <a:cs typeface="Calibri" panose="020F0502020204030204" pitchFamily="34" charset="0"/>
              </a:rPr>
              <a:t>:  Will you recommend the President announce extra-terrestrial life has been discovered?</a:t>
            </a:r>
          </a:p>
        </p:txBody>
      </p:sp>
      <p:sp>
        <p:nvSpPr>
          <p:cNvPr id="16395" name="Rectangle 11"/>
          <p:cNvSpPr>
            <a:spLocks noGrp="1" noChangeArrowheads="1"/>
          </p:cNvSpPr>
          <p:nvPr>
            <p:ph type="body" idx="4294967295"/>
          </p:nvPr>
        </p:nvSpPr>
        <p:spPr>
          <a:xfrm>
            <a:off x="990600" y="2057401"/>
            <a:ext cx="3962400" cy="2594372"/>
          </a:xfrm>
        </p:spPr>
        <p:txBody>
          <a:bodyPr>
            <a:normAutofit fontScale="92500" lnSpcReduction="10000"/>
          </a:bodyPr>
          <a:lstStyle/>
          <a:p>
            <a:pPr>
              <a:buFontTx/>
              <a:buNone/>
              <a:defRPr/>
            </a:pPr>
            <a:r>
              <a:rPr lang="en-US" dirty="0">
                <a:solidFill>
                  <a:schemeClr val="tx1"/>
                </a:solidFill>
                <a:latin typeface="Gill Sans"/>
                <a:cs typeface="Gill Sans"/>
              </a:rPr>
              <a:t>	</a:t>
            </a:r>
            <a:r>
              <a:rPr lang="en-US" dirty="0">
                <a:solidFill>
                  <a:schemeClr val="tx1"/>
                </a:solidFill>
                <a:latin typeface="Calibri" panose="020F0502020204030204" pitchFamily="34" charset="0"/>
                <a:cs typeface="Calibri" panose="020F0502020204030204" pitchFamily="34" charset="0"/>
              </a:rPr>
              <a:t>A:  Yes</a:t>
            </a:r>
          </a:p>
          <a:p>
            <a:pPr>
              <a:buFontTx/>
              <a:buNone/>
              <a:defRPr/>
            </a:pPr>
            <a:endParaRPr lang="en-US" sz="1000" dirty="0">
              <a:solidFill>
                <a:schemeClr val="tx1"/>
              </a:solidFill>
              <a:latin typeface="Calibri" panose="020F0502020204030204" pitchFamily="34" charset="0"/>
              <a:cs typeface="Calibri" panose="020F0502020204030204" pitchFamily="34" charset="0"/>
            </a:endParaRPr>
          </a:p>
          <a:p>
            <a:pPr>
              <a:buFontTx/>
              <a:buNone/>
              <a:defRPr/>
            </a:pPr>
            <a:r>
              <a:rPr lang="en-US" dirty="0">
                <a:solidFill>
                  <a:schemeClr val="tx1"/>
                </a:solidFill>
                <a:latin typeface="Calibri" panose="020F0502020204030204" pitchFamily="34" charset="0"/>
                <a:cs typeface="Calibri" panose="020F0502020204030204" pitchFamily="34" charset="0"/>
              </a:rPr>
              <a:t>	B:  No</a:t>
            </a:r>
          </a:p>
          <a:p>
            <a:pPr>
              <a:buFontTx/>
              <a:buNone/>
              <a:defRPr/>
            </a:pPr>
            <a:endParaRPr lang="en-US" dirty="0">
              <a:solidFill>
                <a:schemeClr val="tx1"/>
              </a:solidFill>
              <a:latin typeface="Calibri" panose="020F0502020204030204" pitchFamily="34" charset="0"/>
              <a:cs typeface="Calibri" panose="020F0502020204030204" pitchFamily="34" charset="0"/>
            </a:endParaRPr>
          </a:p>
          <a:p>
            <a:pPr>
              <a:buFontTx/>
              <a:buNone/>
              <a:defRPr/>
            </a:pPr>
            <a:r>
              <a:rPr lang="en-US" dirty="0">
                <a:solidFill>
                  <a:schemeClr val="tx1"/>
                </a:solidFill>
                <a:latin typeface="Calibri" panose="020F0502020204030204" pitchFamily="34" charset="0"/>
                <a:cs typeface="Calibri" panose="020F0502020204030204" pitchFamily="34" charset="0"/>
              </a:rPr>
              <a:t>	Why or </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why not?</a:t>
            </a:r>
          </a:p>
          <a:p>
            <a:pPr marL="0" indent="0">
              <a:buFontTx/>
              <a:buNone/>
              <a:defRPr/>
            </a:pPr>
            <a:endParaRPr lang="en-US" dirty="0">
              <a:latin typeface="Gill Sans"/>
              <a:cs typeface="Gill Sans"/>
            </a:endParaRPr>
          </a:p>
        </p:txBody>
      </p:sp>
      <p:pic>
        <p:nvPicPr>
          <p:cNvPr id="51207" name="Picture 12" descr="166378main_nanobacte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847089"/>
            <a:ext cx="4077138" cy="29253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7902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247B398-9BA7-6B47-9A69-3F579943F7BA}" type="slidenum">
              <a:rPr lang="en-US" sz="1400"/>
              <a:pPr eaLnBrk="1" hangingPunct="1"/>
              <a:t>22</a:t>
            </a:fld>
            <a:endParaRPr lang="en-US" sz="1400"/>
          </a:p>
        </p:txBody>
      </p:sp>
      <p:sp>
        <p:nvSpPr>
          <p:cNvPr id="24578" name="Rectangle 1026"/>
          <p:cNvSpPr>
            <a:spLocks noGrp="1" noChangeArrowheads="1"/>
          </p:cNvSpPr>
          <p:nvPr>
            <p:ph type="title"/>
          </p:nvPr>
        </p:nvSpPr>
        <p:spPr>
          <a:xfrm>
            <a:off x="838200" y="342432"/>
            <a:ext cx="7848600" cy="800100"/>
          </a:xfrm>
        </p:spPr>
        <p:txBody>
          <a:bodyPr/>
          <a:lstStyle/>
          <a:p>
            <a:pPr algn="l" eaLnBrk="1" hangingPunct="1"/>
            <a:r>
              <a:rPr lang="en-US" sz="3600" b="1" dirty="0">
                <a:solidFill>
                  <a:schemeClr val="tx1"/>
                </a:solidFill>
                <a:latin typeface="Calibri" panose="020F0502020204030204" pitchFamily="34" charset="0"/>
                <a:cs typeface="Calibri" panose="020F0502020204030204" pitchFamily="34" charset="0"/>
              </a:rPr>
              <a:t>Homework</a:t>
            </a:r>
            <a:r>
              <a:rPr lang="en-US" b="1" dirty="0">
                <a:solidFill>
                  <a:schemeClr val="tx1"/>
                </a:solidFill>
                <a:latin typeface="Calibri" panose="020F0502020204030204" pitchFamily="34" charset="0"/>
                <a:cs typeface="Calibri" panose="020F0502020204030204" pitchFamily="34" charset="0"/>
              </a:rPr>
              <a:t>: Make </a:t>
            </a:r>
            <a:r>
              <a:rPr lang="en-US" sz="3600" b="1" dirty="0">
                <a:solidFill>
                  <a:schemeClr val="tx1"/>
                </a:solidFill>
                <a:latin typeface="Calibri" panose="020F0502020204030204" pitchFamily="34" charset="0"/>
                <a:cs typeface="Calibri" panose="020F0502020204030204" pitchFamily="34" charset="0"/>
              </a:rPr>
              <a:t>Your Case</a:t>
            </a:r>
          </a:p>
        </p:txBody>
      </p:sp>
      <p:sp>
        <p:nvSpPr>
          <p:cNvPr id="24579" name="Rectangle 1027"/>
          <p:cNvSpPr>
            <a:spLocks noGrp="1" noChangeArrowheads="1"/>
          </p:cNvSpPr>
          <p:nvPr>
            <p:ph type="body" idx="1"/>
          </p:nvPr>
        </p:nvSpPr>
        <p:spPr>
          <a:xfrm>
            <a:off x="533400" y="1314450"/>
            <a:ext cx="7848600" cy="3394472"/>
          </a:xfrm>
        </p:spPr>
        <p:txBody>
          <a:bodyPr/>
          <a:lstStyle/>
          <a:p>
            <a:pPr eaLnBrk="1" hangingPunct="1">
              <a:buFontTx/>
              <a:buNone/>
            </a:pPr>
            <a:r>
              <a:rPr lang="en-US" dirty="0">
                <a:solidFill>
                  <a:schemeClr val="tx1"/>
                </a:solidFill>
                <a:latin typeface="Times New Roman" charset="0"/>
              </a:rPr>
              <a:t>	</a:t>
            </a:r>
            <a:r>
              <a:rPr lang="en-US" sz="2800" dirty="0">
                <a:solidFill>
                  <a:schemeClr val="tx1"/>
                </a:solidFill>
                <a:latin typeface="Calibri" panose="020F0502020204030204" pitchFamily="34" charset="0"/>
                <a:cs typeface="Calibri" panose="020F0502020204030204" pitchFamily="34" charset="0"/>
              </a:rPr>
              <a:t>Based on the findings, the President wants to know whether to announce that extraterrestrial life has been discovered. </a:t>
            </a:r>
          </a:p>
          <a:p>
            <a:pPr lvl="1"/>
            <a:r>
              <a:rPr lang="en-US" sz="2400" dirty="0">
                <a:solidFill>
                  <a:schemeClr val="tx1"/>
                </a:solidFill>
                <a:latin typeface="Calibri" panose="020F0502020204030204" pitchFamily="34" charset="0"/>
                <a:cs typeface="Calibri" panose="020F0502020204030204" pitchFamily="34" charset="0"/>
              </a:rPr>
              <a:t>Write a 1-page summary letter stating </a:t>
            </a:r>
            <a:r>
              <a:rPr lang="en-US" sz="2400" b="1" dirty="0">
                <a:solidFill>
                  <a:schemeClr val="tx1"/>
                </a:solidFill>
                <a:latin typeface="Calibri" panose="020F0502020204030204" pitchFamily="34" charset="0"/>
                <a:cs typeface="Calibri" panose="020F0502020204030204" pitchFamily="34" charset="0"/>
              </a:rPr>
              <a:t>your</a:t>
            </a:r>
            <a:r>
              <a:rPr lang="en-US" sz="2400" dirty="0">
                <a:solidFill>
                  <a:schemeClr val="tx1"/>
                </a:solidFill>
                <a:latin typeface="Calibri" panose="020F0502020204030204" pitchFamily="34" charset="0"/>
                <a:cs typeface="Calibri" panose="020F0502020204030204" pitchFamily="34" charset="0"/>
              </a:rPr>
              <a:t> </a:t>
            </a:r>
            <a:r>
              <a:rPr lang="en-US" sz="2400" b="1" dirty="0">
                <a:solidFill>
                  <a:schemeClr val="tx1"/>
                </a:solidFill>
                <a:latin typeface="Calibri" panose="020F0502020204030204" pitchFamily="34" charset="0"/>
                <a:cs typeface="Calibri" panose="020F0502020204030204" pitchFamily="34" charset="0"/>
              </a:rPr>
              <a:t>position</a:t>
            </a:r>
            <a:r>
              <a:rPr lang="en-US" sz="2400" dirty="0">
                <a:solidFill>
                  <a:schemeClr val="tx1"/>
                </a:solidFill>
                <a:latin typeface="Calibri" panose="020F0502020204030204" pitchFamily="34" charset="0"/>
                <a:cs typeface="Calibri" panose="020F0502020204030204" pitchFamily="34" charset="0"/>
              </a:rPr>
              <a:t> and how you arrived at it.</a:t>
            </a:r>
          </a:p>
          <a:p>
            <a:pPr eaLnBrk="1" hangingPunct="1"/>
            <a:endParaRPr lang="en-US" i="1" dirty="0">
              <a:solidFill>
                <a:schemeClr val="tx1"/>
              </a:solidFill>
              <a:latin typeface="Times New Roman" charset="0"/>
            </a:endParaRPr>
          </a:p>
        </p:txBody>
      </p:sp>
    </p:spTree>
    <p:extLst>
      <p:ext uri="{BB962C8B-B14F-4D97-AF65-F5344CB8AC3E}">
        <p14:creationId xmlns:p14="http://schemas.microsoft.com/office/powerpoint/2010/main" val="3444584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normAutofit/>
          </a:bodyPr>
          <a:lstStyle/>
          <a:p>
            <a:pPr algn="l" eaLnBrk="1" hangingPunct="1"/>
            <a:r>
              <a:rPr lang="en-US" b="1" dirty="0">
                <a:solidFill>
                  <a:schemeClr val="tx1"/>
                </a:solidFill>
                <a:latin typeface="Calibri" panose="020F0502020204030204" pitchFamily="34" charset="0"/>
                <a:cs typeface="Calibri" panose="020F0502020204030204" pitchFamily="34" charset="0"/>
              </a:rPr>
              <a:t>Homework: Supplemental Analysis</a:t>
            </a:r>
          </a:p>
        </p:txBody>
      </p:sp>
      <p:sp>
        <p:nvSpPr>
          <p:cNvPr id="55300" name="Rectangle 3"/>
          <p:cNvSpPr>
            <a:spLocks noGrp="1" noChangeArrowheads="1"/>
          </p:cNvSpPr>
          <p:nvPr>
            <p:ph idx="1"/>
          </p:nvPr>
        </p:nvSpPr>
        <p:spPr>
          <a:xfrm>
            <a:off x="822960" y="1312276"/>
            <a:ext cx="7833958" cy="3202743"/>
          </a:xfrm>
        </p:spPr>
        <p:txBody>
          <a:bodyPr>
            <a:normAutofit/>
          </a:bodyPr>
          <a:lstStyle/>
          <a:p>
            <a:pPr marL="0" indent="0" eaLnBrk="1" hangingPunct="1">
              <a:lnSpc>
                <a:spcPct val="90000"/>
              </a:lnSpc>
              <a:buFontTx/>
              <a:buNone/>
            </a:pPr>
            <a:r>
              <a:rPr lang="en-US" dirty="0">
                <a:solidFill>
                  <a:schemeClr val="tx1"/>
                </a:solidFill>
                <a:latin typeface="Calibri" panose="020F0502020204030204" pitchFamily="34" charset="0"/>
                <a:cs typeface="Calibri" panose="020F0502020204030204" pitchFamily="34" charset="0"/>
              </a:rPr>
              <a:t>A second assay finds the RNA in the virus-like particles has small amounts of a 5</a:t>
            </a:r>
            <a:r>
              <a:rPr lang="en-US" baseline="30000" dirty="0">
                <a:solidFill>
                  <a:schemeClr val="tx1"/>
                </a:solidFill>
                <a:latin typeface="Calibri" panose="020F0502020204030204" pitchFamily="34" charset="0"/>
                <a:cs typeface="Calibri" panose="020F0502020204030204" pitchFamily="34" charset="0"/>
              </a:rPr>
              <a:t>th</a:t>
            </a:r>
            <a:r>
              <a:rPr lang="en-US" dirty="0">
                <a:solidFill>
                  <a:schemeClr val="tx1"/>
                </a:solidFill>
                <a:latin typeface="Calibri" panose="020F0502020204030204" pitchFamily="34" charset="0"/>
                <a:cs typeface="Calibri" panose="020F0502020204030204" pitchFamily="34" charset="0"/>
              </a:rPr>
              <a:t> base: inosine</a:t>
            </a:r>
          </a:p>
          <a:p>
            <a:pPr eaLnBrk="1" hangingPunct="1">
              <a:lnSpc>
                <a:spcPct val="90000"/>
              </a:lnSpc>
            </a:pPr>
            <a:r>
              <a:rPr lang="en-US" sz="2800" dirty="0">
                <a:solidFill>
                  <a:schemeClr val="tx1"/>
                </a:solidFill>
                <a:latin typeface="Calibri" panose="020F0502020204030204" pitchFamily="34" charset="0"/>
                <a:cs typeface="Calibri" panose="020F0502020204030204" pitchFamily="34" charset="0"/>
              </a:rPr>
              <a:t>Does this change your interpretation of the evidence?</a:t>
            </a:r>
          </a:p>
          <a:p>
            <a:pPr eaLnBrk="1" hangingPunct="1">
              <a:lnSpc>
                <a:spcPct val="90000"/>
              </a:lnSpc>
            </a:pPr>
            <a:r>
              <a:rPr lang="en-US" sz="2800" dirty="0">
                <a:solidFill>
                  <a:schemeClr val="tx1"/>
                </a:solidFill>
                <a:latin typeface="Calibri" panose="020F0502020204030204" pitchFamily="34" charset="0"/>
                <a:cs typeface="Calibri" panose="020F0502020204030204" pitchFamily="34" charset="0"/>
              </a:rPr>
              <a:t>What is your rationale?</a:t>
            </a:r>
          </a:p>
          <a:p>
            <a:pPr marL="0" indent="0" eaLnBrk="1" hangingPunct="1">
              <a:lnSpc>
                <a:spcPct val="90000"/>
              </a:lnSpc>
              <a:buFontTx/>
              <a:buNone/>
            </a:pPr>
            <a:endParaRPr lang="en-US" dirty="0">
              <a:solidFill>
                <a:schemeClr val="tx1"/>
              </a:solidFill>
              <a:latin typeface="Gill Sans"/>
              <a:cs typeface="Gill Sans"/>
            </a:endParaRPr>
          </a:p>
        </p:txBody>
      </p:sp>
      <p:sp>
        <p:nvSpPr>
          <p:cNvPr id="5529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8E31CC1-F425-F740-A5E8-A0B483DE6F94}" type="slidenum">
              <a:rPr lang="en-US" sz="1400"/>
              <a:pPr eaLnBrk="1" hangingPunct="1"/>
              <a:t>23</a:t>
            </a:fld>
            <a:endParaRPr lang="en-US" sz="1400"/>
          </a:p>
        </p:txBody>
      </p:sp>
    </p:spTree>
    <p:extLst>
      <p:ext uri="{BB962C8B-B14F-4D97-AF65-F5344CB8AC3E}">
        <p14:creationId xmlns:p14="http://schemas.microsoft.com/office/powerpoint/2010/main" val="180264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hin-Pair-Share 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336" y="423891"/>
            <a:ext cx="783858" cy="546243"/>
          </a:xfrm>
          <a:prstGeom prst="rect">
            <a:avLst/>
          </a:prstGeom>
        </p:spPr>
      </p:pic>
      <p:sp>
        <p:nvSpPr>
          <p:cNvPr id="2" name="Title 1"/>
          <p:cNvSpPr>
            <a:spLocks noGrp="1"/>
          </p:cNvSpPr>
          <p:nvPr>
            <p:ph type="title"/>
          </p:nvPr>
        </p:nvSpPr>
        <p:spPr/>
        <p:txBody>
          <a:bodyPr/>
          <a:lstStyle/>
          <a:p>
            <a:pPr algn="l"/>
            <a:r>
              <a:rPr lang="en-US" b="1" dirty="0">
                <a:latin typeface="Calibri" panose="020F0502020204030204" pitchFamily="34" charset="0"/>
                <a:cs typeface="Calibri" panose="020F0502020204030204" pitchFamily="34" charset="0"/>
              </a:rPr>
              <a:t>Improving Your Thinking Process</a:t>
            </a:r>
            <a:r>
              <a:rPr lang="en-US" dirty="0">
                <a:latin typeface="Calibri" panose="020F0502020204030204" pitchFamily="34" charset="0"/>
                <a:cs typeface="Calibri" panose="020F0502020204030204" pitchFamily="34" charset="0"/>
              </a:rPr>
              <a:t>, Pt. 2</a:t>
            </a:r>
          </a:p>
        </p:txBody>
      </p:sp>
      <p:sp>
        <p:nvSpPr>
          <p:cNvPr id="3" name="Text Placeholder 2"/>
          <p:cNvSpPr>
            <a:spLocks noGrp="1"/>
          </p:cNvSpPr>
          <p:nvPr>
            <p:ph type="body" sz="half" idx="1"/>
          </p:nvPr>
        </p:nvSpPr>
        <p:spPr>
          <a:xfrm>
            <a:off x="777240" y="1325137"/>
            <a:ext cx="7909560" cy="3394472"/>
          </a:xfrm>
        </p:spPr>
        <p:txBody>
          <a:bodyPr>
            <a:normAutofit/>
          </a:bodyPr>
          <a:lstStyle/>
          <a:p>
            <a:pPr marL="0" indent="0">
              <a:buNone/>
            </a:pPr>
            <a:r>
              <a:rPr lang="en-US" sz="2800" dirty="0">
                <a:latin typeface="Calibri" panose="020F0502020204030204" pitchFamily="34" charset="0"/>
                <a:cs typeface="Calibri" panose="020F0502020204030204" pitchFamily="34" charset="0"/>
              </a:rPr>
              <a:t>After working on a complex question you should:</a:t>
            </a:r>
          </a:p>
          <a:p>
            <a:r>
              <a:rPr lang="en-US" sz="2400" i="1" dirty="0">
                <a:latin typeface="Calibri" panose="020F0502020204030204" pitchFamily="34" charset="0"/>
                <a:cs typeface="Calibri" panose="020F0502020204030204" pitchFamily="34" charset="0"/>
              </a:rPr>
              <a:t>Debrief</a:t>
            </a:r>
          </a:p>
          <a:p>
            <a:pPr lvl="1"/>
            <a:r>
              <a:rPr lang="en-US" sz="2000" dirty="0">
                <a:latin typeface="Calibri" panose="020F0502020204030204" pitchFamily="34" charset="0"/>
                <a:cs typeface="Calibri" panose="020F0502020204030204" pitchFamily="34" charset="0"/>
              </a:rPr>
              <a:t>What did I/we accomplish?</a:t>
            </a:r>
          </a:p>
          <a:p>
            <a:pPr lvl="1"/>
            <a:r>
              <a:rPr lang="en-US" sz="2000" dirty="0">
                <a:latin typeface="Calibri" panose="020F0502020204030204" pitchFamily="34" charset="0"/>
                <a:cs typeface="Calibri" panose="020F0502020204030204" pitchFamily="34" charset="0"/>
              </a:rPr>
              <a:t>What did I/we do well?</a:t>
            </a:r>
          </a:p>
          <a:p>
            <a:pPr lvl="1"/>
            <a:r>
              <a:rPr lang="en-US" sz="2000" dirty="0">
                <a:latin typeface="Calibri" panose="020F0502020204030204" pitchFamily="34" charset="0"/>
                <a:cs typeface="Calibri" panose="020F0502020204030204" pitchFamily="34" charset="0"/>
              </a:rPr>
              <a:t>What did I/we struggle with?</a:t>
            </a:r>
          </a:p>
          <a:p>
            <a:r>
              <a:rPr lang="en-US" sz="2400" i="1" dirty="0">
                <a:latin typeface="Calibri" panose="020F0502020204030204" pitchFamily="34" charset="0"/>
                <a:cs typeface="Calibri" panose="020F0502020204030204" pitchFamily="34" charset="0"/>
              </a:rPr>
              <a:t>Plan</a:t>
            </a:r>
            <a:r>
              <a:rPr lang="en-US" sz="2400" dirty="0">
                <a:latin typeface="Calibri" panose="020F0502020204030204" pitchFamily="34" charset="0"/>
                <a:cs typeface="Calibri" panose="020F0502020204030204" pitchFamily="34" charset="0"/>
              </a:rPr>
              <a:t> for next time</a:t>
            </a:r>
          </a:p>
          <a:p>
            <a:pPr lvl="1"/>
            <a:r>
              <a:rPr lang="en-US" sz="2000" dirty="0">
                <a:latin typeface="Calibri" panose="020F0502020204030204" pitchFamily="34" charset="0"/>
                <a:cs typeface="Calibri" panose="020F0502020204030204" pitchFamily="34" charset="0"/>
              </a:rPr>
              <a:t>What could I do better individually, </a:t>
            </a:r>
            <a:r>
              <a:rPr lang="en-US" sz="2000" b="1" i="1" dirty="0">
                <a:latin typeface="Calibri" panose="020F0502020204030204" pitchFamily="34" charset="0"/>
                <a:cs typeface="Calibri" panose="020F0502020204030204" pitchFamily="34" charset="0"/>
              </a:rPr>
              <a:t>OR</a:t>
            </a:r>
          </a:p>
          <a:p>
            <a:pPr lvl="1"/>
            <a:r>
              <a:rPr lang="en-US" sz="2000" dirty="0">
                <a:latin typeface="Calibri" panose="020F0502020204030204" pitchFamily="34" charset="0"/>
                <a:cs typeface="Calibri" panose="020F0502020204030204" pitchFamily="34" charset="0"/>
              </a:rPr>
              <a:t>How can we work better as a group?</a:t>
            </a:r>
          </a:p>
        </p:txBody>
      </p:sp>
      <p:sp>
        <p:nvSpPr>
          <p:cNvPr id="5" name="Slide Number Placeholder 4"/>
          <p:cNvSpPr>
            <a:spLocks noGrp="1"/>
          </p:cNvSpPr>
          <p:nvPr>
            <p:ph type="sldNum" sz="quarter" idx="12"/>
          </p:nvPr>
        </p:nvSpPr>
        <p:spPr/>
        <p:txBody>
          <a:bodyPr/>
          <a:lstStyle/>
          <a:p>
            <a:pPr>
              <a:defRPr/>
            </a:pPr>
            <a:fld id="{CAA711F4-2CE4-9F42-BBE5-8DD6EAB99D9F}" type="slidenum">
              <a:rPr lang="en-US" smtClean="0"/>
              <a:pPr>
                <a:defRPr/>
              </a:pPr>
              <a:t>24</a:t>
            </a:fld>
            <a:endParaRPr lang="en-US"/>
          </a:p>
        </p:txBody>
      </p:sp>
    </p:spTree>
    <p:extLst>
      <p:ext uri="{BB962C8B-B14F-4D97-AF65-F5344CB8AC3E}">
        <p14:creationId xmlns:p14="http://schemas.microsoft.com/office/powerpoint/2010/main" val="2487392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alibri" panose="020F0502020204030204" pitchFamily="34" charset="0"/>
                <a:cs typeface="Calibri" panose="020F0502020204030204" pitchFamily="34" charset="0"/>
              </a:rPr>
              <a:t>Another Example of a Mini-Case </a:t>
            </a:r>
            <a:r>
              <a:rPr lang="en-US" dirty="0">
                <a:latin typeface="Calibri" panose="020F0502020204030204" pitchFamily="34" charset="0"/>
                <a:cs typeface="Calibri" panose="020F0502020204030204" pitchFamily="34" charset="0"/>
              </a:rPr>
              <a:t>(20-30 minutes)</a:t>
            </a:r>
          </a:p>
        </p:txBody>
      </p:sp>
      <p:sp>
        <p:nvSpPr>
          <p:cNvPr id="9" name="Content Placeholder 8"/>
          <p:cNvSpPr>
            <a:spLocks noGrp="1"/>
          </p:cNvSpPr>
          <p:nvPr>
            <p:ph sz="half" idx="1"/>
          </p:nvPr>
        </p:nvSpPr>
        <p:spPr>
          <a:xfrm>
            <a:off x="304200" y="1337869"/>
            <a:ext cx="4038600" cy="3394472"/>
          </a:xfrm>
        </p:spPr>
        <p:txBody>
          <a:bodyPr>
            <a:normAutofit fontScale="92500"/>
          </a:bodyPr>
          <a:lstStyle/>
          <a:p>
            <a:pPr marL="0" indent="0">
              <a:buNone/>
            </a:pPr>
            <a:r>
              <a:rPr lang="en-US" b="1" dirty="0">
                <a:latin typeface="Calibri" panose="020F0502020204030204" pitchFamily="34" charset="0"/>
                <a:cs typeface="Calibri" panose="020F0502020204030204" pitchFamily="34" charset="0"/>
              </a:rPr>
              <a:t>Scenario/Questions</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Is Facebook alive? (vote)</a:t>
            </a:r>
          </a:p>
          <a:p>
            <a:r>
              <a:rPr lang="en-US" dirty="0">
                <a:latin typeface="Calibri" panose="020F0502020204030204" pitchFamily="34" charset="0"/>
                <a:cs typeface="Calibri" panose="020F0502020204030204" pitchFamily="34" charset="0"/>
              </a:rPr>
              <a:t>What are features of life?  Which ones does Facebook meet? (group)</a:t>
            </a:r>
          </a:p>
          <a:p>
            <a:r>
              <a:rPr lang="en-US" dirty="0">
                <a:latin typeface="Calibri" panose="020F0502020204030204" pitchFamily="34" charset="0"/>
                <a:cs typeface="Calibri" panose="020F0502020204030204" pitchFamily="34" charset="0"/>
              </a:rPr>
              <a:t>Again, is it alive? (vote)</a:t>
            </a:r>
          </a:p>
        </p:txBody>
      </p:sp>
      <p:sp>
        <p:nvSpPr>
          <p:cNvPr id="10" name="Content Placeholder 9"/>
          <p:cNvSpPr>
            <a:spLocks noGrp="1"/>
          </p:cNvSpPr>
          <p:nvPr>
            <p:ph sz="half" idx="2"/>
          </p:nvPr>
        </p:nvSpPr>
        <p:spPr>
          <a:xfrm>
            <a:off x="4437164" y="1337869"/>
            <a:ext cx="4038600" cy="3394472"/>
          </a:xfrm>
        </p:spPr>
        <p:txBody>
          <a:bodyPr>
            <a:normAutofit fontScale="92500"/>
          </a:bodyPr>
          <a:lstStyle/>
          <a:p>
            <a:pPr marL="0" indent="0">
              <a:buNone/>
            </a:pPr>
            <a:r>
              <a:rPr lang="en-US" b="1" dirty="0">
                <a:latin typeface="Calibri" panose="020F0502020204030204" pitchFamily="34" charset="0"/>
                <a:cs typeface="Calibri" panose="020F0502020204030204" pitchFamily="34" charset="0"/>
              </a:rPr>
              <a:t>Learning Goals:</a:t>
            </a:r>
          </a:p>
          <a:p>
            <a:r>
              <a:rPr lang="en-US" dirty="0">
                <a:latin typeface="Calibri" panose="020F0502020204030204" pitchFamily="34" charset="0"/>
                <a:cs typeface="Calibri" panose="020F0502020204030204" pitchFamily="34" charset="0"/>
              </a:rPr>
              <a:t>Provisional, socially constructed nature of science </a:t>
            </a:r>
          </a:p>
          <a:p>
            <a:r>
              <a:rPr lang="en-US" dirty="0">
                <a:latin typeface="Calibri" panose="020F0502020204030204" pitchFamily="34" charset="0"/>
                <a:cs typeface="Calibri" panose="020F0502020204030204" pitchFamily="34" charset="0"/>
              </a:rPr>
              <a:t>Multiple points of view, ways to interpret evidence</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280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What IS Science?</a:t>
            </a:r>
          </a:p>
        </p:txBody>
      </p:sp>
      <p:sp>
        <p:nvSpPr>
          <p:cNvPr id="3" name="Content Placeholder 2"/>
          <p:cNvSpPr>
            <a:spLocks noGrp="1"/>
          </p:cNvSpPr>
          <p:nvPr>
            <p:ph idx="1"/>
          </p:nvPr>
        </p:nvSpPr>
        <p:spPr>
          <a:xfrm>
            <a:off x="457200" y="1219768"/>
            <a:ext cx="8229600" cy="3394472"/>
          </a:xfrm>
        </p:spPr>
        <p:txBody>
          <a:bodyPr>
            <a:normAutofit/>
          </a:bodyPr>
          <a:lstStyle/>
          <a:p>
            <a:r>
              <a:rPr lang="en-US" dirty="0">
                <a:latin typeface="Calibri" panose="020F0502020204030204" pitchFamily="34" charset="0"/>
                <a:cs typeface="Calibri" panose="020F0502020204030204" pitchFamily="34" charset="0"/>
              </a:rPr>
              <a:t>Science is a process of </a:t>
            </a:r>
            <a:r>
              <a:rPr lang="en-US" b="1" dirty="0">
                <a:latin typeface="Calibri" panose="020F0502020204030204" pitchFamily="34" charset="0"/>
                <a:cs typeface="Calibri" panose="020F0502020204030204" pitchFamily="34" charset="0"/>
              </a:rPr>
              <a:t>making sense of the world around us</a:t>
            </a:r>
            <a:r>
              <a:rPr lang="en-US" dirty="0">
                <a:latin typeface="Calibri" panose="020F0502020204030204" pitchFamily="34" charset="0"/>
                <a:cs typeface="Calibri" panose="020F0502020204030204" pitchFamily="34" charset="0"/>
              </a:rPr>
              <a:t> by:</a:t>
            </a:r>
          </a:p>
          <a:p>
            <a:pPr lvl="1"/>
            <a:r>
              <a:rPr lang="en-US" dirty="0">
                <a:latin typeface="Calibri" panose="020F0502020204030204" pitchFamily="34" charset="0"/>
                <a:cs typeface="Calibri" panose="020F0502020204030204" pitchFamily="34" charset="0"/>
              </a:rPr>
              <a:t>Asking and testing questions</a:t>
            </a:r>
          </a:p>
          <a:p>
            <a:pPr lvl="1"/>
            <a:r>
              <a:rPr lang="en-US" dirty="0">
                <a:latin typeface="Calibri" panose="020F0502020204030204" pitchFamily="34" charset="0"/>
                <a:cs typeface="Calibri" panose="020F0502020204030204" pitchFamily="34" charset="0"/>
              </a:rPr>
              <a:t>Reducing uncertainty &amp; ambiguity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AND</a:t>
            </a:r>
          </a:p>
          <a:p>
            <a:pPr lvl="1"/>
            <a:r>
              <a:rPr lang="en-US" dirty="0">
                <a:latin typeface="Calibri" panose="020F0502020204030204" pitchFamily="34" charset="0"/>
                <a:cs typeface="Calibri" panose="020F0502020204030204" pitchFamily="34" charset="0"/>
              </a:rPr>
              <a:t>Increasing confidence &amp; precision</a:t>
            </a:r>
          </a:p>
        </p:txBody>
      </p:sp>
    </p:spTree>
    <p:extLst>
      <p:ext uri="{BB962C8B-B14F-4D97-AF65-F5344CB8AC3E}">
        <p14:creationId xmlns:p14="http://schemas.microsoft.com/office/powerpoint/2010/main" val="3904997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What Is the “Nature of Science?”</a:t>
            </a:r>
          </a:p>
        </p:txBody>
      </p:sp>
      <p:sp>
        <p:nvSpPr>
          <p:cNvPr id="3" name="Content Placeholder 2"/>
          <p:cNvSpPr>
            <a:spLocks noGrp="1"/>
          </p:cNvSpPr>
          <p:nvPr>
            <p:ph idx="1"/>
          </p:nvPr>
        </p:nvSpPr>
        <p:spPr>
          <a:xfrm>
            <a:off x="457200" y="1430080"/>
            <a:ext cx="4294067" cy="3394472"/>
          </a:xfrm>
        </p:spPr>
        <p:txBody>
          <a:bodyPr>
            <a:normAutofit fontScale="92500"/>
          </a:bodyPr>
          <a:lstStyle/>
          <a:p>
            <a:r>
              <a:rPr lang="en-US" sz="2800" dirty="0">
                <a:latin typeface="Calibri" panose="020F0502020204030204" pitchFamily="34" charset="0"/>
                <a:cs typeface="Calibri" panose="020F0502020204030204" pitchFamily="34" charset="0"/>
              </a:rPr>
              <a:t>System of exploration and discovery</a:t>
            </a:r>
          </a:p>
          <a:p>
            <a:r>
              <a:rPr lang="en-US" sz="2800" dirty="0">
                <a:latin typeface="Calibri" panose="020F0502020204030204" pitchFamily="34" charset="0"/>
                <a:cs typeface="Calibri" panose="020F0502020204030204" pitchFamily="34" charset="0"/>
              </a:rPr>
              <a:t>Testing ideas by gathering, interpreting data</a:t>
            </a:r>
          </a:p>
          <a:p>
            <a:r>
              <a:rPr lang="en-US" sz="2800" dirty="0">
                <a:latin typeface="Calibri" panose="020F0502020204030204" pitchFamily="34" charset="0"/>
                <a:cs typeface="Calibri" panose="020F0502020204030204" pitchFamily="34" charset="0"/>
              </a:rPr>
              <a:t>A community to debate, discuss ideas</a:t>
            </a:r>
          </a:p>
          <a:p>
            <a:r>
              <a:rPr lang="en-US" sz="2800" dirty="0">
                <a:latin typeface="Calibri" panose="020F0502020204030204" pitchFamily="34" charset="0"/>
                <a:cs typeface="Calibri" panose="020F0502020204030204" pitchFamily="34" charset="0"/>
              </a:rPr>
              <a:t>A source of innovation </a:t>
            </a:r>
            <a:endParaRPr lang="en-US" dirty="0">
              <a:latin typeface="Calibri" panose="020F0502020204030204" pitchFamily="34" charset="0"/>
              <a:cs typeface="Calibri" panose="020F0502020204030204" pitchFamily="34" charset="0"/>
            </a:endParaRPr>
          </a:p>
        </p:txBody>
      </p:sp>
      <p:pic>
        <p:nvPicPr>
          <p:cNvPr id="4" name="Picture 3" descr="Nature_of_scienc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2406" y="1248237"/>
            <a:ext cx="3299262" cy="3506644"/>
          </a:xfrm>
          <a:prstGeom prst="rect">
            <a:avLst/>
          </a:prstGeom>
        </p:spPr>
      </p:pic>
      <p:sp>
        <p:nvSpPr>
          <p:cNvPr id="5" name="TextBox 4">
            <a:extLst>
              <a:ext uri="{FF2B5EF4-FFF2-40B4-BE49-F238E27FC236}">
                <a16:creationId xmlns:a16="http://schemas.microsoft.com/office/drawing/2014/main" id="{3CCB20C7-95B4-C74F-B877-0484913412C3}"/>
              </a:ext>
            </a:extLst>
          </p:cNvPr>
          <p:cNvSpPr txBox="1"/>
          <p:nvPr/>
        </p:nvSpPr>
        <p:spPr>
          <a:xfrm>
            <a:off x="4751267" y="4824552"/>
            <a:ext cx="4113627" cy="261610"/>
          </a:xfrm>
          <a:prstGeom prst="rect">
            <a:avLst/>
          </a:prstGeom>
          <a:noFill/>
        </p:spPr>
        <p:txBody>
          <a:bodyPr wrap="none" rtlCol="0">
            <a:spAutoFit/>
          </a:bodyPr>
          <a:lstStyle/>
          <a:p>
            <a:r>
              <a:rPr lang="en-US" sz="1100" dirty="0">
                <a:latin typeface="Calibri" panose="020F0502020204030204" pitchFamily="34" charset="0"/>
                <a:cs typeface="Calibri" panose="020F0502020204030204" pitchFamily="34" charset="0"/>
              </a:rPr>
              <a:t>Credit: Understanding Science Project (https://</a:t>
            </a:r>
            <a:r>
              <a:rPr lang="en-US" sz="1100" dirty="0" err="1">
                <a:latin typeface="Calibri" panose="020F0502020204030204" pitchFamily="34" charset="0"/>
                <a:cs typeface="Calibri" panose="020F0502020204030204" pitchFamily="34" charset="0"/>
              </a:rPr>
              <a:t>undsci.berkeley.edu</a:t>
            </a:r>
            <a:r>
              <a:rPr lang="en-US" sz="1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84170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D09F7D-4639-7440-AF5B-AD61F27FF1CE}" type="slidenum">
              <a:rPr lang="en-US" sz="1400"/>
              <a:pPr eaLnBrk="1" hangingPunct="1"/>
              <a:t>5</a:t>
            </a:fld>
            <a:endParaRPr lang="en-US" sz="1400"/>
          </a:p>
        </p:txBody>
      </p:sp>
      <p:sp>
        <p:nvSpPr>
          <p:cNvPr id="16386" name="Rectangle 4"/>
          <p:cNvSpPr>
            <a:spLocks noGrp="1" noChangeArrowheads="1"/>
          </p:cNvSpPr>
          <p:nvPr>
            <p:ph type="ctrTitle"/>
          </p:nvPr>
        </p:nvSpPr>
        <p:spPr>
          <a:xfrm>
            <a:off x="685800" y="1314451"/>
            <a:ext cx="7772400" cy="1562222"/>
          </a:xfrm>
        </p:spPr>
        <p:txBody>
          <a:bodyPr/>
          <a:lstStyle/>
          <a:p>
            <a:pPr eaLnBrk="1" hangingPunct="1"/>
            <a:r>
              <a:rPr lang="en-US" b="1" dirty="0">
                <a:solidFill>
                  <a:schemeClr val="tx1"/>
                </a:solidFill>
                <a:latin typeface="Arial" charset="0"/>
              </a:rPr>
              <a:t>Life—The Final Frontier</a:t>
            </a:r>
            <a:br>
              <a:rPr lang="en-US" b="1" dirty="0">
                <a:solidFill>
                  <a:schemeClr val="tx1"/>
                </a:solidFill>
                <a:latin typeface="Arial" charset="0"/>
              </a:rPr>
            </a:br>
            <a:br>
              <a:rPr lang="en-US" sz="700" b="1" dirty="0">
                <a:solidFill>
                  <a:schemeClr val="tx1"/>
                </a:solidFill>
                <a:latin typeface="Arial" charset="0"/>
              </a:rPr>
            </a:br>
            <a:r>
              <a:rPr lang="en-US" sz="2400" b="1" dirty="0">
                <a:latin typeface="Arial" charset="0"/>
              </a:rPr>
              <a:t>What Are the Key Characteristics of Life?</a:t>
            </a:r>
            <a:br>
              <a:rPr lang="en-US" sz="2400" b="1" dirty="0">
                <a:latin typeface="Arial" charset="0"/>
              </a:rPr>
            </a:br>
            <a:endParaRPr lang="en-US" sz="2400" b="1" dirty="0">
              <a:latin typeface="Arial" charset="0"/>
            </a:endParaRPr>
          </a:p>
        </p:txBody>
      </p:sp>
      <p:sp>
        <p:nvSpPr>
          <p:cNvPr id="16387" name="Rectangle 5"/>
          <p:cNvSpPr>
            <a:spLocks noGrp="1" noChangeArrowheads="1"/>
          </p:cNvSpPr>
          <p:nvPr>
            <p:ph type="subTitle" idx="1"/>
          </p:nvPr>
        </p:nvSpPr>
        <p:spPr>
          <a:xfrm>
            <a:off x="457200" y="3829050"/>
            <a:ext cx="3733800" cy="857250"/>
          </a:xfrm>
        </p:spPr>
        <p:txBody>
          <a:bodyPr>
            <a:normAutofit fontScale="92500" lnSpcReduction="20000"/>
          </a:bodyPr>
          <a:lstStyle/>
          <a:p>
            <a:pPr eaLnBrk="1" hangingPunct="1"/>
            <a:r>
              <a:rPr lang="en-US" sz="1800" b="1" dirty="0">
                <a:solidFill>
                  <a:schemeClr val="tx1"/>
                </a:solidFill>
                <a:latin typeface="Arial" charset="0"/>
              </a:rPr>
              <a:t>Created by</a:t>
            </a:r>
            <a:br>
              <a:rPr lang="en-US" sz="2000" b="1" dirty="0">
                <a:solidFill>
                  <a:schemeClr val="tx1"/>
                </a:solidFill>
                <a:latin typeface="Arial" charset="0"/>
              </a:rPr>
            </a:br>
            <a:endParaRPr lang="en-US" sz="600" b="1" dirty="0">
              <a:solidFill>
                <a:schemeClr val="tx1"/>
              </a:solidFill>
              <a:latin typeface="Arial" charset="0"/>
            </a:endParaRPr>
          </a:p>
          <a:p>
            <a:pPr eaLnBrk="1" hangingPunct="1"/>
            <a:r>
              <a:rPr lang="en-US" sz="1600" i="1" dirty="0">
                <a:solidFill>
                  <a:schemeClr val="tx1"/>
                </a:solidFill>
                <a:latin typeface="Arial" charset="0"/>
              </a:rPr>
              <a:t>William Rogers</a:t>
            </a:r>
            <a:r>
              <a:rPr lang="en-US" sz="1600" dirty="0">
                <a:solidFill>
                  <a:schemeClr val="tx1"/>
                </a:solidFill>
                <a:latin typeface="Arial" charset="0"/>
              </a:rPr>
              <a:t>, Ball State University</a:t>
            </a:r>
          </a:p>
          <a:p>
            <a:pPr eaLnBrk="1" hangingPunct="1"/>
            <a:r>
              <a:rPr lang="en-US" sz="1600" i="1" dirty="0">
                <a:solidFill>
                  <a:schemeClr val="tx1"/>
                </a:solidFill>
                <a:latin typeface="Arial" charset="0"/>
              </a:rPr>
              <a:t>Thomas Horvath</a:t>
            </a:r>
            <a:r>
              <a:rPr lang="en-US" sz="1600" dirty="0">
                <a:solidFill>
                  <a:schemeClr val="tx1"/>
                </a:solidFill>
                <a:latin typeface="Arial" charset="0"/>
              </a:rPr>
              <a:t>, SUNY-Oneonta</a:t>
            </a:r>
          </a:p>
        </p:txBody>
      </p:sp>
      <p:sp>
        <p:nvSpPr>
          <p:cNvPr id="5" name="Rectangle 5"/>
          <p:cNvSpPr txBox="1">
            <a:spLocks noChangeArrowheads="1"/>
          </p:cNvSpPr>
          <p:nvPr/>
        </p:nvSpPr>
        <p:spPr bwMode="auto">
          <a:xfrm>
            <a:off x="4495800" y="3829050"/>
            <a:ext cx="41148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accent2"/>
                </a:solidFill>
                <a:latin typeface="+mn-lt"/>
                <a:ea typeface="ＭＳ Ｐゴシック" charset="0"/>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4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mn-lt"/>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mn-lt"/>
                <a:ea typeface="ＭＳ Ｐゴシック" charset="0"/>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eaLnBrk="1" hangingPunct="1"/>
            <a:r>
              <a:rPr lang="en-US" sz="1800" b="1" dirty="0">
                <a:solidFill>
                  <a:schemeClr val="tx1"/>
                </a:solidFill>
                <a:latin typeface="Arial" charset="0"/>
              </a:rPr>
              <a:t>Revisions by</a:t>
            </a:r>
            <a:br>
              <a:rPr lang="en-US" sz="2000" b="1" dirty="0">
                <a:solidFill>
                  <a:schemeClr val="tx1"/>
                </a:solidFill>
                <a:latin typeface="Arial" charset="0"/>
              </a:rPr>
            </a:br>
            <a:endParaRPr lang="en-US" sz="600" b="1" dirty="0">
              <a:solidFill>
                <a:schemeClr val="tx1"/>
              </a:solidFill>
              <a:latin typeface="Arial" charset="0"/>
            </a:endParaRPr>
          </a:p>
          <a:p>
            <a:pPr eaLnBrk="1" hangingPunct="1"/>
            <a:r>
              <a:rPr lang="en-US" sz="1600" i="1" dirty="0">
                <a:solidFill>
                  <a:schemeClr val="tx1"/>
                </a:solidFill>
                <a:latin typeface="Arial" charset="0"/>
              </a:rPr>
              <a:t>A. Daniel Johnson, James Curran</a:t>
            </a:r>
            <a:r>
              <a:rPr lang="en-US" sz="1600" dirty="0">
                <a:solidFill>
                  <a:schemeClr val="tx1"/>
                </a:solidFill>
                <a:latin typeface="Arial" charset="0"/>
              </a:rPr>
              <a:t>, </a:t>
            </a:r>
            <a:br>
              <a:rPr lang="en-US" sz="1600" dirty="0">
                <a:solidFill>
                  <a:schemeClr val="tx1"/>
                </a:solidFill>
                <a:latin typeface="Arial" charset="0"/>
              </a:rPr>
            </a:br>
            <a:r>
              <a:rPr lang="en-US" sz="1600" dirty="0">
                <a:solidFill>
                  <a:schemeClr val="tx1"/>
                </a:solidFill>
                <a:latin typeface="Arial" charset="0"/>
              </a:rPr>
              <a:t>Wake Forest University</a:t>
            </a:r>
          </a:p>
        </p:txBody>
      </p:sp>
    </p:spTree>
    <p:extLst>
      <p:ext uri="{BB962C8B-B14F-4D97-AF65-F5344CB8AC3E}">
        <p14:creationId xmlns:p14="http://schemas.microsoft.com/office/powerpoint/2010/main" val="385456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b="1" dirty="0">
                <a:latin typeface="Calibri" panose="020F0502020204030204" pitchFamily="34" charset="0"/>
                <a:cs typeface="Calibri" panose="020F0502020204030204" pitchFamily="34" charset="0"/>
              </a:rPr>
              <a:t>Group Question (GQ) 1: </a:t>
            </a:r>
            <a:r>
              <a:rPr lang="en-US" dirty="0">
                <a:latin typeface="Calibri" panose="020F0502020204030204" pitchFamily="34" charset="0"/>
                <a:cs typeface="Calibri" panose="020F0502020204030204" pitchFamily="34" charset="0"/>
              </a:rPr>
              <a:t>Do you think life exists elsewhere in the universe besides here?</a:t>
            </a:r>
          </a:p>
        </p:txBody>
      </p:sp>
      <p:sp>
        <p:nvSpPr>
          <p:cNvPr id="8" name="Content Placeholder 7"/>
          <p:cNvSpPr>
            <a:spLocks noGrp="1"/>
          </p:cNvSpPr>
          <p:nvPr>
            <p:ph sz="half" idx="1"/>
          </p:nvPr>
        </p:nvSpPr>
        <p:spPr>
          <a:xfrm>
            <a:off x="1143000" y="1353171"/>
            <a:ext cx="3352800" cy="3394472"/>
          </a:xfrm>
        </p:spPr>
        <p:txBody>
          <a:bodyPr>
            <a:normAutofit/>
          </a:bodyPr>
          <a:lstStyle/>
          <a:p>
            <a:pPr marL="0" indent="0">
              <a:buNone/>
            </a:pP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A: Yes</a:t>
            </a:r>
          </a:p>
          <a:p>
            <a:pPr>
              <a:spcBef>
                <a:spcPct val="0"/>
              </a:spcBef>
              <a:buNone/>
            </a:pPr>
            <a:endParaRPr lang="en-US" sz="2400" dirty="0">
              <a:latin typeface="Calibri" panose="020F0502020204030204" pitchFamily="34" charset="0"/>
              <a:cs typeface="Calibri" panose="020F0502020204030204" pitchFamily="34" charset="0"/>
            </a:endParaRPr>
          </a:p>
          <a:p>
            <a:pPr>
              <a:spcBef>
                <a:spcPct val="0"/>
              </a:spcBef>
              <a:buNone/>
            </a:pPr>
            <a:r>
              <a:rPr lang="en-US" dirty="0">
                <a:latin typeface="Calibri" panose="020F0502020204030204" pitchFamily="34" charset="0"/>
                <a:cs typeface="Calibri" panose="020F0502020204030204" pitchFamily="34" charset="0"/>
              </a:rPr>
              <a:t>		B: No</a:t>
            </a:r>
          </a:p>
          <a:p>
            <a:pPr>
              <a:spcBef>
                <a:spcPct val="0"/>
              </a:spcBef>
              <a:buNone/>
            </a:pPr>
            <a:endParaRPr lang="en-US" b="1" dirty="0">
              <a:latin typeface="Calibri" panose="020F0502020204030204" pitchFamily="34" charset="0"/>
              <a:cs typeface="Calibri" panose="020F0502020204030204" pitchFamily="34" charset="0"/>
            </a:endParaRPr>
          </a:p>
          <a:p>
            <a:pPr>
              <a:spcBef>
                <a:spcPct val="0"/>
              </a:spcBef>
              <a:buNone/>
            </a:pPr>
            <a:r>
              <a:rPr lang="en-US" b="1" dirty="0">
                <a:latin typeface="Calibri" panose="020F0502020204030204" pitchFamily="34" charset="0"/>
                <a:cs typeface="Calibri" panose="020F0502020204030204" pitchFamily="34" charset="0"/>
              </a:rPr>
              <a:t>	WHY? </a:t>
            </a:r>
          </a:p>
          <a:p>
            <a:endParaRPr lang="en-US" sz="2400" dirty="0">
              <a:latin typeface="Gill Sans"/>
              <a:cs typeface="Gill Sans"/>
            </a:endParaRPr>
          </a:p>
          <a:p>
            <a:endParaRPr lang="en-US" dirty="0"/>
          </a:p>
        </p:txBody>
      </p:sp>
      <p:pic>
        <p:nvPicPr>
          <p:cNvPr id="10" name="Picture 11" descr="web"/>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t="7960" b="7960"/>
          <a:stretch>
            <a:fillRect/>
          </a:stretch>
        </p:blipFill>
        <p:spPr>
          <a:xfrm>
            <a:off x="4648200" y="1352550"/>
            <a:ext cx="4038600" cy="3395663"/>
          </a:xfrm>
        </p:spPr>
      </p:pic>
      <p:sp>
        <p:nvSpPr>
          <p:cNvPr id="11" name="Text Box 8"/>
          <p:cNvSpPr txBox="1">
            <a:spLocks noChangeArrowheads="1"/>
          </p:cNvSpPr>
          <p:nvPr/>
        </p:nvSpPr>
        <p:spPr bwMode="auto">
          <a:xfrm>
            <a:off x="4953000" y="4708923"/>
            <a:ext cx="28194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i="1" dirty="0"/>
              <a:t>Photo courtesy of http://</a:t>
            </a:r>
            <a:r>
              <a:rPr lang="en-US" sz="1200" i="1" dirty="0" err="1"/>
              <a:t>hubblesite.org</a:t>
            </a:r>
            <a:r>
              <a:rPr lang="en-US" sz="1200" i="1" dirty="0"/>
              <a:t>/</a:t>
            </a:r>
          </a:p>
        </p:txBody>
      </p:sp>
    </p:spTree>
    <p:extLst>
      <p:ext uri="{BB962C8B-B14F-4D97-AF65-F5344CB8AC3E}">
        <p14:creationId xmlns:p14="http://schemas.microsoft.com/office/powerpoint/2010/main" val="128317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0FA97B-6F32-484F-9B5B-64E156F5618F}" type="slidenum">
              <a:rPr lang="en-US" sz="1400"/>
              <a:pPr eaLnBrk="1" hangingPunct="1"/>
              <a:t>7</a:t>
            </a:fld>
            <a:endParaRPr lang="en-US" sz="1400"/>
          </a:p>
        </p:txBody>
      </p:sp>
      <p:sp>
        <p:nvSpPr>
          <p:cNvPr id="20482" name="Rectangle 2"/>
          <p:cNvSpPr>
            <a:spLocks noGrp="1" noChangeArrowheads="1"/>
          </p:cNvSpPr>
          <p:nvPr>
            <p:ph type="title"/>
          </p:nvPr>
        </p:nvSpPr>
        <p:spPr>
          <a:xfrm>
            <a:off x="457200" y="285750"/>
            <a:ext cx="8229600" cy="685800"/>
          </a:xfrm>
        </p:spPr>
        <p:txBody>
          <a:bodyPr/>
          <a:lstStyle/>
          <a:p>
            <a:pPr algn="l" eaLnBrk="1" hangingPunct="1"/>
            <a:r>
              <a:rPr lang="en-US" b="1" dirty="0">
                <a:solidFill>
                  <a:schemeClr val="tx1"/>
                </a:solidFill>
                <a:latin typeface="Calibri" panose="020F0502020204030204" pitchFamily="34" charset="0"/>
                <a:cs typeface="Calibri" panose="020F0502020204030204" pitchFamily="34" charset="0"/>
              </a:rPr>
              <a:t>The Situation…</a:t>
            </a:r>
          </a:p>
        </p:txBody>
      </p:sp>
      <p:sp>
        <p:nvSpPr>
          <p:cNvPr id="20483" name="Rectangle 3"/>
          <p:cNvSpPr>
            <a:spLocks noGrp="1" noChangeArrowheads="1"/>
          </p:cNvSpPr>
          <p:nvPr>
            <p:ph type="body" idx="1"/>
          </p:nvPr>
        </p:nvSpPr>
        <p:spPr>
          <a:xfrm>
            <a:off x="533400" y="1260429"/>
            <a:ext cx="8001000" cy="3165872"/>
          </a:xfrm>
        </p:spPr>
        <p:txBody>
          <a:bodyPr>
            <a:normAutofit lnSpcReduction="10000"/>
          </a:bodyPr>
          <a:lstStyle/>
          <a:p>
            <a:pPr eaLnBrk="1" hangingPunct="1">
              <a:buFontTx/>
              <a:buNone/>
            </a:pPr>
            <a:r>
              <a:rPr lang="en-US"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To avoid a tax increase, Congress and the President are under pressure to find ways to </a:t>
            </a:r>
            <a:r>
              <a:rPr lang="en-US" sz="2800" dirty="0">
                <a:latin typeface="Calibri" panose="020F0502020204030204" pitchFamily="34" charset="0"/>
                <a:cs typeface="Calibri" panose="020F0502020204030204" pitchFamily="34" charset="0"/>
              </a:rPr>
              <a:t>reduce</a:t>
            </a:r>
            <a:r>
              <a:rPr lang="en-US" sz="2800" dirty="0">
                <a:solidFill>
                  <a:schemeClr val="tx1"/>
                </a:solidFill>
                <a:latin typeface="Calibri" panose="020F0502020204030204" pitchFamily="34" charset="0"/>
                <a:cs typeface="Calibri" panose="020F0502020204030204" pitchFamily="34" charset="0"/>
              </a:rPr>
              <a:t> the federal budget.  </a:t>
            </a:r>
          </a:p>
          <a:p>
            <a:pPr lvl="1" eaLnBrk="1" hangingPunct="1"/>
            <a:r>
              <a:rPr lang="en-US" dirty="0">
                <a:solidFill>
                  <a:schemeClr val="tx1"/>
                </a:solidFill>
                <a:latin typeface="Calibri" panose="020F0502020204030204" pitchFamily="34" charset="0"/>
                <a:cs typeface="Calibri" panose="020F0502020204030204" pitchFamily="34" charset="0"/>
              </a:rPr>
              <a:t>Space science is often first target for budget cuts. </a:t>
            </a:r>
          </a:p>
          <a:p>
            <a:pPr lvl="1" eaLnBrk="1" hangingPunct="1"/>
            <a:r>
              <a:rPr lang="en-US" dirty="0">
                <a:solidFill>
                  <a:schemeClr val="tx1"/>
                </a:solidFill>
                <a:latin typeface="Calibri" panose="020F0502020204030204" pitchFamily="34" charset="0"/>
                <a:cs typeface="Calibri" panose="020F0502020204030204" pitchFamily="34" charset="0"/>
              </a:rPr>
              <a:t>Political pressure is very strong this time </a:t>
            </a:r>
            <a:br>
              <a:rPr lang="en-US" dirty="0">
                <a:solidFill>
                  <a:schemeClr val="tx1"/>
                </a:solidFill>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   “Public just does not see its value.” </a:t>
            </a:r>
            <a:endParaRPr lang="en-US" sz="3200" dirty="0">
              <a:solidFill>
                <a:schemeClr val="tx1"/>
              </a:solidFill>
              <a:latin typeface="Calibri" panose="020F0502020204030204" pitchFamily="34" charset="0"/>
              <a:cs typeface="Calibri" panose="020F0502020204030204" pitchFamily="34" charset="0"/>
            </a:endParaRPr>
          </a:p>
          <a:p>
            <a:pPr marL="0" indent="0" eaLnBrk="1" hangingPunct="1">
              <a:buNone/>
            </a:pPr>
            <a:endParaRPr lang="en-US" sz="3600"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831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C17DEE0-C1C2-6743-9923-0F51FC57A78E}" type="slidenum">
              <a:rPr lang="en-US" sz="1400"/>
              <a:pPr eaLnBrk="1" hangingPunct="1"/>
              <a:t>8</a:t>
            </a:fld>
            <a:endParaRPr lang="en-US" sz="1400"/>
          </a:p>
        </p:txBody>
      </p:sp>
      <p:sp>
        <p:nvSpPr>
          <p:cNvPr id="22530" name="Rectangle 1026"/>
          <p:cNvSpPr>
            <a:spLocks noGrp="1" noChangeArrowheads="1"/>
          </p:cNvSpPr>
          <p:nvPr>
            <p:ph type="title"/>
          </p:nvPr>
        </p:nvSpPr>
        <p:spPr>
          <a:xfrm>
            <a:off x="838200" y="269983"/>
            <a:ext cx="7696200" cy="708425"/>
          </a:xfrm>
        </p:spPr>
        <p:txBody>
          <a:bodyPr/>
          <a:lstStyle/>
          <a:p>
            <a:pPr algn="l" eaLnBrk="1" hangingPunct="1"/>
            <a:r>
              <a:rPr lang="en-US" b="1" dirty="0">
                <a:solidFill>
                  <a:schemeClr val="tx1"/>
                </a:solidFill>
                <a:latin typeface="Calibri" panose="020F0502020204030204" pitchFamily="34" charset="0"/>
                <a:cs typeface="Calibri" panose="020F0502020204030204" pitchFamily="34" charset="0"/>
              </a:rPr>
              <a:t>The Situation…</a:t>
            </a:r>
          </a:p>
        </p:txBody>
      </p:sp>
      <p:sp>
        <p:nvSpPr>
          <p:cNvPr id="22531" name="Rectangle 1027"/>
          <p:cNvSpPr>
            <a:spLocks noGrp="1" noChangeArrowheads="1"/>
          </p:cNvSpPr>
          <p:nvPr>
            <p:ph type="body" idx="1"/>
          </p:nvPr>
        </p:nvSpPr>
        <p:spPr>
          <a:xfrm>
            <a:off x="609600" y="1284465"/>
            <a:ext cx="7924800" cy="3163854"/>
          </a:xfrm>
        </p:spPr>
        <p:txBody>
          <a:bodyPr>
            <a:normAutofit fontScale="92500" lnSpcReduction="20000"/>
          </a:bodyPr>
          <a:lstStyle/>
          <a:p>
            <a:pPr eaLnBrk="1" hangingPunct="1">
              <a:buNone/>
            </a:pPr>
            <a:r>
              <a:rPr lang="en-US"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The president’s Science Advisor points out there is a (small) chance of life from space entering Earth’s biosphere, saying:</a:t>
            </a:r>
          </a:p>
          <a:p>
            <a:pPr lvl="4" eaLnBrk="1" hangingPunct="1">
              <a:buFontTx/>
              <a:buNone/>
            </a:pPr>
            <a:endParaRPr lang="en-US" sz="1600" dirty="0">
              <a:solidFill>
                <a:schemeClr val="tx1"/>
              </a:solidFill>
              <a:latin typeface="Calibri" panose="020F0502020204030204" pitchFamily="34" charset="0"/>
              <a:cs typeface="Calibri" panose="020F0502020204030204" pitchFamily="34" charset="0"/>
            </a:endParaRPr>
          </a:p>
          <a:p>
            <a:pPr lvl="1" eaLnBrk="1" hangingPunct="1">
              <a:buFontTx/>
              <a:buNone/>
            </a:pPr>
            <a:r>
              <a:rPr lang="en-US" dirty="0">
                <a:solidFill>
                  <a:schemeClr val="tx1"/>
                </a:solidFill>
                <a:latin typeface="Calibri" panose="020F0502020204030204" pitchFamily="34" charset="0"/>
                <a:cs typeface="Calibri" panose="020F0502020204030204" pitchFamily="34" charset="0"/>
              </a:rPr>
              <a:t>	“Extra-planetary species could have </a:t>
            </a:r>
            <a:r>
              <a:rPr lang="en-US" b="1" dirty="0">
                <a:solidFill>
                  <a:schemeClr val="tx1"/>
                </a:solidFill>
                <a:latin typeface="Calibri" panose="020F0502020204030204" pitchFamily="34" charset="0"/>
                <a:cs typeface="Calibri" panose="020F0502020204030204" pitchFamily="34" charset="0"/>
              </a:rPr>
              <a:t>severe</a:t>
            </a:r>
            <a:r>
              <a:rPr lang="en-US" dirty="0">
                <a:solidFill>
                  <a:schemeClr val="tx1"/>
                </a:solidFill>
                <a:latin typeface="Calibri" panose="020F0502020204030204" pitchFamily="34" charset="0"/>
                <a:cs typeface="Calibri" panose="020F0502020204030204" pitchFamily="34" charset="0"/>
              </a:rPr>
              <a:t> to </a:t>
            </a:r>
            <a:r>
              <a:rPr lang="en-US" b="1" dirty="0">
                <a:solidFill>
                  <a:schemeClr val="tx1"/>
                </a:solidFill>
                <a:latin typeface="Calibri" panose="020F0502020204030204" pitchFamily="34" charset="0"/>
                <a:cs typeface="Calibri" panose="020F0502020204030204" pitchFamily="34" charset="0"/>
              </a:rPr>
              <a:t>catastrophic</a:t>
            </a:r>
            <a:r>
              <a:rPr lang="en-US" dirty="0">
                <a:solidFill>
                  <a:schemeClr val="tx1"/>
                </a:solidFill>
                <a:latin typeface="Calibri" panose="020F0502020204030204" pitchFamily="34" charset="0"/>
                <a:cs typeface="Calibri" panose="020F0502020204030204" pitchFamily="34" charset="0"/>
              </a:rPr>
              <a:t> ecological and health consequences.”</a:t>
            </a:r>
          </a:p>
          <a:p>
            <a:pPr eaLnBrk="1" hangingPunct="1">
              <a:buFontTx/>
              <a:buNone/>
            </a:pPr>
            <a:r>
              <a:rPr lang="en-US" sz="1800" dirty="0">
                <a:solidFill>
                  <a:schemeClr val="tx1"/>
                </a:solidFill>
                <a:latin typeface="Calibri" panose="020F0502020204030204" pitchFamily="34" charset="0"/>
                <a:cs typeface="Calibri" panose="020F0502020204030204" pitchFamily="34" charset="0"/>
              </a:rPr>
              <a:t>				</a:t>
            </a:r>
          </a:p>
          <a:p>
            <a:pPr eaLnBrk="1" hangingPunct="1">
              <a:buFontTx/>
              <a:buNone/>
            </a:pPr>
            <a:r>
              <a:rPr lang="en-US" sz="2800" dirty="0">
                <a:solidFill>
                  <a:schemeClr val="tx1"/>
                </a:solidFill>
                <a:latin typeface="Calibri" panose="020F0502020204030204" pitchFamily="34" charset="0"/>
                <a:cs typeface="Calibri" panose="020F0502020204030204" pitchFamily="34" charset="0"/>
              </a:rPr>
              <a:t>	Because of this, the President does </a:t>
            </a:r>
            <a:r>
              <a:rPr lang="en-US" sz="2800" b="1" dirty="0">
                <a:solidFill>
                  <a:schemeClr val="tx1"/>
                </a:solidFill>
                <a:latin typeface="Calibri" panose="020F0502020204030204" pitchFamily="34" charset="0"/>
                <a:cs typeface="Calibri" panose="020F0502020204030204" pitchFamily="34" charset="0"/>
              </a:rPr>
              <a:t>not</a:t>
            </a:r>
            <a:r>
              <a:rPr lang="en-US" sz="2800" dirty="0">
                <a:solidFill>
                  <a:schemeClr val="tx1"/>
                </a:solidFill>
                <a:latin typeface="Calibri" panose="020F0502020204030204" pitchFamily="34" charset="0"/>
                <a:cs typeface="Calibri" panose="020F0502020204030204" pitchFamily="34" charset="0"/>
              </a:rPr>
              <a:t> want to cut funding for the space program.   </a:t>
            </a:r>
            <a:r>
              <a:rPr lang="en-US" dirty="0">
                <a:solidFill>
                  <a:schemeClr val="tx1"/>
                </a:solidFill>
                <a:latin typeface="Calibri" panose="020F0502020204030204" pitchFamily="34" charset="0"/>
                <a:cs typeface="Calibri" panose="020F0502020204030204" pitchFamily="34" charset="0"/>
              </a:rPr>
              <a:t>     </a:t>
            </a:r>
          </a:p>
          <a:p>
            <a:pPr eaLnBrk="1" hangingPunct="1">
              <a:buFontTx/>
              <a:buNone/>
            </a:pPr>
            <a:endParaRPr lang="en-US"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143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247B398-9BA7-6B47-9A69-3F579943F7BA}" type="slidenum">
              <a:rPr lang="en-US" sz="1400"/>
              <a:pPr eaLnBrk="1" hangingPunct="1"/>
              <a:t>9</a:t>
            </a:fld>
            <a:endParaRPr lang="en-US" sz="1400"/>
          </a:p>
        </p:txBody>
      </p:sp>
      <p:sp>
        <p:nvSpPr>
          <p:cNvPr id="24578" name="Rectangle 1026"/>
          <p:cNvSpPr>
            <a:spLocks noGrp="1" noChangeArrowheads="1"/>
          </p:cNvSpPr>
          <p:nvPr>
            <p:ph type="title"/>
          </p:nvPr>
        </p:nvSpPr>
        <p:spPr>
          <a:xfrm>
            <a:off x="838200" y="296529"/>
            <a:ext cx="7848600" cy="800100"/>
          </a:xfrm>
        </p:spPr>
        <p:txBody>
          <a:bodyPr/>
          <a:lstStyle/>
          <a:p>
            <a:pPr algn="l" eaLnBrk="1" hangingPunct="1"/>
            <a:r>
              <a:rPr lang="en-US" b="1" dirty="0">
                <a:solidFill>
                  <a:schemeClr val="tx1"/>
                </a:solidFill>
                <a:latin typeface="Calibri" panose="020F0502020204030204" pitchFamily="34" charset="0"/>
                <a:cs typeface="Calibri" panose="020F0502020204030204" pitchFamily="34" charset="0"/>
              </a:rPr>
              <a:t>Your Task</a:t>
            </a:r>
          </a:p>
        </p:txBody>
      </p:sp>
      <p:sp>
        <p:nvSpPr>
          <p:cNvPr id="24579" name="Rectangle 1027"/>
          <p:cNvSpPr>
            <a:spLocks noGrp="1" noChangeArrowheads="1"/>
          </p:cNvSpPr>
          <p:nvPr>
            <p:ph type="body" idx="1"/>
          </p:nvPr>
        </p:nvSpPr>
        <p:spPr>
          <a:xfrm>
            <a:off x="533400" y="1186434"/>
            <a:ext cx="7848600" cy="3394472"/>
          </a:xfrm>
        </p:spPr>
        <p:txBody>
          <a:bodyPr>
            <a:normAutofit/>
          </a:bodyPr>
          <a:lstStyle/>
          <a:p>
            <a:pPr eaLnBrk="1" hangingPunct="1">
              <a:buFontTx/>
              <a:buNone/>
            </a:pPr>
            <a:r>
              <a:rPr lang="en-US"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The President wants to know if he can announce that extraterrestrial life has been discovered, as a way to boost public support for space programs. </a:t>
            </a:r>
          </a:p>
          <a:p>
            <a:pPr eaLnBrk="1" hangingPunct="1">
              <a:buFontTx/>
              <a:buNone/>
            </a:pPr>
            <a:endParaRPr lang="en-US" sz="1400" dirty="0">
              <a:solidFill>
                <a:schemeClr val="tx1"/>
              </a:solidFill>
              <a:latin typeface="Calibri" panose="020F0502020204030204" pitchFamily="34" charset="0"/>
              <a:cs typeface="Calibri" panose="020F0502020204030204" pitchFamily="34" charset="0"/>
            </a:endParaRPr>
          </a:p>
          <a:p>
            <a:pPr eaLnBrk="1" hangingPunct="1">
              <a:buFontTx/>
              <a:buNone/>
            </a:pPr>
            <a:r>
              <a:rPr lang="en-US"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As Chief Aide to the President’s Science Advisor, you must make a recommendation based on findings you are about to discuss.</a:t>
            </a:r>
          </a:p>
          <a:p>
            <a:pPr eaLnBrk="1" hangingPunct="1"/>
            <a:endParaRPr lang="en-US"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7515385"/>
      </p:ext>
    </p:extLst>
  </p:cSld>
  <p:clrMapOvr>
    <a:masterClrMapping/>
  </p:clrMapOvr>
</p:sld>
</file>

<file path=ppt/theme/theme1.xml><?xml version="1.0" encoding="utf-8"?>
<a:theme xmlns:a="http://schemas.openxmlformats.org/drawingml/2006/main" name="Biology Slide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2159</TotalTime>
  <Words>1534</Words>
  <Application>Microsoft Macintosh PowerPoint</Application>
  <PresentationFormat>On-screen Show (16:9)</PresentationFormat>
  <Paragraphs>198</Paragraphs>
  <Slides>25</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Gill Sans</vt:lpstr>
      <vt:lpstr>Gill Sans MT</vt:lpstr>
      <vt:lpstr>Gill Sans SemiBold</vt:lpstr>
      <vt:lpstr>Times New Roman</vt:lpstr>
      <vt:lpstr>Biology Slides Template</vt:lpstr>
      <vt:lpstr>Notes to Instructor</vt:lpstr>
      <vt:lpstr>What IS Science?</vt:lpstr>
      <vt:lpstr>What IS Science?</vt:lpstr>
      <vt:lpstr>What Is the “Nature of Science?”</vt:lpstr>
      <vt:lpstr>Life—The Final Frontier  What Are the Key Characteristics of Life? </vt:lpstr>
      <vt:lpstr>Group Question (GQ) 1: Do you think life exists elsewhere in the universe besides here?</vt:lpstr>
      <vt:lpstr>The Situation…</vt:lpstr>
      <vt:lpstr>The Situation…</vt:lpstr>
      <vt:lpstr>Your Task</vt:lpstr>
      <vt:lpstr>Improving Your Thinking Process </vt:lpstr>
      <vt:lpstr>PowerPoint Presentation</vt:lpstr>
      <vt:lpstr>PowerPoint Presentation</vt:lpstr>
      <vt:lpstr>PowerPoint Presentation</vt:lpstr>
      <vt:lpstr> GQ2: How do you determine if the nanoparticles are alive? </vt:lpstr>
      <vt:lpstr>Results of the Analysis</vt:lpstr>
      <vt:lpstr>GQ3:  Based on the evidence, is there enough evidence to say that the nanoparticles are alive?</vt:lpstr>
      <vt:lpstr>PowerPoint Presentation</vt:lpstr>
      <vt:lpstr>Results of Analysis</vt:lpstr>
      <vt:lpstr>GQ4:  Based on the evidence, is there enough evidence to say that the nanoparticles are alive?</vt:lpstr>
      <vt:lpstr> Endings</vt:lpstr>
      <vt:lpstr>Final Decision:  Will you recommend the President announce extra-terrestrial life has been discovered?</vt:lpstr>
      <vt:lpstr>Homework: Make Your Case</vt:lpstr>
      <vt:lpstr>Homework: Supplemental Analysis</vt:lpstr>
      <vt:lpstr>Improving Your Thinking Process, Pt. 2</vt:lpstr>
      <vt:lpstr>Another Example of a Mini-Case (20-30 minutes)</vt:lpstr>
    </vt:vector>
  </TitlesOfParts>
  <Company>WFU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Johnson</dc:creator>
  <cp:lastModifiedBy>Johnson, A D.</cp:lastModifiedBy>
  <cp:revision>71</cp:revision>
  <dcterms:created xsi:type="dcterms:W3CDTF">2016-01-01T16:51:22Z</dcterms:created>
  <dcterms:modified xsi:type="dcterms:W3CDTF">2023-05-24T22:55:40Z</dcterms:modified>
</cp:coreProperties>
</file>