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62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46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52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40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74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638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22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566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35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46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48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8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181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0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14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83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CB0A-BDAD-4285-B701-7671B7D668D6}" type="datetimeFigureOut">
              <a:rPr lang="en-SG" smtClean="0"/>
              <a:t>24/1/2020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B4D9EC-E033-41D4-A9C3-A7D1244EF1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36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22D7829-1786-4533-9BFE-F5507B5B4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  <a:latin typeface="Arial Nova" panose="020B0504020202020204" pitchFamily="34" charset="0"/>
              </a:rPr>
              <a:t>By: Anitha D Praveen</a:t>
            </a:r>
          </a:p>
          <a:p>
            <a:r>
              <a:rPr lang="en-US" b="1">
                <a:solidFill>
                  <a:schemeClr val="tx1"/>
                </a:solidFill>
                <a:latin typeface="Arial Nova" panose="020B0504020202020204" pitchFamily="34" charset="0"/>
              </a:rPr>
              <a:t>24</a:t>
            </a:r>
            <a:r>
              <a:rPr lang="en-US" b="1" baseline="30000">
                <a:solidFill>
                  <a:schemeClr val="tx1"/>
                </a:solidFill>
                <a:latin typeface="Arial Nova" panose="020B0504020202020204" pitchFamily="34" charset="0"/>
              </a:rPr>
              <a:t>th</a:t>
            </a:r>
            <a:r>
              <a:rPr lang="en-US" b="1">
                <a:solidFill>
                  <a:schemeClr val="tx1"/>
                </a:solidFill>
                <a:latin typeface="Arial Nova" panose="020B0504020202020204" pitchFamily="34" charset="0"/>
              </a:rPr>
              <a:t> Jan 2020</a:t>
            </a:r>
            <a:endParaRPr lang="en-SG" b="1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B149F-4CAA-4440-BE3E-8D0A0AA67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 Nova" panose="020B0504020202020204" pitchFamily="34" charset="0"/>
              </a:rPr>
              <a:t>Prediction of Chronic Kidney Disease </a:t>
            </a:r>
            <a:endParaRPr lang="en-SG" b="1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71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A1C6-F837-49E0-8C20-E72B31CF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/>
          <a:lstStyle/>
          <a:p>
            <a:r>
              <a:rPr lang="en-US" b="1" dirty="0">
                <a:latin typeface="Arial Nova" panose="020B0504020202020204" pitchFamily="34" charset="0"/>
              </a:rPr>
              <a:t>Introduction</a:t>
            </a:r>
            <a:endParaRPr lang="en-SG" b="1" dirty="0">
              <a:latin typeface="Arial Nova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21FC-9204-4AD6-BB96-184D7A38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665"/>
            <a:ext cx="8596668" cy="4459697"/>
          </a:xfrm>
        </p:spPr>
        <p:txBody>
          <a:bodyPr>
            <a:normAutofit/>
          </a:bodyPr>
          <a:lstStyle/>
          <a:p>
            <a:r>
              <a:rPr lang="en-SG" sz="2400" dirty="0">
                <a:latin typeface="Arial Nova" panose="020B0504020202020204" pitchFamily="34" charset="0"/>
              </a:rPr>
              <a:t>Chronic Kidney Disease (CKD) is a kidney disease where patients lose kidney function over time</a:t>
            </a:r>
          </a:p>
          <a:p>
            <a:r>
              <a:rPr lang="en-SG" sz="2400" dirty="0">
                <a:latin typeface="Arial Nova" panose="020B0504020202020204" pitchFamily="34" charset="0"/>
              </a:rPr>
              <a:t>Evaluate if the variables are able to predict the progression of disease accurately, based on longitudinal information extracted from patients diagnosed with CKD</a:t>
            </a:r>
          </a:p>
          <a:p>
            <a:r>
              <a:rPr lang="en-SG" sz="2400" dirty="0">
                <a:latin typeface="Arial Nova" panose="020B0504020202020204" pitchFamily="34" charset="0"/>
              </a:rPr>
              <a:t>CKD diagnosis just on eGFR alone has not been effective as it has low specificity and sensitivity in detecting patients </a:t>
            </a:r>
          </a:p>
        </p:txBody>
      </p:sp>
    </p:spTree>
    <p:extLst>
      <p:ext uri="{BB962C8B-B14F-4D97-AF65-F5344CB8AC3E}">
        <p14:creationId xmlns:p14="http://schemas.microsoft.com/office/powerpoint/2010/main" val="241036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A1C6-F837-49E0-8C20-E72B31CF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/>
          <a:lstStyle/>
          <a:p>
            <a:r>
              <a:rPr lang="en-US" b="1" dirty="0">
                <a:latin typeface="Arial Nova" panose="020B0504020202020204" pitchFamily="34" charset="0"/>
              </a:rPr>
              <a:t>Approach</a:t>
            </a:r>
            <a:endParaRPr lang="en-SG" b="1" dirty="0">
              <a:latin typeface="Arial Nova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21FC-9204-4AD6-BB96-184D7A38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665"/>
            <a:ext cx="8596668" cy="445969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 Nova" panose="020B0504020202020204" pitchFamily="34" charset="0"/>
              </a:rPr>
              <a:t>Patient Information</a:t>
            </a:r>
          </a:p>
          <a:p>
            <a:pPr lvl="1"/>
            <a:r>
              <a:rPr lang="en-US" sz="2000" dirty="0">
                <a:latin typeface="Arial Nova" panose="020B0504020202020204" pitchFamily="34" charset="0"/>
              </a:rPr>
              <a:t>Total number of patients: 300</a:t>
            </a:r>
          </a:p>
          <a:p>
            <a:pPr lvl="1"/>
            <a:r>
              <a:rPr lang="en-US" sz="2000" dirty="0">
                <a:latin typeface="Arial Nova" panose="020B0504020202020204" pitchFamily="34" charset="0"/>
              </a:rPr>
              <a:t>Race, Gender, Age, Diastolic Blood Pressure, Systolic Blood Pressure, Hemoglobin, Creatinine, Glucose, Low Density Lipoproteins, Medications</a:t>
            </a:r>
          </a:p>
          <a:p>
            <a:pPr lvl="1"/>
            <a:r>
              <a:rPr lang="en-US" sz="2000" dirty="0">
                <a:latin typeface="Arial Nova" panose="020B0504020202020204" pitchFamily="34" charset="0"/>
              </a:rPr>
              <a:t>Disease Progression (Class) – 200 patients did not progress to next stage of CKD and 100 patients did</a:t>
            </a:r>
          </a:p>
          <a:p>
            <a:r>
              <a:rPr lang="en-US" sz="2000" dirty="0">
                <a:latin typeface="Arial Nova" panose="020B0504020202020204" pitchFamily="34" charset="0"/>
              </a:rPr>
              <a:t> 7 numeric predictors and 4 nominal predictors including Class </a:t>
            </a:r>
          </a:p>
          <a:p>
            <a:r>
              <a:rPr lang="en-US" sz="2000" dirty="0">
                <a:latin typeface="Arial Nova" panose="020B0504020202020204" pitchFamily="34" charset="0"/>
              </a:rPr>
              <a:t>Missing values denoted with </a:t>
            </a:r>
            <a:r>
              <a:rPr lang="en-US" sz="2000" dirty="0" err="1">
                <a:latin typeface="Arial Nova" panose="020B0504020202020204" pitchFamily="34" charset="0"/>
              </a:rPr>
              <a:t>NaN</a:t>
            </a:r>
            <a:r>
              <a:rPr lang="en-US" sz="2000" dirty="0">
                <a:latin typeface="Arial Nova" panose="020B0504020202020204" pitchFamily="34" charset="0"/>
              </a:rPr>
              <a:t> and eventually dropped for the purpose of CKD disease prediction </a:t>
            </a:r>
          </a:p>
          <a:p>
            <a:pPr lvl="1"/>
            <a:endParaRPr lang="en-US" sz="18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5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A1C6-F837-49E0-8C20-E72B31CF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ova" panose="020B0504020202020204" pitchFamily="34" charset="0"/>
              </a:rPr>
              <a:t>Results &amp; Key Findings </a:t>
            </a:r>
            <a:endParaRPr lang="en-SG" b="1" dirty="0">
              <a:latin typeface="Arial Nova" panose="020B05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2A97A-9169-4200-9A2D-71AA8A20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93845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u="sng" dirty="0">
                <a:latin typeface="Arial Nova" panose="020B0504020202020204" pitchFamily="34" charset="0"/>
              </a:rPr>
              <a:t>1. Descriptive Statistics of predictors</a:t>
            </a:r>
          </a:p>
          <a:p>
            <a:r>
              <a:rPr lang="en-SG" sz="2000" dirty="0">
                <a:latin typeface="Arial Nova" panose="020B0504020202020204" pitchFamily="34" charset="0"/>
              </a:rPr>
              <a:t>Mean age of patients is 70 (±9) years old</a:t>
            </a:r>
          </a:p>
          <a:p>
            <a:r>
              <a:rPr lang="en-SG" sz="2000" dirty="0">
                <a:latin typeface="Arial Nova" panose="020B0504020202020204" pitchFamily="34" charset="0"/>
              </a:rPr>
              <a:t>Numeric variables are normally distributed, except for age</a:t>
            </a:r>
            <a:endParaRPr lang="en-SG" sz="2000" b="1" cap="all" dirty="0">
              <a:latin typeface="Arial Nova" panose="020B0504020202020204" pitchFamily="34" charset="0"/>
            </a:endParaRPr>
          </a:p>
          <a:p>
            <a:endParaRPr lang="en-SG" sz="20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32A2CA3-F807-4228-80A9-E9FAF56B8135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 t="8012" r="6779" b="7704"/>
          <a:stretch/>
        </p:blipFill>
        <p:spPr bwMode="auto">
          <a:xfrm>
            <a:off x="803830" y="2160588"/>
            <a:ext cx="3931127" cy="38814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14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A1C6-F837-49E0-8C20-E72B31CF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ova" panose="020B0504020202020204" pitchFamily="34" charset="0"/>
              </a:rPr>
              <a:t>Results &amp; Key Findings </a:t>
            </a:r>
            <a:endParaRPr lang="en-SG" b="1" dirty="0">
              <a:latin typeface="Arial Nova" panose="020B05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2A97A-9169-4200-9A2D-71AA8A20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0741" y="1618939"/>
            <a:ext cx="3582649" cy="4422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u="sng" dirty="0">
                <a:latin typeface="Arial Nova" panose="020B0504020202020204" pitchFamily="34" charset="0"/>
              </a:rPr>
              <a:t>2. Correlations between predictors</a:t>
            </a:r>
            <a:endParaRPr lang="en-US" sz="2000" u="sng" dirty="0">
              <a:latin typeface="Arial Nova" panose="020B0504020202020204" pitchFamily="34" charset="0"/>
            </a:endParaRPr>
          </a:p>
          <a:p>
            <a:r>
              <a:rPr lang="en-US" sz="2000" dirty="0">
                <a:latin typeface="Arial Nova" panose="020B0504020202020204" pitchFamily="34" charset="0"/>
              </a:rPr>
              <a:t>Highest Pearson correlation observed: 0.47</a:t>
            </a:r>
          </a:p>
          <a:p>
            <a:r>
              <a:rPr lang="en-US" sz="2000" dirty="0">
                <a:latin typeface="Arial Nova" panose="020B0504020202020204" pitchFamily="34" charset="0"/>
              </a:rPr>
              <a:t>Strongest correlations observed between Gender and Hemoglobin levels</a:t>
            </a:r>
            <a:endParaRPr lang="en-SG" sz="2000" dirty="0">
              <a:latin typeface="Arial Nova" panose="020B0504020202020204" pitchFamily="34" charset="0"/>
            </a:endParaRPr>
          </a:p>
          <a:p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395CA0-624F-4185-9CA9-6D28E9B3CA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9091" r="9245" b="8321"/>
          <a:stretch/>
        </p:blipFill>
        <p:spPr bwMode="auto">
          <a:xfrm>
            <a:off x="677334" y="1270000"/>
            <a:ext cx="5691616" cy="5361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960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90A1C6-F837-49E0-8C20-E72B31CF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Results &amp; Key Findings 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3D6D2BA2-B49C-46D0-95AE-ACA812DCF7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4579578"/>
              </p:ext>
            </p:extLst>
          </p:nvPr>
        </p:nvGraphicFramePr>
        <p:xfrm>
          <a:off x="707938" y="1498270"/>
          <a:ext cx="8596313" cy="3852992"/>
        </p:xfrm>
        <a:graphic>
          <a:graphicData uri="http://schemas.openxmlformats.org/drawingml/2006/table">
            <a:tbl>
              <a:tblPr firstRow="1" firstCol="1" bandRow="1"/>
              <a:tblGrid>
                <a:gridCol w="3813424">
                  <a:extLst>
                    <a:ext uri="{9D8B030D-6E8A-4147-A177-3AD203B41FA5}">
                      <a16:colId xmlns:a16="http://schemas.microsoft.com/office/drawing/2014/main" val="1586438463"/>
                    </a:ext>
                  </a:extLst>
                </a:gridCol>
                <a:gridCol w="2298662">
                  <a:extLst>
                    <a:ext uri="{9D8B030D-6E8A-4147-A177-3AD203B41FA5}">
                      <a16:colId xmlns:a16="http://schemas.microsoft.com/office/drawing/2014/main" val="3099797600"/>
                    </a:ext>
                  </a:extLst>
                </a:gridCol>
                <a:gridCol w="2484227">
                  <a:extLst>
                    <a:ext uri="{9D8B030D-6E8A-4147-A177-3AD203B41FA5}">
                      <a16:colId xmlns:a16="http://schemas.microsoft.com/office/drawing/2014/main" val="2444247890"/>
                    </a:ext>
                  </a:extLst>
                </a:gridCol>
              </a:tblGrid>
              <a:tr h="3502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 score 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77381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Neighbors Classifier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65.5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696262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SVC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2156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 SVC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50.9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536273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Decision Tree Classifier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582355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Forest Classifier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65.5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0..71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779400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AdaBoost Classifier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61.8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892601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 Boosting Classifier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70.9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56104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NB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74.5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0" i="0" u="none" strike="noStrike"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SG" sz="1800" b="0" i="0" u="none" strike="noStrike"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37997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Discriminant Analysis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65.5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502476"/>
                  </a:ext>
                </a:extLst>
              </a:tr>
              <a:tr h="3502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>
                          <a:solidFill>
                            <a:srgbClr val="FF0000"/>
                          </a:solidFill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65.5</a:t>
                      </a:r>
                      <a:endParaRPr lang="en-SG" sz="1800" b="1" i="0" u="none" strike="noStrike">
                        <a:solidFill>
                          <a:srgbClr val="FF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 Nova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SG" sz="1800" b="1" i="0" u="none" strike="noStrike" dirty="0">
                        <a:solidFill>
                          <a:srgbClr val="FF0000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</a:txBody>
                  <a:tcPr marL="99342" marR="99342" marT="1379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739478"/>
                  </a:ext>
                </a:extLst>
              </a:tr>
            </a:tbl>
          </a:graphicData>
        </a:graphic>
      </p:graphicFrame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2BB1E1D-8F46-47F0-85D5-9A3A23361742}"/>
              </a:ext>
            </a:extLst>
          </p:cNvPr>
          <p:cNvSpPr txBox="1">
            <a:spLocks/>
          </p:cNvSpPr>
          <p:nvPr/>
        </p:nvSpPr>
        <p:spPr>
          <a:xfrm>
            <a:off x="601757" y="5442807"/>
            <a:ext cx="9471633" cy="1182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000" b="1" u="sng" dirty="0">
                <a:latin typeface="Arial Nova" panose="020B0504020202020204" pitchFamily="34" charset="0"/>
              </a:rPr>
              <a:t>3. Comparison of Classifiers and Prediction accuracies</a:t>
            </a:r>
            <a:endParaRPr lang="en-US" sz="2000" u="sng" dirty="0">
              <a:latin typeface="Arial Nova" panose="020B0504020202020204" pitchFamily="34" charset="0"/>
            </a:endParaRPr>
          </a:p>
          <a:p>
            <a:r>
              <a:rPr lang="en-US" sz="2000" dirty="0">
                <a:latin typeface="Arial Nova" panose="020B0504020202020204" pitchFamily="34" charset="0"/>
              </a:rPr>
              <a:t>K Neighbors classifier, linear discriminant analysis and logistic regression: 65.5%</a:t>
            </a:r>
          </a:p>
        </p:txBody>
      </p:sp>
    </p:spTree>
    <p:extLst>
      <p:ext uri="{BB962C8B-B14F-4D97-AF65-F5344CB8AC3E}">
        <p14:creationId xmlns:p14="http://schemas.microsoft.com/office/powerpoint/2010/main" val="174586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A1C6-F837-49E0-8C20-E72B31CF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Nova" panose="020B0504020202020204" pitchFamily="34" charset="0"/>
              </a:rPr>
              <a:t>Results &amp; Key Findings </a:t>
            </a:r>
            <a:endParaRPr lang="en-SG" b="1" dirty="0">
              <a:latin typeface="Arial Nova" panose="020B05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2A97A-9169-4200-9A2D-71AA8A20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417" y="1930400"/>
            <a:ext cx="4378061" cy="411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u="sng" dirty="0">
                <a:latin typeface="Arial Nova" panose="020B0504020202020204" pitchFamily="34" charset="0"/>
              </a:rPr>
              <a:t>4. Effect of Medication on CKD Progression</a:t>
            </a:r>
          </a:p>
          <a:p>
            <a:r>
              <a:rPr lang="en-SG" sz="2000" dirty="0">
                <a:latin typeface="Arial Nova" panose="020B0504020202020204" pitchFamily="34" charset="0"/>
              </a:rPr>
              <a:t>n = 21 different drugs administered</a:t>
            </a:r>
          </a:p>
          <a:p>
            <a:r>
              <a:rPr lang="en-SG" sz="2000" dirty="0">
                <a:latin typeface="Arial Nova" panose="020B0504020202020204" pitchFamily="34" charset="0"/>
              </a:rPr>
              <a:t>Atorvastatin and metformin most common</a:t>
            </a:r>
          </a:p>
          <a:p>
            <a:r>
              <a:rPr lang="en-SG" sz="2000" dirty="0">
                <a:latin typeface="Arial Nova" panose="020B0504020202020204" pitchFamily="34" charset="0"/>
              </a:rPr>
              <a:t>44% of atorvastatin patients and 61% of metformin patients progressed to next stage of CKD</a:t>
            </a:r>
            <a:endParaRPr lang="en-SG" sz="2000" b="1" dirty="0">
              <a:latin typeface="Arial Nova" panose="020B0504020202020204" pitchFamily="34" charset="0"/>
            </a:endParaRPr>
          </a:p>
          <a:p>
            <a:endParaRPr lang="en-SG" sz="2000" dirty="0">
              <a:latin typeface="Arial Nova" panose="020B05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41C614-AAF1-4C86-9BEC-96707B73C3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" t="9923" r="7198"/>
          <a:stretch/>
        </p:blipFill>
        <p:spPr bwMode="auto">
          <a:xfrm rot="5400000">
            <a:off x="348881" y="1659433"/>
            <a:ext cx="5138233" cy="48830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917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A1C6-F837-49E0-8C20-E72B31CF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643"/>
          </a:xfrm>
        </p:spPr>
        <p:txBody>
          <a:bodyPr/>
          <a:lstStyle/>
          <a:p>
            <a:r>
              <a:rPr lang="en-US" b="1" dirty="0">
                <a:latin typeface="Arial Nova" panose="020B0504020202020204" pitchFamily="34" charset="0"/>
              </a:rPr>
              <a:t>Conclusion</a:t>
            </a:r>
            <a:endParaRPr lang="en-SG" b="1" dirty="0">
              <a:latin typeface="Arial Nova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21FC-9204-4AD6-BB96-184D7A38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665"/>
            <a:ext cx="8596668" cy="445969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Nova" panose="020B0504020202020204" pitchFamily="34" charset="0"/>
              </a:rPr>
              <a:t>Differences in AUCs should be analyzed to better understand the correlations between predictors. </a:t>
            </a:r>
            <a:endParaRPr lang="en-SG" sz="2000" dirty="0">
              <a:latin typeface="Arial Nova" panose="020B0504020202020204" pitchFamily="34" charset="0"/>
            </a:endParaRPr>
          </a:p>
          <a:p>
            <a:r>
              <a:rPr lang="en-SG" sz="2000" dirty="0">
                <a:latin typeface="Arial Nova" panose="020B0504020202020204" pitchFamily="34" charset="0"/>
              </a:rPr>
              <a:t>Detailed comparisons between the prediction models to evaluate the most suitable model for CKD disease progression should also be investigated </a:t>
            </a:r>
          </a:p>
          <a:p>
            <a:r>
              <a:rPr lang="en-SG" sz="2000" dirty="0">
                <a:latin typeface="Arial Nova" panose="020B0504020202020204" pitchFamily="34" charset="0"/>
              </a:rPr>
              <a:t>Effect of GFR on prediction accuracies should be investigated </a:t>
            </a:r>
            <a:endParaRPr lang="en-US" sz="20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6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90A1C6-F837-49E0-8C20-E72B31CF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dirty="0"/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43461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370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Trebuchet MS</vt:lpstr>
      <vt:lpstr>Wingdings 3</vt:lpstr>
      <vt:lpstr>Facet</vt:lpstr>
      <vt:lpstr>Prediction of Chronic Kidney Disease </vt:lpstr>
      <vt:lpstr>Introduction</vt:lpstr>
      <vt:lpstr>Approach</vt:lpstr>
      <vt:lpstr>Results &amp; Key Findings </vt:lpstr>
      <vt:lpstr>Results &amp; Key Findings </vt:lpstr>
      <vt:lpstr>Results &amp; Key Findings </vt:lpstr>
      <vt:lpstr>Results &amp; Key Findings </vt:lpstr>
      <vt:lpstr>Conclusion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Chronic Kidney Disease </dc:title>
  <dc:creator>PhD - D Anitha</dc:creator>
  <cp:lastModifiedBy>PhD - D Anitha</cp:lastModifiedBy>
  <cp:revision>6</cp:revision>
  <dcterms:created xsi:type="dcterms:W3CDTF">2020-01-24T12:57:59Z</dcterms:created>
  <dcterms:modified xsi:type="dcterms:W3CDTF">2020-01-24T13:15:19Z</dcterms:modified>
</cp:coreProperties>
</file>