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301" r:id="rId6"/>
    <p:sldId id="300" r:id="rId7"/>
    <p:sldId id="311" r:id="rId8"/>
    <p:sldId id="315" r:id="rId9"/>
    <p:sldId id="325" r:id="rId10"/>
    <p:sldId id="317" r:id="rId11"/>
    <p:sldId id="326" r:id="rId12"/>
    <p:sldId id="327" r:id="rId13"/>
    <p:sldId id="328" r:id="rId14"/>
    <p:sldId id="324" r:id="rId15"/>
    <p:sldId id="329" r:id="rId16"/>
    <p:sldId id="319" r:id="rId17"/>
    <p:sldId id="330" r:id="rId18"/>
    <p:sldId id="331" r:id="rId19"/>
    <p:sldId id="332" r:id="rId20"/>
    <p:sldId id="318" r:id="rId21"/>
    <p:sldId id="333" r:id="rId22"/>
    <p:sldId id="320" r:id="rId23"/>
    <p:sldId id="334" r:id="rId24"/>
    <p:sldId id="303" r:id="rId25"/>
    <p:sldId id="305" r:id="rId26"/>
    <p:sldId id="261" r:id="rId27"/>
    <p:sldId id="313" r:id="rId28"/>
    <p:sldId id="314" r:id="rId29"/>
    <p:sldId id="265" r:id="rId30"/>
    <p:sldId id="308" r:id="rId31"/>
    <p:sldId id="262" r:id="rId32"/>
    <p:sldId id="310" r:id="rId33"/>
    <p:sldId id="335" r:id="rId34"/>
    <p:sldId id="336" r:id="rId35"/>
    <p:sldId id="337" r:id="rId36"/>
    <p:sldId id="274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298" r:id="rId51"/>
    <p:sldId id="29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Microservices rappel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Microservices et DEVOPS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demo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2115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Container et image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Github</a:t>
          </a:r>
          <a:r>
            <a:rPr lang="en-US" dirty="0"/>
            <a:t> et </a:t>
          </a:r>
          <a:r>
            <a:rPr lang="en-US" dirty="0" err="1"/>
            <a:t>dockerhub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Ci/cd sur </a:t>
          </a:r>
          <a:r>
            <a:rPr lang="en-US" dirty="0" err="1"/>
            <a:t>jenkins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2115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66699" y="377806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232324" y="743431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0756" y="2627806"/>
          <a:ext cx="34075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Microservices rappel</a:t>
          </a:r>
        </a:p>
      </dsp:txBody>
      <dsp:txXfrm>
        <a:off x="20756" y="2627806"/>
        <a:ext cx="3407512" cy="720000"/>
      </dsp:txXfrm>
    </dsp:sp>
    <dsp:sp modelId="{BCD8CDD9-0C56-4401-ADB1-8B48DAB2C96F}">
      <dsp:nvSpPr>
        <dsp:cNvPr id="0" name=""/>
        <dsp:cNvSpPr/>
      </dsp:nvSpPr>
      <dsp:spPr>
        <a:xfrm>
          <a:off x="4468893" y="377806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834518" y="743431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920456" y="2627806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Microservices et DEVOPS</a:t>
          </a:r>
        </a:p>
      </dsp:txBody>
      <dsp:txXfrm>
        <a:off x="3920456" y="2627806"/>
        <a:ext cx="2812500" cy="720000"/>
      </dsp:txXfrm>
    </dsp:sp>
    <dsp:sp modelId="{FF93E135-77D6-48A0-8871-9BC93D705D06}">
      <dsp:nvSpPr>
        <dsp:cNvPr id="0" name=""/>
        <dsp:cNvSpPr/>
      </dsp:nvSpPr>
      <dsp:spPr>
        <a:xfrm>
          <a:off x="7773581" y="377806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139206" y="743431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225143" y="2627806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demo</a:t>
          </a:r>
        </a:p>
      </dsp:txBody>
      <dsp:txXfrm>
        <a:off x="7225143" y="2627806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66699" y="377806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232324" y="743431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0756" y="2627806"/>
          <a:ext cx="34075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Container et image</a:t>
          </a:r>
        </a:p>
      </dsp:txBody>
      <dsp:txXfrm>
        <a:off x="20756" y="2627806"/>
        <a:ext cx="3407512" cy="720000"/>
      </dsp:txXfrm>
    </dsp:sp>
    <dsp:sp modelId="{BCD8CDD9-0C56-4401-ADB1-8B48DAB2C96F}">
      <dsp:nvSpPr>
        <dsp:cNvPr id="0" name=""/>
        <dsp:cNvSpPr/>
      </dsp:nvSpPr>
      <dsp:spPr>
        <a:xfrm>
          <a:off x="4468893" y="377806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834518" y="743431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920456" y="2627806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Github</a:t>
          </a:r>
          <a:r>
            <a:rPr lang="en-US" sz="2300" kern="1200" dirty="0"/>
            <a:t> et </a:t>
          </a:r>
          <a:r>
            <a:rPr lang="en-US" sz="2300" kern="1200" dirty="0" err="1"/>
            <a:t>dockerhub</a:t>
          </a:r>
          <a:endParaRPr lang="en-US" sz="2300" kern="1200" dirty="0"/>
        </a:p>
      </dsp:txBody>
      <dsp:txXfrm>
        <a:off x="3920456" y="2627806"/>
        <a:ext cx="2812500" cy="720000"/>
      </dsp:txXfrm>
    </dsp:sp>
    <dsp:sp modelId="{FF93E135-77D6-48A0-8871-9BC93D705D06}">
      <dsp:nvSpPr>
        <dsp:cNvPr id="0" name=""/>
        <dsp:cNvSpPr/>
      </dsp:nvSpPr>
      <dsp:spPr>
        <a:xfrm>
          <a:off x="7773581" y="377806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139206" y="743431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225143" y="2627806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Ci/cd sur </a:t>
          </a:r>
          <a:r>
            <a:rPr lang="en-US" sz="2300" kern="1200" dirty="0" err="1"/>
            <a:t>jenkins</a:t>
          </a:r>
          <a:endParaRPr lang="en-US" sz="2300" kern="1200" dirty="0"/>
        </a:p>
      </dsp:txBody>
      <dsp:txXfrm>
        <a:off x="7225143" y="2627806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nlessossi/hello-world-java-rest.git" TargetMode="External"/><Relationship Id="rId2" Type="http://schemas.openxmlformats.org/officeDocument/2006/relationships/hyperlink" Target="https://github.com/adanlessossi/hello-world-python-rest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docker.com/" TargetMode="External"/><Relationship Id="rId4" Type="http://schemas.openxmlformats.org/officeDocument/2006/relationships/hyperlink" Target="https://github.com/adanlessossi/hello-world-node-rest.gi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jenkins.i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adanlessossi/jenkin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nkins.io/" TargetMode="External"/><Relationship Id="rId4" Type="http://schemas.openxmlformats.org/officeDocument/2006/relationships/hyperlink" Target="https://hub.docker.com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MICROSERVICES &amp; </a:t>
            </a:r>
            <a:r>
              <a:rPr lang="en-US" sz="4400" dirty="0" err="1">
                <a:solidFill>
                  <a:schemeClr val="tx1"/>
                </a:solidFill>
              </a:rPr>
              <a:t>devops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B. Adanlessossi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8552"/>
          </a:xfrm>
        </p:spPr>
        <p:txBody>
          <a:bodyPr/>
          <a:lstStyle/>
          <a:p>
            <a:r>
              <a:rPr lang="en-US" dirty="0"/>
              <a:t>Architecture Microservice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32" y="1633432"/>
            <a:ext cx="10607335" cy="3591135"/>
          </a:xfrm>
        </p:spPr>
        <p:txBody>
          <a:bodyPr/>
          <a:lstStyle/>
          <a:p>
            <a:r>
              <a:rPr lang="en-US" sz="1800" dirty="0" err="1"/>
              <a:t>Cette</a:t>
            </a:r>
            <a:r>
              <a:rPr lang="en-US" sz="1800" dirty="0"/>
              <a:t> architecture </a:t>
            </a:r>
            <a:r>
              <a:rPr lang="en-US" sz="1800" dirty="0" err="1"/>
              <a:t>permet</a:t>
            </a:r>
            <a:r>
              <a:rPr lang="en-US" sz="1800" dirty="0"/>
              <a:t> de </a:t>
            </a:r>
            <a:r>
              <a:rPr lang="en-US" sz="1800" dirty="0" err="1"/>
              <a:t>couvrir</a:t>
            </a:r>
            <a:r>
              <a:rPr lang="en-US" sz="1800" dirty="0"/>
              <a:t> les </a:t>
            </a:r>
            <a:r>
              <a:rPr lang="en-US" sz="1800" dirty="0" err="1"/>
              <a:t>processus</a:t>
            </a:r>
            <a:r>
              <a:rPr lang="en-US" sz="1800" dirty="0"/>
              <a:t> et </a:t>
            </a:r>
            <a:r>
              <a:rPr lang="en-US" sz="1800" dirty="0" err="1"/>
              <a:t>l’organization</a:t>
            </a:r>
            <a:r>
              <a:rPr lang="en-US" sz="1800" dirty="0"/>
              <a:t>, tout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ouvrant</a:t>
            </a:r>
            <a:r>
              <a:rPr lang="en-US" sz="1800" dirty="0"/>
              <a:t> la </a:t>
            </a:r>
            <a:r>
              <a:rPr lang="en-US" sz="1800" dirty="0" err="1"/>
              <a:t>voie</a:t>
            </a:r>
            <a:r>
              <a:rPr lang="en-US" sz="1800" dirty="0"/>
              <a:t> à Continuous Integration et Continuous Delivery / Deployment (</a:t>
            </a:r>
            <a:r>
              <a:rPr lang="en-US" sz="1800" b="1" i="1" dirty="0"/>
              <a:t>CI/CD</a:t>
            </a:r>
            <a:r>
              <a:rPr lang="en-US" sz="1800" dirty="0"/>
              <a:t>)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4A7BA-39BE-4E53-891B-F74F6875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0531"/>
            <a:ext cx="6897921" cy="40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Désavantages</a:t>
            </a:r>
            <a:r>
              <a:rPr lang="en-US" dirty="0"/>
              <a:t> des Microservices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03" y="2014194"/>
            <a:ext cx="10607335" cy="384962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La </a:t>
            </a:r>
            <a:r>
              <a:rPr lang="en-US" sz="1800" dirty="0" err="1"/>
              <a:t>complexité</a:t>
            </a:r>
            <a:r>
              <a:rPr lang="en-US" sz="1800" dirty="0"/>
              <a:t> </a:t>
            </a:r>
            <a:r>
              <a:rPr lang="en-US" sz="1800" dirty="0" err="1"/>
              <a:t>devient</a:t>
            </a:r>
            <a:r>
              <a:rPr lang="en-US" sz="1800" dirty="0"/>
              <a:t> plus </a:t>
            </a:r>
            <a:r>
              <a:rPr lang="en-US" sz="1800" dirty="0" err="1"/>
              <a:t>grande</a:t>
            </a:r>
            <a:r>
              <a:rPr lang="en-US" sz="1800" dirty="0"/>
              <a:t> </a:t>
            </a:r>
            <a:r>
              <a:rPr lang="en-US" sz="1800" dirty="0" err="1"/>
              <a:t>quand</a:t>
            </a:r>
            <a:r>
              <a:rPr lang="en-US" sz="1800" dirty="0"/>
              <a:t> on </a:t>
            </a:r>
            <a:r>
              <a:rPr lang="en-US" sz="1800" dirty="0" err="1"/>
              <a:t>développe</a:t>
            </a:r>
            <a:r>
              <a:rPr lang="en-US" sz="1800" dirty="0"/>
              <a:t> un </a:t>
            </a:r>
            <a:r>
              <a:rPr lang="en-US" sz="1800" dirty="0" err="1"/>
              <a:t>système</a:t>
            </a:r>
            <a:r>
              <a:rPr lang="en-US" sz="1800" dirty="0"/>
              <a:t> </a:t>
            </a:r>
            <a:r>
              <a:rPr lang="en-US" sz="1800" dirty="0" err="1"/>
              <a:t>distribué</a:t>
            </a:r>
            <a:endParaRPr lang="en-US" sz="1800" dirty="0"/>
          </a:p>
          <a:p>
            <a:pPr lvl="1"/>
            <a:r>
              <a:rPr lang="en-US" sz="1600" dirty="0"/>
              <a:t>Communications entre </a:t>
            </a:r>
            <a:r>
              <a:rPr lang="en-US" sz="1600" dirty="0" err="1"/>
              <a:t>processus</a:t>
            </a:r>
            <a:r>
              <a:rPr lang="en-US" sz="1600" dirty="0"/>
              <a:t> (inter-process communication)</a:t>
            </a:r>
          </a:p>
          <a:p>
            <a:pPr lvl="1"/>
            <a:r>
              <a:rPr lang="en-US" sz="1600" dirty="0"/>
              <a:t>Gestion des </a:t>
            </a:r>
            <a:r>
              <a:rPr lang="en-US" sz="1600" dirty="0" err="1"/>
              <a:t>erreur</a:t>
            </a:r>
            <a:r>
              <a:rPr lang="en-US" sz="1600" dirty="0"/>
              <a:t> </a:t>
            </a:r>
            <a:r>
              <a:rPr lang="en-US" sz="1600" dirty="0" err="1"/>
              <a:t>quand</a:t>
            </a:r>
            <a:r>
              <a:rPr lang="en-US" sz="1600" dirty="0"/>
              <a:t> un </a:t>
            </a:r>
            <a:r>
              <a:rPr lang="en-US" sz="1600" dirty="0" err="1"/>
              <a:t>serveur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indisponible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trop lent</a:t>
            </a:r>
          </a:p>
          <a:p>
            <a:r>
              <a:rPr lang="en-US" sz="1800" dirty="0" err="1"/>
              <a:t>Complexité</a:t>
            </a:r>
            <a:r>
              <a:rPr lang="en-US" sz="1800" dirty="0"/>
              <a:t> </a:t>
            </a:r>
            <a:r>
              <a:rPr lang="en-US" sz="1800" dirty="0" err="1"/>
              <a:t>d’implémenter</a:t>
            </a:r>
            <a:r>
              <a:rPr lang="en-US" sz="1800" dirty="0"/>
              <a:t> des transactions métiers entre </a:t>
            </a:r>
            <a:r>
              <a:rPr lang="en-US" sz="1800" dirty="0" err="1"/>
              <a:t>plusieurs</a:t>
            </a:r>
            <a:r>
              <a:rPr lang="en-US" sz="1800" dirty="0"/>
              <a:t> bases de </a:t>
            </a:r>
            <a:r>
              <a:rPr lang="en-US" sz="1800" dirty="0" err="1"/>
              <a:t>données</a:t>
            </a:r>
            <a:r>
              <a:rPr lang="en-US" sz="1800" dirty="0"/>
              <a:t> (sans </a:t>
            </a:r>
            <a:r>
              <a:rPr lang="en-US" sz="1800" dirty="0" err="1"/>
              <a:t>utiliser</a:t>
            </a:r>
            <a:r>
              <a:rPr lang="en-US" sz="1800" dirty="0"/>
              <a:t> le 2-phase commit)</a:t>
            </a:r>
          </a:p>
          <a:p>
            <a:r>
              <a:rPr lang="en-US" sz="1800" dirty="0" err="1"/>
              <a:t>Complexité</a:t>
            </a:r>
            <a:r>
              <a:rPr lang="en-US" sz="1800" dirty="0"/>
              <a:t> de tester un </a:t>
            </a:r>
            <a:r>
              <a:rPr lang="en-US" sz="1800" dirty="0" err="1"/>
              <a:t>système</a:t>
            </a:r>
            <a:r>
              <a:rPr lang="en-US" sz="1800" dirty="0"/>
              <a:t> </a:t>
            </a:r>
            <a:r>
              <a:rPr lang="en-US" sz="1800" dirty="0" err="1"/>
              <a:t>distribué</a:t>
            </a:r>
            <a:endParaRPr lang="en-US" sz="1800" dirty="0"/>
          </a:p>
          <a:p>
            <a:r>
              <a:rPr lang="en-US" sz="1800" dirty="0" err="1"/>
              <a:t>Complexité</a:t>
            </a:r>
            <a:r>
              <a:rPr lang="en-US" sz="1800" dirty="0"/>
              <a:t> de </a:t>
            </a:r>
            <a:r>
              <a:rPr lang="en-US" sz="1800" dirty="0" err="1"/>
              <a:t>déployer</a:t>
            </a:r>
            <a:r>
              <a:rPr lang="en-US" sz="1800" dirty="0"/>
              <a:t> et </a:t>
            </a:r>
            <a:r>
              <a:rPr lang="en-US" sz="1800" dirty="0" err="1"/>
              <a:t>d’opérer</a:t>
            </a:r>
            <a:r>
              <a:rPr lang="en-US" sz="1800" dirty="0"/>
              <a:t> un </a:t>
            </a:r>
            <a:r>
              <a:rPr lang="en-US" sz="1800" dirty="0" err="1"/>
              <a:t>système</a:t>
            </a:r>
            <a:r>
              <a:rPr lang="en-US" sz="1800" dirty="0"/>
              <a:t> </a:t>
            </a:r>
            <a:r>
              <a:rPr lang="en-US" sz="1800" dirty="0" err="1"/>
              <a:t>distribué</a:t>
            </a:r>
            <a:endParaRPr lang="en-US" sz="1800" dirty="0"/>
          </a:p>
          <a:p>
            <a:r>
              <a:rPr lang="en-US" sz="1800" dirty="0"/>
              <a:t>Gestion du </a:t>
            </a:r>
            <a:r>
              <a:rPr lang="en-US" sz="1800" dirty="0" err="1"/>
              <a:t>développement</a:t>
            </a:r>
            <a:r>
              <a:rPr lang="en-US" sz="1800" dirty="0"/>
              <a:t> et du </a:t>
            </a:r>
            <a:r>
              <a:rPr lang="en-US" sz="1800" dirty="0" err="1"/>
              <a:t>déployement</a:t>
            </a:r>
            <a:r>
              <a:rPr lang="en-US" sz="1800" dirty="0"/>
              <a:t> des </a:t>
            </a:r>
            <a:r>
              <a:rPr lang="en-US" sz="1800" dirty="0" err="1"/>
              <a:t>fonctionnalités</a:t>
            </a:r>
            <a:r>
              <a:rPr lang="en-US" sz="1800" dirty="0"/>
              <a:t> </a:t>
            </a:r>
            <a:r>
              <a:rPr lang="en-US" sz="1800" dirty="0" err="1"/>
              <a:t>couvrant</a:t>
            </a:r>
            <a:r>
              <a:rPr lang="en-US" sz="1800" dirty="0"/>
              <a:t> </a:t>
            </a:r>
            <a:r>
              <a:rPr lang="en-US" sz="1800" dirty="0" err="1"/>
              <a:t>plusieurs</a:t>
            </a:r>
            <a:r>
              <a:rPr lang="en-US" sz="1800" dirty="0"/>
              <a:t> services</a:t>
            </a:r>
          </a:p>
          <a:p>
            <a:pPr lvl="1"/>
            <a:endParaRPr lang="en-US" sz="1600" dirty="0"/>
          </a:p>
          <a:p>
            <a:pPr lvl="1"/>
            <a:r>
              <a:rPr lang="en-US" sz="1600" b="1" i="1" dirty="0" err="1"/>
              <a:t>Heureusement</a:t>
            </a:r>
            <a:r>
              <a:rPr lang="en-US" sz="1600" b="1" i="1" dirty="0"/>
              <a:t>, il </a:t>
            </a:r>
            <a:r>
              <a:rPr lang="en-US" sz="1600" b="1" i="1" dirty="0" err="1"/>
              <a:t>existe</a:t>
            </a:r>
            <a:r>
              <a:rPr lang="en-US" sz="1600" b="1" i="1" dirty="0"/>
              <a:t> </a:t>
            </a:r>
            <a:r>
              <a:rPr lang="en-US" sz="1600" b="1" i="1" dirty="0" err="1"/>
              <a:t>une</a:t>
            </a:r>
            <a:r>
              <a:rPr lang="en-US" sz="1600" b="1" i="1" dirty="0"/>
              <a:t> solution à la </a:t>
            </a:r>
            <a:r>
              <a:rPr lang="en-US" sz="1600" b="1" i="1" dirty="0" err="1"/>
              <a:t>plupart</a:t>
            </a:r>
            <a:r>
              <a:rPr lang="en-US" sz="1600" b="1" i="1" dirty="0"/>
              <a:t> de </a:t>
            </a:r>
            <a:r>
              <a:rPr lang="en-US" sz="1600" b="1" i="1" dirty="0" err="1"/>
              <a:t>ces</a:t>
            </a:r>
            <a:r>
              <a:rPr lang="en-US" sz="1600" b="1" i="1" dirty="0"/>
              <a:t> </a:t>
            </a:r>
            <a:r>
              <a:rPr lang="en-US" sz="1600" b="1" i="1" dirty="0" err="1"/>
              <a:t>problème</a:t>
            </a:r>
            <a:r>
              <a:rPr lang="en-US" sz="1600" b="1" i="1" dirty="0"/>
              <a:t>!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7838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quoi faut-il </a:t>
            </a:r>
            <a:r>
              <a:rPr lang="en-US" dirty="0" err="1"/>
              <a:t>tenir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03" y="2014194"/>
            <a:ext cx="10607335" cy="3849624"/>
          </a:xfrm>
        </p:spPr>
        <p:txBody>
          <a:bodyPr>
            <a:normAutofit/>
          </a:bodyPr>
          <a:lstStyle/>
          <a:p>
            <a:r>
              <a:rPr lang="en-US" sz="1800" dirty="0"/>
              <a:t>Comment deployer les services?</a:t>
            </a:r>
          </a:p>
          <a:p>
            <a:r>
              <a:rPr lang="en-US" sz="1800" dirty="0"/>
              <a:t>Comment </a:t>
            </a:r>
            <a:r>
              <a:rPr lang="en-US" sz="1800" dirty="0" err="1"/>
              <a:t>doivent</a:t>
            </a:r>
            <a:r>
              <a:rPr lang="en-US" sz="1800" dirty="0"/>
              <a:t> </a:t>
            </a:r>
            <a:r>
              <a:rPr lang="en-US" sz="1800" dirty="0" err="1"/>
              <a:t>communiquer</a:t>
            </a:r>
            <a:r>
              <a:rPr lang="en-US" sz="1800" dirty="0"/>
              <a:t> les services?</a:t>
            </a:r>
          </a:p>
          <a:p>
            <a:r>
              <a:rPr lang="en-US" sz="1800" dirty="0"/>
              <a:t>Comment les clients de </a:t>
            </a:r>
            <a:r>
              <a:rPr lang="en-US" sz="1800" dirty="0" err="1"/>
              <a:t>cette</a:t>
            </a:r>
            <a:r>
              <a:rPr lang="en-US" sz="1800" dirty="0"/>
              <a:t> application </a:t>
            </a:r>
            <a:r>
              <a:rPr lang="en-US" sz="1800" dirty="0" err="1"/>
              <a:t>commniquent</a:t>
            </a:r>
            <a:r>
              <a:rPr lang="en-US" sz="1800" dirty="0"/>
              <a:t> avec les services?</a:t>
            </a:r>
          </a:p>
          <a:p>
            <a:r>
              <a:rPr lang="en-US" sz="1800" dirty="0"/>
              <a:t>Comment decomposer le </a:t>
            </a:r>
            <a:r>
              <a:rPr lang="en-US" sz="1800" dirty="0" err="1"/>
              <a:t>système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services?</a:t>
            </a:r>
          </a:p>
          <a:p>
            <a:r>
              <a:rPr lang="en-US" sz="1800" dirty="0"/>
              <a:t>Quelle </a:t>
            </a:r>
            <a:r>
              <a:rPr lang="en-US" sz="1800" dirty="0" err="1"/>
              <a:t>approche</a:t>
            </a:r>
            <a:r>
              <a:rPr lang="en-US" sz="1800" dirty="0"/>
              <a:t> adopter avec les problems de gestion de </a:t>
            </a:r>
            <a:r>
              <a:rPr lang="en-US" sz="1800" dirty="0" err="1"/>
              <a:t>données</a:t>
            </a:r>
            <a:r>
              <a:rPr lang="en-US" sz="1800" dirty="0"/>
              <a:t> </a:t>
            </a:r>
            <a:r>
              <a:rPr lang="en-US" sz="1800" dirty="0" err="1"/>
              <a:t>distribuées</a:t>
            </a:r>
            <a:r>
              <a:rPr lang="en-US" sz="1800" dirty="0"/>
              <a:t>?</a:t>
            </a:r>
          </a:p>
          <a:p>
            <a:r>
              <a:rPr lang="en-US" sz="1800" dirty="0" err="1"/>
              <a:t>Etc</a:t>
            </a:r>
            <a:r>
              <a:rPr lang="en-US" sz="1800" dirty="0"/>
              <a:t>…</a:t>
            </a:r>
            <a:endParaRPr lang="en-US" sz="16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1765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9977"/>
          </a:xfrm>
        </p:spPr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Microservices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46" y="1482571"/>
            <a:ext cx="10607335" cy="3849624"/>
          </a:xfrm>
        </p:spPr>
        <p:txBody>
          <a:bodyPr/>
          <a:lstStyle/>
          <a:p>
            <a:r>
              <a:rPr lang="en-US" sz="1800" dirty="0" err="1"/>
              <a:t>Quel</a:t>
            </a:r>
            <a:r>
              <a:rPr lang="en-US" sz="1800" dirty="0"/>
              <a:t> pattern adopter pour la gestion des bases de </a:t>
            </a:r>
            <a:r>
              <a:rPr lang="en-US" sz="1800" dirty="0" err="1"/>
              <a:t>données</a:t>
            </a:r>
            <a:r>
              <a:rPr lang="en-US" sz="1800" dirty="0"/>
              <a:t> dans un </a:t>
            </a:r>
            <a:r>
              <a:rPr lang="en-US" sz="1800" dirty="0" err="1"/>
              <a:t>système</a:t>
            </a:r>
            <a:r>
              <a:rPr lang="en-US" sz="1800" dirty="0"/>
              <a:t> de services </a:t>
            </a:r>
            <a:r>
              <a:rPr lang="en-US" sz="1800" dirty="0" err="1"/>
              <a:t>distribués</a:t>
            </a:r>
            <a:r>
              <a:rPr lang="en-US" sz="1800" dirty="0"/>
              <a:t>?</a:t>
            </a:r>
          </a:p>
          <a:p>
            <a:r>
              <a:rPr lang="en-US" sz="1800" dirty="0" err="1"/>
              <a:t>Soit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base de </a:t>
            </a:r>
            <a:r>
              <a:rPr lang="en-US" sz="1800" dirty="0" err="1"/>
              <a:t>données</a:t>
            </a:r>
            <a:r>
              <a:rPr lang="en-US" sz="1800" dirty="0"/>
              <a:t> </a:t>
            </a:r>
            <a:r>
              <a:rPr lang="en-US" sz="1800" dirty="0" err="1"/>
              <a:t>partagée</a:t>
            </a:r>
            <a:r>
              <a:rPr lang="en-US" sz="1800" dirty="0"/>
              <a:t> par </a:t>
            </a:r>
            <a:r>
              <a:rPr lang="en-US" sz="1800" dirty="0" err="1"/>
              <a:t>tous</a:t>
            </a:r>
            <a:r>
              <a:rPr lang="en-US" sz="1800" dirty="0"/>
              <a:t> les services, </a:t>
            </a:r>
            <a:r>
              <a:rPr lang="en-US" sz="1800" dirty="0" err="1"/>
              <a:t>ou</a:t>
            </a:r>
            <a:r>
              <a:rPr lang="en-US" sz="1800" dirty="0"/>
              <a:t> bien </a:t>
            </a:r>
            <a:r>
              <a:rPr lang="en-US" sz="1800" dirty="0" err="1"/>
              <a:t>une</a:t>
            </a:r>
            <a:r>
              <a:rPr lang="en-US" sz="1800" dirty="0"/>
              <a:t> base de </a:t>
            </a:r>
            <a:r>
              <a:rPr lang="en-US" sz="1800" dirty="0" err="1"/>
              <a:t>données</a:t>
            </a:r>
            <a:r>
              <a:rPr lang="en-US" sz="1800" dirty="0"/>
              <a:t> par service.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506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9977"/>
          </a:xfrm>
        </p:spPr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partagée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46" y="1482571"/>
            <a:ext cx="10607335" cy="3849624"/>
          </a:xfrm>
        </p:spPr>
        <p:txBody>
          <a:bodyPr/>
          <a:lstStyle/>
          <a:p>
            <a:r>
              <a:rPr lang="en-US" sz="1800" dirty="0" err="1"/>
              <a:t>Chaque</a:t>
            </a:r>
            <a:r>
              <a:rPr lang="en-US" sz="1800" dirty="0"/>
              <a:t> service avec </a:t>
            </a:r>
            <a:r>
              <a:rPr lang="en-US" sz="1800" dirty="0" err="1"/>
              <a:t>ses</a:t>
            </a:r>
            <a:r>
              <a:rPr lang="en-US" sz="1800" dirty="0"/>
              <a:t> </a:t>
            </a:r>
            <a:r>
              <a:rPr lang="en-US" sz="1800" dirty="0" err="1"/>
              <a:t>propres</a:t>
            </a:r>
            <a:r>
              <a:rPr lang="en-US" sz="1800" dirty="0"/>
              <a:t> tables dans la base de </a:t>
            </a:r>
            <a:r>
              <a:rPr lang="en-US" sz="1800" dirty="0" err="1"/>
              <a:t>données</a:t>
            </a:r>
            <a:endParaRPr lang="en-US" sz="1800" dirty="0"/>
          </a:p>
          <a:p>
            <a:r>
              <a:rPr lang="en-US" sz="1800" dirty="0" err="1"/>
              <a:t>Chaque</a:t>
            </a:r>
            <a:r>
              <a:rPr lang="en-US" sz="1800" dirty="0"/>
              <a:t> service </a:t>
            </a:r>
            <a:r>
              <a:rPr lang="en-US" sz="1800" dirty="0" err="1"/>
              <a:t>peut</a:t>
            </a:r>
            <a:r>
              <a:rPr lang="en-US" sz="1800" dirty="0"/>
              <a:t> </a:t>
            </a:r>
            <a:r>
              <a:rPr lang="en-US" sz="1800" dirty="0" err="1"/>
              <a:t>accéder</a:t>
            </a:r>
            <a:r>
              <a:rPr lang="en-US" sz="1800" dirty="0"/>
              <a:t> les </a:t>
            </a:r>
            <a:r>
              <a:rPr lang="en-US" sz="1800" dirty="0" err="1"/>
              <a:t>données</a:t>
            </a:r>
            <a:r>
              <a:rPr lang="en-US" sz="1800" dirty="0"/>
              <a:t> des tables d’un </a:t>
            </a:r>
            <a:r>
              <a:rPr lang="en-US" sz="1800" dirty="0" err="1"/>
              <a:t>autre</a:t>
            </a:r>
            <a:r>
              <a:rPr lang="en-US" sz="1800" dirty="0"/>
              <a:t> service</a:t>
            </a:r>
          </a:p>
          <a:p>
            <a:r>
              <a:rPr lang="en-US" sz="1800" dirty="0" err="1"/>
              <a:t>Couplage</a:t>
            </a:r>
            <a:r>
              <a:rPr lang="en-US" sz="1800" dirty="0"/>
              <a:t> fort entre les tables des services</a:t>
            </a:r>
          </a:p>
          <a:p>
            <a:r>
              <a:rPr lang="en-US" sz="1800" dirty="0"/>
              <a:t>Tout </a:t>
            </a:r>
            <a:r>
              <a:rPr lang="en-US" sz="1800" dirty="0" err="1"/>
              <a:t>changement</a:t>
            </a:r>
            <a:r>
              <a:rPr lang="en-US" sz="1800" dirty="0"/>
              <a:t> </a:t>
            </a:r>
            <a:r>
              <a:rPr lang="en-US" sz="1800" dirty="0" err="1"/>
              <a:t>d’une</a:t>
            </a:r>
            <a:r>
              <a:rPr lang="en-US" sz="1800" dirty="0"/>
              <a:t> table </a:t>
            </a:r>
            <a:r>
              <a:rPr lang="en-US" sz="1800" dirty="0" err="1"/>
              <a:t>nécessite</a:t>
            </a:r>
            <a:r>
              <a:rPr lang="en-US" sz="1800" dirty="0"/>
              <a:t> de la coordination avec </a:t>
            </a:r>
            <a:r>
              <a:rPr lang="en-US" sz="1800" dirty="0" err="1"/>
              <a:t>d’autres</a:t>
            </a:r>
            <a:r>
              <a:rPr lang="en-US" sz="1800" dirty="0"/>
              <a:t> services</a:t>
            </a:r>
          </a:p>
          <a:p>
            <a:r>
              <a:rPr lang="en-US" sz="1800" dirty="0" err="1"/>
              <a:t>Cela</a:t>
            </a:r>
            <a:r>
              <a:rPr lang="en-US" sz="1800" dirty="0"/>
              <a:t> </a:t>
            </a:r>
            <a:r>
              <a:rPr lang="en-US" sz="1800" dirty="0" err="1"/>
              <a:t>ralentit</a:t>
            </a:r>
            <a:r>
              <a:rPr lang="en-US" sz="1800" dirty="0"/>
              <a:t> </a:t>
            </a:r>
            <a:r>
              <a:rPr lang="en-US" sz="1800" dirty="0" err="1"/>
              <a:t>toute</a:t>
            </a:r>
            <a:r>
              <a:rPr lang="en-US" sz="1800" dirty="0"/>
              <a:t> </a:t>
            </a:r>
            <a:r>
              <a:rPr lang="en-US" sz="1800" dirty="0" err="1"/>
              <a:t>l’organisation</a:t>
            </a:r>
            <a:r>
              <a:rPr lang="en-US" sz="1800" dirty="0"/>
              <a:t> et </a:t>
            </a:r>
            <a:r>
              <a:rPr lang="en-US" sz="1800" dirty="0" err="1"/>
              <a:t>l’équipe</a:t>
            </a:r>
            <a:endParaRPr lang="en-US" sz="1800" dirty="0"/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76C34-26F1-4C35-9AD7-9901E611C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14" y="3315390"/>
            <a:ext cx="4888672" cy="26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2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9977"/>
          </a:xfrm>
        </p:spPr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per service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46" y="1482571"/>
            <a:ext cx="10607335" cy="3849624"/>
          </a:xfrm>
        </p:spPr>
        <p:txBody>
          <a:bodyPr/>
          <a:lstStyle/>
          <a:p>
            <a:r>
              <a:rPr lang="en-US" sz="1800" dirty="0" err="1"/>
              <a:t>L’approche</a:t>
            </a:r>
            <a:r>
              <a:rPr lang="en-US" sz="1800" dirty="0"/>
              <a:t> la plus </a:t>
            </a:r>
            <a:r>
              <a:rPr lang="en-US" sz="1800" dirty="0" err="1"/>
              <a:t>recommandée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base de </a:t>
            </a:r>
            <a:r>
              <a:rPr lang="en-US" sz="1800" dirty="0" err="1"/>
              <a:t>données</a:t>
            </a:r>
            <a:r>
              <a:rPr lang="en-US" sz="1800" dirty="0"/>
              <a:t> par service</a:t>
            </a:r>
          </a:p>
          <a:p>
            <a:r>
              <a:rPr lang="en-US" sz="1800" dirty="0" err="1"/>
              <a:t>Ceci</a:t>
            </a:r>
            <a:r>
              <a:rPr lang="en-US" sz="1800" dirty="0"/>
              <a:t> </a:t>
            </a:r>
            <a:r>
              <a:rPr lang="en-US" sz="1800" dirty="0" err="1"/>
              <a:t>permet</a:t>
            </a:r>
            <a:r>
              <a:rPr lang="en-US" sz="1800" dirty="0"/>
              <a:t> </a:t>
            </a:r>
            <a:r>
              <a:rPr lang="en-US" sz="1800" dirty="0" err="1"/>
              <a:t>d’avoir</a:t>
            </a:r>
            <a:r>
              <a:rPr lang="en-US" sz="1800" dirty="0"/>
              <a:t> un </a:t>
            </a:r>
            <a:r>
              <a:rPr lang="en-US" sz="1800" dirty="0" err="1"/>
              <a:t>couplage</a:t>
            </a:r>
            <a:r>
              <a:rPr lang="en-US" sz="1800" dirty="0"/>
              <a:t> </a:t>
            </a:r>
            <a:r>
              <a:rPr lang="en-US" sz="1800" dirty="0" err="1"/>
              <a:t>faible</a:t>
            </a:r>
            <a:r>
              <a:rPr lang="en-US" sz="1800" dirty="0"/>
              <a:t> entre les services</a:t>
            </a:r>
          </a:p>
          <a:p>
            <a:r>
              <a:rPr lang="en-US" sz="1800" dirty="0" err="1"/>
              <a:t>Mais</a:t>
            </a:r>
            <a:r>
              <a:rPr lang="en-US" sz="1800" dirty="0"/>
              <a:t> les choses </a:t>
            </a:r>
            <a:r>
              <a:rPr lang="en-US" sz="1800" dirty="0" err="1"/>
              <a:t>deviennent</a:t>
            </a:r>
            <a:r>
              <a:rPr lang="en-US" sz="1800" dirty="0"/>
              <a:t> plus </a:t>
            </a:r>
            <a:r>
              <a:rPr lang="en-US" sz="1800" dirty="0" err="1"/>
              <a:t>compliqués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Il faut </a:t>
            </a:r>
            <a:r>
              <a:rPr lang="en-US" sz="1600" dirty="0" err="1"/>
              <a:t>gérer</a:t>
            </a:r>
            <a:r>
              <a:rPr lang="en-US" sz="1600" dirty="0"/>
              <a:t> </a:t>
            </a:r>
            <a:r>
              <a:rPr lang="en-US" sz="1600" dirty="0" err="1"/>
              <a:t>plusieurs</a:t>
            </a:r>
            <a:r>
              <a:rPr lang="en-US" sz="1600" dirty="0"/>
              <a:t> bases de </a:t>
            </a:r>
            <a:r>
              <a:rPr lang="en-US" sz="1600" dirty="0" err="1"/>
              <a:t>données</a:t>
            </a:r>
            <a:r>
              <a:rPr lang="en-US" sz="1600" dirty="0"/>
              <a:t> (polyglot)</a:t>
            </a:r>
          </a:p>
          <a:p>
            <a:pPr lvl="1"/>
            <a:r>
              <a:rPr lang="en-US" sz="1600" dirty="0"/>
              <a:t>2PC </a:t>
            </a:r>
            <a:r>
              <a:rPr lang="en-US" sz="1600" dirty="0" err="1"/>
              <a:t>n’est</a:t>
            </a:r>
            <a:r>
              <a:rPr lang="en-US" sz="1600" dirty="0"/>
              <a:t> plus </a:t>
            </a:r>
            <a:r>
              <a:rPr lang="en-US" sz="1600" dirty="0" err="1"/>
              <a:t>une</a:t>
            </a:r>
            <a:r>
              <a:rPr lang="en-US" sz="1600" dirty="0"/>
              <a:t> option viable</a:t>
            </a:r>
          </a:p>
          <a:p>
            <a:pPr lvl="1"/>
            <a:r>
              <a:rPr lang="en-US" sz="1600" dirty="0"/>
              <a:t>Comment </a:t>
            </a:r>
            <a:r>
              <a:rPr lang="en-US" sz="1600" dirty="0" err="1"/>
              <a:t>maintenir</a:t>
            </a:r>
            <a:r>
              <a:rPr lang="en-US" sz="1600" dirty="0"/>
              <a:t> la consistence des </a:t>
            </a:r>
            <a:r>
              <a:rPr lang="en-US" sz="1600" dirty="0" err="1"/>
              <a:t>données</a:t>
            </a:r>
            <a:br>
              <a:rPr lang="en-US" sz="1600" dirty="0"/>
            </a:br>
            <a:r>
              <a:rPr lang="en-US" sz="1600" dirty="0"/>
              <a:t>entre </a:t>
            </a:r>
            <a:r>
              <a:rPr lang="en-US" sz="1600" dirty="0" err="1"/>
              <a:t>plusieurs</a:t>
            </a:r>
            <a:r>
              <a:rPr lang="en-US" sz="1600" dirty="0"/>
              <a:t> bases de </a:t>
            </a:r>
            <a:r>
              <a:rPr lang="en-US" sz="1600" dirty="0" err="1"/>
              <a:t>données</a:t>
            </a:r>
            <a:r>
              <a:rPr lang="en-US" sz="1600" dirty="0"/>
              <a:t>?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91037-8A40-476E-838C-289B4796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4327679"/>
            <a:ext cx="7597305" cy="16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2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9977"/>
          </a:xfrm>
        </p:spPr>
        <p:txBody>
          <a:bodyPr/>
          <a:lstStyle/>
          <a:p>
            <a:r>
              <a:rPr lang="en-US" dirty="0"/>
              <a:t>Consistence des </a:t>
            </a:r>
            <a:r>
              <a:rPr lang="en-US" dirty="0" err="1"/>
              <a:t>données</a:t>
            </a:r>
            <a:r>
              <a:rPr lang="en-US" dirty="0"/>
              <a:t> de la base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32" y="1740023"/>
            <a:ext cx="10607335" cy="3849624"/>
          </a:xfrm>
        </p:spPr>
        <p:txBody>
          <a:bodyPr/>
          <a:lstStyle/>
          <a:p>
            <a:r>
              <a:rPr lang="en-US" sz="1800" dirty="0"/>
              <a:t>Comment </a:t>
            </a:r>
            <a:r>
              <a:rPr lang="en-US" sz="1800" dirty="0" err="1"/>
              <a:t>maintenir</a:t>
            </a:r>
            <a:r>
              <a:rPr lang="en-US" sz="1800" dirty="0"/>
              <a:t> la consistence des </a:t>
            </a:r>
            <a:r>
              <a:rPr lang="en-US" sz="1800" dirty="0" err="1"/>
              <a:t>données</a:t>
            </a:r>
            <a:r>
              <a:rPr lang="en-US" sz="1800" dirty="0"/>
              <a:t>?</a:t>
            </a:r>
            <a:endParaRPr lang="en-US" sz="1600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81910-2CBF-4857-AE7B-DFA1958F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51568"/>
            <a:ext cx="7262470" cy="34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3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9977"/>
          </a:xfrm>
        </p:spPr>
        <p:txBody>
          <a:bodyPr/>
          <a:lstStyle/>
          <a:p>
            <a:r>
              <a:rPr lang="en-US" dirty="0"/>
              <a:t>Consistence </a:t>
            </a:r>
            <a:r>
              <a:rPr lang="en-US" dirty="0" err="1"/>
              <a:t>éventuelle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13" y="1482570"/>
            <a:ext cx="10607335" cy="3733177"/>
          </a:xfrm>
        </p:spPr>
        <p:txBody>
          <a:bodyPr/>
          <a:lstStyle/>
          <a:p>
            <a:r>
              <a:rPr lang="en-US" sz="1800" dirty="0"/>
              <a:t>La solution </a:t>
            </a:r>
            <a:r>
              <a:rPr lang="en-US" sz="1800" dirty="0" err="1"/>
              <a:t>quand</a:t>
            </a:r>
            <a:r>
              <a:rPr lang="en-US" sz="1800" dirty="0"/>
              <a:t> on </a:t>
            </a:r>
            <a:r>
              <a:rPr lang="en-US" sz="1800" dirty="0" err="1"/>
              <a:t>opte</a:t>
            </a:r>
            <a:r>
              <a:rPr lang="en-US" sz="1800" dirty="0"/>
              <a:t> pour </a:t>
            </a:r>
            <a:r>
              <a:rPr lang="en-US" sz="1800" dirty="0" err="1"/>
              <a:t>une</a:t>
            </a:r>
            <a:r>
              <a:rPr lang="en-US" sz="1800" dirty="0"/>
              <a:t> base de </a:t>
            </a:r>
            <a:r>
              <a:rPr lang="en-US" sz="1800" dirty="0" err="1"/>
              <a:t>données</a:t>
            </a:r>
            <a:r>
              <a:rPr lang="en-US" sz="1800" dirty="0"/>
              <a:t> par service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d’utiliser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architecture </a:t>
            </a:r>
            <a:r>
              <a:rPr lang="en-US" sz="1800" dirty="0" err="1"/>
              <a:t>dite</a:t>
            </a:r>
            <a:r>
              <a:rPr lang="en-US" sz="1800" dirty="0"/>
              <a:t> Event-driven</a:t>
            </a:r>
          </a:p>
          <a:p>
            <a:r>
              <a:rPr lang="en-US" sz="1800" dirty="0" err="1"/>
              <a:t>L’idée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que </a:t>
            </a:r>
            <a:r>
              <a:rPr lang="en-US" sz="1800" dirty="0" err="1"/>
              <a:t>chaque</a:t>
            </a:r>
            <a:r>
              <a:rPr lang="en-US" sz="1800" dirty="0"/>
              <a:t> </a:t>
            </a:r>
            <a:r>
              <a:rPr lang="en-US" sz="1800" dirty="0" err="1"/>
              <a:t>changement</a:t>
            </a:r>
            <a:r>
              <a:rPr lang="en-US" sz="1800" dirty="0"/>
              <a:t> d’état de la base de </a:t>
            </a:r>
            <a:r>
              <a:rPr lang="en-US" sz="1800" dirty="0" err="1"/>
              <a:t>donnée</a:t>
            </a:r>
            <a:r>
              <a:rPr lang="en-US" sz="1800" dirty="0"/>
              <a:t> </a:t>
            </a:r>
            <a:r>
              <a:rPr lang="en-US" sz="1800" dirty="0" err="1"/>
              <a:t>émet</a:t>
            </a:r>
            <a:r>
              <a:rPr lang="en-US" sz="1800" dirty="0"/>
              <a:t> un </a:t>
            </a:r>
            <a:r>
              <a:rPr lang="en-US" sz="1800" dirty="0" err="1"/>
              <a:t>événement</a:t>
            </a:r>
            <a:r>
              <a:rPr lang="en-US" sz="1800" dirty="0"/>
              <a:t> </a:t>
            </a:r>
            <a:r>
              <a:rPr lang="en-US" sz="1800" dirty="0" err="1"/>
              <a:t>auquel</a:t>
            </a:r>
            <a:r>
              <a:rPr lang="en-US" sz="1800" dirty="0"/>
              <a:t> </a:t>
            </a:r>
            <a:r>
              <a:rPr lang="en-US" sz="1800" dirty="0" err="1"/>
              <a:t>réagissent</a:t>
            </a:r>
            <a:r>
              <a:rPr lang="en-US" sz="1800" dirty="0"/>
              <a:t> les </a:t>
            </a:r>
            <a:r>
              <a:rPr lang="en-US" sz="1800" dirty="0" err="1"/>
              <a:t>autres</a:t>
            </a:r>
            <a:r>
              <a:rPr lang="en-US" sz="1800" dirty="0"/>
              <a:t> services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émettant</a:t>
            </a:r>
            <a:r>
              <a:rPr lang="en-US" sz="1800" dirty="0"/>
              <a:t> </a:t>
            </a:r>
            <a:r>
              <a:rPr lang="en-US" sz="1800" dirty="0" err="1"/>
              <a:t>d’autres</a:t>
            </a:r>
            <a:r>
              <a:rPr lang="en-US" sz="1800" dirty="0"/>
              <a:t> </a:t>
            </a:r>
            <a:r>
              <a:rPr lang="en-US" sz="1800" dirty="0" err="1"/>
              <a:t>événements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Chaque</a:t>
            </a:r>
            <a:r>
              <a:rPr lang="en-US" sz="1800" dirty="0"/>
              <a:t> transaction </a:t>
            </a:r>
            <a:r>
              <a:rPr lang="en-US" sz="1800" dirty="0" err="1"/>
              <a:t>émet</a:t>
            </a:r>
            <a:r>
              <a:rPr lang="en-US" sz="1800" dirty="0"/>
              <a:t> un </a:t>
            </a:r>
            <a:r>
              <a:rPr lang="en-US" sz="1800" dirty="0" err="1"/>
              <a:t>événement</a:t>
            </a:r>
            <a:r>
              <a:rPr lang="en-US" sz="1800" dirty="0"/>
              <a:t> qui </a:t>
            </a:r>
            <a:r>
              <a:rPr lang="en-US" sz="1800" dirty="0" err="1"/>
              <a:t>déclenche</a:t>
            </a:r>
            <a:r>
              <a:rPr lang="en-US" sz="1800" dirty="0"/>
              <a:t> un </a:t>
            </a:r>
            <a:r>
              <a:rPr lang="en-US" sz="1800" dirty="0" err="1"/>
              <a:t>autre</a:t>
            </a:r>
            <a:r>
              <a:rPr lang="en-US" sz="1800" dirty="0"/>
              <a:t> </a:t>
            </a:r>
            <a:r>
              <a:rPr lang="en-US" sz="1800" dirty="0" err="1"/>
              <a:t>événement</a:t>
            </a:r>
            <a:r>
              <a:rPr lang="en-US" sz="1800" dirty="0"/>
              <a:t>, et </a:t>
            </a:r>
            <a:r>
              <a:rPr lang="en-US" sz="1800" dirty="0" err="1"/>
              <a:t>ainsi</a:t>
            </a:r>
            <a:r>
              <a:rPr lang="en-US" sz="1800" dirty="0"/>
              <a:t> de suite, on </a:t>
            </a:r>
            <a:r>
              <a:rPr lang="en-US" sz="1800" dirty="0" err="1"/>
              <a:t>atteint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qu’on</a:t>
            </a:r>
            <a:r>
              <a:rPr lang="en-US" sz="1800" dirty="0"/>
              <a:t> </a:t>
            </a:r>
            <a:r>
              <a:rPr lang="en-US" sz="1800" dirty="0" err="1"/>
              <a:t>appelle</a:t>
            </a:r>
            <a:r>
              <a:rPr lang="en-US" sz="1800" dirty="0"/>
              <a:t>, la consistence </a:t>
            </a:r>
            <a:r>
              <a:rPr lang="en-US" sz="1800" dirty="0" err="1"/>
              <a:t>éventuelle</a:t>
            </a:r>
            <a:r>
              <a:rPr lang="en-US" sz="1800" dirty="0"/>
              <a:t>! Eventually Consistency!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6FF3C-9AB8-4B68-A1B0-E0A8D57B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79" y="3674170"/>
            <a:ext cx="4907872" cy="26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4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9977"/>
          </a:xfrm>
        </p:spPr>
        <p:txBody>
          <a:bodyPr/>
          <a:lstStyle/>
          <a:p>
            <a:r>
              <a:rPr lang="en-US" dirty="0" err="1"/>
              <a:t>Exemple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A3CB0-6F1C-41B2-8B00-722427B0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52" y="1478055"/>
            <a:ext cx="6417076" cy="47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8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6711"/>
          </a:xfrm>
        </p:spPr>
        <p:txBody>
          <a:bodyPr/>
          <a:lstStyle/>
          <a:p>
            <a:r>
              <a:rPr lang="en-US" dirty="0"/>
              <a:t>Event sourcing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92" y="1450923"/>
            <a:ext cx="10607335" cy="4878855"/>
          </a:xfrm>
        </p:spPr>
        <p:txBody>
          <a:bodyPr>
            <a:normAutofit/>
          </a:bodyPr>
          <a:lstStyle/>
          <a:p>
            <a:r>
              <a:rPr lang="en-US" sz="1800" dirty="0" err="1"/>
              <a:t>L’idée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d’enregistrer</a:t>
            </a:r>
            <a:r>
              <a:rPr lang="en-US" sz="1800" dirty="0"/>
              <a:t> les sequences de </a:t>
            </a:r>
            <a:r>
              <a:rPr lang="en-US" sz="1800" dirty="0" err="1"/>
              <a:t>tous</a:t>
            </a:r>
            <a:r>
              <a:rPr lang="en-US" sz="1800" dirty="0"/>
              <a:t> les </a:t>
            </a:r>
            <a:r>
              <a:rPr lang="en-US" sz="1800" dirty="0" err="1"/>
              <a:t>événements</a:t>
            </a:r>
            <a:r>
              <a:rPr lang="en-US" sz="1800" dirty="0"/>
              <a:t> </a:t>
            </a:r>
            <a:r>
              <a:rPr lang="en-US" sz="1800" dirty="0" err="1"/>
              <a:t>envoyés</a:t>
            </a:r>
            <a:r>
              <a:rPr lang="en-US" sz="1800" dirty="0"/>
              <a:t> par les service dans </a:t>
            </a:r>
            <a:r>
              <a:rPr lang="en-US" sz="1800" dirty="0" err="1"/>
              <a:t>une</a:t>
            </a:r>
            <a:r>
              <a:rPr lang="en-US" sz="1800" dirty="0"/>
              <a:t> table des </a:t>
            </a:r>
            <a:r>
              <a:rPr lang="en-US" sz="1800" dirty="0" err="1"/>
              <a:t>événements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Ceci</a:t>
            </a:r>
            <a:r>
              <a:rPr lang="en-US" sz="1800" dirty="0"/>
              <a:t> </a:t>
            </a:r>
            <a:r>
              <a:rPr lang="en-US" sz="1800" dirty="0" err="1"/>
              <a:t>permet</a:t>
            </a:r>
            <a:r>
              <a:rPr lang="en-US" sz="1800" dirty="0"/>
              <a:t> </a:t>
            </a:r>
            <a:r>
              <a:rPr lang="en-US" sz="1800" dirty="0" err="1"/>
              <a:t>également</a:t>
            </a:r>
            <a:r>
              <a:rPr lang="en-US" sz="1800" dirty="0"/>
              <a:t> de re-</a:t>
            </a:r>
            <a:br>
              <a:rPr lang="en-US" sz="1800" dirty="0"/>
            </a:br>
            <a:r>
              <a:rPr lang="en-US" sz="1800" dirty="0" err="1"/>
              <a:t>construire</a:t>
            </a:r>
            <a:r>
              <a:rPr lang="en-US" sz="1800" dirty="0"/>
              <a:t> </a:t>
            </a:r>
            <a:r>
              <a:rPr lang="en-US" sz="1800" dirty="0" err="1"/>
              <a:t>l’histoire</a:t>
            </a:r>
            <a:r>
              <a:rPr lang="en-US" sz="1800" dirty="0"/>
              <a:t> </a:t>
            </a:r>
            <a:r>
              <a:rPr lang="en-US" sz="1800" dirty="0" err="1"/>
              <a:t>complète</a:t>
            </a:r>
            <a:r>
              <a:rPr lang="en-US" sz="1800" dirty="0"/>
              <a:t> d’un</a:t>
            </a:r>
            <a:br>
              <a:rPr lang="en-US" sz="1800" dirty="0"/>
            </a:br>
            <a:r>
              <a:rPr lang="en-US" sz="1800" dirty="0"/>
              <a:t> service à un moment t,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err="1"/>
              <a:t>rejouant</a:t>
            </a:r>
            <a:r>
              <a:rPr lang="en-US" sz="1800" dirty="0"/>
              <a:t> la table des </a:t>
            </a:r>
            <a:r>
              <a:rPr lang="en-US" sz="1800" dirty="0" err="1"/>
              <a:t>événements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Ceci</a:t>
            </a:r>
            <a:r>
              <a:rPr lang="en-US" sz="1800" dirty="0"/>
              <a:t> </a:t>
            </a:r>
            <a:r>
              <a:rPr lang="en-US" sz="1800" dirty="0" err="1"/>
              <a:t>résout</a:t>
            </a:r>
            <a:r>
              <a:rPr lang="en-US" sz="1800" dirty="0"/>
              <a:t> le </a:t>
            </a:r>
            <a:r>
              <a:rPr lang="en-US" sz="1800" dirty="0" err="1"/>
              <a:t>problème</a:t>
            </a:r>
            <a:r>
              <a:rPr lang="en-US" sz="1800" dirty="0"/>
              <a:t> de con-</a:t>
            </a:r>
            <a:br>
              <a:rPr lang="en-US" sz="1800" dirty="0"/>
            </a:br>
            <a:r>
              <a:rPr lang="en-US" sz="1800" dirty="0" err="1"/>
              <a:t>sistence</a:t>
            </a:r>
            <a:r>
              <a:rPr lang="en-US" sz="1800" dirty="0"/>
              <a:t> des </a:t>
            </a:r>
            <a:r>
              <a:rPr lang="en-US" sz="1800" dirty="0" err="1"/>
              <a:t>données</a:t>
            </a:r>
            <a:r>
              <a:rPr lang="en-US" sz="1800" dirty="0"/>
              <a:t> dans </a:t>
            </a:r>
            <a:r>
              <a:rPr lang="en-US" sz="1800" dirty="0" err="1"/>
              <a:t>une</a:t>
            </a:r>
            <a:br>
              <a:rPr lang="en-US" sz="1800" dirty="0"/>
            </a:br>
            <a:r>
              <a:rPr lang="en-US" sz="1800" dirty="0"/>
              <a:t>architecture microservices</a:t>
            </a:r>
          </a:p>
          <a:p>
            <a:r>
              <a:rPr lang="en-US" sz="1800" dirty="0" err="1"/>
              <a:t>Permet</a:t>
            </a:r>
            <a:r>
              <a:rPr lang="en-US" sz="1800" dirty="0"/>
              <a:t> </a:t>
            </a:r>
            <a:r>
              <a:rPr lang="en-US" sz="1800" dirty="0" err="1"/>
              <a:t>également</a:t>
            </a:r>
            <a:r>
              <a:rPr lang="en-US" sz="1800" dirty="0"/>
              <a:t> de </a:t>
            </a:r>
            <a:r>
              <a:rPr lang="en-US" sz="1800" dirty="0" err="1"/>
              <a:t>publier</a:t>
            </a:r>
            <a:r>
              <a:rPr lang="en-US" sz="1800" dirty="0"/>
              <a:t> les</a:t>
            </a:r>
            <a:br>
              <a:rPr lang="en-US" sz="1800" dirty="0"/>
            </a:br>
            <a:r>
              <a:rPr lang="en-US" sz="1800" dirty="0" err="1"/>
              <a:t>événements</a:t>
            </a:r>
            <a:r>
              <a:rPr lang="en-US" sz="1800" dirty="0"/>
              <a:t> dans des applications</a:t>
            </a:r>
            <a:br>
              <a:rPr lang="en-US" sz="1800" dirty="0"/>
            </a:br>
            <a:r>
              <a:rPr lang="en-US" sz="1800" dirty="0" err="1"/>
              <a:t>analytiques</a:t>
            </a:r>
            <a:endParaRPr lang="en-US" sz="1800" dirty="0"/>
          </a:p>
          <a:p>
            <a:r>
              <a:rPr lang="en-US" sz="1800" dirty="0" err="1"/>
              <a:t>Ouvre</a:t>
            </a:r>
            <a:r>
              <a:rPr lang="en-US" sz="1800" dirty="0"/>
              <a:t> la </a:t>
            </a:r>
            <a:r>
              <a:rPr lang="en-US" sz="1800" dirty="0" err="1"/>
              <a:t>voie</a:t>
            </a:r>
            <a:r>
              <a:rPr lang="en-US" sz="1800" dirty="0"/>
              <a:t> à </a:t>
            </a:r>
            <a:r>
              <a:rPr lang="en-US" sz="1800" dirty="0" err="1"/>
              <a:t>l’audit</a:t>
            </a:r>
            <a:r>
              <a:rPr lang="en-US" sz="1800" dirty="0"/>
              <a:t> et au </a:t>
            </a:r>
            <a:r>
              <a:rPr lang="en-US" sz="1800" dirty="0" err="1"/>
              <a:t>moni</a:t>
            </a:r>
            <a:r>
              <a:rPr lang="en-US" sz="1800" dirty="0"/>
              <a:t>-</a:t>
            </a:r>
            <a:br>
              <a:rPr lang="en-US" sz="1800" dirty="0"/>
            </a:br>
            <a:r>
              <a:rPr lang="en-US" sz="1800" dirty="0" err="1"/>
              <a:t>toring</a:t>
            </a:r>
            <a:r>
              <a:rPr lang="en-US" sz="1800" dirty="0"/>
              <a:t>.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87BDE-15AB-42D1-A66E-778E17BA1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545" y="2255272"/>
            <a:ext cx="5551781" cy="387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9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1507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446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6711"/>
          </a:xfrm>
        </p:spPr>
        <p:txBody>
          <a:bodyPr/>
          <a:lstStyle/>
          <a:p>
            <a:r>
              <a:rPr lang="en-US" dirty="0" err="1"/>
              <a:t>Désavantages</a:t>
            </a:r>
            <a:r>
              <a:rPr lang="en-US" dirty="0"/>
              <a:t> de Event sourcing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92" y="1828800"/>
            <a:ext cx="10607335" cy="3959442"/>
          </a:xfrm>
        </p:spPr>
        <p:txBody>
          <a:bodyPr>
            <a:normAutofit/>
          </a:bodyPr>
          <a:lstStyle/>
          <a:p>
            <a:r>
              <a:rPr lang="en-US" sz="1800" dirty="0"/>
              <a:t>Il faut </a:t>
            </a:r>
            <a:r>
              <a:rPr lang="en-US" sz="1800" dirty="0" err="1"/>
              <a:t>reécrire</a:t>
            </a:r>
            <a:r>
              <a:rPr lang="en-US" sz="1800" dirty="0"/>
              <a:t> </a:t>
            </a:r>
            <a:r>
              <a:rPr lang="en-US" sz="1800" dirty="0" err="1"/>
              <a:t>toute</a:t>
            </a:r>
            <a:r>
              <a:rPr lang="en-US" sz="1800" dirty="0"/>
              <a:t> </a:t>
            </a:r>
            <a:r>
              <a:rPr lang="en-US" sz="1800" dirty="0" err="1"/>
              <a:t>l’application</a:t>
            </a:r>
            <a:endParaRPr lang="en-US" sz="1800" dirty="0"/>
          </a:p>
          <a:p>
            <a:r>
              <a:rPr lang="en-US" sz="1800" dirty="0" err="1"/>
              <a:t>Peut</a:t>
            </a:r>
            <a:r>
              <a:rPr lang="en-US" sz="1800" dirty="0"/>
              <a:t> entrainer à la confusion à cause de </a:t>
            </a:r>
            <a:r>
              <a:rPr lang="en-US" sz="1800" dirty="0" err="1"/>
              <a:t>cette</a:t>
            </a:r>
            <a:r>
              <a:rPr lang="en-US" sz="1800" dirty="0"/>
              <a:t> </a:t>
            </a:r>
            <a:r>
              <a:rPr lang="en-US" sz="1800" dirty="0" err="1"/>
              <a:t>façon</a:t>
            </a:r>
            <a:r>
              <a:rPr lang="en-US" sz="1800" dirty="0"/>
              <a:t> non </a:t>
            </a:r>
            <a:r>
              <a:rPr lang="en-US" sz="1800" dirty="0" err="1"/>
              <a:t>familière</a:t>
            </a:r>
            <a:r>
              <a:rPr lang="en-US" sz="1800" dirty="0"/>
              <a:t> de programmer</a:t>
            </a:r>
          </a:p>
          <a:p>
            <a:r>
              <a:rPr lang="en-US" sz="1800" dirty="0"/>
              <a:t>Les </a:t>
            </a:r>
            <a:r>
              <a:rPr lang="en-US" sz="1800" dirty="0" err="1"/>
              <a:t>événement</a:t>
            </a:r>
            <a:r>
              <a:rPr lang="en-US" sz="1800" dirty="0"/>
              <a:t> </a:t>
            </a:r>
            <a:r>
              <a:rPr lang="en-US" sz="1800" dirty="0" err="1"/>
              <a:t>enregistrent</a:t>
            </a:r>
            <a:r>
              <a:rPr lang="en-US" sz="1800" dirty="0"/>
              <a:t> </a:t>
            </a:r>
            <a:r>
              <a:rPr lang="en-US" sz="1800" dirty="0" err="1"/>
              <a:t>également</a:t>
            </a:r>
            <a:r>
              <a:rPr lang="en-US" sz="1800" dirty="0"/>
              <a:t> </a:t>
            </a:r>
            <a:r>
              <a:rPr lang="en-US" sz="1800" dirty="0" err="1"/>
              <a:t>toutes</a:t>
            </a:r>
            <a:r>
              <a:rPr lang="en-US" sz="1800" dirty="0"/>
              <a:t> les </a:t>
            </a:r>
            <a:r>
              <a:rPr lang="en-US" sz="1800" dirty="0" err="1"/>
              <a:t>mauvaises</a:t>
            </a:r>
            <a:r>
              <a:rPr lang="en-US" sz="1800" dirty="0"/>
              <a:t> </a:t>
            </a:r>
            <a:r>
              <a:rPr lang="en-US" sz="1800" dirty="0" err="1"/>
              <a:t>décisions</a:t>
            </a:r>
            <a:r>
              <a:rPr lang="en-US" sz="1800" dirty="0"/>
              <a:t> </a:t>
            </a:r>
            <a:r>
              <a:rPr lang="en-US" sz="1800" dirty="0" err="1"/>
              <a:t>prises</a:t>
            </a:r>
            <a:r>
              <a:rPr lang="en-US" sz="1800" dirty="0"/>
              <a:t> </a:t>
            </a:r>
            <a:r>
              <a:rPr lang="en-US" sz="1800" dirty="0" err="1"/>
              <a:t>lors</a:t>
            </a:r>
            <a:r>
              <a:rPr lang="en-US" sz="1800" dirty="0"/>
              <a:t> du </a:t>
            </a:r>
            <a:r>
              <a:rPr lang="en-US" sz="1800" dirty="0" err="1"/>
              <a:t>développement</a:t>
            </a:r>
            <a:r>
              <a:rPr lang="en-US" sz="1800" dirty="0"/>
              <a:t> du service</a:t>
            </a:r>
          </a:p>
          <a:p>
            <a:r>
              <a:rPr lang="en-US" sz="1800" dirty="0"/>
              <a:t>Gestions des </a:t>
            </a:r>
            <a:r>
              <a:rPr lang="en-US" sz="1800" dirty="0" err="1"/>
              <a:t>duplicats</a:t>
            </a:r>
            <a:r>
              <a:rPr lang="en-US" sz="1800" dirty="0"/>
              <a:t> (detection des </a:t>
            </a:r>
            <a:r>
              <a:rPr lang="en-US" sz="1800" dirty="0" err="1"/>
              <a:t>duplicats</a:t>
            </a:r>
            <a:r>
              <a:rPr lang="en-US" sz="1800" dirty="0"/>
              <a:t> et handlers idempotents)</a:t>
            </a:r>
          </a:p>
          <a:p>
            <a:r>
              <a:rPr lang="en-US" sz="1800" dirty="0"/>
              <a:t>Faire des </a:t>
            </a:r>
            <a:r>
              <a:rPr lang="en-US" sz="1800" dirty="0" err="1"/>
              <a:t>requêtes</a:t>
            </a:r>
            <a:r>
              <a:rPr lang="en-US" sz="1800" dirty="0"/>
              <a:t> sur la table des </a:t>
            </a:r>
            <a:r>
              <a:rPr lang="en-US" sz="1800" dirty="0" err="1"/>
              <a:t>événements</a:t>
            </a:r>
            <a:r>
              <a:rPr lang="en-US" sz="1800" dirty="0"/>
              <a:t> </a:t>
            </a:r>
            <a:r>
              <a:rPr lang="en-US" sz="1800" dirty="0" err="1"/>
              <a:t>peut</a:t>
            </a:r>
            <a:r>
              <a:rPr lang="en-US" sz="1800" dirty="0"/>
              <a:t> </a:t>
            </a:r>
            <a:r>
              <a:rPr lang="en-US" sz="1800" dirty="0" err="1"/>
              <a:t>être</a:t>
            </a:r>
            <a:r>
              <a:rPr lang="en-US" sz="1800" dirty="0"/>
              <a:t> </a:t>
            </a:r>
            <a:r>
              <a:rPr lang="en-US" sz="1800" dirty="0" err="1"/>
              <a:t>très</a:t>
            </a:r>
            <a:r>
              <a:rPr lang="en-US" sz="1800" dirty="0"/>
              <a:t> difficile.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3732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Query Responsibility Segregation (CQRS)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03" y="2014194"/>
            <a:ext cx="10607335" cy="3849624"/>
          </a:xfrm>
        </p:spPr>
        <p:txBody>
          <a:bodyPr/>
          <a:lstStyle/>
          <a:p>
            <a:r>
              <a:rPr lang="en-US" sz="1800" dirty="0" err="1"/>
              <a:t>L’idée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de </a:t>
            </a:r>
            <a:r>
              <a:rPr lang="en-US" sz="1800" dirty="0" err="1"/>
              <a:t>séparer</a:t>
            </a:r>
            <a:r>
              <a:rPr lang="en-US" sz="1800" dirty="0"/>
              <a:t> tout </a:t>
            </a:r>
            <a:r>
              <a:rPr lang="en-US" sz="1800" dirty="0" err="1"/>
              <a:t>ce</a:t>
            </a:r>
            <a:r>
              <a:rPr lang="en-US" sz="1800" dirty="0"/>
              <a:t> qui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changement</a:t>
            </a:r>
            <a:r>
              <a:rPr lang="en-US" sz="1800" dirty="0"/>
              <a:t> de la base de </a:t>
            </a:r>
            <a:r>
              <a:rPr lang="en-US" sz="1800" dirty="0" err="1"/>
              <a:t>données</a:t>
            </a:r>
            <a:r>
              <a:rPr lang="en-US" sz="1800" dirty="0"/>
              <a:t> (creation, modification, suppression) de tout </a:t>
            </a:r>
            <a:r>
              <a:rPr lang="en-US" sz="1800" dirty="0" err="1"/>
              <a:t>ce</a:t>
            </a:r>
            <a:r>
              <a:rPr lang="en-US" sz="1800" dirty="0"/>
              <a:t> qui </a:t>
            </a:r>
            <a:r>
              <a:rPr lang="en-US" sz="1800" dirty="0" err="1"/>
              <a:t>est</a:t>
            </a:r>
            <a:r>
              <a:rPr lang="en-US" sz="1800" dirty="0"/>
              <a:t> lecture (</a:t>
            </a:r>
            <a:r>
              <a:rPr lang="en-US" sz="1800" dirty="0" err="1"/>
              <a:t>sélectionner</a:t>
            </a:r>
            <a:r>
              <a:rPr lang="en-US" sz="1800" dirty="0"/>
              <a:t> tout, par id, etc.)</a:t>
            </a:r>
          </a:p>
          <a:p>
            <a:r>
              <a:rPr lang="en-US" sz="1800" dirty="0" err="1"/>
              <a:t>C’est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qu’on</a:t>
            </a:r>
            <a:r>
              <a:rPr lang="en-US" sz="1800" dirty="0"/>
              <a:t> </a:t>
            </a:r>
            <a:r>
              <a:rPr lang="en-US" sz="1800" dirty="0" err="1"/>
              <a:t>appelle</a:t>
            </a:r>
            <a:r>
              <a:rPr lang="en-US" sz="1800" dirty="0"/>
              <a:t> Command Query Responsibility Segregation.</a:t>
            </a:r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FDC41-FC87-470B-9DDA-B4EF2202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215868"/>
            <a:ext cx="5298489" cy="31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6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3445"/>
          </a:xfrm>
        </p:spPr>
        <p:txBody>
          <a:bodyPr/>
          <a:lstStyle/>
          <a:p>
            <a:r>
              <a:rPr lang="en-US" dirty="0" err="1"/>
              <a:t>Déployement</a:t>
            </a:r>
            <a:r>
              <a:rPr lang="en-US" dirty="0"/>
              <a:t> des services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13" y="1504188"/>
            <a:ext cx="10607335" cy="3849624"/>
          </a:xfrm>
        </p:spPr>
        <p:txBody>
          <a:bodyPr/>
          <a:lstStyle/>
          <a:p>
            <a:r>
              <a:rPr lang="en-US" sz="1800" dirty="0"/>
              <a:t>Comment </a:t>
            </a:r>
            <a:r>
              <a:rPr lang="en-US" sz="1800" dirty="0" err="1"/>
              <a:t>déployer</a:t>
            </a:r>
            <a:r>
              <a:rPr lang="en-US" sz="1800" dirty="0"/>
              <a:t> 10, 100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même</a:t>
            </a:r>
            <a:r>
              <a:rPr lang="en-US" sz="1800" dirty="0"/>
              <a:t> 1000 microservices?</a:t>
            </a:r>
          </a:p>
          <a:p>
            <a:r>
              <a:rPr lang="en-US" sz="1800" dirty="0"/>
              <a:t>Ce que nous </a:t>
            </a:r>
            <a:r>
              <a:rPr lang="en-US" sz="1800" dirty="0" err="1"/>
              <a:t>voulons</a:t>
            </a:r>
            <a:r>
              <a:rPr lang="en-US" sz="1800" dirty="0"/>
              <a:t>, </a:t>
            </a:r>
            <a:r>
              <a:rPr lang="en-US" sz="1800" dirty="0" err="1"/>
              <a:t>c’est</a:t>
            </a:r>
            <a:r>
              <a:rPr lang="en-US" sz="1800" dirty="0"/>
              <a:t>:</a:t>
            </a:r>
          </a:p>
          <a:p>
            <a:pPr lvl="1"/>
            <a:r>
              <a:rPr lang="en-US" sz="1600" dirty="0" err="1"/>
              <a:t>Déployer</a:t>
            </a:r>
            <a:r>
              <a:rPr lang="en-US" sz="1600" dirty="0"/>
              <a:t> des services </a:t>
            </a:r>
            <a:r>
              <a:rPr lang="en-US" sz="1600" dirty="0" err="1"/>
              <a:t>écrits</a:t>
            </a:r>
            <a:r>
              <a:rPr lang="en-US" sz="1600" dirty="0"/>
              <a:t> dans des </a:t>
            </a:r>
            <a:r>
              <a:rPr lang="en-US" sz="1600" dirty="0" err="1"/>
              <a:t>langages</a:t>
            </a:r>
            <a:r>
              <a:rPr lang="en-US" sz="1600" dirty="0"/>
              <a:t> de </a:t>
            </a:r>
            <a:r>
              <a:rPr lang="en-US" sz="1600" dirty="0" err="1"/>
              <a:t>programmation</a:t>
            </a:r>
            <a:r>
              <a:rPr lang="en-US" sz="1600" dirty="0"/>
              <a:t> et frameworks </a:t>
            </a:r>
            <a:r>
              <a:rPr lang="en-US" sz="1600" dirty="0" err="1"/>
              <a:t>différents</a:t>
            </a:r>
            <a:endParaRPr lang="en-US" sz="1600" dirty="0"/>
          </a:p>
          <a:p>
            <a:pPr lvl="1"/>
            <a:r>
              <a:rPr lang="en-US" sz="1600" dirty="0" err="1"/>
              <a:t>Chaque</a:t>
            </a:r>
            <a:r>
              <a:rPr lang="en-US" sz="1600" dirty="0"/>
              <a:t> service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constitué</a:t>
            </a:r>
            <a:r>
              <a:rPr lang="en-US" sz="1600" dirty="0"/>
              <a:t> de multiples instances</a:t>
            </a:r>
          </a:p>
          <a:p>
            <a:pPr lvl="1"/>
            <a:r>
              <a:rPr lang="en-US" sz="1600" dirty="0"/>
              <a:t>Le </a:t>
            </a:r>
            <a:r>
              <a:rPr lang="en-US" sz="1600" dirty="0" err="1"/>
              <a:t>développement</a:t>
            </a:r>
            <a:r>
              <a:rPr lang="en-US" sz="1600" dirty="0"/>
              <a:t> et le </a:t>
            </a:r>
            <a:r>
              <a:rPr lang="en-US" sz="1600" dirty="0" err="1"/>
              <a:t>déployement</a:t>
            </a:r>
            <a:r>
              <a:rPr lang="en-US" sz="1600" dirty="0"/>
              <a:t> </a:t>
            </a:r>
            <a:r>
              <a:rPr lang="en-US" sz="1600" dirty="0" err="1"/>
              <a:t>doivent</a:t>
            </a:r>
            <a:r>
              <a:rPr lang="en-US" sz="1600" dirty="0"/>
              <a:t> </a:t>
            </a:r>
            <a:r>
              <a:rPr lang="en-US" sz="1600" dirty="0" err="1"/>
              <a:t>être</a:t>
            </a:r>
            <a:r>
              <a:rPr lang="en-US" sz="1600" dirty="0"/>
              <a:t> </a:t>
            </a:r>
            <a:r>
              <a:rPr lang="en-US" sz="1600" dirty="0" err="1"/>
              <a:t>rapides</a:t>
            </a:r>
            <a:endParaRPr lang="en-US" sz="1600" dirty="0"/>
          </a:p>
          <a:p>
            <a:pPr lvl="1"/>
            <a:r>
              <a:rPr lang="en-US" sz="1600" dirty="0"/>
              <a:t>Les services </a:t>
            </a:r>
            <a:r>
              <a:rPr lang="en-US" sz="1600" dirty="0" err="1"/>
              <a:t>doivent</a:t>
            </a:r>
            <a:r>
              <a:rPr lang="en-US" sz="1600" dirty="0"/>
              <a:t> </a:t>
            </a:r>
            <a:r>
              <a:rPr lang="en-US" sz="1600" dirty="0" err="1"/>
              <a:t>être</a:t>
            </a:r>
            <a:r>
              <a:rPr lang="en-US" sz="1600" dirty="0"/>
              <a:t> </a:t>
            </a:r>
            <a:r>
              <a:rPr lang="en-US" sz="1600" dirty="0" err="1"/>
              <a:t>déployés</a:t>
            </a:r>
            <a:r>
              <a:rPr lang="en-US" sz="1600" dirty="0"/>
              <a:t> et </a:t>
            </a:r>
            <a:r>
              <a:rPr lang="en-US" sz="1600" dirty="0" err="1"/>
              <a:t>distribués</a:t>
            </a:r>
            <a:r>
              <a:rPr lang="en-US" sz="1600" dirty="0"/>
              <a:t> </a:t>
            </a:r>
            <a:r>
              <a:rPr lang="en-US" sz="1600" dirty="0" err="1"/>
              <a:t>indépendamment</a:t>
            </a:r>
            <a:endParaRPr lang="en-US" sz="1600" dirty="0"/>
          </a:p>
          <a:p>
            <a:pPr lvl="1"/>
            <a:r>
              <a:rPr lang="en-US" sz="1600" dirty="0"/>
              <a:t>Les instances des services </a:t>
            </a:r>
            <a:r>
              <a:rPr lang="en-US" sz="1600" dirty="0" err="1"/>
              <a:t>doivent</a:t>
            </a:r>
            <a:r>
              <a:rPr lang="en-US" sz="1600" dirty="0"/>
              <a:t> </a:t>
            </a:r>
            <a:r>
              <a:rPr lang="en-US" sz="1600" dirty="0" err="1"/>
              <a:t>être</a:t>
            </a:r>
            <a:r>
              <a:rPr lang="en-US" sz="1600" dirty="0"/>
              <a:t> </a:t>
            </a:r>
            <a:r>
              <a:rPr lang="en-US" sz="1600" dirty="0" err="1"/>
              <a:t>isolés</a:t>
            </a:r>
            <a:endParaRPr lang="en-US" sz="1600" dirty="0"/>
          </a:p>
          <a:p>
            <a:pPr lvl="1"/>
            <a:r>
              <a:rPr lang="en-US" sz="1600" dirty="0"/>
              <a:t>Le </a:t>
            </a:r>
            <a:r>
              <a:rPr lang="en-US" sz="1600" dirty="0" err="1"/>
              <a:t>déployement</a:t>
            </a:r>
            <a:r>
              <a:rPr lang="en-US" sz="1600" dirty="0"/>
              <a:t> doit </a:t>
            </a:r>
            <a:r>
              <a:rPr lang="en-US" sz="1600" dirty="0" err="1"/>
              <a:t>être</a:t>
            </a:r>
            <a:r>
              <a:rPr lang="en-US" sz="1600" dirty="0"/>
              <a:t> </a:t>
            </a:r>
            <a:r>
              <a:rPr lang="en-US" sz="1600" dirty="0" err="1"/>
              <a:t>fiable</a:t>
            </a:r>
            <a:r>
              <a:rPr lang="en-US" sz="1600" dirty="0"/>
              <a:t> et d’un </a:t>
            </a:r>
            <a:r>
              <a:rPr lang="en-US" sz="1600" dirty="0" err="1"/>
              <a:t>coût</a:t>
            </a:r>
            <a:r>
              <a:rPr lang="en-US" sz="1600" dirty="0"/>
              <a:t> minimum</a:t>
            </a:r>
          </a:p>
          <a:p>
            <a:r>
              <a:rPr lang="en-US" sz="1800" dirty="0"/>
              <a:t>Nous </a:t>
            </a:r>
            <a:r>
              <a:rPr lang="en-US" sz="1800" dirty="0" err="1"/>
              <a:t>pouvons</a:t>
            </a:r>
            <a:r>
              <a:rPr lang="en-US" sz="1800" dirty="0"/>
              <a:t> </a:t>
            </a:r>
            <a:r>
              <a:rPr lang="en-US" sz="1800" dirty="0" err="1"/>
              <a:t>utiliser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seule</a:t>
            </a:r>
            <a:r>
              <a:rPr lang="en-US" sz="1800" dirty="0"/>
              <a:t> machine pour deployer </a:t>
            </a:r>
            <a:r>
              <a:rPr lang="en-US" sz="1800" dirty="0" err="1"/>
              <a:t>tous</a:t>
            </a:r>
            <a:r>
              <a:rPr lang="en-US" sz="1800" dirty="0"/>
              <a:t> les services, non </a:t>
            </a:r>
            <a:r>
              <a:rPr lang="en-US" sz="1800" dirty="0" err="1"/>
              <a:t>recommandé</a:t>
            </a:r>
            <a:endParaRPr lang="en-US" sz="1800" dirty="0"/>
          </a:p>
          <a:p>
            <a:r>
              <a:rPr lang="en-US" sz="1800" dirty="0"/>
              <a:t>La solution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d’utiliser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machine par service, que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soit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VM </a:t>
            </a:r>
            <a:r>
              <a:rPr lang="en-US" sz="1800" dirty="0" err="1"/>
              <a:t>ou</a:t>
            </a:r>
            <a:r>
              <a:rPr lang="en-US" sz="1800" dirty="0"/>
              <a:t> un </a:t>
            </a:r>
            <a:r>
              <a:rPr lang="en-US" sz="1800" dirty="0" err="1"/>
              <a:t>conteneur</a:t>
            </a:r>
            <a:r>
              <a:rPr lang="en-US" sz="1800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215397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C1295-09DA-4924-B606-688050B8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66" y="619188"/>
            <a:ext cx="7497239" cy="56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85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docker pour le </a:t>
            </a:r>
            <a:r>
              <a:rPr lang="en-US" dirty="0" err="1"/>
              <a:t>déployement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02" y="1544715"/>
            <a:ext cx="10607335" cy="4036055"/>
          </a:xfrm>
        </p:spPr>
        <p:txBody>
          <a:bodyPr/>
          <a:lstStyle/>
          <a:p>
            <a:r>
              <a:rPr lang="en-US" sz="1800" dirty="0"/>
              <a:t>Le service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donc</a:t>
            </a:r>
            <a:r>
              <a:rPr lang="en-US" sz="1800" dirty="0"/>
              <a:t> </a:t>
            </a:r>
            <a:r>
              <a:rPr lang="en-US" sz="1800" dirty="0" err="1"/>
              <a:t>installé</a:t>
            </a:r>
            <a:r>
              <a:rPr lang="en-US" sz="1800" dirty="0"/>
              <a:t> dans </a:t>
            </a:r>
            <a:r>
              <a:rPr lang="en-US" sz="1800" dirty="0" err="1"/>
              <a:t>une</a:t>
            </a:r>
            <a:r>
              <a:rPr lang="en-US" sz="1800" dirty="0"/>
              <a:t> image de </a:t>
            </a:r>
            <a:r>
              <a:rPr lang="en-US" sz="1800" dirty="0" err="1"/>
              <a:t>conteneur</a:t>
            </a:r>
            <a:r>
              <a:rPr lang="en-US" sz="1800" dirty="0"/>
              <a:t> et </a:t>
            </a:r>
            <a:r>
              <a:rPr lang="en-US" sz="1800" dirty="0" err="1"/>
              <a:t>déployé</a:t>
            </a:r>
            <a:r>
              <a:rPr lang="en-US" sz="1800" dirty="0"/>
              <a:t> sur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plateforme</a:t>
            </a:r>
            <a:r>
              <a:rPr lang="en-US" sz="1800" dirty="0"/>
              <a:t> </a:t>
            </a:r>
            <a:r>
              <a:rPr lang="en-US" sz="1800" dirty="0" err="1"/>
              <a:t>supportant</a:t>
            </a:r>
            <a:r>
              <a:rPr lang="en-US" sz="1800" dirty="0"/>
              <a:t> docker.</a:t>
            </a:r>
          </a:p>
          <a:p>
            <a:r>
              <a:rPr lang="en-US" sz="1800" dirty="0" err="1"/>
              <a:t>Ceci</a:t>
            </a:r>
            <a:r>
              <a:rPr lang="en-US" sz="1800" dirty="0"/>
              <a:t> </a:t>
            </a:r>
            <a:r>
              <a:rPr lang="en-US" sz="1800" dirty="0" err="1"/>
              <a:t>permet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Bonne isolation du service</a:t>
            </a:r>
          </a:p>
          <a:p>
            <a:pPr lvl="1"/>
            <a:r>
              <a:rPr lang="en-US" sz="1600" dirty="0"/>
              <a:t>Le service </a:t>
            </a:r>
            <a:r>
              <a:rPr lang="en-US" sz="1600" dirty="0" err="1"/>
              <a:t>est</a:t>
            </a:r>
            <a:r>
              <a:rPr lang="en-US" sz="1600" dirty="0"/>
              <a:t> “manageable”</a:t>
            </a:r>
          </a:p>
          <a:p>
            <a:pPr lvl="1"/>
            <a:r>
              <a:rPr lang="en-US" sz="1600" dirty="0" err="1"/>
              <a:t>Utilisation</a:t>
            </a:r>
            <a:r>
              <a:rPr lang="en-US" sz="1600" dirty="0"/>
              <a:t> de technologies </a:t>
            </a:r>
            <a:r>
              <a:rPr lang="en-US" sz="1600" dirty="0" err="1"/>
              <a:t>différentes</a:t>
            </a:r>
            <a:endParaRPr lang="en-US" sz="1600" dirty="0"/>
          </a:p>
          <a:p>
            <a:pPr lvl="1"/>
            <a:r>
              <a:rPr lang="en-US" sz="1600" dirty="0" err="1"/>
              <a:t>Utilisation</a:t>
            </a:r>
            <a:r>
              <a:rPr lang="en-US" sz="1600" dirty="0"/>
              <a:t> </a:t>
            </a:r>
            <a:r>
              <a:rPr lang="en-US" sz="1600" dirty="0" err="1"/>
              <a:t>efficiente</a:t>
            </a:r>
            <a:r>
              <a:rPr lang="en-US" sz="1600" dirty="0"/>
              <a:t> des </a:t>
            </a:r>
            <a:r>
              <a:rPr lang="en-US" sz="1600" dirty="0" err="1"/>
              <a:t>ressources</a:t>
            </a:r>
            <a:r>
              <a:rPr lang="en-US" sz="1600" dirty="0"/>
              <a:t> machine</a:t>
            </a:r>
          </a:p>
          <a:p>
            <a:pPr lvl="1"/>
            <a:r>
              <a:rPr lang="en-US" sz="1600" dirty="0" err="1"/>
              <a:t>Déployement</a:t>
            </a:r>
            <a:r>
              <a:rPr lang="en-US" sz="1600" dirty="0"/>
              <a:t> </a:t>
            </a:r>
            <a:r>
              <a:rPr lang="en-US" sz="1600" dirty="0" err="1"/>
              <a:t>rapide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1192B-E9EF-4FB2-AB8E-6C442EB0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850" y="1970189"/>
            <a:ext cx="5552242" cy="42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85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docker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03" y="1504188"/>
            <a:ext cx="10607335" cy="3849624"/>
          </a:xfrm>
        </p:spPr>
        <p:txBody>
          <a:bodyPr/>
          <a:lstStyle/>
          <a:p>
            <a:r>
              <a:rPr lang="en-US" sz="1800" dirty="0"/>
              <a:t>Docker </a:t>
            </a:r>
            <a:r>
              <a:rPr lang="en-US" sz="1800" dirty="0" err="1"/>
              <a:t>permet</a:t>
            </a:r>
            <a:r>
              <a:rPr lang="en-US" sz="1800" dirty="0"/>
              <a:t> de simplifier le </a:t>
            </a:r>
            <a:r>
              <a:rPr lang="en-US" sz="1800" dirty="0" err="1"/>
              <a:t>développement</a:t>
            </a:r>
            <a:r>
              <a:rPr lang="en-US" sz="1800" dirty="0"/>
              <a:t> des services.</a:t>
            </a:r>
          </a:p>
          <a:p>
            <a:r>
              <a:rPr lang="en-US" sz="1800" dirty="0" err="1"/>
              <a:t>Très</a:t>
            </a:r>
            <a:r>
              <a:rPr lang="en-US" sz="1800" dirty="0"/>
              <a:t> </a:t>
            </a:r>
            <a:r>
              <a:rPr lang="en-US" sz="1800" dirty="0" err="1"/>
              <a:t>souvent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développement</a:t>
            </a:r>
            <a:r>
              <a:rPr lang="en-US" sz="1800" dirty="0"/>
              <a:t>, nous </a:t>
            </a:r>
            <a:r>
              <a:rPr lang="en-US" sz="1800" dirty="0" err="1"/>
              <a:t>avons</a:t>
            </a:r>
            <a:r>
              <a:rPr lang="en-US" sz="1800" dirty="0"/>
              <a:t> </a:t>
            </a:r>
            <a:r>
              <a:rPr lang="en-US" sz="1800" dirty="0" err="1"/>
              <a:t>besoin</a:t>
            </a:r>
            <a:r>
              <a:rPr lang="en-US" sz="1800" dirty="0"/>
              <a:t> de services </a:t>
            </a:r>
            <a:r>
              <a:rPr lang="en-US" sz="1800" dirty="0" err="1"/>
              <a:t>d’infrastructure</a:t>
            </a:r>
            <a:r>
              <a:rPr lang="en-US" sz="1800" dirty="0"/>
              <a:t> (base de </a:t>
            </a:r>
            <a:r>
              <a:rPr lang="en-US" sz="1800" dirty="0" err="1"/>
              <a:t>données</a:t>
            </a:r>
            <a:r>
              <a:rPr lang="en-US" sz="1800" dirty="0"/>
              <a:t>, Message broker,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F694F-C9B8-4057-9AFF-83E75C18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32616"/>
            <a:ext cx="4816386" cy="3310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FADA5-8EBE-4E71-BD7B-92BFE208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961" y="2905887"/>
            <a:ext cx="5597065" cy="26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8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90" y="582151"/>
            <a:ext cx="10058400" cy="722866"/>
          </a:xfrm>
        </p:spPr>
        <p:txBody>
          <a:bodyPr/>
          <a:lstStyle/>
          <a:p>
            <a:r>
              <a:rPr lang="en-US" dirty="0" err="1"/>
              <a:t>Déployement</a:t>
            </a:r>
            <a:r>
              <a:rPr lang="en-US" dirty="0"/>
              <a:t> docker avec Jenkins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66" y="1409993"/>
            <a:ext cx="10713867" cy="4865855"/>
          </a:xfrm>
        </p:spPr>
        <p:txBody>
          <a:bodyPr>
            <a:normAutofit/>
          </a:bodyPr>
          <a:lstStyle/>
          <a:p>
            <a:r>
              <a:rPr lang="en-US" sz="1800" dirty="0" err="1"/>
              <a:t>L’utilisation</a:t>
            </a:r>
            <a:r>
              <a:rPr lang="en-US" sz="1800" dirty="0"/>
              <a:t> de docker </a:t>
            </a:r>
            <a:r>
              <a:rPr lang="en-US" sz="1800" dirty="0" err="1"/>
              <a:t>permet</a:t>
            </a:r>
            <a:r>
              <a:rPr lang="en-US" sz="1800" dirty="0"/>
              <a:t> </a:t>
            </a:r>
            <a:r>
              <a:rPr lang="en-US" sz="1800" dirty="0" err="1"/>
              <a:t>également</a:t>
            </a:r>
            <a:r>
              <a:rPr lang="en-US" sz="1800" dirty="0"/>
              <a:t> de </a:t>
            </a:r>
            <a:r>
              <a:rPr lang="en-US" sz="1800" dirty="0" err="1"/>
              <a:t>configurer</a:t>
            </a:r>
            <a:r>
              <a:rPr lang="en-US" sz="1800" dirty="0"/>
              <a:t> un pipeline de deployment des services par Jenkins.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295FE-6AB4-425A-ACB2-AA13B750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86365"/>
            <a:ext cx="6532486" cy="39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70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F366CE-2ADC-4A08-A21D-6832D470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19" y="1146763"/>
            <a:ext cx="6853562" cy="45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Démo</a:t>
            </a: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39054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651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10998"/>
          </a:xfrm>
        </p:spPr>
        <p:txBody>
          <a:bodyPr>
            <a:normAutofit/>
          </a:bodyPr>
          <a:lstStyle/>
          <a:p>
            <a:r>
              <a:rPr lang="en-US" dirty="0" err="1"/>
              <a:t>L’architecture</a:t>
            </a:r>
            <a:r>
              <a:rPr lang="en-US" dirty="0"/>
              <a:t> de docker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620" y="1553592"/>
            <a:ext cx="10713867" cy="4350058"/>
          </a:xfrm>
        </p:spPr>
        <p:txBody>
          <a:bodyPr>
            <a:normAutofit/>
          </a:bodyPr>
          <a:lstStyle/>
          <a:p>
            <a:r>
              <a:rPr lang="en-US" sz="1800" dirty="0"/>
              <a:t>Docker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combinaison</a:t>
            </a:r>
            <a:r>
              <a:rPr lang="en-US" sz="1800" dirty="0"/>
              <a:t> de Client, du Daemon, du </a:t>
            </a:r>
            <a:r>
              <a:rPr lang="en-US" sz="1800" dirty="0" err="1"/>
              <a:t>Registre</a:t>
            </a:r>
            <a:r>
              <a:rPr lang="en-US" sz="1800" dirty="0"/>
              <a:t> des images</a:t>
            </a:r>
          </a:p>
          <a:p>
            <a:r>
              <a:rPr lang="en-US" sz="1800" dirty="0"/>
              <a:t>Les images </a:t>
            </a:r>
            <a:r>
              <a:rPr lang="en-US" sz="1800" dirty="0" err="1"/>
              <a:t>peuvent</a:t>
            </a:r>
            <a:r>
              <a:rPr lang="en-US" sz="1800" dirty="0"/>
              <a:t> </a:t>
            </a:r>
            <a:r>
              <a:rPr lang="en-US" sz="1800" dirty="0" err="1"/>
              <a:t>être</a:t>
            </a:r>
            <a:r>
              <a:rPr lang="en-US" sz="1800" dirty="0"/>
              <a:t> </a:t>
            </a:r>
            <a:r>
              <a:rPr lang="en-US" sz="1800" dirty="0" err="1"/>
              <a:t>téléchargées</a:t>
            </a:r>
            <a:r>
              <a:rPr lang="en-US" sz="1800" dirty="0"/>
              <a:t> </a:t>
            </a:r>
            <a:r>
              <a:rPr lang="en-US" sz="1800" dirty="0" err="1"/>
              <a:t>localement</a:t>
            </a:r>
            <a:r>
              <a:rPr lang="en-US" sz="1800" dirty="0"/>
              <a:t> pour </a:t>
            </a:r>
            <a:r>
              <a:rPr lang="en-US" sz="1800" dirty="0" err="1"/>
              <a:t>s’executer</a:t>
            </a:r>
            <a:r>
              <a:rPr lang="en-US" sz="1800" dirty="0"/>
              <a:t> dans des </a:t>
            </a:r>
            <a:r>
              <a:rPr lang="en-US" sz="1800" dirty="0" err="1"/>
              <a:t>conteneurs</a:t>
            </a:r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DE512-D6E5-40CF-BC9B-89F27C31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78" y="2464590"/>
            <a:ext cx="7836578" cy="38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5387"/>
          </a:xfrm>
        </p:spPr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92" y="1597981"/>
            <a:ext cx="10607335" cy="3849624"/>
          </a:xfrm>
        </p:spPr>
        <p:txBody>
          <a:bodyPr/>
          <a:lstStyle/>
          <a:p>
            <a:r>
              <a:rPr lang="en-US" sz="1800" dirty="0"/>
              <a:t>Comment </a:t>
            </a:r>
            <a:r>
              <a:rPr lang="en-US" sz="1800" dirty="0" err="1"/>
              <a:t>développer</a:t>
            </a:r>
            <a:r>
              <a:rPr lang="en-US" sz="1800" dirty="0"/>
              <a:t> avec succès un </a:t>
            </a:r>
            <a:r>
              <a:rPr lang="en-US" sz="1800" dirty="0" err="1"/>
              <a:t>logiciel</a:t>
            </a:r>
            <a:r>
              <a:rPr lang="en-US" sz="1800" dirty="0"/>
              <a:t>? Le triangle du succès</a:t>
            </a:r>
          </a:p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33A2C-6516-4F86-9AB7-1C76D863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14" y="2136482"/>
            <a:ext cx="5521365" cy="42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10998"/>
          </a:xfrm>
        </p:spPr>
        <p:txBody>
          <a:bodyPr>
            <a:normAutofit/>
          </a:bodyPr>
          <a:lstStyle/>
          <a:p>
            <a:r>
              <a:rPr lang="en-US" dirty="0" err="1"/>
              <a:t>Projet</a:t>
            </a:r>
            <a:r>
              <a:rPr lang="en-US" dirty="0"/>
              <a:t> – </a:t>
            </a:r>
            <a:r>
              <a:rPr lang="en-US" dirty="0" err="1"/>
              <a:t>Conteneur</a:t>
            </a:r>
            <a:r>
              <a:rPr lang="en-US" dirty="0"/>
              <a:t> – Image -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620" y="1553592"/>
            <a:ext cx="10713867" cy="4350058"/>
          </a:xfrm>
        </p:spPr>
        <p:txBody>
          <a:bodyPr>
            <a:normAutofit/>
          </a:bodyPr>
          <a:lstStyle/>
          <a:p>
            <a:r>
              <a:rPr lang="en-US" sz="1800" dirty="0"/>
              <a:t>Nous </a:t>
            </a:r>
            <a:r>
              <a:rPr lang="en-US" sz="1800" dirty="0" err="1"/>
              <a:t>allons</a:t>
            </a:r>
            <a:r>
              <a:rPr lang="en-US" sz="1800" dirty="0"/>
              <a:t> utilizer des images pour executer </a:t>
            </a:r>
            <a:r>
              <a:rPr lang="en-US" sz="1800" dirty="0" err="1"/>
              <a:t>une</a:t>
            </a:r>
            <a:r>
              <a:rPr lang="en-US" sz="1800" dirty="0"/>
              <a:t> simple application</a:t>
            </a:r>
          </a:p>
          <a:p>
            <a:r>
              <a:rPr lang="en-US" sz="1800" dirty="0"/>
              <a:t>Pour rappel, </a:t>
            </a:r>
            <a:r>
              <a:rPr lang="en-US" sz="1800" dirty="0" err="1"/>
              <a:t>votre</a:t>
            </a:r>
            <a:r>
              <a:rPr lang="en-US" sz="1800" dirty="0"/>
              <a:t> </a:t>
            </a:r>
            <a:r>
              <a:rPr lang="en-US" sz="1800" dirty="0" err="1"/>
              <a:t>projet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copié</a:t>
            </a:r>
            <a:r>
              <a:rPr lang="en-US" sz="1800" dirty="0"/>
              <a:t> dans </a:t>
            </a:r>
            <a:r>
              <a:rPr lang="en-US" sz="1800" dirty="0" err="1"/>
              <a:t>une</a:t>
            </a:r>
            <a:r>
              <a:rPr lang="en-US" sz="1800" dirty="0"/>
              <a:t> image que </a:t>
            </a:r>
            <a:r>
              <a:rPr lang="en-US" sz="1800" dirty="0" err="1"/>
              <a:t>vous</a:t>
            </a:r>
            <a:r>
              <a:rPr lang="en-US" sz="1800" dirty="0"/>
              <a:t> </a:t>
            </a:r>
            <a:r>
              <a:rPr lang="en-US" sz="1800" dirty="0" err="1"/>
              <a:t>pouvez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non </a:t>
            </a:r>
            <a:r>
              <a:rPr lang="en-US" sz="1800" dirty="0" err="1"/>
              <a:t>mettre</a:t>
            </a:r>
            <a:r>
              <a:rPr lang="en-US" sz="1800" dirty="0"/>
              <a:t> sur un repository.</a:t>
            </a:r>
          </a:p>
          <a:p>
            <a:r>
              <a:rPr lang="en-US" sz="1800" dirty="0"/>
              <a:t>De </a:t>
            </a:r>
            <a:r>
              <a:rPr lang="en-US" sz="1800" dirty="0" err="1"/>
              <a:t>cette</a:t>
            </a:r>
            <a:r>
              <a:rPr lang="en-US" sz="1800" dirty="0"/>
              <a:t> image, </a:t>
            </a:r>
            <a:r>
              <a:rPr lang="en-US" sz="1800" dirty="0" err="1"/>
              <a:t>plusieurs</a:t>
            </a:r>
            <a:r>
              <a:rPr lang="en-US" sz="1800" dirty="0"/>
              <a:t> </a:t>
            </a:r>
            <a:r>
              <a:rPr lang="en-US" sz="1800" dirty="0" err="1"/>
              <a:t>conteneurs</a:t>
            </a:r>
            <a:r>
              <a:rPr lang="en-US" sz="1800" dirty="0"/>
              <a:t> docker </a:t>
            </a:r>
            <a:r>
              <a:rPr lang="en-US" sz="1800" dirty="0" err="1"/>
              <a:t>peuvent</a:t>
            </a:r>
            <a:r>
              <a:rPr lang="en-US" sz="1800" dirty="0"/>
              <a:t> </a:t>
            </a:r>
            <a:r>
              <a:rPr lang="en-US" sz="1800" dirty="0" err="1"/>
              <a:t>être</a:t>
            </a:r>
            <a:r>
              <a:rPr lang="en-US" sz="1800" dirty="0"/>
              <a:t> executes.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5AB9A-FE8C-42B0-A279-FBCBC9C0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6" y="3286881"/>
            <a:ext cx="8224342" cy="29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1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10998"/>
          </a:xfrm>
        </p:spPr>
        <p:txBody>
          <a:bodyPr>
            <a:normAutofit/>
          </a:bodyPr>
          <a:lstStyle/>
          <a:p>
            <a:r>
              <a:rPr lang="en-US" dirty="0"/>
              <a:t>Hello World polyglot!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620" y="1553592"/>
            <a:ext cx="10713867" cy="4350058"/>
          </a:xfrm>
        </p:spPr>
        <p:txBody>
          <a:bodyPr>
            <a:normAutofit/>
          </a:bodyPr>
          <a:lstStyle/>
          <a:p>
            <a:r>
              <a:rPr lang="en-US" sz="1800" dirty="0"/>
              <a:t>Nous </a:t>
            </a:r>
            <a:r>
              <a:rPr lang="en-US" sz="1800" dirty="0" err="1"/>
              <a:t>allons</a:t>
            </a:r>
            <a:r>
              <a:rPr lang="en-US" sz="1800" dirty="0"/>
              <a:t> </a:t>
            </a:r>
            <a:r>
              <a:rPr lang="en-US" sz="1800" dirty="0" err="1"/>
              <a:t>exécuter</a:t>
            </a:r>
            <a:r>
              <a:rPr lang="en-US" sz="1800" dirty="0"/>
              <a:t> les </a:t>
            </a:r>
            <a:r>
              <a:rPr lang="en-US" sz="1800" dirty="0" err="1"/>
              <a:t>commandes</a:t>
            </a:r>
            <a:r>
              <a:rPr lang="en-US" sz="1800" dirty="0"/>
              <a:t> </a:t>
            </a:r>
            <a:r>
              <a:rPr lang="en-US" sz="1800" dirty="0" err="1"/>
              <a:t>suivantes</a:t>
            </a:r>
            <a:r>
              <a:rPr lang="en-US" sz="1800" dirty="0"/>
              <a:t> pour tester docker: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7870A-37C4-4BF7-B287-39C7AFEAD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32" y="2153402"/>
            <a:ext cx="8829675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7BB09-0F83-4ADD-9618-45A828D7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34" y="3619987"/>
            <a:ext cx="8610600" cy="89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E7DC20-8327-4AD3-8CCB-A41D5B59F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458" y="4970836"/>
            <a:ext cx="8734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4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10998"/>
          </a:xfrm>
        </p:spPr>
        <p:txBody>
          <a:bodyPr>
            <a:normAutofit/>
          </a:bodyPr>
          <a:lstStyle/>
          <a:p>
            <a:r>
              <a:rPr lang="en-US" dirty="0"/>
              <a:t>Hello World version2!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620" y="1553592"/>
            <a:ext cx="10713867" cy="4350058"/>
          </a:xfrm>
        </p:spPr>
        <p:txBody>
          <a:bodyPr>
            <a:normAutofit/>
          </a:bodyPr>
          <a:lstStyle/>
          <a:p>
            <a:r>
              <a:rPr lang="en-US" sz="1800" dirty="0" err="1"/>
              <a:t>Vous</a:t>
            </a:r>
            <a:r>
              <a:rPr lang="en-US" sz="1800" dirty="0"/>
              <a:t> </a:t>
            </a:r>
            <a:r>
              <a:rPr lang="en-US" sz="1800" dirty="0" err="1"/>
              <a:t>pouvez</a:t>
            </a:r>
            <a:r>
              <a:rPr lang="en-US" sz="1800" dirty="0"/>
              <a:t> cloner les repositories </a:t>
            </a:r>
            <a:r>
              <a:rPr lang="en-US" sz="1800" dirty="0" err="1"/>
              <a:t>suivants</a:t>
            </a:r>
            <a:r>
              <a:rPr lang="en-US" sz="1800" dirty="0"/>
              <a:t> pour </a:t>
            </a:r>
            <a:r>
              <a:rPr lang="en-US" sz="1800" dirty="0" err="1"/>
              <a:t>créer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version 2</a:t>
            </a:r>
          </a:p>
          <a:p>
            <a:r>
              <a:rPr lang="en-US" sz="1800" dirty="0" err="1"/>
              <a:t>Toutes</a:t>
            </a:r>
            <a:r>
              <a:rPr lang="en-US" sz="1800" dirty="0"/>
              <a:t> les instructions se </a:t>
            </a:r>
            <a:r>
              <a:rPr lang="en-US" sz="1800" dirty="0" err="1"/>
              <a:t>trouvent</a:t>
            </a:r>
            <a:r>
              <a:rPr lang="en-US" sz="1800" dirty="0"/>
              <a:t> dans le README</a:t>
            </a:r>
          </a:p>
          <a:p>
            <a:r>
              <a:rPr lang="en-US" sz="1800" dirty="0">
                <a:hlinkClick r:id="rId2"/>
              </a:rPr>
              <a:t>https://github.com/adanlessossi/hello-world-python-rest.git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https://github.com/adanlessossi/hello-world-java-rest.git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https://github.com/adanlessossi/hello-world-node-rest.git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Pour executer </a:t>
            </a:r>
            <a:r>
              <a:rPr lang="en-US" sz="1800" dirty="0" err="1"/>
              <a:t>toutes</a:t>
            </a:r>
            <a:r>
              <a:rPr lang="en-US" sz="1800" dirty="0"/>
              <a:t> les instructions, il </a:t>
            </a:r>
            <a:r>
              <a:rPr lang="en-US" sz="1800" dirty="0" err="1"/>
              <a:t>vous</a:t>
            </a:r>
            <a:r>
              <a:rPr lang="en-US" sz="1800" dirty="0"/>
              <a:t> faut un </a:t>
            </a:r>
            <a:r>
              <a:rPr lang="en-US" sz="1800" dirty="0" err="1"/>
              <a:t>compte</a:t>
            </a:r>
            <a:r>
              <a:rPr lang="en-US" sz="1800" dirty="0"/>
              <a:t> </a:t>
            </a:r>
            <a:r>
              <a:rPr lang="en-US" sz="1800" dirty="0" err="1"/>
              <a:t>gratuit</a:t>
            </a:r>
            <a:r>
              <a:rPr lang="en-US" sz="1800" dirty="0"/>
              <a:t> chez </a:t>
            </a:r>
            <a:r>
              <a:rPr lang="en-US" sz="1800" dirty="0" err="1"/>
              <a:t>Dockerhub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https://hub.docker.com/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48620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/>
              <a:t>Pipeline CI/CD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41" y="1955306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/>
              <a:t>Nous </a:t>
            </a:r>
            <a:r>
              <a:rPr lang="en-US" sz="1800" dirty="0" err="1"/>
              <a:t>allons</a:t>
            </a:r>
            <a:r>
              <a:rPr lang="en-US" sz="1800" dirty="0"/>
              <a:t> </a:t>
            </a:r>
            <a:r>
              <a:rPr lang="en-US" sz="1800" dirty="0" err="1"/>
              <a:t>créer</a:t>
            </a:r>
            <a:r>
              <a:rPr lang="en-US" sz="1800" dirty="0"/>
              <a:t> un pipeline de Deployment avec Jenkins</a:t>
            </a:r>
          </a:p>
          <a:p>
            <a:r>
              <a:rPr lang="en-US" sz="1800" dirty="0">
                <a:hlinkClick r:id="rId2"/>
              </a:rPr>
              <a:t>https://www.jenkins.io/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C2B63-A5B4-4A5D-A8C9-82882849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059096"/>
            <a:ext cx="8906759" cy="30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4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/>
              <a:t>Docker pour </a:t>
            </a:r>
            <a:r>
              <a:rPr lang="en-US" dirty="0" err="1"/>
              <a:t>créer</a:t>
            </a:r>
            <a:r>
              <a:rPr lang="en-US" dirty="0"/>
              <a:t> la Pipeline CI/CD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41" y="1955306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/>
              <a:t>Nous </a:t>
            </a:r>
            <a:r>
              <a:rPr lang="en-US" sz="1800" dirty="0" err="1"/>
              <a:t>allons</a:t>
            </a:r>
            <a:r>
              <a:rPr lang="en-US" sz="1800" dirty="0"/>
              <a:t> </a:t>
            </a:r>
            <a:r>
              <a:rPr lang="en-US" sz="1800" dirty="0" err="1"/>
              <a:t>utiliser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image docker pour </a:t>
            </a:r>
            <a:r>
              <a:rPr lang="en-US" sz="1800" dirty="0" err="1"/>
              <a:t>créer</a:t>
            </a:r>
            <a:r>
              <a:rPr lang="en-US" sz="1800" dirty="0"/>
              <a:t> </a:t>
            </a:r>
            <a:r>
              <a:rPr lang="en-US" sz="1800" dirty="0" err="1"/>
              <a:t>notre</a:t>
            </a:r>
            <a:r>
              <a:rPr lang="en-US" sz="1800" dirty="0"/>
              <a:t> pipeline.</a:t>
            </a:r>
          </a:p>
          <a:p>
            <a:r>
              <a:rPr lang="en-US" sz="1800" dirty="0">
                <a:hlinkClick r:id="rId2"/>
              </a:rPr>
              <a:t>https://github.com/adanlessossi/jenkins.git</a:t>
            </a:r>
            <a:endParaRPr lang="en-US" sz="1800" dirty="0"/>
          </a:p>
          <a:p>
            <a:r>
              <a:rPr lang="en-US" sz="1800" dirty="0"/>
              <a:t>Avant de commencer il </a:t>
            </a:r>
            <a:r>
              <a:rPr lang="en-US" sz="1800" dirty="0" err="1"/>
              <a:t>faudra</a:t>
            </a:r>
            <a:r>
              <a:rPr lang="en-US" sz="1800" dirty="0"/>
              <a:t> </a:t>
            </a:r>
            <a:r>
              <a:rPr lang="en-US" sz="1800" dirty="0" err="1"/>
              <a:t>s’assurer</a:t>
            </a:r>
            <a:r>
              <a:rPr lang="en-US" sz="1800" dirty="0"/>
              <a:t> que docker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installé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Naviguez</a:t>
            </a:r>
            <a:r>
              <a:rPr lang="en-US" sz="1800" dirty="0"/>
              <a:t> </a:t>
            </a:r>
            <a:r>
              <a:rPr lang="en-US" sz="1800" dirty="0" err="1"/>
              <a:t>jusqu’au</a:t>
            </a:r>
            <a:r>
              <a:rPr lang="en-US" sz="1800" dirty="0"/>
              <a:t> dossier Jenkins. </a:t>
            </a:r>
            <a:r>
              <a:rPr lang="en-US" sz="1800" dirty="0" err="1"/>
              <a:t>Analysez</a:t>
            </a:r>
            <a:r>
              <a:rPr lang="en-US" sz="1800" dirty="0"/>
              <a:t> le </a:t>
            </a:r>
            <a:r>
              <a:rPr lang="en-US" sz="1800" dirty="0" err="1"/>
              <a:t>fichier</a:t>
            </a:r>
            <a:r>
              <a:rPr lang="en-US" sz="1800" dirty="0"/>
              <a:t> compose et </a:t>
            </a:r>
            <a:r>
              <a:rPr lang="en-US" sz="1800" dirty="0" err="1"/>
              <a:t>exécutez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F7327-EC84-4C66-A737-2847DE28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76" y="3258058"/>
            <a:ext cx="5991225" cy="98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B8371-08CE-4F9E-B572-44C1F720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55" y="4963605"/>
            <a:ext cx="6167901" cy="10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73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/>
              <a:t>Installation de Jenkins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41" y="1955306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/>
              <a:t>Après un </a:t>
            </a:r>
            <a:r>
              <a:rPr lang="en-US" sz="1800" dirty="0" err="1"/>
              <a:t>bref</a:t>
            </a:r>
            <a:r>
              <a:rPr lang="en-US" sz="1800" dirty="0"/>
              <a:t> moment </a:t>
            </a:r>
            <a:r>
              <a:rPr lang="en-US" sz="1800" dirty="0" err="1"/>
              <a:t>dépendant</a:t>
            </a:r>
            <a:r>
              <a:rPr lang="en-US" sz="1800" dirty="0"/>
              <a:t> de </a:t>
            </a:r>
            <a:r>
              <a:rPr lang="en-US" sz="1800" dirty="0" err="1"/>
              <a:t>votre</a:t>
            </a:r>
            <a:r>
              <a:rPr lang="en-US" sz="1800" dirty="0"/>
              <a:t> connection internet, </a:t>
            </a:r>
            <a:r>
              <a:rPr lang="en-US" sz="1800" dirty="0" err="1"/>
              <a:t>l’image</a:t>
            </a:r>
            <a:r>
              <a:rPr lang="en-US" sz="1800" dirty="0"/>
              <a:t> sera </a:t>
            </a:r>
            <a:r>
              <a:rPr lang="en-US" sz="1800" dirty="0" err="1"/>
              <a:t>téléchargée</a:t>
            </a:r>
            <a:r>
              <a:rPr lang="en-US" sz="1800" dirty="0"/>
              <a:t> et le </a:t>
            </a:r>
            <a:r>
              <a:rPr lang="en-US" sz="1800" dirty="0" err="1"/>
              <a:t>conteneur</a:t>
            </a:r>
            <a:r>
              <a:rPr lang="en-US" sz="1800" dirty="0"/>
              <a:t> </a:t>
            </a:r>
            <a:r>
              <a:rPr lang="en-US" sz="1800" dirty="0" err="1"/>
              <a:t>démarré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Vous</a:t>
            </a:r>
            <a:r>
              <a:rPr lang="en-US" sz="1800" dirty="0"/>
              <a:t> </a:t>
            </a:r>
            <a:r>
              <a:rPr lang="en-US" sz="1800" dirty="0" err="1"/>
              <a:t>verrez</a:t>
            </a:r>
            <a:r>
              <a:rPr lang="en-US" sz="1800" dirty="0"/>
              <a:t> </a:t>
            </a:r>
            <a:r>
              <a:rPr lang="en-US" sz="1800" dirty="0" err="1"/>
              <a:t>également</a:t>
            </a:r>
            <a:r>
              <a:rPr lang="en-US" sz="1800" dirty="0"/>
              <a:t> le mot de passe </a:t>
            </a:r>
            <a:r>
              <a:rPr lang="en-US" sz="1800" dirty="0" err="1"/>
              <a:t>Administrateur</a:t>
            </a:r>
            <a:r>
              <a:rPr lang="en-US" sz="1800" dirty="0"/>
              <a:t> dans les logs pour </a:t>
            </a:r>
            <a:r>
              <a:rPr lang="en-US" sz="1800" dirty="0" err="1"/>
              <a:t>vous</a:t>
            </a:r>
            <a:r>
              <a:rPr lang="en-US" sz="1800" dirty="0"/>
              <a:t> connecter pour la première </a:t>
            </a:r>
            <a:r>
              <a:rPr lang="en-US" sz="1800" dirty="0" err="1"/>
              <a:t>fois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88F66-9852-405B-99D3-8A059260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81" y="3429000"/>
            <a:ext cx="9599619" cy="27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8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/>
              <a:t>Installation des plugins Jenkins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41" y="1955306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 err="1"/>
              <a:t>Naviguez</a:t>
            </a:r>
            <a:r>
              <a:rPr lang="en-US" sz="1800" dirty="0"/>
              <a:t> à </a:t>
            </a:r>
            <a:r>
              <a:rPr lang="en-US" sz="1800" dirty="0" err="1"/>
              <a:t>l’URL</a:t>
            </a:r>
            <a:r>
              <a:rPr lang="en-US" sz="1800" dirty="0"/>
              <a:t> : </a:t>
            </a:r>
            <a:r>
              <a:rPr lang="en-US" sz="1800" dirty="0">
                <a:hlinkClick r:id="rId2"/>
              </a:rPr>
              <a:t>http://localhost:8081</a:t>
            </a:r>
            <a:r>
              <a:rPr lang="en-US" sz="1800" dirty="0"/>
              <a:t> et </a:t>
            </a:r>
            <a:r>
              <a:rPr lang="en-US" sz="1800" dirty="0" err="1"/>
              <a:t>insérez</a:t>
            </a:r>
            <a:r>
              <a:rPr lang="en-US" sz="1800" dirty="0"/>
              <a:t> le mot de passe </a:t>
            </a:r>
            <a:r>
              <a:rPr lang="en-US" sz="1800" dirty="0" err="1"/>
              <a:t>copié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E2D49-ED26-4E0C-890D-3AC84682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80" y="2459588"/>
            <a:ext cx="7196508" cy="37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4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/>
              <a:t>Installation des plugins Jenkins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41" y="1955306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 err="1"/>
              <a:t>Cliquez</a:t>
            </a:r>
            <a:r>
              <a:rPr lang="en-US" sz="1800" dirty="0"/>
              <a:t> sur install suggested plugins et </a:t>
            </a:r>
            <a:r>
              <a:rPr lang="en-US" sz="1800" dirty="0" err="1"/>
              <a:t>continuez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F6CB9-8AE3-4032-833F-084D3751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85" y="2461888"/>
            <a:ext cx="6809172" cy="38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7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l’administrateur</a:t>
            </a:r>
            <a:r>
              <a:rPr lang="en-US" dirty="0"/>
              <a:t> Jenkins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763" y="1784412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 err="1"/>
              <a:t>Créez</a:t>
            </a:r>
            <a:r>
              <a:rPr lang="en-US" sz="1800" dirty="0"/>
              <a:t> </a:t>
            </a:r>
            <a:r>
              <a:rPr lang="en-US" sz="1800" dirty="0" err="1"/>
              <a:t>votre</a:t>
            </a:r>
            <a:r>
              <a:rPr lang="en-US" sz="1800" dirty="0"/>
              <a:t> </a:t>
            </a:r>
            <a:r>
              <a:rPr lang="en-US" sz="1800" dirty="0" err="1"/>
              <a:t>administrateur</a:t>
            </a:r>
            <a:r>
              <a:rPr lang="en-US" sz="1800" dirty="0"/>
              <a:t> Jenkins et </a:t>
            </a:r>
            <a:r>
              <a:rPr lang="en-US" sz="1800" dirty="0" err="1"/>
              <a:t>continuez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B3C5B-F9A9-493F-9BD6-FD71AF98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17" y="2292890"/>
            <a:ext cx="7456133" cy="392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16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/>
              <a:t>Le Dashboard de Jenkins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763" y="1784412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/>
              <a:t>Après un moment, </a:t>
            </a:r>
            <a:r>
              <a:rPr lang="en-US" sz="1800" dirty="0" err="1"/>
              <a:t>vous</a:t>
            </a:r>
            <a:r>
              <a:rPr lang="en-US" sz="1800" dirty="0"/>
              <a:t> </a:t>
            </a:r>
            <a:r>
              <a:rPr lang="en-US" sz="1800" dirty="0" err="1"/>
              <a:t>verrez</a:t>
            </a:r>
            <a:r>
              <a:rPr lang="en-US" sz="1800" dirty="0"/>
              <a:t> le Dashboard </a:t>
            </a:r>
            <a:r>
              <a:rPr lang="en-US" sz="1800" dirty="0" err="1"/>
              <a:t>où</a:t>
            </a:r>
            <a:r>
              <a:rPr lang="en-US" sz="1800" dirty="0"/>
              <a:t> nous </a:t>
            </a:r>
            <a:r>
              <a:rPr lang="en-US" sz="1800" dirty="0" err="1"/>
              <a:t>allons</a:t>
            </a:r>
            <a:r>
              <a:rPr lang="en-US" sz="1800" dirty="0"/>
              <a:t> </a:t>
            </a:r>
            <a:r>
              <a:rPr lang="en-US" sz="1800" dirty="0" err="1"/>
              <a:t>configurer</a:t>
            </a:r>
            <a:r>
              <a:rPr lang="en-US" sz="1800" dirty="0"/>
              <a:t> les </a:t>
            </a:r>
            <a:r>
              <a:rPr lang="en-US" sz="1800" dirty="0" err="1"/>
              <a:t>projets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B94A4-F6CA-4974-8806-4F5268492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41" y="2278693"/>
            <a:ext cx="8706682" cy="40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4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58419"/>
          </a:xfrm>
        </p:spPr>
        <p:txBody>
          <a:bodyPr/>
          <a:lstStyle/>
          <a:p>
            <a:r>
              <a:rPr lang="en-US" dirty="0"/>
              <a:t>Monolith </a:t>
            </a:r>
            <a:r>
              <a:rPr lang="en-US" dirty="0" err="1"/>
              <a:t>ou</a:t>
            </a:r>
            <a:r>
              <a:rPr lang="en-US" dirty="0"/>
              <a:t> Microservices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1013"/>
            <a:ext cx="10607335" cy="3849624"/>
          </a:xfrm>
        </p:spPr>
        <p:txBody>
          <a:bodyPr/>
          <a:lstStyle/>
          <a:p>
            <a:r>
              <a:rPr lang="en-US" sz="1800" dirty="0"/>
              <a:t>Nous </a:t>
            </a:r>
            <a:r>
              <a:rPr lang="en-US" sz="1800" dirty="0" err="1"/>
              <a:t>avons</a:t>
            </a:r>
            <a:r>
              <a:rPr lang="en-US" sz="1800" dirty="0"/>
              <a:t> le </a:t>
            </a:r>
            <a:r>
              <a:rPr lang="en-US" sz="1800" dirty="0" err="1"/>
              <a:t>choix</a:t>
            </a:r>
            <a:r>
              <a:rPr lang="en-US" sz="1800" dirty="0"/>
              <a:t> entre </a:t>
            </a:r>
            <a:r>
              <a:rPr lang="en-US" sz="1800" dirty="0" err="1"/>
              <a:t>une</a:t>
            </a:r>
            <a:r>
              <a:rPr lang="en-US" sz="1800" dirty="0"/>
              <a:t> architecture </a:t>
            </a:r>
            <a:r>
              <a:rPr lang="en-US" sz="1800" dirty="0" err="1"/>
              <a:t>Monolitique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architecture Microservices.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29A37-AF72-4916-9D35-ECE3028C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10" y="2159432"/>
            <a:ext cx="8828843" cy="42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30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/>
              <a:t>Configuration de maven et docker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45" y="1651247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/>
              <a:t>Pour </a:t>
            </a:r>
            <a:r>
              <a:rPr lang="en-US" sz="1800" dirty="0" err="1"/>
              <a:t>créer</a:t>
            </a:r>
            <a:r>
              <a:rPr lang="en-US" sz="1800" dirty="0"/>
              <a:t> un pipeline de </a:t>
            </a:r>
            <a:r>
              <a:rPr lang="en-US" sz="1800" dirty="0" err="1"/>
              <a:t>projet</a:t>
            </a:r>
            <a:r>
              <a:rPr lang="en-US" sz="1800" dirty="0"/>
              <a:t> java, nous </a:t>
            </a:r>
            <a:r>
              <a:rPr lang="en-US" sz="1800" dirty="0" err="1"/>
              <a:t>avons</a:t>
            </a:r>
            <a:r>
              <a:rPr lang="en-US" sz="1800" dirty="0"/>
              <a:t> </a:t>
            </a:r>
            <a:r>
              <a:rPr lang="en-US" sz="1800" dirty="0" err="1"/>
              <a:t>besoin</a:t>
            </a:r>
            <a:r>
              <a:rPr lang="en-US" sz="1800" dirty="0"/>
              <a:t> des plugins de maven et docker</a:t>
            </a:r>
          </a:p>
          <a:p>
            <a:r>
              <a:rPr lang="en-US" sz="1800" dirty="0"/>
              <a:t>Dans “manage Jenkins”, </a:t>
            </a:r>
            <a:r>
              <a:rPr lang="en-US" sz="1800" dirty="0" err="1"/>
              <a:t>sélectionez</a:t>
            </a:r>
            <a:r>
              <a:rPr lang="en-US" sz="1800" dirty="0"/>
              <a:t> “manage plugins”, </a:t>
            </a:r>
            <a:r>
              <a:rPr lang="en-US" sz="1800" dirty="0" err="1"/>
              <a:t>installez</a:t>
            </a:r>
            <a:r>
              <a:rPr lang="en-US" sz="1800" dirty="0"/>
              <a:t> les plugins de maven et de docker.</a:t>
            </a:r>
          </a:p>
          <a:p>
            <a:r>
              <a:rPr lang="en-US" sz="1800" dirty="0"/>
              <a:t>Le menu qui nous </a:t>
            </a:r>
            <a:r>
              <a:rPr lang="en-US" sz="1800" dirty="0" err="1"/>
              <a:t>intéresse</a:t>
            </a:r>
            <a:r>
              <a:rPr lang="en-US" sz="1800" dirty="0"/>
              <a:t> </a:t>
            </a:r>
            <a:r>
              <a:rPr lang="en-US" sz="1800" dirty="0" err="1"/>
              <a:t>vraiment</a:t>
            </a:r>
            <a:r>
              <a:rPr lang="en-US" sz="1800" dirty="0"/>
              <a:t>, </a:t>
            </a:r>
            <a:r>
              <a:rPr lang="en-US" sz="1800" dirty="0" err="1"/>
              <a:t>c’est</a:t>
            </a:r>
            <a:r>
              <a:rPr lang="en-US" sz="1800" dirty="0"/>
              <a:t> “Global Tool Configuration” </a:t>
            </a:r>
            <a:r>
              <a:rPr lang="en-US" sz="1800" dirty="0" err="1"/>
              <a:t>où</a:t>
            </a:r>
            <a:r>
              <a:rPr lang="en-US" sz="1800" dirty="0"/>
              <a:t> nous </a:t>
            </a:r>
            <a:r>
              <a:rPr lang="en-US" sz="1800" dirty="0" err="1"/>
              <a:t>pouvons</a:t>
            </a:r>
            <a:r>
              <a:rPr lang="en-US" sz="1800" dirty="0"/>
              <a:t> </a:t>
            </a:r>
            <a:r>
              <a:rPr lang="en-US" sz="1800" dirty="0" err="1"/>
              <a:t>configurer</a:t>
            </a:r>
            <a:r>
              <a:rPr lang="en-US" sz="1800" dirty="0"/>
              <a:t> le pipeline.</a:t>
            </a:r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61197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/>
              <a:t>Configuration de maven et docker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45" y="1651247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/>
              <a:t>Pour </a:t>
            </a:r>
            <a:r>
              <a:rPr lang="en-US" sz="1800" dirty="0" err="1"/>
              <a:t>créer</a:t>
            </a:r>
            <a:r>
              <a:rPr lang="en-US" sz="1800" dirty="0"/>
              <a:t> un pipeline de </a:t>
            </a:r>
            <a:r>
              <a:rPr lang="en-US" sz="1800" dirty="0" err="1"/>
              <a:t>projet</a:t>
            </a:r>
            <a:r>
              <a:rPr lang="en-US" sz="1800" dirty="0"/>
              <a:t> java, nous </a:t>
            </a:r>
            <a:r>
              <a:rPr lang="en-US" sz="1800" dirty="0" err="1"/>
              <a:t>avons</a:t>
            </a:r>
            <a:r>
              <a:rPr lang="en-US" sz="1800" dirty="0"/>
              <a:t> </a:t>
            </a:r>
            <a:r>
              <a:rPr lang="en-US" sz="1800" dirty="0" err="1"/>
              <a:t>besoin</a:t>
            </a:r>
            <a:r>
              <a:rPr lang="en-US" sz="1800" dirty="0"/>
              <a:t> des plugins de maven et docker</a:t>
            </a:r>
          </a:p>
          <a:p>
            <a:r>
              <a:rPr lang="en-US" sz="1800" dirty="0"/>
              <a:t>Dans “manage Jenkins”, </a:t>
            </a:r>
            <a:r>
              <a:rPr lang="en-US" sz="1800" dirty="0" err="1"/>
              <a:t>sélectionez</a:t>
            </a:r>
            <a:r>
              <a:rPr lang="en-US" sz="1800" dirty="0"/>
              <a:t> “manage plugins”, </a:t>
            </a:r>
            <a:r>
              <a:rPr lang="en-US" sz="1800" dirty="0" err="1"/>
              <a:t>installez</a:t>
            </a:r>
            <a:r>
              <a:rPr lang="en-US" sz="1800" dirty="0"/>
              <a:t> les plugins de maven et de docker.</a:t>
            </a:r>
          </a:p>
          <a:p>
            <a:r>
              <a:rPr lang="en-US" sz="1800" dirty="0"/>
              <a:t>Le menu qui nous </a:t>
            </a:r>
            <a:r>
              <a:rPr lang="en-US" sz="1800" dirty="0" err="1"/>
              <a:t>intéresse</a:t>
            </a:r>
            <a:r>
              <a:rPr lang="en-US" sz="1800" dirty="0"/>
              <a:t> </a:t>
            </a:r>
            <a:r>
              <a:rPr lang="en-US" sz="1800" dirty="0" err="1"/>
              <a:t>vraiment</a:t>
            </a:r>
            <a:r>
              <a:rPr lang="en-US" sz="1800" dirty="0"/>
              <a:t>, </a:t>
            </a:r>
            <a:r>
              <a:rPr lang="en-US" sz="1800" dirty="0" err="1"/>
              <a:t>c’est</a:t>
            </a:r>
            <a:r>
              <a:rPr lang="en-US" sz="1800" dirty="0"/>
              <a:t> “Global Tool Configuration” </a:t>
            </a:r>
            <a:r>
              <a:rPr lang="en-US" sz="1800" dirty="0" err="1"/>
              <a:t>où</a:t>
            </a:r>
            <a:r>
              <a:rPr lang="en-US" sz="1800" dirty="0"/>
              <a:t> nous </a:t>
            </a:r>
            <a:r>
              <a:rPr lang="en-US" sz="1800" dirty="0" err="1"/>
              <a:t>pouvons</a:t>
            </a:r>
            <a:r>
              <a:rPr lang="en-US" sz="1800" dirty="0"/>
              <a:t> </a:t>
            </a:r>
            <a:r>
              <a:rPr lang="en-US" sz="1800" dirty="0" err="1"/>
              <a:t>configurer</a:t>
            </a:r>
            <a:r>
              <a:rPr lang="en-US" sz="1800" dirty="0"/>
              <a:t> le pipeline.</a:t>
            </a:r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828AA-C8DD-43D4-A822-EF1DBEBF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18" y="3977196"/>
            <a:ext cx="5210649" cy="2007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35108C-E9DD-4078-BF49-771D0FE1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56" y="3988638"/>
            <a:ext cx="4404434" cy="20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9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 err="1"/>
              <a:t>Création</a:t>
            </a:r>
            <a:r>
              <a:rPr lang="en-US" dirty="0"/>
              <a:t> du pipeline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45" y="1651247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/>
              <a:t>Au Dashboard de Jenkins, </a:t>
            </a:r>
            <a:r>
              <a:rPr lang="en-US" sz="1800" dirty="0" err="1"/>
              <a:t>choisissez</a:t>
            </a:r>
            <a:r>
              <a:rPr lang="en-US" sz="1800" dirty="0"/>
              <a:t> “Create new Job”</a:t>
            </a:r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3EBD6-14C4-48AC-8F9D-6B0B05E2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12" y="2180748"/>
            <a:ext cx="9487547" cy="41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7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/>
              <a:t>Configuration du trigger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45" y="1651247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/>
              <a:t>Nous </a:t>
            </a:r>
            <a:r>
              <a:rPr lang="en-US" sz="1800" dirty="0" err="1"/>
              <a:t>aimerions</a:t>
            </a:r>
            <a:r>
              <a:rPr lang="en-US" sz="1800" dirty="0"/>
              <a:t> que </a:t>
            </a:r>
            <a:r>
              <a:rPr lang="en-US" sz="1800" dirty="0" err="1"/>
              <a:t>ce</a:t>
            </a:r>
            <a:r>
              <a:rPr lang="en-US" sz="1800" dirty="0"/>
              <a:t> job </a:t>
            </a:r>
            <a:r>
              <a:rPr lang="en-US" sz="1800" dirty="0" err="1"/>
              <a:t>soit</a:t>
            </a:r>
            <a:r>
              <a:rPr lang="en-US" sz="1800" dirty="0"/>
              <a:t> </a:t>
            </a:r>
            <a:r>
              <a:rPr lang="en-US" sz="1800" dirty="0" err="1"/>
              <a:t>déclenché</a:t>
            </a:r>
            <a:r>
              <a:rPr lang="en-US" sz="1800" dirty="0"/>
              <a:t> </a:t>
            </a:r>
            <a:r>
              <a:rPr lang="en-US" sz="1800" dirty="0" err="1"/>
              <a:t>chaque</a:t>
            </a:r>
            <a:r>
              <a:rPr lang="en-US" sz="1800" dirty="0"/>
              <a:t> 5 minutes</a:t>
            </a:r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1F8B5-443A-4145-BBC2-9B908F81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20202"/>
            <a:ext cx="10130393" cy="29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0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/>
              <a:t>Configuration du Pipeline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45" y="1651247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/>
              <a:t>Nous </a:t>
            </a:r>
            <a:r>
              <a:rPr lang="en-US" sz="1800" dirty="0" err="1"/>
              <a:t>devons</a:t>
            </a:r>
            <a:r>
              <a:rPr lang="en-US" sz="1800" dirty="0"/>
              <a:t> configure </a:t>
            </a:r>
            <a:r>
              <a:rPr lang="en-US" sz="1800" dirty="0" err="1"/>
              <a:t>notre</a:t>
            </a:r>
            <a:r>
              <a:rPr lang="en-US" sz="1800" dirty="0"/>
              <a:t> git repository pour executer le pipeline</a:t>
            </a:r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0277B-AF68-4B88-9021-DC7D3255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54" y="2117218"/>
            <a:ext cx="6135257" cy="2588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65F9B-5B1D-4989-A12C-4B9EBDB9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54" y="4909046"/>
            <a:ext cx="8782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27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 err="1"/>
              <a:t>déclenchement</a:t>
            </a:r>
            <a:r>
              <a:rPr lang="en-US" dirty="0"/>
              <a:t> du Pipeline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45" y="1651247"/>
            <a:ext cx="10482309" cy="4028243"/>
          </a:xfrm>
        </p:spPr>
        <p:txBody>
          <a:bodyPr>
            <a:normAutofit/>
          </a:bodyPr>
          <a:lstStyle/>
          <a:p>
            <a:r>
              <a:rPr lang="en-US" sz="1800" dirty="0" err="1"/>
              <a:t>Cliquez</a:t>
            </a:r>
            <a:r>
              <a:rPr lang="en-US" sz="1800" dirty="0"/>
              <a:t> sur “Build now”</a:t>
            </a:r>
          </a:p>
          <a:p>
            <a:endParaRPr lang="en-US" sz="18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AF55E-BC49-4652-8422-E1655AA4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205037"/>
            <a:ext cx="102965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10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 err="1"/>
              <a:t>Résultat</a:t>
            </a:r>
            <a:r>
              <a:rPr lang="en-US" dirty="0"/>
              <a:t> du Pipeline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32D75-D4F8-4086-879D-DE2EBDB2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80682"/>
            <a:ext cx="10058400" cy="46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78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181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41" y="1955306"/>
            <a:ext cx="10482309" cy="4196919"/>
          </a:xfrm>
        </p:spPr>
        <p:txBody>
          <a:bodyPr>
            <a:normAutofit/>
          </a:bodyPr>
          <a:lstStyle/>
          <a:p>
            <a:r>
              <a:rPr lang="en-US" sz="1800" dirty="0" err="1"/>
              <a:t>Ceci</a:t>
            </a:r>
            <a:r>
              <a:rPr lang="en-US" sz="1800" dirty="0"/>
              <a:t> </a:t>
            </a:r>
            <a:r>
              <a:rPr lang="en-US" sz="1800" dirty="0" err="1"/>
              <a:t>n’est</a:t>
            </a:r>
            <a:r>
              <a:rPr lang="en-US" sz="1800" dirty="0"/>
              <a:t> </a:t>
            </a:r>
            <a:r>
              <a:rPr lang="en-US" sz="1800" dirty="0" err="1"/>
              <a:t>qu’une</a:t>
            </a:r>
            <a:r>
              <a:rPr lang="en-US" sz="1800" dirty="0"/>
              <a:t> introduction aux nouveaux </a:t>
            </a:r>
            <a:r>
              <a:rPr lang="en-US" sz="1800" dirty="0" err="1"/>
              <a:t>pouvoirs</a:t>
            </a:r>
            <a:r>
              <a:rPr lang="en-US" sz="1800" dirty="0"/>
              <a:t> qui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donnés</a:t>
            </a:r>
            <a:r>
              <a:rPr lang="en-US" sz="1800" dirty="0"/>
              <a:t> aux </a:t>
            </a:r>
            <a:r>
              <a:rPr lang="en-US" sz="1800" dirty="0" err="1"/>
              <a:t>développeurs</a:t>
            </a:r>
            <a:r>
              <a:rPr lang="en-US" sz="1800" dirty="0"/>
              <a:t>.</a:t>
            </a:r>
          </a:p>
          <a:p>
            <a:r>
              <a:rPr lang="en-US" sz="1800" dirty="0"/>
              <a:t>Plus de </a:t>
            </a:r>
            <a:r>
              <a:rPr lang="en-US" sz="1800" dirty="0" err="1"/>
              <a:t>renseignements</a:t>
            </a:r>
            <a:r>
              <a:rPr lang="en-US" sz="1800" dirty="0"/>
              <a:t>:</a:t>
            </a:r>
          </a:p>
          <a:p>
            <a:r>
              <a:rPr lang="de-CH" sz="1600" dirty="0">
                <a:hlinkClick r:id="rId2"/>
              </a:rPr>
              <a:t>https://docs.docker.com/</a:t>
            </a:r>
            <a:endParaRPr lang="de-CH" sz="1600" dirty="0"/>
          </a:p>
          <a:p>
            <a:r>
              <a:rPr lang="de-CH" sz="1600" dirty="0">
                <a:hlinkClick r:id="rId3"/>
              </a:rPr>
              <a:t>https://github.com/</a:t>
            </a:r>
            <a:endParaRPr lang="de-CH" sz="1600" dirty="0"/>
          </a:p>
          <a:p>
            <a:r>
              <a:rPr lang="de-CH" sz="1600" dirty="0">
                <a:hlinkClick r:id="rId4"/>
              </a:rPr>
              <a:t>https://hub.docker.com/</a:t>
            </a:r>
            <a:endParaRPr lang="de-CH" sz="1600" dirty="0"/>
          </a:p>
          <a:p>
            <a:r>
              <a:rPr lang="fr-CH" dirty="0">
                <a:hlinkClick r:id="rId5"/>
              </a:rPr>
              <a:t>https://www.jenkins.io/</a:t>
            </a:r>
            <a:endParaRPr lang="de-CH" sz="16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9069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41" y="1955306"/>
            <a:ext cx="10482309" cy="4196919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95F0F-219C-4F42-9418-9C700DFF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6" y="1122902"/>
            <a:ext cx="7238261" cy="46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3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L’architecture</a:t>
            </a:r>
            <a:r>
              <a:rPr lang="en-US" dirty="0"/>
              <a:t> </a:t>
            </a:r>
            <a:r>
              <a:rPr lang="en-US" dirty="0" err="1"/>
              <a:t>Monolitique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70EA5-7181-4317-8457-3A95098D3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635" y="2014194"/>
            <a:ext cx="7644258" cy="4379952"/>
          </a:xfrm>
        </p:spPr>
      </p:pic>
    </p:spTree>
    <p:extLst>
      <p:ext uri="{BB962C8B-B14F-4D97-AF65-F5344CB8AC3E}">
        <p14:creationId xmlns:p14="http://schemas.microsoft.com/office/powerpoint/2010/main" val="1869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8552"/>
          </a:xfrm>
        </p:spPr>
        <p:txBody>
          <a:bodyPr/>
          <a:lstStyle/>
          <a:p>
            <a:r>
              <a:rPr lang="en-US" dirty="0" err="1"/>
              <a:t>Problèmes</a:t>
            </a:r>
            <a:r>
              <a:rPr lang="en-US" dirty="0"/>
              <a:t> avec le Monolith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03" y="2014194"/>
            <a:ext cx="10607335" cy="3849624"/>
          </a:xfrm>
        </p:spPr>
        <p:txBody>
          <a:bodyPr/>
          <a:lstStyle/>
          <a:p>
            <a:r>
              <a:rPr lang="en-US" sz="1800" dirty="0"/>
              <a:t>Au fur et à </a:t>
            </a:r>
            <a:r>
              <a:rPr lang="en-US" sz="1800" dirty="0" err="1"/>
              <a:t>mesure</a:t>
            </a:r>
            <a:r>
              <a:rPr lang="en-US" sz="1800" dirty="0"/>
              <a:t> du temps, </a:t>
            </a:r>
            <a:r>
              <a:rPr lang="en-US" sz="1800" dirty="0" err="1"/>
              <a:t>l’application</a:t>
            </a:r>
            <a:r>
              <a:rPr lang="en-US" sz="1800" dirty="0"/>
              <a:t> </a:t>
            </a:r>
            <a:r>
              <a:rPr lang="en-US" sz="1800" dirty="0" err="1"/>
              <a:t>devient</a:t>
            </a:r>
            <a:r>
              <a:rPr lang="en-US" sz="1800" dirty="0"/>
              <a:t> trop </a:t>
            </a:r>
            <a:r>
              <a:rPr lang="en-US" sz="1800" dirty="0" err="1"/>
              <a:t>grosse</a:t>
            </a:r>
            <a:endParaRPr lang="en-US" sz="1800" dirty="0"/>
          </a:p>
          <a:p>
            <a:r>
              <a:rPr lang="en-US" sz="1800" dirty="0" err="1"/>
              <a:t>Chaque</a:t>
            </a:r>
            <a:r>
              <a:rPr lang="en-US" sz="1800" dirty="0"/>
              <a:t> </a:t>
            </a:r>
            <a:r>
              <a:rPr lang="en-US" sz="1800" dirty="0" err="1"/>
              <a:t>changement</a:t>
            </a:r>
            <a:r>
              <a:rPr lang="en-US" sz="1800" dirty="0"/>
              <a:t> </a:t>
            </a:r>
            <a:r>
              <a:rPr lang="en-US" sz="1800" dirty="0" err="1"/>
              <a:t>nécessite</a:t>
            </a:r>
            <a:r>
              <a:rPr lang="en-US" sz="1800" dirty="0"/>
              <a:t> le </a:t>
            </a:r>
            <a:r>
              <a:rPr lang="en-US" sz="1800" dirty="0" err="1"/>
              <a:t>déployement</a:t>
            </a:r>
            <a:r>
              <a:rPr lang="en-US" sz="1800" dirty="0"/>
              <a:t> de </a:t>
            </a:r>
            <a:r>
              <a:rPr lang="en-US" sz="1800" dirty="0" err="1"/>
              <a:t>toute</a:t>
            </a:r>
            <a:r>
              <a:rPr lang="en-US" sz="1800" dirty="0"/>
              <a:t> </a:t>
            </a:r>
            <a:r>
              <a:rPr lang="en-US" sz="1800" dirty="0" err="1"/>
              <a:t>l’application</a:t>
            </a:r>
            <a:endParaRPr lang="en-US" sz="1800" dirty="0"/>
          </a:p>
          <a:p>
            <a:r>
              <a:rPr lang="en-US" sz="1800" dirty="0"/>
              <a:t>Les </a:t>
            </a:r>
            <a:r>
              <a:rPr lang="en-US" sz="1800" dirty="0" err="1"/>
              <a:t>erreurs</a:t>
            </a:r>
            <a:r>
              <a:rPr lang="en-US" sz="1800" dirty="0"/>
              <a:t> et les bugs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difficiles</a:t>
            </a:r>
            <a:r>
              <a:rPr lang="en-US" sz="1800" dirty="0"/>
              <a:t> à identifier.</a:t>
            </a:r>
          </a:p>
          <a:p>
            <a:r>
              <a:rPr lang="en-US" sz="1800" dirty="0" err="1"/>
              <a:t>L’application</a:t>
            </a:r>
            <a:r>
              <a:rPr lang="en-US" sz="1800" dirty="0"/>
              <a:t> </a:t>
            </a:r>
            <a:r>
              <a:rPr lang="en-US" sz="1800" dirty="0" err="1"/>
              <a:t>n’est</a:t>
            </a:r>
            <a:r>
              <a:rPr lang="en-US" sz="1800" dirty="0"/>
              <a:t> plus </a:t>
            </a:r>
            <a:r>
              <a:rPr lang="en-US" sz="1800" dirty="0" err="1"/>
              <a:t>alignée</a:t>
            </a:r>
            <a:r>
              <a:rPr lang="en-US" sz="1800" dirty="0"/>
              <a:t> à </a:t>
            </a:r>
            <a:r>
              <a:rPr lang="en-US" sz="1800" dirty="0" err="1"/>
              <a:t>l’organization</a:t>
            </a:r>
            <a:r>
              <a:rPr lang="en-US" sz="1800" dirty="0"/>
              <a:t>.</a:t>
            </a:r>
          </a:p>
          <a:p>
            <a:r>
              <a:rPr lang="en-US" sz="1800" dirty="0"/>
              <a:t>La </a:t>
            </a:r>
            <a:r>
              <a:rPr lang="en-US" sz="1800" dirty="0" err="1"/>
              <a:t>méthodologie</a:t>
            </a:r>
            <a:r>
              <a:rPr lang="en-US" sz="1800" dirty="0"/>
              <a:t> agile </a:t>
            </a:r>
            <a:r>
              <a:rPr lang="en-US" sz="1800" dirty="0" err="1"/>
              <a:t>n’est</a:t>
            </a:r>
            <a:r>
              <a:rPr lang="en-US" sz="1800" dirty="0"/>
              <a:t> pas adoptable</a:t>
            </a:r>
          </a:p>
          <a:p>
            <a:r>
              <a:rPr lang="en-US" sz="1800" dirty="0"/>
              <a:t>Il </a:t>
            </a:r>
            <a:r>
              <a:rPr lang="en-US" sz="1800" dirty="0" err="1"/>
              <a:t>n’y</a:t>
            </a:r>
            <a:r>
              <a:rPr lang="en-US" sz="1800" dirty="0"/>
              <a:t> a plus </a:t>
            </a:r>
            <a:r>
              <a:rPr lang="en-US" sz="1800" dirty="0" err="1"/>
              <a:t>d’autonomie</a:t>
            </a:r>
            <a:r>
              <a:rPr lang="en-US" sz="1800" dirty="0"/>
              <a:t> entre les </a:t>
            </a:r>
            <a:r>
              <a:rPr lang="en-US" sz="1800" dirty="0" err="1"/>
              <a:t>équipes</a:t>
            </a:r>
            <a:endParaRPr lang="en-US" sz="1800" dirty="0"/>
          </a:p>
          <a:p>
            <a:r>
              <a:rPr lang="en-US" sz="1800" dirty="0" err="1"/>
              <a:t>Bref</a:t>
            </a:r>
            <a:r>
              <a:rPr lang="en-US" sz="1800" dirty="0"/>
              <a:t>,…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qu’on</a:t>
            </a:r>
            <a:r>
              <a:rPr lang="en-US" sz="1800" dirty="0"/>
              <a:t> </a:t>
            </a:r>
            <a:r>
              <a:rPr lang="en-US" sz="1800" dirty="0" err="1"/>
              <a:t>appellle</a:t>
            </a:r>
            <a:r>
              <a:rPr lang="en-US" sz="1800" dirty="0"/>
              <a:t> “</a:t>
            </a:r>
            <a:r>
              <a:rPr lang="en-US" sz="1800" dirty="0" err="1"/>
              <a:t>l’enfer</a:t>
            </a:r>
            <a:r>
              <a:rPr lang="en-US" sz="1800" dirty="0"/>
              <a:t> du monolith”, monolithic hell!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569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8552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décomposition</a:t>
            </a:r>
            <a:r>
              <a:rPr lang="en-US" dirty="0"/>
              <a:t> </a:t>
            </a:r>
            <a:r>
              <a:rPr lang="en-US" dirty="0" err="1"/>
              <a:t>fonctionnelle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32" y="1641332"/>
            <a:ext cx="10607335" cy="3849624"/>
          </a:xfrm>
        </p:spPr>
        <p:txBody>
          <a:bodyPr/>
          <a:lstStyle/>
          <a:p>
            <a:r>
              <a:rPr lang="en-US" sz="1800" dirty="0"/>
              <a:t>La solution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d’appliquer</a:t>
            </a:r>
            <a:r>
              <a:rPr lang="en-US" sz="1800" dirty="0"/>
              <a:t> la </a:t>
            </a:r>
            <a:r>
              <a:rPr lang="en-US" sz="1800" dirty="0" err="1"/>
              <a:t>décomposition</a:t>
            </a:r>
            <a:r>
              <a:rPr lang="en-US" sz="1800" dirty="0"/>
              <a:t> </a:t>
            </a:r>
            <a:r>
              <a:rPr lang="en-US" sz="1800" dirty="0" err="1"/>
              <a:t>fonctionnelle</a:t>
            </a:r>
            <a:r>
              <a:rPr lang="en-US" sz="1800" dirty="0"/>
              <a:t>.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24DF0-2A0F-4D37-84C3-ABDA353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22422"/>
            <a:ext cx="7313720" cy="41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7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8552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décomposition</a:t>
            </a:r>
            <a:r>
              <a:rPr lang="en-US" dirty="0"/>
              <a:t> </a:t>
            </a:r>
            <a:r>
              <a:rPr lang="en-US" dirty="0" err="1"/>
              <a:t>fonctionnelle</a:t>
            </a:r>
            <a:r>
              <a:rPr lang="en-US" dirty="0"/>
              <a:t> (2)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32" y="1917576"/>
            <a:ext cx="10607335" cy="3591135"/>
          </a:xfrm>
        </p:spPr>
        <p:txBody>
          <a:bodyPr/>
          <a:lstStyle/>
          <a:p>
            <a:r>
              <a:rPr lang="en-US" sz="1800" dirty="0" err="1"/>
              <a:t>L’axe</a:t>
            </a:r>
            <a:r>
              <a:rPr lang="en-US" sz="1800" dirty="0"/>
              <a:t> </a:t>
            </a:r>
            <a:r>
              <a:rPr lang="en-US" sz="1800" b="1" i="1" dirty="0"/>
              <a:t>y</a:t>
            </a:r>
            <a:r>
              <a:rPr lang="en-US" sz="1800" dirty="0"/>
              <a:t> </a:t>
            </a:r>
            <a:r>
              <a:rPr lang="en-US" sz="1800" dirty="0" err="1"/>
              <a:t>permet</a:t>
            </a:r>
            <a:r>
              <a:rPr lang="en-US" sz="1800" dirty="0"/>
              <a:t> de </a:t>
            </a:r>
            <a:r>
              <a:rPr lang="en-US" sz="1800" dirty="0" err="1"/>
              <a:t>décomposer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application par </a:t>
            </a:r>
            <a:r>
              <a:rPr lang="en-US" sz="1800" dirty="0" err="1"/>
              <a:t>fonction</a:t>
            </a:r>
            <a:r>
              <a:rPr lang="en-US" sz="1800" dirty="0"/>
              <a:t>(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séparant</a:t>
            </a:r>
            <a:r>
              <a:rPr lang="en-US" sz="1800" dirty="0"/>
              <a:t> les </a:t>
            </a:r>
            <a:r>
              <a:rPr lang="en-US" sz="1800" dirty="0" err="1"/>
              <a:t>fonctions</a:t>
            </a:r>
            <a:r>
              <a:rPr lang="en-US" sz="1800" dirty="0"/>
              <a:t> </a:t>
            </a:r>
            <a:r>
              <a:rPr lang="en-US" sz="1800" dirty="0" err="1"/>
              <a:t>différentes</a:t>
            </a:r>
            <a:r>
              <a:rPr lang="en-US" sz="1800" dirty="0"/>
              <a:t>), </a:t>
            </a:r>
            <a:r>
              <a:rPr lang="en-US" sz="1800" dirty="0" err="1"/>
              <a:t>c’est</a:t>
            </a:r>
            <a:r>
              <a:rPr lang="en-US" sz="1800" dirty="0"/>
              <a:t> la </a:t>
            </a:r>
            <a:r>
              <a:rPr lang="en-US" sz="1800" dirty="0" err="1"/>
              <a:t>décomposition</a:t>
            </a:r>
            <a:r>
              <a:rPr lang="en-US" sz="1800" dirty="0"/>
              <a:t> </a:t>
            </a:r>
            <a:r>
              <a:rPr lang="en-US" sz="1800" dirty="0" err="1"/>
              <a:t>verticale</a:t>
            </a:r>
            <a:r>
              <a:rPr lang="en-US" sz="1800" dirty="0"/>
              <a:t>. </a:t>
            </a:r>
            <a:r>
              <a:rPr lang="en-US" sz="1800" dirty="0" err="1"/>
              <a:t>C’est</a:t>
            </a:r>
            <a:r>
              <a:rPr lang="en-US" sz="1800" dirty="0"/>
              <a:t> la </a:t>
            </a:r>
            <a:r>
              <a:rPr lang="en-US" sz="1800" dirty="0" err="1"/>
              <a:t>partie</a:t>
            </a:r>
            <a:r>
              <a:rPr lang="en-US" sz="1800" dirty="0"/>
              <a:t> la plus </a:t>
            </a:r>
            <a:r>
              <a:rPr lang="en-US" sz="1800" dirty="0" err="1"/>
              <a:t>importante</a:t>
            </a:r>
            <a:r>
              <a:rPr lang="en-US" sz="1800" dirty="0"/>
              <a:t> </a:t>
            </a:r>
            <a:r>
              <a:rPr lang="en-US" sz="1800" dirty="0" err="1"/>
              <a:t>où</a:t>
            </a:r>
            <a:r>
              <a:rPr lang="en-US" sz="1800" dirty="0"/>
              <a:t> </a:t>
            </a:r>
            <a:r>
              <a:rPr lang="en-US" sz="1800" dirty="0" err="1"/>
              <a:t>vous</a:t>
            </a:r>
            <a:r>
              <a:rPr lang="en-US" sz="1800" dirty="0"/>
              <a:t> </a:t>
            </a:r>
            <a:r>
              <a:rPr lang="en-US" sz="1800" dirty="0" err="1"/>
              <a:t>décomposez</a:t>
            </a:r>
            <a:r>
              <a:rPr lang="en-US" sz="1800" dirty="0"/>
              <a:t> </a:t>
            </a:r>
            <a:r>
              <a:rPr lang="en-US" sz="1800" dirty="0" err="1"/>
              <a:t>votre</a:t>
            </a:r>
            <a:r>
              <a:rPr lang="en-US" sz="1800" dirty="0"/>
              <a:t> application </a:t>
            </a:r>
            <a:r>
              <a:rPr lang="en-US" sz="1800" dirty="0" err="1"/>
              <a:t>en</a:t>
            </a:r>
            <a:r>
              <a:rPr lang="en-US" sz="1800" dirty="0"/>
              <a:t> petites </a:t>
            </a:r>
            <a:r>
              <a:rPr lang="en-US" sz="1800" dirty="0" err="1"/>
              <a:t>fonctions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services (microservices).</a:t>
            </a:r>
          </a:p>
          <a:p>
            <a:r>
              <a:rPr lang="en-US" sz="1800" dirty="0" err="1"/>
              <a:t>L’axe</a:t>
            </a:r>
            <a:r>
              <a:rPr lang="en-US" sz="1800" dirty="0"/>
              <a:t> </a:t>
            </a:r>
            <a:r>
              <a:rPr lang="en-US" sz="1800" b="1" i="1" dirty="0"/>
              <a:t>x</a:t>
            </a:r>
            <a:r>
              <a:rPr lang="en-US" sz="1800" dirty="0"/>
              <a:t> </a:t>
            </a:r>
            <a:r>
              <a:rPr lang="en-US" sz="1800" dirty="0" err="1"/>
              <a:t>permet</a:t>
            </a:r>
            <a:r>
              <a:rPr lang="en-US" sz="1800" dirty="0"/>
              <a:t> de </a:t>
            </a:r>
            <a:r>
              <a:rPr lang="en-US" sz="1800" dirty="0" err="1"/>
              <a:t>décomposer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application par duplication (</a:t>
            </a:r>
            <a:r>
              <a:rPr lang="en-US" sz="1800" dirty="0" err="1"/>
              <a:t>clonage</a:t>
            </a:r>
            <a:r>
              <a:rPr lang="en-US" sz="1800" dirty="0"/>
              <a:t>), </a:t>
            </a:r>
            <a:r>
              <a:rPr lang="en-US" sz="1800" dirty="0" err="1"/>
              <a:t>c’est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qu’on</a:t>
            </a:r>
            <a:r>
              <a:rPr lang="en-US" sz="1800" dirty="0"/>
              <a:t> </a:t>
            </a:r>
            <a:r>
              <a:rPr lang="en-US" sz="1800" dirty="0" err="1"/>
              <a:t>appelle</a:t>
            </a:r>
            <a:r>
              <a:rPr lang="en-US" sz="1800" dirty="0"/>
              <a:t> la </a:t>
            </a:r>
            <a:r>
              <a:rPr lang="en-US" sz="1800" dirty="0" err="1"/>
              <a:t>décomposition</a:t>
            </a:r>
            <a:r>
              <a:rPr lang="en-US" sz="1800" dirty="0"/>
              <a:t> </a:t>
            </a:r>
            <a:r>
              <a:rPr lang="en-US" sz="1800" dirty="0" err="1"/>
              <a:t>horizontale</a:t>
            </a:r>
            <a:r>
              <a:rPr lang="en-US" sz="1800" dirty="0"/>
              <a:t> </a:t>
            </a:r>
            <a:r>
              <a:rPr lang="en-US" sz="1800" dirty="0" err="1"/>
              <a:t>où</a:t>
            </a:r>
            <a:r>
              <a:rPr lang="en-US" sz="1800" dirty="0"/>
              <a:t> </a:t>
            </a:r>
            <a:r>
              <a:rPr lang="en-US" sz="1800" dirty="0" err="1"/>
              <a:t>vous</a:t>
            </a:r>
            <a:r>
              <a:rPr lang="en-US" sz="1800" dirty="0"/>
              <a:t> </a:t>
            </a:r>
            <a:r>
              <a:rPr lang="en-US" sz="1800" dirty="0" err="1"/>
              <a:t>exécutez</a:t>
            </a:r>
            <a:r>
              <a:rPr lang="en-US" sz="1800" dirty="0"/>
              <a:t> </a:t>
            </a:r>
            <a:r>
              <a:rPr lang="en-US" sz="1800" dirty="0" err="1"/>
              <a:t>plusieurs</a:t>
            </a:r>
            <a:r>
              <a:rPr lang="en-US" sz="1800" dirty="0"/>
              <a:t> copies de </a:t>
            </a:r>
            <a:r>
              <a:rPr lang="en-US" sz="1800" dirty="0" err="1"/>
              <a:t>l’application</a:t>
            </a:r>
            <a:r>
              <a:rPr lang="en-US" sz="1800" dirty="0"/>
              <a:t> derrière un Load Balancer.</a:t>
            </a:r>
          </a:p>
          <a:p>
            <a:r>
              <a:rPr lang="en-US" sz="1800" dirty="0" err="1"/>
              <a:t>L’axe</a:t>
            </a:r>
            <a:r>
              <a:rPr lang="en-US" sz="1800" dirty="0"/>
              <a:t> </a:t>
            </a:r>
            <a:r>
              <a:rPr lang="en-US" sz="1800" b="1" i="1" dirty="0"/>
              <a:t>z</a:t>
            </a:r>
            <a:r>
              <a:rPr lang="en-US" sz="1800" dirty="0"/>
              <a:t> </a:t>
            </a:r>
            <a:r>
              <a:rPr lang="en-US" sz="1800" dirty="0" err="1"/>
              <a:t>permet</a:t>
            </a:r>
            <a:r>
              <a:rPr lang="en-US" sz="1800" dirty="0"/>
              <a:t> de </a:t>
            </a:r>
            <a:r>
              <a:rPr lang="en-US" sz="1800" dirty="0" err="1"/>
              <a:t>décomposer</a:t>
            </a:r>
            <a:r>
              <a:rPr lang="en-US" sz="1800" dirty="0"/>
              <a:t> </a:t>
            </a:r>
            <a:r>
              <a:rPr lang="en-US" sz="1800" dirty="0" err="1"/>
              <a:t>l’application</a:t>
            </a:r>
            <a:r>
              <a:rPr lang="en-US" sz="1800" dirty="0"/>
              <a:t> par </a:t>
            </a:r>
            <a:r>
              <a:rPr lang="en-US" sz="1800" dirty="0" err="1"/>
              <a:t>partitionage</a:t>
            </a:r>
            <a:r>
              <a:rPr lang="en-US" sz="1800" dirty="0"/>
              <a:t> (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regroupant</a:t>
            </a:r>
            <a:r>
              <a:rPr lang="en-US" sz="1800" dirty="0"/>
              <a:t> les choses </a:t>
            </a:r>
            <a:r>
              <a:rPr lang="en-US" sz="1800" dirty="0" err="1"/>
              <a:t>similaires</a:t>
            </a:r>
            <a:r>
              <a:rPr lang="en-US" sz="1800" dirty="0"/>
              <a:t>). Dans </a:t>
            </a:r>
            <a:r>
              <a:rPr lang="en-US" sz="1800" dirty="0" err="1"/>
              <a:t>cette</a:t>
            </a:r>
            <a:r>
              <a:rPr lang="en-US" sz="1800" dirty="0"/>
              <a:t> situation, </a:t>
            </a:r>
            <a:r>
              <a:rPr lang="en-US" sz="1800" dirty="0" err="1"/>
              <a:t>vous</a:t>
            </a:r>
            <a:r>
              <a:rPr lang="en-US" sz="1800" dirty="0"/>
              <a:t> </a:t>
            </a:r>
            <a:r>
              <a:rPr lang="en-US" sz="1800" dirty="0" err="1"/>
              <a:t>exécutez</a:t>
            </a:r>
            <a:r>
              <a:rPr lang="en-US" sz="1800" dirty="0"/>
              <a:t> </a:t>
            </a:r>
            <a:r>
              <a:rPr lang="en-US" sz="1800" dirty="0" err="1"/>
              <a:t>plusieurs</a:t>
            </a:r>
            <a:r>
              <a:rPr lang="en-US" sz="1800" dirty="0"/>
              <a:t> copies de </a:t>
            </a:r>
            <a:r>
              <a:rPr lang="en-US" sz="1800" dirty="0" err="1"/>
              <a:t>l’application</a:t>
            </a:r>
            <a:r>
              <a:rPr lang="en-US" sz="1800" dirty="0"/>
              <a:t>, </a:t>
            </a:r>
            <a:r>
              <a:rPr lang="en-US" sz="1800" dirty="0" err="1"/>
              <a:t>mais</a:t>
            </a:r>
            <a:r>
              <a:rPr lang="en-US" sz="1800" dirty="0"/>
              <a:t> au lieu du Load Balancer, </a:t>
            </a:r>
            <a:r>
              <a:rPr lang="en-US" sz="1800" dirty="0" err="1"/>
              <a:t>vous</a:t>
            </a:r>
            <a:r>
              <a:rPr lang="en-US" sz="1800" dirty="0"/>
              <a:t> </a:t>
            </a:r>
            <a:r>
              <a:rPr lang="en-US" sz="1800" dirty="0" err="1"/>
              <a:t>avez</a:t>
            </a:r>
            <a:r>
              <a:rPr lang="en-US" sz="1800" dirty="0"/>
              <a:t> un Router qui </a:t>
            </a:r>
            <a:r>
              <a:rPr lang="en-US" sz="1800" dirty="0" err="1"/>
              <a:t>inspecte</a:t>
            </a:r>
            <a:r>
              <a:rPr lang="en-US" sz="1800" dirty="0"/>
              <a:t> les </a:t>
            </a:r>
            <a:r>
              <a:rPr lang="en-US" sz="1800" dirty="0" err="1"/>
              <a:t>requêtes</a:t>
            </a:r>
            <a:r>
              <a:rPr lang="en-US" sz="1800" dirty="0"/>
              <a:t> et </a:t>
            </a:r>
            <a:r>
              <a:rPr lang="en-US" sz="1800" dirty="0" err="1"/>
              <a:t>utilise</a:t>
            </a:r>
            <a:r>
              <a:rPr lang="en-US" sz="1800" dirty="0"/>
              <a:t> </a:t>
            </a:r>
            <a:r>
              <a:rPr lang="en-US" sz="1800" dirty="0" err="1"/>
              <a:t>certains</a:t>
            </a:r>
            <a:r>
              <a:rPr lang="en-US" sz="1800" dirty="0"/>
              <a:t> </a:t>
            </a:r>
            <a:r>
              <a:rPr lang="en-US" sz="1800" dirty="0" err="1"/>
              <a:t>attributs</a:t>
            </a:r>
            <a:r>
              <a:rPr lang="en-US" sz="1800" dirty="0"/>
              <a:t> pour router </a:t>
            </a:r>
            <a:r>
              <a:rPr lang="en-US" sz="1800" dirty="0" err="1"/>
              <a:t>cette</a:t>
            </a:r>
            <a:r>
              <a:rPr lang="en-US" sz="1800" dirty="0"/>
              <a:t> </a:t>
            </a:r>
            <a:r>
              <a:rPr lang="en-US" sz="1800" dirty="0" err="1"/>
              <a:t>requête</a:t>
            </a:r>
            <a:r>
              <a:rPr lang="en-US" sz="1800" dirty="0"/>
              <a:t> </a:t>
            </a:r>
            <a:r>
              <a:rPr lang="en-US" sz="1800" dirty="0" err="1"/>
              <a:t>vers</a:t>
            </a:r>
            <a:r>
              <a:rPr lang="en-US" sz="1800" dirty="0"/>
              <a:t> un </a:t>
            </a:r>
            <a:r>
              <a:rPr lang="en-US" sz="1800" dirty="0" err="1"/>
              <a:t>serveur</a:t>
            </a:r>
            <a:r>
              <a:rPr lang="en-US" sz="1800" dirty="0"/>
              <a:t> particulier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662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ECE6-5E2F-4B5E-B9EF-2552C6A6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8552"/>
          </a:xfrm>
        </p:spPr>
        <p:txBody>
          <a:bodyPr/>
          <a:lstStyle/>
          <a:p>
            <a:r>
              <a:rPr lang="en-US" dirty="0"/>
              <a:t>Microservices re-</a:t>
            </a:r>
            <a:r>
              <a:rPr lang="en-US" dirty="0" err="1"/>
              <a:t>définition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701-C814-4D2F-BADB-7FC153D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32" y="1633432"/>
            <a:ext cx="10607335" cy="3591135"/>
          </a:xfrm>
        </p:spPr>
        <p:txBody>
          <a:bodyPr/>
          <a:lstStyle/>
          <a:p>
            <a:r>
              <a:rPr lang="en-US" sz="1800" dirty="0" err="1"/>
              <a:t>Construire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architecture Microservices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l’application</a:t>
            </a:r>
            <a:r>
              <a:rPr lang="en-US" sz="1800" dirty="0"/>
              <a:t> de la </a:t>
            </a:r>
            <a:r>
              <a:rPr lang="en-US" sz="1800" dirty="0" err="1"/>
              <a:t>décomposition</a:t>
            </a:r>
            <a:r>
              <a:rPr lang="en-US" sz="1800" dirty="0"/>
              <a:t> </a:t>
            </a:r>
            <a:r>
              <a:rPr lang="en-US" sz="1800" dirty="0" err="1"/>
              <a:t>fonctionnelle</a:t>
            </a:r>
            <a:r>
              <a:rPr lang="en-US" sz="1800" dirty="0"/>
              <a:t> sur </a:t>
            </a:r>
            <a:r>
              <a:rPr lang="en-US" sz="1800" dirty="0" err="1"/>
              <a:t>ces</a:t>
            </a:r>
            <a:r>
              <a:rPr lang="en-US" sz="1800" dirty="0"/>
              <a:t> 3 axes.</a:t>
            </a:r>
          </a:p>
          <a:p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23E88-12BE-4875-AE81-FFC7884E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82" y="2048521"/>
            <a:ext cx="5847425" cy="43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81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{032DB463-96B0-4978-8970-BE285E74A1B0}tf78438558_wac</Template>
  <TotalTime>0</TotalTime>
  <Words>1658</Words>
  <Application>Microsoft Office PowerPoint</Application>
  <PresentationFormat>Widescreen</PresentationFormat>
  <Paragraphs>181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Century Gothic</vt:lpstr>
      <vt:lpstr>Garamond</vt:lpstr>
      <vt:lpstr>SavonVTI</vt:lpstr>
      <vt:lpstr>MICROSERVICES &amp; devops</vt:lpstr>
      <vt:lpstr>AGENDA</vt:lpstr>
      <vt:lpstr>Introduction</vt:lpstr>
      <vt:lpstr>Monolith ou Microservices</vt:lpstr>
      <vt:lpstr>L’architecture Monolitique</vt:lpstr>
      <vt:lpstr>Problèmes avec le Monolith</vt:lpstr>
      <vt:lpstr>La décomposition fonctionnelle</vt:lpstr>
      <vt:lpstr>La décomposition fonctionnelle (2)</vt:lpstr>
      <vt:lpstr>Microservices re-définition</vt:lpstr>
      <vt:lpstr>Architecture Microservice</vt:lpstr>
      <vt:lpstr>Désavantages des Microservices</vt:lpstr>
      <vt:lpstr>De quoi faut-il tenir compte?</vt:lpstr>
      <vt:lpstr>Base de données Microservices</vt:lpstr>
      <vt:lpstr>Base de données partagée</vt:lpstr>
      <vt:lpstr>Base de données per service</vt:lpstr>
      <vt:lpstr>Consistence des données de la base</vt:lpstr>
      <vt:lpstr>Consistence éventuelle des données</vt:lpstr>
      <vt:lpstr>Exemple</vt:lpstr>
      <vt:lpstr>Event sourcing</vt:lpstr>
      <vt:lpstr>Désavantages de Event sourcing</vt:lpstr>
      <vt:lpstr>Command Query Responsibility Segregation (CQRS)</vt:lpstr>
      <vt:lpstr>Déployement des services</vt:lpstr>
      <vt:lpstr>PowerPoint Presentation</vt:lpstr>
      <vt:lpstr>Utilisation de docker pour le déployement</vt:lpstr>
      <vt:lpstr>Utilisation de docker en développement</vt:lpstr>
      <vt:lpstr>Déployement docker avec Jenkins</vt:lpstr>
      <vt:lpstr>PowerPoint Presentation</vt:lpstr>
      <vt:lpstr>Démo</vt:lpstr>
      <vt:lpstr>L’architecture de docker</vt:lpstr>
      <vt:lpstr>Projet – Conteneur – Image - Repository</vt:lpstr>
      <vt:lpstr>Hello World polyglot!</vt:lpstr>
      <vt:lpstr>Hello World version2!</vt:lpstr>
      <vt:lpstr>Pipeline CI/CD</vt:lpstr>
      <vt:lpstr>Docker pour créer la Pipeline CI/CD</vt:lpstr>
      <vt:lpstr>Installation de Jenkins</vt:lpstr>
      <vt:lpstr>Installation des plugins Jenkins</vt:lpstr>
      <vt:lpstr>Installation des plugins Jenkins</vt:lpstr>
      <vt:lpstr>Création de l’administrateur Jenkins</vt:lpstr>
      <vt:lpstr>Le Dashboard de Jenkins</vt:lpstr>
      <vt:lpstr>Configuration de maven et docker</vt:lpstr>
      <vt:lpstr>Configuration de maven et docker</vt:lpstr>
      <vt:lpstr>Création du pipeline</vt:lpstr>
      <vt:lpstr>Configuration du trigger</vt:lpstr>
      <vt:lpstr>Configuration du Pipeline</vt:lpstr>
      <vt:lpstr>déclenchement du Pipeline</vt:lpstr>
      <vt:lpstr>Résultat du Pipeline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2020-07-04T11:27:03Z</dcterms:created>
  <dcterms:modified xsi:type="dcterms:W3CDTF">2020-10-03T08:21:40Z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