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409" r:id="rId3"/>
    <p:sldId id="394" r:id="rId4"/>
    <p:sldId id="348" r:id="rId5"/>
    <p:sldId id="402" r:id="rId6"/>
    <p:sldId id="407" r:id="rId7"/>
    <p:sldId id="408" r:id="rId8"/>
    <p:sldId id="375" r:id="rId9"/>
    <p:sldId id="376" r:id="rId10"/>
    <p:sldId id="377" r:id="rId11"/>
    <p:sldId id="37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C4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5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FCE3B-5E55-4A09-95AF-8E5A56FF20DD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4FCCB-1C50-4DA6-8316-6767D70884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8323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7EC3F-D9BC-4F12-95B0-5273DE3AD04E}" type="datetimeFigureOut">
              <a:rPr lang="es-ES" smtClean="0"/>
              <a:t>31/07/2018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EBC96-71D7-46CA-88B5-01D42E0563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491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EBC96-71D7-46CA-88B5-01D42E05630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45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EBC96-71D7-46CA-88B5-01D42E05630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500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EBC96-71D7-46CA-88B5-01D42E05630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448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EBC96-71D7-46CA-88B5-01D42E05630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1693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EBC96-71D7-46CA-88B5-01D42E05630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683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065813"/>
            <a:ext cx="9144000" cy="1494065"/>
          </a:xfrm>
        </p:spPr>
        <p:txBody>
          <a:bodyPr>
            <a:normAutofit/>
          </a:bodyPr>
          <a:lstStyle>
            <a:lvl1pPr marL="0" indent="0" algn="ctr">
              <a:buNone/>
              <a:defRPr lang="es-ES" sz="2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dirty="0" smtClean="0"/>
              <a:t>Haga clic para modificar el estilo de subtítulo del patrón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23679" y="78014"/>
            <a:ext cx="571029" cy="49280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4928" y="6311900"/>
            <a:ext cx="1792741" cy="35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3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Diseña el Plan “Análisis de Datos de Éxito” para tu Investigación en 7 días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E7D2-BEF7-4064-8ECF-3E6CCB66A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78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Diseña el Plan “Análisis de Datos de Éxito” para tu Investigación en 7 días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E7D2-BEF7-4064-8ECF-3E6CCB66A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63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rgbClr val="03C4EB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928" y="6311900"/>
            <a:ext cx="1792741" cy="3539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23679" y="78014"/>
            <a:ext cx="571029" cy="4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86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56108" cy="365125"/>
          </a:xfrm>
        </p:spPr>
        <p:txBody>
          <a:bodyPr/>
          <a:lstStyle>
            <a:lvl1pPr algn="r">
              <a:defRPr b="0"/>
            </a:lvl1pPr>
          </a:lstStyle>
          <a:p>
            <a:r>
              <a:rPr lang="es-ES" dirty="0" smtClean="0"/>
              <a:t>Diseña el Plan “</a:t>
            </a:r>
            <a:r>
              <a:rPr lang="es-ES" b="1" dirty="0" smtClean="0"/>
              <a:t>Análisis</a:t>
            </a:r>
            <a:r>
              <a:rPr lang="es-ES" dirty="0" smtClean="0"/>
              <a:t> de </a:t>
            </a:r>
            <a:r>
              <a:rPr lang="es-ES" b="1" dirty="0" smtClean="0"/>
              <a:t>Datos</a:t>
            </a:r>
            <a:r>
              <a:rPr lang="es-ES" dirty="0" smtClean="0"/>
              <a:t> de </a:t>
            </a:r>
            <a:r>
              <a:rPr lang="es-ES" b="1" dirty="0" smtClean="0"/>
              <a:t>Éxito</a:t>
            </a:r>
            <a:r>
              <a:rPr lang="es-ES" dirty="0" smtClean="0"/>
              <a:t>” para tu Investigación en 7 días</a:t>
            </a:r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928" y="6311900"/>
            <a:ext cx="1792741" cy="35398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23679" y="78014"/>
            <a:ext cx="571029" cy="4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3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8056108" cy="365125"/>
          </a:xfrm>
        </p:spPr>
        <p:txBody>
          <a:bodyPr/>
          <a:lstStyle>
            <a:lvl1pPr algn="r">
              <a:defRPr b="0"/>
            </a:lvl1pPr>
          </a:lstStyle>
          <a:p>
            <a:r>
              <a:rPr lang="es-ES" dirty="0" smtClean="0"/>
              <a:t>Diseña el Plan “</a:t>
            </a:r>
            <a:r>
              <a:rPr lang="es-ES" b="1" dirty="0" smtClean="0"/>
              <a:t>Análisis</a:t>
            </a:r>
            <a:r>
              <a:rPr lang="es-ES" dirty="0" smtClean="0"/>
              <a:t> de </a:t>
            </a:r>
            <a:r>
              <a:rPr lang="es-ES" b="1" dirty="0" smtClean="0"/>
              <a:t>Datos</a:t>
            </a:r>
            <a:r>
              <a:rPr lang="es-ES" dirty="0" smtClean="0"/>
              <a:t> de </a:t>
            </a:r>
            <a:r>
              <a:rPr lang="es-ES" b="1" dirty="0" smtClean="0"/>
              <a:t>Éxito</a:t>
            </a:r>
            <a:r>
              <a:rPr lang="es-ES" dirty="0" smtClean="0"/>
              <a:t>” para tu Investigación en 7 días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928" y="6311900"/>
            <a:ext cx="1792741" cy="35398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23679" y="78014"/>
            <a:ext cx="571029" cy="4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49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Diseña el Plan “Análisis de Datos de Éxito” para tu Investigación en 7 días</a:t>
            </a:r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E7D2-BEF7-4064-8ECF-3E6CCB66A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66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Diseña el Plan “Análisis de Datos de Éxito” para tu Investigación en 7 días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E7D2-BEF7-4064-8ECF-3E6CCB66A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94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Diseña el Plan “Análisis de Datos de Éxito” para tu Investigación en 7 días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E7D2-BEF7-4064-8ECF-3E6CCB66A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330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Diseña el Plan “Análisis de Datos de Éxito” para tu Investigación en 7 días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E7D2-BEF7-4064-8ECF-3E6CCB66A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55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Diseña el Plan “Análisis de Datos de Éxito” para tu Investigación en 7 días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9E7D2-BEF7-4064-8ECF-3E6CCB66A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23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Diseña el Plan “Análisis de Datos de Éxito” para tu Investigación en 7 días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9E7D2-BEF7-4064-8ECF-3E6CCB66AD3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0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rgbClr val="03C4E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Comprobar Restricciones</a:t>
            </a:r>
            <a:endParaRPr lang="es-ES" sz="4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94016"/>
            <a:ext cx="9144000" cy="1655762"/>
          </a:xfrm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Normalidad e igualdad de varianzas</a:t>
            </a:r>
            <a:endParaRPr lang="es-ES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Tú turno</a:t>
            </a:r>
            <a:endParaRPr lang="es-ES" sz="4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94016"/>
            <a:ext cx="9144000" cy="1655762"/>
          </a:xfrm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A por tus primeros test estadísticos</a:t>
            </a:r>
            <a:endParaRPr lang="es-ES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26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b="1" dirty="0" smtClean="0">
                <a:latin typeface="Montserrat Medium" panose="00000600000000000000" pitchFamily="2" charset="0"/>
              </a:rPr>
              <a:t>A poner en práctica lo que has visto</a:t>
            </a:r>
            <a:endParaRPr lang="es-ES" sz="2400" b="1" dirty="0">
              <a:solidFill>
                <a:srgbClr val="03C4EB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Descarga la hoja de trabajo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Y comprueba la normalidad y la igualdad de varianzas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Acuérdate de seguir los pasos del contraste de hipótesis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¡A por ello!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es-E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8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¿Que vas a ver en este bloque?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Normalidad</a:t>
            </a:r>
          </a:p>
          <a:p>
            <a:r>
              <a:rPr lang="es-ES" dirty="0" smtClean="0"/>
              <a:t>Igualdad de Varianzas</a:t>
            </a:r>
          </a:p>
        </p:txBody>
      </p:sp>
    </p:spTree>
    <p:extLst>
      <p:ext uri="{BB962C8B-B14F-4D97-AF65-F5344CB8AC3E}">
        <p14:creationId xmlns:p14="http://schemas.microsoft.com/office/powerpoint/2010/main" val="363841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297" y="387178"/>
            <a:ext cx="10560048" cy="596419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47" y="3501081"/>
            <a:ext cx="3775486" cy="11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63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smtClean="0">
                <a:solidFill>
                  <a:srgbClr val="03C4EB"/>
                </a:solidFill>
              </a:rPr>
              <a:t>Comprobar la normalidad</a:t>
            </a:r>
            <a:endParaRPr lang="es-ES" sz="4800" dirty="0">
              <a:solidFill>
                <a:srgbClr val="03C4EB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4589"/>
            <a:ext cx="9144000" cy="1655762"/>
          </a:xfrm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El paso a paso para comprobar la normalidad</a:t>
            </a:r>
            <a:endParaRPr lang="es-ES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4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claves para comprobar la normalidad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34449" cy="4351338"/>
          </a:xfrm>
        </p:spPr>
        <p:txBody>
          <a:bodyPr>
            <a:normAutofit/>
          </a:bodyPr>
          <a:lstStyle/>
          <a:p>
            <a:r>
              <a:rPr lang="es-ES" dirty="0" smtClean="0"/>
              <a:t>DESCRIPCIÓN</a:t>
            </a:r>
          </a:p>
          <a:p>
            <a:pPr lvl="1"/>
            <a:r>
              <a:rPr lang="es-ES" dirty="0" err="1" smtClean="0"/>
              <a:t>Boxplot</a:t>
            </a:r>
            <a:r>
              <a:rPr lang="es-ES" dirty="0" smtClean="0"/>
              <a:t>, </a:t>
            </a:r>
            <a:r>
              <a:rPr lang="es-ES" dirty="0" err="1" smtClean="0"/>
              <a:t>qqplot</a:t>
            </a:r>
            <a:r>
              <a:rPr lang="es-ES" dirty="0" smtClean="0"/>
              <a:t> e histograma</a:t>
            </a:r>
          </a:p>
          <a:p>
            <a:pPr lvl="1"/>
            <a:endParaRPr lang="es-ES" dirty="0"/>
          </a:p>
          <a:p>
            <a:r>
              <a:rPr lang="es-ES" dirty="0" smtClean="0"/>
              <a:t>TEST – KOLGOMOROV SMIRNOV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64" y="1382909"/>
            <a:ext cx="4990971" cy="304029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8246378" y="0"/>
            <a:ext cx="3175135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OBJETIVO: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Comprobar si una medida proviene de una población normal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313692" y="4605782"/>
            <a:ext cx="2678805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H 1 = La muestra NO proviene de una distribución normal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0091351" y="2039338"/>
            <a:ext cx="0" cy="4229657"/>
          </a:xfrm>
          <a:prstGeom prst="line">
            <a:avLst/>
          </a:prstGeom>
          <a:ln w="38100">
            <a:solidFill>
              <a:srgbClr val="03C4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2" y="3893626"/>
            <a:ext cx="2354810" cy="1741233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0190207" y="4605782"/>
            <a:ext cx="1713772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H 0 = La muestra proviene de una distribución normal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512" y="3929448"/>
            <a:ext cx="2258582" cy="1669588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2909" y="3838177"/>
            <a:ext cx="2431928" cy="17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>
                <a:solidFill>
                  <a:srgbClr val="03C4EB"/>
                </a:solidFill>
              </a:rPr>
              <a:t>Comprobar la </a:t>
            </a:r>
            <a:r>
              <a:rPr lang="es-ES" sz="4800" dirty="0" err="1" smtClean="0">
                <a:solidFill>
                  <a:srgbClr val="03C4EB"/>
                </a:solidFill>
              </a:rPr>
              <a:t>homocedasticidad</a:t>
            </a:r>
            <a:endParaRPr lang="es-ES" sz="4800" dirty="0">
              <a:solidFill>
                <a:srgbClr val="03C4EB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44589"/>
            <a:ext cx="9144000" cy="1655762"/>
          </a:xfrm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El paso a paso para comprobar la igualdad de varianzas entre grupos</a:t>
            </a:r>
            <a:endParaRPr lang="es-ES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8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Las claves para comprobar la normalidad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8344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600" dirty="0" smtClean="0"/>
              <a:t>Descripción</a:t>
            </a:r>
          </a:p>
          <a:p>
            <a:pPr lvl="1"/>
            <a:r>
              <a:rPr lang="es-ES" sz="1400" dirty="0" err="1" smtClean="0"/>
              <a:t>Boxplot</a:t>
            </a:r>
            <a:r>
              <a:rPr lang="es-ES" sz="1400" dirty="0" smtClean="0"/>
              <a:t> por 1 factor y diagrama de medias de 1 factor</a:t>
            </a:r>
            <a:endParaRPr lang="es-ES" sz="1400" dirty="0"/>
          </a:p>
          <a:p>
            <a:r>
              <a:rPr lang="es-ES" sz="1600" dirty="0" smtClean="0"/>
              <a:t>Variable Respuesta: 1 medida</a:t>
            </a:r>
          </a:p>
          <a:p>
            <a:r>
              <a:rPr lang="es-ES" sz="1600" dirty="0" smtClean="0"/>
              <a:t>Variable de Estudio: 1 factor</a:t>
            </a:r>
          </a:p>
          <a:p>
            <a:r>
              <a:rPr lang="es-ES" sz="1600" dirty="0" smtClean="0"/>
              <a:t>TEST – Test de </a:t>
            </a:r>
            <a:r>
              <a:rPr lang="es-ES" sz="1600" dirty="0" err="1" smtClean="0"/>
              <a:t>Levene</a:t>
            </a:r>
            <a:endParaRPr lang="es-ES" sz="16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064" y="1382909"/>
            <a:ext cx="4990971" cy="3040293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7916562" y="0"/>
            <a:ext cx="3504951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OBJETIVO:</a:t>
            </a:r>
          </a:p>
          <a:p>
            <a:r>
              <a:rPr lang="es-ES" b="1" dirty="0" smtClean="0">
                <a:solidFill>
                  <a:schemeClr val="bg1"/>
                </a:solidFill>
              </a:rPr>
              <a:t>Comprobar si dos o más grupos tienen la misma varianza poblacional (misma dispersión)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313692" y="4605782"/>
            <a:ext cx="2678805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H 1 = Las poblaciones presentan diferentes varianzas</a:t>
            </a:r>
            <a:endParaRPr lang="es-ES" b="1" dirty="0">
              <a:solidFill>
                <a:schemeClr val="bg1"/>
              </a:solidFill>
            </a:endParaRPr>
          </a:p>
        </p:txBody>
      </p:sp>
      <p:cxnSp>
        <p:nvCxnSpPr>
          <p:cNvPr id="11" name="Conector recto 10"/>
          <p:cNvCxnSpPr/>
          <p:nvPr/>
        </p:nvCxnSpPr>
        <p:spPr>
          <a:xfrm>
            <a:off x="10091351" y="2039338"/>
            <a:ext cx="0" cy="4229657"/>
          </a:xfrm>
          <a:prstGeom prst="line">
            <a:avLst/>
          </a:prstGeom>
          <a:ln w="38100">
            <a:solidFill>
              <a:srgbClr val="03C4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0190207" y="4605782"/>
            <a:ext cx="1713772" cy="147732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bg1"/>
                </a:solidFill>
              </a:rPr>
              <a:t>H 0 = Las poblaciones tienen las mismas varianzas</a:t>
            </a:r>
            <a:endParaRPr lang="es-ES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" y="3748216"/>
            <a:ext cx="2703214" cy="21618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1414" y="3610196"/>
            <a:ext cx="2927170" cy="22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Take</a:t>
            </a:r>
            <a:r>
              <a:rPr lang="es-ES" sz="4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s-ES" sz="4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away</a:t>
            </a:r>
            <a:endParaRPr lang="es-ES" sz="4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94016"/>
            <a:ext cx="9144000" cy="1655762"/>
          </a:xfrm>
        </p:spPr>
        <p:txBody>
          <a:bodyPr/>
          <a:lstStyle/>
          <a:p>
            <a:r>
              <a:rPr lang="es-ES" dirty="0" smtClean="0">
                <a:solidFill>
                  <a:schemeClr val="bg1">
                    <a:lumMod val="50000"/>
                  </a:schemeClr>
                </a:solidFill>
                <a:latin typeface="Montserrat Light" panose="00000400000000000000" pitchFamily="2" charset="0"/>
              </a:rPr>
              <a:t>El resumen de la lección</a:t>
            </a:r>
            <a:endParaRPr lang="es-ES" dirty="0">
              <a:solidFill>
                <a:schemeClr val="bg1">
                  <a:lumMod val="50000"/>
                </a:schemeClr>
              </a:solidFill>
              <a:latin typeface="Montserrat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8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400" b="1" dirty="0" smtClean="0">
                <a:solidFill>
                  <a:srgbClr val="03C4EB"/>
                </a:solidFill>
                <a:latin typeface="Montserrat Medium" panose="00000600000000000000" pitchFamily="2" charset="0"/>
              </a:rPr>
              <a:t>Lo má</a:t>
            </a:r>
            <a:r>
              <a:rPr lang="es-ES" b="1" dirty="0" smtClean="0">
                <a:latin typeface="Montserrat Medium" panose="00000600000000000000" pitchFamily="2" charset="0"/>
              </a:rPr>
              <a:t>s importante de la lección</a:t>
            </a:r>
            <a:endParaRPr lang="es-ES" sz="2400" b="1" dirty="0">
              <a:solidFill>
                <a:srgbClr val="03C4EB"/>
              </a:solidFill>
              <a:latin typeface="Montserrat Medium" panose="00000600000000000000" pitchFamily="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</a:rPr>
              <a:t>La normalidad se puede comprobar con el test K-S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– lo vas a utilizar para saber si utilizarás test paramétricos o no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 igualdad de varianzas (de dispersiones) entre grupos la puedes comprobar con el test de </a:t>
            </a:r>
            <a:r>
              <a:rPr lang="es-ES" sz="1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Levene</a:t>
            </a:r>
            <a:r>
              <a:rPr lang="es-ES" sz="18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– se utiliza para la comparación de medidas</a:t>
            </a:r>
            <a:endParaRPr lang="es-ES" sz="1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2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Montserrat Medium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3147</TotalTime>
  <Words>272</Words>
  <Application>Microsoft Office PowerPoint</Application>
  <PresentationFormat>Panorámica</PresentationFormat>
  <Paragraphs>46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Montserrat Light</vt:lpstr>
      <vt:lpstr>Montserrat Medium</vt:lpstr>
      <vt:lpstr>Wingdings</vt:lpstr>
      <vt:lpstr>Tema de Office</vt:lpstr>
      <vt:lpstr>Comprobar Restricciones</vt:lpstr>
      <vt:lpstr>¿Que vas a ver en este bloque?</vt:lpstr>
      <vt:lpstr>Presentación de PowerPoint</vt:lpstr>
      <vt:lpstr>Comprobar la normalidad</vt:lpstr>
      <vt:lpstr>Las claves para comprobar la normalidad</vt:lpstr>
      <vt:lpstr>Comprobar la homocedasticidad</vt:lpstr>
      <vt:lpstr>Las claves para comprobar la normalidad</vt:lpstr>
      <vt:lpstr>Take away</vt:lpstr>
      <vt:lpstr>Lo más importante de la lección</vt:lpstr>
      <vt:lpstr>Tú turno</vt:lpstr>
      <vt:lpstr>A poner en práctica lo que has visto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BIOESTADÍSTICA</dc:title>
  <dc:creator>HP</dc:creator>
  <cp:lastModifiedBy>Anna i Jordi</cp:lastModifiedBy>
  <cp:revision>116</cp:revision>
  <dcterms:created xsi:type="dcterms:W3CDTF">2018-02-07T11:08:27Z</dcterms:created>
  <dcterms:modified xsi:type="dcterms:W3CDTF">2018-07-31T14:59:30Z</dcterms:modified>
</cp:coreProperties>
</file>