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8" r:id="rId5"/>
    <p:sldId id="274" r:id="rId6"/>
    <p:sldId id="275" r:id="rId7"/>
    <p:sldId id="259" r:id="rId8"/>
    <p:sldId id="267" r:id="rId9"/>
    <p:sldId id="257" r:id="rId10"/>
    <p:sldId id="261" r:id="rId11"/>
    <p:sldId id="271" r:id="rId12"/>
    <p:sldId id="270" r:id="rId13"/>
    <p:sldId id="262" r:id="rId14"/>
    <p:sldId id="263" r:id="rId15"/>
    <p:sldId id="266" r:id="rId16"/>
    <p:sldId id="260" r:id="rId17"/>
    <p:sldId id="27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1A18-7FF6-4019-BC11-5791C3D6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E9338-659F-46A2-8CBE-DAA8AE80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8A3B-D273-40F3-9B12-52D3CEFF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82255-49D3-4D17-B088-535109CB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0C3B-32AA-4DA5-97D6-12C24879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A4A3-5C93-4665-8BE5-6D5BCE53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283E6-DE78-4DAC-B0A8-67751928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1804-0B75-4FA0-8C09-9F9D00CE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1BF1-CC86-49B1-8AE3-03FC3608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42121-4416-4761-BDAF-5B6E869B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9A61B-A71F-4FA4-8D52-2976F0DF6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C4E42-E030-4FAD-B3F0-72F65D83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0275-F899-464D-AF9E-97953EEB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EF7F-14A3-4EEC-8837-1101D5EF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1EB2-F44B-46B8-98BC-E3323795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74C0-26EE-4B1C-BD72-A14884A1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3EAE-2405-4B07-A80D-A25EF689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5D31-DDDE-4357-AD0E-1660203F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037B-9BF0-42C6-9200-E54ED957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B3C9E-B543-45BC-8BDE-A687833E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C932-82A8-49F2-BD8A-252EC965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5220-5AAC-42D8-A450-FA47055AF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6A20-9CA2-4BB3-9201-C68163DD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E163-CEAE-4B65-9F17-4D9F20F8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E9A8-3BEE-403D-8BC3-11332283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D86F-60D6-4A56-963D-FAA14109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D80B-CADC-4F5D-BB8A-2A4BAD0DA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174CD-3D08-47F1-B298-E5704A32A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138C4-7030-46F7-A2CE-353CDA47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8D80-2CEF-4CD1-A747-28A77FF8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C0211-214A-4BAA-B167-3FE3E9E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8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6575-A874-4BAB-BFE6-AF0A93C7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D001-7F4A-4942-9990-5C081D88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0973C-6D03-46D6-B130-84E29A03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173A-72BE-4CB3-802E-E458B691A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BDEA-117D-4B8F-8AF4-44A98101B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C9CFD-3D15-4C7A-A46A-D6750B07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35728-BF79-46A4-9D43-3F508702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1ACA4-BAAA-4103-A5C6-8FBE37CB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4896-F775-4FA0-95B9-7504E321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62ECA-1111-436A-A10F-BFCC1997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2E1C-6B90-4AA3-A3C2-0B3AAED1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581C-7D8A-4A0B-89BA-AA1095B4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A55C8-F13C-43CF-92F8-B471D3A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7BB2F-BF42-4C5E-94C7-E37465DA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01B6-AB7C-4EB7-81F5-87B4064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14B3-7B7E-425C-938B-64FD1E2F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34F0-BA9C-4DDD-9EE0-5565F999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BAF3-AF3B-4E08-B204-F692E3A2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6F02-551A-4078-836E-ADBA50B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8AA1A-23AA-4320-857A-77B9588E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8FCB-5922-4153-B5A2-AE7047F0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0EF9-6CB4-426A-AF47-4A5C3680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D6458-FAA0-41F2-A7BB-66F6CE37E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25FA5-7AF5-41DF-8A91-8B41CCFD1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31202-35C6-4B70-9CB3-CB0C29D9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C2D6-6AE4-4516-A345-F690C026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863F7-956A-473A-96E8-C0E57F4E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1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004EB-936A-4B6E-9117-2F13D37B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2D1A-1B1E-426B-9885-61504507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0AA15-8086-41E9-A194-2E7397C37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B789-3FC1-4C3F-84EF-62A47431F9F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33BF-D499-4865-B96B-967AE2348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5815-664D-4682-BBC1-EE2F185F2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y Do 90-Second Flights Exist? A Look at the World's Shortest Flights |  Condé Nast Traveler">
            <a:extLst>
              <a:ext uri="{FF2B5EF4-FFF2-40B4-BE49-F238E27FC236}">
                <a16:creationId xmlns:a16="http://schemas.microsoft.com/office/drawing/2014/main" id="{FFAE8974-0529-431D-A9B8-D036E170E07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7" b="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7F2B0-E799-4F23-ACF0-CC70FF7E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Fictious Airways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F7D6DEF-6DAE-456F-A05C-4DF4FE25AD24}"/>
              </a:ext>
            </a:extLst>
          </p:cNvPr>
          <p:cNvSpPr txBox="1">
            <a:spLocks/>
          </p:cNvSpPr>
          <p:nvPr/>
        </p:nvSpPr>
        <p:spPr>
          <a:xfrm>
            <a:off x="1152525" y="54720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we improved flight safety.</a:t>
            </a:r>
          </a:p>
        </p:txBody>
      </p:sp>
    </p:spTree>
    <p:extLst>
      <p:ext uri="{BB962C8B-B14F-4D97-AF65-F5344CB8AC3E}">
        <p14:creationId xmlns:p14="http://schemas.microsoft.com/office/powerpoint/2010/main" val="365258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05E92-0E13-430C-A77A-6FE69DD2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21506"/>
            <a:ext cx="7172751" cy="5384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CC958F-FCBC-4F64-9049-8DD9A826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our recorded crash metrics tell us about our aircraft?</a:t>
            </a:r>
          </a:p>
        </p:txBody>
      </p:sp>
    </p:spTree>
    <p:extLst>
      <p:ext uri="{BB962C8B-B14F-4D97-AF65-F5344CB8AC3E}">
        <p14:creationId xmlns:p14="http://schemas.microsoft.com/office/powerpoint/2010/main" val="2052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949C-3CF2-4338-B0CA-B84CB66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Is there a pattern with specific types of aircraft that contribute to the ratio of chances of survival over fatality?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A4ED674-C57D-4DBF-A981-3EB6C419B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2" b="2"/>
          <a:stretch/>
        </p:blipFill>
        <p:spPr bwMode="auto">
          <a:xfrm>
            <a:off x="1614311" y="1252907"/>
            <a:ext cx="8568767" cy="523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6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C5758-46F9-49E2-921E-BE1B722AD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" r="3" b="3"/>
          <a:stretch/>
        </p:blipFill>
        <p:spPr>
          <a:xfrm>
            <a:off x="1420915" y="1140209"/>
            <a:ext cx="9350170" cy="5717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F44A8B-3729-4D9A-9260-475461AD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does our survival counts stack up against fatality counts?</a:t>
            </a:r>
          </a:p>
        </p:txBody>
      </p:sp>
    </p:spTree>
    <p:extLst>
      <p:ext uri="{BB962C8B-B14F-4D97-AF65-F5344CB8AC3E}">
        <p14:creationId xmlns:p14="http://schemas.microsoft.com/office/powerpoint/2010/main" val="214932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2B33-241B-4A1B-8E82-5EEB5F3A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Revealing the new survival rate metric for each aircraft.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9CC7F-935C-4DA7-BAC3-780C8DE4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08" y="1952656"/>
            <a:ext cx="11295029" cy="41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6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10517-43CD-44B5-AFDF-C113826A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53" y="1347455"/>
            <a:ext cx="10484352" cy="55105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007743-4A53-4AE3-8393-5A6ABB1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How does this new survival rate metric contribute to Fictious Airways’ overall survival rate?</a:t>
            </a:r>
          </a:p>
        </p:txBody>
      </p:sp>
    </p:spTree>
    <p:extLst>
      <p:ext uri="{BB962C8B-B14F-4D97-AF65-F5344CB8AC3E}">
        <p14:creationId xmlns:p14="http://schemas.microsoft.com/office/powerpoint/2010/main" val="113901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8045-8126-494B-A40B-3B34D10C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we improved our survival rate? Which aircraft should be targeted to be removed to improve overall survival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6ADA-A1F4-4280-B74B-16578D93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1244" y="1848733"/>
            <a:ext cx="3372556" cy="3874030"/>
          </a:xfrm>
        </p:spPr>
        <p:txBody>
          <a:bodyPr/>
          <a:lstStyle/>
          <a:p>
            <a:r>
              <a:rPr lang="en-US" dirty="0"/>
              <a:t>Aircraft to decommission:</a:t>
            </a:r>
          </a:p>
          <a:p>
            <a:r>
              <a:rPr lang="en-US" sz="2000" dirty="0"/>
              <a:t>Boeing 757-200</a:t>
            </a:r>
          </a:p>
          <a:p>
            <a:r>
              <a:rPr lang="en-US" sz="2000" dirty="0"/>
              <a:t>Boeing KC-135 </a:t>
            </a:r>
            <a:r>
              <a:rPr lang="en-US" sz="2000" dirty="0" err="1"/>
              <a:t>Statotanker</a:t>
            </a:r>
            <a:endParaRPr lang="en-US" sz="2000" dirty="0"/>
          </a:p>
          <a:p>
            <a:r>
              <a:rPr lang="en-US" sz="2000" dirty="0"/>
              <a:t>Boeing 747-200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3AF7F-AD84-470A-A39C-F46C25CB0C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3546" y="1690688"/>
            <a:ext cx="6454422" cy="46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1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FD839-FA99-4BCA-B031-2ED7937E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88" y="1454664"/>
            <a:ext cx="8184444" cy="52179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C83EDB8-D51F-4030-B34F-B1BDFBCE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did we further assess the aircraft identified for </a:t>
            </a:r>
            <a:r>
              <a:rPr lang="en-US" sz="3200" dirty="0" err="1"/>
              <a:t>decommision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503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33880-ADB5-4101-BE29-D9F37169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26" y="1258679"/>
            <a:ext cx="9832702" cy="50084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2FFF6C-2BA2-4B0B-A662-F4440D59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How does the overall survival rate look after removing the identified aircraft?</a:t>
            </a:r>
          </a:p>
        </p:txBody>
      </p:sp>
    </p:spTree>
    <p:extLst>
      <p:ext uri="{BB962C8B-B14F-4D97-AF65-F5344CB8AC3E}">
        <p14:creationId xmlns:p14="http://schemas.microsoft.com/office/powerpoint/2010/main" val="68541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y Do 90-Second Flights Exist? A Look at the World's Shortest Flights |  Condé Nast Traveler">
            <a:extLst>
              <a:ext uri="{FF2B5EF4-FFF2-40B4-BE49-F238E27FC236}">
                <a16:creationId xmlns:a16="http://schemas.microsoft.com/office/drawing/2014/main" id="{229B2D02-CBB9-45DC-9E02-D8D4B58EA0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12" y="477650"/>
            <a:ext cx="4854575" cy="30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B677E-632E-4484-BB32-ACF70A82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Survival Rate!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39EAD30-4B83-4E02-85AE-823B479A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61" y="3259772"/>
            <a:ext cx="4612341" cy="345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1A75EF1-17BC-46E2-BEE0-D83145078B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64" y="1281290"/>
            <a:ext cx="47910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73700F-DE69-4CE3-B6BD-4075783B2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" r="-2" b="-2"/>
          <a:stretch/>
        </p:blipFill>
        <p:spPr bwMode="auto">
          <a:xfrm>
            <a:off x="5143500" y="482600"/>
            <a:ext cx="6553200" cy="3111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C9BAD6A-EBEF-4300-A5CC-A7409F038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5" r="-1" b="15058"/>
          <a:stretch/>
        </p:blipFill>
        <p:spPr bwMode="auto">
          <a:xfrm>
            <a:off x="5143500" y="3670300"/>
            <a:ext cx="6553200" cy="2679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0A5C9-7997-4A3B-A2C8-9CB00AFC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are we? 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And where have we been?</a:t>
            </a:r>
          </a:p>
        </p:txBody>
      </p:sp>
    </p:spTree>
    <p:extLst>
      <p:ext uri="{BB962C8B-B14F-4D97-AF65-F5344CB8AC3E}">
        <p14:creationId xmlns:p14="http://schemas.microsoft.com/office/powerpoint/2010/main" val="9997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1F1A066-4712-426F-8913-5B9A82A03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2"/>
          <a:stretch/>
        </p:blipFill>
        <p:spPr bwMode="auto">
          <a:xfrm>
            <a:off x="-1" y="-7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DEFF9-5288-46B6-8654-308B1A0C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784" y="5137015"/>
            <a:ext cx="5747520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 news of crash fatalities become more publicized our company dreams become nightmares.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B26D9126-4D1A-435C-92FD-2EFD34104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3466"/>
            <a:ext cx="5444264" cy="6374535"/>
          </a:xfrm>
          <a:custGeom>
            <a:avLst/>
            <a:gdLst>
              <a:gd name="connsiteX0" fmla="*/ 2098246 w 5444264"/>
              <a:gd name="connsiteY0" fmla="*/ 0 h 6374535"/>
              <a:gd name="connsiteX1" fmla="*/ 5444264 w 5444264"/>
              <a:gd name="connsiteY1" fmla="*/ 3346018 h 6374535"/>
              <a:gd name="connsiteX2" fmla="*/ 3693157 w 5444264"/>
              <a:gd name="connsiteY2" fmla="*/ 6288190 h 6374535"/>
              <a:gd name="connsiteX3" fmla="*/ 3513916 w 5444264"/>
              <a:gd name="connsiteY3" fmla="*/ 6374535 h 6374535"/>
              <a:gd name="connsiteX4" fmla="*/ 674773 w 5444264"/>
              <a:gd name="connsiteY4" fmla="*/ 6374535 h 6374535"/>
              <a:gd name="connsiteX5" fmla="*/ 432743 w 5444264"/>
              <a:gd name="connsiteY5" fmla="*/ 6248727 h 6374535"/>
              <a:gd name="connsiteX6" fmla="*/ 194223 w 5444264"/>
              <a:gd name="connsiteY6" fmla="*/ 6097845 h 6374535"/>
              <a:gd name="connsiteX7" fmla="*/ 0 w 5444264"/>
              <a:gd name="connsiteY7" fmla="*/ 5950784 h 6374535"/>
              <a:gd name="connsiteX8" fmla="*/ 0 w 5444264"/>
              <a:gd name="connsiteY8" fmla="*/ 741253 h 6374535"/>
              <a:gd name="connsiteX9" fmla="*/ 194222 w 5444264"/>
              <a:gd name="connsiteY9" fmla="*/ 594191 h 6374535"/>
              <a:gd name="connsiteX10" fmla="*/ 2098246 w 5444264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44264" h="6374535">
                <a:moveTo>
                  <a:pt x="2098246" y="0"/>
                </a:moveTo>
                <a:cubicBezTo>
                  <a:pt x="3946201" y="0"/>
                  <a:pt x="5444264" y="1498063"/>
                  <a:pt x="5444264" y="3346018"/>
                </a:cubicBezTo>
                <a:cubicBezTo>
                  <a:pt x="5444264" y="4616487"/>
                  <a:pt x="4736195" y="5721578"/>
                  <a:pt x="3693157" y="6288190"/>
                </a:cubicBezTo>
                <a:lnTo>
                  <a:pt x="3513916" y="6374535"/>
                </a:lnTo>
                <a:lnTo>
                  <a:pt x="674773" y="6374535"/>
                </a:lnTo>
                <a:lnTo>
                  <a:pt x="432743" y="6248727"/>
                </a:lnTo>
                <a:cubicBezTo>
                  <a:pt x="351001" y="6201724"/>
                  <a:pt x="271431" y="6151368"/>
                  <a:pt x="194223" y="6097845"/>
                </a:cubicBezTo>
                <a:lnTo>
                  <a:pt x="0" y="5950784"/>
                </a:lnTo>
                <a:lnTo>
                  <a:pt x="0" y="741253"/>
                </a:lnTo>
                <a:lnTo>
                  <a:pt x="194222" y="594191"/>
                </a:lnTo>
                <a:cubicBezTo>
                  <a:pt x="734681" y="219535"/>
                  <a:pt x="1390826" y="0"/>
                  <a:pt x="209824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2 Die and Many Are Hurt as Plane Crashes in San Francisco - The New York  Times">
            <a:extLst>
              <a:ext uri="{FF2B5EF4-FFF2-40B4-BE49-F238E27FC236}">
                <a16:creationId xmlns:a16="http://schemas.microsoft.com/office/drawing/2014/main" id="{9B0E76F4-15F0-4033-ADFF-4348CC075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2" r="27808" b="2"/>
          <a:stretch/>
        </p:blipFill>
        <p:spPr bwMode="auto">
          <a:xfrm>
            <a:off x="20" y="647373"/>
            <a:ext cx="5280336" cy="6210629"/>
          </a:xfrm>
          <a:custGeom>
            <a:avLst/>
            <a:gdLst/>
            <a:ahLst/>
            <a:cxnLst/>
            <a:rect l="l" t="t" r="r" b="b"/>
            <a:pathLst>
              <a:path w="5280356" h="6210629">
                <a:moveTo>
                  <a:pt x="2098244" y="0"/>
                </a:moveTo>
                <a:cubicBezTo>
                  <a:pt x="3855676" y="0"/>
                  <a:pt x="5280356" y="1424680"/>
                  <a:pt x="5280356" y="3182112"/>
                </a:cubicBezTo>
                <a:cubicBezTo>
                  <a:pt x="5280356" y="4500186"/>
                  <a:pt x="4478974" y="5631087"/>
                  <a:pt x="3336866" y="6114158"/>
                </a:cubicBezTo>
                <a:lnTo>
                  <a:pt x="3073287" y="6210629"/>
                </a:lnTo>
                <a:lnTo>
                  <a:pt x="1128432" y="6210629"/>
                </a:lnTo>
                <a:lnTo>
                  <a:pt x="1004127" y="6171135"/>
                </a:lnTo>
                <a:cubicBezTo>
                  <a:pt x="662964" y="6046219"/>
                  <a:pt x="349154" y="5864559"/>
                  <a:pt x="74125" y="5637585"/>
                </a:cubicBezTo>
                <a:lnTo>
                  <a:pt x="0" y="5570216"/>
                </a:lnTo>
                <a:lnTo>
                  <a:pt x="0" y="794009"/>
                </a:lnTo>
                <a:lnTo>
                  <a:pt x="74125" y="726640"/>
                </a:lnTo>
                <a:cubicBezTo>
                  <a:pt x="624182" y="272693"/>
                  <a:pt x="1329368" y="0"/>
                  <a:pt x="20982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1832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3 dead, over 170 injured after passenger plane crashes at Istanbul airport  - ABC News">
            <a:extLst>
              <a:ext uri="{FF2B5EF4-FFF2-40B4-BE49-F238E27FC236}">
                <a16:creationId xmlns:a16="http://schemas.microsoft.com/office/drawing/2014/main" id="{502FE239-38C4-4681-8CD3-0BED54323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" b="2"/>
          <a:stretch/>
        </p:blipFill>
        <p:spPr bwMode="auto">
          <a:xfrm>
            <a:off x="5506424" y="8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60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BF29-C7B8-41CD-B794-F2804852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has safety concerns impacted air travel?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2AFC84-5025-4EDE-86B7-5B87963E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84" y="1540042"/>
            <a:ext cx="9808631" cy="48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4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37B-84C3-4F51-AC4D-A5A3044D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With fear of travel comes our fear of bankruptcy.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0E3F410-2B57-438D-9FE9-C987BB640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528" y="1496183"/>
            <a:ext cx="7477566" cy="499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3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84C9E-CEA5-42B5-BE31-7FD66EED5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09" y="1085771"/>
            <a:ext cx="6319449" cy="56342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83BD8-EB96-455C-9921-67577C98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Data Science team was assembled to assess the problem and identify a solution.</a:t>
            </a:r>
          </a:p>
        </p:txBody>
      </p:sp>
    </p:spTree>
    <p:extLst>
      <p:ext uri="{BB962C8B-B14F-4D97-AF65-F5344CB8AC3E}">
        <p14:creationId xmlns:p14="http://schemas.microsoft.com/office/powerpoint/2010/main" val="25772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A2B491-F7FB-43E4-82B7-729FA5087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042" y="1414244"/>
            <a:ext cx="7715903" cy="507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CA5F74-D5F0-47D2-AB5C-92D6314E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crashes has each aircraft been involved in?</a:t>
            </a:r>
          </a:p>
        </p:txBody>
      </p:sp>
    </p:spTree>
    <p:extLst>
      <p:ext uri="{BB962C8B-B14F-4D97-AF65-F5344CB8AC3E}">
        <p14:creationId xmlns:p14="http://schemas.microsoft.com/office/powerpoint/2010/main" val="376881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5CE3-DE20-46BB-8A89-47728274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age of our aircraft contribute to crash fatalities?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24606B-A6B2-454B-BFF1-C2716F03C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41" y="1968444"/>
            <a:ext cx="10354830" cy="467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68D0-0082-44AA-BA08-B7D0DE43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location affect the crash fatalities?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764B8-8139-4218-8388-824D3743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5" y="1530267"/>
            <a:ext cx="10824411" cy="50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5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228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Fictious Airways</vt:lpstr>
      <vt:lpstr>Who are we?    And where have we been?</vt:lpstr>
      <vt:lpstr>As news of crash fatalities become more publicized our company dreams become nightmares.</vt:lpstr>
      <vt:lpstr>How has safety concerns impacted air travel?</vt:lpstr>
      <vt:lpstr>With fear of travel comes our fear of bankruptcy.</vt:lpstr>
      <vt:lpstr>A new Data Science team was assembled to assess the problem and identify a solution.</vt:lpstr>
      <vt:lpstr>How many crashes has each aircraft been involved in?</vt:lpstr>
      <vt:lpstr>Does the age of our aircraft contribute to crash fatalities?</vt:lpstr>
      <vt:lpstr>Does the location affect the crash fatalities?</vt:lpstr>
      <vt:lpstr>What do our recorded crash metrics tell us about our aircraft?</vt:lpstr>
      <vt:lpstr>Is there a pattern with specific types of aircraft that contribute to the ratio of chances of survival over fatality? </vt:lpstr>
      <vt:lpstr>How does our survival counts stack up against fatality counts?</vt:lpstr>
      <vt:lpstr>Revealing the new survival rate metric for each aircraft.</vt:lpstr>
      <vt:lpstr>How does this new survival rate metric contribute to Fictious Airways’ overall survival rate?</vt:lpstr>
      <vt:lpstr>How we improved our survival rate? Which aircraft should be targeted to be removed to improve overall survival rate?</vt:lpstr>
      <vt:lpstr>How did we further assess the aircraft identified for decommision?</vt:lpstr>
      <vt:lpstr>How does the overall survival rate look after removing the identified aircraft?</vt:lpstr>
      <vt:lpstr>Improved Survival Rate!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Fictious Airways</dc:title>
  <dc:creator>Alan Danque</dc:creator>
  <cp:lastModifiedBy>Alan Danque</cp:lastModifiedBy>
  <cp:revision>5</cp:revision>
  <dcterms:created xsi:type="dcterms:W3CDTF">2020-11-01T22:09:23Z</dcterms:created>
  <dcterms:modified xsi:type="dcterms:W3CDTF">2020-11-04T03:44:13Z</dcterms:modified>
</cp:coreProperties>
</file>