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5" r:id="rId4"/>
    <p:sldId id="266" r:id="rId5"/>
    <p:sldId id="267" r:id="rId6"/>
    <p:sldId id="268" r:id="rId7"/>
    <p:sldId id="260" r:id="rId8"/>
    <p:sldId id="257" r:id="rId9"/>
    <p:sldId id="261" r:id="rId10"/>
    <p:sldId id="258" r:id="rId11"/>
    <p:sldId id="263" r:id="rId12"/>
    <p:sldId id="262" r:id="rId13"/>
    <p:sldId id="259" r:id="rId14"/>
    <p:sldId id="269" r:id="rId15"/>
    <p:sldId id="270" r:id="rId16"/>
    <p:sldId id="271" r:id="rId17"/>
    <p:sldId id="272" r:id="rId18"/>
    <p:sldId id="273" r:id="rId19"/>
    <p:sldId id="284" r:id="rId20"/>
    <p:sldId id="274" r:id="rId21"/>
    <p:sldId id="275" r:id="rId22"/>
    <p:sldId id="278" r:id="rId23"/>
    <p:sldId id="277" r:id="rId24"/>
    <p:sldId id="279" r:id="rId25"/>
    <p:sldId id="280" r:id="rId26"/>
    <p:sldId id="283" r:id="rId27"/>
    <p:sldId id="285" r:id="rId28"/>
    <p:sldId id="286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Danque" initials="AD" lastIdx="2" clrIdx="0">
    <p:extLst>
      <p:ext uri="{19B8F6BF-5375-455C-9EA6-DF929625EA0E}">
        <p15:presenceInfo xmlns:p15="http://schemas.microsoft.com/office/powerpoint/2012/main" userId="S::adanque@my365.bellevue.edu::02ff011d-2e10-4dfd-9f1e-13e0a4da14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06"/>
    <p:restoredTop sz="94731"/>
  </p:normalViewPr>
  <p:slideViewPr>
    <p:cSldViewPr snapToGrid="0" snapToObjects="1">
      <p:cViewPr varScale="1">
        <p:scale>
          <a:sx n="102" d="100"/>
          <a:sy n="102" d="100"/>
        </p:scale>
        <p:origin x="2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2T18:58:57.589" idx="2">
    <p:pos x="10" y="10"/>
    <p:text>Need to review the mode on this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1A14-CBD7-7A49-853D-4C5E532F94A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57B3B-55BD-B943-98AE-0CA873A1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57B3B-55BD-B943-98AE-0CA873A1E2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401F-63AA-7244-B761-252014AF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128F2-9947-A24C-BB2B-12297E645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CBC6-BD1D-BD4D-97DC-6513A2E5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4B88-A245-AF42-8A02-66AE75E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A769-E688-F643-A50A-08F6106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7EFF-5397-6A4F-9EF3-764A3718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154A3-EC56-5848-83CE-966C5573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0D4A-F05C-B040-AEE9-F1BEFDE1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1546-7722-0D41-8DC3-11101BD9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E9EE-7892-024A-9BCE-F2241309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E2C9C-064A-7641-9BD4-10E60C521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A895F-DEA6-804B-99E4-E4BE5A1AD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BF46-1335-6045-9C38-8FFB145D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F564-62DB-474E-AB72-4D165D31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8FE5-4607-E947-9B26-942BD54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2225-5D79-D244-840F-D3279B7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F2C7-3BEE-FA46-A71D-089647FA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9F68-290D-D34D-AA46-497F0D47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B91B-1963-464C-A473-96EDA9DC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9082-9F64-6741-8E47-3D3EEDD6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9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BBC-67A0-7942-BD01-272CB02E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C411-691E-2349-83B6-38C13771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295-B9BD-FA4E-8034-7D491131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907D-271A-C940-A2C5-00682751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E226-9447-EA4E-83D4-467E5496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21FB-5EE4-B841-8D0F-39B46CD6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E38B-E5ED-D744-B7B1-73B9344FE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6178-5E85-464C-9134-1F1496D8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FB99-6829-9D4C-BC1E-C636D4BB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4F30-943F-5347-80A4-6725B3F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D4B4-3F39-BE45-A859-037F8115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CD3F-4E8A-0D4E-9681-8AC447B6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01305-B9CB-2745-983D-8AD313C5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5A48-E5B6-304B-A2D0-E5A864D67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79945-778E-3D40-981B-81FEFD512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6488-63C9-594F-83E3-C6DFD3BD6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30FF1-9686-BC44-9521-2395FE51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8609B-E717-8B43-9305-401502AC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1A7E3-615D-CA4E-BF03-D178C0E4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336E-0DDB-BF41-8CB8-538BB4A6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4D19E-D940-A649-AC1D-D6C384D9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FCC94-9FFE-2A48-933C-5C1F4B66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C7B1-D1BD-0943-92E4-AE44E8FF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A28A6-987D-514C-AFB4-73AB916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3D861-D467-1447-BA5D-0359ED08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16E6-2B5F-B748-A310-883F9476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E15F-35FB-924B-B8D6-8A154B83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9B8E-7236-AC43-9829-EC7DF3A4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819AB-02E2-A34B-9001-A1757E30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619E5-B087-1A44-9284-97004374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8A46-384A-E940-97E1-C1AAB63B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50F84-5F2A-CF4C-91C9-33231158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1F8B-E15F-AF4D-8E1E-AEBACDAA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65CE3-D371-5D42-8601-FA889B80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6FC0D-AEF8-8748-B630-6CC4685F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1EA75-9C15-084E-8DBA-3124FA66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A0995-597E-9D40-BEFC-7753A25E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5C62-02FE-4D4E-A6A4-EA84CCF7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9F318-FD63-EC47-BDC5-727B4030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62007-A262-9C47-ABC8-AE86214F8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306B-9A7A-4F4A-A319-8858C2158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A777-6B73-AA4B-99C6-EC79581B7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41CA-E710-EA42-B7D1-AE112ABF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stac.org/blogs/jackkunis/2016/12/08/benefits-higher-edu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7DE-0AEF-274D-86EB-6BACCE4F7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Tertiary Government Spending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89B13-6317-114D-B580-3A9271EBA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DSC 530</a:t>
            </a:r>
          </a:p>
          <a:p>
            <a:r>
              <a:rPr lang="en-US" dirty="0"/>
              <a:t>Alan Danque</a:t>
            </a:r>
          </a:p>
        </p:txBody>
      </p:sp>
    </p:spTree>
    <p:extLst>
      <p:ext uri="{BB962C8B-B14F-4D97-AF65-F5344CB8AC3E}">
        <p14:creationId xmlns:p14="http://schemas.microsoft.com/office/powerpoint/2010/main" val="92331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558C-3A6B-E340-A0BB-33197F8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Mode, Spread and 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CA37-1499-204E-B16A-CA11BE27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9471"/>
            <a:ext cx="4956947" cy="46034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Government tertiary spending analysis </a:t>
            </a:r>
          </a:p>
          <a:p>
            <a:pPr marL="0" indent="0">
              <a:buNone/>
            </a:pPr>
            <a:r>
              <a:rPr lang="en-US" dirty="0"/>
              <a:t>For years:2008 2009 2010 2011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Histogram Mean and Variance (6217.804347826087, 97468778.63563322)</a:t>
            </a:r>
          </a:p>
          <a:p>
            <a:r>
              <a:rPr lang="en-US" dirty="0"/>
              <a:t>(5940.326086956522, 84059992.82844992)</a:t>
            </a:r>
          </a:p>
          <a:p>
            <a:r>
              <a:rPr lang="en-US" dirty="0"/>
              <a:t>(5871.760869565217, 82151331.09499055)</a:t>
            </a:r>
          </a:p>
          <a:p>
            <a:r>
              <a:rPr lang="en-US" dirty="0"/>
              <a:t>(6259.478260869565, 94649565.11909261)</a:t>
            </a:r>
          </a:p>
          <a:p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43697.0</a:t>
            </a:r>
          </a:p>
          <a:p>
            <a:r>
              <a:rPr lang="en-US" dirty="0"/>
              <a:t>  Smallest value: 0.0</a:t>
            </a:r>
          </a:p>
          <a:p>
            <a:r>
              <a:rPr lang="en-US" dirty="0"/>
              <a:t>Median: 1550.0</a:t>
            </a:r>
          </a:p>
          <a:p>
            <a:r>
              <a:rPr lang="en-US" dirty="0"/>
              <a:t>Mode is / are: 0.0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537E6-EF81-7E4A-91F3-825F9065EB40}"/>
              </a:ext>
            </a:extLst>
          </p:cNvPr>
          <p:cNvSpPr txBox="1">
            <a:spLocks/>
          </p:cNvSpPr>
          <p:nvPr/>
        </p:nvSpPr>
        <p:spPr>
          <a:xfrm>
            <a:off x="6134876" y="1866305"/>
            <a:ext cx="5613175" cy="4626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GDP per Capita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Histogram Mean and Variance for</a:t>
            </a:r>
          </a:p>
          <a:p>
            <a:pPr marL="0" indent="0">
              <a:buNone/>
            </a:pPr>
            <a:r>
              <a:rPr lang="en-US" dirty="0"/>
              <a:t>     (24412.804347826088, 550036616.7225899)</a:t>
            </a:r>
          </a:p>
          <a:p>
            <a:r>
              <a:rPr lang="en-US" dirty="0"/>
              <a:t>(21639.695652173912, 429079699.03780705)</a:t>
            </a:r>
          </a:p>
          <a:p>
            <a:r>
              <a:rPr lang="en-US" dirty="0"/>
              <a:t>(22650.739130434784, 461646752.2362949)</a:t>
            </a:r>
          </a:p>
          <a:p>
            <a:r>
              <a:rPr lang="en-US" dirty="0"/>
              <a:t>(25047.304347826088, 574655306.2117203)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97007.0</a:t>
            </a:r>
          </a:p>
          <a:p>
            <a:r>
              <a:rPr lang="en-US" dirty="0"/>
              <a:t>  Smallest value: 470.0</a:t>
            </a:r>
          </a:p>
          <a:p>
            <a:r>
              <a:rPr lang="en-US" dirty="0"/>
              <a:t>Median: 17221.0</a:t>
            </a:r>
          </a:p>
          <a:p>
            <a:r>
              <a:rPr lang="en-US" dirty="0"/>
              <a:t>No mode found</a:t>
            </a:r>
          </a:p>
        </p:txBody>
      </p:sp>
    </p:spTree>
    <p:extLst>
      <p:ext uri="{BB962C8B-B14F-4D97-AF65-F5344CB8AC3E}">
        <p14:creationId xmlns:p14="http://schemas.microsoft.com/office/powerpoint/2010/main" val="174603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5B4B-4D44-B949-A050-1C5347A6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Mode, Spread and 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B2F-C554-F143-AC56-70CC914B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8678"/>
            <a:ext cx="5440017" cy="46441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GDP per market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Histogram Mean and Variance</a:t>
            </a:r>
          </a:p>
          <a:p>
            <a:r>
              <a:rPr lang="en-US" dirty="0"/>
              <a:t>(1040285012552.7174, 5.532351357658548e+24)</a:t>
            </a:r>
          </a:p>
          <a:p>
            <a:r>
              <a:rPr lang="en-US" dirty="0"/>
              <a:t>(995362095986.3695, 5.404004633581112e+24)</a:t>
            </a:r>
          </a:p>
          <a:p>
            <a:r>
              <a:rPr lang="en-US" dirty="0"/>
              <a:t>(1075262578288.3043, 6.055407696149895e+24)</a:t>
            </a:r>
          </a:p>
          <a:p>
            <a:r>
              <a:rPr lang="en-US" dirty="0"/>
              <a:t>(1183381470862.152, 6.876600874153939e+24)</a:t>
            </a:r>
          </a:p>
          <a:p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14700000000000.0</a:t>
            </a:r>
          </a:p>
          <a:p>
            <a:r>
              <a:rPr lang="en-US" dirty="0"/>
              <a:t>  Smallest value: 3163416242.0</a:t>
            </a:r>
          </a:p>
          <a:p>
            <a:r>
              <a:rPr lang="en-US" dirty="0"/>
              <a:t>Median: 283000000000.0</a:t>
            </a:r>
          </a:p>
          <a:p>
            <a:r>
              <a:rPr lang="en-US" dirty="0"/>
              <a:t>No mode found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EAB57E-0927-3B4E-B560-9B3287791768}"/>
              </a:ext>
            </a:extLst>
          </p:cNvPr>
          <p:cNvSpPr txBox="1">
            <a:spLocks/>
          </p:cNvSpPr>
          <p:nvPr/>
        </p:nvSpPr>
        <p:spPr>
          <a:xfrm>
            <a:off x="6278217" y="1848678"/>
            <a:ext cx="5257800" cy="4736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Population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Histogram Mean and Variance</a:t>
            </a:r>
          </a:p>
          <a:p>
            <a:r>
              <a:rPr lang="en-US" dirty="0"/>
              <a:t>(63334054.02173913, 3.833958592822141e+16)</a:t>
            </a:r>
          </a:p>
          <a:p>
            <a:r>
              <a:rPr lang="en-US" dirty="0"/>
              <a:t>(63799507.93478261, 3.873234327754147e+16)</a:t>
            </a:r>
          </a:p>
          <a:p>
            <a:r>
              <a:rPr lang="en-US" dirty="0"/>
              <a:t>(64248837.95652174, 3.9118155474216936e+16)</a:t>
            </a:r>
          </a:p>
          <a:p>
            <a:r>
              <a:rPr lang="en-US" dirty="0"/>
              <a:t>(64656178.93478261, 3.950041124474017e+16)</a:t>
            </a:r>
          </a:p>
          <a:p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1324655000.0</a:t>
            </a:r>
          </a:p>
          <a:p>
            <a:r>
              <a:rPr lang="en-US" dirty="0"/>
              <a:t>  Smallest value: 409379.0</a:t>
            </a:r>
          </a:p>
          <a:p>
            <a:r>
              <a:rPr lang="en-US" dirty="0"/>
              <a:t>Median: 13042233.0</a:t>
            </a:r>
          </a:p>
          <a:p>
            <a:r>
              <a:rPr lang="en-US" dirty="0"/>
              <a:t>No mode found</a:t>
            </a:r>
          </a:p>
        </p:txBody>
      </p:sp>
    </p:spTree>
    <p:extLst>
      <p:ext uri="{BB962C8B-B14F-4D97-AF65-F5344CB8AC3E}">
        <p14:creationId xmlns:p14="http://schemas.microsoft.com/office/powerpoint/2010/main" val="1304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DABF-9030-9C48-B15F-C5457C35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Mode, Spread and Tails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FF4263-3E84-B440-8C82-0372ED958FC3}"/>
              </a:ext>
            </a:extLst>
          </p:cNvPr>
          <p:cNvSpPr txBox="1">
            <a:spLocks/>
          </p:cNvSpPr>
          <p:nvPr/>
        </p:nvSpPr>
        <p:spPr>
          <a:xfrm>
            <a:off x="838199" y="1930951"/>
            <a:ext cx="5440017" cy="4561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Labor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Histogram Mean and Variance</a:t>
            </a:r>
          </a:p>
          <a:p>
            <a:r>
              <a:rPr lang="en-US" dirty="0"/>
              <a:t>(33851994.89130435, 1.3062641144045952e+16)</a:t>
            </a:r>
          </a:p>
          <a:p>
            <a:r>
              <a:rPr lang="en-US" dirty="0"/>
              <a:t>(34075531.10869565, 1.312849505590181e+16)</a:t>
            </a:r>
          </a:p>
          <a:p>
            <a:r>
              <a:rPr lang="en-US" dirty="0"/>
              <a:t>(34211702.93478261, 1.3140519734199002e+16)</a:t>
            </a:r>
          </a:p>
          <a:p>
            <a:r>
              <a:rPr lang="en-US" dirty="0"/>
              <a:t>(34400155.45652174, 1.3221024829212986e+16)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777396382.0</a:t>
            </a:r>
          </a:p>
          <a:p>
            <a:r>
              <a:rPr lang="en-US" dirty="0"/>
              <a:t>  Smallest value: 169639.0</a:t>
            </a:r>
          </a:p>
          <a:p>
            <a:r>
              <a:rPr lang="en-US" dirty="0"/>
              <a:t>Median: 5141665.5</a:t>
            </a:r>
          </a:p>
          <a:p>
            <a:r>
              <a:rPr lang="en-US" dirty="0"/>
              <a:t>No mode found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5FB88-379B-7543-9F48-C4FB5CB54D4D}"/>
              </a:ext>
            </a:extLst>
          </p:cNvPr>
          <p:cNvSpPr txBox="1">
            <a:spLocks/>
          </p:cNvSpPr>
          <p:nvPr/>
        </p:nvSpPr>
        <p:spPr>
          <a:xfrm>
            <a:off x="6278216" y="1844809"/>
            <a:ext cx="5257800" cy="4648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Tertiary Spend GDP per Capita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Histogram Mean and Variance</a:t>
            </a:r>
          </a:p>
          <a:p>
            <a:r>
              <a:rPr lang="en-US" dirty="0"/>
              <a:t>(21.73913043478261, 758.5406427221172)</a:t>
            </a:r>
          </a:p>
          <a:p>
            <a:r>
              <a:rPr lang="en-US" dirty="0"/>
              <a:t>(28.717391304347824, 1232.3766540642716)</a:t>
            </a:r>
          </a:p>
          <a:p>
            <a:r>
              <a:rPr lang="en-US" dirty="0"/>
              <a:t>(25.891304347826086, 1344.8360113421552)</a:t>
            </a:r>
          </a:p>
          <a:p>
            <a:r>
              <a:rPr lang="en-US" dirty="0"/>
              <a:t>(26.369565217391305, 1318.79820415879)</a:t>
            </a:r>
          </a:p>
          <a:p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143.0</a:t>
            </a:r>
          </a:p>
          <a:p>
            <a:r>
              <a:rPr lang="en-US" dirty="0"/>
              <a:t>  Smallest value: 0.0</a:t>
            </a:r>
          </a:p>
          <a:p>
            <a:r>
              <a:rPr lang="en-US" dirty="0"/>
              <a:t>Median: 19.0</a:t>
            </a:r>
          </a:p>
          <a:p>
            <a:r>
              <a:rPr lang="en-US" dirty="0"/>
              <a:t>Mode is / are: 0.0</a:t>
            </a:r>
          </a:p>
        </p:txBody>
      </p:sp>
    </p:spTree>
    <p:extLst>
      <p:ext uri="{BB962C8B-B14F-4D97-AF65-F5344CB8AC3E}">
        <p14:creationId xmlns:p14="http://schemas.microsoft.com/office/powerpoint/2010/main" val="221608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D88D-D80F-5043-B0BE-62D895B4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PMF GDP per Capita Current US</a:t>
            </a:r>
            <a:br>
              <a:rPr lang="en-US" dirty="0"/>
            </a:br>
            <a:r>
              <a:rPr lang="en-US" dirty="0"/>
              <a:t>using Democratic vs Non Democratic Countries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439B72-14EF-5747-A0E0-64A53542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6017"/>
            <a:ext cx="10515600" cy="40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6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2C23-72BD-9F4C-80FB-DAA08972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PMF Government expenditure per tertiary student as </a:t>
            </a:r>
            <a:r>
              <a:rPr lang="en-US" dirty="0" err="1"/>
              <a:t>pct</a:t>
            </a:r>
            <a:r>
              <a:rPr lang="en-US" dirty="0"/>
              <a:t> of GDP per capita using </a:t>
            </a:r>
            <a:br>
              <a:rPr lang="en-US" dirty="0"/>
            </a:br>
            <a:r>
              <a:rPr lang="en-US" dirty="0"/>
              <a:t>Democratic vs Non Democratic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CA90-E94B-DA42-B612-C65188A2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BC126-E46D-AC47-9E95-6EF55265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2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D42E-3774-6A47-A96B-2BBC9239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CDF  </a:t>
            </a:r>
            <a:r>
              <a:rPr lang="en-US" sz="2700" dirty="0"/>
              <a:t>using page 41-44 as your guide, what does this tell you about your variable and how does it address the question you are trying to answer(Chapter 4).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35E41-5D4C-B641-AF51-5A9547D31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8014"/>
            <a:ext cx="10515600" cy="38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0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A3BF-3558-DA41-90F1-307A0A42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DF8E70-6F0E-EC44-B1D3-D3D53130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9336"/>
            <a:ext cx="10515600" cy="37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9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260-E18A-FC4D-A353-BB69C1CD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1248-9ACF-984C-902C-88FD5BF7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2B0BF-34D1-1C42-AB2B-3159C51B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905"/>
            <a:ext cx="12192000" cy="43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5611-73DB-8A4F-ADD6-F1003B7A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Pareto Distribution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AC3B7-A304-4A45-9C5F-1D3EC51F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1" y="869476"/>
            <a:ext cx="8681718" cy="59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51F271-507F-B948-B7BF-C9D42B07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56" y="926182"/>
            <a:ext cx="8708887" cy="59318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79EF7D-9E2B-6C41-ABB2-22902307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Pareto Distribution Analysis</a:t>
            </a:r>
          </a:p>
        </p:txBody>
      </p:sp>
    </p:spTree>
    <p:extLst>
      <p:ext uri="{BB962C8B-B14F-4D97-AF65-F5344CB8AC3E}">
        <p14:creationId xmlns:p14="http://schemas.microsoft.com/office/powerpoint/2010/main" val="10346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8D3E-76F6-0E4B-BA44-5ED76A86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Society Benefits from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D88F-B549-E746-A8BD-AEA8333E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is an important factor for any area and level of success. It helps improve one’s health, living conditions for societies and economic conditions for a country as a whole. </a:t>
            </a:r>
          </a:p>
          <a:p>
            <a:r>
              <a:rPr lang="en-US" dirty="0"/>
              <a:t>Striving for a higher education leads to a likeliness of higher pay and the creation of better products &amp; services. </a:t>
            </a:r>
          </a:p>
          <a:p>
            <a:r>
              <a:rPr lang="en-US" dirty="0"/>
              <a:t>Leads to more opportunities, better jobs and thus a larger distribution of income over a country’s population. This type of growth increases the probability of societal activities such as “voting, volunteering, political interest and interpersonal trust.” (</a:t>
            </a:r>
            <a:r>
              <a:rPr lang="en-US" dirty="0" err="1"/>
              <a:t>jackallenyehuda</a:t>
            </a:r>
            <a:r>
              <a:rPr lang="en-US" dirty="0"/>
              <a:t>, 2016)</a:t>
            </a:r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3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F966-599F-ED45-9D71-471E68E8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 plot displays differences between Democratic and Non Democratic Country Tertiary Spending vs GDP per Capita -2011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D6D5F4-7069-6948-9570-90F10DF7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8007108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FA40B0-9142-6C47-8957-88F84524DA2A}"/>
              </a:ext>
            </a:extLst>
          </p:cNvPr>
          <p:cNvSpPr/>
          <p:nvPr/>
        </p:nvSpPr>
        <p:spPr>
          <a:xfrm>
            <a:off x="9104244" y="2254313"/>
            <a:ext cx="28094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tertiaryedspendout1 &amp; gdpcapitaout1 2011</a:t>
            </a:r>
          </a:p>
          <a:p>
            <a:r>
              <a:rPr lang="en-US" dirty="0"/>
              <a:t>Correlated test using</a:t>
            </a:r>
          </a:p>
          <a:p>
            <a:endParaRPr lang="en-US" dirty="0"/>
          </a:p>
          <a:p>
            <a:r>
              <a:rPr lang="en-US" dirty="0" err="1"/>
              <a:t>Spearmans</a:t>
            </a:r>
            <a:r>
              <a:rPr lang="en-US" dirty="0"/>
              <a:t> R</a:t>
            </a:r>
          </a:p>
          <a:p>
            <a:r>
              <a:rPr lang="en-US" dirty="0"/>
              <a:t>0.04224059740361087</a:t>
            </a:r>
          </a:p>
          <a:p>
            <a:r>
              <a:rPr lang="en-US" dirty="0"/>
              <a:t>Weak correlation</a:t>
            </a:r>
          </a:p>
          <a:p>
            <a:endParaRPr lang="en-US" dirty="0"/>
          </a:p>
          <a:p>
            <a:r>
              <a:rPr lang="en-US" dirty="0"/>
              <a:t>Correlated test using </a:t>
            </a:r>
            <a:r>
              <a:rPr lang="en-US" dirty="0" err="1"/>
              <a:t>Pearsons</a:t>
            </a:r>
            <a:endParaRPr lang="en-US" dirty="0"/>
          </a:p>
          <a:p>
            <a:r>
              <a:rPr lang="en-US" dirty="0"/>
              <a:t>0.04224059740361087</a:t>
            </a:r>
          </a:p>
          <a:p>
            <a:r>
              <a:rPr lang="en-US" dirty="0"/>
              <a:t>Weak correlation</a:t>
            </a:r>
          </a:p>
        </p:txBody>
      </p:sp>
    </p:spTree>
    <p:extLst>
      <p:ext uri="{BB962C8B-B14F-4D97-AF65-F5344CB8AC3E}">
        <p14:creationId xmlns:p14="http://schemas.microsoft.com/office/powerpoint/2010/main" val="156200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54BC-BC64-7448-974C-4AD25B87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 plot displays differences between Democratic and Non Democratic Country Tertiary Spending vs GDP per Capita - 2010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C135CF-7707-2748-99FB-E5B3D3AC7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95" y="2011156"/>
            <a:ext cx="8632774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05B991-B892-E944-A524-911B2387BB4F}"/>
              </a:ext>
            </a:extLst>
          </p:cNvPr>
          <p:cNvSpPr/>
          <p:nvPr/>
        </p:nvSpPr>
        <p:spPr>
          <a:xfrm>
            <a:off x="9236765" y="2161547"/>
            <a:ext cx="2955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tertiaryedspendout1 &amp; gdpcapitaout1 2010</a:t>
            </a:r>
          </a:p>
          <a:p>
            <a:r>
              <a:rPr lang="en-US" dirty="0"/>
              <a:t>Correlated test using</a:t>
            </a:r>
          </a:p>
          <a:p>
            <a:endParaRPr lang="en-US" dirty="0"/>
          </a:p>
          <a:p>
            <a:r>
              <a:rPr lang="en-US" dirty="0" err="1"/>
              <a:t>Spearmans</a:t>
            </a:r>
            <a:r>
              <a:rPr lang="en-US" dirty="0"/>
              <a:t> R</a:t>
            </a:r>
          </a:p>
          <a:p>
            <a:r>
              <a:rPr lang="en-US" dirty="0"/>
              <a:t>0.03696836830717207</a:t>
            </a:r>
          </a:p>
          <a:p>
            <a:r>
              <a:rPr lang="en-US" dirty="0"/>
              <a:t>Weak correlation</a:t>
            </a:r>
          </a:p>
          <a:p>
            <a:endParaRPr lang="en-US" dirty="0"/>
          </a:p>
          <a:p>
            <a:r>
              <a:rPr lang="en-US" dirty="0"/>
              <a:t>Correlated test using </a:t>
            </a:r>
            <a:r>
              <a:rPr lang="en-US" dirty="0" err="1"/>
              <a:t>Pearsons</a:t>
            </a:r>
            <a:endParaRPr lang="en-US" dirty="0"/>
          </a:p>
          <a:p>
            <a:r>
              <a:rPr lang="en-US" dirty="0"/>
              <a:t>0.03696836830717207</a:t>
            </a:r>
          </a:p>
          <a:p>
            <a:r>
              <a:rPr lang="en-US" dirty="0"/>
              <a:t>Weak correlation</a:t>
            </a:r>
          </a:p>
        </p:txBody>
      </p:sp>
    </p:spTree>
    <p:extLst>
      <p:ext uri="{BB962C8B-B14F-4D97-AF65-F5344CB8AC3E}">
        <p14:creationId xmlns:p14="http://schemas.microsoft.com/office/powerpoint/2010/main" val="189588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03F4-C1A3-3049-807D-6FB02A25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E2F54-D655-8548-8EA7-A39494E5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1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7BDA-26F1-AD41-92B4-D2AD4042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Countries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B998A3-8FFE-5548-8BB3-E02F88013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723" y="1375051"/>
            <a:ext cx="5519938" cy="53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6940-06A2-5A4F-95C7-AD18FC03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a test on your hypothesis using one of the methods covered in Chapter 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C604-F554-7745-8A12-DCE30481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EEC-8B30-0240-B0CE-69392C10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1" y="235137"/>
            <a:ext cx="2742957" cy="6400800"/>
          </a:xfrm>
        </p:spPr>
        <p:txBody>
          <a:bodyPr>
            <a:normAutofit/>
          </a:bodyPr>
          <a:lstStyle/>
          <a:p>
            <a:r>
              <a:rPr lang="en-US" sz="2400" dirty="0"/>
              <a:t>Regression analysis using ordinary least squares was able to predict GDP as a function of Population + </a:t>
            </a:r>
            <a:r>
              <a:rPr lang="en-US" sz="2400" dirty="0" err="1"/>
              <a:t>Laborforce</a:t>
            </a:r>
            <a:r>
              <a:rPr lang="en-US" sz="2400" dirty="0"/>
              <a:t> + </a:t>
            </a:r>
            <a:r>
              <a:rPr lang="en-US" sz="2400" dirty="0" err="1"/>
              <a:t>TertiaryExpenditure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example shows</a:t>
            </a:r>
            <a:br>
              <a:rPr lang="en-US" sz="2400" dirty="0"/>
            </a:br>
            <a:r>
              <a:rPr lang="en-US" sz="2400" dirty="0"/>
              <a:t>GDP does grow when </a:t>
            </a:r>
            <a:r>
              <a:rPr lang="en-US" sz="2400" dirty="0" err="1"/>
              <a:t>TertiaryExpenditure</a:t>
            </a:r>
            <a:r>
              <a:rPr lang="en-US" sz="2400" dirty="0"/>
              <a:t> is higher.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4D279-5164-4346-B9C0-94D6EB27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809" y="235137"/>
            <a:ext cx="9118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39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6F2C-07EB-0844-83A1-519E6C8A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E2C8-8795-C74B-A1F2-2C3D9578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3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CF9803-B67C-F041-B015-03B8C7837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24" y="501650"/>
            <a:ext cx="8991600" cy="58547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3A091DA-ED4E-AA44-9E1F-CD0BDB8D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04" y="365125"/>
            <a:ext cx="2748034" cy="3267423"/>
          </a:xfrm>
        </p:spPr>
        <p:txBody>
          <a:bodyPr>
            <a:normAutofit/>
          </a:bodyPr>
          <a:lstStyle/>
          <a:p>
            <a:r>
              <a:rPr lang="en-US" sz="2800" dirty="0"/>
              <a:t>In review of the data available it appears to reflect that GDP is correlated to </a:t>
            </a:r>
            <a:r>
              <a:rPr lang="en-US" sz="2800" dirty="0" err="1"/>
              <a:t>TertiaryExpenditure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15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2EBE4-119D-B246-9B71-D5C9FA13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7" y="711200"/>
            <a:ext cx="9237009" cy="5435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ADF7BA-12FD-6046-85A5-5D9B56BF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04" y="365125"/>
            <a:ext cx="2638983" cy="3755938"/>
          </a:xfrm>
        </p:spPr>
        <p:txBody>
          <a:bodyPr>
            <a:normAutofit/>
          </a:bodyPr>
          <a:lstStyle/>
          <a:p>
            <a:r>
              <a:rPr lang="en-US" sz="2800" dirty="0"/>
              <a:t>In review of the data available it appears to reflect that GDP is correlated to </a:t>
            </a:r>
            <a:r>
              <a:rPr lang="en-US" sz="2800" dirty="0" err="1"/>
              <a:t>TertiaryExpenditure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520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ED5D-83F8-8241-9821-CB68AD01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22EB-8265-0E46-A930-58D1BCF8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Jackallenyehuda</a:t>
            </a:r>
            <a:r>
              <a:rPr lang="en-US" dirty="0"/>
              <a:t>, (December 2016). The Benefits of Higher Education. Retrieved from </a:t>
            </a:r>
            <a:r>
              <a:rPr lang="en-US" u="sng" dirty="0">
                <a:hlinkClick r:id="rId2"/>
              </a:rPr>
              <a:t>https://www.hastac.org/blogs/jackkunis/2016/12/08/benefits-higher-education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4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B992-0267-424B-9F5D-BFED281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FA04-58A3-204C-BF5F-6EA26451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Government Tertiary Spending affect the metrics of economic strength?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measures of strength for a country. One important indicator of strength and growth is GDP per capita and at market prices. GDP or Gross Domestic Product is a standard measure of domestic economic output which is divided by its total population. For this measure I have always been curious about how a countries population growth and their spending on tertiary education would affect the GDP.</a:t>
            </a:r>
          </a:p>
        </p:txBody>
      </p:sp>
    </p:spTree>
    <p:extLst>
      <p:ext uri="{BB962C8B-B14F-4D97-AF65-F5344CB8AC3E}">
        <p14:creationId xmlns:p14="http://schemas.microsoft.com/office/powerpoint/2010/main" val="148105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EB7D-82C6-5F4F-BBAE-8A86AC30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905E-DDEF-794C-B0B6-0CC3E8A8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Is GDP at capita affected by how much a country’s government has spent on tertiary student expenditures?</a:t>
            </a:r>
            <a:endParaRPr lang="en-US" b="1" dirty="0"/>
          </a:p>
          <a:p>
            <a:pPr fontAlgn="base"/>
            <a:r>
              <a:rPr lang="en-US" dirty="0"/>
              <a:t>Is labor force affected by the amount rate of population change?</a:t>
            </a:r>
            <a:endParaRPr lang="en-US" b="1" dirty="0"/>
          </a:p>
          <a:p>
            <a:pPr fontAlgn="base"/>
            <a:r>
              <a:rPr lang="en-US" dirty="0"/>
              <a:t>Does the amount of spend on tertiary student expenditures affect the population rate or </a:t>
            </a:r>
            <a:r>
              <a:rPr lang="en-US" dirty="0" err="1"/>
              <a:t>gdp</a:t>
            </a:r>
            <a:r>
              <a:rPr lang="en-US" dirty="0"/>
              <a:t> per capita?</a:t>
            </a:r>
            <a:endParaRPr lang="en-US" b="1" dirty="0"/>
          </a:p>
          <a:p>
            <a:pPr fontAlgn="base"/>
            <a:r>
              <a:rPr lang="en-US" dirty="0"/>
              <a:t>Is GDP per capita affected by the amount of tertiary student expenditures?</a:t>
            </a:r>
            <a:endParaRPr lang="en-US" b="1" dirty="0"/>
          </a:p>
          <a:p>
            <a:pPr fontAlgn="base"/>
            <a:r>
              <a:rPr lang="en-US" dirty="0"/>
              <a:t>Does the population rate of growth affect government expenditures for tertiary expenses?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8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F35F-97E8-1247-8C3A-39CFF192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1F32-A339-A04B-B435-AA7287BE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268"/>
            <a:ext cx="10515600" cy="50218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Country – string value to indicate the country name.</a:t>
            </a:r>
          </a:p>
          <a:p>
            <a:pPr>
              <a:lnSpc>
                <a:spcPct val="120000"/>
              </a:lnSpc>
            </a:pPr>
            <a:r>
              <a:rPr lang="en-US" dirty="0"/>
              <a:t>Democratic </a:t>
            </a:r>
            <a:r>
              <a:rPr lang="en-US" b="1" dirty="0"/>
              <a:t>- </a:t>
            </a:r>
            <a:r>
              <a:rPr lang="en-US" dirty="0"/>
              <a:t>Is a </a:t>
            </a:r>
            <a:r>
              <a:rPr lang="en-US" dirty="0" err="1"/>
              <a:t>boolean</a:t>
            </a:r>
            <a:r>
              <a:rPr lang="en-US" dirty="0"/>
              <a:t> flag to indicate if the country is a democratic country or not.</a:t>
            </a:r>
            <a:endParaRPr lang="en-US" b="1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Government expenditure per tertiary student US</a:t>
            </a:r>
            <a:r>
              <a:rPr lang="en-US" b="1" dirty="0"/>
              <a:t> - </a:t>
            </a:r>
            <a:r>
              <a:rPr lang="en-US" dirty="0"/>
              <a:t>Is a numeric value presenting the average general government expenditure per student for tertiary education.</a:t>
            </a:r>
            <a:endParaRPr lang="en-US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Population total</a:t>
            </a:r>
            <a:r>
              <a:rPr lang="en-US" b="1" dirty="0"/>
              <a:t> - </a:t>
            </a:r>
            <a:r>
              <a:rPr lang="en-US" dirty="0"/>
              <a:t>Is a numeric value representing the total population of a country.</a:t>
            </a:r>
            <a:endParaRPr lang="en-US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Labor force total - Is a numeric value representing the labor force total size for people ages 15 and older</a:t>
            </a:r>
            <a:endParaRPr lang="en-US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GDP per capita current US - Is a numeric value representing the GDP per capita which is the sum of gross value by all resident producers divided by midyear population.</a:t>
            </a:r>
            <a:endParaRPr lang="en-US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GDP at market prices current US</a:t>
            </a:r>
            <a:r>
              <a:rPr lang="en-US" b="1" dirty="0"/>
              <a:t> - </a:t>
            </a:r>
            <a:r>
              <a:rPr lang="en-US" dirty="0"/>
              <a:t>Is the sum of gross market value of products sold by resident producers minus government subsidies to assist the producers of these products.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B453-E2BF-2A42-8F5A-C0BCF250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Data Issues, Outliers and How are they Handled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C0B5-0C74-2E46-8467-1A264E01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Large values that are from from others.</a:t>
            </a:r>
          </a:p>
          <a:p>
            <a:pPr lvl="1"/>
            <a:r>
              <a:rPr lang="en-US" dirty="0"/>
              <a:t>Kept these values in my analysis as are related to outperformers per largely populated performant countries including the US, Japan, China, Germany and more. </a:t>
            </a:r>
          </a:p>
          <a:p>
            <a:pPr lvl="1"/>
            <a:endParaRPr lang="en-US" dirty="0"/>
          </a:p>
          <a:p>
            <a:r>
              <a:rPr lang="en-US" dirty="0"/>
              <a:t>Missing years of data or 0 values</a:t>
            </a:r>
          </a:p>
          <a:p>
            <a:pPr lvl="1"/>
            <a:r>
              <a:rPr lang="en-US" dirty="0"/>
              <a:t>Have removed the years from my analysis.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 countries do not have data or 0 values</a:t>
            </a:r>
          </a:p>
          <a:p>
            <a:pPr lvl="1"/>
            <a:r>
              <a:rPr lang="en-US" dirty="0"/>
              <a:t>Have removed the countries that do not have the metrics needed for this analysis.</a:t>
            </a:r>
          </a:p>
          <a:p>
            <a:pPr lvl="1"/>
            <a:endParaRPr lang="en-US" dirty="0"/>
          </a:p>
          <a:p>
            <a:r>
              <a:rPr lang="en-US" dirty="0"/>
              <a:t>Special characters in the data</a:t>
            </a:r>
          </a:p>
          <a:p>
            <a:pPr lvl="1"/>
            <a:r>
              <a:rPr lang="en-US" dirty="0"/>
              <a:t>Cleaned the data using regex techniques within Notepad++.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4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800E-604F-3C40-9A31-4181BB13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75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 </a:t>
            </a:r>
            <a:br>
              <a:rPr lang="en-US" dirty="0"/>
            </a:br>
            <a:r>
              <a:rPr lang="en-US" sz="3600" dirty="0"/>
              <a:t>Labor Force % Population           | Tertiary Spend GDP per Capita</a:t>
            </a:r>
            <a:br>
              <a:rPr lang="en-US" dirty="0"/>
            </a:br>
            <a:r>
              <a:rPr lang="en-US" dirty="0"/>
              <a:t>		   2008 / 2009 / 2010 / 2011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A2773-82CF-F44D-B359-1A26E9E9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8" y="1825625"/>
            <a:ext cx="6641928" cy="4718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F57BB-D27F-4144-9DE7-9CD3BF9D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025" y="1825625"/>
            <a:ext cx="6361044" cy="46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8F90-21E9-4840-B170-A8B8B7C5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82" y="4464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 </a:t>
            </a:r>
            <a:br>
              <a:rPr lang="en-US" dirty="0"/>
            </a:br>
            <a:r>
              <a:rPr lang="en-US" sz="3600" dirty="0"/>
              <a:t>Government Tertiary spending   | GDP per Capita</a:t>
            </a:r>
            <a:br>
              <a:rPr lang="en-US" sz="3600" dirty="0"/>
            </a:br>
            <a:r>
              <a:rPr lang="en-US" sz="3600" dirty="0"/>
              <a:t>		   2008 / 2009 / 2010 / 2011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D6CD3-00B5-2E41-A41F-1A1EA04B8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5" y="2122996"/>
            <a:ext cx="6444319" cy="443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532DF-A7BC-534E-9501-A651E6331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82" y="2228594"/>
            <a:ext cx="6154767" cy="42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DE0A-D0C7-054E-8C94-ED55066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 </a:t>
            </a:r>
            <a:br>
              <a:rPr lang="en-US" dirty="0"/>
            </a:br>
            <a:r>
              <a:rPr lang="en-US" sz="3600" dirty="0"/>
              <a:t>Population                                     | GDP per market prices</a:t>
            </a:r>
            <a:br>
              <a:rPr lang="en-US" sz="3600" dirty="0"/>
            </a:br>
            <a:r>
              <a:rPr lang="en-US" sz="3600" dirty="0"/>
              <a:t>	 	   2008 / 2009 / 2010 / 2011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165E2-8BFA-3F46-AC0F-C1061067C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6" y="2199100"/>
            <a:ext cx="607755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5EB55-2466-D945-9D1D-78C5D14E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239" y="2199100"/>
            <a:ext cx="6352761" cy="44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5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991</Words>
  <Application>Microsoft Macintosh PowerPoint</Application>
  <PresentationFormat>Widescreen</PresentationFormat>
  <Paragraphs>165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Tertiary Government Spending </vt:lpstr>
      <vt:lpstr>Society Benefits from Education</vt:lpstr>
      <vt:lpstr>Hypothesis</vt:lpstr>
      <vt:lpstr>Questions:</vt:lpstr>
      <vt:lpstr>Variables</vt:lpstr>
      <vt:lpstr>Identified Data Issues, Outliers and How are they Handled</vt:lpstr>
      <vt:lpstr>Histograms  Labor Force % Population           | Tertiary Spend GDP per Capita      2008 / 2009 / 2010 / 2011  </vt:lpstr>
      <vt:lpstr>Histograms  Government Tertiary spending   | GDP per Capita      2008 / 2009 / 2010 / 2011</vt:lpstr>
      <vt:lpstr>Histograms  Population                                     | GDP per market prices       2008 / 2009 / 2010 / 2011</vt:lpstr>
      <vt:lpstr>Mean, Mode, Spread and Tails</vt:lpstr>
      <vt:lpstr>Mean, Mode, Spread and Tails</vt:lpstr>
      <vt:lpstr>Mean, Mode, Spread and Tails</vt:lpstr>
      <vt:lpstr>PMF GDP per Capita Current US using Democratic vs Non Democratic Countries</vt:lpstr>
      <vt:lpstr>PMF Government expenditure per tertiary student as pct of GDP per capita using  Democratic vs Non Democratic countries</vt:lpstr>
      <vt:lpstr>CDF  using page 41-44 as your guide, what does this tell you about your variable and how does it address the question you are trying to answer(Chapter 4).</vt:lpstr>
      <vt:lpstr>CDF</vt:lpstr>
      <vt:lpstr>CDF</vt:lpstr>
      <vt:lpstr>Pareto Distribution Analysis</vt:lpstr>
      <vt:lpstr>Pareto Distribution Analysis</vt:lpstr>
      <vt:lpstr>Scatter plot displays differences between Democratic and Non Democratic Country Tertiary Spending vs GDP per Capita -2011</vt:lpstr>
      <vt:lpstr>Scatter plot displays differences between Democratic and Non Democratic Country Tertiary Spending vs GDP per Capita - 2010</vt:lpstr>
      <vt:lpstr>PowerPoint Presentation</vt:lpstr>
      <vt:lpstr>Top 10 Countries</vt:lpstr>
      <vt:lpstr>Conduct a test on your hypothesis using one of the methods covered in Chapter 9.</vt:lpstr>
      <vt:lpstr>Regression analysis using ordinary least squares was able to predict GDP as a function of Population + Laborforce + TertiaryExpenditure.  The example shows GDP does grow when TertiaryExpenditure is higher.</vt:lpstr>
      <vt:lpstr>Conclusions:</vt:lpstr>
      <vt:lpstr>In review of the data available it appears to reflect that GDP is correlated to TertiaryExpenditure.</vt:lpstr>
      <vt:lpstr>In review of the data available it appears to reflect that GDP is correlated to TertiaryExpenditure.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Danque</dc:creator>
  <cp:lastModifiedBy>Alan Danque</cp:lastModifiedBy>
  <cp:revision>21</cp:revision>
  <dcterms:created xsi:type="dcterms:W3CDTF">2019-10-22T17:16:02Z</dcterms:created>
  <dcterms:modified xsi:type="dcterms:W3CDTF">2019-10-30T01:56:53Z</dcterms:modified>
</cp:coreProperties>
</file>