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Lst>
  <p:sldSz cy="5143500" cx="9144000"/>
  <p:notesSz cx="6858000" cy="9144000"/>
  <p:embeddedFontLst>
    <p:embeddedFont>
      <p:font typeface="Montserrat"/>
      <p:regular r:id="rId11"/>
      <p:bold r:id="rId12"/>
      <p:italic r:id="rId13"/>
      <p:boldItalic r:id="rId14"/>
    </p:embeddedFont>
    <p:embeddedFont>
      <p:font typeface="Lato"/>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Montserrat-regular.fntdata"/><Relationship Id="rId10" Type="http://schemas.openxmlformats.org/officeDocument/2006/relationships/slide" Target="slides/slide5.xml"/><Relationship Id="rId13" Type="http://schemas.openxmlformats.org/officeDocument/2006/relationships/font" Target="fonts/Montserrat-italic.fntdata"/><Relationship Id="rId12" Type="http://schemas.openxmlformats.org/officeDocument/2006/relationships/font" Target="fonts/Montserrat-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Lato-regular.fntdata"/><Relationship Id="rId14" Type="http://schemas.openxmlformats.org/officeDocument/2006/relationships/font" Target="fonts/Montserrat-boldItalic.fntdata"/><Relationship Id="rId17" Type="http://schemas.openxmlformats.org/officeDocument/2006/relationships/font" Target="fonts/Lato-italic.fntdata"/><Relationship Id="rId16" Type="http://schemas.openxmlformats.org/officeDocument/2006/relationships/font" Target="fonts/Lato-bold.fntdata"/><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font" Target="fonts/Lato-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d234d4c958_0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d234d4c958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d234d4c958_0_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d234d4c958_0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d234d4c958_0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d234d4c958_0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d234d4c958_0_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d234d4c958_0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169200" y="1578400"/>
            <a:ext cx="57897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Cyber Coding Project</a:t>
            </a:r>
            <a:endParaRPr/>
          </a:p>
        </p:txBody>
      </p:sp>
      <p:sp>
        <p:nvSpPr>
          <p:cNvPr id="135" name="Google Shape;135;p13"/>
          <p:cNvSpPr txBox="1"/>
          <p:nvPr>
            <p:ph idx="1" type="subTitle"/>
          </p:nvPr>
        </p:nvSpPr>
        <p:spPr>
          <a:xfrm>
            <a:off x="4525075" y="2894475"/>
            <a:ext cx="3470700" cy="50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By: Tri Nguyen and Akash Dansinghani</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Cipher Algorithm</a:t>
            </a:r>
            <a:endParaRPr/>
          </a:p>
        </p:txBody>
      </p:sp>
      <p:sp>
        <p:nvSpPr>
          <p:cNvPr id="141" name="Google Shape;141;p1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Caesar</a:t>
            </a:r>
            <a:r>
              <a:rPr lang="en"/>
              <a:t> Cipher algorithm needs two things:</a:t>
            </a:r>
            <a:endParaRPr/>
          </a:p>
          <a:p>
            <a:pPr indent="-311150" lvl="0" marL="457200" rtl="0" algn="l">
              <a:spcBef>
                <a:spcPts val="1200"/>
              </a:spcBef>
              <a:spcAft>
                <a:spcPts val="0"/>
              </a:spcAft>
              <a:buSzPts val="1300"/>
              <a:buChar char="●"/>
            </a:pPr>
            <a:r>
              <a:rPr lang="en"/>
              <a:t>Plaintext to convert into Ciphertext (vice versa)</a:t>
            </a:r>
            <a:endParaRPr/>
          </a:p>
          <a:p>
            <a:pPr indent="-311150" lvl="0" marL="457200" rtl="0" algn="l">
              <a:spcBef>
                <a:spcPts val="0"/>
              </a:spcBef>
              <a:spcAft>
                <a:spcPts val="0"/>
              </a:spcAft>
              <a:buSzPts val="1300"/>
              <a:buChar char="●"/>
            </a:pPr>
            <a:r>
              <a:rPr lang="en"/>
              <a:t>Key to encrypt it (also decrypt)</a:t>
            </a:r>
            <a:endParaRPr/>
          </a:p>
          <a:p>
            <a:pPr indent="0" lvl="0" marL="0" rtl="0" algn="l">
              <a:spcBef>
                <a:spcPts val="1200"/>
              </a:spcBef>
              <a:spcAft>
                <a:spcPts val="0"/>
              </a:spcAft>
              <a:buNone/>
            </a:pPr>
            <a:r>
              <a:rPr lang="en"/>
              <a:t>Once the plaintext and key are given, each letter in the alphabet (26 </a:t>
            </a:r>
            <a:r>
              <a:rPr lang="en"/>
              <a:t>indices</a:t>
            </a:r>
            <a:r>
              <a:rPr lang="en"/>
              <a:t>) are shifted by that key (Ex. if the key is 3 then a = d, b = e etc.) and then the ciphertext is created</a:t>
            </a:r>
            <a:endParaRPr/>
          </a:p>
          <a:p>
            <a:pPr indent="0" lvl="0" marL="0" rtl="0" algn="l">
              <a:spcBef>
                <a:spcPts val="1200"/>
              </a:spcBef>
              <a:spcAft>
                <a:spcPts val="1200"/>
              </a:spcAft>
              <a:buNone/>
            </a:pPr>
            <a:r>
              <a:rPr lang="en"/>
              <a:t>To decrypt the ciphertext to get the </a:t>
            </a:r>
            <a:r>
              <a:rPr lang="en"/>
              <a:t>original</a:t>
            </a:r>
            <a:r>
              <a:rPr lang="en"/>
              <a:t> message (plaintext) we shift the letters back using the key and we get the characters back in the correct place and we can generate the plaintext.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RC4 Algorithm</a:t>
            </a:r>
            <a:endParaRPr/>
          </a:p>
        </p:txBody>
      </p:sp>
      <p:sp>
        <p:nvSpPr>
          <p:cNvPr id="147" name="Google Shape;147;p15"/>
          <p:cNvSpPr txBox="1"/>
          <p:nvPr>
            <p:ph idx="1" type="body"/>
          </p:nvPr>
        </p:nvSpPr>
        <p:spPr>
          <a:xfrm>
            <a:off x="1297500" y="1052325"/>
            <a:ext cx="7038900" cy="2911200"/>
          </a:xfrm>
          <a:prstGeom prst="rect">
            <a:avLst/>
          </a:prstGeom>
        </p:spPr>
        <p:txBody>
          <a:bodyPr anchorCtr="0" anchor="t" bIns="91425" lIns="91425" spcFirstLastPara="1" rIns="91425" wrap="square" tIns="91425">
            <a:normAutofit fontScale="70000"/>
          </a:bodyPr>
          <a:lstStyle/>
          <a:p>
            <a:pPr indent="-303824" lvl="0" marL="457200" rtl="0" algn="l">
              <a:lnSpc>
                <a:spcPct val="200000"/>
              </a:lnSpc>
              <a:spcBef>
                <a:spcPts val="0"/>
              </a:spcBef>
              <a:spcAft>
                <a:spcPts val="0"/>
              </a:spcAft>
              <a:buSzPct val="130180"/>
              <a:buChar char="●"/>
            </a:pPr>
            <a:r>
              <a:rPr lang="en"/>
              <a:t>What is needed for RC4 algorithm:</a:t>
            </a:r>
            <a:endParaRPr/>
          </a:p>
          <a:p>
            <a:pPr indent="-277494" lvl="1" marL="914400" rtl="0" algn="l">
              <a:lnSpc>
                <a:spcPct val="200000"/>
              </a:lnSpc>
              <a:spcBef>
                <a:spcPts val="0"/>
              </a:spcBef>
              <a:spcAft>
                <a:spcPts val="0"/>
              </a:spcAft>
              <a:buSzPct val="100000"/>
              <a:buChar char="○"/>
            </a:pPr>
            <a:r>
              <a:rPr lang="en"/>
              <a:t>Plaintext and Secret Key (Public and Private Keys)</a:t>
            </a:r>
            <a:endParaRPr/>
          </a:p>
          <a:p>
            <a:pPr indent="0" lvl="0" marL="0" rtl="0" algn="l">
              <a:lnSpc>
                <a:spcPct val="200000"/>
              </a:lnSpc>
              <a:spcBef>
                <a:spcPts val="0"/>
              </a:spcBef>
              <a:spcAft>
                <a:spcPts val="0"/>
              </a:spcAft>
              <a:buNone/>
            </a:pPr>
            <a:r>
              <a:t/>
            </a:r>
            <a:endParaRPr/>
          </a:p>
          <a:p>
            <a:pPr indent="-286385" lvl="0" marL="457200" rtl="0" algn="l">
              <a:lnSpc>
                <a:spcPct val="200000"/>
              </a:lnSpc>
              <a:spcBef>
                <a:spcPts val="0"/>
              </a:spcBef>
              <a:spcAft>
                <a:spcPts val="0"/>
              </a:spcAft>
              <a:buSzPct val="100000"/>
              <a:buChar char="●"/>
            </a:pPr>
            <a:r>
              <a:rPr lang="en"/>
              <a:t>How RC4 works:</a:t>
            </a:r>
            <a:endParaRPr/>
          </a:p>
          <a:p>
            <a:pPr indent="-277494" lvl="1" marL="914400" rtl="0" algn="l">
              <a:lnSpc>
                <a:spcPct val="200000"/>
              </a:lnSpc>
              <a:spcBef>
                <a:spcPts val="0"/>
              </a:spcBef>
              <a:spcAft>
                <a:spcPts val="0"/>
              </a:spcAft>
              <a:buSzPct val="100000"/>
              <a:buChar char="○"/>
            </a:pPr>
            <a:r>
              <a:rPr lang="en"/>
              <a:t>We </a:t>
            </a:r>
            <a:r>
              <a:rPr lang="en"/>
              <a:t>receive</a:t>
            </a:r>
            <a:r>
              <a:rPr lang="en"/>
              <a:t> the plain text  and secret key</a:t>
            </a:r>
            <a:endParaRPr/>
          </a:p>
          <a:p>
            <a:pPr indent="-277494" lvl="1" marL="914400" rtl="0" algn="l">
              <a:lnSpc>
                <a:spcPct val="200000"/>
              </a:lnSpc>
              <a:spcBef>
                <a:spcPts val="0"/>
              </a:spcBef>
              <a:spcAft>
                <a:spcPts val="0"/>
              </a:spcAft>
              <a:buSzPct val="100000"/>
              <a:buChar char="○"/>
            </a:pPr>
            <a:r>
              <a:rPr lang="en"/>
              <a:t>We take the length of the key and use that to generate the state or array S. Then we use the KSA (Key Scheduling)  algorithm in conjunction with the secret key provided by the user and we swap each bit in the array until the array is arranged. (Using S[i] and S[j])</a:t>
            </a:r>
            <a:endParaRPr/>
          </a:p>
          <a:p>
            <a:pPr indent="-277494" lvl="1" marL="914400" rtl="0" algn="l">
              <a:lnSpc>
                <a:spcPct val="200000"/>
              </a:lnSpc>
              <a:spcBef>
                <a:spcPts val="0"/>
              </a:spcBef>
              <a:spcAft>
                <a:spcPts val="0"/>
              </a:spcAft>
              <a:buSzPct val="100000"/>
              <a:buChar char="○"/>
            </a:pPr>
            <a:r>
              <a:rPr lang="en"/>
              <a:t>Then we use the PRGA algorithm  where we use array S[mod] and generate the keystream </a:t>
            </a:r>
            <a:endParaRPr/>
          </a:p>
          <a:p>
            <a:pPr indent="-277494" lvl="1" marL="914400" rtl="0" algn="l">
              <a:lnSpc>
                <a:spcPct val="200000"/>
              </a:lnSpc>
              <a:spcBef>
                <a:spcPts val="0"/>
              </a:spcBef>
              <a:spcAft>
                <a:spcPts val="0"/>
              </a:spcAft>
              <a:buSzPct val="100000"/>
              <a:buChar char="○"/>
            </a:pPr>
            <a:r>
              <a:rPr lang="en"/>
              <a:t>Finally we use the RC4 algorithm to scramble the array and generate the ciphertext</a:t>
            </a:r>
            <a:endParaRPr/>
          </a:p>
          <a:p>
            <a:pPr indent="-277494" lvl="1" marL="914400" rtl="0" algn="l">
              <a:lnSpc>
                <a:spcPct val="200000"/>
              </a:lnSpc>
              <a:spcBef>
                <a:spcPts val="0"/>
              </a:spcBef>
              <a:spcAft>
                <a:spcPts val="0"/>
              </a:spcAft>
              <a:buSzPct val="100000"/>
              <a:buChar char="○"/>
            </a:pPr>
            <a:r>
              <a:rPr lang="en"/>
              <a:t>We can easily decrypt it since when generating the keystream since it uses XOR bits</a:t>
            </a:r>
            <a:endParaRPr/>
          </a:p>
          <a:p>
            <a:pPr indent="0" lvl="0" marL="457200" rtl="0" algn="l">
              <a:spcBef>
                <a:spcPts val="0"/>
              </a:spcBef>
              <a:spcAft>
                <a:spcPts val="1200"/>
              </a:spcAft>
              <a:buNone/>
            </a:pPr>
            <a:r>
              <a:t/>
            </a:r>
            <a:endParaRPr sz="1415"/>
          </a:p>
        </p:txBody>
      </p:sp>
      <p:pic>
        <p:nvPicPr>
          <p:cNvPr id="148" name="Google Shape;148;p15"/>
          <p:cNvPicPr preferRelativeResize="0"/>
          <p:nvPr/>
        </p:nvPicPr>
        <p:blipFill>
          <a:blip r:embed="rId3">
            <a:alphaModFix/>
          </a:blip>
          <a:stretch>
            <a:fillRect/>
          </a:stretch>
        </p:blipFill>
        <p:spPr>
          <a:xfrm>
            <a:off x="4948725" y="191575"/>
            <a:ext cx="3698700" cy="21365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RSA </a:t>
            </a:r>
            <a:r>
              <a:rPr lang="en"/>
              <a:t>Algorithm</a:t>
            </a:r>
            <a:endParaRPr/>
          </a:p>
        </p:txBody>
      </p:sp>
      <p:sp>
        <p:nvSpPr>
          <p:cNvPr id="154" name="Google Shape;154;p16"/>
          <p:cNvSpPr txBox="1"/>
          <p:nvPr>
            <p:ph idx="1" type="body"/>
          </p:nvPr>
        </p:nvSpPr>
        <p:spPr>
          <a:xfrm>
            <a:off x="1205650" y="1039425"/>
            <a:ext cx="7439700" cy="35415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RSA is consisted of  4 steps, key generation, key distribution, </a:t>
            </a:r>
            <a:r>
              <a:rPr lang="en"/>
              <a:t>encryption, and decryption. </a:t>
            </a:r>
            <a:endParaRPr/>
          </a:p>
          <a:p>
            <a:pPr indent="-311150" lvl="0" marL="457200" rtl="0" algn="l">
              <a:spcBef>
                <a:spcPts val="0"/>
              </a:spcBef>
              <a:spcAft>
                <a:spcPts val="0"/>
              </a:spcAft>
              <a:buSzPts val="1300"/>
              <a:buChar char="●"/>
            </a:pPr>
            <a:r>
              <a:rPr lang="en"/>
              <a:t>Key generation</a:t>
            </a:r>
            <a:endParaRPr/>
          </a:p>
          <a:p>
            <a:pPr indent="-298450" lvl="1" marL="914400" rtl="0" algn="l">
              <a:spcBef>
                <a:spcPts val="0"/>
              </a:spcBef>
              <a:spcAft>
                <a:spcPts val="0"/>
              </a:spcAft>
              <a:buSzPts val="1100"/>
              <a:buChar char="○"/>
            </a:pPr>
            <a:r>
              <a:rPr lang="en"/>
              <a:t>Requires 2 prime numbers, and public key(e)</a:t>
            </a:r>
            <a:endParaRPr/>
          </a:p>
          <a:p>
            <a:pPr indent="-298450" lvl="1" marL="914400" rtl="0" algn="l">
              <a:spcBef>
                <a:spcPts val="0"/>
              </a:spcBef>
              <a:spcAft>
                <a:spcPts val="0"/>
              </a:spcAft>
              <a:buSzPts val="1100"/>
              <a:buChar char="○"/>
            </a:pPr>
            <a:r>
              <a:rPr lang="en"/>
              <a:t>Compute for modulus by multiplying the 2 prime numbers</a:t>
            </a:r>
            <a:endParaRPr/>
          </a:p>
          <a:p>
            <a:pPr indent="-298450" lvl="1" marL="914400" rtl="0" algn="l">
              <a:spcBef>
                <a:spcPts val="0"/>
              </a:spcBef>
              <a:spcAft>
                <a:spcPts val="0"/>
              </a:spcAft>
              <a:buSzPts val="1100"/>
              <a:buChar char="○"/>
            </a:pPr>
            <a:r>
              <a:rPr lang="en"/>
              <a:t>Compute for totient </a:t>
            </a:r>
            <a:endParaRPr/>
          </a:p>
          <a:p>
            <a:pPr indent="-298450" lvl="1" marL="914400" rtl="0" algn="l">
              <a:spcBef>
                <a:spcPts val="0"/>
              </a:spcBef>
              <a:spcAft>
                <a:spcPts val="0"/>
              </a:spcAft>
              <a:buSzPts val="1100"/>
              <a:buChar char="○"/>
            </a:pPr>
            <a:r>
              <a:rPr lang="en"/>
              <a:t>Compute for d by doing Multiplicative Inverse which will be using Extended Euclidean of the e(public key) and totient</a:t>
            </a:r>
            <a:endParaRPr/>
          </a:p>
          <a:p>
            <a:pPr indent="-298450" lvl="2" marL="1371600" rtl="0" algn="l">
              <a:spcBef>
                <a:spcPts val="0"/>
              </a:spcBef>
              <a:spcAft>
                <a:spcPts val="0"/>
              </a:spcAft>
              <a:buSzPts val="1100"/>
              <a:buChar char="■"/>
            </a:pPr>
            <a:r>
              <a:rPr lang="en"/>
              <a:t>It should find the value of d where d*public_key% totient = 1 </a:t>
            </a:r>
            <a:endParaRPr/>
          </a:p>
          <a:p>
            <a:pPr indent="-311150" lvl="0" marL="457200" rtl="0" algn="l">
              <a:spcBef>
                <a:spcPts val="0"/>
              </a:spcBef>
              <a:spcAft>
                <a:spcPts val="0"/>
              </a:spcAft>
              <a:buSzPts val="1300"/>
              <a:buChar char="●"/>
            </a:pPr>
            <a:r>
              <a:rPr lang="en"/>
              <a:t>Key distribution </a:t>
            </a:r>
            <a:endParaRPr/>
          </a:p>
          <a:p>
            <a:pPr indent="-298450" lvl="1" marL="914400" rtl="0" algn="l">
              <a:spcBef>
                <a:spcPts val="0"/>
              </a:spcBef>
              <a:spcAft>
                <a:spcPts val="0"/>
              </a:spcAft>
              <a:buSzPts val="1100"/>
              <a:buChar char="○"/>
            </a:pPr>
            <a:r>
              <a:rPr lang="en"/>
              <a:t>Share the public key to other party</a:t>
            </a:r>
            <a:endParaRPr/>
          </a:p>
          <a:p>
            <a:pPr indent="-311150" lvl="0" marL="457200" rtl="0" algn="l">
              <a:spcBef>
                <a:spcPts val="0"/>
              </a:spcBef>
              <a:spcAft>
                <a:spcPts val="0"/>
              </a:spcAft>
              <a:buSzPts val="1300"/>
              <a:buChar char="●"/>
            </a:pPr>
            <a:r>
              <a:rPr lang="en"/>
              <a:t>Encryption </a:t>
            </a:r>
            <a:endParaRPr/>
          </a:p>
          <a:p>
            <a:pPr indent="-298450" lvl="1" marL="914400" rtl="0" algn="l">
              <a:spcBef>
                <a:spcPts val="0"/>
              </a:spcBef>
              <a:spcAft>
                <a:spcPts val="0"/>
              </a:spcAft>
              <a:buSzPts val="1100"/>
              <a:buChar char="○"/>
            </a:pPr>
            <a:r>
              <a:rPr lang="en"/>
              <a:t>Get the index value of the character using “ord” python built in function</a:t>
            </a:r>
            <a:endParaRPr/>
          </a:p>
          <a:p>
            <a:pPr indent="-298450" lvl="1" marL="914400" rtl="0" algn="l">
              <a:spcBef>
                <a:spcPts val="0"/>
              </a:spcBef>
              <a:spcAft>
                <a:spcPts val="0"/>
              </a:spcAft>
              <a:buSzPts val="1100"/>
              <a:buChar char="○"/>
            </a:pPr>
            <a:r>
              <a:rPr lang="en"/>
              <a:t>We will use the index value exponent public_key mod n (from p*q, the two prime numbers) </a:t>
            </a:r>
            <a:endParaRPr/>
          </a:p>
          <a:p>
            <a:pPr indent="-311150" lvl="0" marL="457200" rtl="0" algn="l">
              <a:spcBef>
                <a:spcPts val="0"/>
              </a:spcBef>
              <a:spcAft>
                <a:spcPts val="0"/>
              </a:spcAft>
              <a:buSzPts val="1300"/>
              <a:buChar char="●"/>
            </a:pPr>
            <a:r>
              <a:rPr lang="en"/>
              <a:t>Decryption </a:t>
            </a:r>
            <a:endParaRPr/>
          </a:p>
          <a:p>
            <a:pPr indent="-298450" lvl="1" marL="914400" rtl="0" algn="l">
              <a:spcBef>
                <a:spcPts val="0"/>
              </a:spcBef>
              <a:spcAft>
                <a:spcPts val="0"/>
              </a:spcAft>
              <a:buSzPts val="1100"/>
              <a:buChar char="○"/>
            </a:pPr>
            <a:r>
              <a:rPr lang="en"/>
              <a:t>We will take an encryption value, which is now in int value, we will use that int value exponent to private_key(d) mod n (from p*q, the two prime numbers)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7"/>
          <p:cNvSpPr txBox="1"/>
          <p:nvPr>
            <p:ph type="title"/>
          </p:nvPr>
        </p:nvSpPr>
        <p:spPr>
          <a:xfrm>
            <a:off x="1288750" y="681925"/>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Comparison</a:t>
            </a:r>
            <a:endParaRPr/>
          </a:p>
        </p:txBody>
      </p:sp>
      <p:sp>
        <p:nvSpPr>
          <p:cNvPr id="160" name="Google Shape;160;p17"/>
          <p:cNvSpPr txBox="1"/>
          <p:nvPr>
            <p:ph idx="1" type="body"/>
          </p:nvPr>
        </p:nvSpPr>
        <p:spPr>
          <a:xfrm>
            <a:off x="1052550" y="1532600"/>
            <a:ext cx="7653000" cy="2911200"/>
          </a:xfrm>
          <a:prstGeom prst="rect">
            <a:avLst/>
          </a:prstGeom>
        </p:spPr>
        <p:txBody>
          <a:bodyPr anchorCtr="0" anchor="t" bIns="91425" lIns="91425" spcFirstLastPara="1" rIns="91425" wrap="square" tIns="91425">
            <a:normAutofit lnSpcReduction="10000"/>
          </a:bodyPr>
          <a:lstStyle/>
          <a:p>
            <a:pPr indent="-311150" lvl="0" marL="457200" rtl="0" algn="l">
              <a:spcBef>
                <a:spcPts val="0"/>
              </a:spcBef>
              <a:spcAft>
                <a:spcPts val="0"/>
              </a:spcAft>
              <a:buSzPts val="1300"/>
              <a:buChar char="●"/>
            </a:pPr>
            <a:r>
              <a:rPr lang="en"/>
              <a:t>In term of speed  , the follow algorithms is in an </a:t>
            </a:r>
            <a:r>
              <a:rPr lang="en"/>
              <a:t>ascending</a:t>
            </a:r>
            <a:r>
              <a:rPr lang="en"/>
              <a:t> order:  Caesar Cipher | RC4 | RSA</a:t>
            </a:r>
            <a:endParaRPr/>
          </a:p>
          <a:p>
            <a:pPr indent="-298450" lvl="1" marL="914400" rtl="0" algn="l">
              <a:spcBef>
                <a:spcPts val="0"/>
              </a:spcBef>
              <a:spcAft>
                <a:spcPts val="0"/>
              </a:spcAft>
              <a:buSzPts val="1100"/>
              <a:buChar char="○"/>
            </a:pPr>
            <a:r>
              <a:rPr lang="en"/>
              <a:t>Caesar</a:t>
            </a:r>
            <a:r>
              <a:rPr lang="en"/>
              <a:t> cipher is the fastest because its job is simply shift the letter to the corresponding key</a:t>
            </a:r>
            <a:endParaRPr/>
          </a:p>
          <a:p>
            <a:pPr indent="-298450" lvl="1" marL="914400" rtl="0" algn="l">
              <a:spcBef>
                <a:spcPts val="0"/>
              </a:spcBef>
              <a:spcAft>
                <a:spcPts val="0"/>
              </a:spcAft>
              <a:buSzPts val="1100"/>
              <a:buChar char="○"/>
            </a:pPr>
            <a:r>
              <a:rPr lang="en"/>
              <a:t>RC4 is </a:t>
            </a:r>
            <a:r>
              <a:rPr lang="en"/>
              <a:t>the second fastest algorithm because it is a stream cipher which allows the encryption and decryption process to be faster (Specifically because of the KSA algorithm and the keystream)</a:t>
            </a:r>
            <a:endParaRPr/>
          </a:p>
          <a:p>
            <a:pPr indent="-298450" lvl="1" marL="914400" rtl="0" algn="l">
              <a:spcBef>
                <a:spcPts val="0"/>
              </a:spcBef>
              <a:spcAft>
                <a:spcPts val="0"/>
              </a:spcAft>
              <a:buSzPts val="1100"/>
              <a:buChar char="○"/>
            </a:pPr>
            <a:r>
              <a:rPr lang="en"/>
              <a:t>RSA is the slowest of these algorithms due to the calculations within the algorithms </a:t>
            </a:r>
            <a:endParaRPr/>
          </a:p>
          <a:p>
            <a:pPr indent="-311150" lvl="0" marL="457200" rtl="0" algn="l">
              <a:spcBef>
                <a:spcPts val="0"/>
              </a:spcBef>
              <a:spcAft>
                <a:spcPts val="0"/>
              </a:spcAft>
              <a:buSzPts val="1300"/>
              <a:buChar char="●"/>
            </a:pPr>
            <a:r>
              <a:rPr lang="en"/>
              <a:t>In term of Security</a:t>
            </a:r>
            <a:endParaRPr/>
          </a:p>
          <a:p>
            <a:pPr indent="-298450" lvl="1" marL="914400" rtl="0" algn="l">
              <a:spcBef>
                <a:spcPts val="0"/>
              </a:spcBef>
              <a:spcAft>
                <a:spcPts val="0"/>
              </a:spcAft>
              <a:buSzPts val="1100"/>
              <a:buChar char="○"/>
            </a:pPr>
            <a:r>
              <a:rPr lang="en"/>
              <a:t>Caesar cipher is the least secure due to its decrypted function, we can use brute force attack to check the 25 keys.</a:t>
            </a:r>
            <a:endParaRPr/>
          </a:p>
          <a:p>
            <a:pPr indent="-298450" lvl="1" marL="914400" rtl="0" algn="l">
              <a:spcBef>
                <a:spcPts val="0"/>
              </a:spcBef>
              <a:spcAft>
                <a:spcPts val="0"/>
              </a:spcAft>
              <a:buSzPts val="1100"/>
              <a:buChar char="○"/>
            </a:pPr>
            <a:r>
              <a:rPr lang="en"/>
              <a:t>RC4 weakness come from the insufficient key schedule,  the first bytes of output reveal information about the key</a:t>
            </a:r>
            <a:endParaRPr sz="1115"/>
          </a:p>
          <a:p>
            <a:pPr indent="-298450" lvl="1" marL="914400" rtl="0" algn="l">
              <a:spcBef>
                <a:spcPts val="0"/>
              </a:spcBef>
              <a:spcAft>
                <a:spcPts val="0"/>
              </a:spcAft>
              <a:buSzPts val="1100"/>
              <a:buChar char="○"/>
            </a:pPr>
            <a:r>
              <a:rPr lang="en"/>
              <a:t>RSA is the most secure of the three algorithms because it cannot be decrypted without knowing the 2 primes numbers. Also know the public key does not allow or give any clues away for the decryption. </a:t>
            </a:r>
            <a:endParaRPr/>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