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71" r:id="rId6"/>
    <p:sldId id="259" r:id="rId7"/>
    <p:sldId id="263" r:id="rId8"/>
    <p:sldId id="260" r:id="rId9"/>
    <p:sldId id="264" r:id="rId10"/>
    <p:sldId id="261" r:id="rId11"/>
    <p:sldId id="272" r:id="rId12"/>
  </p:sldIdLst>
  <p:sldSz cx="9144000" cy="5143500" type="screen16x9"/>
  <p:notesSz cx="6858000" cy="9144000"/>
  <p:embeddedFontLst>
    <p:embeddedFont>
      <p:font typeface="Amatic SC" charset="-79"/>
      <p:regular r:id="rId14"/>
      <p:bold r:id="rId15"/>
    </p:embeddedFont>
    <p:embeddedFont>
      <p:font typeface="Merriweather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8" d="100"/>
          <a:sy n="98" d="100"/>
        </p:scale>
        <p:origin x="-576" y="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6" name="Google Shape;1246;p7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7"/>
          <p:cNvSpPr txBox="1">
            <a:spLocks noGrp="1"/>
          </p:cNvSpPr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8" name="Google Shape;1248;p7"/>
          <p:cNvSpPr txBox="1">
            <a:spLocks noGrp="1"/>
          </p:cNvSpPr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49" name="Google Shape;1249;p7"/>
          <p:cNvSpPr txBox="1">
            <a:spLocks noGrp="1"/>
          </p:cNvSpPr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0" name="Google Shape;1250;p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4" name="Google Shape;1774;p1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FLOWCHARTS AND PSEUDOCODE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071538" y="142858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PROJECT 5</a:t>
            </a:r>
            <a:endParaRPr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428596" y="1000114"/>
            <a:ext cx="164307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START</a:t>
            </a:r>
            <a:endParaRPr lang="en-US" sz="1100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rot="5400000">
            <a:off x="1017960" y="1696635"/>
            <a:ext cx="42862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ata 8"/>
          <p:cNvSpPr/>
          <p:nvPr/>
        </p:nvSpPr>
        <p:spPr>
          <a:xfrm>
            <a:off x="142844" y="1928808"/>
            <a:ext cx="2143140" cy="64294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INPUT  boy and girl enter the island</a:t>
            </a:r>
            <a:endParaRPr lang="en-US" sz="1100" dirty="0"/>
          </a:p>
        </p:txBody>
      </p:sp>
      <p:cxnSp>
        <p:nvCxnSpPr>
          <p:cNvPr id="11" name="Straight Arrow Connector 10"/>
          <p:cNvCxnSpPr>
            <a:stCxn id="9" idx="4"/>
          </p:cNvCxnSpPr>
          <p:nvPr/>
        </p:nvCxnSpPr>
        <p:spPr>
          <a:xfrm rot="5400000">
            <a:off x="1000100" y="278606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142844" y="3000378"/>
            <a:ext cx="2143140" cy="7143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Does boy have a flower facing east?</a:t>
            </a:r>
            <a:endParaRPr lang="en-US" sz="1100" dirty="0"/>
          </a:p>
        </p:txBody>
      </p:sp>
      <p:cxnSp>
        <p:nvCxnSpPr>
          <p:cNvPr id="17" name="Shape 16"/>
          <p:cNvCxnSpPr>
            <a:endCxn id="18" idx="1"/>
          </p:cNvCxnSpPr>
          <p:nvPr/>
        </p:nvCxnSpPr>
        <p:spPr>
          <a:xfrm rot="16200000" flipH="1">
            <a:off x="660774" y="4339836"/>
            <a:ext cx="1178718" cy="714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285852" y="4786328"/>
            <a:ext cx="1571636" cy="357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214414" y="4214824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24" name="Shape 23"/>
          <p:cNvCxnSpPr>
            <a:stCxn id="12" idx="3"/>
            <a:endCxn id="25" idx="1"/>
          </p:cNvCxnSpPr>
          <p:nvPr/>
        </p:nvCxnSpPr>
        <p:spPr>
          <a:xfrm flipV="1">
            <a:off x="2285984" y="1178709"/>
            <a:ext cx="1285884" cy="21788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571868" y="928676"/>
            <a:ext cx="221457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Move boy sees girl facing west with no flower</a:t>
            </a:r>
            <a:endParaRPr lang="en-US" sz="1100" dirty="0"/>
          </a:p>
        </p:txBody>
      </p:sp>
      <p:cxnSp>
        <p:nvCxnSpPr>
          <p:cNvPr id="30" name="Straight Arrow Connector 29"/>
          <p:cNvCxnSpPr>
            <a:stCxn id="25" idx="2"/>
          </p:cNvCxnSpPr>
          <p:nvPr/>
        </p:nvCxnSpPr>
        <p:spPr>
          <a:xfrm rot="5400000">
            <a:off x="4518422" y="1553759"/>
            <a:ext cx="28575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500430" y="1714494"/>
            <a:ext cx="242889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Move and gives girl flower</a:t>
            </a:r>
            <a:endParaRPr lang="en-US" sz="1100" dirty="0"/>
          </a:p>
        </p:txBody>
      </p:sp>
      <p:cxnSp>
        <p:nvCxnSpPr>
          <p:cNvPr id="33" name="Straight Arrow Connector 32"/>
          <p:cNvCxnSpPr>
            <a:stCxn id="31" idx="2"/>
          </p:cNvCxnSpPr>
          <p:nvPr/>
        </p:nvCxnSpPr>
        <p:spPr>
          <a:xfrm rot="5400000">
            <a:off x="4464843" y="239315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ata 33"/>
          <p:cNvSpPr/>
          <p:nvPr/>
        </p:nvSpPr>
        <p:spPr>
          <a:xfrm>
            <a:off x="3571868" y="2643188"/>
            <a:ext cx="2286016" cy="50006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OUTPUT girl leaves island</a:t>
            </a:r>
            <a:endParaRPr lang="en-US" sz="1100" dirty="0"/>
          </a:p>
        </p:txBody>
      </p:sp>
      <p:cxnSp>
        <p:nvCxnSpPr>
          <p:cNvPr id="36" name="Straight Arrow Connector 35"/>
          <p:cNvCxnSpPr>
            <a:stCxn id="34" idx="4"/>
          </p:cNvCxnSpPr>
          <p:nvPr/>
        </p:nvCxnSpPr>
        <p:spPr>
          <a:xfrm rot="5400000">
            <a:off x="4500562" y="335756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643306" y="3643320"/>
            <a:ext cx="207170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Move girl to plant flower in vase (3,2)</a:t>
            </a:r>
            <a:endParaRPr lang="en-US" sz="1100" dirty="0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rot="5400000">
            <a:off x="4482703" y="4161246"/>
            <a:ext cx="35719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643306" y="4357700"/>
            <a:ext cx="207170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Move Girl two steps south facing east </a:t>
            </a:r>
            <a:endParaRPr lang="en-US" sz="1100" dirty="0"/>
          </a:p>
        </p:txBody>
      </p:sp>
      <p:cxnSp>
        <p:nvCxnSpPr>
          <p:cNvPr id="42" name="Shape 41"/>
          <p:cNvCxnSpPr>
            <a:stCxn id="40" idx="2"/>
            <a:endCxn id="18" idx="3"/>
          </p:cNvCxnSpPr>
          <p:nvPr/>
        </p:nvCxnSpPr>
        <p:spPr>
          <a:xfrm rot="5400000">
            <a:off x="3643311" y="3929068"/>
            <a:ext cx="250024" cy="18216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29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663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lt1"/>
                </a:solidFill>
              </a:rPr>
              <a:t>PSEUDOCODE 5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043" name="Google Shape;2043;p29"/>
          <p:cNvSpPr txBox="1">
            <a:spLocks noGrp="1"/>
          </p:cNvSpPr>
          <p:nvPr>
            <p:ph type="subTitle" idx="4294967295"/>
          </p:nvPr>
        </p:nvSpPr>
        <p:spPr>
          <a:xfrm>
            <a:off x="71406" y="857239"/>
            <a:ext cx="9001156" cy="4286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dirty="0" smtClean="0"/>
              <a:t>START</a:t>
            </a:r>
          </a:p>
          <a:p>
            <a:pPr marL="0" indent="0"/>
            <a:r>
              <a:rPr lang="en-US" sz="1600" dirty="0" smtClean="0"/>
              <a:t>INPUT  </a:t>
            </a:r>
            <a:r>
              <a:rPr lang="en-US" sz="1600" dirty="0" smtClean="0"/>
              <a:t>boy and girl  </a:t>
            </a:r>
            <a:r>
              <a:rPr lang="en-US" sz="1600" dirty="0" smtClean="0"/>
              <a:t>in the </a:t>
            </a:r>
            <a:r>
              <a:rPr lang="en-US" sz="1600" dirty="0" smtClean="0"/>
              <a:t>island</a:t>
            </a:r>
          </a:p>
          <a:p>
            <a:pPr marL="0" indent="0"/>
            <a:r>
              <a:rPr lang="en-US" sz="1600" dirty="0" smtClean="0"/>
              <a:t>PRINT {“ Does the boy have a flower facing East?”}</a:t>
            </a:r>
          </a:p>
          <a:p>
            <a:pPr marL="0" indent="0"/>
            <a:r>
              <a:rPr lang="en-US" sz="1600" dirty="0" smtClean="0"/>
              <a:t>IF  </a:t>
            </a:r>
            <a:r>
              <a:rPr lang="en-US" sz="1600" dirty="0" smtClean="0"/>
              <a:t>boy sees girl facing west with no </a:t>
            </a:r>
            <a:r>
              <a:rPr lang="en-US" sz="1600" dirty="0" smtClean="0"/>
              <a:t>flower</a:t>
            </a:r>
          </a:p>
          <a:p>
            <a:pPr marL="0" indent="0"/>
            <a:r>
              <a:rPr lang="en-US" sz="1600" dirty="0" smtClean="0"/>
              <a:t>THEN  Boy moves </a:t>
            </a:r>
            <a:r>
              <a:rPr lang="en-US" sz="1600" dirty="0" smtClean="0"/>
              <a:t>and gives girl </a:t>
            </a:r>
            <a:r>
              <a:rPr lang="en-US" sz="1600" dirty="0" smtClean="0"/>
              <a:t>flower</a:t>
            </a:r>
          </a:p>
          <a:p>
            <a:pPr marL="0" indent="0"/>
            <a:r>
              <a:rPr lang="en-US" sz="1600" dirty="0" smtClean="0"/>
              <a:t>OUTPUT  girl leaves Island </a:t>
            </a:r>
          </a:p>
          <a:p>
            <a:pPr marL="0" indent="0"/>
            <a:r>
              <a:rPr lang="en-US" sz="1600" dirty="0" smtClean="0"/>
              <a:t>THEN </a:t>
            </a:r>
            <a:r>
              <a:rPr lang="en-US" sz="1600" dirty="0" smtClean="0"/>
              <a:t>Move girl to plant flower in vase (3,2</a:t>
            </a:r>
            <a:r>
              <a:rPr lang="en-US" sz="1600" dirty="0" smtClean="0"/>
              <a:t>) and </a:t>
            </a:r>
            <a:r>
              <a:rPr lang="en-US" sz="1600" dirty="0" smtClean="0"/>
              <a:t>Move Girl two steps south facing </a:t>
            </a:r>
            <a:r>
              <a:rPr lang="en-US" sz="1600" dirty="0" smtClean="0"/>
              <a:t>  east </a:t>
            </a:r>
          </a:p>
          <a:p>
            <a:pPr marL="0" indent="0"/>
            <a:r>
              <a:rPr lang="en-US" sz="1600" dirty="0" smtClean="0"/>
              <a:t>STOP</a:t>
            </a:r>
            <a:endParaRPr lang="en-US" sz="1600" dirty="0" smtClean="0"/>
          </a:p>
          <a:p>
            <a:pPr marL="0" indent="0"/>
            <a:endParaRPr lang="en-US" sz="1600" dirty="0" smtClean="0"/>
          </a:p>
          <a:p>
            <a:pPr marL="0" indent="0"/>
            <a:endParaRPr lang="en-US" sz="1600" dirty="0" smtClean="0"/>
          </a:p>
          <a:p>
            <a:pPr marL="0" indent="0"/>
            <a:endParaRPr lang="en-US" sz="1600" dirty="0" smtClean="0"/>
          </a:p>
          <a:p>
            <a:pPr marL="0" indent="0"/>
            <a:endParaRPr lang="en-US" sz="1600" dirty="0" smtClean="0"/>
          </a:p>
          <a:p>
            <a:pPr marL="0" indent="0"/>
            <a:endParaRPr lang="en-US" sz="1600" dirty="0" smtClean="0"/>
          </a:p>
          <a:p>
            <a:pPr marL="0" indent="0"/>
            <a:endParaRPr lang="en-US" sz="1600" dirty="0" smtClean="0"/>
          </a:p>
          <a:p>
            <a:pPr marL="0" indent="0"/>
            <a:endParaRPr lang="en-US" sz="1600" dirty="0" smtClean="0"/>
          </a:p>
          <a:p>
            <a:pPr marL="0" indent="0"/>
            <a:endParaRPr lang="en-US" sz="1600" dirty="0" smtClean="0"/>
          </a:p>
          <a:p>
            <a:pPr marL="0" indent="0"/>
            <a:endParaRPr lang="en-US" sz="1600" dirty="0" smtClean="0"/>
          </a:p>
          <a:p>
            <a:pPr marL="0" indent="0"/>
            <a:endParaRPr sz="2000"/>
          </a:p>
        </p:txBody>
      </p:sp>
      <p:sp>
        <p:nvSpPr>
          <p:cNvPr id="2048" name="Google Shape;2048;p2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1071538" y="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Question 1</a:t>
            </a:r>
            <a:endParaRPr/>
          </a:p>
        </p:txBody>
      </p:sp>
      <p:sp>
        <p:nvSpPr>
          <p:cNvPr id="1897" name="Google Shape;1897;p14"/>
          <p:cNvSpPr txBox="1"/>
          <p:nvPr/>
        </p:nvSpPr>
        <p:spPr>
          <a:xfrm>
            <a:off x="1452750" y="1221713"/>
            <a:ext cx="28629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98" name="Google Shape;1898;p14"/>
          <p:cNvSpPr txBox="1"/>
          <p:nvPr/>
        </p:nvSpPr>
        <p:spPr>
          <a:xfrm>
            <a:off x="4703125" y="1221713"/>
            <a:ext cx="29880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99" name="Google Shape;1899;p14"/>
          <p:cNvSpPr txBox="1"/>
          <p:nvPr/>
        </p:nvSpPr>
        <p:spPr>
          <a:xfrm>
            <a:off x="1452750" y="3634294"/>
            <a:ext cx="62385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00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7" name="Rounded Rectangle 6"/>
          <p:cNvSpPr/>
          <p:nvPr/>
        </p:nvSpPr>
        <p:spPr>
          <a:xfrm>
            <a:off x="3857620" y="428610"/>
            <a:ext cx="150019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START</a:t>
            </a:r>
            <a:endParaRPr lang="en-US" sz="1100" dirty="0"/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4518422" y="625065"/>
            <a:ext cx="142878" cy="35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ata 12"/>
          <p:cNvSpPr/>
          <p:nvPr/>
        </p:nvSpPr>
        <p:spPr>
          <a:xfrm>
            <a:off x="3500430" y="714362"/>
            <a:ext cx="2214578" cy="50006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Input </a:t>
            </a:r>
            <a:r>
              <a:rPr lang="en-US" sz="1100" dirty="0" err="1" smtClean="0"/>
              <a:t>aminat</a:t>
            </a:r>
            <a:r>
              <a:rPr lang="en-US" sz="1100" dirty="0" smtClean="0"/>
              <a:t> </a:t>
            </a:r>
            <a:r>
              <a:rPr lang="en-US" sz="1100" dirty="0" smtClean="0"/>
              <a:t>enters the island at (0,0)</a:t>
            </a:r>
            <a:endParaRPr lang="en-US" sz="1100" dirty="0"/>
          </a:p>
        </p:txBody>
      </p:sp>
      <p:cxnSp>
        <p:nvCxnSpPr>
          <p:cNvPr id="15" name="Straight Arrow Connector 14"/>
          <p:cNvCxnSpPr>
            <a:stCxn id="13" idx="4"/>
          </p:cNvCxnSpPr>
          <p:nvPr/>
        </p:nvCxnSpPr>
        <p:spPr>
          <a:xfrm rot="16200000" flipH="1">
            <a:off x="4554140" y="1268006"/>
            <a:ext cx="14287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71868" y="1357304"/>
            <a:ext cx="214314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Move </a:t>
            </a:r>
            <a:r>
              <a:rPr lang="en-US" sz="1100" dirty="0" err="1" smtClean="0"/>
              <a:t>aminat</a:t>
            </a:r>
            <a:r>
              <a:rPr lang="en-US" sz="1100" dirty="0" smtClean="0"/>
              <a:t> </a:t>
            </a:r>
            <a:r>
              <a:rPr lang="en-US" sz="1100" dirty="0" smtClean="0"/>
              <a:t>East</a:t>
            </a:r>
            <a:endParaRPr lang="en-US" sz="1100" dirty="0"/>
          </a:p>
        </p:txBody>
      </p:sp>
      <p:cxnSp>
        <p:nvCxnSpPr>
          <p:cNvPr id="18" name="Straight Arrow Connector 17"/>
          <p:cNvCxnSpPr>
            <a:stCxn id="16" idx="2"/>
          </p:cNvCxnSpPr>
          <p:nvPr/>
        </p:nvCxnSpPr>
        <p:spPr>
          <a:xfrm rot="5400000">
            <a:off x="4536281" y="167877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2" idx="0"/>
          </p:cNvCxnSpPr>
          <p:nvPr/>
        </p:nvCxnSpPr>
        <p:spPr>
          <a:xfrm rot="5400000">
            <a:off x="4482702" y="2089544"/>
            <a:ext cx="214314" cy="35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643306" y="2214560"/>
            <a:ext cx="185738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Move </a:t>
            </a:r>
            <a:r>
              <a:rPr lang="en-US" sz="1100" dirty="0" err="1" smtClean="0"/>
              <a:t>aminant</a:t>
            </a:r>
            <a:r>
              <a:rPr lang="en-US" sz="1100" dirty="0" smtClean="0"/>
              <a:t> 3 steps forward to pick flowers</a:t>
            </a:r>
            <a:endParaRPr lang="en-US" sz="1100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rot="5400000">
            <a:off x="4464843" y="282178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57620" y="2857502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Move </a:t>
            </a:r>
            <a:r>
              <a:rPr lang="en-US" sz="1100" dirty="0" err="1" smtClean="0"/>
              <a:t>aminat</a:t>
            </a:r>
            <a:r>
              <a:rPr lang="en-US" sz="1100" dirty="0" smtClean="0"/>
              <a:t> </a:t>
            </a:r>
            <a:r>
              <a:rPr lang="en-US" sz="1100" dirty="0" smtClean="0"/>
              <a:t>2 steps backward to plant flowers</a:t>
            </a:r>
            <a:endParaRPr lang="en-US" sz="1100" dirty="0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rot="16200000" flipH="1">
            <a:off x="4518421" y="3446865"/>
            <a:ext cx="21431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ata 27"/>
          <p:cNvSpPr/>
          <p:nvPr/>
        </p:nvSpPr>
        <p:spPr>
          <a:xfrm>
            <a:off x="3571868" y="3571882"/>
            <a:ext cx="2000264" cy="50006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OUTPUT Move </a:t>
            </a:r>
            <a:r>
              <a:rPr lang="en-US" sz="1100" dirty="0" smtClean="0"/>
              <a:t>one step forward</a:t>
            </a:r>
            <a:endParaRPr lang="en-US" sz="1100" dirty="0"/>
          </a:p>
        </p:txBody>
      </p:sp>
      <p:cxnSp>
        <p:nvCxnSpPr>
          <p:cNvPr id="30" name="Straight Arrow Connector 29"/>
          <p:cNvCxnSpPr>
            <a:stCxn id="28" idx="4"/>
          </p:cNvCxnSpPr>
          <p:nvPr/>
        </p:nvCxnSpPr>
        <p:spPr>
          <a:xfrm rot="16200000" flipH="1">
            <a:off x="4571206" y="4072742"/>
            <a:ext cx="72232" cy="70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143372" y="4143386"/>
            <a:ext cx="928694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STOP</a:t>
            </a:r>
            <a:endParaRPr lang="en-US" sz="1200" dirty="0"/>
          </a:p>
        </p:txBody>
      </p:sp>
      <p:sp>
        <p:nvSpPr>
          <p:cNvPr id="32" name="Flowchart: Decision 31"/>
          <p:cNvSpPr/>
          <p:nvPr/>
        </p:nvSpPr>
        <p:spPr>
          <a:xfrm>
            <a:off x="3786182" y="1714494"/>
            <a:ext cx="1714512" cy="3571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Are there flowers?</a:t>
            </a:r>
            <a:endParaRPr lang="en-US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4786314" y="2000246"/>
            <a:ext cx="6429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US" sz="900" dirty="0"/>
          </a:p>
        </p:txBody>
      </p:sp>
      <p:cxnSp>
        <p:nvCxnSpPr>
          <p:cNvPr id="38" name="Shape 37"/>
          <p:cNvCxnSpPr>
            <a:stCxn id="32" idx="3"/>
          </p:cNvCxnSpPr>
          <p:nvPr/>
        </p:nvCxnSpPr>
        <p:spPr>
          <a:xfrm>
            <a:off x="5500694" y="1893089"/>
            <a:ext cx="1857388" cy="23931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5072066" y="4286262"/>
            <a:ext cx="2286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15074" y="1714494"/>
            <a:ext cx="928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428596" y="-285770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rgbClr val="FFFFFF"/>
                </a:solidFill>
              </a:rPr>
              <a:t>PSEUDOCODE FOR PROJECT 1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935" name="Google Shape;1935;p19"/>
          <p:cNvSpPr txBox="1">
            <a:spLocks noGrp="1"/>
          </p:cNvSpPr>
          <p:nvPr>
            <p:ph type="subTitle" idx="4294967295"/>
          </p:nvPr>
        </p:nvSpPr>
        <p:spPr>
          <a:xfrm>
            <a:off x="500034" y="714362"/>
            <a:ext cx="639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1600" dirty="0" smtClean="0"/>
              <a:t>START</a:t>
            </a:r>
          </a:p>
          <a:p>
            <a:pPr marL="342900" indent="-342900"/>
            <a:r>
              <a:rPr lang="en-US" sz="1600" dirty="0" smtClean="0"/>
              <a:t>INPUT  </a:t>
            </a:r>
            <a:r>
              <a:rPr lang="en-US" sz="1600" dirty="0" err="1" smtClean="0"/>
              <a:t>aminat</a:t>
            </a:r>
            <a:r>
              <a:rPr lang="en-US" sz="1600" dirty="0" smtClean="0"/>
              <a:t>  in the island</a:t>
            </a:r>
          </a:p>
          <a:p>
            <a:pPr marL="342900" indent="-342900"/>
            <a:r>
              <a:rPr lang="en-US" sz="1600" dirty="0" smtClean="0"/>
              <a:t>IF  </a:t>
            </a:r>
            <a:r>
              <a:rPr lang="en-US" sz="1600" dirty="0" err="1" smtClean="0"/>
              <a:t>aminat</a:t>
            </a:r>
            <a:r>
              <a:rPr lang="en-US" sz="1600" dirty="0" smtClean="0"/>
              <a:t>  moves east</a:t>
            </a:r>
          </a:p>
          <a:p>
            <a:pPr marL="342900" indent="-342900"/>
            <a:r>
              <a:rPr lang="en-US" sz="1600" dirty="0" smtClean="0"/>
              <a:t>PRINT  {“ does </a:t>
            </a:r>
            <a:r>
              <a:rPr lang="en-US" sz="1600" dirty="0" err="1" smtClean="0"/>
              <a:t>aminat</a:t>
            </a:r>
            <a:r>
              <a:rPr lang="en-US" sz="1600" dirty="0" smtClean="0"/>
              <a:t> have flowers?”}</a:t>
            </a:r>
          </a:p>
          <a:p>
            <a:pPr marL="342900" indent="-342900"/>
            <a:r>
              <a:rPr lang="en-US" sz="1600" dirty="0" smtClean="0"/>
              <a:t>IF yes </a:t>
            </a:r>
          </a:p>
          <a:p>
            <a:pPr marL="342900" indent="-342900"/>
            <a:r>
              <a:rPr lang="en-US" sz="1600" dirty="0" err="1" smtClean="0"/>
              <a:t>Aminat</a:t>
            </a:r>
            <a:r>
              <a:rPr lang="en-US" sz="1600" dirty="0" smtClean="0"/>
              <a:t>  moves 3 steps  to forward to pick flowers</a:t>
            </a:r>
          </a:p>
          <a:p>
            <a:pPr marL="342900" indent="-342900"/>
            <a:r>
              <a:rPr lang="en-US" sz="1600" dirty="0" smtClean="0"/>
              <a:t>THEN move </a:t>
            </a:r>
            <a:r>
              <a:rPr lang="en-US" sz="1600" dirty="0" err="1" smtClean="0"/>
              <a:t>aminat</a:t>
            </a:r>
            <a:r>
              <a:rPr lang="en-US" sz="1600" dirty="0" smtClean="0"/>
              <a:t> 2 </a:t>
            </a:r>
            <a:r>
              <a:rPr lang="en-US" sz="1600" dirty="0" smtClean="0"/>
              <a:t>steps backward to plant </a:t>
            </a:r>
            <a:r>
              <a:rPr lang="en-US" sz="1600" dirty="0" smtClean="0"/>
              <a:t>flowers</a:t>
            </a:r>
          </a:p>
          <a:p>
            <a:pPr marL="342900" indent="-342900"/>
            <a:r>
              <a:rPr lang="en-US" sz="1600" dirty="0" smtClean="0"/>
              <a:t>OUTPUT Move </a:t>
            </a:r>
            <a:r>
              <a:rPr lang="en-US" sz="1600" dirty="0" smtClean="0"/>
              <a:t>one step </a:t>
            </a:r>
            <a:r>
              <a:rPr lang="en-US" sz="1600" dirty="0" smtClean="0"/>
              <a:t>forward</a:t>
            </a:r>
          </a:p>
          <a:p>
            <a:pPr marL="342900" indent="-342900"/>
            <a:r>
              <a:rPr lang="en-US" sz="1600" dirty="0" smtClean="0"/>
              <a:t>ELSE </a:t>
            </a:r>
          </a:p>
          <a:p>
            <a:pPr marL="342900" indent="-342900"/>
            <a:r>
              <a:rPr lang="en-US" sz="1600" dirty="0" smtClean="0"/>
              <a:t>PRINT {“ stop”}</a:t>
            </a:r>
          </a:p>
          <a:p>
            <a:pPr marL="342900" indent="-342900"/>
            <a:r>
              <a:rPr lang="en-US" sz="1600" dirty="0" smtClean="0"/>
              <a:t>STOP </a:t>
            </a:r>
            <a:endParaRPr lang="en-US" sz="1600" dirty="0" smtClean="0"/>
          </a:p>
          <a:p>
            <a:pPr marL="342900" indent="-342900" algn="ctr"/>
            <a:endParaRPr lang="en-US" sz="1600" dirty="0" smtClean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/>
            <a:r>
              <a:rPr lang="en-US" sz="1600" dirty="0" smtClean="0"/>
              <a:t> </a:t>
            </a:r>
            <a:endParaRPr sz="1600"/>
          </a:p>
        </p:txBody>
      </p:sp>
      <p:sp>
        <p:nvSpPr>
          <p:cNvPr id="1936" name="Google Shape;1936;p19"/>
          <p:cNvSpPr/>
          <p:nvPr/>
        </p:nvSpPr>
        <p:spPr>
          <a:xfrm>
            <a:off x="5572132" y="-142894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6143636" y="428610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3286116" y="0"/>
            <a:ext cx="200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QUESTION 2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785786" y="285734"/>
            <a:ext cx="1357322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START</a:t>
            </a:r>
            <a:endParaRPr lang="en-US" sz="1050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rot="5400000">
            <a:off x="1375150" y="482191"/>
            <a:ext cx="142878" cy="35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571472" y="571486"/>
            <a:ext cx="1785950" cy="2857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INPUT name of employee</a:t>
            </a:r>
            <a:endParaRPr lang="en-US" sz="1050" dirty="0"/>
          </a:p>
        </p:txBody>
      </p:sp>
      <p:cxnSp>
        <p:nvCxnSpPr>
          <p:cNvPr id="19" name="Straight Arrow Connector 18"/>
          <p:cNvCxnSpPr>
            <a:stCxn id="17" idx="4"/>
          </p:cNvCxnSpPr>
          <p:nvPr/>
        </p:nvCxnSpPr>
        <p:spPr>
          <a:xfrm rot="5400000">
            <a:off x="1339431" y="946536"/>
            <a:ext cx="21431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571472" y="1071552"/>
            <a:ext cx="1785950" cy="7143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Are you an employee?</a:t>
            </a:r>
            <a:endParaRPr lang="en-US" sz="1100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rot="5400000">
            <a:off x="660769" y="2553892"/>
            <a:ext cx="157163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00166" y="1928808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1285852" y="378619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57224" y="3929072"/>
            <a:ext cx="114300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37" name="Elbow Connector 36"/>
          <p:cNvCxnSpPr>
            <a:stCxn id="20" idx="3"/>
          </p:cNvCxnSpPr>
          <p:nvPr/>
        </p:nvCxnSpPr>
        <p:spPr>
          <a:xfrm>
            <a:off x="2357422" y="1428742"/>
            <a:ext cx="2071702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71868" y="1643056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40" name="Flowchart: Data 39"/>
          <p:cNvSpPr/>
          <p:nvPr/>
        </p:nvSpPr>
        <p:spPr>
          <a:xfrm>
            <a:off x="4286248" y="1571618"/>
            <a:ext cx="1500198" cy="57150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INPUT name?</a:t>
            </a:r>
            <a:endParaRPr lang="en-US" sz="1100" dirty="0"/>
          </a:p>
        </p:txBody>
      </p:sp>
      <p:cxnSp>
        <p:nvCxnSpPr>
          <p:cNvPr id="42" name="Straight Arrow Connector 41"/>
          <p:cNvCxnSpPr>
            <a:stCxn id="40" idx="3"/>
          </p:cNvCxnSpPr>
          <p:nvPr/>
        </p:nvCxnSpPr>
        <p:spPr>
          <a:xfrm rot="5400000">
            <a:off x="4693445" y="2307430"/>
            <a:ext cx="357190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/>
          <p:cNvSpPr/>
          <p:nvPr/>
        </p:nvSpPr>
        <p:spPr>
          <a:xfrm>
            <a:off x="4000496" y="3143254"/>
            <a:ext cx="2071702" cy="5715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Is name in list of employees</a:t>
            </a:r>
            <a:endParaRPr lang="en-US" sz="1100" dirty="0"/>
          </a:p>
        </p:txBody>
      </p:sp>
      <p:cxnSp>
        <p:nvCxnSpPr>
          <p:cNvPr id="45" name="Straight Arrow Connector 44"/>
          <p:cNvCxnSpPr/>
          <p:nvPr/>
        </p:nvCxnSpPr>
        <p:spPr>
          <a:xfrm rot="16200000" flipH="1">
            <a:off x="4911331" y="3875494"/>
            <a:ext cx="35719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00628" y="3714758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50" name="Elbow Connector 49"/>
          <p:cNvCxnSpPr>
            <a:stCxn id="59" idx="2"/>
            <a:endCxn id="30" idx="3"/>
          </p:cNvCxnSpPr>
          <p:nvPr/>
        </p:nvCxnSpPr>
        <p:spPr>
          <a:xfrm rot="10800000">
            <a:off x="2000232" y="4107668"/>
            <a:ext cx="2500330" cy="2500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stCxn id="43" idx="3"/>
          </p:cNvCxnSpPr>
          <p:nvPr/>
        </p:nvCxnSpPr>
        <p:spPr>
          <a:xfrm>
            <a:off x="6072198" y="3429006"/>
            <a:ext cx="142876" cy="12858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72198" y="3143254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57" name="Elbow Connector 56"/>
          <p:cNvCxnSpPr>
            <a:endCxn id="30" idx="3"/>
          </p:cNvCxnSpPr>
          <p:nvPr/>
        </p:nvCxnSpPr>
        <p:spPr>
          <a:xfrm rot="10800000">
            <a:off x="2000232" y="4107668"/>
            <a:ext cx="4214842" cy="6072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Data 57"/>
          <p:cNvSpPr/>
          <p:nvPr/>
        </p:nvSpPr>
        <p:spPr>
          <a:xfrm>
            <a:off x="500034" y="3357568"/>
            <a:ext cx="2071702" cy="2857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OUTPUT </a:t>
            </a:r>
            <a:r>
              <a:rPr lang="en-US" sz="1100" dirty="0" smtClean="0"/>
              <a:t>please get out </a:t>
            </a:r>
            <a:endParaRPr lang="en-US" sz="1100" dirty="0"/>
          </a:p>
        </p:txBody>
      </p:sp>
      <p:sp>
        <p:nvSpPr>
          <p:cNvPr id="59" name="Flowchart: Data 58"/>
          <p:cNvSpPr/>
          <p:nvPr/>
        </p:nvSpPr>
        <p:spPr>
          <a:xfrm>
            <a:off x="4357686" y="4143386"/>
            <a:ext cx="1428760" cy="42862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OUTPUT please enter</a:t>
            </a:r>
            <a:endParaRPr lang="en-US" sz="1100" dirty="0"/>
          </a:p>
        </p:txBody>
      </p:sp>
      <p:sp>
        <p:nvSpPr>
          <p:cNvPr id="64" name="Rectangle 63"/>
          <p:cNvSpPr/>
          <p:nvPr/>
        </p:nvSpPr>
        <p:spPr>
          <a:xfrm>
            <a:off x="3857620" y="2500312"/>
            <a:ext cx="2071702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X= list of employees</a:t>
            </a:r>
            <a:endParaRPr lang="en-US" sz="1100" dirty="0"/>
          </a:p>
        </p:txBody>
      </p:sp>
      <p:cxnSp>
        <p:nvCxnSpPr>
          <p:cNvPr id="66" name="Straight Arrow Connector 65"/>
          <p:cNvCxnSpPr>
            <a:stCxn id="64" idx="2"/>
            <a:endCxn id="43" idx="0"/>
          </p:cNvCxnSpPr>
          <p:nvPr/>
        </p:nvCxnSpPr>
        <p:spPr>
          <a:xfrm rot="16200000" flipH="1">
            <a:off x="4822033" y="2928940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28"/>
          <p:cNvSpPr txBox="1">
            <a:spLocks noGrp="1"/>
          </p:cNvSpPr>
          <p:nvPr>
            <p:ph type="ctrTitle" idx="4294967295"/>
          </p:nvPr>
        </p:nvSpPr>
        <p:spPr>
          <a:xfrm>
            <a:off x="-142908" y="0"/>
            <a:ext cx="5823600" cy="6429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lt1"/>
                </a:solidFill>
              </a:rPr>
              <a:t>PSEUDOCODE 2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036" name="Google Shape;2036;p28"/>
          <p:cNvSpPr txBox="1">
            <a:spLocks noGrp="1"/>
          </p:cNvSpPr>
          <p:nvPr>
            <p:ph type="subTitle" idx="4294967295"/>
          </p:nvPr>
        </p:nvSpPr>
        <p:spPr>
          <a:xfrm>
            <a:off x="-142908" y="500048"/>
            <a:ext cx="5823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>
                <a:solidFill>
                  <a:schemeClr val="lt1"/>
                </a:solidFill>
              </a:rPr>
              <a:t>START</a:t>
            </a:r>
          </a:p>
          <a:p>
            <a:pPr marL="0" indent="0"/>
            <a:r>
              <a:rPr lang="en-US" dirty="0" smtClean="0">
                <a:solidFill>
                  <a:schemeClr val="lt1"/>
                </a:solidFill>
              </a:rPr>
              <a:t>Name = x</a:t>
            </a:r>
          </a:p>
          <a:p>
            <a:pPr marL="0" indent="0"/>
            <a:r>
              <a:rPr lang="en-US" dirty="0" smtClean="0">
                <a:solidFill>
                  <a:schemeClr val="lt1"/>
                </a:solidFill>
              </a:rPr>
              <a:t>INPUT {“ x  = list of employees”}</a:t>
            </a:r>
          </a:p>
          <a:p>
            <a:pPr marL="0" indent="0"/>
            <a:r>
              <a:rPr lang="en-US" dirty="0" smtClean="0">
                <a:solidFill>
                  <a:schemeClr val="lt1"/>
                </a:solidFill>
              </a:rPr>
              <a:t>THEN</a:t>
            </a:r>
          </a:p>
          <a:p>
            <a:pPr marL="0" indent="0"/>
            <a:r>
              <a:rPr lang="en-US" dirty="0" smtClean="0">
                <a:solidFill>
                  <a:schemeClr val="lt1"/>
                </a:solidFill>
              </a:rPr>
              <a:t>PRINT {“ What is your name ?”}</a:t>
            </a:r>
          </a:p>
          <a:p>
            <a:pPr marL="0" indent="0"/>
            <a:r>
              <a:rPr lang="en-US" dirty="0" smtClean="0">
                <a:solidFill>
                  <a:schemeClr val="lt1"/>
                </a:solidFill>
              </a:rPr>
              <a:t>IF Name in X </a:t>
            </a:r>
          </a:p>
          <a:p>
            <a:pPr marL="0" indent="0"/>
            <a:r>
              <a:rPr lang="en-US" dirty="0" smtClean="0">
                <a:solidFill>
                  <a:schemeClr val="lt1"/>
                </a:solidFill>
              </a:rPr>
              <a:t>OUTPUT  {“ you can enter”}</a:t>
            </a:r>
          </a:p>
          <a:p>
            <a:pPr marL="0" indent="0"/>
            <a:r>
              <a:rPr lang="en-US" dirty="0" smtClean="0">
                <a:solidFill>
                  <a:schemeClr val="lt1"/>
                </a:solidFill>
              </a:rPr>
              <a:t>ELSE </a:t>
            </a:r>
          </a:p>
          <a:p>
            <a:pPr marL="0" indent="0"/>
            <a:r>
              <a:rPr lang="en-US" dirty="0" smtClean="0">
                <a:solidFill>
                  <a:schemeClr val="lt1"/>
                </a:solidFill>
              </a:rPr>
              <a:t>OUTPUT {“ please leave”}</a:t>
            </a:r>
          </a:p>
          <a:p>
            <a:pPr marL="0" indent="0"/>
            <a:r>
              <a:rPr lang="en-US" dirty="0" smtClean="0">
                <a:solidFill>
                  <a:schemeClr val="lt1"/>
                </a:solidFill>
              </a:rPr>
              <a:t>STOP</a:t>
            </a:r>
          </a:p>
          <a:p>
            <a:pPr marL="0" indent="0"/>
            <a:endParaRPr lang="en-US" dirty="0" smtClean="0">
              <a:solidFill>
                <a:schemeClr val="lt1"/>
              </a:solidFill>
            </a:endParaRPr>
          </a:p>
          <a:p>
            <a:pPr marL="0" indent="0"/>
            <a:endParaRPr lang="en-US" dirty="0" smtClean="0">
              <a:solidFill>
                <a:schemeClr val="lt1"/>
              </a:solidFill>
            </a:endParaRPr>
          </a:p>
          <a:p>
            <a:pPr marL="0" indent="0" algn="ctr"/>
            <a:endParaRPr lang="en-US" dirty="0" smtClean="0">
              <a:solidFill>
                <a:schemeClr val="lt1"/>
              </a:solidFill>
            </a:endParaRPr>
          </a:p>
          <a:p>
            <a:pPr marL="0" indent="0" algn="ctr"/>
            <a:endParaRPr lang="en-US" dirty="0" smtClean="0">
              <a:solidFill>
                <a:schemeClr val="lt1"/>
              </a:solidFill>
            </a:endParaRPr>
          </a:p>
          <a:p>
            <a:pPr marL="0" indent="0" algn="ctr"/>
            <a:endParaRPr>
              <a:solidFill>
                <a:schemeClr val="lt1"/>
              </a:solidFill>
            </a:endParaRPr>
          </a:p>
        </p:txBody>
      </p:sp>
      <p:sp>
        <p:nvSpPr>
          <p:cNvPr id="2037" name="Google Shape;2037;p2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142976" y="0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PROJECT 3</a:t>
            </a:r>
            <a:endParaRPr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1000100" y="428610"/>
            <a:ext cx="1714512" cy="42862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START</a:t>
            </a:r>
            <a:endParaRPr lang="en-US" sz="1100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1750199" y="96439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1142976" y="1071552"/>
            <a:ext cx="1285884" cy="2857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INPUT  Location</a:t>
            </a:r>
            <a:endParaRPr lang="en-US" sz="1100" dirty="0"/>
          </a:p>
        </p:txBody>
      </p:sp>
      <p:cxnSp>
        <p:nvCxnSpPr>
          <p:cNvPr id="10" name="Straight Arrow Connector 9"/>
          <p:cNvCxnSpPr>
            <a:stCxn id="8" idx="4"/>
          </p:cNvCxnSpPr>
          <p:nvPr/>
        </p:nvCxnSpPr>
        <p:spPr>
          <a:xfrm rot="5400000">
            <a:off x="1678761" y="146446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ecision 10"/>
          <p:cNvSpPr/>
          <p:nvPr/>
        </p:nvSpPr>
        <p:spPr>
          <a:xfrm>
            <a:off x="1142976" y="1571618"/>
            <a:ext cx="1285884" cy="5000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Is it </a:t>
            </a:r>
            <a:r>
              <a:rPr lang="en-US" sz="1100" dirty="0" err="1" smtClean="0"/>
              <a:t>Epe</a:t>
            </a:r>
            <a:r>
              <a:rPr lang="en-US" sz="1100" dirty="0" smtClean="0"/>
              <a:t>?</a:t>
            </a:r>
            <a:endParaRPr lang="en-US" sz="1100" dirty="0"/>
          </a:p>
        </p:txBody>
      </p:sp>
      <p:cxnSp>
        <p:nvCxnSpPr>
          <p:cNvPr id="13" name="Elbow Connector 12"/>
          <p:cNvCxnSpPr/>
          <p:nvPr/>
        </p:nvCxnSpPr>
        <p:spPr>
          <a:xfrm>
            <a:off x="1785918" y="1428742"/>
            <a:ext cx="4429156" cy="714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6215074" y="1285866"/>
            <a:ext cx="1571636" cy="5000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Is it Pau?</a:t>
            </a:r>
            <a:endParaRPr lang="en-US" sz="1100" dirty="0"/>
          </a:p>
        </p:txBody>
      </p:sp>
      <p:cxnSp>
        <p:nvCxnSpPr>
          <p:cNvPr id="19" name="Straight Arrow Connector 18"/>
          <p:cNvCxnSpPr>
            <a:stCxn id="11" idx="2"/>
          </p:cNvCxnSpPr>
          <p:nvPr/>
        </p:nvCxnSpPr>
        <p:spPr>
          <a:xfrm rot="5400000">
            <a:off x="1607323" y="225027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85918" y="2143122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25" name="Straight Arrow Connector 24"/>
          <p:cNvCxnSpPr>
            <a:endCxn id="26" idx="0"/>
          </p:cNvCxnSpPr>
          <p:nvPr/>
        </p:nvCxnSpPr>
        <p:spPr>
          <a:xfrm rot="5400000">
            <a:off x="1625977" y="3053163"/>
            <a:ext cx="428628" cy="37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1071538" y="3286130"/>
            <a:ext cx="1500198" cy="3571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Is it &gt; 10kg?</a:t>
            </a:r>
            <a:endParaRPr lang="en-US" sz="1100" dirty="0"/>
          </a:p>
        </p:txBody>
      </p:sp>
      <p:cxnSp>
        <p:nvCxnSpPr>
          <p:cNvPr id="28" name="Straight Arrow Connector 27"/>
          <p:cNvCxnSpPr>
            <a:stCxn id="26" idx="2"/>
          </p:cNvCxnSpPr>
          <p:nvPr/>
        </p:nvCxnSpPr>
        <p:spPr>
          <a:xfrm rot="5400000">
            <a:off x="1660902" y="3768337"/>
            <a:ext cx="28575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5918" y="3714758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30" name="Flowchart: Data 29"/>
          <p:cNvSpPr/>
          <p:nvPr/>
        </p:nvSpPr>
        <p:spPr>
          <a:xfrm>
            <a:off x="1214414" y="3929072"/>
            <a:ext cx="1357322" cy="57150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OUTPUT fee is #5000</a:t>
            </a:r>
            <a:endParaRPr lang="en-US" sz="1100" dirty="0"/>
          </a:p>
        </p:txBody>
      </p:sp>
      <p:cxnSp>
        <p:nvCxnSpPr>
          <p:cNvPr id="32" name="Straight Arrow Connector 31"/>
          <p:cNvCxnSpPr>
            <a:stCxn id="30" idx="3"/>
          </p:cNvCxnSpPr>
          <p:nvPr/>
        </p:nvCxnSpPr>
        <p:spPr>
          <a:xfrm rot="5400000">
            <a:off x="1628755" y="4586302"/>
            <a:ext cx="214314" cy="42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071538" y="4714890"/>
            <a:ext cx="1500198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THANK YOU!</a:t>
            </a:r>
            <a:endParaRPr lang="en-US" sz="1100" dirty="0"/>
          </a:p>
        </p:txBody>
      </p:sp>
      <p:cxnSp>
        <p:nvCxnSpPr>
          <p:cNvPr id="35" name="Straight Arrow Connector 34"/>
          <p:cNvCxnSpPr>
            <a:stCxn id="33" idx="3"/>
          </p:cNvCxnSpPr>
          <p:nvPr/>
        </p:nvCxnSpPr>
        <p:spPr>
          <a:xfrm>
            <a:off x="2571736" y="478632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143240" y="4643452"/>
            <a:ext cx="928694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END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2571736" y="3214692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62" name="Elbow Connector 61"/>
          <p:cNvCxnSpPr>
            <a:stCxn id="26" idx="3"/>
          </p:cNvCxnSpPr>
          <p:nvPr/>
        </p:nvCxnSpPr>
        <p:spPr>
          <a:xfrm>
            <a:off x="2571736" y="3464725"/>
            <a:ext cx="928694" cy="1071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Data 62"/>
          <p:cNvSpPr/>
          <p:nvPr/>
        </p:nvSpPr>
        <p:spPr>
          <a:xfrm>
            <a:off x="3357554" y="3286130"/>
            <a:ext cx="1428760" cy="50006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OUTPUT fee is # 4000</a:t>
            </a:r>
            <a:endParaRPr lang="en-US" sz="1100" dirty="0"/>
          </a:p>
        </p:txBody>
      </p:sp>
      <p:cxnSp>
        <p:nvCxnSpPr>
          <p:cNvPr id="65" name="Shape 64"/>
          <p:cNvCxnSpPr/>
          <p:nvPr/>
        </p:nvCxnSpPr>
        <p:spPr>
          <a:xfrm rot="10800000" flipV="1">
            <a:off x="2643174" y="3429006"/>
            <a:ext cx="1357322" cy="10715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5400000">
            <a:off x="2464579" y="4536295"/>
            <a:ext cx="214314" cy="1428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4" idx="2"/>
          </p:cNvCxnSpPr>
          <p:nvPr/>
        </p:nvCxnSpPr>
        <p:spPr>
          <a:xfrm rot="5400000">
            <a:off x="6858016" y="192880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072330" y="1785932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75" name="Straight Arrow Connector 74"/>
          <p:cNvCxnSpPr/>
          <p:nvPr/>
        </p:nvCxnSpPr>
        <p:spPr>
          <a:xfrm rot="5400000">
            <a:off x="6965173" y="267890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Decision 75"/>
          <p:cNvSpPr/>
          <p:nvPr/>
        </p:nvSpPr>
        <p:spPr>
          <a:xfrm>
            <a:off x="6429388" y="2857502"/>
            <a:ext cx="1500198" cy="4286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Is it &gt; 10kg</a:t>
            </a:r>
            <a:endParaRPr lang="en-US" sz="1000" dirty="0"/>
          </a:p>
        </p:txBody>
      </p:sp>
      <p:cxnSp>
        <p:nvCxnSpPr>
          <p:cNvPr id="80" name="Shape 79"/>
          <p:cNvCxnSpPr>
            <a:stCxn id="76" idx="3"/>
          </p:cNvCxnSpPr>
          <p:nvPr/>
        </p:nvCxnSpPr>
        <p:spPr>
          <a:xfrm>
            <a:off x="7929586" y="3071816"/>
            <a:ext cx="71438" cy="2143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072462" y="3000378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82" name="Flowchart: Data 81"/>
          <p:cNvSpPr/>
          <p:nvPr/>
        </p:nvSpPr>
        <p:spPr>
          <a:xfrm>
            <a:off x="7643834" y="3286130"/>
            <a:ext cx="1285884" cy="57150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OUTPUT fee is # 1500</a:t>
            </a:r>
            <a:endParaRPr lang="en-US" sz="1050" dirty="0"/>
          </a:p>
        </p:txBody>
      </p:sp>
      <p:cxnSp>
        <p:nvCxnSpPr>
          <p:cNvPr id="86" name="Straight Arrow Connector 85"/>
          <p:cNvCxnSpPr>
            <a:stCxn id="76" idx="2"/>
          </p:cNvCxnSpPr>
          <p:nvPr/>
        </p:nvCxnSpPr>
        <p:spPr>
          <a:xfrm rot="5400000">
            <a:off x="7018752" y="3411147"/>
            <a:ext cx="28575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Data 86"/>
          <p:cNvSpPr/>
          <p:nvPr/>
        </p:nvSpPr>
        <p:spPr>
          <a:xfrm>
            <a:off x="6357950" y="3571882"/>
            <a:ext cx="1214446" cy="50006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OUTPUT fee is # 2000</a:t>
            </a:r>
            <a:endParaRPr lang="en-US" sz="1050" dirty="0"/>
          </a:p>
        </p:txBody>
      </p:sp>
      <p:cxnSp>
        <p:nvCxnSpPr>
          <p:cNvPr id="89" name="Straight Arrow Connector 88"/>
          <p:cNvCxnSpPr>
            <a:stCxn id="87" idx="3"/>
          </p:cNvCxnSpPr>
          <p:nvPr/>
        </p:nvCxnSpPr>
        <p:spPr>
          <a:xfrm rot="16200000" flipH="1">
            <a:off x="6672277" y="4243399"/>
            <a:ext cx="357190" cy="1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929322" y="4429138"/>
            <a:ext cx="178595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THANK YOU!</a:t>
            </a:r>
            <a:endParaRPr lang="en-US" sz="1100" dirty="0"/>
          </a:p>
        </p:txBody>
      </p:sp>
      <p:cxnSp>
        <p:nvCxnSpPr>
          <p:cNvPr id="92" name="Shape 91"/>
          <p:cNvCxnSpPr>
            <a:stCxn id="82" idx="3"/>
            <a:endCxn id="90" idx="3"/>
          </p:cNvCxnSpPr>
          <p:nvPr/>
        </p:nvCxnSpPr>
        <p:spPr>
          <a:xfrm rot="5400000">
            <a:off x="7579540" y="3993366"/>
            <a:ext cx="714380" cy="4429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90" idx="1"/>
            <a:endCxn id="36" idx="3"/>
          </p:cNvCxnSpPr>
          <p:nvPr/>
        </p:nvCxnSpPr>
        <p:spPr>
          <a:xfrm rot="10800000" flipV="1">
            <a:off x="4071934" y="4572014"/>
            <a:ext cx="1857388" cy="2857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143768" y="3286130"/>
            <a:ext cx="64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785786" y="485776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Data 98"/>
          <p:cNvSpPr/>
          <p:nvPr/>
        </p:nvSpPr>
        <p:spPr>
          <a:xfrm>
            <a:off x="1000100" y="2500312"/>
            <a:ext cx="1857388" cy="42862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INPUT WEIGHT</a:t>
            </a:r>
            <a:endParaRPr lang="en-US" sz="11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643174" y="1214428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102" name="Flowchart: Data 101"/>
          <p:cNvSpPr/>
          <p:nvPr/>
        </p:nvSpPr>
        <p:spPr>
          <a:xfrm>
            <a:off x="6215074" y="2071684"/>
            <a:ext cx="1785950" cy="42862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INPUT WEIGHT</a:t>
            </a:r>
            <a:endParaRPr lang="en-US" sz="1100" dirty="0"/>
          </a:p>
        </p:txBody>
      </p:sp>
      <p:cxnSp>
        <p:nvCxnSpPr>
          <p:cNvPr id="104" name="Straight Arrow Connector 103"/>
          <p:cNvCxnSpPr>
            <a:stCxn id="14" idx="3"/>
          </p:cNvCxnSpPr>
          <p:nvPr/>
        </p:nvCxnSpPr>
        <p:spPr>
          <a:xfrm>
            <a:off x="7786710" y="1535899"/>
            <a:ext cx="135729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929586" y="1357304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108" name="Shape 107"/>
          <p:cNvCxnSpPr>
            <a:endCxn id="90" idx="3"/>
          </p:cNvCxnSpPr>
          <p:nvPr/>
        </p:nvCxnSpPr>
        <p:spPr>
          <a:xfrm rot="5400000">
            <a:off x="6929438" y="2357452"/>
            <a:ext cx="3000396" cy="14287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20"/>
          <p:cNvSpPr txBox="1">
            <a:spLocks noGrp="1"/>
          </p:cNvSpPr>
          <p:nvPr>
            <p:ph type="body" idx="1"/>
          </p:nvPr>
        </p:nvSpPr>
        <p:spPr>
          <a:xfrm>
            <a:off x="285720" y="500048"/>
            <a:ext cx="7786741" cy="4311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 smtClean="0"/>
              <a:t>START</a:t>
            </a:r>
          </a:p>
          <a:p>
            <a:pPr marL="0" indent="0"/>
            <a:r>
              <a:rPr lang="en-US" sz="1400" dirty="0" smtClean="0"/>
              <a:t>INPUT Location</a:t>
            </a:r>
          </a:p>
          <a:p>
            <a:pPr marL="0" indent="0"/>
            <a:r>
              <a:rPr lang="en-US" sz="1400" dirty="0" smtClean="0"/>
              <a:t> </a:t>
            </a:r>
            <a:r>
              <a:rPr lang="en-US" sz="1400" dirty="0" smtClean="0"/>
              <a:t>IF  Location = EPE</a:t>
            </a:r>
          </a:p>
          <a:p>
            <a:pPr marL="0" indent="0"/>
            <a:r>
              <a:rPr lang="en-US" sz="1400" dirty="0" smtClean="0"/>
              <a:t>INPUT Weight</a:t>
            </a:r>
          </a:p>
          <a:p>
            <a:pPr marL="0" indent="0"/>
            <a:r>
              <a:rPr lang="en-US" sz="1400" dirty="0" smtClean="0"/>
              <a:t>IF weight&gt; 1okg </a:t>
            </a:r>
          </a:p>
          <a:p>
            <a:pPr marL="0" indent="0"/>
            <a:r>
              <a:rPr lang="en-US" sz="1400" dirty="0" smtClean="0"/>
              <a:t>OUTPUT  fee is #5000</a:t>
            </a:r>
          </a:p>
          <a:p>
            <a:pPr marL="0" indent="0"/>
            <a:r>
              <a:rPr lang="en-US" sz="1400" dirty="0" smtClean="0"/>
              <a:t>ELSE</a:t>
            </a:r>
          </a:p>
          <a:p>
            <a:pPr marL="0" indent="0"/>
            <a:r>
              <a:rPr lang="en-US" sz="1400" dirty="0" smtClean="0"/>
              <a:t>OUTPUT fee is # 4000</a:t>
            </a:r>
          </a:p>
          <a:p>
            <a:pPr marL="0" indent="0"/>
            <a:r>
              <a:rPr lang="en-US" sz="1400" dirty="0" smtClean="0"/>
              <a:t> </a:t>
            </a:r>
            <a:r>
              <a:rPr lang="en-US" sz="1400" dirty="0" smtClean="0"/>
              <a:t>ELSE IF Location = PAU</a:t>
            </a:r>
          </a:p>
          <a:p>
            <a:pPr marL="0" indent="0"/>
            <a:r>
              <a:rPr lang="en-US" sz="1400" dirty="0" smtClean="0"/>
              <a:t>INPUT Weight</a:t>
            </a:r>
          </a:p>
          <a:p>
            <a:pPr marL="0" indent="0"/>
            <a:r>
              <a:rPr lang="en-US" sz="1400" dirty="0" smtClean="0"/>
              <a:t>IF weight&gt; 1okg </a:t>
            </a:r>
          </a:p>
          <a:p>
            <a:pPr marL="0" indent="0"/>
            <a:r>
              <a:rPr lang="en-US" sz="1400" dirty="0" smtClean="0"/>
              <a:t>OUTPUT  fee is </a:t>
            </a:r>
            <a:r>
              <a:rPr lang="en-US" sz="1400" dirty="0" smtClean="0"/>
              <a:t>#2000</a:t>
            </a:r>
            <a:endParaRPr lang="en-US" sz="1400" dirty="0" smtClean="0"/>
          </a:p>
          <a:p>
            <a:pPr marL="0" indent="0"/>
            <a:r>
              <a:rPr lang="en-US" sz="1400" dirty="0" smtClean="0"/>
              <a:t>ELSE</a:t>
            </a:r>
          </a:p>
          <a:p>
            <a:pPr marL="0" indent="0"/>
            <a:r>
              <a:rPr lang="en-US" sz="1400" dirty="0" smtClean="0"/>
              <a:t>OUTPUT fee is # </a:t>
            </a:r>
            <a:r>
              <a:rPr lang="en-US" sz="1400" dirty="0" smtClean="0"/>
              <a:t>1500</a:t>
            </a:r>
          </a:p>
          <a:p>
            <a:pPr marL="0" indent="0"/>
            <a:r>
              <a:rPr lang="en-US" sz="1400" dirty="0" smtClean="0"/>
              <a:t>STOP</a:t>
            </a:r>
            <a:endParaRPr lang="en-US" sz="1400" dirty="0" smtClean="0"/>
          </a:p>
          <a:p>
            <a:pPr marL="0" indent="0"/>
            <a:endParaRPr lang="en-US" sz="1600" dirty="0" smtClean="0"/>
          </a:p>
          <a:p>
            <a:pPr marL="0" indent="0"/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/>
          </a:p>
        </p:txBody>
      </p:sp>
      <p:sp>
        <p:nvSpPr>
          <p:cNvPr id="1944" name="Google Shape;1944;p20"/>
          <p:cNvSpPr txBox="1">
            <a:spLocks noGrp="1"/>
          </p:cNvSpPr>
          <p:nvPr>
            <p:ph type="title"/>
          </p:nvPr>
        </p:nvSpPr>
        <p:spPr>
          <a:xfrm>
            <a:off x="1000100" y="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PSEUDOCODE 3</a:t>
            </a:r>
            <a:endParaRPr/>
          </a:p>
        </p:txBody>
      </p:sp>
      <p:sp>
        <p:nvSpPr>
          <p:cNvPr id="1946" name="Google Shape;1946;p2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7"/>
          <p:cNvSpPr txBox="1">
            <a:spLocks noGrp="1"/>
          </p:cNvSpPr>
          <p:nvPr>
            <p:ph type="body" idx="1"/>
          </p:nvPr>
        </p:nvSpPr>
        <p:spPr>
          <a:xfrm>
            <a:off x="1357290" y="142858"/>
            <a:ext cx="5479200" cy="3571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PROJECT 4</a:t>
            </a:r>
            <a:endParaRPr/>
          </a:p>
        </p:txBody>
      </p:sp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1071538" y="1285866"/>
            <a:ext cx="192882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START</a:t>
            </a:r>
            <a:endParaRPr lang="en-US" sz="1100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rot="5400000">
            <a:off x="1875216" y="1768073"/>
            <a:ext cx="28575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1142976" y="1928808"/>
            <a:ext cx="1714512" cy="50006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INPUT Jamb score</a:t>
            </a:r>
            <a:endParaRPr lang="en-US" sz="1100" dirty="0"/>
          </a:p>
        </p:txBody>
      </p:sp>
      <p:cxnSp>
        <p:nvCxnSpPr>
          <p:cNvPr id="9" name="Straight Arrow Connector 8"/>
          <p:cNvCxnSpPr>
            <a:stCxn id="7" idx="4"/>
          </p:cNvCxnSpPr>
          <p:nvPr/>
        </p:nvCxnSpPr>
        <p:spPr>
          <a:xfrm rot="5400000">
            <a:off x="1857356" y="257175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/>
          <p:cNvSpPr/>
          <p:nvPr/>
        </p:nvSpPr>
        <p:spPr>
          <a:xfrm>
            <a:off x="1000100" y="2714626"/>
            <a:ext cx="1928826" cy="5715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Is jamb score &lt;  230?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rot="5400000">
            <a:off x="1732340" y="3482585"/>
            <a:ext cx="42862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1"/>
            <a:endCxn id="17" idx="1"/>
          </p:cNvCxnSpPr>
          <p:nvPr/>
        </p:nvCxnSpPr>
        <p:spPr>
          <a:xfrm rot="10800000" flipH="1" flipV="1">
            <a:off x="1000100" y="3000378"/>
            <a:ext cx="428628" cy="1857388"/>
          </a:xfrm>
          <a:prstGeom prst="bentConnector3">
            <a:avLst>
              <a:gd name="adj1" fmla="val -533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428728" y="4714890"/>
            <a:ext cx="914400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END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2000232" y="3429006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428596" y="3286130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23" name="Flowchart: Data 22"/>
          <p:cNvSpPr/>
          <p:nvPr/>
        </p:nvSpPr>
        <p:spPr>
          <a:xfrm>
            <a:off x="1071538" y="3714758"/>
            <a:ext cx="1785950" cy="42862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INPUT  subjects</a:t>
            </a:r>
            <a:endParaRPr lang="en-US" sz="1100" dirty="0"/>
          </a:p>
        </p:txBody>
      </p:sp>
      <p:cxnSp>
        <p:nvCxnSpPr>
          <p:cNvPr id="25" name="Shape 24"/>
          <p:cNvCxnSpPr/>
          <p:nvPr/>
        </p:nvCxnSpPr>
        <p:spPr>
          <a:xfrm flipV="1">
            <a:off x="2643174" y="1571618"/>
            <a:ext cx="1178727" cy="24288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ecision 27"/>
          <p:cNvSpPr/>
          <p:nvPr/>
        </p:nvSpPr>
        <p:spPr>
          <a:xfrm>
            <a:off x="3857620" y="1142990"/>
            <a:ext cx="2214578" cy="85725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 have credits in at least 5 subjects?</a:t>
            </a:r>
            <a:endParaRPr lang="en-US" sz="1100" dirty="0"/>
          </a:p>
        </p:txBody>
      </p:sp>
      <p:cxnSp>
        <p:nvCxnSpPr>
          <p:cNvPr id="30" name="Elbow Connector 29"/>
          <p:cNvCxnSpPr>
            <a:stCxn id="28" idx="3"/>
            <a:endCxn id="17" idx="3"/>
          </p:cNvCxnSpPr>
          <p:nvPr/>
        </p:nvCxnSpPr>
        <p:spPr>
          <a:xfrm flipH="1">
            <a:off x="2343128" y="1571618"/>
            <a:ext cx="3729070" cy="3286148"/>
          </a:xfrm>
          <a:prstGeom prst="bentConnector3">
            <a:avLst>
              <a:gd name="adj1" fmla="val -61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29388" y="1643056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4054077" y="2946799"/>
            <a:ext cx="1785949" cy="35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00628" y="2071684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42" name="Shape 41"/>
          <p:cNvCxnSpPr>
            <a:endCxn id="17" idx="3"/>
          </p:cNvCxnSpPr>
          <p:nvPr/>
        </p:nvCxnSpPr>
        <p:spPr>
          <a:xfrm rot="5400000">
            <a:off x="3332548" y="3296843"/>
            <a:ext cx="571504" cy="255034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ata 42"/>
          <p:cNvSpPr/>
          <p:nvPr/>
        </p:nvSpPr>
        <p:spPr>
          <a:xfrm>
            <a:off x="3500430" y="3857634"/>
            <a:ext cx="2714644" cy="57150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OUTPUT you have been admission into computer science</a:t>
            </a:r>
            <a:endParaRPr 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21"/>
          <p:cNvSpPr txBox="1">
            <a:spLocks noGrp="1"/>
          </p:cNvSpPr>
          <p:nvPr>
            <p:ph type="title"/>
          </p:nvPr>
        </p:nvSpPr>
        <p:spPr>
          <a:xfrm>
            <a:off x="785786" y="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PSEUDOCODE 4</a:t>
            </a:r>
            <a:endParaRPr/>
          </a:p>
        </p:txBody>
      </p:sp>
      <p:sp>
        <p:nvSpPr>
          <p:cNvPr id="1952" name="Google Shape;1952;p21"/>
          <p:cNvSpPr txBox="1">
            <a:spLocks noGrp="1"/>
          </p:cNvSpPr>
          <p:nvPr>
            <p:ph type="body" idx="1"/>
          </p:nvPr>
        </p:nvSpPr>
        <p:spPr>
          <a:xfrm>
            <a:off x="214282" y="500048"/>
            <a:ext cx="8643998" cy="4311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/>
              <a:t>START</a:t>
            </a:r>
          </a:p>
          <a:p>
            <a:pPr marL="0" indent="0"/>
            <a:r>
              <a:rPr lang="en-US" dirty="0" smtClean="0"/>
              <a:t>INPUT Jamb score</a:t>
            </a:r>
          </a:p>
          <a:p>
            <a:pPr marL="0" indent="0"/>
            <a:r>
              <a:rPr lang="en-US" dirty="0" smtClean="0"/>
              <a:t>IF jamb score &gt; 230</a:t>
            </a:r>
          </a:p>
          <a:p>
            <a:pPr marL="0" indent="0"/>
            <a:r>
              <a:rPr lang="en-US" dirty="0" smtClean="0"/>
              <a:t>Print {“  Do  you have 5 credits in your core subjects?”}</a:t>
            </a:r>
            <a:endParaRPr lang="en-US" dirty="0" smtClean="0"/>
          </a:p>
          <a:p>
            <a:pPr marL="0" indent="0"/>
            <a:r>
              <a:rPr lang="en-US" dirty="0" smtClean="0"/>
              <a:t>ELSE </a:t>
            </a:r>
          </a:p>
          <a:p>
            <a:pPr marL="0" indent="0"/>
            <a:r>
              <a:rPr lang="en-US" dirty="0" smtClean="0"/>
              <a:t>PRINT{“ Sorry you cannot be given admission to study computer science</a:t>
            </a:r>
            <a:r>
              <a:rPr lang="en-US" dirty="0" smtClean="0"/>
              <a:t>”}</a:t>
            </a:r>
            <a:endParaRPr lang="en-US" dirty="0" smtClean="0"/>
          </a:p>
          <a:p>
            <a:pPr marL="0" indent="0"/>
            <a:r>
              <a:rPr lang="en-US" dirty="0" smtClean="0"/>
              <a:t>IF yes </a:t>
            </a:r>
          </a:p>
          <a:p>
            <a:pPr marL="0" indent="0"/>
            <a:r>
              <a:rPr lang="en-US" dirty="0" smtClean="0"/>
              <a:t>PRINT {“ you have been given admission to study computer science”}</a:t>
            </a:r>
            <a:endParaRPr lang="en-US" dirty="0" smtClean="0"/>
          </a:p>
          <a:p>
            <a:pPr marL="0" indent="0"/>
            <a:r>
              <a:rPr lang="en-US" dirty="0" smtClean="0"/>
              <a:t>ELSE </a:t>
            </a:r>
          </a:p>
          <a:p>
            <a:pPr marL="0" indent="0"/>
            <a:r>
              <a:rPr lang="en-US" dirty="0" smtClean="0"/>
              <a:t>PRINT{“ Sorry you cannot be given admission to study computer science</a:t>
            </a:r>
            <a:r>
              <a:rPr lang="en-US" dirty="0" smtClean="0"/>
              <a:t>”}</a:t>
            </a:r>
          </a:p>
          <a:p>
            <a:pPr marL="0" indent="0"/>
            <a:r>
              <a:rPr lang="en-US" dirty="0" smtClean="0"/>
              <a:t>STOP</a:t>
            </a:r>
            <a:endParaRPr lang="en-US" dirty="0" smtClean="0"/>
          </a:p>
          <a:p>
            <a:pPr marL="0" indent="0"/>
            <a:endParaRPr lang="en-US" dirty="0" smtClean="0"/>
          </a:p>
          <a:p>
            <a:pPr marL="0" indent="0"/>
            <a:endParaRPr/>
          </a:p>
        </p:txBody>
      </p:sp>
      <p:sp>
        <p:nvSpPr>
          <p:cNvPr id="1955" name="Google Shape;1955;p2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516</Words>
  <PresentationFormat>On-screen Show (16:9)</PresentationFormat>
  <Paragraphs>162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Amatic SC</vt:lpstr>
      <vt:lpstr>Merriweather</vt:lpstr>
      <vt:lpstr>Nathaniel template</vt:lpstr>
      <vt:lpstr>FLOWCHARTS AND PSEUDOCODE</vt:lpstr>
      <vt:lpstr>Question 1</vt:lpstr>
      <vt:lpstr>PSEUDOCODE FOR PROJECT 1</vt:lpstr>
      <vt:lpstr>Slide 4</vt:lpstr>
      <vt:lpstr>PSEUDOCODE 2</vt:lpstr>
      <vt:lpstr>Slide 6</vt:lpstr>
      <vt:lpstr>PSEUDOCODE 3</vt:lpstr>
      <vt:lpstr>Slide 8</vt:lpstr>
      <vt:lpstr>PSEUDOCODE 4</vt:lpstr>
      <vt:lpstr>PROJECT 5</vt:lpstr>
      <vt:lpstr>PSEUDOCODE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adA OBI</dc:creator>
  <cp:lastModifiedBy>adaobi</cp:lastModifiedBy>
  <cp:revision>2</cp:revision>
  <dcterms:modified xsi:type="dcterms:W3CDTF">2022-04-02T12:43:49Z</dcterms:modified>
</cp:coreProperties>
</file>