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32"/>
  </p:notesMasterIdLst>
  <p:sldIdLst>
    <p:sldId id="291" r:id="rId5"/>
    <p:sldId id="257" r:id="rId6"/>
    <p:sldId id="284" r:id="rId7"/>
    <p:sldId id="258" r:id="rId8"/>
    <p:sldId id="259" r:id="rId9"/>
    <p:sldId id="285" r:id="rId10"/>
    <p:sldId id="260" r:id="rId11"/>
    <p:sldId id="261" r:id="rId12"/>
    <p:sldId id="264" r:id="rId13"/>
    <p:sldId id="286" r:id="rId14"/>
    <p:sldId id="265" r:id="rId15"/>
    <p:sldId id="266" r:id="rId16"/>
    <p:sldId id="267" r:id="rId17"/>
    <p:sldId id="282" r:id="rId18"/>
    <p:sldId id="269" r:id="rId19"/>
    <p:sldId id="287" r:id="rId20"/>
    <p:sldId id="270" r:id="rId21"/>
    <p:sldId id="272" r:id="rId22"/>
    <p:sldId id="288" r:id="rId23"/>
    <p:sldId id="274" r:id="rId24"/>
    <p:sldId id="275" r:id="rId25"/>
    <p:sldId id="277" r:id="rId26"/>
    <p:sldId id="278" r:id="rId27"/>
    <p:sldId id="289" r:id="rId28"/>
    <p:sldId id="280" r:id="rId29"/>
    <p:sldId id="283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869BE-185C-B8A5-5381-637927272AA9}" v="841" dt="2023-10-20T00:17:52.787"/>
    <p1510:client id="{CB7B6922-DE62-4D62-9074-BD5879CF1715}" v="4157" dt="2023-10-20T01:35:50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E068E-1DA1-47F3-A325-8319AACFE84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F8613-0749-4810-A50F-D4B625062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8613-0749-4810-A50F-D4B625062EC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19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8613-0749-4810-A50F-D4B625062EC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07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8613-0749-4810-A50F-D4B625062EC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3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8613-0749-4810-A50F-D4B625062EC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99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8613-0749-4810-A50F-D4B625062EC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932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8613-0749-4810-A50F-D4B625062ECB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372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8613-0749-4810-A50F-D4B625062ECB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146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9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3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6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6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9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8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4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0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orful background with a wallet and coins&#10;&#10;Description automatically generated">
            <a:extLst>
              <a:ext uri="{FF2B5EF4-FFF2-40B4-BE49-F238E27FC236}">
                <a16:creationId xmlns:a16="http://schemas.microsoft.com/office/drawing/2014/main" id="{1E50BCCC-1D2A-9BE0-25C8-BC082DAA511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>
          <a:xfrm>
            <a:off x="20" y="10"/>
            <a:ext cx="12191979" cy="6857989"/>
          </a:xfr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AA5E5-2612-7637-0F5B-6BAB08238BB6}"/>
              </a:ext>
            </a:extLst>
          </p:cNvPr>
          <p:cNvSpPr txBox="1"/>
          <p:nvPr/>
        </p:nvSpPr>
        <p:spPr>
          <a:xfrm>
            <a:off x="9101328" y="5861304"/>
            <a:ext cx="309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Presented By</a:t>
            </a:r>
          </a:p>
          <a:p>
            <a:pPr algn="ctr"/>
            <a:r>
              <a:rPr lang="en-US" b="1" u="sng" dirty="0"/>
              <a:t>Group 6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260801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9FD428-8B9B-AC40-EA10-7DCB2EB45E8D}"/>
              </a:ext>
            </a:extLst>
          </p:cNvPr>
          <p:cNvSpPr/>
          <p:nvPr/>
        </p:nvSpPr>
        <p:spPr>
          <a:xfrm>
            <a:off x="192024" y="128016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F8AB9-8D1D-BB5C-47F4-C059B670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760" y="2475331"/>
            <a:ext cx="8886884" cy="95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ADVANCE ANALYSIS</a:t>
            </a:r>
            <a:endParaRPr lang="en-IN" sz="40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111C67-26E8-2FC9-A946-D0D22FE9309F}"/>
              </a:ext>
            </a:extLst>
          </p:cNvPr>
          <p:cNvCxnSpPr/>
          <p:nvPr/>
        </p:nvCxnSpPr>
        <p:spPr>
          <a:xfrm>
            <a:off x="3145536" y="3427718"/>
            <a:ext cx="48554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99DE60-E577-5991-9622-4DE8A3F91AB8}"/>
              </a:ext>
            </a:extLst>
          </p:cNvPr>
          <p:cNvSpPr/>
          <p:nvPr/>
        </p:nvSpPr>
        <p:spPr>
          <a:xfrm>
            <a:off x="202692" y="187452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DE34-17C7-F72E-890D-32A2687F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6" y="297709"/>
            <a:ext cx="4068904" cy="95366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OUTLIER DETECTION</a:t>
            </a:r>
            <a:endParaRPr lang="en-IN" sz="24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81781-8108-D9DB-8D50-3D69E4DB3D92}"/>
              </a:ext>
            </a:extLst>
          </p:cNvPr>
          <p:cNvSpPr txBox="1"/>
          <p:nvPr/>
        </p:nvSpPr>
        <p:spPr>
          <a:xfrm>
            <a:off x="614856" y="1779778"/>
            <a:ext cx="4580778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  <a:cs typeface="Sabon Next LT"/>
              </a:rPr>
              <a:t>As the maximum Quantity in data has been flagged as a returned Outliers which is in positive side can be found be negative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C8F"/>
              </a:solidFill>
              <a:latin typeface="Sabon Next LT"/>
              <a:cs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  <a:cs typeface="Sabon Next LT"/>
              </a:rPr>
              <a:t>Regarding Unit Price, most outliers are found at the positive side which can be translated that larger unit prices have not been returned.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C8F"/>
              </a:solidFill>
              <a:latin typeface="Sabon Next LT"/>
              <a:cs typeface="Sabon Next 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9DE16-EF4E-18E7-5FAB-61E69648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520" y="1006689"/>
            <a:ext cx="6416624" cy="484462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EF58FD-98C7-A9E2-F0F8-05305581DE95}"/>
              </a:ext>
            </a:extLst>
          </p:cNvPr>
          <p:cNvCxnSpPr>
            <a:cxnSpLocks/>
          </p:cNvCxnSpPr>
          <p:nvPr/>
        </p:nvCxnSpPr>
        <p:spPr>
          <a:xfrm>
            <a:off x="960120" y="1251378"/>
            <a:ext cx="33924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4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BC9737-8B6C-6ECE-29A9-8B99A881BB65}"/>
              </a:ext>
            </a:extLst>
          </p:cNvPr>
          <p:cNvSpPr/>
          <p:nvPr/>
        </p:nvSpPr>
        <p:spPr>
          <a:xfrm>
            <a:off x="192024" y="128016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DE34-17C7-F72E-890D-32A2687F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6" y="297709"/>
            <a:ext cx="4706952" cy="95366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CUSTOMER SEGMENTATION</a:t>
            </a:r>
            <a:endParaRPr lang="en-IN" sz="24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91545-67D6-6BD1-DD53-E0427245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42" y="980098"/>
            <a:ext cx="5562375" cy="543935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C2BEE6-26A5-84A4-4A8F-B62968B2B94E}"/>
              </a:ext>
            </a:extLst>
          </p:cNvPr>
          <p:cNvCxnSpPr>
            <a:cxnSpLocks/>
          </p:cNvCxnSpPr>
          <p:nvPr/>
        </p:nvCxnSpPr>
        <p:spPr>
          <a:xfrm>
            <a:off x="749808" y="1251378"/>
            <a:ext cx="44458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570E22-78ED-11E5-50B4-69DF33292249}"/>
              </a:ext>
            </a:extLst>
          </p:cNvPr>
          <p:cNvSpPr txBox="1"/>
          <p:nvPr/>
        </p:nvSpPr>
        <p:spPr>
          <a:xfrm>
            <a:off x="591635" y="1334348"/>
            <a:ext cx="5102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F2C8F"/>
                </a:solidFill>
                <a:latin typeface="Sabon Next LT"/>
                <a:cs typeface="Sabon Next LT"/>
              </a:rPr>
              <a:t>Based on RFM score, Customers have been divided into five segments</a:t>
            </a:r>
          </a:p>
          <a:p>
            <a:endParaRPr lang="en-IN" sz="2000" dirty="0">
              <a:solidFill>
                <a:srgbClr val="1F2C8F"/>
              </a:solidFill>
              <a:latin typeface="Sabon Next LT"/>
              <a:cs typeface="Sabon Next 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456ABF-DE67-A52B-F397-A4A68EAF6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587145"/>
              </p:ext>
            </p:extLst>
          </p:nvPr>
        </p:nvGraphicFramePr>
        <p:xfrm>
          <a:off x="614856" y="2122082"/>
          <a:ext cx="483717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008">
                  <a:extLst>
                    <a:ext uri="{9D8B030D-6E8A-4147-A177-3AD203B41FA5}">
                      <a16:colId xmlns:a16="http://schemas.microsoft.com/office/drawing/2014/main" val="3687758194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1076695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Sabon Next LT"/>
                        </a:rPr>
                        <a:t>RFM Score</a:t>
                      </a:r>
                      <a:endParaRPr lang="en-IN" sz="2000" kern="1200" dirty="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Sabon Next 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Sabon Next LT"/>
                        </a:rPr>
                        <a:t>SEGMENT</a:t>
                      </a:r>
                      <a:endParaRPr lang="en-IN" sz="2000" kern="1200" dirty="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Sabon Next 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1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Sabon Next LT"/>
                        </a:rPr>
                        <a:t>0-1</a:t>
                      </a:r>
                      <a:endParaRPr lang="en-IN" sz="2000" kern="1200" dirty="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Sabon Next 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Sabon Next LT"/>
                        </a:rPr>
                        <a:t>Losing</a:t>
                      </a:r>
                      <a:endParaRPr lang="en-IN" sz="2000" kern="1200" dirty="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Sabon Next 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6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Sabon Next LT"/>
                        </a:rPr>
                        <a:t>1-2</a:t>
                      </a:r>
                      <a:endParaRPr lang="en-IN" sz="2000" kern="1200" dirty="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Sabon Next 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Sabon Next LT"/>
                        </a:rPr>
                        <a:t>At Risk</a:t>
                      </a:r>
                      <a:endParaRPr lang="en-IN" sz="2000" kern="1200" dirty="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Sabon Next 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Sabon Next LT"/>
                        </a:rPr>
                        <a:t>2-3</a:t>
                      </a:r>
                      <a:endParaRPr lang="en-IN" sz="2000" kern="1200" dirty="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Sabon Next 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Sabon Next LT"/>
                        </a:rPr>
                        <a:t>Retainable</a:t>
                      </a:r>
                      <a:endParaRPr lang="en-IN" sz="2000" kern="1200" dirty="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Sabon Next 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50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Sabon Next LT"/>
                        </a:rPr>
                        <a:t>3-4</a:t>
                      </a:r>
                      <a:endParaRPr lang="en-IN" sz="2000" kern="1200" dirty="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Sabon Next 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Sabon Next LT"/>
                        </a:rPr>
                        <a:t>Loyal</a:t>
                      </a:r>
                      <a:endParaRPr lang="en-IN" sz="2000" kern="1200" dirty="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Sabon Next 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61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Sabon Next LT"/>
                        </a:rPr>
                        <a:t>4-5</a:t>
                      </a:r>
                      <a:endParaRPr lang="en-IN" sz="2000" kern="1200" dirty="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Sabon Next 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Sabon Next LT"/>
                        </a:rPr>
                        <a:t>Champions</a:t>
                      </a:r>
                      <a:endParaRPr lang="en-IN" sz="2000" kern="1200" dirty="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Sabon Next 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129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6E5FCBD-9FEA-AEEE-D65E-1A694CDD1922}"/>
              </a:ext>
            </a:extLst>
          </p:cNvPr>
          <p:cNvSpPr txBox="1"/>
          <p:nvPr/>
        </p:nvSpPr>
        <p:spPr>
          <a:xfrm>
            <a:off x="532560" y="4723433"/>
            <a:ext cx="500176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  <a:cs typeface="Sabon Next LT"/>
              </a:rPr>
              <a:t>‘At Risk’ Segment has </a:t>
            </a:r>
            <a:r>
              <a:rPr lang="en-US" sz="2000" b="1" dirty="0">
                <a:solidFill>
                  <a:srgbClr val="1F2C8F"/>
                </a:solidFill>
                <a:latin typeface="Sabon Next LT"/>
                <a:cs typeface="Sabon Next LT"/>
              </a:rPr>
              <a:t>highest</a:t>
            </a:r>
            <a:r>
              <a:rPr lang="en-US" sz="2000" dirty="0">
                <a:solidFill>
                  <a:srgbClr val="1F2C8F"/>
                </a:solidFill>
                <a:latin typeface="Sabon Next LT"/>
                <a:cs typeface="Sabon Next LT"/>
              </a:rPr>
              <a:t> proportions of customers </a:t>
            </a:r>
          </a:p>
          <a:p>
            <a:endParaRPr lang="en-US" sz="2000" dirty="0">
              <a:solidFill>
                <a:srgbClr val="1F2C8F"/>
              </a:solidFill>
              <a:latin typeface="Sabon Next LT"/>
              <a:cs typeface="Sabon Next 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  <a:cs typeface="Sabon Next LT"/>
              </a:rPr>
              <a:t>Whereas, ‘Losing’ Segment has the </a:t>
            </a:r>
            <a:r>
              <a:rPr lang="en-US" sz="2000" b="1" dirty="0">
                <a:solidFill>
                  <a:srgbClr val="1F2C8F"/>
                </a:solidFill>
                <a:latin typeface="Sabon Next LT"/>
                <a:cs typeface="Sabon Next LT"/>
              </a:rPr>
              <a:t>lowest </a:t>
            </a:r>
            <a:r>
              <a:rPr lang="en-US" sz="2000" dirty="0">
                <a:solidFill>
                  <a:srgbClr val="1F2C8F"/>
                </a:solidFill>
                <a:latin typeface="Sabon Next LT"/>
                <a:cs typeface="Sabon Next LT"/>
              </a:rPr>
              <a:t>proportion of customers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6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158AA-19FB-4F2D-FD0A-3724CB2E1542}"/>
              </a:ext>
            </a:extLst>
          </p:cNvPr>
          <p:cNvSpPr/>
          <p:nvPr/>
        </p:nvSpPr>
        <p:spPr>
          <a:xfrm>
            <a:off x="192024" y="128016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DE34-17C7-F72E-890D-32A2687F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6" y="297709"/>
            <a:ext cx="4068904" cy="95366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TOP FIVE PRODUCT SALES TREND</a:t>
            </a:r>
            <a:endParaRPr lang="en-IN" sz="24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81781-8108-D9DB-8D50-3D69E4DB3D92}"/>
              </a:ext>
            </a:extLst>
          </p:cNvPr>
          <p:cNvSpPr txBox="1"/>
          <p:nvPr/>
        </p:nvSpPr>
        <p:spPr>
          <a:xfrm>
            <a:off x="614856" y="1779778"/>
            <a:ext cx="45807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Sales trend is from Dec-2010 to Dec-2011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Sales has increased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It has increased exponentially from Sep-2011 to Nov-2011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Then it dropped to the lowest in Dec-2011</a:t>
            </a:r>
            <a:endParaRPr lang="en-IN" sz="2000" dirty="0">
              <a:solidFill>
                <a:srgbClr val="1F2C8F"/>
              </a:solidFill>
              <a:latin typeface="Sabon Next 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EE866-847D-5E0B-F623-263D2882D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802" y="1020305"/>
            <a:ext cx="6610723" cy="481738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B2058A-011F-DA89-BA6E-8BA79AE50A44}"/>
              </a:ext>
            </a:extLst>
          </p:cNvPr>
          <p:cNvCxnSpPr>
            <a:cxnSpLocks/>
          </p:cNvCxnSpPr>
          <p:nvPr/>
        </p:nvCxnSpPr>
        <p:spPr>
          <a:xfrm>
            <a:off x="614856" y="1251378"/>
            <a:ext cx="44458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85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701BB5-4D90-3B47-7FD6-26CA2124D68C}"/>
              </a:ext>
            </a:extLst>
          </p:cNvPr>
          <p:cNvSpPr/>
          <p:nvPr/>
        </p:nvSpPr>
        <p:spPr>
          <a:xfrm>
            <a:off x="202692" y="187452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DE34-17C7-F72E-890D-32A2687F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6" y="236553"/>
            <a:ext cx="4068904" cy="45584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K-MEANS CLUSTERING</a:t>
            </a:r>
            <a:endParaRPr lang="en-IN" sz="24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81781-8108-D9DB-8D50-3D69E4DB3D92}"/>
              </a:ext>
            </a:extLst>
          </p:cNvPr>
          <p:cNvSpPr txBox="1"/>
          <p:nvPr/>
        </p:nvSpPr>
        <p:spPr>
          <a:xfrm>
            <a:off x="843456" y="5488762"/>
            <a:ext cx="1105288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On the graph, the elbow is located at the third cluster. This is the only point on the graph where there is a sharp decline followed by a smoothing.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So Ideal number of clusters can be 3 based on the Within-Cluster Sum of Square methodology</a:t>
            </a:r>
            <a:r>
              <a:rPr lang="en-US" sz="2000" dirty="0">
                <a:solidFill>
                  <a:srgbClr val="1F2C8F"/>
                </a:solidFill>
                <a:latin typeface="Neue Haas Grotesk Text Pro"/>
                <a:cs typeface="Sabon Next LT"/>
              </a:rPr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B2058A-011F-DA89-BA6E-8BA79AE50A44}"/>
              </a:ext>
            </a:extLst>
          </p:cNvPr>
          <p:cNvCxnSpPr>
            <a:cxnSpLocks/>
          </p:cNvCxnSpPr>
          <p:nvPr/>
        </p:nvCxnSpPr>
        <p:spPr>
          <a:xfrm>
            <a:off x="688008" y="700196"/>
            <a:ext cx="44458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A graph of a number of clusters&#10;&#10;Description automatically generated">
            <a:extLst>
              <a:ext uri="{FF2B5EF4-FFF2-40B4-BE49-F238E27FC236}">
                <a16:creationId xmlns:a16="http://schemas.microsoft.com/office/drawing/2014/main" id="{26246BBD-0735-8697-D6D2-A16BAC787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80" y="861406"/>
            <a:ext cx="9369471" cy="449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81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7EC3CE-FD47-ABF6-0197-A5E8DA2BB400}"/>
              </a:ext>
            </a:extLst>
          </p:cNvPr>
          <p:cNvSpPr/>
          <p:nvPr/>
        </p:nvSpPr>
        <p:spPr>
          <a:xfrm>
            <a:off x="192024" y="128016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DE34-17C7-F72E-890D-32A2687F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6" y="297709"/>
            <a:ext cx="4917264" cy="95366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CUSTOMER SEGMENTATION</a:t>
            </a:r>
            <a:br>
              <a:rPr lang="en-US" sz="24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</a:br>
            <a:r>
              <a:rPr lang="en-US" sz="24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BASED ON CLUSTERS</a:t>
            </a:r>
            <a:endParaRPr lang="en-IN" sz="24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81781-8108-D9DB-8D50-3D69E4DB3D92}"/>
              </a:ext>
            </a:extLst>
          </p:cNvPr>
          <p:cNvSpPr txBox="1"/>
          <p:nvPr/>
        </p:nvSpPr>
        <p:spPr>
          <a:xfrm>
            <a:off x="417156" y="1377442"/>
            <a:ext cx="555734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F2C8F"/>
                </a:solidFill>
                <a:latin typeface="Sabon Next LT"/>
              </a:rPr>
              <a:t>Cluster 0</a:t>
            </a:r>
          </a:p>
          <a:p>
            <a:r>
              <a:rPr lang="en-US" sz="1600" b="1" dirty="0">
                <a:solidFill>
                  <a:srgbClr val="1F2C8F"/>
                </a:solidFill>
                <a:latin typeface="Sabon Next LT"/>
              </a:rPr>
              <a:t>Low Frequency and Less Monetary Purchase Value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C8F"/>
                </a:solidFill>
                <a:latin typeface="Sabon Next LT"/>
              </a:rPr>
              <a:t>Customers in this cluster are characterized by infrequent purchases and lower spending compared to the other clusters. </a:t>
            </a:r>
          </a:p>
          <a:p>
            <a:endParaRPr lang="en-US" sz="1600" b="1" dirty="0">
              <a:solidFill>
                <a:srgbClr val="1F2C8F"/>
              </a:solidFill>
              <a:latin typeface="Sabon Next LT"/>
            </a:endParaRPr>
          </a:p>
          <a:p>
            <a:r>
              <a:rPr lang="en-US" sz="1600" b="1" dirty="0">
                <a:solidFill>
                  <a:srgbClr val="1F2C8F"/>
                </a:solidFill>
                <a:latin typeface="Sabon Next LT"/>
              </a:rPr>
              <a:t>Cluster 1</a:t>
            </a:r>
          </a:p>
          <a:p>
            <a:r>
              <a:rPr lang="en-US" sz="1600" b="1" dirty="0">
                <a:solidFill>
                  <a:srgbClr val="1F2C8F"/>
                </a:solidFill>
                <a:latin typeface="Sabon Next LT"/>
              </a:rPr>
              <a:t>Average Frequency and Monetary Purchase Value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C8F"/>
                </a:solidFill>
                <a:latin typeface="Sabon Next LT"/>
              </a:rPr>
              <a:t>This cluster represents the largest portion of your customer 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C8F"/>
                </a:solidFill>
                <a:latin typeface="Sabon Next LT"/>
              </a:rPr>
              <a:t>These customers make purchases with a moderate frequency and spend an average amount.</a:t>
            </a:r>
          </a:p>
          <a:p>
            <a:endParaRPr lang="en-US" sz="1600" dirty="0">
              <a:solidFill>
                <a:srgbClr val="1F2C8F"/>
              </a:solidFill>
              <a:latin typeface="Sabon Next LT"/>
            </a:endParaRPr>
          </a:p>
          <a:p>
            <a:r>
              <a:rPr lang="en-US" sz="1600" b="1" dirty="0">
                <a:solidFill>
                  <a:srgbClr val="1F2C8F"/>
                </a:solidFill>
                <a:latin typeface="Sabon Next LT"/>
              </a:rPr>
              <a:t>Cluster 2</a:t>
            </a:r>
          </a:p>
          <a:p>
            <a:r>
              <a:rPr lang="en-US" sz="1600" b="1" dirty="0">
                <a:solidFill>
                  <a:srgbClr val="1F2C8F"/>
                </a:solidFill>
                <a:latin typeface="Sabon Next LT"/>
              </a:rPr>
              <a:t>High Frequency and Monetary Purchase Value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C8F"/>
                </a:solidFill>
                <a:latin typeface="Sabon Next LT"/>
              </a:rPr>
              <a:t>This cluster represents the less portion of your customer 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C8F"/>
                </a:solidFill>
                <a:latin typeface="Sabon Next LT"/>
              </a:rPr>
              <a:t>These customers make purchases with a high frequency and spend an average amount.</a:t>
            </a:r>
            <a:endParaRPr lang="en-IN" sz="1600" dirty="0">
              <a:solidFill>
                <a:srgbClr val="1F2C8F"/>
              </a:solidFill>
              <a:latin typeface="Sabon Next LT"/>
            </a:endParaRPr>
          </a:p>
          <a:p>
            <a:endParaRPr lang="en-IN" sz="1600" b="1" dirty="0">
              <a:solidFill>
                <a:srgbClr val="1F2C8F"/>
              </a:solidFill>
              <a:latin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1F2C8F"/>
              </a:solidFill>
              <a:latin typeface="Sabon Next LT"/>
            </a:endParaRPr>
          </a:p>
          <a:p>
            <a:endParaRPr lang="en-IN" sz="1600" b="1" dirty="0">
              <a:solidFill>
                <a:srgbClr val="1F2C8F"/>
              </a:solidFill>
              <a:latin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1F2C8F"/>
              </a:solidFill>
              <a:latin typeface="Sabon Next 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BC5310-5493-F335-66E0-AAB48C3426E8}"/>
              </a:ext>
            </a:extLst>
          </p:cNvPr>
          <p:cNvCxnSpPr/>
          <p:nvPr/>
        </p:nvCxnSpPr>
        <p:spPr>
          <a:xfrm>
            <a:off x="768096" y="1259240"/>
            <a:ext cx="48554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4EEA9D4-A690-9ABF-BCB2-01568EF23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044" y="1251378"/>
            <a:ext cx="53721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0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A03466-F2FA-30ED-21F6-DAA0B8787A3D}"/>
              </a:ext>
            </a:extLst>
          </p:cNvPr>
          <p:cNvSpPr/>
          <p:nvPr/>
        </p:nvSpPr>
        <p:spPr>
          <a:xfrm>
            <a:off x="192024" y="128016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F8AB9-8D1D-BB5C-47F4-C059B670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760" y="2475331"/>
            <a:ext cx="8886884" cy="95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PREDICTIVE ANALYSIS</a:t>
            </a:r>
            <a:endParaRPr lang="en-IN" sz="40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A26ECE-81B2-6EBD-4A6B-E6283FC8886A}"/>
              </a:ext>
            </a:extLst>
          </p:cNvPr>
          <p:cNvCxnSpPr/>
          <p:nvPr/>
        </p:nvCxnSpPr>
        <p:spPr>
          <a:xfrm>
            <a:off x="3483864" y="3436862"/>
            <a:ext cx="48554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194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EA6334-F8E5-5B93-84FE-D845A48098C8}"/>
              </a:ext>
            </a:extLst>
          </p:cNvPr>
          <p:cNvSpPr/>
          <p:nvPr/>
        </p:nvSpPr>
        <p:spPr>
          <a:xfrm>
            <a:off x="202692" y="187452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DE34-17C7-F72E-890D-32A2687F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56" y="297709"/>
            <a:ext cx="4068904" cy="95366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CLASSIFICATION MODEL</a:t>
            </a:r>
            <a:endParaRPr lang="en-IN" sz="24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10F70-0A86-D2FA-1B39-92D98D6E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7664"/>
            <a:ext cx="5592167" cy="22528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7DCCF-C438-8A84-3D1C-DED8E3CA413C}"/>
              </a:ext>
            </a:extLst>
          </p:cNvPr>
          <p:cNvSpPr txBox="1"/>
          <p:nvPr/>
        </p:nvSpPr>
        <p:spPr>
          <a:xfrm>
            <a:off x="614856" y="2076839"/>
            <a:ext cx="5047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Model creation to predict whether Customer will </a:t>
            </a: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return</a:t>
            </a:r>
            <a:r>
              <a:rPr lang="en-US" sz="2000" dirty="0">
                <a:solidFill>
                  <a:srgbClr val="1F2C8F"/>
                </a:solidFill>
                <a:latin typeface="Sabon Next LT"/>
              </a:rPr>
              <a:t> the product or </a:t>
            </a: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Not</a:t>
            </a: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Using the </a:t>
            </a: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'</a:t>
            </a:r>
            <a:r>
              <a:rPr lang="en-US" sz="2000" b="1" dirty="0" err="1">
                <a:solidFill>
                  <a:srgbClr val="1F2C8F"/>
                </a:solidFill>
                <a:latin typeface="Sabon Next LT"/>
              </a:rPr>
              <a:t>ReturnFlag</a:t>
            </a: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'</a:t>
            </a:r>
            <a:r>
              <a:rPr lang="en-US" sz="2000" dirty="0">
                <a:solidFill>
                  <a:srgbClr val="1F2C8F"/>
                </a:solidFill>
                <a:latin typeface="Sabon Next LT"/>
              </a:rPr>
              <a:t> as the target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Model evaluation has been done using </a:t>
            </a:r>
            <a:r>
              <a:rPr lang="en-IN" sz="2000" dirty="0">
                <a:solidFill>
                  <a:srgbClr val="1F2C8F"/>
                </a:solidFill>
                <a:latin typeface="Sabon Next LT"/>
              </a:rPr>
              <a:t>accuracy, precision, recall and F1 score</a:t>
            </a:r>
            <a:endParaRPr lang="en-US" sz="2000" dirty="0">
              <a:solidFill>
                <a:srgbClr val="1F2C8F"/>
              </a:solidFill>
              <a:latin typeface="Sabon Next 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3CAC65-8EEB-5FB1-EFBA-802EF7A9ACE7}"/>
              </a:ext>
            </a:extLst>
          </p:cNvPr>
          <p:cNvCxnSpPr>
            <a:cxnSpLocks/>
          </p:cNvCxnSpPr>
          <p:nvPr/>
        </p:nvCxnSpPr>
        <p:spPr>
          <a:xfrm flipV="1">
            <a:off x="806880" y="1251378"/>
            <a:ext cx="4249752" cy="786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1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285877-BA08-4F44-9BE4-2D0D7BCD53D9}"/>
              </a:ext>
            </a:extLst>
          </p:cNvPr>
          <p:cNvSpPr/>
          <p:nvPr/>
        </p:nvSpPr>
        <p:spPr>
          <a:xfrm>
            <a:off x="192024" y="128016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DE34-17C7-F72E-890D-32A2687F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6" y="297709"/>
            <a:ext cx="4068904" cy="95366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REGRESSION MODEL</a:t>
            </a:r>
            <a:endParaRPr lang="en-IN" sz="24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81781-8108-D9DB-8D50-3D69E4DB3D92}"/>
              </a:ext>
            </a:extLst>
          </p:cNvPr>
          <p:cNvSpPr txBox="1"/>
          <p:nvPr/>
        </p:nvSpPr>
        <p:spPr>
          <a:xfrm>
            <a:off x="614856" y="2187322"/>
            <a:ext cx="458077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To predict ‘</a:t>
            </a: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Total Price</a:t>
            </a:r>
            <a:r>
              <a:rPr lang="en-US" sz="2000" dirty="0">
                <a:solidFill>
                  <a:srgbClr val="1F2C8F"/>
                </a:solidFill>
                <a:latin typeface="Sabon Next LT"/>
              </a:rPr>
              <a:t>’ for an invoice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Using relevant features like Quantity, Unit Price and Return Flag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Evaluation of the Model has been done using R-squared and RMSE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84%</a:t>
            </a:r>
            <a:r>
              <a:rPr lang="en-US" sz="2000" dirty="0">
                <a:solidFill>
                  <a:srgbClr val="1F2C8F"/>
                </a:solidFill>
                <a:latin typeface="Sabon Next LT"/>
              </a:rPr>
              <a:t> of  the data has been explained by the model</a:t>
            </a:r>
            <a:endParaRPr lang="en-IN" sz="2000" dirty="0">
              <a:solidFill>
                <a:srgbClr val="1F2C8F"/>
              </a:solidFill>
              <a:latin typeface="Sabon Next 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1D595-1A75-C1D1-2816-70B615B58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51554"/>
            <a:ext cx="4635730" cy="14614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828D40-364E-C600-615C-97273CDB97E3}"/>
              </a:ext>
            </a:extLst>
          </p:cNvPr>
          <p:cNvCxnSpPr>
            <a:cxnSpLocks/>
          </p:cNvCxnSpPr>
          <p:nvPr/>
        </p:nvCxnSpPr>
        <p:spPr>
          <a:xfrm>
            <a:off x="813816" y="1361174"/>
            <a:ext cx="372160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66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826681-F186-90CB-005B-B1DC32C32878}"/>
              </a:ext>
            </a:extLst>
          </p:cNvPr>
          <p:cNvSpPr/>
          <p:nvPr/>
        </p:nvSpPr>
        <p:spPr>
          <a:xfrm>
            <a:off x="192024" y="128016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F8AB9-8D1D-BB5C-47F4-C059B670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928" y="2722219"/>
            <a:ext cx="8886884" cy="95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ADVANCE  EDA  TECHNIQUES</a:t>
            </a:r>
            <a:endParaRPr lang="en-IN" sz="40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204229-8EB6-ABCE-1527-F9F49D802F7C}"/>
              </a:ext>
            </a:extLst>
          </p:cNvPr>
          <p:cNvCxnSpPr>
            <a:cxnSpLocks/>
          </p:cNvCxnSpPr>
          <p:nvPr/>
        </p:nvCxnSpPr>
        <p:spPr>
          <a:xfrm>
            <a:off x="2441448" y="3675888"/>
            <a:ext cx="69402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9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A4489B-1442-FCCD-5F7E-993026BEDEB9}"/>
              </a:ext>
            </a:extLst>
          </p:cNvPr>
          <p:cNvSpPr/>
          <p:nvPr/>
        </p:nvSpPr>
        <p:spPr>
          <a:xfrm>
            <a:off x="192024" y="128016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2807-1CB6-19AE-4641-7A9CCD7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1F2C8F"/>
                </a:solidFill>
                <a:latin typeface="Sabon Next LT"/>
                <a:ea typeface="+mn-ea"/>
                <a:cs typeface="Arial" panose="020B0604020202020204" pitchFamily="34" charset="0"/>
              </a:rPr>
              <a:t>Team Members</a:t>
            </a:r>
            <a:endParaRPr lang="en-US" dirty="0">
              <a:solidFill>
                <a:srgbClr val="1F2C8F"/>
              </a:solidFill>
              <a:latin typeface="Sabon Next LT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A02B-D434-F83F-0990-A93641C5C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Adaobi Nwachukwu : 0808547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Asif Ahmed : 0823547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Ayushi​ Patel: 0804322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Jaykumar Prakashkumar Prajapati: 0802302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Pavni Bhatt: 0822290</a:t>
            </a:r>
            <a:endParaRPr lang="en-US" sz="1800" dirty="0">
              <a:solidFill>
                <a:srgbClr val="1F2C8F"/>
              </a:solidFill>
              <a:latin typeface="Sabon Next 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4269DC-49D2-EB97-C5EA-B3AF84969281}"/>
              </a:ext>
            </a:extLst>
          </p:cNvPr>
          <p:cNvCxnSpPr/>
          <p:nvPr/>
        </p:nvCxnSpPr>
        <p:spPr>
          <a:xfrm>
            <a:off x="1066800" y="1890510"/>
            <a:ext cx="48554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4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314FC7-1198-6732-774A-7EA245F958F2}"/>
              </a:ext>
            </a:extLst>
          </p:cNvPr>
          <p:cNvSpPr/>
          <p:nvPr/>
        </p:nvSpPr>
        <p:spPr>
          <a:xfrm>
            <a:off x="192024" y="128016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DE34-17C7-F72E-890D-32A2687F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6" y="297709"/>
            <a:ext cx="4068904" cy="95366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PARETO ANALYSIS</a:t>
            </a:r>
            <a:endParaRPr lang="en-IN" sz="24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81781-8108-D9DB-8D50-3D69E4DB3D92}"/>
              </a:ext>
            </a:extLst>
          </p:cNvPr>
          <p:cNvSpPr txBox="1"/>
          <p:nvPr/>
        </p:nvSpPr>
        <p:spPr>
          <a:xfrm>
            <a:off x="614856" y="1779778"/>
            <a:ext cx="4580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Identifying </a:t>
            </a:r>
            <a:r>
              <a:rPr lang="en-US" sz="2000" b="1" u="sng" dirty="0">
                <a:solidFill>
                  <a:srgbClr val="1F2C8F"/>
                </a:solidFill>
                <a:latin typeface="Sabon Next LT"/>
              </a:rPr>
              <a:t>top 20% of the products </a:t>
            </a: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generating 80% of the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Stock Code - </a:t>
            </a: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DOT</a:t>
            </a:r>
            <a:r>
              <a:rPr lang="en-US" sz="2000" dirty="0">
                <a:solidFill>
                  <a:srgbClr val="1F2C8F"/>
                </a:solidFill>
                <a:latin typeface="Sabon Next LT"/>
              </a:rPr>
              <a:t> has the highest contribution in generating 80% of the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Whereas Stock Code – </a:t>
            </a: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23239</a:t>
            </a:r>
            <a:r>
              <a:rPr lang="en-US" sz="2000" dirty="0">
                <a:solidFill>
                  <a:srgbClr val="1F2C8F"/>
                </a:solidFill>
                <a:latin typeface="Sabon Next LT"/>
              </a:rPr>
              <a:t> has the lowest contribution</a:t>
            </a:r>
            <a:endParaRPr lang="en-IN" sz="2000" dirty="0">
              <a:solidFill>
                <a:srgbClr val="1F2C8F"/>
              </a:solidFill>
              <a:latin typeface="Sabon Next 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C992B-3D49-77CD-A299-3C762D5D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47" y="1602046"/>
            <a:ext cx="5826069" cy="378275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16A2B9-34AA-5F5C-1F58-06843725F040}"/>
              </a:ext>
            </a:extLst>
          </p:cNvPr>
          <p:cNvCxnSpPr>
            <a:cxnSpLocks/>
          </p:cNvCxnSpPr>
          <p:nvPr/>
        </p:nvCxnSpPr>
        <p:spPr>
          <a:xfrm flipV="1">
            <a:off x="1161288" y="1251378"/>
            <a:ext cx="3072384" cy="92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038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E0412D-891D-C7BB-8F5E-2F801E629150}"/>
              </a:ext>
            </a:extLst>
          </p:cNvPr>
          <p:cNvSpPr/>
          <p:nvPr/>
        </p:nvSpPr>
        <p:spPr>
          <a:xfrm>
            <a:off x="192024" y="128016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DE34-17C7-F72E-890D-32A2687F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6" y="297709"/>
            <a:ext cx="4068904" cy="95366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PARETO ANALYSIS</a:t>
            </a:r>
            <a:endParaRPr lang="en-IN" sz="24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81781-8108-D9DB-8D50-3D69E4DB3D92}"/>
              </a:ext>
            </a:extLst>
          </p:cNvPr>
          <p:cNvSpPr txBox="1"/>
          <p:nvPr/>
        </p:nvSpPr>
        <p:spPr>
          <a:xfrm>
            <a:off x="550848" y="1944370"/>
            <a:ext cx="4926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Identifying </a:t>
            </a:r>
            <a:r>
              <a:rPr lang="en-US" sz="2000" b="1" u="sng" dirty="0">
                <a:solidFill>
                  <a:srgbClr val="1F2C8F"/>
                </a:solidFill>
                <a:latin typeface="Sabon Next LT"/>
              </a:rPr>
              <a:t>top 20% of the customers </a:t>
            </a: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generating 80% of the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Customer ID – </a:t>
            </a: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14646</a:t>
            </a:r>
            <a:r>
              <a:rPr lang="en-US" sz="2000" dirty="0">
                <a:solidFill>
                  <a:srgbClr val="1F2C8F"/>
                </a:solidFill>
                <a:latin typeface="Sabon Next LT"/>
              </a:rPr>
              <a:t> has the highest contribution in generating 80% of the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Whereas Customer ID – </a:t>
            </a: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15916</a:t>
            </a:r>
            <a:r>
              <a:rPr lang="en-US" sz="2000" dirty="0">
                <a:solidFill>
                  <a:srgbClr val="1F2C8F"/>
                </a:solidFill>
                <a:latin typeface="Sabon Next LT"/>
              </a:rPr>
              <a:t> has the lowest contribution</a:t>
            </a:r>
            <a:endParaRPr lang="en-IN" sz="2000" dirty="0">
              <a:solidFill>
                <a:srgbClr val="1F2C8F"/>
              </a:solidFill>
              <a:latin typeface="Sabon Next 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B764E-4372-A172-256B-F3684E31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074" y="1471900"/>
            <a:ext cx="6301431" cy="3914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17A169-22E5-7231-8C98-53D8D38F15DD}"/>
              </a:ext>
            </a:extLst>
          </p:cNvPr>
          <p:cNvCxnSpPr>
            <a:cxnSpLocks/>
          </p:cNvCxnSpPr>
          <p:nvPr/>
        </p:nvCxnSpPr>
        <p:spPr>
          <a:xfrm flipV="1">
            <a:off x="1161288" y="1251378"/>
            <a:ext cx="2953512" cy="92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0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7C0A2B-F07B-A4BC-D51E-E5C0F2E9D3C7}"/>
              </a:ext>
            </a:extLst>
          </p:cNvPr>
          <p:cNvSpPr/>
          <p:nvPr/>
        </p:nvSpPr>
        <p:spPr>
          <a:xfrm>
            <a:off x="192024" y="128016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DE34-17C7-F72E-890D-32A2687F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156275"/>
            <a:ext cx="5989320" cy="4001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TIME SERIES ANOMALIES DETECTION</a:t>
            </a:r>
            <a:endParaRPr lang="en-IN" sz="24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81781-8108-D9DB-8D50-3D69E4DB3D92}"/>
              </a:ext>
            </a:extLst>
          </p:cNvPr>
          <p:cNvSpPr txBox="1"/>
          <p:nvPr/>
        </p:nvSpPr>
        <p:spPr>
          <a:xfrm>
            <a:off x="1300656" y="5705762"/>
            <a:ext cx="688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Anomalies detection using </a:t>
            </a: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Moving Average</a:t>
            </a:r>
            <a:endParaRPr lang="en-IN" sz="2000" b="1" dirty="0">
              <a:solidFill>
                <a:srgbClr val="1F2C8F"/>
              </a:solidFill>
              <a:latin typeface="Sabon Next LT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FA8C6ED-D7EB-190F-00B7-F5EFA932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56" y="556385"/>
            <a:ext cx="9269984" cy="49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999991-5488-A688-4A15-7BA382A2FB24}"/>
              </a:ext>
            </a:extLst>
          </p:cNvPr>
          <p:cNvCxnSpPr/>
          <p:nvPr/>
        </p:nvCxnSpPr>
        <p:spPr>
          <a:xfrm>
            <a:off x="1240536" y="465062"/>
            <a:ext cx="48554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1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D587BD-12BE-52A0-7B16-4994EC308444}"/>
              </a:ext>
            </a:extLst>
          </p:cNvPr>
          <p:cNvSpPr/>
          <p:nvPr/>
        </p:nvSpPr>
        <p:spPr>
          <a:xfrm>
            <a:off x="192024" y="128016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DE34-17C7-F72E-890D-32A2687F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218066"/>
            <a:ext cx="6217920" cy="48328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TIME SERIES ANOMALIES DETECTION</a:t>
            </a:r>
            <a:endParaRPr lang="en-IN" sz="24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81781-8108-D9DB-8D50-3D69E4DB3D92}"/>
              </a:ext>
            </a:extLst>
          </p:cNvPr>
          <p:cNvSpPr txBox="1"/>
          <p:nvPr/>
        </p:nvSpPr>
        <p:spPr>
          <a:xfrm>
            <a:off x="1099488" y="6003193"/>
            <a:ext cx="458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Anomalies detection using </a:t>
            </a: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Z-score</a:t>
            </a:r>
            <a:endParaRPr lang="en-IN" sz="2000" b="1" dirty="0">
              <a:solidFill>
                <a:srgbClr val="1F2C8F"/>
              </a:solidFill>
              <a:latin typeface="Sabon Next LT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2195AA87-2B76-C5C7-0011-4CFD8CE54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2" y="701348"/>
            <a:ext cx="9092184" cy="50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DE81C4-F07B-979F-692C-645CB6995168}"/>
              </a:ext>
            </a:extLst>
          </p:cNvPr>
          <p:cNvCxnSpPr/>
          <p:nvPr/>
        </p:nvCxnSpPr>
        <p:spPr>
          <a:xfrm>
            <a:off x="1099488" y="629654"/>
            <a:ext cx="48554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59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C8A639-967E-A405-EB0D-23E5439FCB66}"/>
              </a:ext>
            </a:extLst>
          </p:cNvPr>
          <p:cNvSpPr/>
          <p:nvPr/>
        </p:nvSpPr>
        <p:spPr>
          <a:xfrm>
            <a:off x="192024" y="128016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F8AB9-8D1D-BB5C-47F4-C059B670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928" y="2722219"/>
            <a:ext cx="8886884" cy="95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ADVANCE  MODELING  TECHNIQUES</a:t>
            </a:r>
            <a:endParaRPr lang="en-IN" sz="40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ECE308-C0B2-90ED-C565-0B7F23789BCB}"/>
              </a:ext>
            </a:extLst>
          </p:cNvPr>
          <p:cNvCxnSpPr>
            <a:cxnSpLocks/>
          </p:cNvCxnSpPr>
          <p:nvPr/>
        </p:nvCxnSpPr>
        <p:spPr>
          <a:xfrm>
            <a:off x="2231136" y="3675888"/>
            <a:ext cx="80192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16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B95FDE-2B38-F31D-6D99-AB7101204FC4}"/>
              </a:ext>
            </a:extLst>
          </p:cNvPr>
          <p:cNvSpPr/>
          <p:nvPr/>
        </p:nvSpPr>
        <p:spPr>
          <a:xfrm>
            <a:off x="192024" y="128016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DE34-17C7-F72E-890D-32A2687F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728" y="600125"/>
            <a:ext cx="7242048" cy="4023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CLASSIFICATION MODEL FOR CHURN PREDICTION</a:t>
            </a:r>
            <a:endParaRPr lang="en-IN" sz="24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81781-8108-D9DB-8D50-3D69E4DB3D92}"/>
              </a:ext>
            </a:extLst>
          </p:cNvPr>
          <p:cNvSpPr txBox="1"/>
          <p:nvPr/>
        </p:nvSpPr>
        <p:spPr>
          <a:xfrm>
            <a:off x="947690" y="4668547"/>
            <a:ext cx="6605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Used </a:t>
            </a: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Logistic Regression </a:t>
            </a:r>
            <a:r>
              <a:rPr lang="en-US" sz="2000" dirty="0">
                <a:solidFill>
                  <a:srgbClr val="1F2C8F"/>
                </a:solidFill>
                <a:latin typeface="Sabon Next LT"/>
              </a:rPr>
              <a:t>model for Churn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Model is having </a:t>
            </a: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Accuracy</a:t>
            </a:r>
            <a:r>
              <a:rPr lang="en-US" sz="2000" dirty="0">
                <a:solidFill>
                  <a:srgbClr val="1F2C8F"/>
                </a:solidFill>
                <a:latin typeface="Sabon Next LT"/>
              </a:rPr>
              <a:t> of 0.96</a:t>
            </a:r>
            <a:endParaRPr lang="en-IN" sz="2000" dirty="0">
              <a:solidFill>
                <a:srgbClr val="1F2C8F"/>
              </a:solidFill>
              <a:latin typeface="Sabon Next 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5AE3B-43D2-16D6-22C3-925FA6E3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541" y="1316657"/>
            <a:ext cx="7288715" cy="252382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2AE8E9-E3E2-76B7-DB0A-DE66E3A5C2E8}"/>
              </a:ext>
            </a:extLst>
          </p:cNvPr>
          <p:cNvCxnSpPr/>
          <p:nvPr/>
        </p:nvCxnSpPr>
        <p:spPr>
          <a:xfrm>
            <a:off x="1143000" y="1056043"/>
            <a:ext cx="48554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564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D3801E-C108-7B98-497D-2DE0AAC66203}"/>
              </a:ext>
            </a:extLst>
          </p:cNvPr>
          <p:cNvSpPr/>
          <p:nvPr/>
        </p:nvSpPr>
        <p:spPr>
          <a:xfrm>
            <a:off x="192024" y="128016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DE34-17C7-F72E-890D-32A2687F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" y="344840"/>
            <a:ext cx="7242048" cy="4023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Hyperparameter Tuning &amp; Model Optimization</a:t>
            </a:r>
            <a:endParaRPr lang="en-IN" sz="24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81781-8108-D9DB-8D50-3D69E4DB3D92}"/>
              </a:ext>
            </a:extLst>
          </p:cNvPr>
          <p:cNvSpPr txBox="1"/>
          <p:nvPr/>
        </p:nvSpPr>
        <p:spPr>
          <a:xfrm>
            <a:off x="947690" y="4668547"/>
            <a:ext cx="660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Used </a:t>
            </a: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Grid Search </a:t>
            </a:r>
            <a:r>
              <a:rPr lang="en-US" sz="2000" dirty="0">
                <a:solidFill>
                  <a:srgbClr val="1F2C8F"/>
                </a:solidFill>
                <a:latin typeface="Sabon Next LT"/>
              </a:rPr>
              <a:t>technique for 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There is </a:t>
            </a:r>
            <a:r>
              <a:rPr lang="en-US" sz="2000" b="1" dirty="0">
                <a:solidFill>
                  <a:srgbClr val="1F2C8F"/>
                </a:solidFill>
                <a:latin typeface="Sabon Next LT"/>
              </a:rPr>
              <a:t>no change </a:t>
            </a:r>
            <a:r>
              <a:rPr lang="en-US" sz="2000" dirty="0">
                <a:solidFill>
                  <a:srgbClr val="1F2C8F"/>
                </a:solidFill>
                <a:latin typeface="Sabon Next LT"/>
              </a:rPr>
              <a:t>in values of evaluation metrics as compared to previous model</a:t>
            </a:r>
            <a:endParaRPr lang="en-IN" sz="2000" dirty="0">
              <a:solidFill>
                <a:srgbClr val="1F2C8F"/>
              </a:solidFill>
              <a:latin typeface="Sabon Next 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5AE3B-43D2-16D6-22C3-925FA6E3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01" y="1078913"/>
            <a:ext cx="7288715" cy="252382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C8BB54-4B16-489E-86B9-5D8C797FCD2A}"/>
              </a:ext>
            </a:extLst>
          </p:cNvPr>
          <p:cNvCxnSpPr/>
          <p:nvPr/>
        </p:nvCxnSpPr>
        <p:spPr>
          <a:xfrm>
            <a:off x="1240536" y="782470"/>
            <a:ext cx="48554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87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8AB9-8D1D-BB5C-47F4-C059B670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888" y="2594203"/>
            <a:ext cx="8886884" cy="95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THANK YOU</a:t>
            </a:r>
            <a:endParaRPr lang="en-IN" sz="40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3F9796-EC1A-35A7-BC8F-80579B7C8078}"/>
              </a:ext>
            </a:extLst>
          </p:cNvPr>
          <p:cNvCxnSpPr/>
          <p:nvPr/>
        </p:nvCxnSpPr>
        <p:spPr>
          <a:xfrm>
            <a:off x="3419856" y="3547872"/>
            <a:ext cx="48554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54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DEEA8E-AA13-691F-06F1-75E2A069ABD6}"/>
              </a:ext>
            </a:extLst>
          </p:cNvPr>
          <p:cNvSpPr/>
          <p:nvPr/>
        </p:nvSpPr>
        <p:spPr>
          <a:xfrm>
            <a:off x="202692" y="187452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2807-1CB6-19AE-4641-7A9CCD7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200" b="1" i="0" strike="noStrike" kern="1200" cap="none" spc="0" normalizeH="0" baseline="0" noProof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TABLE OF CONTENT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A02B-D434-F83F-0990-A93641C5C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Dataset description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Exploratory Data 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srgbClr val="1F2C8F"/>
                </a:solidFill>
                <a:latin typeface="Sabon Next LT"/>
              </a:rPr>
              <a:t>Data Visualization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Advance 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Predictive 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srgbClr val="1F2C8F"/>
                </a:solidFill>
                <a:latin typeface="Sabon Next LT"/>
              </a:rPr>
              <a:t>Advance EDA Techniques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srgbClr val="1F2C8F"/>
                </a:solidFill>
                <a:latin typeface="Sabon Next LT"/>
              </a:rPr>
              <a:t>Advance Modelling Techniques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FE4274-473E-463F-AA66-9C8F4F17C968}"/>
              </a:ext>
            </a:extLst>
          </p:cNvPr>
          <p:cNvCxnSpPr/>
          <p:nvPr/>
        </p:nvCxnSpPr>
        <p:spPr>
          <a:xfrm>
            <a:off x="1066800" y="1890510"/>
            <a:ext cx="48554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7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1D0B93-F62B-4899-E7EE-ECB75AE21ADC}"/>
              </a:ext>
            </a:extLst>
          </p:cNvPr>
          <p:cNvSpPr/>
          <p:nvPr/>
        </p:nvSpPr>
        <p:spPr>
          <a:xfrm>
            <a:off x="202692" y="187452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CBACF-5A5C-7F07-5E0C-BB6B9BA3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06921"/>
            <a:ext cx="8886884" cy="953669"/>
          </a:xfrm>
        </p:spPr>
        <p:txBody>
          <a:bodyPr>
            <a:normAutofit/>
          </a:bodyPr>
          <a:lstStyle/>
          <a:p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DATASET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E211-AD42-4D84-A35D-F1164CD3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90158"/>
            <a:ext cx="9709912" cy="478016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Dataset which is being used in the Analysis is an E-commerce churn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Shape of the data : Rows – 541909, Features –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Numerical features: Quantity, Unit Price, Customer 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Categorical features: Invoice No, Stock Code, Description, Invoice Date, Country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AE4A4D-1398-9ABE-A735-C6ED37104F3C}"/>
              </a:ext>
            </a:extLst>
          </p:cNvPr>
          <p:cNvCxnSpPr/>
          <p:nvPr/>
        </p:nvCxnSpPr>
        <p:spPr>
          <a:xfrm>
            <a:off x="1161288" y="1260590"/>
            <a:ext cx="48554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51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C05A17-5CE3-71BB-38A7-49F2B95AED0F}"/>
              </a:ext>
            </a:extLst>
          </p:cNvPr>
          <p:cNvSpPr/>
          <p:nvPr/>
        </p:nvSpPr>
        <p:spPr>
          <a:xfrm>
            <a:off x="202692" y="187452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D91B5-ACAD-A157-3621-6D15D8C0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84168"/>
            <a:ext cx="8886884" cy="95366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Exploratory Data Analysis</a:t>
            </a:r>
            <a:endParaRPr lang="en-IN" sz="360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13DD5E-5C78-3D8C-707C-0D11EB273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635730"/>
              </p:ext>
            </p:extLst>
          </p:nvPr>
        </p:nvGraphicFramePr>
        <p:xfrm>
          <a:off x="1056640" y="1316990"/>
          <a:ext cx="10657840" cy="514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9494">
                  <a:extLst>
                    <a:ext uri="{9D8B030D-6E8A-4147-A177-3AD203B41FA5}">
                      <a16:colId xmlns:a16="http://schemas.microsoft.com/office/drawing/2014/main" val="4163813377"/>
                    </a:ext>
                  </a:extLst>
                </a:gridCol>
                <a:gridCol w="5358346">
                  <a:extLst>
                    <a:ext uri="{9D8B030D-6E8A-4147-A177-3AD203B41FA5}">
                      <a16:colId xmlns:a16="http://schemas.microsoft.com/office/drawing/2014/main" val="477171562"/>
                    </a:ext>
                  </a:extLst>
                </a:gridCol>
              </a:tblGrid>
              <a:tr h="589589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+mn-cs"/>
                        </a:rPr>
                        <a:t> Features </a:t>
                      </a:r>
                      <a:endParaRPr lang="en-IN" sz="2800" kern="1200" dirty="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9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+mn-cs"/>
                        </a:rPr>
                        <a:t> Values</a:t>
                      </a:r>
                      <a:endParaRPr lang="en-IN" sz="2800" kern="1200" dirty="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663014"/>
                  </a:ext>
                </a:extLst>
              </a:tr>
              <a:tr h="589589"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+mn-cs"/>
                        </a:rPr>
                        <a:t>No. of Unique Products</a:t>
                      </a:r>
                      <a:endParaRPr lang="en-IN" sz="2000" kern="120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9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+mn-cs"/>
                        </a:rPr>
                        <a:t>4070</a:t>
                      </a:r>
                      <a:endParaRPr lang="en-IN" sz="2000" kern="120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175617"/>
                  </a:ext>
                </a:extLst>
              </a:tr>
              <a:tr h="101764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+mn-cs"/>
                        </a:rPr>
                        <a:t>Top 10 selling Product</a:t>
                      </a:r>
                      <a:endParaRPr lang="en-IN" sz="2000" kern="1200" dirty="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9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kern="120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+mn-cs"/>
                        </a:rPr>
                        <a:t>22197, 84077, 85099B, 85123ª, 84879, 21212, 23084, 22492, 22616, 21977 </a:t>
                      </a:r>
                      <a:endParaRPr lang="en-IN" sz="2000" kern="120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82400"/>
                  </a:ext>
                </a:extLst>
              </a:tr>
              <a:tr h="589589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+mn-cs"/>
                        </a:rPr>
                        <a:t>No. of Unique Customers</a:t>
                      </a:r>
                      <a:endParaRPr lang="en-IN" sz="2000" kern="1200" dirty="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9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+mn-cs"/>
                        </a:rPr>
                        <a:t>4373</a:t>
                      </a:r>
                      <a:endParaRPr lang="en-IN" sz="2000" kern="120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445707"/>
                  </a:ext>
                </a:extLst>
              </a:tr>
              <a:tr h="589589"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+mn-cs"/>
                        </a:rPr>
                        <a:t>Country has the maximum customers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9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+mn-cs"/>
                        </a:rPr>
                        <a:t>United Kingdom</a:t>
                      </a:r>
                      <a:endParaRPr lang="en-IN" sz="2000" kern="120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158570"/>
                  </a:ext>
                </a:extLst>
              </a:tr>
              <a:tr h="589589"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+mn-cs"/>
                        </a:rPr>
                        <a:t>Month having the highest Sales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9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+mn-cs"/>
                        </a:rPr>
                        <a:t>November</a:t>
                      </a:r>
                      <a:endParaRPr lang="en-IN" sz="2000" kern="120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403015"/>
                  </a:ext>
                </a:extLst>
              </a:tr>
              <a:tr h="589589"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+mn-cs"/>
                        </a:rPr>
                        <a:t>Average Unit Price per Product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9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+mn-cs"/>
                        </a:rPr>
                        <a:t>38.96</a:t>
                      </a:r>
                      <a:endParaRPr lang="en-IN" sz="2000" kern="120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82142"/>
                  </a:ext>
                </a:extLst>
              </a:tr>
              <a:tr h="589589"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+mn-cs"/>
                        </a:rPr>
                        <a:t>Total Quantity Sold per Customer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9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1F2C8F"/>
                          </a:solidFill>
                          <a:latin typeface="Sabon Next LT"/>
                          <a:ea typeface="+mn-ea"/>
                          <a:cs typeface="+mn-cs"/>
                        </a:rPr>
                        <a:t>1184</a:t>
                      </a:r>
                      <a:endParaRPr lang="en-IN" sz="2000" kern="1200" dirty="0">
                        <a:solidFill>
                          <a:srgbClr val="1F2C8F"/>
                        </a:solidFill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848128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B5F62E-27CD-3F44-65A9-868AC8D31D74}"/>
              </a:ext>
            </a:extLst>
          </p:cNvPr>
          <p:cNvCxnSpPr>
            <a:cxnSpLocks/>
          </p:cNvCxnSpPr>
          <p:nvPr/>
        </p:nvCxnSpPr>
        <p:spPr>
          <a:xfrm>
            <a:off x="1161288" y="1037837"/>
            <a:ext cx="549554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2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D2F89F-930F-045C-E105-D879E6B9C5EA}"/>
              </a:ext>
            </a:extLst>
          </p:cNvPr>
          <p:cNvSpPr/>
          <p:nvPr/>
        </p:nvSpPr>
        <p:spPr>
          <a:xfrm>
            <a:off x="272356" y="187452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F8AB9-8D1D-BB5C-47F4-C059B670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760" y="2475331"/>
            <a:ext cx="8886884" cy="95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DATA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VISUALISATION</a:t>
            </a:r>
            <a:endParaRPr lang="en-IN" sz="4000" dirty="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7C9F66-39CB-5BA2-2D8F-154E7027AC30}"/>
              </a:ext>
            </a:extLst>
          </p:cNvPr>
          <p:cNvCxnSpPr/>
          <p:nvPr/>
        </p:nvCxnSpPr>
        <p:spPr>
          <a:xfrm>
            <a:off x="3383280" y="3519158"/>
            <a:ext cx="48554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70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5C7F26-205C-7F37-7E5A-FD9255AD9F88}"/>
              </a:ext>
            </a:extLst>
          </p:cNvPr>
          <p:cNvSpPr/>
          <p:nvPr/>
        </p:nvSpPr>
        <p:spPr>
          <a:xfrm>
            <a:off x="192024" y="128016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DE34-17C7-F72E-890D-32A2687F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-151179"/>
            <a:ext cx="7615610" cy="12572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DISTRIBUTION OF SALES BY COUNTRY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87A34A-7971-349B-F26E-C8102A030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812414"/>
            <a:ext cx="6191195" cy="4853942"/>
          </a:xfrm>
          <a:prstGeom prst="rect">
            <a:avLst/>
          </a:prstGeom>
          <a:noFill/>
        </p:spPr>
      </p:pic>
      <p:pic>
        <p:nvPicPr>
          <p:cNvPr id="3" name="Picture 2" descr="A graph with text on it&#10;&#10;Description automatically generated">
            <a:extLst>
              <a:ext uri="{FF2B5EF4-FFF2-40B4-BE49-F238E27FC236}">
                <a16:creationId xmlns:a16="http://schemas.microsoft.com/office/drawing/2014/main" id="{41211D8A-DAD7-C32D-1277-06A2179CF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84" y="941269"/>
            <a:ext cx="4772466" cy="2963377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B81781-8108-D9DB-8D50-3D69E4DB3D92}"/>
              </a:ext>
            </a:extLst>
          </p:cNvPr>
          <p:cNvSpPr txBox="1"/>
          <p:nvPr/>
        </p:nvSpPr>
        <p:spPr>
          <a:xfrm>
            <a:off x="6643472" y="4066156"/>
            <a:ext cx="5029202" cy="2978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C8F"/>
                </a:solidFill>
                <a:latin typeface="Sabon Next LT"/>
              </a:rPr>
              <a:t>Netherlands has the highest average sale among all the countries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C8F"/>
                </a:solidFill>
                <a:latin typeface="Sabon Next LT"/>
              </a:rPr>
              <a:t>Followed by Australia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C8F"/>
                </a:solidFill>
                <a:latin typeface="Sabon Next LT"/>
              </a:rPr>
              <a:t>Whereas USA has the lowest sale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C8F"/>
                </a:solidFill>
                <a:latin typeface="Sabon Next LT"/>
              </a:rPr>
              <a:t>Looking at the total sales UK has the highest though the Average is in the bottom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4DCDE0-B9F0-C326-0D38-DFD46C1A49B9}"/>
              </a:ext>
            </a:extLst>
          </p:cNvPr>
          <p:cNvCxnSpPr>
            <a:cxnSpLocks/>
          </p:cNvCxnSpPr>
          <p:nvPr/>
        </p:nvCxnSpPr>
        <p:spPr>
          <a:xfrm>
            <a:off x="731520" y="693662"/>
            <a:ext cx="577526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3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AD1EF0-A383-2A85-D4DC-FAB017A1DE1E}"/>
              </a:ext>
            </a:extLst>
          </p:cNvPr>
          <p:cNvSpPr/>
          <p:nvPr/>
        </p:nvSpPr>
        <p:spPr>
          <a:xfrm>
            <a:off x="277979" y="187452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DE34-17C7-F72E-890D-32A2687F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40" y="306921"/>
            <a:ext cx="4068904" cy="95366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Total Sales Over Time</a:t>
            </a:r>
            <a:endParaRPr lang="en-US" sz="2400" dirty="0">
              <a:solidFill>
                <a:srgbClr val="1F2C8F"/>
              </a:solidFill>
              <a:latin typeface="Sabon Next LT"/>
              <a:ea typeface="+mn-ea"/>
              <a:cs typeface="Sabon Next 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81781-8108-D9DB-8D50-3D69E4DB3D92}"/>
              </a:ext>
            </a:extLst>
          </p:cNvPr>
          <p:cNvSpPr txBox="1"/>
          <p:nvPr/>
        </p:nvSpPr>
        <p:spPr>
          <a:xfrm>
            <a:off x="523416" y="2020968"/>
            <a:ext cx="458077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Data has seasonality present as it is evident from the graph</a:t>
            </a:r>
          </a:p>
          <a:p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However, sales are increasing over time.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9D4683-77A4-8C8C-D8B2-67B2B170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981" y="910956"/>
            <a:ext cx="7380835" cy="532491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87F5C2-4559-8AC8-22BC-60018BE76AF2}"/>
              </a:ext>
            </a:extLst>
          </p:cNvPr>
          <p:cNvCxnSpPr>
            <a:cxnSpLocks/>
          </p:cNvCxnSpPr>
          <p:nvPr/>
        </p:nvCxnSpPr>
        <p:spPr>
          <a:xfrm flipV="1">
            <a:off x="832104" y="1240952"/>
            <a:ext cx="3145536" cy="92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78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9971BA-3C4F-335B-DD3C-BDB15F7AC893}"/>
              </a:ext>
            </a:extLst>
          </p:cNvPr>
          <p:cNvSpPr/>
          <p:nvPr/>
        </p:nvSpPr>
        <p:spPr>
          <a:xfrm>
            <a:off x="202692" y="187452"/>
            <a:ext cx="11786616" cy="6483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DE34-17C7-F72E-890D-32A2687F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6" y="297709"/>
            <a:ext cx="4068904" cy="953669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rgbClr val="1F2C8F"/>
                </a:solidFill>
                <a:latin typeface="Sabon Next LT"/>
                <a:ea typeface="+mn-ea"/>
                <a:cs typeface="+mn-cs"/>
              </a:rPr>
              <a:t>CORRELATION BETWEEN NUMERIC COLUMNS</a:t>
            </a:r>
            <a:endParaRPr lang="en-IN" sz="2400">
              <a:solidFill>
                <a:srgbClr val="1F2C8F"/>
              </a:solidFill>
              <a:latin typeface="Sabon Next 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81781-8108-D9DB-8D50-3D69E4DB3D92}"/>
              </a:ext>
            </a:extLst>
          </p:cNvPr>
          <p:cNvSpPr txBox="1"/>
          <p:nvPr/>
        </p:nvSpPr>
        <p:spPr>
          <a:xfrm>
            <a:off x="614856" y="1779778"/>
            <a:ext cx="45807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There is positive correlation between Quantity and Total Price which is obvious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There is weak negative correlation between Total Price and Unit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C8F"/>
              </a:solidFill>
              <a:latin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C8F"/>
                </a:solidFill>
                <a:latin typeface="Sabon Next LT"/>
              </a:rPr>
              <a:t>Apart from the above, there is no quantifiable correlation among the variables</a:t>
            </a:r>
            <a:endParaRPr lang="en-IN" sz="2000" dirty="0">
              <a:solidFill>
                <a:srgbClr val="1F2C8F"/>
              </a:solidFill>
              <a:latin typeface="Sabon Next 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873B9-625B-81A8-B976-42324B2C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733" y="985345"/>
            <a:ext cx="6325797" cy="5089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0603F7-A748-DA78-E9FD-9E01C59AB6A1}"/>
              </a:ext>
            </a:extLst>
          </p:cNvPr>
          <p:cNvCxnSpPr>
            <a:cxnSpLocks/>
          </p:cNvCxnSpPr>
          <p:nvPr/>
        </p:nvCxnSpPr>
        <p:spPr>
          <a:xfrm>
            <a:off x="687832" y="1251378"/>
            <a:ext cx="399592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53171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bbfe06-2817-43ea-a12f-ae7ea64197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10E4B06832A940B475A51DC1427145" ma:contentTypeVersion="13" ma:contentTypeDescription="Create a new document." ma:contentTypeScope="" ma:versionID="a11ebbd44fbf04126d5431a17fbe171e">
  <xsd:schema xmlns:xsd="http://www.w3.org/2001/XMLSchema" xmlns:xs="http://www.w3.org/2001/XMLSchema" xmlns:p="http://schemas.microsoft.com/office/2006/metadata/properties" xmlns:ns3="28bbfe06-2817-43ea-a12f-ae7ea6419786" xmlns:ns4="52554f95-1e4b-4e53-b4c0-151018b700cb" targetNamespace="http://schemas.microsoft.com/office/2006/metadata/properties" ma:root="true" ma:fieldsID="ae8a4032c8340da0baebcee5e588fa8e" ns3:_="" ns4:_="">
    <xsd:import namespace="28bbfe06-2817-43ea-a12f-ae7ea6419786"/>
    <xsd:import namespace="52554f95-1e4b-4e53-b4c0-151018b700cb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bfe06-2817-43ea-a12f-ae7ea641978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54f95-1e4b-4e53-b4c0-151018b700c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70ACC8-5DA6-438C-BF10-B420F0A27C6B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52554f95-1e4b-4e53-b4c0-151018b700cb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28bbfe06-2817-43ea-a12f-ae7ea6419786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9D5A60A-3844-47ED-9580-7786F5132A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C6B99E-05E3-4F22-991F-CF921CE32593}">
  <ds:schemaRefs>
    <ds:schemaRef ds:uri="28bbfe06-2817-43ea-a12f-ae7ea6419786"/>
    <ds:schemaRef ds:uri="52554f95-1e4b-4e53-b4c0-151018b700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796</Words>
  <Application>Microsoft Office PowerPoint</Application>
  <PresentationFormat>Widescreen</PresentationFormat>
  <Paragraphs>159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Neue Haas Grotesk Text Pro</vt:lpstr>
      <vt:lpstr>Sabon Next LT</vt:lpstr>
      <vt:lpstr>Wingdings</vt:lpstr>
      <vt:lpstr>SwellVTI</vt:lpstr>
      <vt:lpstr>PowerPoint Presentation</vt:lpstr>
      <vt:lpstr>Team Members</vt:lpstr>
      <vt:lpstr>TABLE OF CONTENT</vt:lpstr>
      <vt:lpstr>DATASET DESCRIPTION</vt:lpstr>
      <vt:lpstr>Exploratory Data Analysis</vt:lpstr>
      <vt:lpstr>DATA VISUALISATION</vt:lpstr>
      <vt:lpstr>DISTRIBUTION OF SALES BY COUNTRY</vt:lpstr>
      <vt:lpstr>Total Sales Over Time</vt:lpstr>
      <vt:lpstr>CORRELATION BETWEEN NUMERIC COLUMNS</vt:lpstr>
      <vt:lpstr>ADVANCE ANALYSIS</vt:lpstr>
      <vt:lpstr>OUTLIER DETECTION</vt:lpstr>
      <vt:lpstr>CUSTOMER SEGMENTATION</vt:lpstr>
      <vt:lpstr>TOP FIVE PRODUCT SALES TREND</vt:lpstr>
      <vt:lpstr>K-MEANS CLUSTERING</vt:lpstr>
      <vt:lpstr>CUSTOMER SEGMENTATION BASED ON CLUSTERS</vt:lpstr>
      <vt:lpstr>PREDICTIVE ANALYSIS</vt:lpstr>
      <vt:lpstr>CLASSIFICATION MODEL</vt:lpstr>
      <vt:lpstr>REGRESSION MODEL</vt:lpstr>
      <vt:lpstr>ADVANCE  EDA  TECHNIQUES</vt:lpstr>
      <vt:lpstr>PARETO ANALYSIS</vt:lpstr>
      <vt:lpstr>PARETO ANALYSIS</vt:lpstr>
      <vt:lpstr>TIME SERIES ANOMALIES DETECTION</vt:lpstr>
      <vt:lpstr>TIME SERIES ANOMALIES DETECTION</vt:lpstr>
      <vt:lpstr>ADVANCE  MODELING  TECHNIQUES</vt:lpstr>
      <vt:lpstr>CLASSIFICATION MODEL FOR CHURN PREDICTION</vt:lpstr>
      <vt:lpstr>Hyperparameter Tuning &amp; Model Optimization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Ahmed</dc:creator>
  <cp:lastModifiedBy>Asif Ahmed</cp:lastModifiedBy>
  <cp:revision>3</cp:revision>
  <dcterms:created xsi:type="dcterms:W3CDTF">2023-10-19T21:56:19Z</dcterms:created>
  <dcterms:modified xsi:type="dcterms:W3CDTF">2023-10-20T02:13:47Z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0x0101008C10E4B06832A940B475A51DC1427145</vt:lpwstr>
  </property>
</Properties>
</file>