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0" r:id="rId4"/>
    <p:sldId id="316" r:id="rId5"/>
    <p:sldId id="311" r:id="rId6"/>
    <p:sldId id="325" r:id="rId7"/>
    <p:sldId id="309" r:id="rId8"/>
    <p:sldId id="312" r:id="rId9"/>
    <p:sldId id="313" r:id="rId10"/>
    <p:sldId id="314" r:id="rId11"/>
    <p:sldId id="315" r:id="rId12"/>
    <p:sldId id="324" r:id="rId13"/>
    <p:sldId id="318" r:id="rId14"/>
    <p:sldId id="322" r:id="rId15"/>
    <p:sldId id="319" r:id="rId16"/>
    <p:sldId id="320" r:id="rId17"/>
    <p:sldId id="321" r:id="rId18"/>
    <p:sldId id="323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E611-650B-ABF1-50E5-B3D56AF9B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97EE7-F6A4-829F-492B-1005D622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DAEA-721D-90C9-25F9-BED5057F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4BDA2-8AAB-E814-BFFE-1063F96C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ECF1-8BD4-9449-E023-256125F7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8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97FE-CF51-F4B6-63F1-C3E4BBCE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463D3-1E1D-D894-A215-904F6D84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AB97-7BE3-C681-8B64-A6CC631D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E1F8-1A39-6C32-F5CD-F1AC05FB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153C-72C6-AAFC-E787-0680CC7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0D184-EF38-2274-4CA4-6E78E2813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E159A-F3D9-D2BD-4B65-FE1BAB18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0637-B728-81D2-5744-26007DC6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9852-E193-5A5D-D685-4E4616B9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4B126-0E56-E66B-241B-70CF1FD8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834-2287-DBCF-6A50-0D4DA949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AE9D-DC80-8B7C-6544-6068F35A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A31DE-4790-C995-8E79-31A03FCB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9101-E0DD-C1D8-D083-F427D898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7965-1944-D3D9-CA50-935D888E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8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BD28-0AFF-E56A-5B02-CA95B32F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CBAC-5406-96F9-C03A-8C5A8B6F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B1DB-D577-7B5C-80D6-3BF70BE1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5434-DF32-4D09-4E8B-E5765D5C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71C4-8992-FD91-1D43-CEF63AC8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8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19B0-65E3-C363-397E-DCF385F3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3D49-41B2-67F2-8628-38844E19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0035C-8C74-53C7-8D20-F5008D166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C0A3C-1CD1-24B9-72F5-9E10C415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F633-9916-3D11-D2E2-DB33B0FC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8987A-46B4-DD22-57E8-63E733E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6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4C6-21B8-FD5F-3F90-175F5141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D6B9-4BAF-CB13-D266-A13AA806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6338-C0FF-F394-CDC8-79D848651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F229F-EFE7-8F20-92C0-747A2C73D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9FDB6-B37F-8966-87BC-4E70CB9AB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D737C-E627-F2CD-768C-F6CBF196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02CED-6750-D0DB-C4BA-414F63E3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2CD9C-46DD-9E32-890E-F5691DC3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2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C161-B4A6-7708-3960-7892978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EDFA8-8255-1F52-15E0-BE414FF4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AC5CD-6647-E0A7-AD11-1299855F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DC632-7793-F8D7-A18C-73EC62C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0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B7DF0-213A-F075-6D89-2E87D561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FC4C7-5E10-AD39-03CD-98831ACF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B05B3-9620-8CF3-9D85-91FE5178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7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6E5F-6AA5-BED1-C518-BDCC1708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15B0-2936-F58A-02D9-45CF1BE7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20404-1E12-27F3-D36E-032ECBD60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1D9EE-183A-55A7-E563-27981D11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618D0-2FEA-EF82-4969-61AB2E27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37C4F-EAF9-CB9B-95F4-38C45602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9A6F-D037-BA98-BC03-56BEE0A7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D347-A11D-8334-B2AE-FADE910D2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4543-E878-74DA-614C-42E0F34E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8A68-CA6D-3CB2-FDCF-90329A65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6225-81A1-34DD-91A6-D99A156F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32C5D-4C79-1B1A-4ACC-F1C1975C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E13D1-D688-8F19-19C4-793BEFF2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240C3-83C0-A844-31CE-9DBB3B27C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ED5E-A7A9-68B9-444A-3592845D6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7D3A-3061-4071-B718-A0E64295C42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F6929-FDF7-D096-4B52-9F1F86BCE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4FA7-7D54-3C2F-A08F-94D65F054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9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365datascience.com/tutorials/python-tutorials/how-to-build-a-customer-churn-prediction-model-in-python/" TargetMode="External"/><Relationship Id="rId2" Type="http://schemas.openxmlformats.org/officeDocument/2006/relationships/hyperlink" Target="https://medium.com/@uqba2199/customer-churn-prediction-using-machine-learning-e36036f6aaf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tplotlib.org/stable/gallery/color/named_colors.html" TargetMode="External"/><Relationship Id="rId4" Type="http://schemas.openxmlformats.org/officeDocument/2006/relationships/hyperlink" Target="https://medium.com/@lucapetriconi/churn-modeling-a-detailed-step-by-step-guide-in-python-1e96d51c752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and person holding a large magnet&#10;&#10;Description automatically generated">
            <a:extLst>
              <a:ext uri="{FF2B5EF4-FFF2-40B4-BE49-F238E27FC236}">
                <a16:creationId xmlns:a16="http://schemas.microsoft.com/office/drawing/2014/main" id="{4A5588C8-9E97-C888-2430-12CD06C7E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6" b="-1"/>
          <a:stretch/>
        </p:blipFill>
        <p:spPr>
          <a:xfrm>
            <a:off x="838198" y="762881"/>
            <a:ext cx="10515600" cy="49955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0C6C19-CAB7-39AB-9480-700F8CD87149}"/>
              </a:ext>
            </a:extLst>
          </p:cNvPr>
          <p:cNvSpPr/>
          <p:nvPr/>
        </p:nvSpPr>
        <p:spPr>
          <a:xfrm>
            <a:off x="838199" y="2617741"/>
            <a:ext cx="5038486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CHURN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935BE-82BB-628F-FB67-A4A6CC54FB4A}"/>
              </a:ext>
            </a:extLst>
          </p:cNvPr>
          <p:cNvSpPr txBox="1"/>
          <p:nvPr/>
        </p:nvSpPr>
        <p:spPr>
          <a:xfrm>
            <a:off x="1509623" y="3810109"/>
            <a:ext cx="33729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Marketing Analytics Project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6A1E4-991D-369A-4F45-193B9DB4966A}"/>
              </a:ext>
            </a:extLst>
          </p:cNvPr>
          <p:cNvSpPr txBox="1"/>
          <p:nvPr/>
        </p:nvSpPr>
        <p:spPr>
          <a:xfrm>
            <a:off x="1828800" y="4205695"/>
            <a:ext cx="377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DAB 303 Section 03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37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262332" y="9159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CHURN DISTRIBUTION BY LOGIN DEVICES AND PAYMENT TYPE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44857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FA020CD-1174-32BF-BCB7-5BE995C5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581" y="1376429"/>
            <a:ext cx="5586442" cy="4362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271D2-8644-6458-6E79-E29EB6461FDE}"/>
              </a:ext>
            </a:extLst>
          </p:cNvPr>
          <p:cNvSpPr txBox="1"/>
          <p:nvPr/>
        </p:nvSpPr>
        <p:spPr>
          <a:xfrm>
            <a:off x="1076436" y="1987913"/>
            <a:ext cx="4857528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Customers with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‘Computer’ as Login Device and ‘Cash on Delivery’ as a mode of payment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has the highest churn rate of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0.35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On the other hand,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customers using Digital mode of payments has the lower churn rate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with respect to ‘Mobile’ and ‘Computer’ as their login devices</a:t>
            </a:r>
          </a:p>
        </p:txBody>
      </p:sp>
    </p:spTree>
    <p:extLst>
      <p:ext uri="{BB962C8B-B14F-4D97-AF65-F5344CB8AC3E}">
        <p14:creationId xmlns:p14="http://schemas.microsoft.com/office/powerpoint/2010/main" val="259801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262332" y="9159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CHURN DISTRIBUTION BY CITY TIER AND COMPLAIN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44857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BD87D4C-A12E-D12D-5216-A121998D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577" y="1618876"/>
            <a:ext cx="5512083" cy="4349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F7E6F8-070B-E494-4B61-5944C44998CB}"/>
              </a:ext>
            </a:extLst>
          </p:cNvPr>
          <p:cNvSpPr txBox="1"/>
          <p:nvPr/>
        </p:nvSpPr>
        <p:spPr>
          <a:xfrm>
            <a:off x="1138327" y="2236846"/>
            <a:ext cx="4733745" cy="279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After considering the churn based on City Tier and Complain, we found that among the churn customers, the </a:t>
            </a: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City tier categorized as 3 has the highest complain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rate in comparison to other City tiers.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Followed by City Tier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89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3630FF-857A-54F5-45DD-294A6B450396}"/>
              </a:ext>
            </a:extLst>
          </p:cNvPr>
          <p:cNvSpPr/>
          <p:nvPr/>
        </p:nvSpPr>
        <p:spPr>
          <a:xfrm>
            <a:off x="1164566" y="3942272"/>
            <a:ext cx="9652959" cy="176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262332" y="9159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MACHINE LEARNING MODELS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SUMMARY AND COMPARISON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48916"/>
            <a:ext cx="58544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F7E6F8-070B-E494-4B61-5944C44998CB}"/>
              </a:ext>
            </a:extLst>
          </p:cNvPr>
          <p:cNvSpPr txBox="1"/>
          <p:nvPr/>
        </p:nvSpPr>
        <p:spPr>
          <a:xfrm>
            <a:off x="2473004" y="2041470"/>
            <a:ext cx="4733745" cy="201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DECISION TREE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C0442-66A8-3A8E-3651-8BCBB49B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09" y="2892725"/>
            <a:ext cx="5010926" cy="1885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E07D9-1254-3E4D-0B5D-57C48C39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36" y="2791543"/>
            <a:ext cx="5090732" cy="20020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539B32-7324-D42D-8F89-BBD5A832C886}"/>
              </a:ext>
            </a:extLst>
          </p:cNvPr>
          <p:cNvSpPr txBox="1"/>
          <p:nvPr/>
        </p:nvSpPr>
        <p:spPr>
          <a:xfrm>
            <a:off x="7538062" y="2047175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60"/>
              </a:spcBef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LOGISTIC REGRESSION</a:t>
            </a:r>
            <a:endParaRPr lang="en-IN" dirty="0">
              <a:solidFill>
                <a:srgbClr val="1F2C8F"/>
              </a:solidFill>
              <a:latin typeface="Sabon Next 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4A8BC4-61C4-D79B-774D-6DBB2AD27100}"/>
              </a:ext>
            </a:extLst>
          </p:cNvPr>
          <p:cNvCxnSpPr/>
          <p:nvPr/>
        </p:nvCxnSpPr>
        <p:spPr>
          <a:xfrm>
            <a:off x="1164566" y="4118688"/>
            <a:ext cx="96529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868F0B-0561-20ED-831D-B01BDB150F18}"/>
              </a:ext>
            </a:extLst>
          </p:cNvPr>
          <p:cNvCxnSpPr/>
          <p:nvPr/>
        </p:nvCxnSpPr>
        <p:spPr>
          <a:xfrm>
            <a:off x="1164565" y="3942272"/>
            <a:ext cx="96529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704371-B37B-E339-399C-B45D2D982116}"/>
              </a:ext>
            </a:extLst>
          </p:cNvPr>
          <p:cNvSpPr txBox="1"/>
          <p:nvPr/>
        </p:nvSpPr>
        <p:spPr>
          <a:xfrm>
            <a:off x="1078302" y="4865298"/>
            <a:ext cx="973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Based on Evaluation Metrics of the model,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Decision Tree performs the better than Logistic Regression</a:t>
            </a:r>
            <a:endParaRPr lang="en-IN" b="1" dirty="0">
              <a:solidFill>
                <a:srgbClr val="1F2C8F"/>
              </a:solidFill>
              <a:latin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39663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184695" y="11951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OVERALL ANALYSIS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44857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B006E8-BB2A-A64E-0EC3-BEDD27F5404E}"/>
              </a:ext>
            </a:extLst>
          </p:cNvPr>
          <p:cNvSpPr txBox="1"/>
          <p:nvPr/>
        </p:nvSpPr>
        <p:spPr>
          <a:xfrm>
            <a:off x="1184695" y="1908079"/>
            <a:ext cx="897722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Customers churn at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early stages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25%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 of customers who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complained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 churned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Customers who were categorized under the ‘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mobile phone’ order category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churned the most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Customers who had a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combination of ‘computer’ as preferred login device and ‘cash on delivery’ as payment mode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had the highest churn rate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Male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 customers churned about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50% more than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female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 customers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Correlation between city tier and complain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6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115683" y="962971"/>
            <a:ext cx="68464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IDENTIFYING CUSTOMER SEGEMENT MOST LIKELY TO CHURN NEXT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63547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B006E8-BB2A-A64E-0EC3-BEDD27F5404E}"/>
              </a:ext>
            </a:extLst>
          </p:cNvPr>
          <p:cNvSpPr txBox="1"/>
          <p:nvPr/>
        </p:nvSpPr>
        <p:spPr>
          <a:xfrm>
            <a:off x="1184695" y="1908079"/>
            <a:ext cx="897722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Customers whose tenure is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less than 24 months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Those who complain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has the highest possibility of churning next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‘Mobile Phone’ category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customers have the highest possibility of churning next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Customers who are using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‘Cash on Delivery’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as a payment mode and having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‘Computer’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 as Login Device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City Tier 3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customers who are complaining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Male customers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who are meeting all the above criteria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59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184695" y="11951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HIGH LEVEL MARKETING STRATERGY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49314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B006E8-BB2A-A64E-0EC3-BEDD27F5404E}"/>
              </a:ext>
            </a:extLst>
          </p:cNvPr>
          <p:cNvSpPr txBox="1"/>
          <p:nvPr/>
        </p:nvSpPr>
        <p:spPr>
          <a:xfrm>
            <a:off x="1044074" y="1852231"/>
            <a:ext cx="8977222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For Customers churn at early stages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Improving the way we introduce our product, by providing great customer support, and by offering rewards and loyalty programs.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This helps us build strong, long-lasting relationships with our customers and keeps them from leaving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71B8A-C668-3B92-8D36-64824DFA0DFE}"/>
              </a:ext>
            </a:extLst>
          </p:cNvPr>
          <p:cNvSpPr txBox="1"/>
          <p:nvPr/>
        </p:nvSpPr>
        <p:spPr>
          <a:xfrm>
            <a:off x="1044074" y="3753260"/>
            <a:ext cx="8977222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For Addressing Complaints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Analyze and address specific complaints, offering personalized solutions and swift responses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Launch re-engagement campaigns with exclusive offers and continuous feedback loops.</a:t>
            </a:r>
          </a:p>
        </p:txBody>
      </p:sp>
    </p:spTree>
    <p:extLst>
      <p:ext uri="{BB962C8B-B14F-4D97-AF65-F5344CB8AC3E}">
        <p14:creationId xmlns:p14="http://schemas.microsoft.com/office/powerpoint/2010/main" val="263464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184695" y="11951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HIGH LEVEL MARKETING STRATERGY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49314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B006E8-BB2A-A64E-0EC3-BEDD27F5404E}"/>
              </a:ext>
            </a:extLst>
          </p:cNvPr>
          <p:cNvSpPr txBox="1"/>
          <p:nvPr/>
        </p:nvSpPr>
        <p:spPr>
          <a:xfrm>
            <a:off x="1044074" y="1852231"/>
            <a:ext cx="8977222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For Male Customer Retention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Tailor messaging, product improvements, and retention efforts to meet male customer preferences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Customer Segmentation - by segmenting your customer base by gender to understand the unique needs and preferences of male customers.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71B8A-C668-3B92-8D36-64824DFA0DFE}"/>
              </a:ext>
            </a:extLst>
          </p:cNvPr>
          <p:cNvSpPr txBox="1"/>
          <p:nvPr/>
        </p:nvSpPr>
        <p:spPr>
          <a:xfrm>
            <a:off x="1044074" y="3753260"/>
            <a:ext cx="8977222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For Churned customers under ‘Mobile Phone’ order category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Make sure the 'mobile phones' you sell meet their needs and are priced right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Study their behavior, listening to their feedback and adjusting strategies </a:t>
            </a:r>
          </a:p>
        </p:txBody>
      </p:sp>
    </p:spTree>
    <p:extLst>
      <p:ext uri="{BB962C8B-B14F-4D97-AF65-F5344CB8AC3E}">
        <p14:creationId xmlns:p14="http://schemas.microsoft.com/office/powerpoint/2010/main" val="80683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184695" y="11951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HIGH LEVEL MARKETING STRATERGY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49314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B006E8-BB2A-A64E-0EC3-BEDD27F5404E}"/>
              </a:ext>
            </a:extLst>
          </p:cNvPr>
          <p:cNvSpPr txBox="1"/>
          <p:nvPr/>
        </p:nvSpPr>
        <p:spPr>
          <a:xfrm>
            <a:off x="1044074" y="1852231"/>
            <a:ext cx="8977222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For Customer using ‘COD’ payment mode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Understand why customers who use 'computers' and prefer 'cash on delivery' are leaving through surveys and data analysis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Encourage alternative payment methods and provide incentives or discounts for doing so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71B8A-C668-3B92-8D36-64824DFA0DFE}"/>
              </a:ext>
            </a:extLst>
          </p:cNvPr>
          <p:cNvSpPr txBox="1"/>
          <p:nvPr/>
        </p:nvSpPr>
        <p:spPr>
          <a:xfrm>
            <a:off x="1044074" y="3753260"/>
            <a:ext cx="897722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For Churned customers in ‘Tier 3’ cities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Research and understand the unique needs of Tier 3 city residents.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Tailor marketing messages, affordability, and value offerings to these markets.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Build a strong online presence, local partnerships, and accessible customer support.</a:t>
            </a:r>
          </a:p>
        </p:txBody>
      </p:sp>
    </p:spTree>
    <p:extLst>
      <p:ext uri="{BB962C8B-B14F-4D97-AF65-F5344CB8AC3E}">
        <p14:creationId xmlns:p14="http://schemas.microsoft.com/office/powerpoint/2010/main" val="424175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955C4-EFAB-CA53-EB81-8C7779CB1589}"/>
              </a:ext>
            </a:extLst>
          </p:cNvPr>
          <p:cNvSpPr txBox="1"/>
          <p:nvPr/>
        </p:nvSpPr>
        <p:spPr>
          <a:xfrm>
            <a:off x="1184695" y="11951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REFERENCES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B2A19-978B-51BA-8AC8-E17C1C8F131F}"/>
              </a:ext>
            </a:extLst>
          </p:cNvPr>
          <p:cNvSpPr txBox="1"/>
          <p:nvPr/>
        </p:nvSpPr>
        <p:spPr>
          <a:xfrm>
            <a:off x="1184694" y="1866587"/>
            <a:ext cx="84510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0" i="0" u="sng" dirty="0">
                <a:effectLst/>
                <a:latin typeface="-apple-system"/>
                <a:hlinkClick r:id="rId2"/>
              </a:rPr>
              <a:t>https://medium.com/@uqba2199/customer-churn-prediction-using-machine-learning-e36036f6aafa</a:t>
            </a:r>
            <a:endParaRPr lang="en-IN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effectLst/>
                <a:latin typeface="-apple-system"/>
                <a:hlinkClick r:id="rId3"/>
              </a:rPr>
              <a:t>https://365datascience.com/tutorials/python-tutorials/how-to-build-a-customer-churn-prediction-model-in-python/</a:t>
            </a:r>
            <a:endParaRPr lang="en-IN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effectLst/>
                <a:latin typeface="-apple-system"/>
                <a:hlinkClick r:id="rId4"/>
              </a:rPr>
              <a:t>https://medium.com/@lucapetriconi/churn-modeling-a-detailed-step-by-step-guide-in-python-1e96d51c7523</a:t>
            </a:r>
            <a:r>
              <a:rPr lang="en-IN" b="0" i="0" dirty="0">
                <a:effectLst/>
                <a:latin typeface="-apple-system"/>
              </a:rPr>
              <a:t> </a:t>
            </a:r>
            <a:r>
              <a:rPr lang="en-IN" b="0" i="0" u="none" strike="noStrike" dirty="0">
                <a:effectLst/>
                <a:latin typeface="-apple-system"/>
                <a:hlinkClick r:id="rId5"/>
              </a:rPr>
              <a:t>https://matplotlib.org/stable/gallery/color/named_colors.html</a:t>
            </a:r>
            <a:endParaRPr lang="en-I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9760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059E00-0C3A-E1C5-A944-48CFE172471A}"/>
              </a:ext>
            </a:extLst>
          </p:cNvPr>
          <p:cNvSpPr/>
          <p:nvPr/>
        </p:nvSpPr>
        <p:spPr>
          <a:xfrm>
            <a:off x="4008486" y="2431066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527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54D45EC-4719-F910-A97C-96AD606E2E8A}"/>
              </a:ext>
            </a:extLst>
          </p:cNvPr>
          <p:cNvSpPr txBox="1">
            <a:spLocks/>
          </p:cNvSpPr>
          <p:nvPr/>
        </p:nvSpPr>
        <p:spPr>
          <a:xfrm>
            <a:off x="1227414" y="1985275"/>
            <a:ext cx="5492563" cy="356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Adaobi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Nwachukwu : 0808547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Asif Ahmed : 0823547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Ayushi​ Patel: 0804322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Jaykumar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Prakashkumar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Prajapati: 0802302</a:t>
            </a:r>
            <a:r>
              <a:rPr lang="en-US" sz="1800" dirty="0">
                <a:solidFill>
                  <a:srgbClr val="1F2C8F"/>
                </a:solidFill>
                <a:latin typeface="Sabon Next LT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Pavni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Bhatt: 0822290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C818E-BCA2-4A64-6E75-02E18A2DED3C}"/>
              </a:ext>
            </a:extLst>
          </p:cNvPr>
          <p:cNvSpPr txBox="1"/>
          <p:nvPr/>
        </p:nvSpPr>
        <p:spPr>
          <a:xfrm>
            <a:off x="1227414" y="936909"/>
            <a:ext cx="60945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GROUP 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rgbClr val="1F2C8F"/>
              </a:solidFill>
              <a:latin typeface="Sabon Next LT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Group Members</a:t>
            </a:r>
            <a:endParaRPr kumimoji="0" lang="en-US" sz="16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54D45EC-4719-F910-A97C-96AD606E2E8A}"/>
              </a:ext>
            </a:extLst>
          </p:cNvPr>
          <p:cNvSpPr txBox="1">
            <a:spLocks/>
          </p:cNvSpPr>
          <p:nvPr/>
        </p:nvSpPr>
        <p:spPr>
          <a:xfrm>
            <a:off x="1227414" y="1985275"/>
            <a:ext cx="5492563" cy="356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Dataset 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Exploratory Data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800" dirty="0">
                <a:solidFill>
                  <a:srgbClr val="1F2C8F"/>
                </a:solidFill>
                <a:latin typeface="Sabon Next LT"/>
              </a:rPr>
              <a:t>Model creation and comparison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Overall Analysis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Identifying </a:t>
            </a:r>
            <a:r>
              <a:rPr lang="en-US" sz="1800" dirty="0">
                <a:solidFill>
                  <a:srgbClr val="1F2C8F"/>
                </a:solidFill>
                <a:latin typeface="Sabon Next LT"/>
              </a:rPr>
              <a:t>next possible churn customers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800" dirty="0">
                <a:solidFill>
                  <a:srgbClr val="1F2C8F"/>
                </a:solidFill>
                <a:latin typeface="Sabon Next LT"/>
              </a:rPr>
              <a:t>High-Level Marketing Strategy to entice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C818E-BCA2-4A64-6E75-02E18A2DED3C}"/>
              </a:ext>
            </a:extLst>
          </p:cNvPr>
          <p:cNvSpPr txBox="1"/>
          <p:nvPr/>
        </p:nvSpPr>
        <p:spPr>
          <a:xfrm>
            <a:off x="1227414" y="1155297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TABLE OF CONTENT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BD4E4-32F1-B5D6-0FF2-5447542BCFBD}"/>
              </a:ext>
            </a:extLst>
          </p:cNvPr>
          <p:cNvCxnSpPr/>
          <p:nvPr/>
        </p:nvCxnSpPr>
        <p:spPr>
          <a:xfrm>
            <a:off x="1227414" y="1616962"/>
            <a:ext cx="42303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2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1227414" y="917179"/>
            <a:ext cx="5052616" cy="395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DATASET DESCRIPTION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54D45EC-4719-F910-A97C-96AD606E2E8A}"/>
              </a:ext>
            </a:extLst>
          </p:cNvPr>
          <p:cNvSpPr txBox="1">
            <a:spLocks/>
          </p:cNvSpPr>
          <p:nvPr/>
        </p:nvSpPr>
        <p:spPr>
          <a:xfrm>
            <a:off x="1227414" y="1985275"/>
            <a:ext cx="9115658" cy="356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Dataset which is being used in the Analysis is an E-commerce churn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Shape of the data : Rows – 5630, F</a:t>
            </a:r>
            <a:r>
              <a:rPr lang="en-US" sz="1800" dirty="0" err="1">
                <a:solidFill>
                  <a:srgbClr val="1F2C8F"/>
                </a:solidFill>
                <a:latin typeface="Sabon Next LT"/>
              </a:rPr>
              <a:t>eatures</a:t>
            </a:r>
            <a:r>
              <a:rPr lang="en-US" sz="1800" dirty="0">
                <a:solidFill>
                  <a:srgbClr val="1F2C8F"/>
                </a:solidFill>
                <a:latin typeface="Sabon Next LT"/>
              </a:rPr>
              <a:t> – 20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Numerical </a:t>
            </a:r>
            <a:r>
              <a:rPr lang="en-US" sz="1800" dirty="0">
                <a:solidFill>
                  <a:srgbClr val="1F2C8F"/>
                </a:solidFill>
                <a:latin typeface="Sabon Next LT"/>
              </a:rPr>
              <a:t>features include :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CustomerID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 , Churn , Tenure 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CityTier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WarehouseToHome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HourSpendOnApp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NumberOfDeviceRegistered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SatisfactionScore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NumberOfAddress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Complain,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OrderAmountHikeFromlastYear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CouponUsed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OrderCount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DaySinceLastOrder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CashbackAmount</a:t>
            </a:r>
            <a:endParaRPr lang="en-US" sz="1400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>
                <a:solidFill>
                  <a:srgbClr val="1F2C8F"/>
                </a:solidFill>
                <a:latin typeface="Sabon Next LT"/>
              </a:rPr>
              <a:t>Categorical features include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PreferredLoginDevice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PreferredPaymentMode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, Gender,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PreferedOrderCat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MaritalStatus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0B85F5-2203-37D0-3200-5D8E4CEF3763}"/>
              </a:ext>
            </a:extLst>
          </p:cNvPr>
          <p:cNvCxnSpPr/>
          <p:nvPr/>
        </p:nvCxnSpPr>
        <p:spPr>
          <a:xfrm>
            <a:off x="1227414" y="1377705"/>
            <a:ext cx="42303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7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089863" y="71651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CHURN </a:t>
            </a: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vs NON-CHURN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F8B57-88C5-A5A5-6A34-38C076EF3811}"/>
              </a:ext>
            </a:extLst>
          </p:cNvPr>
          <p:cNvSpPr txBox="1"/>
          <p:nvPr/>
        </p:nvSpPr>
        <p:spPr>
          <a:xfrm>
            <a:off x="1011806" y="1673525"/>
            <a:ext cx="40260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202C8F"/>
                </a:solidFill>
                <a:latin typeface="Sabon Next LT"/>
              </a:rPr>
              <a:t>Pie-charts displays the churn vs non-churn customers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83.2%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of the customers are Non-Churn whereas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16.8%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are Churn customers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0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181819" y="1116625"/>
            <a:ext cx="29560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64B2BCB-788D-D50E-1ABC-CD02FD3B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381" y="783553"/>
            <a:ext cx="6154509" cy="45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089863" y="71651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TENURE OF CHURN CUSTOMERS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F8B57-88C5-A5A5-6A34-38C076EF3811}"/>
              </a:ext>
            </a:extLst>
          </p:cNvPr>
          <p:cNvSpPr txBox="1"/>
          <p:nvPr/>
        </p:nvSpPr>
        <p:spPr>
          <a:xfrm>
            <a:off x="1011806" y="1673525"/>
            <a:ext cx="49397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We observed that customer churn is highest among those customers who have used the e-commerce site for a shorter duration.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The highest churn occurred with customers with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tenure </a:t>
            </a:r>
            <a:r>
              <a:rPr lang="en-US" b="1" dirty="0">
                <a:solidFill>
                  <a:srgbClr val="202C8F"/>
                </a:solidFill>
                <a:latin typeface="Sabon Next LT"/>
              </a:rPr>
              <a:t>less than 22 months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0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/>
          <p:nvPr/>
        </p:nvCxnSpPr>
        <p:spPr>
          <a:xfrm>
            <a:off x="1210083" y="1105477"/>
            <a:ext cx="42303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78C4110-1BF9-C142-3F40-9F8A82CF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89" y="1116626"/>
            <a:ext cx="5150548" cy="39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4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703577ED-2ABC-DA1A-E39A-5FC1852A9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69" y="827345"/>
            <a:ext cx="6242050" cy="4548727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1329979" y="1077865"/>
            <a:ext cx="3727106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cap="none" dirty="0">
                <a:solidFill>
                  <a:srgbClr val="1F2C8F"/>
                </a:solidFill>
                <a:latin typeface="Sabon Next LT"/>
                <a:ea typeface="+mn-ea"/>
                <a:cs typeface="Arial" panose="020B0604020202020204" pitchFamily="34" charset="0"/>
              </a:rPr>
              <a:t>HOW HAS THE COMPLAIN AFFECTS CUSTOMER CHRUN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54D45EC-4719-F910-A97C-96AD606E2E8A}"/>
              </a:ext>
            </a:extLst>
          </p:cNvPr>
          <p:cNvSpPr txBox="1">
            <a:spLocks/>
          </p:cNvSpPr>
          <p:nvPr/>
        </p:nvSpPr>
        <p:spPr>
          <a:xfrm>
            <a:off x="1227414" y="2455168"/>
            <a:ext cx="3932237" cy="356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The stacked bar chart shows that about </a:t>
            </a:r>
            <a:r>
              <a:rPr lang="en-US" sz="1800" b="1" dirty="0">
                <a:solidFill>
                  <a:srgbClr val="1F2C8F"/>
                </a:solidFill>
                <a:latin typeface="Sabon Next LT"/>
              </a:rPr>
              <a:t>25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% of the customers who complained churned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(approx.)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This means that the E-commerce company should ensure to handle customer complaints immediately in order to retain them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9DEBA6-6A5F-C24B-06AF-E832E4A7D78B}"/>
              </a:ext>
            </a:extLst>
          </p:cNvPr>
          <p:cNvCxnSpPr>
            <a:cxnSpLocks/>
          </p:cNvCxnSpPr>
          <p:nvPr/>
        </p:nvCxnSpPr>
        <p:spPr>
          <a:xfrm>
            <a:off x="1464298" y="1412211"/>
            <a:ext cx="34786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10CCFA-85D9-4CE3-D754-BBA3F589CBFA}"/>
              </a:ext>
            </a:extLst>
          </p:cNvPr>
          <p:cNvCxnSpPr>
            <a:cxnSpLocks/>
          </p:cNvCxnSpPr>
          <p:nvPr/>
        </p:nvCxnSpPr>
        <p:spPr>
          <a:xfrm>
            <a:off x="1871932" y="1731388"/>
            <a:ext cx="26569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0459-9057-D6E3-148A-4CAD437530E3}"/>
              </a:ext>
            </a:extLst>
          </p:cNvPr>
          <p:cNvCxnSpPr>
            <a:cxnSpLocks/>
          </p:cNvCxnSpPr>
          <p:nvPr/>
        </p:nvCxnSpPr>
        <p:spPr>
          <a:xfrm>
            <a:off x="2631057" y="2016060"/>
            <a:ext cx="111280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2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262332" y="915994"/>
            <a:ext cx="43309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C</a:t>
            </a: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HURN DISTRIBUTION BY ORDER CATEGORY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F8B57-88C5-A5A5-6A34-38C076EF3811}"/>
              </a:ext>
            </a:extLst>
          </p:cNvPr>
          <p:cNvSpPr txBox="1"/>
          <p:nvPr/>
        </p:nvSpPr>
        <p:spPr>
          <a:xfrm>
            <a:off x="1262332" y="1988754"/>
            <a:ext cx="48575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The graph clearly shows that customers with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‘Mobile Phone’ as Preferred Order Category churn the most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.</a:t>
            </a:r>
          </a:p>
          <a:p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Followed by Laptop and Accessory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/>
          <p:nvPr/>
        </p:nvCxnSpPr>
        <p:spPr>
          <a:xfrm>
            <a:off x="1362973" y="1670857"/>
            <a:ext cx="42303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DD869FD-CC79-79D4-8313-FBED0AA9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19" y="1116049"/>
            <a:ext cx="4580449" cy="39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4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262332" y="9159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CHURN DISTRIBUTION BY GENDER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F8B57-88C5-A5A5-6A34-38C076EF3811}"/>
              </a:ext>
            </a:extLst>
          </p:cNvPr>
          <p:cNvSpPr txBox="1"/>
          <p:nvPr/>
        </p:nvSpPr>
        <p:spPr>
          <a:xfrm>
            <a:off x="1262332" y="1988754"/>
            <a:ext cx="4857528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The male gender  had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almost twice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as much churn as the female gender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Gender is also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an important factor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that affects the churn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362973" y="1274188"/>
            <a:ext cx="44857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E0A2975A-7CE0-672F-F120-B4022229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01" y="1274188"/>
            <a:ext cx="4888629" cy="40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5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874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Arial Black</vt:lpstr>
      <vt:lpstr>Calibri</vt:lpstr>
      <vt:lpstr>Calibri Light</vt:lpstr>
      <vt:lpstr>Sabon Next LT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Ahmed</dc:creator>
  <cp:lastModifiedBy>Asif Ahmed</cp:lastModifiedBy>
  <cp:revision>7</cp:revision>
  <dcterms:created xsi:type="dcterms:W3CDTF">2023-10-05T00:11:14Z</dcterms:created>
  <dcterms:modified xsi:type="dcterms:W3CDTF">2023-10-05T03:31:43Z</dcterms:modified>
</cp:coreProperties>
</file>