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61" r:id="rId4"/>
    <p:sldId id="263" r:id="rId5"/>
    <p:sldId id="278" r:id="rId6"/>
    <p:sldId id="264" r:id="rId7"/>
    <p:sldId id="265" r:id="rId8"/>
    <p:sldId id="260" r:id="rId9"/>
    <p:sldId id="279" r:id="rId10"/>
    <p:sldId id="280" r:id="rId11"/>
    <p:sldId id="282" r:id="rId12"/>
    <p:sldId id="281" r:id="rId13"/>
    <p:sldId id="283" r:id="rId14"/>
    <p:sldId id="284" r:id="rId15"/>
    <p:sldId id="267" r:id="rId16"/>
    <p:sldId id="285" r:id="rId17"/>
    <p:sldId id="268" r:id="rId18"/>
    <p:sldId id="269" r:id="rId19"/>
    <p:sldId id="270" r:id="rId20"/>
    <p:sldId id="271"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p:restoredTop sz="83307"/>
  </p:normalViewPr>
  <p:slideViewPr>
    <p:cSldViewPr snapToGrid="0" snapToObjects="1">
      <p:cViewPr>
        <p:scale>
          <a:sx n="86" d="100"/>
          <a:sy n="86" d="100"/>
        </p:scale>
        <p:origin x="84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E4F79-0595-D549-9511-573FBDEA21E7}" type="datetimeFigureOut">
              <a:rPr lang="es-ES_tradnl" smtClean="0"/>
              <a:t>3/6/18</a:t>
            </a:fld>
            <a:endParaRPr lang="es-ES_trad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BC5A-9EFD-5A42-A078-0043DD193A81}" type="slidenum">
              <a:rPr lang="es-ES_tradnl" smtClean="0"/>
              <a:t>‹#›</a:t>
            </a:fld>
            <a:endParaRPr lang="es-ES_tradnl"/>
          </a:p>
        </p:txBody>
      </p:sp>
    </p:spTree>
    <p:extLst>
      <p:ext uri="{BB962C8B-B14F-4D97-AF65-F5344CB8AC3E}">
        <p14:creationId xmlns:p14="http://schemas.microsoft.com/office/powerpoint/2010/main" val="108449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20”</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a:t>
            </a:fld>
            <a:endParaRPr lang="es-ES_tradnl"/>
          </a:p>
        </p:txBody>
      </p:sp>
    </p:spTree>
    <p:extLst>
      <p:ext uri="{BB962C8B-B14F-4D97-AF65-F5344CB8AC3E}">
        <p14:creationId xmlns:p14="http://schemas.microsoft.com/office/powerpoint/2010/main" val="20000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Esta metáfora de proceso artístico como movimiento en un espacio de creación artística está ligada con el rol del movimiento en el desarrollo de los organismos vivos en general y del ser humano en particular. De vuelta en el contexto de la </a:t>
            </a:r>
            <a:r>
              <a:rPr lang="es-ES_tradnl" dirty="0" err="1"/>
              <a:t>enacción</a:t>
            </a:r>
            <a:r>
              <a:rPr lang="es-ES_tradnl" dirty="0"/>
              <a:t>, el movimiento es central en la cognición, pensamos por que nos movemos, y al movernos creamos nuestro espacio.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11</a:t>
            </a:fld>
            <a:endParaRPr lang="es-ES_tradnl"/>
          </a:p>
        </p:txBody>
      </p:sp>
    </p:spTree>
    <p:extLst>
      <p:ext uri="{BB962C8B-B14F-4D97-AF65-F5344CB8AC3E}">
        <p14:creationId xmlns:p14="http://schemas.microsoft.com/office/powerpoint/2010/main" val="1959223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err="1"/>
              <a:t>Maxine</a:t>
            </a:r>
            <a:r>
              <a:rPr lang="es-ES_tradnl" dirty="0"/>
              <a:t> </a:t>
            </a:r>
            <a:r>
              <a:rPr lang="es-ES_tradnl" dirty="0" err="1"/>
              <a:t>Sheets-Johnstone</a:t>
            </a:r>
            <a:r>
              <a:rPr lang="es-ES_tradnl" dirty="0"/>
              <a:t> dice que el “espacio experiencial no tiene nada que ver con distancias medidas o medibles sino que es una dimensión del movimiento mismo”. El espacio no es un contenedor en el que estamos metidos sino que es un espacio dinámico y creado </a:t>
            </a:r>
            <a:r>
              <a:rPr lang="es-ES_tradnl" dirty="0" err="1"/>
              <a:t>kinestésicamente</a:t>
            </a:r>
            <a:r>
              <a:rPr lang="es-ES_tradnl" dirty="0"/>
              <a:t>, y que además influye en la gama de movimientos posibles.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12</a:t>
            </a:fld>
            <a:endParaRPr lang="es-ES_tradnl"/>
          </a:p>
        </p:txBody>
      </p:sp>
    </p:spTree>
    <p:extLst>
      <p:ext uri="{BB962C8B-B14F-4D97-AF65-F5344CB8AC3E}">
        <p14:creationId xmlns:p14="http://schemas.microsoft.com/office/powerpoint/2010/main" val="38705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Este es el Axioma 1: el movimiento crea el espacio y el espacio abre posibilidades de movimiento.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13</a:t>
            </a:fld>
            <a:endParaRPr lang="es-ES_tradnl"/>
          </a:p>
        </p:txBody>
      </p:sp>
    </p:spTree>
    <p:extLst>
      <p:ext uri="{BB962C8B-B14F-4D97-AF65-F5344CB8AC3E}">
        <p14:creationId xmlns:p14="http://schemas.microsoft.com/office/powerpoint/2010/main" val="1746376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Entonces, podemos pensar en nuestra experiencia subjetiva individual consciente como una serie de movimientos en un espacio interior, contexto en el que seguir nuestros pensamientos implica un desplazamiento concreto en ese espacio, contexto en el que la reflexión asociada con la creación artística es un movimiento en ese espacio</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14</a:t>
            </a:fld>
            <a:endParaRPr lang="es-ES_tradnl"/>
          </a:p>
        </p:txBody>
      </p:sp>
    </p:spTree>
    <p:extLst>
      <p:ext uri="{BB962C8B-B14F-4D97-AF65-F5344CB8AC3E}">
        <p14:creationId xmlns:p14="http://schemas.microsoft.com/office/powerpoint/2010/main" val="115109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Dado que el axioma 1 implica que el espacio es dinámico, y que movimiento y espacio son interdependientes, cabe preguntarse qué pasa entonces con las restricciones al movimiento o las limitaciones al espacio. En una de nuestras conversaciones, Alberto mencionó el tema del pánico escénico y que le interesa trabajar desde ahí. Este pánico nos remite a una pérdida de control, a una pérdida de movimiento. </a:t>
            </a:r>
          </a:p>
          <a:p>
            <a:endParaRPr lang="es-ES_tradnl" dirty="0"/>
          </a:p>
          <a:p>
            <a:r>
              <a:rPr lang="es-ES_tradnl" dirty="0"/>
              <a:t>Pánico escénico, pérdida de control, inmovilidad, ”</a:t>
            </a:r>
            <a:r>
              <a:rPr lang="es-ES_tradnl" dirty="0" err="1"/>
              <a:t>torn</a:t>
            </a:r>
            <a:r>
              <a:rPr lang="es-ES_tradnl" dirty="0"/>
              <a:t> </a:t>
            </a:r>
            <a:r>
              <a:rPr lang="es-ES_tradnl" dirty="0" err="1"/>
              <a:t>from</a:t>
            </a:r>
            <a:r>
              <a:rPr lang="es-ES_tradnl" dirty="0"/>
              <a:t> </a:t>
            </a:r>
            <a:r>
              <a:rPr lang="es-ES_tradnl" dirty="0" err="1"/>
              <a:t>all</a:t>
            </a:r>
            <a:r>
              <a:rPr lang="es-ES_tradnl" dirty="0"/>
              <a:t> </a:t>
            </a:r>
            <a:r>
              <a:rPr lang="es-ES_tradnl" dirty="0" err="1"/>
              <a:t>the</a:t>
            </a:r>
            <a:r>
              <a:rPr lang="es-ES_tradnl" dirty="0"/>
              <a:t> </a:t>
            </a:r>
            <a:r>
              <a:rPr lang="es-ES_tradnl" dirty="0" err="1"/>
              <a:t>basic</a:t>
            </a:r>
            <a:r>
              <a:rPr lang="es-ES_tradnl" dirty="0"/>
              <a:t> </a:t>
            </a:r>
            <a:r>
              <a:rPr lang="es-ES_tradnl" dirty="0" err="1"/>
              <a:t>things</a:t>
            </a:r>
            <a:r>
              <a:rPr lang="es-ES_tradnl" dirty="0"/>
              <a:t> in </a:t>
            </a:r>
            <a:r>
              <a:rPr lang="es-ES_tradnl" dirty="0" err="1"/>
              <a:t>which</a:t>
            </a:r>
            <a:r>
              <a:rPr lang="es-ES_tradnl" dirty="0"/>
              <a:t> he </a:t>
            </a:r>
            <a:r>
              <a:rPr lang="es-ES_tradnl" dirty="0" err="1"/>
              <a:t>experiences</a:t>
            </a:r>
            <a:r>
              <a:rPr lang="es-ES_tradnl" dirty="0"/>
              <a:t> </a:t>
            </a:r>
            <a:r>
              <a:rPr lang="es-ES_tradnl" dirty="0" err="1"/>
              <a:t>himself</a:t>
            </a:r>
            <a:r>
              <a:rPr lang="es-ES_tradnl" dirty="0"/>
              <a:t> as </a:t>
            </a:r>
            <a:r>
              <a:rPr lang="es-ES_tradnl" dirty="0" err="1"/>
              <a:t>sentient</a:t>
            </a:r>
            <a:r>
              <a:rPr lang="es-ES_tradnl" dirty="0"/>
              <a:t> and </a:t>
            </a:r>
            <a:r>
              <a:rPr lang="es-ES_tradnl" dirty="0" err="1"/>
              <a:t>conscious</a:t>
            </a:r>
            <a:r>
              <a:rPr lang="es-ES_tradnl" dirty="0"/>
              <a:t>- </a:t>
            </a:r>
            <a:r>
              <a:rPr lang="es-ES_tradnl" dirty="0" err="1"/>
              <a:t>breath</a:t>
            </a:r>
            <a:r>
              <a:rPr lang="es-ES_tradnl" dirty="0"/>
              <a:t>, </a:t>
            </a:r>
            <a:r>
              <a:rPr lang="es-ES_tradnl" dirty="0" err="1"/>
              <a:t>speech</a:t>
            </a:r>
            <a:r>
              <a:rPr lang="es-ES_tradnl" dirty="0"/>
              <a:t>, </a:t>
            </a:r>
            <a:r>
              <a:rPr lang="es-ES_tradnl" dirty="0" err="1"/>
              <a:t>movement</a:t>
            </a:r>
            <a:r>
              <a:rPr lang="es-ES_tradnl" dirty="0"/>
              <a:t>- </a:t>
            </a:r>
            <a:r>
              <a:rPr lang="es-ES_tradnl" dirty="0" err="1"/>
              <a:t>his</a:t>
            </a:r>
            <a:r>
              <a:rPr lang="es-ES_tradnl" dirty="0"/>
              <a:t> </a:t>
            </a:r>
            <a:r>
              <a:rPr lang="es-ES_tradnl" dirty="0" err="1"/>
              <a:t>hepless</a:t>
            </a:r>
            <a:r>
              <a:rPr lang="es-ES_tradnl" dirty="0"/>
              <a:t> </a:t>
            </a:r>
            <a:r>
              <a:rPr lang="es-ES_tradnl" dirty="0" err="1"/>
              <a:t>rage</a:t>
            </a:r>
            <a:r>
              <a:rPr lang="es-ES_tradnl" dirty="0"/>
              <a:t> </a:t>
            </a:r>
            <a:r>
              <a:rPr lang="es-ES_tradnl" dirty="0" err="1"/>
              <a:t>allows</a:t>
            </a:r>
            <a:r>
              <a:rPr lang="es-ES_tradnl" dirty="0"/>
              <a:t> </a:t>
            </a:r>
            <a:r>
              <a:rPr lang="es-ES_tradnl" dirty="0" err="1"/>
              <a:t>him</a:t>
            </a:r>
            <a:r>
              <a:rPr lang="es-ES_tradnl" dirty="0"/>
              <a:t> tu </a:t>
            </a:r>
            <a:r>
              <a:rPr lang="es-ES_tradnl" dirty="0" err="1"/>
              <a:t>cut</a:t>
            </a:r>
            <a:r>
              <a:rPr lang="es-ES_tradnl" dirty="0"/>
              <a:t> lose”… ”</a:t>
            </a:r>
            <a:r>
              <a:rPr lang="es-ES_tradnl" dirty="0" err="1"/>
              <a:t>catastrophe</a:t>
            </a:r>
            <a:r>
              <a:rPr lang="es-ES_tradnl" dirty="0"/>
              <a:t>, </a:t>
            </a:r>
            <a:r>
              <a:rPr lang="es-ES_tradnl" dirty="0" err="1"/>
              <a:t>paralysis</a:t>
            </a:r>
            <a:r>
              <a:rPr lang="es-ES_tradnl" dirty="0"/>
              <a:t>, </a:t>
            </a:r>
            <a:r>
              <a:rPr lang="es-ES_tradnl" dirty="0" err="1"/>
              <a:t>fear</a:t>
            </a:r>
            <a:r>
              <a:rPr lang="es-ES_tradnl" dirty="0"/>
              <a:t> are </a:t>
            </a:r>
            <a:r>
              <a:rPr lang="es-ES_tradnl" dirty="0" err="1"/>
              <a:t>prerequisities</a:t>
            </a:r>
            <a:r>
              <a:rPr lang="es-ES_tradnl" dirty="0"/>
              <a:t> </a:t>
            </a:r>
            <a:r>
              <a:rPr lang="es-ES_tradnl" dirty="0" err="1"/>
              <a:t>for</a:t>
            </a:r>
            <a:r>
              <a:rPr lang="es-ES_tradnl" dirty="0"/>
              <a:t> </a:t>
            </a:r>
            <a:r>
              <a:rPr lang="es-ES_tradnl" dirty="0" err="1"/>
              <a:t>the</a:t>
            </a:r>
            <a:r>
              <a:rPr lang="es-ES_tradnl" dirty="0"/>
              <a:t> </a:t>
            </a:r>
            <a:r>
              <a:rPr lang="es-ES_tradnl" dirty="0" err="1"/>
              <a:t>truthful</a:t>
            </a:r>
            <a:r>
              <a:rPr lang="es-ES_tradnl" dirty="0"/>
              <a:t> </a:t>
            </a:r>
            <a:r>
              <a:rPr lang="es-ES_tradnl" dirty="0" err="1"/>
              <a:t>presentation</a:t>
            </a:r>
            <a:r>
              <a:rPr lang="es-ES_tradnl" dirty="0"/>
              <a:t> of human </a:t>
            </a:r>
            <a:r>
              <a:rPr lang="es-ES_tradnl" dirty="0" err="1"/>
              <a:t>emotion</a:t>
            </a:r>
            <a:r>
              <a:rPr lang="es-ES_tradnl" dirty="0"/>
              <a:t> in </a:t>
            </a:r>
            <a:r>
              <a:rPr lang="es-ES_tradnl" dirty="0" err="1"/>
              <a:t>the</a:t>
            </a:r>
            <a:r>
              <a:rPr lang="es-ES_tradnl" dirty="0"/>
              <a:t> </a:t>
            </a:r>
            <a:r>
              <a:rPr lang="es-ES_tradnl" dirty="0" err="1"/>
              <a:t>theatre</a:t>
            </a:r>
            <a:r>
              <a:rPr lang="es-ES_tradnl" dirty="0"/>
              <a:t>”</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15</a:t>
            </a:fld>
            <a:endParaRPr lang="es-ES_tradnl"/>
          </a:p>
        </p:txBody>
      </p:sp>
    </p:spTree>
    <p:extLst>
      <p:ext uri="{BB962C8B-B14F-4D97-AF65-F5344CB8AC3E}">
        <p14:creationId xmlns:p14="http://schemas.microsoft.com/office/powerpoint/2010/main" val="367093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El pánico, entonces y más allá del pánico escénico, será un círculo vicioso en el que el espacio se reduce en la medida en que el movimiento se restringe; y en el que el movimiento se restringe en la medida que el espacio se reduce. Entonces, para cada posible combinación movimiento/espacio existe la posibilidad del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16</a:t>
            </a:fld>
            <a:endParaRPr lang="es-ES_tradnl"/>
          </a:p>
        </p:txBody>
      </p:sp>
    </p:spTree>
    <p:extLst>
      <p:ext uri="{BB962C8B-B14F-4D97-AF65-F5344CB8AC3E}">
        <p14:creationId xmlns:p14="http://schemas.microsoft.com/office/powerpoint/2010/main" val="3911602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Este es el lema 1: el movimiento es inversamente proporcional al pánico</a:t>
            </a:r>
          </a:p>
          <a:p>
            <a:r>
              <a:rPr lang="es-ES_tradnl" dirty="0"/>
              <a:t>1’</a:t>
            </a:r>
          </a:p>
          <a:p>
            <a:r>
              <a:rPr lang="es-ES_tradnl" dirty="0"/>
              <a:t>El movimiento interior es inversamente proporcional al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17</a:t>
            </a:fld>
            <a:endParaRPr lang="es-ES_tradnl"/>
          </a:p>
        </p:txBody>
      </p:sp>
    </p:spTree>
    <p:extLst>
      <p:ext uri="{BB962C8B-B14F-4D97-AF65-F5344CB8AC3E}">
        <p14:creationId xmlns:p14="http://schemas.microsoft.com/office/powerpoint/2010/main" val="407466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a:t>
            </a:r>
          </a:p>
          <a:p>
            <a:r>
              <a:rPr lang="es-ES_tradnl" dirty="0"/>
              <a:t>Mark Johnson y las metáforas del movimiento en la música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18</a:t>
            </a:fld>
            <a:endParaRPr lang="es-ES_tradnl"/>
          </a:p>
        </p:txBody>
      </p:sp>
    </p:spTree>
    <p:extLst>
      <p:ext uri="{BB962C8B-B14F-4D97-AF65-F5344CB8AC3E}">
        <p14:creationId xmlns:p14="http://schemas.microsoft.com/office/powerpoint/2010/main" val="210171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a:t>
            </a:r>
          </a:p>
          <a:p>
            <a:r>
              <a:rPr lang="es-ES_tradnl" dirty="0"/>
              <a:t>El movimiento interior es directamente proporcional a la música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19</a:t>
            </a:fld>
            <a:endParaRPr lang="es-ES_tradnl"/>
          </a:p>
        </p:txBody>
      </p:sp>
    </p:spTree>
    <p:extLst>
      <p:ext uri="{BB962C8B-B14F-4D97-AF65-F5344CB8AC3E}">
        <p14:creationId xmlns:p14="http://schemas.microsoft.com/office/powerpoint/2010/main" val="211935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a:t>
            </a:r>
          </a:p>
          <a:p>
            <a:r>
              <a:rPr lang="es-ES_tradnl" dirty="0"/>
              <a:t>La “danza microscópica” de Lepecki, función kinestésica, </a:t>
            </a:r>
            <a:r>
              <a:rPr lang="es-ES_tradnl" dirty="0" err="1"/>
              <a:t>correlata</a:t>
            </a:r>
            <a:r>
              <a:rPr lang="es-ES_tradnl" dirty="0"/>
              <a:t> corporal del movimiento interior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20</a:t>
            </a:fld>
            <a:endParaRPr lang="es-ES_tradnl"/>
          </a:p>
        </p:txBody>
      </p:sp>
    </p:spTree>
    <p:extLst>
      <p:ext uri="{BB962C8B-B14F-4D97-AF65-F5344CB8AC3E}">
        <p14:creationId xmlns:p14="http://schemas.microsoft.com/office/powerpoint/2010/main" val="214633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a:t>
            </a:fld>
            <a:endParaRPr lang="es-ES_tradnl"/>
          </a:p>
        </p:txBody>
      </p:sp>
    </p:spTree>
    <p:extLst>
      <p:ext uri="{BB962C8B-B14F-4D97-AF65-F5344CB8AC3E}">
        <p14:creationId xmlns:p14="http://schemas.microsoft.com/office/powerpoint/2010/main" val="427311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a:t>
            </a:r>
          </a:p>
          <a:p>
            <a:r>
              <a:rPr lang="es-ES_tradnl" dirty="0"/>
              <a:t>La percepción del movimiento interior es inversamente proporcional al movimiento interior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21</a:t>
            </a:fld>
            <a:endParaRPr lang="es-ES_tradnl"/>
          </a:p>
        </p:txBody>
      </p:sp>
    </p:spTree>
    <p:extLst>
      <p:ext uri="{BB962C8B-B14F-4D97-AF65-F5344CB8AC3E}">
        <p14:creationId xmlns:p14="http://schemas.microsoft.com/office/powerpoint/2010/main" val="4267765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a:t>
            </a:r>
          </a:p>
          <a:p>
            <a:r>
              <a:rPr lang="es-ES_tradnl" dirty="0"/>
              <a:t>Movimientos de tipo x crean espacios de tipo x</a:t>
            </a:r>
          </a:p>
          <a:p>
            <a:r>
              <a:rPr lang="es-ES_tradnl" dirty="0"/>
              <a:t>x = Música</a:t>
            </a:r>
          </a:p>
          <a:p>
            <a:r>
              <a:rPr lang="es-ES_tradnl" dirty="0"/>
              <a:t>x = Práctica teatral</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22</a:t>
            </a:fld>
            <a:endParaRPr lang="es-ES_tradnl"/>
          </a:p>
        </p:txBody>
      </p:sp>
    </p:spTree>
    <p:extLst>
      <p:ext uri="{BB962C8B-B14F-4D97-AF65-F5344CB8AC3E}">
        <p14:creationId xmlns:p14="http://schemas.microsoft.com/office/powerpoint/2010/main" val="3926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1’30"</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23</a:t>
            </a:fld>
            <a:endParaRPr lang="es-ES_tradnl"/>
          </a:p>
        </p:txBody>
      </p:sp>
    </p:spTree>
    <p:extLst>
      <p:ext uri="{BB962C8B-B14F-4D97-AF65-F5344CB8AC3E}">
        <p14:creationId xmlns:p14="http://schemas.microsoft.com/office/powerpoint/2010/main" val="1467729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24</a:t>
            </a:fld>
            <a:endParaRPr lang="es-ES_tradnl"/>
          </a:p>
        </p:txBody>
      </p:sp>
    </p:spTree>
    <p:extLst>
      <p:ext uri="{BB962C8B-B14F-4D97-AF65-F5344CB8AC3E}">
        <p14:creationId xmlns:p14="http://schemas.microsoft.com/office/powerpoint/2010/main" val="2594264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25</a:t>
            </a:fld>
            <a:endParaRPr lang="es-ES_tradnl"/>
          </a:p>
        </p:txBody>
      </p:sp>
    </p:spTree>
    <p:extLst>
      <p:ext uri="{BB962C8B-B14F-4D97-AF65-F5344CB8AC3E}">
        <p14:creationId xmlns:p14="http://schemas.microsoft.com/office/powerpoint/2010/main" val="363012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20”</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3</a:t>
            </a:fld>
            <a:endParaRPr lang="es-ES_tradnl"/>
          </a:p>
        </p:txBody>
      </p:sp>
    </p:spTree>
    <p:extLst>
      <p:ext uri="{BB962C8B-B14F-4D97-AF65-F5344CB8AC3E}">
        <p14:creationId xmlns:p14="http://schemas.microsoft.com/office/powerpoint/2010/main" val="216067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1’</a:t>
            </a:r>
          </a:p>
          <a:p>
            <a:r>
              <a:rPr lang="es-ES_tradnl" dirty="0"/>
              <a:t>Siebers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4</a:t>
            </a:fld>
            <a:endParaRPr lang="es-ES_tradnl"/>
          </a:p>
        </p:txBody>
      </p:sp>
    </p:spTree>
    <p:extLst>
      <p:ext uri="{BB962C8B-B14F-4D97-AF65-F5344CB8AC3E}">
        <p14:creationId xmlns:p14="http://schemas.microsoft.com/office/powerpoint/2010/main" val="360837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1’40”</a:t>
            </a:r>
          </a:p>
          <a:p>
            <a:r>
              <a:rPr lang="es-ES_tradnl" dirty="0" err="1"/>
              <a:t>McConachie</a:t>
            </a:r>
            <a:r>
              <a:rPr lang="es-ES_tradnl" dirty="0"/>
              <a:t> + Stewart</a:t>
            </a:r>
          </a:p>
          <a:p>
            <a:r>
              <a:rPr lang="es-ES_tradnl" dirty="0"/>
              <a:t>Teatro desde la Enacción, qué es Enacción</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6</a:t>
            </a:fld>
            <a:endParaRPr lang="es-ES_tradnl"/>
          </a:p>
        </p:txBody>
      </p:sp>
    </p:spTree>
    <p:extLst>
      <p:ext uri="{BB962C8B-B14F-4D97-AF65-F5344CB8AC3E}">
        <p14:creationId xmlns:p14="http://schemas.microsoft.com/office/powerpoint/2010/main" val="10633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De lo aplicado/político a lo estético</a:t>
            </a:r>
          </a:p>
          <a:p>
            <a:r>
              <a:rPr lang="es-ES_tradnl" dirty="0"/>
              <a:t>Tareas futuras(Chile) y trabajo actual(movimiento) -&gt; los lemas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7</a:t>
            </a:fld>
            <a:endParaRPr lang="es-ES_tradnl"/>
          </a:p>
        </p:txBody>
      </p:sp>
    </p:spTree>
    <p:extLst>
      <p:ext uri="{BB962C8B-B14F-4D97-AF65-F5344CB8AC3E}">
        <p14:creationId xmlns:p14="http://schemas.microsoft.com/office/powerpoint/2010/main" val="350766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40”</a:t>
            </a:r>
          </a:p>
          <a:p>
            <a:r>
              <a:rPr lang="es-ES_tradnl" dirty="0"/>
              <a:t>Sigue una serie de reflexiones sobre el movimiento, reflexiones guiadas por mis conversaciones con Alberto, y que he condensado en tres lemas que pretendo usar como base para una serie de ejercicios escénicos en el segundo semestre.</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8</a:t>
            </a:fld>
            <a:endParaRPr lang="es-ES_tradnl"/>
          </a:p>
        </p:txBody>
      </p:sp>
    </p:spTree>
    <p:extLst>
      <p:ext uri="{BB962C8B-B14F-4D97-AF65-F5344CB8AC3E}">
        <p14:creationId xmlns:p14="http://schemas.microsoft.com/office/powerpoint/2010/main" val="70732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Alberto me recomendó leer “De lo espiritual en el arte” de Kandinsky. Allí, el artista habla de la vida espiritual como un triángulo que se mueve lentamente hacia arriba y hacia delante, donde quienes se encuentran en las secciones superiores son incomprendidos por quienes están en las inferiores; y, dice el autor, que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todas</a:t>
            </a:r>
            <a:r>
              <a:rPr lang="en-US" sz="1200" kern="1200" dirty="0">
                <a:solidFill>
                  <a:schemeClr val="tx1"/>
                </a:solidFill>
                <a:effectLst/>
                <a:latin typeface="+mn-lt"/>
                <a:ea typeface="+mn-ea"/>
                <a:cs typeface="+mn-cs"/>
              </a:rPr>
              <a:t> las </a:t>
            </a:r>
            <a:r>
              <a:rPr lang="en-US" sz="1200" kern="1200" dirty="0" err="1">
                <a:solidFill>
                  <a:schemeClr val="tx1"/>
                </a:solidFill>
                <a:effectLst/>
                <a:latin typeface="+mn-lt"/>
                <a:ea typeface="+mn-ea"/>
                <a:cs typeface="+mn-cs"/>
              </a:rPr>
              <a:t>partes</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triángulo</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hallan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artistas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Todo</a:t>
            </a:r>
            <a:r>
              <a:rPr lang="en-US" sz="1200" kern="1200" dirty="0">
                <a:solidFill>
                  <a:schemeClr val="tx1"/>
                </a:solidFill>
                <a:effectLst/>
                <a:latin typeface="+mn-lt"/>
                <a:ea typeface="+mn-ea"/>
                <a:cs typeface="+mn-cs"/>
              </a:rPr>
              <a:t> el que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alla</a:t>
            </a:r>
            <a:r>
              <a:rPr lang="en-US" sz="1200" kern="1200" dirty="0">
                <a:solidFill>
                  <a:schemeClr val="tx1"/>
                </a:solidFill>
                <a:effectLst/>
                <a:latin typeface="+mn-lt"/>
                <a:ea typeface="+mn-ea"/>
                <a:cs typeface="+mn-cs"/>
              </a:rPr>
              <a:t>́ de los </a:t>
            </a:r>
            <a:r>
              <a:rPr lang="en-US" sz="1200" kern="1200" dirty="0" err="1">
                <a:solidFill>
                  <a:schemeClr val="tx1"/>
                </a:solidFill>
                <a:effectLst/>
                <a:latin typeface="+mn-lt"/>
                <a:ea typeface="+mn-ea"/>
                <a:cs typeface="+mn-cs"/>
              </a:rPr>
              <a:t>límites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sección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profeta</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alrededor</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colabora</a:t>
            </a:r>
            <a:r>
              <a:rPr lang="en-US" sz="1200" kern="1200" dirty="0">
                <a:solidFill>
                  <a:schemeClr val="tx1"/>
                </a:solidFill>
                <a:effectLst/>
                <a:latin typeface="+mn-lt"/>
                <a:ea typeface="+mn-ea"/>
                <a:cs typeface="+mn-cs"/>
              </a:rPr>
              <a:t> al </a:t>
            </a:r>
            <a:r>
              <a:rPr lang="en-US" sz="1200" kern="1200" dirty="0" err="1">
                <a:solidFill>
                  <a:schemeClr val="tx1"/>
                </a:solidFill>
                <a:effectLst/>
                <a:latin typeface="+mn-lt"/>
                <a:ea typeface="+mn-ea"/>
                <a:cs typeface="+mn-cs"/>
              </a:rPr>
              <a:t>movimiento</a:t>
            </a:r>
            <a:r>
              <a:rPr lang="en-US" sz="1200" kern="1200" dirty="0">
                <a:solidFill>
                  <a:schemeClr val="tx1"/>
                </a:solidFill>
                <a:effectLst/>
                <a:latin typeface="+mn-lt"/>
                <a:ea typeface="+mn-ea"/>
                <a:cs typeface="+mn-cs"/>
              </a:rPr>
              <a:t> del lento </a:t>
            </a:r>
            <a:r>
              <a:rPr lang="en-US" sz="1200" kern="1200" dirty="0" err="1">
                <a:solidFill>
                  <a:schemeClr val="tx1"/>
                </a:solidFill>
                <a:effectLst/>
                <a:latin typeface="+mn-lt"/>
                <a:ea typeface="+mn-ea"/>
                <a:cs typeface="+mn-cs"/>
              </a:rPr>
              <a:t>carro</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9</a:t>
            </a:fld>
            <a:endParaRPr lang="es-ES_tradnl"/>
          </a:p>
        </p:txBody>
      </p:sp>
    </p:spTree>
    <p:extLst>
      <p:ext uri="{BB962C8B-B14F-4D97-AF65-F5344CB8AC3E}">
        <p14:creationId xmlns:p14="http://schemas.microsoft.com/office/powerpoint/2010/main" val="325065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El trabajo de cada artista, entonces, colabora con el movimiento del triángulo, empujando hacia arriba y delante; trabajo que es, a su vez, un movimiento del artista en el espacio de creación artística, espacio que se amplia con el tiempo a través de ese movimiento.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10</a:t>
            </a:fld>
            <a:endParaRPr lang="es-ES_tradnl"/>
          </a:p>
        </p:txBody>
      </p:sp>
    </p:spTree>
    <p:extLst>
      <p:ext uri="{BB962C8B-B14F-4D97-AF65-F5344CB8AC3E}">
        <p14:creationId xmlns:p14="http://schemas.microsoft.com/office/powerpoint/2010/main" val="362141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52203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34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41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4179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503032"/>
          </a:xfrm>
          <a:prstGeom prst="rect">
            <a:avLst/>
          </a:prstGeom>
        </p:spPr>
        <p:txBody>
          <a:bodyPr anchor="b">
            <a:normAutofit/>
          </a:bodyPr>
          <a:lstStyle>
            <a:lvl1pPr algn="ctr">
              <a:defRPr sz="4000" baseline="0"/>
            </a:lvl1pPr>
          </a:lstStyle>
          <a:p>
            <a:r>
              <a:rPr lang="en-US" dirty="0"/>
              <a:t>Click to edit Master title style</a:t>
            </a:r>
          </a:p>
        </p:txBody>
      </p:sp>
      <p:sp>
        <p:nvSpPr>
          <p:cNvPr id="4" name="Date Placeholder 3"/>
          <p:cNvSpPr>
            <a:spLocks noGrp="1"/>
          </p:cNvSpPr>
          <p:nvPr>
            <p:ph type="dt" sz="half" idx="10"/>
          </p:nvPr>
        </p:nvSpPr>
        <p:spPr/>
        <p:txBody>
          <a:bodyPr/>
          <a:lstStyle/>
          <a:p>
            <a:fld id="{DCF8C03A-3EDD-0E40-BB37-0BAA3FE57DAB}" type="datetimeFigureOut">
              <a:rPr lang="en-US" smtClean="0"/>
              <a:t>6/3/18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533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8C03A-3EDD-0E40-BB37-0BAA3FE57DAB}" type="datetimeFigureOut">
              <a:rPr lang="en-US" smtClean="0"/>
              <a:t>6/3/18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88484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8C03A-3EDD-0E40-BB37-0BAA3FE57DAB}" type="datetimeFigureOut">
              <a:rPr lang="en-US" smtClean="0"/>
              <a:t>6/3/18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69242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4702630"/>
            <a:ext cx="7886700" cy="1469570"/>
          </a:xfrm>
          <a:prstGeom prst="rect">
            <a:avLst/>
          </a:prstGeom>
        </p:spPr>
        <p:txBody>
          <a:bodyPr anchor="b" anchorCtr="1"/>
          <a:lstStyle>
            <a:lvl1pPr algn="ctr">
              <a:defRPr/>
            </a:lvl1pPr>
          </a:lstStyle>
          <a:p>
            <a:r>
              <a:rPr lang="en-US" dirty="0"/>
              <a:t>Click to edit Master title style</a:t>
            </a:r>
          </a:p>
        </p:txBody>
      </p:sp>
      <p:sp>
        <p:nvSpPr>
          <p:cNvPr id="12" name="Subtitle 2">
            <a:extLst>
              <a:ext uri="{FF2B5EF4-FFF2-40B4-BE49-F238E27FC236}">
                <a16:creationId xmlns:a16="http://schemas.microsoft.com/office/drawing/2014/main" id="{06FE9A0C-093D-414F-954B-522EE25E444C}"/>
              </a:ext>
            </a:extLst>
          </p:cNvPr>
          <p:cNvSpPr>
            <a:spLocks noGrp="1"/>
          </p:cNvSpPr>
          <p:nvPr>
            <p:ph type="subTitle" idx="1"/>
          </p:nvPr>
        </p:nvSpPr>
        <p:spPr>
          <a:xfrm>
            <a:off x="1143000" y="6172200"/>
            <a:ext cx="6858000" cy="497541"/>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9058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8C03A-3EDD-0E40-BB37-0BAA3FE57DAB}" type="datetimeFigureOut">
              <a:rPr lang="en-US" smtClean="0"/>
              <a:t>6/3/18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669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6/3/18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04486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6/3/18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92781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noProof="0"/>
              <a:t>Edit Master text styles</a:t>
            </a:r>
          </a:p>
          <a:p>
            <a:pPr lvl="1"/>
            <a:r>
              <a:rPr lang="es-ES_tradnl" noProof="0"/>
              <a:t>Second level</a:t>
            </a:r>
          </a:p>
          <a:p>
            <a:pPr lvl="2"/>
            <a:r>
              <a:rPr lang="es-ES_tradnl" noProof="0"/>
              <a:t>Third level</a:t>
            </a:r>
          </a:p>
          <a:p>
            <a:pPr lvl="3"/>
            <a:r>
              <a:rPr lang="es-ES_tradnl" noProof="0"/>
              <a:t>Fourth level</a:t>
            </a:r>
          </a:p>
          <a:p>
            <a:pPr lvl="4"/>
            <a:r>
              <a:rPr lang="es-ES_tradnl" noProof="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8C03A-3EDD-0E40-BB37-0BAA3FE57DAB}" type="datetimeFigureOut">
              <a:rPr lang="es-ES_tradnl" noProof="0" smtClean="0"/>
              <a:t>6/3/18</a:t>
            </a:fld>
            <a:endParaRPr lang="es-ES_tradnl" noProof="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A5C6C-BC9A-8549-A13B-DC81555786C4}" type="slidenum">
              <a:rPr lang="es-ES_tradnl" noProof="0" smtClean="0"/>
              <a:t>‹#›</a:t>
            </a:fld>
            <a:endParaRPr lang="es-ES_tradnl" noProof="0"/>
          </a:p>
        </p:txBody>
      </p:sp>
      <p:sp>
        <p:nvSpPr>
          <p:cNvPr id="10" name="Footer Placeholder 9">
            <a:extLst>
              <a:ext uri="{FF2B5EF4-FFF2-40B4-BE49-F238E27FC236}">
                <a16:creationId xmlns:a16="http://schemas.microsoft.com/office/drawing/2014/main" id="{814B9B41-BE9D-1441-B06C-1E14562BF7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noProof="0"/>
          </a:p>
        </p:txBody>
      </p:sp>
      <p:sp>
        <p:nvSpPr>
          <p:cNvPr id="12" name="Title Placeholder 11">
            <a:extLst>
              <a:ext uri="{FF2B5EF4-FFF2-40B4-BE49-F238E27FC236}">
                <a16:creationId xmlns:a16="http://schemas.microsoft.com/office/drawing/2014/main" id="{86BD5680-2CCA-B046-B939-3A34EDB90A0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_tradnl" noProof="0"/>
              <a:t>Click to edit Master title style</a:t>
            </a:r>
          </a:p>
        </p:txBody>
      </p:sp>
    </p:spTree>
    <p:extLst>
      <p:ext uri="{BB962C8B-B14F-4D97-AF65-F5344CB8AC3E}">
        <p14:creationId xmlns:p14="http://schemas.microsoft.com/office/powerpoint/2010/main" val="3336595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9CF5-FB57-5D4E-8931-4BAA1779FCFC}"/>
              </a:ext>
            </a:extLst>
          </p:cNvPr>
          <p:cNvSpPr>
            <a:spLocks noGrp="1"/>
          </p:cNvSpPr>
          <p:nvPr>
            <p:ph type="ctrTitle"/>
          </p:nvPr>
        </p:nvSpPr>
        <p:spPr/>
        <p:txBody>
          <a:bodyPr>
            <a:normAutofit/>
          </a:bodyPr>
          <a:lstStyle/>
          <a:p>
            <a:r>
              <a:rPr lang="es-ES_tradnl" b="1" dirty="0"/>
              <a:t>Tres lemas para la quietud</a:t>
            </a:r>
            <a:endParaRPr lang="es-ES_tradnl" dirty="0"/>
          </a:p>
        </p:txBody>
      </p:sp>
      <p:sp>
        <p:nvSpPr>
          <p:cNvPr id="3" name="Subtitle 2">
            <a:extLst>
              <a:ext uri="{FF2B5EF4-FFF2-40B4-BE49-F238E27FC236}">
                <a16:creationId xmlns:a16="http://schemas.microsoft.com/office/drawing/2014/main" id="{3622BAA3-D1CA-0447-BE2C-287CD123D8A8}"/>
              </a:ext>
            </a:extLst>
          </p:cNvPr>
          <p:cNvSpPr>
            <a:spLocks noGrp="1"/>
          </p:cNvSpPr>
          <p:nvPr>
            <p:ph type="subTitle" idx="1"/>
          </p:nvPr>
        </p:nvSpPr>
        <p:spPr/>
        <p:txBody>
          <a:bodyPr/>
          <a:lstStyle/>
          <a:p>
            <a:r>
              <a:rPr lang="en-US" dirty="0"/>
              <a:t>Andrés Aparicio</a:t>
            </a:r>
          </a:p>
        </p:txBody>
      </p:sp>
      <p:grpSp>
        <p:nvGrpSpPr>
          <p:cNvPr id="8" name="Group 7">
            <a:extLst>
              <a:ext uri="{FF2B5EF4-FFF2-40B4-BE49-F238E27FC236}">
                <a16:creationId xmlns:a16="http://schemas.microsoft.com/office/drawing/2014/main" id="{9686D739-DD75-DB4C-B6BB-D72D573F141F}"/>
              </a:ext>
            </a:extLst>
          </p:cNvPr>
          <p:cNvGrpSpPr/>
          <p:nvPr/>
        </p:nvGrpSpPr>
        <p:grpSpPr>
          <a:xfrm>
            <a:off x="1143000" y="1122363"/>
            <a:ext cx="6852557" cy="4357024"/>
            <a:chOff x="1143000" y="1122363"/>
            <a:chExt cx="6852557" cy="4357024"/>
          </a:xfrm>
        </p:grpSpPr>
        <p:sp>
          <p:nvSpPr>
            <p:cNvPr id="4" name="Oval 3">
              <a:extLst>
                <a:ext uri="{FF2B5EF4-FFF2-40B4-BE49-F238E27FC236}">
                  <a16:creationId xmlns:a16="http://schemas.microsoft.com/office/drawing/2014/main" id="{7B0064E8-D915-5B42-90EA-C1E61B128B6C}"/>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257816F-733E-3D47-A9A8-AB9D9AE97B9C}"/>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F345EDC-F280-DB40-8914-27A8CFFFB79C}"/>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718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7" name="Group 16">
            <a:extLst>
              <a:ext uri="{FF2B5EF4-FFF2-40B4-BE49-F238E27FC236}">
                <a16:creationId xmlns:a16="http://schemas.microsoft.com/office/drawing/2014/main" id="{BE857904-C2EE-E540-A53C-94C33B02867C}"/>
              </a:ext>
            </a:extLst>
          </p:cNvPr>
          <p:cNvGrpSpPr/>
          <p:nvPr/>
        </p:nvGrpSpPr>
        <p:grpSpPr>
          <a:xfrm>
            <a:off x="4274115" y="4840276"/>
            <a:ext cx="2406081" cy="429289"/>
            <a:chOff x="4274115" y="4262055"/>
            <a:chExt cx="2406081" cy="429289"/>
          </a:xfrm>
        </p:grpSpPr>
        <p:sp>
          <p:nvSpPr>
            <p:cNvPr id="18" name="Oval 17">
              <a:extLst>
                <a:ext uri="{FF2B5EF4-FFF2-40B4-BE49-F238E27FC236}">
                  <a16:creationId xmlns:a16="http://schemas.microsoft.com/office/drawing/2014/main" id="{6FEC6460-9EC0-3A43-88E1-84F549B7EEA5}"/>
                </a:ext>
              </a:extLst>
            </p:cNvPr>
            <p:cNvSpPr/>
            <p:nvPr/>
          </p:nvSpPr>
          <p:spPr>
            <a:xfrm>
              <a:off x="5412592" y="4262055"/>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966546D-4982-5E43-AB66-49354B7E3E04}"/>
                </a:ext>
              </a:extLst>
            </p:cNvPr>
            <p:cNvGrpSpPr/>
            <p:nvPr/>
          </p:nvGrpSpPr>
          <p:grpSpPr>
            <a:xfrm rot="10800000">
              <a:off x="4274115" y="4326619"/>
              <a:ext cx="2406081" cy="364725"/>
              <a:chOff x="4573454" y="3161173"/>
              <a:chExt cx="1807403" cy="1136061"/>
            </a:xfrm>
          </p:grpSpPr>
          <p:cxnSp>
            <p:nvCxnSpPr>
              <p:cNvPr id="20" name="Straight Connector 19">
                <a:extLst>
                  <a:ext uri="{FF2B5EF4-FFF2-40B4-BE49-F238E27FC236}">
                    <a16:creationId xmlns:a16="http://schemas.microsoft.com/office/drawing/2014/main" id="{84435399-B8FF-2F43-A40B-AFCBBCA8067C}"/>
                  </a:ext>
                </a:extLst>
              </p:cNvPr>
              <p:cNvCxnSpPr>
                <a:cxnSpLocks/>
              </p:cNvCxnSpPr>
              <p:nvPr/>
            </p:nvCxnSpPr>
            <p:spPr>
              <a:xfrm flipH="1" flipV="1">
                <a:off x="4573454" y="3161173"/>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FDB39D-E0A6-DF40-B76F-6BCE88CB8DB9}"/>
                  </a:ext>
                </a:extLst>
              </p:cNvPr>
              <p:cNvCxnSpPr>
                <a:cxnSpLocks/>
              </p:cNvCxnSpPr>
              <p:nvPr/>
            </p:nvCxnSpPr>
            <p:spPr>
              <a:xfrm flipV="1">
                <a:off x="5477155" y="3161173"/>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16" name="Triangle 15">
            <a:extLst>
              <a:ext uri="{FF2B5EF4-FFF2-40B4-BE49-F238E27FC236}">
                <a16:creationId xmlns:a16="http://schemas.microsoft.com/office/drawing/2014/main" id="{C53DE46A-30A4-364D-8C7B-0F906427172B}"/>
              </a:ext>
            </a:extLst>
          </p:cNvPr>
          <p:cNvSpPr/>
          <p:nvPr/>
        </p:nvSpPr>
        <p:spPr>
          <a:xfrm>
            <a:off x="1299670" y="629920"/>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22" name="Straight Connector 21">
            <a:extLst>
              <a:ext uri="{FF2B5EF4-FFF2-40B4-BE49-F238E27FC236}">
                <a16:creationId xmlns:a16="http://schemas.microsoft.com/office/drawing/2014/main" id="{37E0A72F-2F6A-2941-8686-17AF0D9BB231}"/>
              </a:ext>
            </a:extLst>
          </p:cNvPr>
          <p:cNvCxnSpPr>
            <a:cxnSpLocks/>
            <a:stCxn id="16" idx="1"/>
            <a:endCxn id="16" idx="5"/>
          </p:cNvCxnSpPr>
          <p:nvPr/>
        </p:nvCxnSpPr>
        <p:spPr>
          <a:xfrm>
            <a:off x="2948926" y="2703231"/>
            <a:ext cx="32985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7B60AB9-53BB-0D4C-8ACB-7D21C54EBE6E}"/>
              </a:ext>
            </a:extLst>
          </p:cNvPr>
          <p:cNvGrpSpPr/>
          <p:nvPr/>
        </p:nvGrpSpPr>
        <p:grpSpPr>
          <a:xfrm>
            <a:off x="3542433" y="594387"/>
            <a:ext cx="1807403" cy="1230010"/>
            <a:chOff x="3242629" y="1345785"/>
            <a:chExt cx="1807403" cy="1230010"/>
          </a:xfrm>
        </p:grpSpPr>
        <p:sp>
          <p:nvSpPr>
            <p:cNvPr id="27" name="Oval 26">
              <a:extLst>
                <a:ext uri="{FF2B5EF4-FFF2-40B4-BE49-F238E27FC236}">
                  <a16:creationId xmlns:a16="http://schemas.microsoft.com/office/drawing/2014/main" id="{14EC6A11-63A2-D747-A13F-347E9E37BD05}"/>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C0015229-5E01-7D45-BB56-656FF85CB0D2}"/>
                </a:ext>
              </a:extLst>
            </p:cNvPr>
            <p:cNvGrpSpPr/>
            <p:nvPr/>
          </p:nvGrpSpPr>
          <p:grpSpPr>
            <a:xfrm>
              <a:off x="3242629" y="1345785"/>
              <a:ext cx="1807403" cy="1136061"/>
              <a:chOff x="2181461" y="975014"/>
              <a:chExt cx="1807403" cy="1136061"/>
            </a:xfrm>
          </p:grpSpPr>
          <p:cxnSp>
            <p:nvCxnSpPr>
              <p:cNvPr id="31" name="Straight Connector 30">
                <a:extLst>
                  <a:ext uri="{FF2B5EF4-FFF2-40B4-BE49-F238E27FC236}">
                    <a16:creationId xmlns:a16="http://schemas.microsoft.com/office/drawing/2014/main" id="{973F7B8F-8133-A542-ACB9-1D3A399E60BD}"/>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9CE2B0-062A-8D48-AEEF-0FCBEDE80D5B}"/>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62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endParaRPr lang="es-ES_tradnl" dirty="0"/>
          </a:p>
        </p:txBody>
      </p:sp>
      <p:sp>
        <p:nvSpPr>
          <p:cNvPr id="8" name="Subtitle 7">
            <a:extLst>
              <a:ext uri="{FF2B5EF4-FFF2-40B4-BE49-F238E27FC236}">
                <a16:creationId xmlns:a16="http://schemas.microsoft.com/office/drawing/2014/main" id="{D825397E-364B-1840-A015-A795A431991E}"/>
              </a:ext>
            </a:extLst>
          </p:cNvPr>
          <p:cNvSpPr>
            <a:spLocks noGrp="1"/>
          </p:cNvSpPr>
          <p:nvPr>
            <p:ph type="subTitle" idx="1"/>
          </p:nvPr>
        </p:nvSpPr>
        <p:spPr/>
        <p:txBody>
          <a:bodyPr/>
          <a:lstStyle/>
          <a:p>
            <a:endParaRPr lang="es-ES_tradnl" dirty="0"/>
          </a:p>
        </p:txBody>
      </p:sp>
      <p:pic>
        <p:nvPicPr>
          <p:cNvPr id="4" name="Picture 3">
            <a:extLst>
              <a:ext uri="{FF2B5EF4-FFF2-40B4-BE49-F238E27FC236}">
                <a16:creationId xmlns:a16="http://schemas.microsoft.com/office/drawing/2014/main" id="{7E451C79-43EC-384B-88DF-C0B7B2351124}"/>
              </a:ext>
            </a:extLst>
          </p:cNvPr>
          <p:cNvPicPr>
            <a:picLocks noChangeAspect="1"/>
          </p:cNvPicPr>
          <p:nvPr/>
        </p:nvPicPr>
        <p:blipFill>
          <a:blip r:embed="rId3">
            <a:alphaModFix/>
          </a:blip>
          <a:stretch>
            <a:fillRect/>
          </a:stretch>
        </p:blipFill>
        <p:spPr>
          <a:xfrm>
            <a:off x="2809721" y="1859629"/>
            <a:ext cx="1641967" cy="1332995"/>
          </a:xfrm>
          <a:prstGeom prst="rect">
            <a:avLst/>
          </a:prstGeom>
        </p:spPr>
      </p:pic>
    </p:spTree>
    <p:extLst>
      <p:ext uri="{BB962C8B-B14F-4D97-AF65-F5344CB8AC3E}">
        <p14:creationId xmlns:p14="http://schemas.microsoft.com/office/powerpoint/2010/main" val="154547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endParaRPr lang="es-ES_tradnl" dirty="0"/>
          </a:p>
        </p:txBody>
      </p:sp>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pic>
        <p:nvPicPr>
          <p:cNvPr id="5" name="Picture 4">
            <a:extLst>
              <a:ext uri="{FF2B5EF4-FFF2-40B4-BE49-F238E27FC236}">
                <a16:creationId xmlns:a16="http://schemas.microsoft.com/office/drawing/2014/main" id="{2EFC3506-A009-A549-AB09-5E7118F0B7D9}"/>
              </a:ext>
            </a:extLst>
          </p:cNvPr>
          <p:cNvPicPr>
            <a:picLocks noChangeAspect="1"/>
          </p:cNvPicPr>
          <p:nvPr/>
        </p:nvPicPr>
        <p:blipFill>
          <a:blip r:embed="rId3"/>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407812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pic>
        <p:nvPicPr>
          <p:cNvPr id="5" name="Picture 4">
            <a:extLst>
              <a:ext uri="{FF2B5EF4-FFF2-40B4-BE49-F238E27FC236}">
                <a16:creationId xmlns:a16="http://schemas.microsoft.com/office/drawing/2014/main" id="{2EFC3506-A009-A549-AB09-5E7118F0B7D9}"/>
              </a:ext>
            </a:extLst>
          </p:cNvPr>
          <p:cNvPicPr>
            <a:picLocks noChangeAspect="1"/>
          </p:cNvPicPr>
          <p:nvPr/>
        </p:nvPicPr>
        <p:blipFill>
          <a:blip r:embed="rId4"/>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236897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sp>
        <p:nvSpPr>
          <p:cNvPr id="7" name="Triangle 6">
            <a:extLst>
              <a:ext uri="{FF2B5EF4-FFF2-40B4-BE49-F238E27FC236}">
                <a16:creationId xmlns:a16="http://schemas.microsoft.com/office/drawing/2014/main" id="{DF5ADC6A-8003-6B4D-9811-A8D0E9F4E3B4}"/>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Oval 7">
            <a:extLst>
              <a:ext uri="{FF2B5EF4-FFF2-40B4-BE49-F238E27FC236}">
                <a16:creationId xmlns:a16="http://schemas.microsoft.com/office/drawing/2014/main" id="{85C87DF2-4089-C947-AE9E-174BD9B26AD8}"/>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20CAE2CC-5B93-204E-BD62-9107983742E0}"/>
              </a:ext>
            </a:extLst>
          </p:cNvPr>
          <p:cNvCxnSpPr>
            <a:cxnSpLocks/>
            <a:stCxn id="8"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732C12-AFBA-5C4F-9D90-991C4C7C2224}"/>
              </a:ext>
            </a:extLst>
          </p:cNvPr>
          <p:cNvCxnSpPr>
            <a:cxnSpLocks/>
            <a:stCxn id="8"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858E04-60D8-FF43-B6AB-36BC8C1594EB}"/>
              </a:ext>
            </a:extLst>
          </p:cNvPr>
          <p:cNvCxnSpPr>
            <a:cxnSpLocks/>
            <a:stCxn id="8"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8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3"/>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7240A5AB-CFE3-4E45-BBD3-103F9D56E9A8}"/>
              </a:ext>
            </a:extLst>
          </p:cNvPr>
          <p:cNvPicPr>
            <a:picLocks noChangeAspect="1"/>
          </p:cNvPicPr>
          <p:nvPr/>
        </p:nvPicPr>
        <p:blipFill>
          <a:blip r:embed="rId4"/>
          <a:stretch>
            <a:fillRect/>
          </a:stretch>
        </p:blipFill>
        <p:spPr>
          <a:xfrm>
            <a:off x="2069136" y="349623"/>
            <a:ext cx="5005726" cy="4948518"/>
          </a:xfrm>
          <a:prstGeom prst="rect">
            <a:avLst/>
          </a:prstGeom>
        </p:spPr>
      </p:pic>
      <p:sp>
        <p:nvSpPr>
          <p:cNvPr id="7" name="Freeform 6">
            <a:extLst>
              <a:ext uri="{FF2B5EF4-FFF2-40B4-BE49-F238E27FC236}">
                <a16:creationId xmlns:a16="http://schemas.microsoft.com/office/drawing/2014/main" id="{3D80521C-C27B-6F45-9BB2-5DE81B791315}"/>
              </a:ext>
            </a:extLst>
          </p:cNvPr>
          <p:cNvSpPr/>
          <p:nvPr/>
        </p:nvSpPr>
        <p:spPr>
          <a:xfrm>
            <a:off x="5936105" y="1079291"/>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636961" y="608112"/>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a:off x="6341774" y="2538041"/>
            <a:ext cx="22185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79784" y="3728678"/>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254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6478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688745-0342-A549-860F-C6F6338BE138}"/>
              </a:ext>
            </a:extLst>
          </p:cNvPr>
          <p:cNvPicPr>
            <a:picLocks noChangeAspect="1"/>
          </p:cNvPicPr>
          <p:nvPr/>
        </p:nvPicPr>
        <p:blipFill>
          <a:blip r:embed="rId3">
            <a:alphaModFix/>
          </a:blip>
          <a:stretch>
            <a:fillRect/>
          </a:stretch>
        </p:blipFill>
        <p:spPr>
          <a:xfrm>
            <a:off x="2809721" y="1859629"/>
            <a:ext cx="1641967" cy="1332995"/>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4"/>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sp>
        <p:nvSpPr>
          <p:cNvPr id="7" name="Freeform 6">
            <a:extLst>
              <a:ext uri="{FF2B5EF4-FFF2-40B4-BE49-F238E27FC236}">
                <a16:creationId xmlns:a16="http://schemas.microsoft.com/office/drawing/2014/main" id="{3D80521C-C27B-6F45-9BB2-5DE81B791315}"/>
              </a:ext>
            </a:extLst>
          </p:cNvPr>
          <p:cNvSpPr/>
          <p:nvPr/>
        </p:nvSpPr>
        <p:spPr>
          <a:xfrm>
            <a:off x="4107305" y="1079291"/>
            <a:ext cx="3807502" cy="140849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599474" y="674349"/>
            <a:ext cx="2773206" cy="1501454"/>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207 w 2023207"/>
              <a:gd name="connsiteY0" fmla="*/ 0 h 2147093"/>
              <a:gd name="connsiteX1" fmla="*/ 1273699 w 2023207"/>
              <a:gd name="connsiteY1" fmla="*/ 719528 h 2147093"/>
              <a:gd name="connsiteX2" fmla="*/ 44505 w 2023207"/>
              <a:gd name="connsiteY2" fmla="*/ 1139253 h 2147093"/>
              <a:gd name="connsiteX3" fmla="*/ 296086 w 2023207"/>
              <a:gd name="connsiteY3" fmla="*/ 2147093 h 2147093"/>
              <a:gd name="connsiteX0" fmla="*/ 2781914 w 2781914"/>
              <a:gd name="connsiteY0" fmla="*/ 0 h 1501454"/>
              <a:gd name="connsiteX1" fmla="*/ 2032406 w 2781914"/>
              <a:gd name="connsiteY1" fmla="*/ 719528 h 1501454"/>
              <a:gd name="connsiteX2" fmla="*/ 803212 w 2781914"/>
              <a:gd name="connsiteY2" fmla="*/ 1139253 h 1501454"/>
              <a:gd name="connsiteX3" fmla="*/ 8708 w 2781914"/>
              <a:gd name="connsiteY3" fmla="*/ 1501454 h 1501454"/>
              <a:gd name="connsiteX0" fmla="*/ 2773206 w 2773206"/>
              <a:gd name="connsiteY0" fmla="*/ 0 h 1501574"/>
              <a:gd name="connsiteX1" fmla="*/ 2023698 w 2773206"/>
              <a:gd name="connsiteY1" fmla="*/ 719528 h 1501574"/>
              <a:gd name="connsiteX2" fmla="*/ 794504 w 2773206"/>
              <a:gd name="connsiteY2" fmla="*/ 1139253 h 1501574"/>
              <a:gd name="connsiteX3" fmla="*/ 0 w 2773206"/>
              <a:gd name="connsiteY3" fmla="*/ 1501454 h 1501574"/>
              <a:gd name="connsiteX0" fmla="*/ 2773206 w 2773206"/>
              <a:gd name="connsiteY0" fmla="*/ 0 h 1501454"/>
              <a:gd name="connsiteX1" fmla="*/ 2023698 w 2773206"/>
              <a:gd name="connsiteY1" fmla="*/ 719528 h 1501454"/>
              <a:gd name="connsiteX2" fmla="*/ 0 w 2773206"/>
              <a:gd name="connsiteY2" fmla="*/ 1501454 h 1501454"/>
            </a:gdLst>
            <a:ahLst/>
            <a:cxnLst>
              <a:cxn ang="0">
                <a:pos x="connsiteX0" y="connsiteY0"/>
              </a:cxn>
              <a:cxn ang="0">
                <a:pos x="connsiteX1" y="connsiteY1"/>
              </a:cxn>
              <a:cxn ang="0">
                <a:pos x="connsiteX2" y="connsiteY2"/>
              </a:cxn>
            </a:cxnLst>
            <a:rect l="l" t="t" r="r" b="b"/>
            <a:pathLst>
              <a:path w="2773206" h="1501454">
                <a:moveTo>
                  <a:pt x="2773206" y="0"/>
                </a:moveTo>
                <a:cubicBezTo>
                  <a:pt x="2625803" y="397239"/>
                  <a:pt x="2485899" y="469286"/>
                  <a:pt x="2023698" y="719528"/>
                </a:cubicBezTo>
                <a:cubicBezTo>
                  <a:pt x="1561497" y="969770"/>
                  <a:pt x="421604" y="1338553"/>
                  <a:pt x="0" y="1501454"/>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rot="452860">
            <a:off x="4148289" y="2746704"/>
            <a:ext cx="40599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15450" y="3498332"/>
            <a:ext cx="2830723" cy="114960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3093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88AD4C8-0227-1F4C-9F8B-5C9628D3AC6E}"/>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f>
                        <m:fPr>
                          <m:ctrlPr>
                            <a:rPr lang="es-ES_tradnl" i="1">
                              <a:latin typeface="Cambria Math" panose="02040503050406030204" pitchFamily="18" charset="0"/>
                            </a:rPr>
                          </m:ctrlPr>
                        </m:fPr>
                        <m:num>
                          <m:r>
                            <a:rPr lang="es-ES" i="1">
                              <a:latin typeface="Cambria Math" panose="02040503050406030204" pitchFamily="18" charset="0"/>
                            </a:rPr>
                            <m:t>1</m:t>
                          </m:r>
                        </m:num>
                        <m:den>
                          <m:r>
                            <a:rPr lang="es-ES_tradnl" i="1">
                              <a:latin typeface="Cambria Math" panose="02040503050406030204" pitchFamily="18" charset="0"/>
                              <a:ea typeface="Cambria Math" panose="02040503050406030204" pitchFamily="18" charset="0"/>
                            </a:rPr>
                            <m:t>∝</m:t>
                          </m:r>
                        </m:den>
                      </m:f>
                      <m:r>
                        <a:rPr lang="es-ES" i="1">
                          <a:latin typeface="Cambria Math" panose="02040503050406030204" pitchFamily="18" charset="0"/>
                        </a:rPr>
                        <m:t>𝑝</m:t>
                      </m:r>
                    </m:oMath>
                  </m:oMathPara>
                </a14:m>
                <a:endParaRPr lang="es-ES_tradnl" i="1" dirty="0"/>
              </a:p>
            </p:txBody>
          </p:sp>
        </mc:Choice>
        <mc:Fallback>
          <p:sp>
            <p:nvSpPr>
              <p:cNvPr id="2" name="Title 1">
                <a:extLst>
                  <a:ext uri="{FF2B5EF4-FFF2-40B4-BE49-F238E27FC236}">
                    <a16:creationId xmlns:a16="http://schemas.microsoft.com/office/drawing/2014/main" id="{788AD4C8-0227-1F4C-9F8B-5C9628D3AC6E}"/>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E4B81883-7DD6-EF42-A493-8E51C89D3F70}"/>
              </a:ext>
            </a:extLst>
          </p:cNvPr>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160117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EBF0-A079-B844-9451-1533AABFF4D5}"/>
              </a:ext>
            </a:extLst>
          </p:cNvPr>
          <p:cNvSpPr>
            <a:spLocks noGrp="1"/>
          </p:cNvSpPr>
          <p:nvPr>
            <p:ph type="title"/>
          </p:nvPr>
        </p:nvSpPr>
        <p:spPr/>
        <p:txBody>
          <a:bodyPr/>
          <a:lstStyle/>
          <a:p>
            <a:r>
              <a:rPr lang="es-ES_tradnl" dirty="0"/>
              <a:t>Música y movimiento</a:t>
            </a:r>
          </a:p>
        </p:txBody>
      </p:sp>
    </p:spTree>
    <p:extLst>
      <p:ext uri="{BB962C8B-B14F-4D97-AF65-F5344CB8AC3E}">
        <p14:creationId xmlns:p14="http://schemas.microsoft.com/office/powerpoint/2010/main" val="11400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DE9A18E-5064-EA42-9D6A-32D7B478811F}"/>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r>
                        <a:rPr lang="es-ES_tradnl"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m:t>
                      </m:r>
                    </m:oMath>
                  </m:oMathPara>
                </a14:m>
                <a:endParaRPr lang="es-ES_tradnl" dirty="0"/>
              </a:p>
            </p:txBody>
          </p:sp>
        </mc:Choice>
        <mc:Fallback>
          <p:sp>
            <p:nvSpPr>
              <p:cNvPr id="2" name="Title 1">
                <a:extLst>
                  <a:ext uri="{FF2B5EF4-FFF2-40B4-BE49-F238E27FC236}">
                    <a16:creationId xmlns:a16="http://schemas.microsoft.com/office/drawing/2014/main" id="{EDE9A18E-5064-EA42-9D6A-32D7B478811F}"/>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F0123DAA-72E1-0F45-AAA5-16BF79CD40B9}"/>
              </a:ext>
            </a:extLst>
          </p:cNvPr>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85463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363C84-428D-CF45-B35A-375E39A9E1DA}"/>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3A88D263-9FDA-9F49-BDD0-2E63CCA956EF}"/>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DC8576-68A1-2A47-B9A6-ADC98606A77E}"/>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3E1FC0D-0152-C945-B194-C5EEFAF05A04}"/>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236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r>
              <a:rPr lang="es-ES_tradnl" dirty="0"/>
              <a:t>Propiocepción</a:t>
            </a:r>
          </a:p>
        </p:txBody>
      </p:sp>
    </p:spTree>
    <p:extLst>
      <p:ext uri="{BB962C8B-B14F-4D97-AF65-F5344CB8AC3E}">
        <p14:creationId xmlns:p14="http://schemas.microsoft.com/office/powerpoint/2010/main" val="264059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5122D9A-BDB5-9D44-8889-7FAE96F0B7C5}"/>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e>
                      </m:d>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ea typeface="Cambria Math" panose="02040503050406030204" pitchFamily="18" charset="0"/>
                            </a:rPr>
                            <m:t>∝</m:t>
                          </m:r>
                        </m:den>
                      </m:f>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B5122D9A-BDB5-9D44-8889-7FAE96F0B7C5}"/>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5" name="Subtitle 4">
            <a:extLst>
              <a:ext uri="{FF2B5EF4-FFF2-40B4-BE49-F238E27FC236}">
                <a16:creationId xmlns:a16="http://schemas.microsoft.com/office/drawing/2014/main" id="{1817A2CE-9DE7-8243-8048-DE3CC3F9D101}"/>
              </a:ext>
            </a:extLst>
          </p:cNvPr>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248295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3A4461A-FEC8-3743-B2C6-E5286712D48F}"/>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𝑥</m:t>
                          </m:r>
                        </m:sup>
                      </m:sSup>
                      <m:r>
                        <a:rPr lang="es-ES" b="0" i="1" smtClean="0">
                          <a:latin typeface="Cambria Math" panose="02040503050406030204" pitchFamily="18" charset="0"/>
                          <a:ea typeface="Cambria Math" panose="02040503050406030204" pitchFamily="18" charset="0"/>
                        </a:rPr>
                        <m:t>⟺</m:t>
                      </m:r>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𝐸</m:t>
                          </m:r>
                        </m:e>
                        <m:sup>
                          <m:r>
                            <a:rPr lang="es-ES" b="0" i="1" smtClean="0">
                              <a:latin typeface="Cambria Math" panose="02040503050406030204" pitchFamily="18" charset="0"/>
                              <a:ea typeface="Cambria Math" panose="02040503050406030204" pitchFamily="18" charset="0"/>
                            </a:rPr>
                            <m:t>𝑥</m:t>
                          </m:r>
                        </m:sup>
                      </m:sSup>
                    </m:oMath>
                  </m:oMathPara>
                </a14:m>
                <a:endParaRPr lang="es-ES_tradnl" baseline="30000" dirty="0"/>
              </a:p>
            </p:txBody>
          </p:sp>
        </mc:Choice>
        <mc:Fallback>
          <p:sp>
            <p:nvSpPr>
              <p:cNvPr id="2" name="Title 1">
                <a:extLst>
                  <a:ext uri="{FF2B5EF4-FFF2-40B4-BE49-F238E27FC236}">
                    <a16:creationId xmlns:a16="http://schemas.microsoft.com/office/drawing/2014/main" id="{33A4461A-FEC8-3743-B2C6-E5286712D48F}"/>
                  </a:ext>
                </a:extLst>
              </p:cNvPr>
              <p:cNvSpPr>
                <a:spLocks noGrp="1" noRot="1" noChangeAspect="1" noMove="1" noResize="1" noEditPoints="1" noAdjustHandles="1" noChangeArrowheads="1" noChangeShapeType="1" noTextEdit="1"/>
              </p:cNvSpPr>
              <p:nvPr>
                <p:ph type="title"/>
              </p:nvPr>
            </p:nvSpPr>
            <p:spPr>
              <a:blipFill>
                <a:blip r:embed="rId3"/>
                <a:stretch>
                  <a:fillRect b="-855"/>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4CA3C7C9-A57D-AC46-8629-879BAE5F4E6F}"/>
              </a:ext>
            </a:extLst>
          </p:cNvPr>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2921752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2E6-307D-BD43-AB82-4256FB624D52}"/>
              </a:ext>
            </a:extLst>
          </p:cNvPr>
          <p:cNvSpPr>
            <a:spLocks noGrp="1"/>
          </p:cNvSpPr>
          <p:nvPr>
            <p:ph type="title"/>
          </p:nvPr>
        </p:nvSpPr>
        <p:spPr/>
        <p:txBody>
          <a:bodyPr/>
          <a:lstStyle/>
          <a:p>
            <a:r>
              <a:rPr lang="es-ES_tradnl" dirty="0"/>
              <a:t>Exploración del espacio de creación escénica</a:t>
            </a:r>
          </a:p>
        </p:txBody>
      </p:sp>
    </p:spTree>
    <p:extLst>
      <p:ext uri="{BB962C8B-B14F-4D97-AF65-F5344CB8AC3E}">
        <p14:creationId xmlns:p14="http://schemas.microsoft.com/office/powerpoint/2010/main" val="3816994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0716-F788-3040-9E31-2E42BEEEA525}"/>
              </a:ext>
            </a:extLst>
          </p:cNvPr>
          <p:cNvSpPr>
            <a:spLocks noGrp="1"/>
          </p:cNvSpPr>
          <p:nvPr>
            <p:ph type="title"/>
          </p:nvPr>
        </p:nvSpPr>
        <p:spPr/>
        <p:txBody>
          <a:bodyPr/>
          <a:lstStyle/>
          <a:p>
            <a:r>
              <a:rPr lang="es-ES_tradnl" dirty="0"/>
              <a:t>Trabajo futuro</a:t>
            </a:r>
          </a:p>
        </p:txBody>
      </p:sp>
    </p:spTree>
    <p:extLst>
      <p:ext uri="{BB962C8B-B14F-4D97-AF65-F5344CB8AC3E}">
        <p14:creationId xmlns:p14="http://schemas.microsoft.com/office/powerpoint/2010/main" val="626771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3D84-BC74-9840-B7FD-F8E9679350CC}"/>
              </a:ext>
            </a:extLst>
          </p:cNvPr>
          <p:cNvSpPr>
            <a:spLocks noGrp="1"/>
          </p:cNvSpPr>
          <p:nvPr>
            <p:ph type="title"/>
          </p:nvPr>
        </p:nvSpPr>
        <p:spPr>
          <a:xfrm>
            <a:off x="623888" y="1709740"/>
            <a:ext cx="7886700" cy="2992889"/>
          </a:xfrm>
        </p:spPr>
        <p:txBody>
          <a:bodyPr/>
          <a:lstStyle/>
          <a:p>
            <a:r>
              <a:rPr lang="es-ES_tradnl" dirty="0"/>
              <a:t>gracias</a:t>
            </a:r>
          </a:p>
        </p:txBody>
      </p:sp>
      <p:grpSp>
        <p:nvGrpSpPr>
          <p:cNvPr id="4" name="Group 3">
            <a:extLst>
              <a:ext uri="{FF2B5EF4-FFF2-40B4-BE49-F238E27FC236}">
                <a16:creationId xmlns:a16="http://schemas.microsoft.com/office/drawing/2014/main" id="{5D4DF2D4-6ACC-E94E-A12F-5A5BE86063DB}"/>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F5449A17-C6BF-7742-AB79-A347D1D43EAE}"/>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C41F97DF-9E96-F649-B716-BF8A7D78246F}"/>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904EBA9-0114-434C-A5C0-D654D9BD79E9}"/>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96668E3C-9B02-6248-826F-8FD94B95894B}"/>
              </a:ext>
            </a:extLst>
          </p:cNvPr>
          <p:cNvGrpSpPr/>
          <p:nvPr/>
        </p:nvGrpSpPr>
        <p:grpSpPr>
          <a:xfrm rot="10800000">
            <a:off x="2692577" y="3297260"/>
            <a:ext cx="3688701" cy="2181742"/>
            <a:chOff x="1173566" y="1122363"/>
            <a:chExt cx="6904896" cy="4459419"/>
          </a:xfrm>
        </p:grpSpPr>
        <p:sp>
          <p:nvSpPr>
            <p:cNvPr id="9" name="Oval 8">
              <a:extLst>
                <a:ext uri="{FF2B5EF4-FFF2-40B4-BE49-F238E27FC236}">
                  <a16:creationId xmlns:a16="http://schemas.microsoft.com/office/drawing/2014/main" id="{8838A35D-1E5B-7A47-9058-A9F35D3A631C}"/>
                </a:ext>
              </a:extLst>
            </p:cNvPr>
            <p:cNvSpPr/>
            <p:nvPr/>
          </p:nvSpPr>
          <p:spPr>
            <a:xfrm>
              <a:off x="4507435" y="1122363"/>
              <a:ext cx="242599" cy="2648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91CE4E3-A739-F243-98BE-8731A83C76F8}"/>
                </a:ext>
              </a:extLst>
            </p:cNvPr>
            <p:cNvSpPr/>
            <p:nvPr/>
          </p:nvSpPr>
          <p:spPr>
            <a:xfrm>
              <a:off x="7835863" y="5316883"/>
              <a:ext cx="242599" cy="2648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20E4AB4-89B6-C84A-950D-AD20D09AF3DD}"/>
                </a:ext>
              </a:extLst>
            </p:cNvPr>
            <p:cNvSpPr/>
            <p:nvPr/>
          </p:nvSpPr>
          <p:spPr>
            <a:xfrm>
              <a:off x="1173566" y="5316499"/>
              <a:ext cx="242599" cy="2648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4517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662-BBDD-7F44-8E06-0F4629A3CE87}"/>
              </a:ext>
            </a:extLst>
          </p:cNvPr>
          <p:cNvSpPr>
            <a:spLocks noGrp="1"/>
          </p:cNvSpPr>
          <p:nvPr>
            <p:ph type="title"/>
          </p:nvPr>
        </p:nvSpPr>
        <p:spPr/>
        <p:txBody>
          <a:bodyPr/>
          <a:lstStyle/>
          <a:p>
            <a:r>
              <a:rPr lang="es-ES_tradnl" dirty="0"/>
              <a:t>Objetivo del proyecto</a:t>
            </a:r>
          </a:p>
        </p:txBody>
      </p:sp>
    </p:spTree>
    <p:extLst>
      <p:ext uri="{BB962C8B-B14F-4D97-AF65-F5344CB8AC3E}">
        <p14:creationId xmlns:p14="http://schemas.microsoft.com/office/powerpoint/2010/main" val="2497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DE55-6FDE-F24F-A4C1-36840D727B0B}"/>
              </a:ext>
            </a:extLst>
          </p:cNvPr>
          <p:cNvSpPr>
            <a:spLocks noGrp="1"/>
          </p:cNvSpPr>
          <p:nvPr>
            <p:ph type="title"/>
          </p:nvPr>
        </p:nvSpPr>
        <p:spPr/>
        <p:txBody>
          <a:bodyPr/>
          <a:lstStyle/>
          <a:p>
            <a:r>
              <a:rPr lang="es-ES_tradnl" dirty="0"/>
              <a:t>Corporización compleja</a:t>
            </a:r>
          </a:p>
        </p:txBody>
      </p:sp>
    </p:spTree>
    <p:extLst>
      <p:ext uri="{BB962C8B-B14F-4D97-AF65-F5344CB8AC3E}">
        <p14:creationId xmlns:p14="http://schemas.microsoft.com/office/powerpoint/2010/main" val="348964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76AE-052C-9D41-A203-F4000DC4F45A}"/>
              </a:ext>
            </a:extLst>
          </p:cNvPr>
          <p:cNvSpPr>
            <a:spLocks noGrp="1"/>
          </p:cNvSpPr>
          <p:nvPr>
            <p:ph type="title"/>
          </p:nvPr>
        </p:nvSpPr>
        <p:spPr/>
        <p:txBody>
          <a:bodyPr/>
          <a:lstStyle/>
          <a:p>
            <a:r>
              <a:rPr lang="es-ES_tradnl" dirty="0"/>
              <a:t>Teatro = cuerpo + escena</a:t>
            </a:r>
          </a:p>
        </p:txBody>
      </p:sp>
    </p:spTree>
    <p:extLst>
      <p:ext uri="{BB962C8B-B14F-4D97-AF65-F5344CB8AC3E}">
        <p14:creationId xmlns:p14="http://schemas.microsoft.com/office/powerpoint/2010/main" val="316109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E958-B692-554C-BB9E-10D566ADC494}"/>
              </a:ext>
            </a:extLst>
          </p:cNvPr>
          <p:cNvSpPr>
            <a:spLocks noGrp="1"/>
          </p:cNvSpPr>
          <p:nvPr>
            <p:ph type="title"/>
          </p:nvPr>
        </p:nvSpPr>
        <p:spPr/>
        <p:txBody>
          <a:bodyPr/>
          <a:lstStyle/>
          <a:p>
            <a:r>
              <a:rPr lang="es-ES_tradnl" dirty="0"/>
              <a:t>Enacción</a:t>
            </a:r>
          </a:p>
        </p:txBody>
      </p:sp>
    </p:spTree>
    <p:extLst>
      <p:ext uri="{BB962C8B-B14F-4D97-AF65-F5344CB8AC3E}">
        <p14:creationId xmlns:p14="http://schemas.microsoft.com/office/powerpoint/2010/main" val="42762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080F-1705-C249-8E75-3FAFB766D267}"/>
              </a:ext>
            </a:extLst>
          </p:cNvPr>
          <p:cNvSpPr>
            <a:spLocks noGrp="1"/>
          </p:cNvSpPr>
          <p:nvPr>
            <p:ph type="title"/>
          </p:nvPr>
        </p:nvSpPr>
        <p:spPr/>
        <p:txBody>
          <a:bodyPr/>
          <a:lstStyle/>
          <a:p>
            <a:r>
              <a:rPr lang="es-ES_tradnl" dirty="0"/>
              <a:t>Teatro</a:t>
            </a:r>
          </a:p>
        </p:txBody>
      </p:sp>
    </p:spTree>
    <p:extLst>
      <p:ext uri="{BB962C8B-B14F-4D97-AF65-F5344CB8AC3E}">
        <p14:creationId xmlns:p14="http://schemas.microsoft.com/office/powerpoint/2010/main" val="3080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801B49F5-2873-E44B-A597-82F58784F4B6}"/>
              </a:ext>
            </a:extLst>
          </p:cNvPr>
          <p:cNvSpPr/>
          <p:nvPr/>
        </p:nvSpPr>
        <p:spPr>
          <a:xfrm>
            <a:off x="1272128" y="1251492"/>
            <a:ext cx="6597022" cy="4146622"/>
          </a:xfrm>
          <a:prstGeom prst="triangle">
            <a:avLst>
              <a:gd name="adj" fmla="val 5000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itle 6">
            <a:extLst>
              <a:ext uri="{FF2B5EF4-FFF2-40B4-BE49-F238E27FC236}">
                <a16:creationId xmlns:a16="http://schemas.microsoft.com/office/drawing/2014/main" id="{13D89719-BD50-024B-9E02-9483D577BD28}"/>
              </a:ext>
            </a:extLst>
          </p:cNvPr>
          <p:cNvSpPr>
            <a:spLocks noGrp="1"/>
          </p:cNvSpPr>
          <p:nvPr>
            <p:ph type="title"/>
          </p:nvPr>
        </p:nvSpPr>
        <p:spPr/>
        <p:txBody>
          <a:bodyPr/>
          <a:lstStyle/>
          <a:p>
            <a:endParaRPr lang="es-ES_tradnl"/>
          </a:p>
        </p:txBody>
      </p:sp>
      <p:sp>
        <p:nvSpPr>
          <p:cNvPr id="8" name="TextBox 7">
            <a:extLst>
              <a:ext uri="{FF2B5EF4-FFF2-40B4-BE49-F238E27FC236}">
                <a16:creationId xmlns:a16="http://schemas.microsoft.com/office/drawing/2014/main" id="{0981CA05-19A4-8843-933B-7080D02F0A6A}"/>
              </a:ext>
            </a:extLst>
          </p:cNvPr>
          <p:cNvSpPr txBox="1"/>
          <p:nvPr/>
        </p:nvSpPr>
        <p:spPr>
          <a:xfrm>
            <a:off x="1143000" y="3757601"/>
            <a:ext cx="6787993" cy="677108"/>
          </a:xfrm>
          <a:prstGeom prst="rect">
            <a:avLst/>
          </a:prstGeom>
          <a:noFill/>
        </p:spPr>
        <p:txBody>
          <a:bodyPr wrap="square" lIns="0" tIns="0" rIns="0" bIns="0" rtlCol="0">
            <a:spAutoFit/>
          </a:bodyPr>
          <a:lstStyle/>
          <a:p>
            <a:pPr algn="ctr"/>
            <a:r>
              <a:rPr lang="es-ES_tradnl" sz="4400" b="1" dirty="0">
                <a:solidFill>
                  <a:schemeClr val="bg1"/>
                </a:solidFill>
              </a:rPr>
              <a:t>Alberto Vega</a:t>
            </a:r>
          </a:p>
        </p:txBody>
      </p:sp>
    </p:spTree>
    <p:extLst>
      <p:ext uri="{BB962C8B-B14F-4D97-AF65-F5344CB8AC3E}">
        <p14:creationId xmlns:p14="http://schemas.microsoft.com/office/powerpoint/2010/main" val="79471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432062C-109E-D841-94EC-A556A9810760}"/>
              </a:ext>
            </a:extLst>
          </p:cNvPr>
          <p:cNvGrpSpPr/>
          <p:nvPr/>
        </p:nvGrpSpPr>
        <p:grpSpPr>
          <a:xfrm>
            <a:off x="4274115" y="4840276"/>
            <a:ext cx="2406081" cy="429289"/>
            <a:chOff x="4274115" y="4262055"/>
            <a:chExt cx="2406081" cy="429289"/>
          </a:xfrm>
        </p:grpSpPr>
        <p:sp>
          <p:nvSpPr>
            <p:cNvPr id="26" name="Oval 25">
              <a:extLst>
                <a:ext uri="{FF2B5EF4-FFF2-40B4-BE49-F238E27FC236}">
                  <a16:creationId xmlns:a16="http://schemas.microsoft.com/office/drawing/2014/main" id="{146E11F9-3756-0048-9EAF-0327D995C43D}"/>
                </a:ext>
              </a:extLst>
            </p:cNvPr>
            <p:cNvSpPr/>
            <p:nvPr/>
          </p:nvSpPr>
          <p:spPr>
            <a:xfrm>
              <a:off x="5412592" y="426205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3241061D-D0F2-6F4B-9971-93EC6ED09DD3}"/>
                </a:ext>
              </a:extLst>
            </p:cNvPr>
            <p:cNvGrpSpPr/>
            <p:nvPr/>
          </p:nvGrpSpPr>
          <p:grpSpPr>
            <a:xfrm rot="10800000">
              <a:off x="4274115" y="4326619"/>
              <a:ext cx="2406081" cy="364725"/>
              <a:chOff x="4573454" y="3161173"/>
              <a:chExt cx="1807403" cy="1136061"/>
            </a:xfrm>
          </p:grpSpPr>
          <p:cxnSp>
            <p:nvCxnSpPr>
              <p:cNvPr id="28" name="Straight Connector 27">
                <a:extLst>
                  <a:ext uri="{FF2B5EF4-FFF2-40B4-BE49-F238E27FC236}">
                    <a16:creationId xmlns:a16="http://schemas.microsoft.com/office/drawing/2014/main" id="{058BE992-BBF1-F946-8988-E5CAB543F724}"/>
                  </a:ext>
                </a:extLst>
              </p:cNvPr>
              <p:cNvCxnSpPr>
                <a:cxnSpLocks/>
              </p:cNvCxnSpPr>
              <p:nvPr/>
            </p:nvCxnSpPr>
            <p:spPr>
              <a:xfrm flipH="1" flipV="1">
                <a:off x="4573454" y="3161173"/>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C23BBC-1B1E-5842-9AC2-3927CE79BF16}"/>
                  </a:ext>
                </a:extLst>
              </p:cNvPr>
              <p:cNvCxnSpPr>
                <a:cxnSpLocks/>
              </p:cNvCxnSpPr>
              <p:nvPr/>
            </p:nvCxnSpPr>
            <p:spPr>
              <a:xfrm flipV="1">
                <a:off x="5477155" y="3161173"/>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43" name="Straight Connector 42">
            <a:extLst>
              <a:ext uri="{FF2B5EF4-FFF2-40B4-BE49-F238E27FC236}">
                <a16:creationId xmlns:a16="http://schemas.microsoft.com/office/drawing/2014/main" id="{1D3FE551-2B90-984A-A61D-6E4055205F06}"/>
              </a:ext>
            </a:extLst>
          </p:cNvPr>
          <p:cNvCxnSpPr>
            <a:cxnSpLocks/>
          </p:cNvCxnSpPr>
          <p:nvPr/>
        </p:nvCxnSpPr>
        <p:spPr>
          <a:xfrm>
            <a:off x="3455894" y="2675965"/>
            <a:ext cx="22456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2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742</TotalTime>
  <Words>831</Words>
  <Application>Microsoft Macintosh PowerPoint</Application>
  <PresentationFormat>On-screen Show (4:3)</PresentationFormat>
  <Paragraphs>96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Franklin Gothic Book</vt:lpstr>
      <vt:lpstr>Franklin Gothic Medium</vt:lpstr>
      <vt:lpstr>Office Theme</vt:lpstr>
      <vt:lpstr>Tres lemas para la quietud</vt:lpstr>
      <vt:lpstr>PowerPoint Presentation</vt:lpstr>
      <vt:lpstr>Objetivo del proyecto</vt:lpstr>
      <vt:lpstr>Corporización compleja</vt:lpstr>
      <vt:lpstr>Teatro = cuerpo + escena</vt:lpstr>
      <vt:lpstr>Enacción</vt:lpstr>
      <vt:lpstr>Teatro</vt:lpstr>
      <vt:lpstr>PowerPoint Presentation</vt:lpstr>
      <vt:lpstr>movimiento de la vida espiritual</vt:lpstr>
      <vt:lpstr>movimiento de la vida espiritual</vt:lpstr>
      <vt:lpstr>PowerPoint Presentation</vt:lpstr>
      <vt:lpstr>PowerPoint Presentation</vt:lpstr>
      <vt:lpstr>m⟺E</vt:lpstr>
      <vt:lpstr>m_i</vt:lpstr>
      <vt:lpstr>p</vt:lpstr>
      <vt:lpstr>p</vt:lpstr>
      <vt:lpstr>m_i  1/∝ p</vt:lpstr>
      <vt:lpstr>Música y movimiento</vt:lpstr>
      <vt:lpstr>m_i∝M</vt:lpstr>
      <vt:lpstr>Propiocepción</vt:lpstr>
      <vt:lpstr>P(m_i )  1/∝ m_e</vt:lpstr>
      <vt:lpstr>m^x⟺E^x</vt:lpstr>
      <vt:lpstr>Exploración del espacio de creación escénica</vt:lpstr>
      <vt:lpstr>Trabajo futuro</vt:lpstr>
      <vt:lpstr>gracias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Andrés David Aparicio Alonso</dc:creator>
  <cp:lastModifiedBy>Andrés David Aparicio Alonso</cp:lastModifiedBy>
  <cp:revision>184</cp:revision>
  <dcterms:created xsi:type="dcterms:W3CDTF">2018-06-04T02:34:08Z</dcterms:created>
  <dcterms:modified xsi:type="dcterms:W3CDTF">2018-06-04T14:56:43Z</dcterms:modified>
</cp:coreProperties>
</file>