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0126-F74E-487E-947D-9521090DC781}" type="datetimeFigureOut">
              <a:rPr lang="de-DE" smtClean="0"/>
              <a:t>09.05.2018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ED50-F88E-4EC0-94E2-880BA8506B4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380312" y="4869160"/>
            <a:ext cx="1080120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VGA Monitor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508104" y="1268760"/>
            <a:ext cx="288032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VGA Controller:</a:t>
            </a:r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Decode</a:t>
            </a:r>
            <a:r>
              <a:rPr lang="de-DE" dirty="0" smtClean="0"/>
              <a:t> OP Code + </a:t>
            </a:r>
            <a:r>
              <a:rPr lang="de-DE" dirty="0" err="1" smtClean="0"/>
              <a:t>pointer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pCLK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„</a:t>
            </a:r>
            <a:r>
              <a:rPr lang="de-DE" dirty="0" err="1" smtClean="0"/>
              <a:t>currNum</a:t>
            </a:r>
            <a:r>
              <a:rPr lang="de-DE" dirty="0" smtClean="0"/>
              <a:t>“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„</a:t>
            </a:r>
            <a:r>
              <a:rPr lang="de-DE" dirty="0" err="1" smtClean="0"/>
              <a:t>outpChar</a:t>
            </a:r>
            <a:r>
              <a:rPr lang="de-DE" dirty="0" smtClean="0"/>
              <a:t>“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Char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187624" y="5013176"/>
            <a:ext cx="115212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Char</a:t>
            </a:r>
            <a:r>
              <a:rPr lang="de-DE" dirty="0" smtClean="0"/>
              <a:t> </a:t>
            </a:r>
            <a:r>
              <a:rPr lang="de-DE" dirty="0" err="1" smtClean="0"/>
              <a:t>look-up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123728" y="1340768"/>
            <a:ext cx="2664296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RW|Op</a:t>
            </a:r>
            <a:r>
              <a:rPr lang="de-DE" dirty="0" smtClean="0">
                <a:solidFill>
                  <a:schemeClr val="tx1"/>
                </a:solidFill>
              </a:rPr>
              <a:t>-Code| RGB | </a:t>
            </a:r>
            <a:r>
              <a:rPr lang="de-DE" dirty="0" err="1" smtClean="0">
                <a:solidFill>
                  <a:schemeClr val="tx1"/>
                </a:solidFill>
              </a:rPr>
              <a:t>Char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Pfeil nach oben und unten 7"/>
          <p:cNvSpPr/>
          <p:nvPr/>
        </p:nvSpPr>
        <p:spPr>
          <a:xfrm>
            <a:off x="395536" y="548680"/>
            <a:ext cx="648072" cy="3744416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Data </a:t>
            </a:r>
            <a:r>
              <a:rPr lang="de-DE" dirty="0" err="1" smtClean="0">
                <a:solidFill>
                  <a:schemeClr val="tx1"/>
                </a:solidFill>
              </a:rPr>
              <a:t>bus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winkliges Dreieck 8"/>
          <p:cNvSpPr/>
          <p:nvPr/>
        </p:nvSpPr>
        <p:spPr>
          <a:xfrm rot="13351831">
            <a:off x="1257942" y="1181894"/>
            <a:ext cx="648072" cy="683313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619672" y="33265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</a:t>
            </a:r>
            <a:endParaRPr lang="de-DE" dirty="0"/>
          </a:p>
        </p:txBody>
      </p:sp>
      <p:sp>
        <p:nvSpPr>
          <p:cNvPr id="16" name="Pfeil nach unten 15"/>
          <p:cNvSpPr/>
          <p:nvPr/>
        </p:nvSpPr>
        <p:spPr>
          <a:xfrm>
            <a:off x="1763688" y="692696"/>
            <a:ext cx="14401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971600" y="1412776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123728" y="16288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     |       3       |   3   |    8    |</a:t>
            </a:r>
            <a:r>
              <a:rPr lang="de-DE" dirty="0" err="1" smtClean="0"/>
              <a:t>bits</a:t>
            </a:r>
            <a:endParaRPr lang="de-DE" dirty="0"/>
          </a:p>
        </p:txBody>
      </p:sp>
      <p:sp>
        <p:nvSpPr>
          <p:cNvPr id="19" name="Pfeil nach unten 18"/>
          <p:cNvSpPr/>
          <p:nvPr/>
        </p:nvSpPr>
        <p:spPr>
          <a:xfrm>
            <a:off x="7596336" y="404664"/>
            <a:ext cx="14401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884368" y="4046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CLK</a:t>
            </a:r>
            <a:endParaRPr lang="de-DE" dirty="0"/>
          </a:p>
        </p:txBody>
      </p:sp>
      <p:sp>
        <p:nvSpPr>
          <p:cNvPr id="21" name="Pfeil nach unten 20"/>
          <p:cNvSpPr/>
          <p:nvPr/>
        </p:nvSpPr>
        <p:spPr>
          <a:xfrm>
            <a:off x="6300192" y="404664"/>
            <a:ext cx="14401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unten 21"/>
          <p:cNvSpPr/>
          <p:nvPr/>
        </p:nvSpPr>
        <p:spPr>
          <a:xfrm>
            <a:off x="5796136" y="404664"/>
            <a:ext cx="14401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4788024" y="404664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var</a:t>
            </a:r>
            <a:endParaRPr lang="de-DE" dirty="0" smtClean="0"/>
          </a:p>
          <a:p>
            <a:pPr algn="ctr"/>
            <a:r>
              <a:rPr lang="de-DE" dirty="0" err="1" smtClean="0"/>
              <a:t>currNum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444208" y="40466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var</a:t>
            </a:r>
            <a:endParaRPr lang="de-DE" dirty="0" smtClean="0"/>
          </a:p>
          <a:p>
            <a:pPr algn="ctr"/>
            <a:r>
              <a:rPr lang="de-DE" dirty="0" err="1" smtClean="0"/>
              <a:t>outpChar</a:t>
            </a:r>
            <a:endParaRPr lang="de-DE" dirty="0"/>
          </a:p>
        </p:txBody>
      </p:sp>
      <p:sp>
        <p:nvSpPr>
          <p:cNvPr id="25" name="Pfeil nach rechts 24"/>
          <p:cNvSpPr/>
          <p:nvPr/>
        </p:nvSpPr>
        <p:spPr>
          <a:xfrm>
            <a:off x="4860032" y="1412776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links 25"/>
          <p:cNvSpPr/>
          <p:nvPr/>
        </p:nvSpPr>
        <p:spPr>
          <a:xfrm>
            <a:off x="4644008" y="3501008"/>
            <a:ext cx="792088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2411760" y="2780928"/>
            <a:ext cx="216024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Video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80x40 </a:t>
            </a:r>
            <a:r>
              <a:rPr lang="de-DE" dirty="0" err="1" smtClean="0"/>
              <a:t>cells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508104" y="5013176"/>
            <a:ext cx="108012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H_sync</a:t>
            </a:r>
            <a:endParaRPr lang="de-DE" dirty="0" smtClean="0"/>
          </a:p>
          <a:p>
            <a:pPr algn="ctr"/>
            <a:r>
              <a:rPr lang="de-DE" dirty="0" err="1" smtClean="0"/>
              <a:t>V_sync</a:t>
            </a:r>
            <a:endParaRPr lang="de-DE" dirty="0"/>
          </a:p>
        </p:txBody>
      </p:sp>
      <p:sp>
        <p:nvSpPr>
          <p:cNvPr id="31" name="Pfeil nach rechts 30"/>
          <p:cNvSpPr/>
          <p:nvPr/>
        </p:nvSpPr>
        <p:spPr>
          <a:xfrm>
            <a:off x="4716016" y="5661248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Pfeil nach unten 31"/>
          <p:cNvSpPr/>
          <p:nvPr/>
        </p:nvSpPr>
        <p:spPr>
          <a:xfrm>
            <a:off x="5940152" y="4365104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 rot="5400000">
            <a:off x="5476746" y="44684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pCLK</a:t>
            </a:r>
            <a:endParaRPr lang="de-DE" dirty="0"/>
          </a:p>
        </p:txBody>
      </p:sp>
      <p:sp>
        <p:nvSpPr>
          <p:cNvPr id="34" name="Pfeil nach unten 33"/>
          <p:cNvSpPr/>
          <p:nvPr/>
        </p:nvSpPr>
        <p:spPr>
          <a:xfrm>
            <a:off x="2915816" y="4365104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" name="Pfeil nach unten 34"/>
          <p:cNvSpPr/>
          <p:nvPr/>
        </p:nvSpPr>
        <p:spPr>
          <a:xfrm rot="7975542">
            <a:off x="4893032" y="4221560"/>
            <a:ext cx="252578" cy="824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 rot="2592141">
            <a:off x="4239915" y="4661427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Next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>
            <a:off x="6660232" y="5877272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rechts 38"/>
          <p:cNvSpPr/>
          <p:nvPr/>
        </p:nvSpPr>
        <p:spPr>
          <a:xfrm>
            <a:off x="6660232" y="5085184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rechts 39"/>
          <p:cNvSpPr/>
          <p:nvPr/>
        </p:nvSpPr>
        <p:spPr>
          <a:xfrm>
            <a:off x="6660232" y="5661248"/>
            <a:ext cx="6480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6660232" y="479715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pCLK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6660232" y="5373216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RGB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6660232" y="5949280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Sync</a:t>
            </a:r>
            <a:endParaRPr lang="de-DE" dirty="0"/>
          </a:p>
        </p:txBody>
      </p:sp>
      <p:sp>
        <p:nvSpPr>
          <p:cNvPr id="44" name="Pfeil nach unten 43"/>
          <p:cNvSpPr/>
          <p:nvPr/>
        </p:nvSpPr>
        <p:spPr>
          <a:xfrm>
            <a:off x="6156176" y="4365104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 rot="5400000">
            <a:off x="6052810" y="44684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RGB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4572000" y="292494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Char</a:t>
            </a:r>
            <a:r>
              <a:rPr lang="de-DE" dirty="0" smtClean="0"/>
              <a:t> +</a:t>
            </a:r>
          </a:p>
          <a:p>
            <a:r>
              <a:rPr lang="de-DE" dirty="0" err="1" smtClean="0"/>
              <a:t>position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4716016" y="58052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Pixels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2843808" y="5013176"/>
            <a:ext cx="180020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Compute</a:t>
            </a:r>
            <a:r>
              <a:rPr lang="de-DE" dirty="0" smtClean="0"/>
              <a:t> absolute </a:t>
            </a:r>
            <a:r>
              <a:rPr lang="de-DE" dirty="0" err="1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endParaRPr lang="de-DE" dirty="0" smtClean="0"/>
          </a:p>
          <a:p>
            <a:pPr algn="ctr"/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3059832" y="4437112"/>
            <a:ext cx="112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endParaRPr lang="de-DE" dirty="0"/>
          </a:p>
        </p:txBody>
      </p:sp>
      <p:sp>
        <p:nvSpPr>
          <p:cNvPr id="50" name="Pfeil nach unten 49"/>
          <p:cNvSpPr/>
          <p:nvPr/>
        </p:nvSpPr>
        <p:spPr>
          <a:xfrm rot="912659">
            <a:off x="2267524" y="4383352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 rot="17177095">
            <a:off x="1861645" y="43860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Char</a:t>
            </a:r>
            <a:endParaRPr lang="de-DE" dirty="0"/>
          </a:p>
        </p:txBody>
      </p:sp>
      <p:sp>
        <p:nvSpPr>
          <p:cNvPr id="52" name="Pfeil nach rechts 51"/>
          <p:cNvSpPr/>
          <p:nvPr/>
        </p:nvSpPr>
        <p:spPr>
          <a:xfrm>
            <a:off x="2411760" y="609329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 rot="5400000">
            <a:off x="1912349" y="5476584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Pixel </a:t>
            </a:r>
            <a:r>
              <a:rPr lang="de-DE" dirty="0" err="1" smtClean="0"/>
              <a:t>matrix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755577" y="836711"/>
          <a:ext cx="7776863" cy="518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1"/>
                <a:gridCol w="1728192"/>
                <a:gridCol w="3384376"/>
                <a:gridCol w="1656184"/>
              </a:tblGrid>
              <a:tr h="708679">
                <a:tc>
                  <a:txBody>
                    <a:bodyPr/>
                    <a:lstStyle/>
                    <a:p>
                      <a:r>
                        <a:rPr lang="de-DE" dirty="0" smtClean="0"/>
                        <a:t>OP-Code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Operation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Output / update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Pointer</a:t>
                      </a:r>
                      <a:endParaRPr lang="de-DE" dirty="0"/>
                    </a:p>
                  </a:txBody>
                  <a:tcPr/>
                </a:tc>
              </a:tr>
              <a:tr h="454729">
                <a:tc>
                  <a:txBody>
                    <a:bodyPr/>
                    <a:lstStyle/>
                    <a:p>
                      <a:r>
                        <a:rPr lang="de-DE" dirty="0" smtClean="0"/>
                        <a:t>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outputClrScreen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Blank </a:t>
                      </a:r>
                      <a:r>
                        <a:rPr lang="de-DE" dirty="0" err="1" smtClean="0"/>
                        <a:t>screen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Pointer</a:t>
                      </a:r>
                      <a:r>
                        <a:rPr lang="de-DE" dirty="0" smtClean="0"/>
                        <a:t>=[0]</a:t>
                      </a:r>
                      <a:endParaRPr lang="de-DE" dirty="0"/>
                    </a:p>
                  </a:txBody>
                  <a:tcPr/>
                </a:tc>
              </a:tr>
              <a:tr h="454729">
                <a:tc>
                  <a:txBody>
                    <a:bodyPr/>
                    <a:lstStyle/>
                    <a:p>
                      <a:r>
                        <a:rPr lang="de-DE" dirty="0" smtClean="0"/>
                        <a:t>001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outputNewLine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Pointer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Pointer</a:t>
                      </a:r>
                      <a:r>
                        <a:rPr lang="de-DE" dirty="0" smtClean="0"/>
                        <a:t>+=40</a:t>
                      </a:r>
                      <a:endParaRPr lang="de-DE" dirty="0"/>
                    </a:p>
                  </a:txBody>
                  <a:tcPr/>
                </a:tc>
              </a:tr>
              <a:tr h="758128">
                <a:tc>
                  <a:txBody>
                    <a:bodyPr/>
                    <a:lstStyle/>
                    <a:p>
                      <a:r>
                        <a:rPr lang="de-DE" dirty="0" smtClean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outputChar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Load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Char</a:t>
                      </a:r>
                      <a:r>
                        <a:rPr lang="de-DE" dirty="0" smtClean="0"/>
                        <a:t> / Send </a:t>
                      </a:r>
                      <a:r>
                        <a:rPr lang="de-DE" dirty="0" err="1" smtClean="0"/>
                        <a:t>Char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Video </a:t>
                      </a:r>
                      <a:r>
                        <a:rPr lang="de-DE" dirty="0" err="1" smtClean="0"/>
                        <a:t>Buffer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PointerPos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Pointer</a:t>
                      </a:r>
                      <a:r>
                        <a:rPr lang="de-DE" dirty="0" smtClean="0"/>
                        <a:t>+=1</a:t>
                      </a:r>
                      <a:endParaRPr lang="de-DE" dirty="0"/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de-DE" dirty="0" smtClean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outputText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Load</a:t>
                      </a:r>
                      <a:r>
                        <a:rPr lang="de-DE" baseline="0" dirty="0" smtClean="0"/>
                        <a:t> Text / Send </a:t>
                      </a:r>
                      <a:r>
                        <a:rPr lang="de-DE" baseline="0" dirty="0" err="1" smtClean="0"/>
                        <a:t>Chars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Video </a:t>
                      </a:r>
                      <a:r>
                        <a:rPr lang="de-DE" baseline="0" dirty="0" err="1" smtClean="0"/>
                        <a:t>Buffer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until</a:t>
                      </a:r>
                      <a:r>
                        <a:rPr lang="de-DE" baseline="0" dirty="0" smtClean="0"/>
                        <a:t> Text </a:t>
                      </a:r>
                      <a:r>
                        <a:rPr lang="de-DE" baseline="0" dirty="0" err="1" smtClean="0"/>
                        <a:t>register</a:t>
                      </a:r>
                      <a:r>
                        <a:rPr lang="de-DE" baseline="0" dirty="0" smtClean="0"/>
                        <a:t> 0h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Pointer</a:t>
                      </a:r>
                      <a:r>
                        <a:rPr lang="de-DE" dirty="0" smtClean="0"/>
                        <a:t>+=40</a:t>
                      </a:r>
                      <a:endParaRPr lang="de-DE" dirty="0"/>
                    </a:p>
                  </a:txBody>
                  <a:tcPr/>
                </a:tc>
              </a:tr>
              <a:tr h="404960"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outputLine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Load</a:t>
                      </a:r>
                      <a:r>
                        <a:rPr lang="de-DE" dirty="0" smtClean="0"/>
                        <a:t> --- / Send </a:t>
                      </a:r>
                      <a:r>
                        <a:rPr lang="de-DE" dirty="0" err="1" smtClean="0"/>
                        <a:t>Chars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Video </a:t>
                      </a:r>
                      <a:r>
                        <a:rPr lang="de-DE" dirty="0" err="1" smtClean="0"/>
                        <a:t>Buffer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Pointer</a:t>
                      </a:r>
                      <a:r>
                        <a:rPr lang="de-DE" dirty="0" smtClean="0"/>
                        <a:t>+=40</a:t>
                      </a:r>
                      <a:endParaRPr lang="de-DE" dirty="0"/>
                    </a:p>
                  </a:txBody>
                  <a:tcPr/>
                </a:tc>
              </a:tr>
              <a:tr h="454729">
                <a:tc>
                  <a:txBody>
                    <a:bodyPr/>
                    <a:lstStyle/>
                    <a:p>
                      <a:r>
                        <a:rPr lang="de-DE" dirty="0" smtClean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outputNumber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Load</a:t>
                      </a:r>
                      <a:r>
                        <a:rPr lang="de-DE" dirty="0" smtClean="0"/>
                        <a:t> „</a:t>
                      </a:r>
                      <a:r>
                        <a:rPr lang="de-DE" dirty="0" err="1" smtClean="0"/>
                        <a:t>currNum</a:t>
                      </a:r>
                      <a:r>
                        <a:rPr lang="de-DE" dirty="0" smtClean="0"/>
                        <a:t>“ / </a:t>
                      </a:r>
                      <a:r>
                        <a:rPr lang="de-DE" dirty="0" err="1" smtClean="0"/>
                        <a:t>split</a:t>
                      </a:r>
                      <a:r>
                        <a:rPr lang="de-DE" dirty="0" smtClean="0"/>
                        <a:t> in </a:t>
                      </a:r>
                      <a:r>
                        <a:rPr lang="de-DE" dirty="0" err="1" smtClean="0"/>
                        <a:t>digits</a:t>
                      </a:r>
                      <a:r>
                        <a:rPr lang="de-DE" dirty="0" smtClean="0"/>
                        <a:t> / send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Video </a:t>
                      </a:r>
                      <a:r>
                        <a:rPr lang="de-DE" dirty="0" err="1" smtClean="0"/>
                        <a:t>Buffer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Pointer</a:t>
                      </a:r>
                      <a:r>
                        <a:rPr lang="de-DE" dirty="0" smtClean="0"/>
                        <a:t>+=N*</a:t>
                      </a:r>
                      <a:endParaRPr lang="de-DE" dirty="0"/>
                    </a:p>
                  </a:txBody>
                  <a:tcPr/>
                </a:tc>
              </a:tr>
              <a:tr h="404960">
                <a:tc>
                  <a:txBody>
                    <a:bodyPr/>
                    <a:lstStyle/>
                    <a:p>
                      <a:r>
                        <a:rPr lang="de-DE" dirty="0" smtClean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inputText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Input </a:t>
                      </a:r>
                      <a:r>
                        <a:rPr lang="de-DE" dirty="0" err="1" smtClean="0"/>
                        <a:t>Char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„Text“ </a:t>
                      </a:r>
                      <a:r>
                        <a:rPr lang="de-DE" dirty="0" err="1" smtClean="0"/>
                        <a:t>register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T_Pointer</a:t>
                      </a:r>
                      <a:r>
                        <a:rPr lang="de-DE" dirty="0" smtClean="0"/>
                        <a:t>+=1</a:t>
                      </a:r>
                      <a:endParaRPr lang="de-DE" dirty="0"/>
                    </a:p>
                  </a:txBody>
                  <a:tcPr/>
                </a:tc>
              </a:tr>
              <a:tr h="404960">
                <a:tc>
                  <a:txBody>
                    <a:bodyPr/>
                    <a:lstStyle/>
                    <a:p>
                      <a:r>
                        <a:rPr lang="de-DE" dirty="0" smtClean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resetText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Erase</a:t>
                      </a:r>
                      <a:r>
                        <a:rPr lang="de-DE" dirty="0" smtClean="0"/>
                        <a:t> Text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T_Pointer</a:t>
                      </a:r>
                      <a:r>
                        <a:rPr lang="de-DE" baseline="0" dirty="0" smtClean="0"/>
                        <a:t> = 0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259632" y="616530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N* := Digits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Bildschirmpräsentation (4:3)</PresentationFormat>
  <Paragraphs>71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John</dc:creator>
  <cp:lastModifiedBy>John</cp:lastModifiedBy>
  <cp:revision>8</cp:revision>
  <dcterms:created xsi:type="dcterms:W3CDTF">2018-05-09T15:10:30Z</dcterms:created>
  <dcterms:modified xsi:type="dcterms:W3CDTF">2018-05-09T16:22:29Z</dcterms:modified>
</cp:coreProperties>
</file>