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4" r:id="rId6"/>
    <p:sldId id="263" r:id="rId7"/>
    <p:sldId id="259" r:id="rId8"/>
    <p:sldId id="260" r:id="rId9"/>
    <p:sldId id="261" r:id="rId10"/>
    <p:sldId id="265" r:id="rId11"/>
    <p:sldId id="267" r:id="rId12"/>
    <p:sldId id="266"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2E6A4-ADA9-441E-AB59-DD1044A617F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9615645-9C81-4948-A493-0A2E71A1A73B}">
      <dgm:prSet/>
      <dgm:spPr/>
      <dgm:t>
        <a:bodyPr/>
        <a:lstStyle/>
        <a:p>
          <a:pPr>
            <a:lnSpc>
              <a:spcPct val="100000"/>
            </a:lnSpc>
          </a:pPr>
          <a:r>
            <a:rPr lang="en-GB"/>
            <a:t>Android Phone or Simulator</a:t>
          </a:r>
          <a:endParaRPr lang="en-US"/>
        </a:p>
      </dgm:t>
    </dgm:pt>
    <dgm:pt modelId="{AA22B908-A7B1-42E1-AE3C-DA9A3220CB10}" type="parTrans" cxnId="{BCB11177-36C4-4A91-A162-519C60C5E258}">
      <dgm:prSet/>
      <dgm:spPr/>
      <dgm:t>
        <a:bodyPr/>
        <a:lstStyle/>
        <a:p>
          <a:endParaRPr lang="en-US"/>
        </a:p>
      </dgm:t>
    </dgm:pt>
    <dgm:pt modelId="{53CED4B7-405B-4259-BB3B-93C7744A6780}" type="sibTrans" cxnId="{BCB11177-36C4-4A91-A162-519C60C5E258}">
      <dgm:prSet/>
      <dgm:spPr/>
      <dgm:t>
        <a:bodyPr/>
        <a:lstStyle/>
        <a:p>
          <a:endParaRPr lang="en-US"/>
        </a:p>
      </dgm:t>
    </dgm:pt>
    <dgm:pt modelId="{F2BF1674-5B7B-47A1-8A8D-5610D531B16D}">
      <dgm:prSet/>
      <dgm:spPr/>
      <dgm:t>
        <a:bodyPr/>
        <a:lstStyle/>
        <a:p>
          <a:pPr>
            <a:lnSpc>
              <a:spcPct val="100000"/>
            </a:lnSpc>
          </a:pPr>
          <a:r>
            <a:rPr lang="en-GB"/>
            <a:t>Data Aggregator </a:t>
          </a:r>
          <a:endParaRPr lang="en-US"/>
        </a:p>
      </dgm:t>
    </dgm:pt>
    <dgm:pt modelId="{357B2C8A-9A57-4D34-815E-A573866C0033}" type="parTrans" cxnId="{E5BB409B-0B9F-40CE-8E27-74A712BF19ED}">
      <dgm:prSet/>
      <dgm:spPr/>
      <dgm:t>
        <a:bodyPr/>
        <a:lstStyle/>
        <a:p>
          <a:endParaRPr lang="en-US"/>
        </a:p>
      </dgm:t>
    </dgm:pt>
    <dgm:pt modelId="{8C084258-84CA-4453-BF9D-844246E20A1A}" type="sibTrans" cxnId="{E5BB409B-0B9F-40CE-8E27-74A712BF19ED}">
      <dgm:prSet/>
      <dgm:spPr/>
      <dgm:t>
        <a:bodyPr/>
        <a:lstStyle/>
        <a:p>
          <a:endParaRPr lang="en-US"/>
        </a:p>
      </dgm:t>
    </dgm:pt>
    <dgm:pt modelId="{77E083E5-4350-4BA3-A3B6-E26DEA7C4F76}">
      <dgm:prSet/>
      <dgm:spPr/>
      <dgm:t>
        <a:bodyPr/>
        <a:lstStyle/>
        <a:p>
          <a:pPr>
            <a:lnSpc>
              <a:spcPct val="100000"/>
            </a:lnSpc>
          </a:pPr>
          <a:r>
            <a:rPr lang="en-GB"/>
            <a:t>MATLAB</a:t>
          </a:r>
          <a:endParaRPr lang="en-US"/>
        </a:p>
      </dgm:t>
    </dgm:pt>
    <dgm:pt modelId="{DAFAE656-2258-408F-ACB3-391C245B6B2E}" type="parTrans" cxnId="{26EB993B-B6C2-4E18-B6D1-165339696A6C}">
      <dgm:prSet/>
      <dgm:spPr/>
      <dgm:t>
        <a:bodyPr/>
        <a:lstStyle/>
        <a:p>
          <a:endParaRPr lang="en-US"/>
        </a:p>
      </dgm:t>
    </dgm:pt>
    <dgm:pt modelId="{788292FB-7C93-4363-BB39-9EEFBA94BC47}" type="sibTrans" cxnId="{26EB993B-B6C2-4E18-B6D1-165339696A6C}">
      <dgm:prSet/>
      <dgm:spPr/>
      <dgm:t>
        <a:bodyPr/>
        <a:lstStyle/>
        <a:p>
          <a:endParaRPr lang="en-US"/>
        </a:p>
      </dgm:t>
    </dgm:pt>
    <dgm:pt modelId="{E3E4794D-9D5D-4D13-8855-82B591B17B71}">
      <dgm:prSet/>
      <dgm:spPr/>
      <dgm:t>
        <a:bodyPr/>
        <a:lstStyle/>
        <a:p>
          <a:pPr>
            <a:lnSpc>
              <a:spcPct val="100000"/>
            </a:lnSpc>
          </a:pPr>
          <a:r>
            <a:rPr lang="en-GB"/>
            <a:t>Android Studio</a:t>
          </a:r>
          <a:endParaRPr lang="en-US"/>
        </a:p>
      </dgm:t>
    </dgm:pt>
    <dgm:pt modelId="{FDB18DDE-4A8E-4A6A-B396-601E9AA6BC8F}" type="parTrans" cxnId="{F420B519-EF4A-4E51-8872-5A18A8CCE530}">
      <dgm:prSet/>
      <dgm:spPr/>
      <dgm:t>
        <a:bodyPr/>
        <a:lstStyle/>
        <a:p>
          <a:endParaRPr lang="en-US"/>
        </a:p>
      </dgm:t>
    </dgm:pt>
    <dgm:pt modelId="{FC004C3F-8069-4BDB-9FB0-8EAF87728E4F}" type="sibTrans" cxnId="{F420B519-EF4A-4E51-8872-5A18A8CCE530}">
      <dgm:prSet/>
      <dgm:spPr/>
      <dgm:t>
        <a:bodyPr/>
        <a:lstStyle/>
        <a:p>
          <a:endParaRPr lang="en-US"/>
        </a:p>
      </dgm:t>
    </dgm:pt>
    <dgm:pt modelId="{4695E8F5-333D-4C51-8B13-7738E8ABD604}">
      <dgm:prSet/>
      <dgm:spPr/>
      <dgm:t>
        <a:bodyPr/>
        <a:lstStyle/>
        <a:p>
          <a:pPr>
            <a:lnSpc>
              <a:spcPct val="100000"/>
            </a:lnSpc>
          </a:pPr>
          <a:r>
            <a:rPr lang="en-GB"/>
            <a:t>Accelerometers </a:t>
          </a:r>
          <a:endParaRPr lang="en-US"/>
        </a:p>
      </dgm:t>
    </dgm:pt>
    <dgm:pt modelId="{DD7DBEC9-0BF8-42DE-8E43-77F91237FEC0}" type="parTrans" cxnId="{5B5F557F-A7EB-4889-A826-96104293E57B}">
      <dgm:prSet/>
      <dgm:spPr/>
      <dgm:t>
        <a:bodyPr/>
        <a:lstStyle/>
        <a:p>
          <a:endParaRPr lang="en-US"/>
        </a:p>
      </dgm:t>
    </dgm:pt>
    <dgm:pt modelId="{CA9A3BAD-AFE2-4B9B-81E7-5D83E83BB5C6}" type="sibTrans" cxnId="{5B5F557F-A7EB-4889-A826-96104293E57B}">
      <dgm:prSet/>
      <dgm:spPr/>
      <dgm:t>
        <a:bodyPr/>
        <a:lstStyle/>
        <a:p>
          <a:endParaRPr lang="en-US"/>
        </a:p>
      </dgm:t>
    </dgm:pt>
    <dgm:pt modelId="{5519E663-BE05-4763-B22F-5318C23132CD}" type="pres">
      <dgm:prSet presAssocID="{2122E6A4-ADA9-441E-AB59-DD1044A617F0}" presName="root" presStyleCnt="0">
        <dgm:presLayoutVars>
          <dgm:dir/>
          <dgm:resizeHandles val="exact"/>
        </dgm:presLayoutVars>
      </dgm:prSet>
      <dgm:spPr/>
    </dgm:pt>
    <dgm:pt modelId="{65C2BD38-A32F-4E21-A534-36428D768C1A}" type="pres">
      <dgm:prSet presAssocID="{19615645-9C81-4948-A493-0A2E71A1A73B}" presName="compNode" presStyleCnt="0"/>
      <dgm:spPr/>
    </dgm:pt>
    <dgm:pt modelId="{4215D81F-D8D2-4A49-B07D-C85D66A4C760}" type="pres">
      <dgm:prSet presAssocID="{19615645-9C81-4948-A493-0A2E71A1A7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3F7ED9C5-AF11-49FA-86FD-300E1E458F08}" type="pres">
      <dgm:prSet presAssocID="{19615645-9C81-4948-A493-0A2E71A1A73B}" presName="spaceRect" presStyleCnt="0"/>
      <dgm:spPr/>
    </dgm:pt>
    <dgm:pt modelId="{BDC44548-CFA2-4BD7-9885-094AAC56BC59}" type="pres">
      <dgm:prSet presAssocID="{19615645-9C81-4948-A493-0A2E71A1A73B}" presName="textRect" presStyleLbl="revTx" presStyleIdx="0" presStyleCnt="5">
        <dgm:presLayoutVars>
          <dgm:chMax val="1"/>
          <dgm:chPref val="1"/>
        </dgm:presLayoutVars>
      </dgm:prSet>
      <dgm:spPr/>
    </dgm:pt>
    <dgm:pt modelId="{451D4F51-49B4-4B19-BA05-6C84A71A7D2C}" type="pres">
      <dgm:prSet presAssocID="{53CED4B7-405B-4259-BB3B-93C7744A6780}" presName="sibTrans" presStyleCnt="0"/>
      <dgm:spPr/>
    </dgm:pt>
    <dgm:pt modelId="{9DA11477-6C77-4D2F-8879-A93774EE3D45}" type="pres">
      <dgm:prSet presAssocID="{F2BF1674-5B7B-47A1-8A8D-5610D531B16D}" presName="compNode" presStyleCnt="0"/>
      <dgm:spPr/>
    </dgm:pt>
    <dgm:pt modelId="{FD2C786B-6D15-4A6F-A437-2744CB6855E2}" type="pres">
      <dgm:prSet presAssocID="{F2BF1674-5B7B-47A1-8A8D-5610D531B16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361EB2C-39AC-4B07-ADEE-3FB38CBD1B52}" type="pres">
      <dgm:prSet presAssocID="{F2BF1674-5B7B-47A1-8A8D-5610D531B16D}" presName="spaceRect" presStyleCnt="0"/>
      <dgm:spPr/>
    </dgm:pt>
    <dgm:pt modelId="{2BA40F22-5827-43A8-B064-52EAC9CACB13}" type="pres">
      <dgm:prSet presAssocID="{F2BF1674-5B7B-47A1-8A8D-5610D531B16D}" presName="textRect" presStyleLbl="revTx" presStyleIdx="1" presStyleCnt="5">
        <dgm:presLayoutVars>
          <dgm:chMax val="1"/>
          <dgm:chPref val="1"/>
        </dgm:presLayoutVars>
      </dgm:prSet>
      <dgm:spPr/>
    </dgm:pt>
    <dgm:pt modelId="{002E0DB6-3BE3-4481-9D16-3714BE1A0415}" type="pres">
      <dgm:prSet presAssocID="{8C084258-84CA-4453-BF9D-844246E20A1A}" presName="sibTrans" presStyleCnt="0"/>
      <dgm:spPr/>
    </dgm:pt>
    <dgm:pt modelId="{A799D493-3C31-4884-A993-1A0B21118447}" type="pres">
      <dgm:prSet presAssocID="{77E083E5-4350-4BA3-A3B6-E26DEA7C4F76}" presName="compNode" presStyleCnt="0"/>
      <dgm:spPr/>
    </dgm:pt>
    <dgm:pt modelId="{FCB9425F-6400-40AA-9E59-1F11F319021F}" type="pres">
      <dgm:prSet presAssocID="{77E083E5-4350-4BA3-A3B6-E26DEA7C4F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E779E40C-BCBE-4A3F-809F-2328627DB949}" type="pres">
      <dgm:prSet presAssocID="{77E083E5-4350-4BA3-A3B6-E26DEA7C4F76}" presName="spaceRect" presStyleCnt="0"/>
      <dgm:spPr/>
    </dgm:pt>
    <dgm:pt modelId="{3E748D58-42C1-48B9-8B60-ACFC2A931BCB}" type="pres">
      <dgm:prSet presAssocID="{77E083E5-4350-4BA3-A3B6-E26DEA7C4F76}" presName="textRect" presStyleLbl="revTx" presStyleIdx="2" presStyleCnt="5">
        <dgm:presLayoutVars>
          <dgm:chMax val="1"/>
          <dgm:chPref val="1"/>
        </dgm:presLayoutVars>
      </dgm:prSet>
      <dgm:spPr/>
    </dgm:pt>
    <dgm:pt modelId="{98F72C4E-3737-4EAB-91E7-07CFB2684009}" type="pres">
      <dgm:prSet presAssocID="{788292FB-7C93-4363-BB39-9EEFBA94BC47}" presName="sibTrans" presStyleCnt="0"/>
      <dgm:spPr/>
    </dgm:pt>
    <dgm:pt modelId="{3E779477-4694-4D87-B604-E548C9CCBBB0}" type="pres">
      <dgm:prSet presAssocID="{E3E4794D-9D5D-4D13-8855-82B591B17B71}" presName="compNode" presStyleCnt="0"/>
      <dgm:spPr/>
    </dgm:pt>
    <dgm:pt modelId="{84474A5D-B640-4F5E-9B0C-F76CFF4615B5}" type="pres">
      <dgm:prSet presAssocID="{E3E4794D-9D5D-4D13-8855-82B591B17B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t"/>
        </a:ext>
      </dgm:extLst>
    </dgm:pt>
    <dgm:pt modelId="{B3DC7D3C-EF3C-4CE9-80A3-B05502E18FA2}" type="pres">
      <dgm:prSet presAssocID="{E3E4794D-9D5D-4D13-8855-82B591B17B71}" presName="spaceRect" presStyleCnt="0"/>
      <dgm:spPr/>
    </dgm:pt>
    <dgm:pt modelId="{1C9F2F80-0787-4CB5-AB26-EF2911315A71}" type="pres">
      <dgm:prSet presAssocID="{E3E4794D-9D5D-4D13-8855-82B591B17B71}" presName="textRect" presStyleLbl="revTx" presStyleIdx="3" presStyleCnt="5">
        <dgm:presLayoutVars>
          <dgm:chMax val="1"/>
          <dgm:chPref val="1"/>
        </dgm:presLayoutVars>
      </dgm:prSet>
      <dgm:spPr/>
    </dgm:pt>
    <dgm:pt modelId="{27451ACA-6A3B-40BC-B2D7-630F814854D2}" type="pres">
      <dgm:prSet presAssocID="{FC004C3F-8069-4BDB-9FB0-8EAF87728E4F}" presName="sibTrans" presStyleCnt="0"/>
      <dgm:spPr/>
    </dgm:pt>
    <dgm:pt modelId="{320BD2B6-7A44-458A-A39D-D25017E49D3E}" type="pres">
      <dgm:prSet presAssocID="{4695E8F5-333D-4C51-8B13-7738E8ABD604}" presName="compNode" presStyleCnt="0"/>
      <dgm:spPr/>
    </dgm:pt>
    <dgm:pt modelId="{79A2C3BD-26AB-4180-9AC4-3FC465B94B66}" type="pres">
      <dgm:prSet presAssocID="{4695E8F5-333D-4C51-8B13-7738E8ABD6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rtbeat"/>
        </a:ext>
      </dgm:extLst>
    </dgm:pt>
    <dgm:pt modelId="{B3DED8FE-76D3-4500-8DEB-5538BA646CC7}" type="pres">
      <dgm:prSet presAssocID="{4695E8F5-333D-4C51-8B13-7738E8ABD604}" presName="spaceRect" presStyleCnt="0"/>
      <dgm:spPr/>
    </dgm:pt>
    <dgm:pt modelId="{6D06A966-84DC-487D-A1EC-A495170734B7}" type="pres">
      <dgm:prSet presAssocID="{4695E8F5-333D-4C51-8B13-7738E8ABD604}" presName="textRect" presStyleLbl="revTx" presStyleIdx="4" presStyleCnt="5">
        <dgm:presLayoutVars>
          <dgm:chMax val="1"/>
          <dgm:chPref val="1"/>
        </dgm:presLayoutVars>
      </dgm:prSet>
      <dgm:spPr/>
    </dgm:pt>
  </dgm:ptLst>
  <dgm:cxnLst>
    <dgm:cxn modelId="{F3628904-1FC2-4007-80DC-CAFBBB10BEBB}" type="presOf" srcId="{2122E6A4-ADA9-441E-AB59-DD1044A617F0}" destId="{5519E663-BE05-4763-B22F-5318C23132CD}" srcOrd="0" destOrd="0" presId="urn:microsoft.com/office/officeart/2018/2/layout/IconLabelList"/>
    <dgm:cxn modelId="{B4F78216-A146-497E-AECA-3474E8E0C698}" type="presOf" srcId="{E3E4794D-9D5D-4D13-8855-82B591B17B71}" destId="{1C9F2F80-0787-4CB5-AB26-EF2911315A71}" srcOrd="0" destOrd="0" presId="urn:microsoft.com/office/officeart/2018/2/layout/IconLabelList"/>
    <dgm:cxn modelId="{F420B519-EF4A-4E51-8872-5A18A8CCE530}" srcId="{2122E6A4-ADA9-441E-AB59-DD1044A617F0}" destId="{E3E4794D-9D5D-4D13-8855-82B591B17B71}" srcOrd="3" destOrd="0" parTransId="{FDB18DDE-4A8E-4A6A-B396-601E9AA6BC8F}" sibTransId="{FC004C3F-8069-4BDB-9FB0-8EAF87728E4F}"/>
    <dgm:cxn modelId="{499EA720-4483-447C-A9B9-C072CBD39959}" type="presOf" srcId="{4695E8F5-333D-4C51-8B13-7738E8ABD604}" destId="{6D06A966-84DC-487D-A1EC-A495170734B7}" srcOrd="0" destOrd="0" presId="urn:microsoft.com/office/officeart/2018/2/layout/IconLabelList"/>
    <dgm:cxn modelId="{26EB993B-B6C2-4E18-B6D1-165339696A6C}" srcId="{2122E6A4-ADA9-441E-AB59-DD1044A617F0}" destId="{77E083E5-4350-4BA3-A3B6-E26DEA7C4F76}" srcOrd="2" destOrd="0" parTransId="{DAFAE656-2258-408F-ACB3-391C245B6B2E}" sibTransId="{788292FB-7C93-4363-BB39-9EEFBA94BC47}"/>
    <dgm:cxn modelId="{C3451B53-96D5-45E7-98E8-3C9FE80BBB3A}" type="presOf" srcId="{F2BF1674-5B7B-47A1-8A8D-5610D531B16D}" destId="{2BA40F22-5827-43A8-B064-52EAC9CACB13}" srcOrd="0" destOrd="0" presId="urn:microsoft.com/office/officeart/2018/2/layout/IconLabelList"/>
    <dgm:cxn modelId="{9926CE74-95F9-42E3-9A6D-1ADF27BE5D81}" type="presOf" srcId="{19615645-9C81-4948-A493-0A2E71A1A73B}" destId="{BDC44548-CFA2-4BD7-9885-094AAC56BC59}" srcOrd="0" destOrd="0" presId="urn:microsoft.com/office/officeart/2018/2/layout/IconLabelList"/>
    <dgm:cxn modelId="{BCB11177-36C4-4A91-A162-519C60C5E258}" srcId="{2122E6A4-ADA9-441E-AB59-DD1044A617F0}" destId="{19615645-9C81-4948-A493-0A2E71A1A73B}" srcOrd="0" destOrd="0" parTransId="{AA22B908-A7B1-42E1-AE3C-DA9A3220CB10}" sibTransId="{53CED4B7-405B-4259-BB3B-93C7744A6780}"/>
    <dgm:cxn modelId="{5B5F557F-A7EB-4889-A826-96104293E57B}" srcId="{2122E6A4-ADA9-441E-AB59-DD1044A617F0}" destId="{4695E8F5-333D-4C51-8B13-7738E8ABD604}" srcOrd="4" destOrd="0" parTransId="{DD7DBEC9-0BF8-42DE-8E43-77F91237FEC0}" sibTransId="{CA9A3BAD-AFE2-4B9B-81E7-5D83E83BB5C6}"/>
    <dgm:cxn modelId="{E5BB409B-0B9F-40CE-8E27-74A712BF19ED}" srcId="{2122E6A4-ADA9-441E-AB59-DD1044A617F0}" destId="{F2BF1674-5B7B-47A1-8A8D-5610D531B16D}" srcOrd="1" destOrd="0" parTransId="{357B2C8A-9A57-4D34-815E-A573866C0033}" sibTransId="{8C084258-84CA-4453-BF9D-844246E20A1A}"/>
    <dgm:cxn modelId="{0AA4979F-488B-4476-9412-11E15019E1B1}" type="presOf" srcId="{77E083E5-4350-4BA3-A3B6-E26DEA7C4F76}" destId="{3E748D58-42C1-48B9-8B60-ACFC2A931BCB}" srcOrd="0" destOrd="0" presId="urn:microsoft.com/office/officeart/2018/2/layout/IconLabelList"/>
    <dgm:cxn modelId="{9FC24B7C-467C-4CE8-8D5A-A0CDF43173A0}" type="presParOf" srcId="{5519E663-BE05-4763-B22F-5318C23132CD}" destId="{65C2BD38-A32F-4E21-A534-36428D768C1A}" srcOrd="0" destOrd="0" presId="urn:microsoft.com/office/officeart/2018/2/layout/IconLabelList"/>
    <dgm:cxn modelId="{D3B832CD-2E1A-41C2-9BA8-D7A9B19327A9}" type="presParOf" srcId="{65C2BD38-A32F-4E21-A534-36428D768C1A}" destId="{4215D81F-D8D2-4A49-B07D-C85D66A4C760}" srcOrd="0" destOrd="0" presId="urn:microsoft.com/office/officeart/2018/2/layout/IconLabelList"/>
    <dgm:cxn modelId="{8DA87CA1-A135-43C3-B90D-88DFC5EEAB74}" type="presParOf" srcId="{65C2BD38-A32F-4E21-A534-36428D768C1A}" destId="{3F7ED9C5-AF11-49FA-86FD-300E1E458F08}" srcOrd="1" destOrd="0" presId="urn:microsoft.com/office/officeart/2018/2/layout/IconLabelList"/>
    <dgm:cxn modelId="{30150421-91DE-4330-9CE6-1879566E6BDC}" type="presParOf" srcId="{65C2BD38-A32F-4E21-A534-36428D768C1A}" destId="{BDC44548-CFA2-4BD7-9885-094AAC56BC59}" srcOrd="2" destOrd="0" presId="urn:microsoft.com/office/officeart/2018/2/layout/IconLabelList"/>
    <dgm:cxn modelId="{8C916626-0A9E-48BB-9A20-B4A83CAAEBD5}" type="presParOf" srcId="{5519E663-BE05-4763-B22F-5318C23132CD}" destId="{451D4F51-49B4-4B19-BA05-6C84A71A7D2C}" srcOrd="1" destOrd="0" presId="urn:microsoft.com/office/officeart/2018/2/layout/IconLabelList"/>
    <dgm:cxn modelId="{270C9776-B5CD-4FA7-86CB-02B2829DB771}" type="presParOf" srcId="{5519E663-BE05-4763-B22F-5318C23132CD}" destId="{9DA11477-6C77-4D2F-8879-A93774EE3D45}" srcOrd="2" destOrd="0" presId="urn:microsoft.com/office/officeart/2018/2/layout/IconLabelList"/>
    <dgm:cxn modelId="{4A625ABB-A00E-4D73-A5E4-1EACF8E45EEC}" type="presParOf" srcId="{9DA11477-6C77-4D2F-8879-A93774EE3D45}" destId="{FD2C786B-6D15-4A6F-A437-2744CB6855E2}" srcOrd="0" destOrd="0" presId="urn:microsoft.com/office/officeart/2018/2/layout/IconLabelList"/>
    <dgm:cxn modelId="{D2F8CB45-7FDA-4E99-BA98-366D54302FE5}" type="presParOf" srcId="{9DA11477-6C77-4D2F-8879-A93774EE3D45}" destId="{A361EB2C-39AC-4B07-ADEE-3FB38CBD1B52}" srcOrd="1" destOrd="0" presId="urn:microsoft.com/office/officeart/2018/2/layout/IconLabelList"/>
    <dgm:cxn modelId="{EDD68438-A13E-40AF-8B6B-B85269184D7A}" type="presParOf" srcId="{9DA11477-6C77-4D2F-8879-A93774EE3D45}" destId="{2BA40F22-5827-43A8-B064-52EAC9CACB13}" srcOrd="2" destOrd="0" presId="urn:microsoft.com/office/officeart/2018/2/layout/IconLabelList"/>
    <dgm:cxn modelId="{97EBE2C9-44E9-4788-A798-00EDD07FAE2C}" type="presParOf" srcId="{5519E663-BE05-4763-B22F-5318C23132CD}" destId="{002E0DB6-3BE3-4481-9D16-3714BE1A0415}" srcOrd="3" destOrd="0" presId="urn:microsoft.com/office/officeart/2018/2/layout/IconLabelList"/>
    <dgm:cxn modelId="{101EA6D2-542C-439F-A879-4F7C8CAB846D}" type="presParOf" srcId="{5519E663-BE05-4763-B22F-5318C23132CD}" destId="{A799D493-3C31-4884-A993-1A0B21118447}" srcOrd="4" destOrd="0" presId="urn:microsoft.com/office/officeart/2018/2/layout/IconLabelList"/>
    <dgm:cxn modelId="{EED9818A-D22F-43D9-B289-6D0EFD0FB818}" type="presParOf" srcId="{A799D493-3C31-4884-A993-1A0B21118447}" destId="{FCB9425F-6400-40AA-9E59-1F11F319021F}" srcOrd="0" destOrd="0" presId="urn:microsoft.com/office/officeart/2018/2/layout/IconLabelList"/>
    <dgm:cxn modelId="{A38C9607-C534-4D04-8321-6A880FA61C69}" type="presParOf" srcId="{A799D493-3C31-4884-A993-1A0B21118447}" destId="{E779E40C-BCBE-4A3F-809F-2328627DB949}" srcOrd="1" destOrd="0" presId="urn:microsoft.com/office/officeart/2018/2/layout/IconLabelList"/>
    <dgm:cxn modelId="{C411F321-3CC7-493D-8008-5963513E1393}" type="presParOf" srcId="{A799D493-3C31-4884-A993-1A0B21118447}" destId="{3E748D58-42C1-48B9-8B60-ACFC2A931BCB}" srcOrd="2" destOrd="0" presId="urn:microsoft.com/office/officeart/2018/2/layout/IconLabelList"/>
    <dgm:cxn modelId="{D5C83077-838E-4D0F-871A-1D8E8243D302}" type="presParOf" srcId="{5519E663-BE05-4763-B22F-5318C23132CD}" destId="{98F72C4E-3737-4EAB-91E7-07CFB2684009}" srcOrd="5" destOrd="0" presId="urn:microsoft.com/office/officeart/2018/2/layout/IconLabelList"/>
    <dgm:cxn modelId="{B49B50C1-E29E-42E3-A627-E08F7D50310C}" type="presParOf" srcId="{5519E663-BE05-4763-B22F-5318C23132CD}" destId="{3E779477-4694-4D87-B604-E548C9CCBBB0}" srcOrd="6" destOrd="0" presId="urn:microsoft.com/office/officeart/2018/2/layout/IconLabelList"/>
    <dgm:cxn modelId="{67FF9FBB-0D82-4DCF-A2F5-87B44C3C5572}" type="presParOf" srcId="{3E779477-4694-4D87-B604-E548C9CCBBB0}" destId="{84474A5D-B640-4F5E-9B0C-F76CFF4615B5}" srcOrd="0" destOrd="0" presId="urn:microsoft.com/office/officeart/2018/2/layout/IconLabelList"/>
    <dgm:cxn modelId="{10ED37DE-A605-460F-A9DA-ED34ACAAA742}" type="presParOf" srcId="{3E779477-4694-4D87-B604-E548C9CCBBB0}" destId="{B3DC7D3C-EF3C-4CE9-80A3-B05502E18FA2}" srcOrd="1" destOrd="0" presId="urn:microsoft.com/office/officeart/2018/2/layout/IconLabelList"/>
    <dgm:cxn modelId="{B010A2E9-A2C8-43D2-AA81-C8921E7DD4EA}" type="presParOf" srcId="{3E779477-4694-4D87-B604-E548C9CCBBB0}" destId="{1C9F2F80-0787-4CB5-AB26-EF2911315A71}" srcOrd="2" destOrd="0" presId="urn:microsoft.com/office/officeart/2018/2/layout/IconLabelList"/>
    <dgm:cxn modelId="{EC00744F-2C98-408A-B23F-C1622CDF951D}" type="presParOf" srcId="{5519E663-BE05-4763-B22F-5318C23132CD}" destId="{27451ACA-6A3B-40BC-B2D7-630F814854D2}" srcOrd="7" destOrd="0" presId="urn:microsoft.com/office/officeart/2018/2/layout/IconLabelList"/>
    <dgm:cxn modelId="{6BE159C9-1F23-4407-A27A-475033FD4BAC}" type="presParOf" srcId="{5519E663-BE05-4763-B22F-5318C23132CD}" destId="{320BD2B6-7A44-458A-A39D-D25017E49D3E}" srcOrd="8" destOrd="0" presId="urn:microsoft.com/office/officeart/2018/2/layout/IconLabelList"/>
    <dgm:cxn modelId="{9D7570C9-F9B1-40AD-98FA-5E01520365B5}" type="presParOf" srcId="{320BD2B6-7A44-458A-A39D-D25017E49D3E}" destId="{79A2C3BD-26AB-4180-9AC4-3FC465B94B66}" srcOrd="0" destOrd="0" presId="urn:microsoft.com/office/officeart/2018/2/layout/IconLabelList"/>
    <dgm:cxn modelId="{D308C0A6-4ABC-4030-9B15-68791211DBAC}" type="presParOf" srcId="{320BD2B6-7A44-458A-A39D-D25017E49D3E}" destId="{B3DED8FE-76D3-4500-8DEB-5538BA646CC7}" srcOrd="1" destOrd="0" presId="urn:microsoft.com/office/officeart/2018/2/layout/IconLabelList"/>
    <dgm:cxn modelId="{48432DDC-572A-4629-959A-7FF85FFCA33E}" type="presParOf" srcId="{320BD2B6-7A44-458A-A39D-D25017E49D3E}" destId="{6D06A966-84DC-487D-A1EC-A495170734B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5D81F-D8D2-4A49-B07D-C85D66A4C760}">
      <dsp:nvSpPr>
        <dsp:cNvPr id="0" name=""/>
        <dsp:cNvSpPr/>
      </dsp:nvSpPr>
      <dsp:spPr>
        <a:xfrm>
          <a:off x="443953" y="416068"/>
          <a:ext cx="721406" cy="721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44548-CFA2-4BD7-9885-094AAC56BC59}">
      <dsp:nvSpPr>
        <dsp:cNvPr id="0" name=""/>
        <dsp:cNvSpPr/>
      </dsp:nvSpPr>
      <dsp:spPr>
        <a:xfrm>
          <a:off x="3093" y="137806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kern="1200"/>
            <a:t>Android Phone or Simulator</a:t>
          </a:r>
          <a:endParaRPr lang="en-US" sz="1900" kern="1200"/>
        </a:p>
      </dsp:txBody>
      <dsp:txXfrm>
        <a:off x="3093" y="1378064"/>
        <a:ext cx="1603125" cy="641250"/>
      </dsp:txXfrm>
    </dsp:sp>
    <dsp:sp modelId="{FD2C786B-6D15-4A6F-A437-2744CB6855E2}">
      <dsp:nvSpPr>
        <dsp:cNvPr id="0" name=""/>
        <dsp:cNvSpPr/>
      </dsp:nvSpPr>
      <dsp:spPr>
        <a:xfrm>
          <a:off x="2327625" y="416068"/>
          <a:ext cx="721406" cy="721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40F22-5827-43A8-B064-52EAC9CACB13}">
      <dsp:nvSpPr>
        <dsp:cNvPr id="0" name=""/>
        <dsp:cNvSpPr/>
      </dsp:nvSpPr>
      <dsp:spPr>
        <a:xfrm>
          <a:off x="1886765" y="137806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kern="1200"/>
            <a:t>Data Aggregator </a:t>
          </a:r>
          <a:endParaRPr lang="en-US" sz="1900" kern="1200"/>
        </a:p>
      </dsp:txBody>
      <dsp:txXfrm>
        <a:off x="1886765" y="1378064"/>
        <a:ext cx="1603125" cy="641250"/>
      </dsp:txXfrm>
    </dsp:sp>
    <dsp:sp modelId="{FCB9425F-6400-40AA-9E59-1F11F319021F}">
      <dsp:nvSpPr>
        <dsp:cNvPr id="0" name=""/>
        <dsp:cNvSpPr/>
      </dsp:nvSpPr>
      <dsp:spPr>
        <a:xfrm>
          <a:off x="4211296" y="416068"/>
          <a:ext cx="721406" cy="721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48D58-42C1-48B9-8B60-ACFC2A931BCB}">
      <dsp:nvSpPr>
        <dsp:cNvPr id="0" name=""/>
        <dsp:cNvSpPr/>
      </dsp:nvSpPr>
      <dsp:spPr>
        <a:xfrm>
          <a:off x="3770437" y="137806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kern="1200"/>
            <a:t>MATLAB</a:t>
          </a:r>
          <a:endParaRPr lang="en-US" sz="1900" kern="1200"/>
        </a:p>
      </dsp:txBody>
      <dsp:txXfrm>
        <a:off x="3770437" y="1378064"/>
        <a:ext cx="1603125" cy="641250"/>
      </dsp:txXfrm>
    </dsp:sp>
    <dsp:sp modelId="{84474A5D-B640-4F5E-9B0C-F76CFF4615B5}">
      <dsp:nvSpPr>
        <dsp:cNvPr id="0" name=""/>
        <dsp:cNvSpPr/>
      </dsp:nvSpPr>
      <dsp:spPr>
        <a:xfrm>
          <a:off x="6094968" y="416068"/>
          <a:ext cx="721406" cy="721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F2F80-0787-4CB5-AB26-EF2911315A71}">
      <dsp:nvSpPr>
        <dsp:cNvPr id="0" name=""/>
        <dsp:cNvSpPr/>
      </dsp:nvSpPr>
      <dsp:spPr>
        <a:xfrm>
          <a:off x="5654109" y="137806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kern="1200"/>
            <a:t>Android Studio</a:t>
          </a:r>
          <a:endParaRPr lang="en-US" sz="1900" kern="1200"/>
        </a:p>
      </dsp:txBody>
      <dsp:txXfrm>
        <a:off x="5654109" y="1378064"/>
        <a:ext cx="1603125" cy="641250"/>
      </dsp:txXfrm>
    </dsp:sp>
    <dsp:sp modelId="{79A2C3BD-26AB-4180-9AC4-3FC465B94B66}">
      <dsp:nvSpPr>
        <dsp:cNvPr id="0" name=""/>
        <dsp:cNvSpPr/>
      </dsp:nvSpPr>
      <dsp:spPr>
        <a:xfrm>
          <a:off x="7978640" y="416068"/>
          <a:ext cx="721406" cy="721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6A966-84DC-487D-A1EC-A495170734B7}">
      <dsp:nvSpPr>
        <dsp:cNvPr id="0" name=""/>
        <dsp:cNvSpPr/>
      </dsp:nvSpPr>
      <dsp:spPr>
        <a:xfrm>
          <a:off x="7537781" y="1378064"/>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kern="1200"/>
            <a:t>Accelerometers </a:t>
          </a:r>
          <a:endParaRPr lang="en-US" sz="1900" kern="1200"/>
        </a:p>
      </dsp:txBody>
      <dsp:txXfrm>
        <a:off x="7537781" y="1378064"/>
        <a:ext cx="1603125" cy="6412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83F9-56C9-98E5-6B1D-B2144A673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185A3835-F38B-8955-997F-E087D56B4D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B0326FFE-72E9-7A9B-BA5A-52AB22C5EAF7}"/>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5" name="Footer Placeholder 4">
            <a:extLst>
              <a:ext uri="{FF2B5EF4-FFF2-40B4-BE49-F238E27FC236}">
                <a16:creationId xmlns:a16="http://schemas.microsoft.com/office/drawing/2014/main" id="{209B6840-F3CF-387E-05DB-6BFE829C9E8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EE3B264-2A92-798B-AC01-BC2EF38EE244}"/>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204404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DFA6-86FF-D292-FAF1-7502F52AC3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A4B3A3B-260E-E2E6-B7C0-9EAD2E0AFD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90C89B00-BEAF-E079-6C3F-69342588EA96}"/>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5" name="Footer Placeholder 4">
            <a:extLst>
              <a:ext uri="{FF2B5EF4-FFF2-40B4-BE49-F238E27FC236}">
                <a16:creationId xmlns:a16="http://schemas.microsoft.com/office/drawing/2014/main" id="{35AB9FC3-16E5-5C8C-484D-581FB6379D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77F61B5-9164-5ACE-2761-357BFA7A9899}"/>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57326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E1AFF-0A05-D044-281B-386E869DA6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0D795BD1-EDE6-F8FA-6153-DD5D17034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099C3E6-1EB3-F58F-2028-A3F43652BB82}"/>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5" name="Footer Placeholder 4">
            <a:extLst>
              <a:ext uri="{FF2B5EF4-FFF2-40B4-BE49-F238E27FC236}">
                <a16:creationId xmlns:a16="http://schemas.microsoft.com/office/drawing/2014/main" id="{F21D85A6-5990-AA3C-E142-3730FD7B114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BFF7CD9-4D48-8581-6821-7DE203D4CEDE}"/>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54421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BEFB-9B9D-2401-20B8-E40ADD505CD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A7F9CC8A-DFAA-E2C0-2C28-DD51F8BE6B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8CD3461-9687-BD5A-1555-7A7AE638F5FD}"/>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5" name="Footer Placeholder 4">
            <a:extLst>
              <a:ext uri="{FF2B5EF4-FFF2-40B4-BE49-F238E27FC236}">
                <a16:creationId xmlns:a16="http://schemas.microsoft.com/office/drawing/2014/main" id="{3A19C36D-1508-2603-D144-42CD88D701C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2D682BE-BC11-E374-869E-E5B381935EB9}"/>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173991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6CC3-73FA-2744-D07E-CA978002A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95CA8E79-00F4-7FB5-D4D9-BEC200E25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71D79-ED3A-C81A-6B98-36477D2E6A14}"/>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5" name="Footer Placeholder 4">
            <a:extLst>
              <a:ext uri="{FF2B5EF4-FFF2-40B4-BE49-F238E27FC236}">
                <a16:creationId xmlns:a16="http://schemas.microsoft.com/office/drawing/2014/main" id="{55E27369-D7B3-0C2C-B993-25A59015D2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8FD1A05-E5C6-42FB-77D3-CE2AC8F72E73}"/>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349979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FA48-0A22-20EB-C8A6-CF50B4941AFC}"/>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970F5EE4-C8B5-B607-78B2-CA4BFA08C3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36C670C7-1096-95B5-29C9-3A4074312B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C708C17E-E590-966F-C405-CCBB77E263C2}"/>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6" name="Footer Placeholder 5">
            <a:extLst>
              <a:ext uri="{FF2B5EF4-FFF2-40B4-BE49-F238E27FC236}">
                <a16:creationId xmlns:a16="http://schemas.microsoft.com/office/drawing/2014/main" id="{AB06D74C-E8AB-F3C3-4A67-96C02782580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AA55D18-6638-7C85-5E56-16FC68158A59}"/>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153823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6165-64FB-D6EB-A97E-783E9A847DE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B6523785-2674-58A7-2F17-C5B3E4835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D2DBF1-6D42-DD4A-9ADD-BE739341CB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9D31747-13ED-08A7-4B46-93FEF4CCE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F31692-B11E-9471-5243-898D9F417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B4A8EA08-9200-4059-D7C9-B0B5B3AF95AA}"/>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8" name="Footer Placeholder 7">
            <a:extLst>
              <a:ext uri="{FF2B5EF4-FFF2-40B4-BE49-F238E27FC236}">
                <a16:creationId xmlns:a16="http://schemas.microsoft.com/office/drawing/2014/main" id="{FD53120A-7294-6EB5-E672-69E0DEE208D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B3F0C02-E821-2754-EDCF-AB91B82E93F1}"/>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375391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07D5-634C-C70E-8C11-7641E6DFD9BE}"/>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2C997A92-872F-A587-F130-6759343B548F}"/>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4" name="Footer Placeholder 3">
            <a:extLst>
              <a:ext uri="{FF2B5EF4-FFF2-40B4-BE49-F238E27FC236}">
                <a16:creationId xmlns:a16="http://schemas.microsoft.com/office/drawing/2014/main" id="{F4576664-99C2-3AF3-8731-CADE164605A3}"/>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88445DE-4386-25A9-737E-3B033CA1B3C4}"/>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21145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7ED449-0A3F-B01D-1DED-B7CB3EF71651}"/>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3" name="Footer Placeholder 2">
            <a:extLst>
              <a:ext uri="{FF2B5EF4-FFF2-40B4-BE49-F238E27FC236}">
                <a16:creationId xmlns:a16="http://schemas.microsoft.com/office/drawing/2014/main" id="{F4C85AA2-18E5-8271-4E21-ECD62B015BA0}"/>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8532332-74F5-D5B0-CC52-063C1129430F}"/>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201711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B57A-265E-43A7-29BD-696EAF808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3CA2CCE1-8AE3-7A6F-D257-4CB86452D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38C33C20-63AB-D09F-5CA4-B8AC328CF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13F6C-E319-A044-0426-455EB19A0B9C}"/>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6" name="Footer Placeholder 5">
            <a:extLst>
              <a:ext uri="{FF2B5EF4-FFF2-40B4-BE49-F238E27FC236}">
                <a16:creationId xmlns:a16="http://schemas.microsoft.com/office/drawing/2014/main" id="{3D4DFF09-F2D0-7971-F529-D15423CA550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8F81121-2ADE-5D12-ED45-795DF96D6F19}"/>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385564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6FEB-C83D-C9E8-F4F3-6FA0F7E3D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F82B1EB5-0AE0-93DB-26CA-C52B801CE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BBA9C2CC-3B82-844C-0B76-A3508F48D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4C793-5763-97ED-B011-BB3A1BB0BDF1}"/>
              </a:ext>
            </a:extLst>
          </p:cNvPr>
          <p:cNvSpPr>
            <a:spLocks noGrp="1"/>
          </p:cNvSpPr>
          <p:nvPr>
            <p:ph type="dt" sz="half" idx="10"/>
          </p:nvPr>
        </p:nvSpPr>
        <p:spPr/>
        <p:txBody>
          <a:bodyPr/>
          <a:lstStyle/>
          <a:p>
            <a:fld id="{5C005F38-CB3E-40B1-8110-9EA374EC75E7}" type="datetimeFigureOut">
              <a:rPr lang="en-CH" smtClean="0"/>
              <a:t>24/11/2022</a:t>
            </a:fld>
            <a:endParaRPr lang="en-CH"/>
          </a:p>
        </p:txBody>
      </p:sp>
      <p:sp>
        <p:nvSpPr>
          <p:cNvPr id="6" name="Footer Placeholder 5">
            <a:extLst>
              <a:ext uri="{FF2B5EF4-FFF2-40B4-BE49-F238E27FC236}">
                <a16:creationId xmlns:a16="http://schemas.microsoft.com/office/drawing/2014/main" id="{555E643C-6D35-7443-37A5-4754AA18ED0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C536468-5D79-937A-DB06-EAAC605C57AE}"/>
              </a:ext>
            </a:extLst>
          </p:cNvPr>
          <p:cNvSpPr>
            <a:spLocks noGrp="1"/>
          </p:cNvSpPr>
          <p:nvPr>
            <p:ph type="sldNum" sz="quarter" idx="12"/>
          </p:nvPr>
        </p:nvSpPr>
        <p:spPr/>
        <p:txBody>
          <a:bodyPr/>
          <a:lstStyle/>
          <a:p>
            <a:fld id="{3D462FA3-DDCF-48D8-977A-4B2808911781}" type="slidenum">
              <a:rPr lang="en-CH" smtClean="0"/>
              <a:t>‹#›</a:t>
            </a:fld>
            <a:endParaRPr lang="en-CH"/>
          </a:p>
        </p:txBody>
      </p:sp>
    </p:spTree>
    <p:extLst>
      <p:ext uri="{BB962C8B-B14F-4D97-AF65-F5344CB8AC3E}">
        <p14:creationId xmlns:p14="http://schemas.microsoft.com/office/powerpoint/2010/main" val="6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E5D1D-085A-87B0-64D0-18C233AFF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CE346836-3333-089B-A5DC-3BA471E52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40237D8-8717-17F2-81F8-E36335CDB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05F38-CB3E-40B1-8110-9EA374EC75E7}" type="datetimeFigureOut">
              <a:rPr lang="en-CH" smtClean="0"/>
              <a:t>24/11/2022</a:t>
            </a:fld>
            <a:endParaRPr lang="en-CH"/>
          </a:p>
        </p:txBody>
      </p:sp>
      <p:sp>
        <p:nvSpPr>
          <p:cNvPr id="5" name="Footer Placeholder 4">
            <a:extLst>
              <a:ext uri="{FF2B5EF4-FFF2-40B4-BE49-F238E27FC236}">
                <a16:creationId xmlns:a16="http://schemas.microsoft.com/office/drawing/2014/main" id="{B5369589-18F4-8CB9-597A-AC155A536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767536F8-3C8B-F495-C222-954590216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62FA3-DDCF-48D8-977A-4B2808911781}" type="slidenum">
              <a:rPr lang="en-CH" smtClean="0"/>
              <a:t>‹#›</a:t>
            </a:fld>
            <a:endParaRPr lang="en-CH"/>
          </a:p>
        </p:txBody>
      </p:sp>
    </p:spTree>
    <p:extLst>
      <p:ext uri="{BB962C8B-B14F-4D97-AF65-F5344CB8AC3E}">
        <p14:creationId xmlns:p14="http://schemas.microsoft.com/office/powerpoint/2010/main" val="514600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10;&#10;Description automatically generated with low confidence">
            <a:extLst>
              <a:ext uri="{FF2B5EF4-FFF2-40B4-BE49-F238E27FC236}">
                <a16:creationId xmlns:a16="http://schemas.microsoft.com/office/drawing/2014/main" id="{59A605FB-08B7-8C3E-1DD2-A325F8D2C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40" y="623275"/>
            <a:ext cx="5117192" cy="5607882"/>
          </a:xfrm>
          <a:prstGeom prst="rect">
            <a:avLst/>
          </a:prstGeom>
        </p:spPr>
      </p:pic>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6544393" y="3014134"/>
            <a:ext cx="4847367" cy="3020183"/>
          </a:xfrm>
        </p:spPr>
        <p:txBody>
          <a:bodyPr vert="horz" lIns="91440" tIns="45720" rIns="91440" bIns="45720" rtlCol="0" anchor="b">
            <a:normAutofit/>
          </a:bodyPr>
          <a:lstStyle/>
          <a:p>
            <a:pPr algn="l"/>
            <a:r>
              <a:rPr lang="en-US" sz="1600" b="1" u="sng" dirty="0"/>
              <a:t>Prepared By:</a:t>
            </a:r>
            <a:br>
              <a:rPr lang="en-US" sz="1600" b="1" dirty="0"/>
            </a:br>
            <a:r>
              <a:rPr lang="en-US" sz="1600" b="1" dirty="0"/>
              <a:t>Ankur Kushwaha</a:t>
            </a:r>
            <a:br>
              <a:rPr lang="en-US" sz="1600" b="1" dirty="0"/>
            </a:br>
            <a:r>
              <a:rPr lang="en-US" sz="1600" b="1" dirty="0" err="1"/>
              <a:t>Prahlad</a:t>
            </a:r>
            <a:r>
              <a:rPr lang="en-US" sz="1600" b="1" dirty="0"/>
              <a:t> Roy Pareek</a:t>
            </a:r>
            <a:br>
              <a:rPr lang="en-US" sz="1600" b="1" dirty="0"/>
            </a:br>
            <a:r>
              <a:rPr lang="en-US" sz="1600" b="1" dirty="0"/>
              <a:t>Pankaj Patel</a:t>
            </a:r>
            <a:br>
              <a:rPr lang="en-US" sz="1600" b="1" dirty="0"/>
            </a:br>
            <a:r>
              <a:rPr lang="en-US" sz="1600" b="1" dirty="0"/>
              <a:t>Pooja Tailor</a:t>
            </a:r>
            <a:br>
              <a:rPr lang="en-US" sz="1600" b="1" dirty="0"/>
            </a:br>
            <a:r>
              <a:rPr lang="en-US" sz="1600" b="1" dirty="0" err="1"/>
              <a:t>Aerika</a:t>
            </a:r>
            <a:r>
              <a:rPr lang="en-US" sz="1600" b="1" dirty="0"/>
              <a:t> Modi</a:t>
            </a:r>
            <a:br>
              <a:rPr lang="en-US" sz="1600" b="1" dirty="0"/>
            </a:br>
            <a:r>
              <a:rPr lang="en-US" sz="1600" b="1" dirty="0" err="1"/>
              <a:t>Heer</a:t>
            </a:r>
            <a:r>
              <a:rPr lang="en-US" sz="1600" b="1" dirty="0"/>
              <a:t> </a:t>
            </a:r>
            <a:r>
              <a:rPr lang="en-US" sz="1600" b="1" dirty="0" err="1"/>
              <a:t>Vankawala</a:t>
            </a:r>
            <a:endParaRPr lang="en-US" sz="1600" b="1" kern="1200" dirty="0">
              <a:solidFill>
                <a:schemeClr val="tx1"/>
              </a:solidFill>
              <a:latin typeface="+mj-lt"/>
              <a:ea typeface="+mj-ea"/>
              <a:cs typeface="+mj-cs"/>
            </a:endParaRPr>
          </a:p>
        </p:txBody>
      </p:sp>
      <p:sp>
        <p:nvSpPr>
          <p:cNvPr id="11" name="Title 1">
            <a:extLst>
              <a:ext uri="{FF2B5EF4-FFF2-40B4-BE49-F238E27FC236}">
                <a16:creationId xmlns:a16="http://schemas.microsoft.com/office/drawing/2014/main" id="{7EB6A8FE-2380-C4D0-1138-37B42181A900}"/>
              </a:ext>
            </a:extLst>
          </p:cNvPr>
          <p:cNvSpPr txBox="1">
            <a:spLocks/>
          </p:cNvSpPr>
          <p:nvPr/>
        </p:nvSpPr>
        <p:spPr>
          <a:xfrm>
            <a:off x="6717672" y="3253527"/>
            <a:ext cx="4847367" cy="214538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000" b="1" dirty="0"/>
          </a:p>
        </p:txBody>
      </p:sp>
      <p:sp>
        <p:nvSpPr>
          <p:cNvPr id="3" name="Title 1">
            <a:extLst>
              <a:ext uri="{FF2B5EF4-FFF2-40B4-BE49-F238E27FC236}">
                <a16:creationId xmlns:a16="http://schemas.microsoft.com/office/drawing/2014/main" id="{6321E707-B09A-94FF-3F93-CB9C79AEEC97}"/>
              </a:ext>
            </a:extLst>
          </p:cNvPr>
          <p:cNvSpPr txBox="1">
            <a:spLocks/>
          </p:cNvSpPr>
          <p:nvPr/>
        </p:nvSpPr>
        <p:spPr>
          <a:xfrm>
            <a:off x="6675603" y="905688"/>
            <a:ext cx="4847367" cy="238615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6100" b="1" dirty="0">
                <a:solidFill>
                  <a:srgbClr val="002060"/>
                </a:solidFill>
              </a:rPr>
              <a:t>Fall Detection Recognition Systems</a:t>
            </a:r>
          </a:p>
        </p:txBody>
      </p:sp>
    </p:spTree>
    <p:extLst>
      <p:ext uri="{BB962C8B-B14F-4D97-AF65-F5344CB8AC3E}">
        <p14:creationId xmlns:p14="http://schemas.microsoft.com/office/powerpoint/2010/main" val="414945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965201" y="1036674"/>
            <a:ext cx="3689096" cy="3514364"/>
          </a:xfrm>
        </p:spPr>
        <p:txBody>
          <a:bodyPr anchor="b">
            <a:normAutofit/>
          </a:bodyPr>
          <a:lstStyle/>
          <a:p>
            <a:pPr algn="r"/>
            <a:r>
              <a:rPr lang="en-GB" sz="5000" b="1" dirty="0"/>
              <a:t> </a:t>
            </a:r>
            <a:r>
              <a:rPr lang="en-GB" sz="5000" b="1" dirty="0">
                <a:solidFill>
                  <a:srgbClr val="002060"/>
                </a:solidFill>
                <a:latin typeface="Arial" panose="020B0604020202020204" pitchFamily="34" charset="0"/>
                <a:cs typeface="Arial" panose="020B0604020202020204" pitchFamily="34" charset="0"/>
              </a:rPr>
              <a:t>Estimation Calculation</a:t>
            </a:r>
            <a:br>
              <a:rPr lang="en-GB" sz="5000" b="1" dirty="0"/>
            </a:br>
            <a:endParaRPr lang="en-CH" sz="5000" b="1" dirty="0"/>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965202" y="4582814"/>
            <a:ext cx="3689094" cy="1312657"/>
          </a:xfrm>
        </p:spPr>
        <p:txBody>
          <a:bodyPr anchor="t">
            <a:normAutofit fontScale="92500" lnSpcReduction="20000"/>
          </a:bodyPr>
          <a:lstStyle/>
          <a:p>
            <a:pPr algn="r"/>
            <a:r>
              <a:rPr lang="en-GB" sz="2000" dirty="0"/>
              <a:t>E = Effort in person months</a:t>
            </a:r>
          </a:p>
          <a:p>
            <a:pPr algn="r"/>
            <a:r>
              <a:rPr lang="en-GB" sz="2000" dirty="0"/>
              <a:t>t= project durations</a:t>
            </a:r>
          </a:p>
          <a:p>
            <a:pPr algn="r"/>
            <a:r>
              <a:rPr lang="en-GB" sz="2000" dirty="0"/>
              <a:t>B(Special Skill Factors)=?</a:t>
            </a:r>
          </a:p>
          <a:p>
            <a:pPr algn="r"/>
            <a:r>
              <a:rPr lang="en-GB" sz="2000" dirty="0"/>
              <a:t>P(</a:t>
            </a:r>
            <a:r>
              <a:rPr lang="en-GB" sz="2000"/>
              <a:t>Productive Parameters)=?</a:t>
            </a:r>
          </a:p>
        </p:txBody>
      </p:sp>
      <p:pic>
        <p:nvPicPr>
          <p:cNvPr id="5" name="Picture 4" descr="Text, letter&#10;&#10;Description automatically generated">
            <a:extLst>
              <a:ext uri="{FF2B5EF4-FFF2-40B4-BE49-F238E27FC236}">
                <a16:creationId xmlns:a16="http://schemas.microsoft.com/office/drawing/2014/main" id="{68F43A37-57F2-7D52-F5DD-ED8A46258449}"/>
              </a:ext>
            </a:extLst>
          </p:cNvPr>
          <p:cNvPicPr>
            <a:picLocks noChangeAspect="1"/>
          </p:cNvPicPr>
          <p:nvPr/>
        </p:nvPicPr>
        <p:blipFill>
          <a:blip r:embed="rId2"/>
          <a:stretch>
            <a:fillRect/>
          </a:stretch>
        </p:blipFill>
        <p:spPr>
          <a:xfrm>
            <a:off x="5342862" y="2586151"/>
            <a:ext cx="4811872" cy="1118759"/>
          </a:xfrm>
          <a:prstGeom prst="rect">
            <a:avLst/>
          </a:prstGeom>
        </p:spPr>
      </p:pic>
    </p:spTree>
    <p:extLst>
      <p:ext uri="{BB962C8B-B14F-4D97-AF65-F5344CB8AC3E}">
        <p14:creationId xmlns:p14="http://schemas.microsoft.com/office/powerpoint/2010/main" val="328890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D57498-4B1D-51C4-DE1E-B4C9F53219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3225" y="650241"/>
            <a:ext cx="2113915" cy="5679438"/>
          </a:xfrm>
          <a:prstGeom prst="rect">
            <a:avLst/>
          </a:prstGeom>
        </p:spPr>
      </p:pic>
      <p:pic>
        <p:nvPicPr>
          <p:cNvPr id="5" name="Picture 4">
            <a:extLst>
              <a:ext uri="{FF2B5EF4-FFF2-40B4-BE49-F238E27FC236}">
                <a16:creationId xmlns:a16="http://schemas.microsoft.com/office/drawing/2014/main" id="{5E958514-6354-3A25-5186-0CDBA6DE9B1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2675"/>
          <a:stretch/>
        </p:blipFill>
        <p:spPr bwMode="auto">
          <a:xfrm>
            <a:off x="4419600" y="650241"/>
            <a:ext cx="4267199" cy="242570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D492C98-9C4E-0F40-5A91-6ED0D5F986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1538"/>
          <a:stretch/>
        </p:blipFill>
        <p:spPr bwMode="auto">
          <a:xfrm>
            <a:off x="4419600" y="3441064"/>
            <a:ext cx="4267199" cy="28886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425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07F9-6C92-A222-CCA3-A6328AA774D6}"/>
              </a:ext>
            </a:extLst>
          </p:cNvPr>
          <p:cNvSpPr>
            <a:spLocks noGrp="1"/>
          </p:cNvSpPr>
          <p:nvPr>
            <p:ph type="title"/>
          </p:nvPr>
        </p:nvSpPr>
        <p:spPr/>
        <p:txBody>
          <a:bodyPr/>
          <a:lstStyle/>
          <a:p>
            <a:r>
              <a:rPr lang="en-GB" dirty="0"/>
              <a:t>Accelerometer Implementation</a:t>
            </a:r>
            <a:endParaRPr lang="en-CH" dirty="0"/>
          </a:p>
        </p:txBody>
      </p:sp>
      <p:pic>
        <p:nvPicPr>
          <p:cNvPr id="4" name="Content Placeholder 3">
            <a:extLst>
              <a:ext uri="{FF2B5EF4-FFF2-40B4-BE49-F238E27FC236}">
                <a16:creationId xmlns:a16="http://schemas.microsoft.com/office/drawing/2014/main" id="{FAE28C80-E9EC-B9A5-5EB9-331EC45C9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875" y="1764665"/>
            <a:ext cx="5352090" cy="4351338"/>
          </a:xfrm>
          <a:prstGeom prst="rect">
            <a:avLst/>
          </a:prstGeom>
        </p:spPr>
      </p:pic>
    </p:spTree>
    <p:extLst>
      <p:ext uri="{BB962C8B-B14F-4D97-AF65-F5344CB8AC3E}">
        <p14:creationId xmlns:p14="http://schemas.microsoft.com/office/powerpoint/2010/main" val="7158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1285241" y="1008993"/>
            <a:ext cx="9231410" cy="3542045"/>
          </a:xfrm>
        </p:spPr>
        <p:txBody>
          <a:bodyPr anchor="b">
            <a:normAutofit/>
          </a:bodyPr>
          <a:lstStyle/>
          <a:p>
            <a:pPr algn="l"/>
            <a:r>
              <a:rPr lang="en-GB" sz="8100" b="1"/>
              <a:t>Process Model and Safety Standards</a:t>
            </a:r>
            <a:br>
              <a:rPr lang="en-GB" sz="8100" b="1"/>
            </a:br>
            <a:endParaRPr lang="en-CH" sz="8100" b="1"/>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1285241" y="4582814"/>
            <a:ext cx="7132335" cy="1312657"/>
          </a:xfrm>
        </p:spPr>
        <p:txBody>
          <a:bodyPr anchor="t">
            <a:normAutofit/>
          </a:bodyPr>
          <a:lstStyle/>
          <a:p>
            <a:pPr marL="342900" indent="-342900" algn="l">
              <a:buFont typeface="Wingdings" panose="05000000000000000000" pitchFamily="2" charset="2"/>
              <a:buChar char="q"/>
            </a:pPr>
            <a:r>
              <a:rPr lang="en-GB" dirty="0"/>
              <a:t>Rational Unified Process Model</a:t>
            </a:r>
          </a:p>
          <a:p>
            <a:pPr marL="342900" indent="-342900" algn="l">
              <a:buFont typeface="Wingdings" panose="05000000000000000000" pitchFamily="2" charset="2"/>
              <a:buChar char="q"/>
            </a:pPr>
            <a:r>
              <a:rPr lang="en-GB" dirty="0"/>
              <a:t>IEC61508 Safety Standard -- Ensures that our software meet IEC61508 safety standards</a:t>
            </a:r>
          </a:p>
          <a:p>
            <a:pPr algn="l"/>
            <a:endParaRPr lang="en-CH" dirty="0"/>
          </a:p>
        </p:txBody>
      </p:sp>
    </p:spTree>
    <p:extLst>
      <p:ext uri="{BB962C8B-B14F-4D97-AF65-F5344CB8AC3E}">
        <p14:creationId xmlns:p14="http://schemas.microsoft.com/office/powerpoint/2010/main" val="150254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4965430" y="629268"/>
            <a:ext cx="6586491" cy="1286160"/>
          </a:xfrm>
        </p:spPr>
        <p:txBody>
          <a:bodyPr vert="horz" lIns="91440" tIns="45720" rIns="91440" bIns="45720" rtlCol="0" anchor="b">
            <a:normAutofit/>
          </a:bodyPr>
          <a:lstStyle/>
          <a:p>
            <a:pPr algn="l"/>
            <a:r>
              <a:rPr lang="en-US" sz="4100" b="1" dirty="0"/>
              <a:t>Why Rational Unified Process Model ?</a:t>
            </a:r>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4965431" y="2438400"/>
            <a:ext cx="6586489" cy="3785419"/>
          </a:xfrm>
        </p:spPr>
        <p:txBody>
          <a:bodyPr vert="horz" lIns="91440" tIns="45720" rIns="91440" bIns="45720" rtlCol="0">
            <a:normAutofit/>
          </a:bodyPr>
          <a:lstStyle/>
          <a:p>
            <a:pPr marL="342900" indent="-228600" algn="l">
              <a:buFont typeface="Arial" panose="020B0604020202020204" pitchFamily="34" charset="0"/>
              <a:buChar char="•"/>
            </a:pPr>
            <a:r>
              <a:rPr lang="en-US" sz="1900" b="0" i="0" u="none" strike="noStrike" baseline="0" dirty="0"/>
              <a:t>A process for developing object-oriented software is called Rational Unified Process (RUP)</a:t>
            </a:r>
          </a:p>
          <a:p>
            <a:pPr marL="342900" indent="-228600" algn="l">
              <a:buFont typeface="Arial" panose="020B0604020202020204" pitchFamily="34" charset="0"/>
              <a:buChar char="•"/>
            </a:pPr>
            <a:r>
              <a:rPr lang="en-US" sz="1900" b="0" i="0" u="none" strike="noStrike" baseline="0" dirty="0"/>
              <a:t>An Iterative Process for Projects</a:t>
            </a:r>
          </a:p>
          <a:p>
            <a:pPr marL="342900" indent="-228600" algn="l">
              <a:buFont typeface="Arial" panose="020B0604020202020204" pitchFamily="34" charset="0"/>
              <a:buChar char="•"/>
            </a:pPr>
            <a:r>
              <a:rPr lang="en-US" sz="1900" dirty="0"/>
              <a:t> RUP provides a systematic approach to allocating and managing activities and responsibilities within a development organization by segmenting the project life cycle into several phases.</a:t>
            </a:r>
          </a:p>
          <a:p>
            <a:pPr marL="342900" indent="-228600" algn="l">
              <a:buFont typeface="Arial" panose="020B0604020202020204" pitchFamily="34" charset="0"/>
              <a:buChar char="•"/>
            </a:pPr>
            <a:r>
              <a:rPr lang="en-US" sz="1900" dirty="0"/>
              <a:t> Software developers can deal with varying needs from clients or the project itself </a:t>
            </a:r>
          </a:p>
          <a:p>
            <a:pPr marL="342900" indent="-228600" algn="l">
              <a:buFont typeface="Arial" panose="020B0604020202020204" pitchFamily="34" charset="0"/>
              <a:buChar char="•"/>
            </a:pPr>
            <a:r>
              <a:rPr lang="en-US" sz="1900" dirty="0"/>
              <a:t>RUP emphasizes the significance of accurate documentation as well. It also boosts software engineers' productivity</a:t>
            </a:r>
          </a:p>
          <a:p>
            <a:pPr indent="-228600" algn="l">
              <a:buFont typeface="Arial" panose="020B0604020202020204" pitchFamily="34" charset="0"/>
              <a:buChar char="•"/>
            </a:pPr>
            <a:endParaRPr lang="en-US" sz="1900" dirty="0"/>
          </a:p>
        </p:txBody>
      </p:sp>
      <p:pic>
        <p:nvPicPr>
          <p:cNvPr id="5" name="Picture 4" descr="A group of yellow figures and a red figure on the other side">
            <a:extLst>
              <a:ext uri="{FF2B5EF4-FFF2-40B4-BE49-F238E27FC236}">
                <a16:creationId xmlns:a16="http://schemas.microsoft.com/office/drawing/2014/main" id="{58E7C35D-C275-5E4D-7CA1-0796B67E7FE5}"/>
              </a:ext>
            </a:extLst>
          </p:cNvPr>
          <p:cNvPicPr>
            <a:picLocks noChangeAspect="1"/>
          </p:cNvPicPr>
          <p:nvPr/>
        </p:nvPicPr>
        <p:blipFill rotWithShape="1">
          <a:blip r:embed="rId2"/>
          <a:srcRect l="45751" r="912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F1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0" y="467360"/>
            <a:ext cx="10353040" cy="1254442"/>
          </a:xfrm>
        </p:spPr>
        <p:txBody>
          <a:bodyPr>
            <a:normAutofit fontScale="90000"/>
          </a:bodyPr>
          <a:lstStyle/>
          <a:p>
            <a:pPr algn="l"/>
            <a:r>
              <a:rPr lang="en-GB" sz="5000" b="1" dirty="0">
                <a:solidFill>
                  <a:srgbClr val="002060"/>
                </a:solidFill>
              </a:rPr>
              <a:t>     </a:t>
            </a:r>
            <a:r>
              <a:rPr lang="en-GB" sz="5000" b="1" dirty="0">
                <a:solidFill>
                  <a:srgbClr val="002060"/>
                </a:solidFill>
                <a:latin typeface="Arial" panose="020B0604020202020204" pitchFamily="34" charset="0"/>
                <a:cs typeface="Arial" panose="020B0604020202020204" pitchFamily="34" charset="0"/>
              </a:rPr>
              <a:t>Steps in our (U) Process Model</a:t>
            </a:r>
            <a:br>
              <a:rPr lang="en-GB" sz="5000" b="1" dirty="0">
                <a:solidFill>
                  <a:srgbClr val="002060"/>
                </a:solidFill>
              </a:rPr>
            </a:br>
            <a:endParaRPr lang="en-CH" sz="5000" b="1" dirty="0">
              <a:solidFill>
                <a:srgbClr val="002060"/>
              </a:solidFill>
            </a:endParaRPr>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604520" y="2321878"/>
            <a:ext cx="9144000" cy="3977322"/>
          </a:xfrm>
        </p:spPr>
        <p:txBody>
          <a:bodyPr>
            <a:normAutofit/>
          </a:bodyPr>
          <a:lstStyle/>
          <a:p>
            <a:pPr marL="342900" indent="-342900" algn="l">
              <a:buFont typeface="Wingdings" panose="05000000000000000000" pitchFamily="2" charset="2"/>
              <a:buChar char="q"/>
            </a:pPr>
            <a:r>
              <a:rPr lang="en-GB" dirty="0"/>
              <a:t>Requirement Analysis</a:t>
            </a:r>
          </a:p>
          <a:p>
            <a:pPr marL="342900" indent="-342900" algn="l">
              <a:buFont typeface="Wingdings" panose="05000000000000000000" pitchFamily="2" charset="2"/>
              <a:buChar char="q"/>
            </a:pPr>
            <a:r>
              <a:rPr lang="en-GB" dirty="0"/>
              <a:t>Design and Implementation ( Use case diagram)</a:t>
            </a:r>
          </a:p>
          <a:p>
            <a:pPr marL="342900" indent="-342900" algn="l">
              <a:buFont typeface="Wingdings" panose="05000000000000000000" pitchFamily="2" charset="2"/>
              <a:buChar char="q"/>
            </a:pPr>
            <a:r>
              <a:rPr lang="en-GB" dirty="0"/>
              <a:t>Coding </a:t>
            </a:r>
          </a:p>
          <a:p>
            <a:pPr marL="342900" indent="-342900" algn="l">
              <a:buFont typeface="Wingdings" panose="05000000000000000000" pitchFamily="2" charset="2"/>
              <a:buChar char="q"/>
            </a:pPr>
            <a:r>
              <a:rPr lang="en-GB" dirty="0"/>
              <a:t>Testing ( Integration Testing , System testing)</a:t>
            </a:r>
          </a:p>
          <a:p>
            <a:pPr marL="342900" indent="-342900" algn="l">
              <a:buFont typeface="Wingdings" panose="05000000000000000000" pitchFamily="2" charset="2"/>
              <a:buChar char="q"/>
            </a:pPr>
            <a:r>
              <a:rPr lang="en-GB" dirty="0"/>
              <a:t> Deployment</a:t>
            </a:r>
          </a:p>
          <a:p>
            <a:pPr marL="342900" indent="-342900" algn="l">
              <a:buFont typeface="Wingdings" panose="05000000000000000000" pitchFamily="2" charset="2"/>
              <a:buChar char="q"/>
            </a:pPr>
            <a:r>
              <a:rPr lang="en-GB" dirty="0"/>
              <a:t>IEC61508 Safety Standard -- Ensures that our software meet IEC61508 safety standards</a:t>
            </a:r>
          </a:p>
          <a:p>
            <a:pPr algn="l"/>
            <a:endParaRPr lang="en-CH" dirty="0"/>
          </a:p>
        </p:txBody>
      </p:sp>
      <p:sp>
        <p:nvSpPr>
          <p:cNvPr id="4" name="Title 1">
            <a:extLst>
              <a:ext uri="{FF2B5EF4-FFF2-40B4-BE49-F238E27FC236}">
                <a16:creationId xmlns:a16="http://schemas.microsoft.com/office/drawing/2014/main" id="{1C94F69E-0665-B3AE-99D9-717C318D8B63}"/>
              </a:ext>
            </a:extLst>
          </p:cNvPr>
          <p:cNvSpPr txBox="1">
            <a:spLocks/>
          </p:cNvSpPr>
          <p:nvPr/>
        </p:nvSpPr>
        <p:spPr>
          <a:xfrm>
            <a:off x="0" y="1404779"/>
            <a:ext cx="10353040" cy="738981"/>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100" b="1" dirty="0">
                <a:solidFill>
                  <a:srgbClr val="002060"/>
                </a:solidFill>
              </a:rPr>
              <a:t>         Here are the steps which will be implemented in each iteration .</a:t>
            </a:r>
            <a:br>
              <a:rPr lang="en-GB" sz="5000" b="1" dirty="0">
                <a:solidFill>
                  <a:srgbClr val="002060"/>
                </a:solidFill>
              </a:rPr>
            </a:br>
            <a:endParaRPr lang="en-CH" sz="5000" b="1" dirty="0">
              <a:solidFill>
                <a:srgbClr val="002060"/>
              </a:solidFill>
            </a:endParaRPr>
          </a:p>
        </p:txBody>
      </p:sp>
    </p:spTree>
    <p:extLst>
      <p:ext uri="{BB962C8B-B14F-4D97-AF65-F5344CB8AC3E}">
        <p14:creationId xmlns:p14="http://schemas.microsoft.com/office/powerpoint/2010/main" val="179167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0" y="467360"/>
            <a:ext cx="10353040" cy="1254442"/>
          </a:xfrm>
        </p:spPr>
        <p:txBody>
          <a:bodyPr>
            <a:normAutofit fontScale="90000"/>
          </a:bodyPr>
          <a:lstStyle/>
          <a:p>
            <a:pPr algn="l"/>
            <a:r>
              <a:rPr lang="en-GB" sz="5000" b="1" dirty="0">
                <a:solidFill>
                  <a:srgbClr val="002060"/>
                </a:solidFill>
              </a:rPr>
              <a:t>     </a:t>
            </a:r>
            <a:r>
              <a:rPr lang="en-GB" sz="5000" b="1" dirty="0">
                <a:solidFill>
                  <a:srgbClr val="002060"/>
                </a:solidFill>
                <a:latin typeface="Arial" panose="020B0604020202020204" pitchFamily="34" charset="0"/>
                <a:cs typeface="Arial" panose="020B0604020202020204" pitchFamily="34" charset="0"/>
              </a:rPr>
              <a:t>Iterative Process Development</a:t>
            </a:r>
            <a:br>
              <a:rPr lang="en-GB" sz="5000" b="1" dirty="0">
                <a:solidFill>
                  <a:srgbClr val="002060"/>
                </a:solidFill>
              </a:rPr>
            </a:br>
            <a:endParaRPr lang="en-CH" sz="5000" b="1" dirty="0">
              <a:solidFill>
                <a:srgbClr val="002060"/>
              </a:solidFill>
            </a:endParaRPr>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604520" y="1315407"/>
            <a:ext cx="9144000" cy="3977322"/>
          </a:xfrm>
        </p:spPr>
        <p:txBody>
          <a:bodyPr>
            <a:normAutofit/>
          </a:bodyPr>
          <a:lstStyle/>
          <a:p>
            <a:pPr marL="342900" indent="-342900" algn="l">
              <a:buFont typeface="Wingdings" panose="05000000000000000000" pitchFamily="2" charset="2"/>
              <a:buChar char="q"/>
            </a:pPr>
            <a:r>
              <a:rPr lang="en-GB" dirty="0"/>
              <a:t>Every Development process in each iteration will take two weeks to complete .</a:t>
            </a:r>
          </a:p>
          <a:p>
            <a:pPr marL="342900" indent="-342900" algn="l">
              <a:buFont typeface="Wingdings" panose="05000000000000000000" pitchFamily="2" charset="2"/>
              <a:buChar char="q"/>
            </a:pPr>
            <a:r>
              <a:rPr lang="en-GB" dirty="0"/>
              <a:t>Development will be completed in three iterations .</a:t>
            </a:r>
          </a:p>
          <a:p>
            <a:pPr marL="342900" indent="-342900" algn="l">
              <a:buFont typeface="Wingdings" panose="05000000000000000000" pitchFamily="2" charset="2"/>
              <a:buChar char="q"/>
            </a:pPr>
            <a:r>
              <a:rPr lang="en-GB" dirty="0"/>
              <a:t>In each iteration software will be tested, integrated and deployed .</a:t>
            </a:r>
          </a:p>
          <a:p>
            <a:pPr marL="342900" indent="-342900" algn="l">
              <a:buFont typeface="Wingdings" panose="05000000000000000000" pitchFamily="2" charset="2"/>
              <a:buChar char="q"/>
            </a:pPr>
            <a:endParaRPr lang="en-GB" dirty="0"/>
          </a:p>
          <a:p>
            <a:pPr algn="l"/>
            <a:endParaRPr lang="en-CH" dirty="0"/>
          </a:p>
        </p:txBody>
      </p:sp>
      <p:sp>
        <p:nvSpPr>
          <p:cNvPr id="5" name="Oval 4">
            <a:extLst>
              <a:ext uri="{FF2B5EF4-FFF2-40B4-BE49-F238E27FC236}">
                <a16:creationId xmlns:a16="http://schemas.microsoft.com/office/drawing/2014/main" id="{5C2A906D-4340-7E40-F6C0-0640234C8F1B}"/>
              </a:ext>
            </a:extLst>
          </p:cNvPr>
          <p:cNvSpPr/>
          <p:nvPr/>
        </p:nvSpPr>
        <p:spPr>
          <a:xfrm>
            <a:off x="4114800" y="4281963"/>
            <a:ext cx="2225040" cy="10010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Unified Process Model</a:t>
            </a:r>
            <a:endParaRPr lang="en-CH" dirty="0"/>
          </a:p>
        </p:txBody>
      </p:sp>
      <p:cxnSp>
        <p:nvCxnSpPr>
          <p:cNvPr id="7" name="Straight Connector 6">
            <a:extLst>
              <a:ext uri="{FF2B5EF4-FFF2-40B4-BE49-F238E27FC236}">
                <a16:creationId xmlns:a16="http://schemas.microsoft.com/office/drawing/2014/main" id="{0CA7DB91-3740-2400-9761-8B3D324DFBB9}"/>
              </a:ext>
            </a:extLst>
          </p:cNvPr>
          <p:cNvCxnSpPr>
            <a:stCxn id="5" idx="4"/>
          </p:cNvCxnSpPr>
          <p:nvPr/>
        </p:nvCxnSpPr>
        <p:spPr>
          <a:xfrm>
            <a:off x="5227320" y="5283042"/>
            <a:ext cx="0" cy="279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8AC39D-A99E-CC2A-DCD3-40700584BF48}"/>
              </a:ext>
            </a:extLst>
          </p:cNvPr>
          <p:cNvCxnSpPr>
            <a:cxnSpLocks/>
          </p:cNvCxnSpPr>
          <p:nvPr/>
        </p:nvCxnSpPr>
        <p:spPr>
          <a:xfrm flipH="1">
            <a:off x="1818640" y="5486400"/>
            <a:ext cx="7284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A91EC4-E9D1-9DB3-8B73-37C34364B7AA}"/>
              </a:ext>
            </a:extLst>
          </p:cNvPr>
          <p:cNvCxnSpPr/>
          <p:nvPr/>
        </p:nvCxnSpPr>
        <p:spPr>
          <a:xfrm>
            <a:off x="1818640" y="5486400"/>
            <a:ext cx="0" cy="81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8BC476-5A55-F513-12C3-92F043D7B839}"/>
              </a:ext>
            </a:extLst>
          </p:cNvPr>
          <p:cNvCxnSpPr/>
          <p:nvPr/>
        </p:nvCxnSpPr>
        <p:spPr>
          <a:xfrm>
            <a:off x="5227320" y="5486400"/>
            <a:ext cx="0" cy="69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C6E2E7-CB03-C39A-922A-0EF368F93EF3}"/>
              </a:ext>
            </a:extLst>
          </p:cNvPr>
          <p:cNvCxnSpPr>
            <a:cxnSpLocks/>
          </p:cNvCxnSpPr>
          <p:nvPr/>
        </p:nvCxnSpPr>
        <p:spPr>
          <a:xfrm>
            <a:off x="9103360" y="5486400"/>
            <a:ext cx="0" cy="5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D09C0FE-5738-8DF4-FB5D-710EA64D385B}"/>
              </a:ext>
            </a:extLst>
          </p:cNvPr>
          <p:cNvSpPr/>
          <p:nvPr/>
        </p:nvSpPr>
        <p:spPr>
          <a:xfrm>
            <a:off x="701040" y="6299200"/>
            <a:ext cx="2092958" cy="406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Iteration 1</a:t>
            </a:r>
            <a:endParaRPr lang="en-CH" dirty="0"/>
          </a:p>
        </p:txBody>
      </p:sp>
      <p:sp>
        <p:nvSpPr>
          <p:cNvPr id="20" name="Rectangle 19">
            <a:extLst>
              <a:ext uri="{FF2B5EF4-FFF2-40B4-BE49-F238E27FC236}">
                <a16:creationId xmlns:a16="http://schemas.microsoft.com/office/drawing/2014/main" id="{980ABF77-AD57-A714-AF66-E7CD988CCF14}"/>
              </a:ext>
            </a:extLst>
          </p:cNvPr>
          <p:cNvSpPr/>
          <p:nvPr/>
        </p:nvSpPr>
        <p:spPr>
          <a:xfrm>
            <a:off x="8056881" y="6096012"/>
            <a:ext cx="2092958" cy="406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Iteration 3</a:t>
            </a:r>
            <a:endParaRPr lang="en-CH" dirty="0"/>
          </a:p>
        </p:txBody>
      </p:sp>
      <p:sp>
        <p:nvSpPr>
          <p:cNvPr id="21" name="Rectangle 20">
            <a:extLst>
              <a:ext uri="{FF2B5EF4-FFF2-40B4-BE49-F238E27FC236}">
                <a16:creationId xmlns:a16="http://schemas.microsoft.com/office/drawing/2014/main" id="{77799615-9D81-B8EA-7F2F-0D1162665AB5}"/>
              </a:ext>
            </a:extLst>
          </p:cNvPr>
          <p:cNvSpPr/>
          <p:nvPr/>
        </p:nvSpPr>
        <p:spPr>
          <a:xfrm>
            <a:off x="4023358" y="6177280"/>
            <a:ext cx="2092958" cy="345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Iteration 2</a:t>
            </a:r>
            <a:endParaRPr lang="en-CH" dirty="0"/>
          </a:p>
        </p:txBody>
      </p:sp>
    </p:spTree>
    <p:extLst>
      <p:ext uri="{BB962C8B-B14F-4D97-AF65-F5344CB8AC3E}">
        <p14:creationId xmlns:p14="http://schemas.microsoft.com/office/powerpoint/2010/main" val="191734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213360" y="1067436"/>
            <a:ext cx="10353040" cy="1254442"/>
          </a:xfrm>
        </p:spPr>
        <p:txBody>
          <a:bodyPr>
            <a:normAutofit fontScale="90000"/>
          </a:bodyPr>
          <a:lstStyle/>
          <a:p>
            <a:pPr algn="l"/>
            <a:r>
              <a:rPr lang="en-GB" sz="5000" b="1" dirty="0">
                <a:solidFill>
                  <a:srgbClr val="002060"/>
                </a:solidFill>
              </a:rPr>
              <a:t> </a:t>
            </a:r>
            <a:r>
              <a:rPr lang="en-GB" sz="3900" b="1" dirty="0">
                <a:solidFill>
                  <a:srgbClr val="002060"/>
                </a:solidFill>
                <a:latin typeface="Arial" panose="020B0604020202020204" pitchFamily="34" charset="0"/>
                <a:cs typeface="Arial" panose="020B0604020202020204" pitchFamily="34" charset="0"/>
              </a:rPr>
              <a:t>Implementation of IEC 61508 Safety Standards</a:t>
            </a:r>
            <a:br>
              <a:rPr lang="en-GB" sz="5000" b="1" dirty="0">
                <a:solidFill>
                  <a:srgbClr val="002060"/>
                </a:solidFill>
              </a:rPr>
            </a:br>
            <a:endParaRPr lang="en-CH" sz="5000" b="1" dirty="0">
              <a:solidFill>
                <a:srgbClr val="002060"/>
              </a:solidFill>
            </a:endParaRPr>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604520" y="2321878"/>
            <a:ext cx="9144000" cy="2768282"/>
          </a:xfrm>
        </p:spPr>
        <p:txBody>
          <a:bodyPr>
            <a:normAutofit/>
          </a:bodyPr>
          <a:lstStyle/>
          <a:p>
            <a:pPr marL="342900" indent="-342900" algn="l">
              <a:buFont typeface="Wingdings" panose="05000000000000000000" pitchFamily="2" charset="2"/>
              <a:buChar char="q"/>
            </a:pPr>
            <a:r>
              <a:rPr lang="en-GB" dirty="0"/>
              <a:t>Hazard and Risk Analysis must be done </a:t>
            </a:r>
          </a:p>
          <a:p>
            <a:pPr marL="342900" indent="-342900" algn="l">
              <a:buFont typeface="Wingdings" panose="05000000000000000000" pitchFamily="2" charset="2"/>
              <a:buChar char="q"/>
            </a:pPr>
            <a:r>
              <a:rPr lang="en-GB" dirty="0"/>
              <a:t>Specify Safety Requirements during analysis phase of our fall detection project.</a:t>
            </a:r>
          </a:p>
          <a:p>
            <a:pPr marL="342900" indent="-342900" algn="l">
              <a:buFont typeface="Wingdings" panose="05000000000000000000" pitchFamily="2" charset="2"/>
              <a:buChar char="q"/>
            </a:pPr>
            <a:r>
              <a:rPr lang="en-GB" dirty="0"/>
              <a:t>Safety validation of fall detection system must be done </a:t>
            </a:r>
          </a:p>
          <a:p>
            <a:pPr marL="342900" indent="-342900" algn="l">
              <a:buFont typeface="Wingdings" panose="05000000000000000000" pitchFamily="2" charset="2"/>
              <a:buChar char="q"/>
            </a:pPr>
            <a:r>
              <a:rPr lang="en-GB" dirty="0"/>
              <a:t>Operation and maintenance  of the systems</a:t>
            </a:r>
          </a:p>
          <a:p>
            <a:pPr marL="342900" indent="-342900" algn="l">
              <a:buFont typeface="Wingdings" panose="05000000000000000000" pitchFamily="2" charset="2"/>
              <a:buChar char="q"/>
            </a:pPr>
            <a:r>
              <a:rPr lang="en-GB" dirty="0"/>
              <a:t>Achieving functional safety and managing risk</a:t>
            </a:r>
          </a:p>
          <a:p>
            <a:pPr marL="342900" indent="-342900" algn="l">
              <a:buFont typeface="Wingdings" panose="05000000000000000000" pitchFamily="2" charset="2"/>
              <a:buChar char="q"/>
            </a:pPr>
            <a:endParaRPr lang="en-GB" dirty="0"/>
          </a:p>
          <a:p>
            <a:pPr marL="342900" indent="-342900" algn="l">
              <a:buFont typeface="Wingdings" panose="05000000000000000000" pitchFamily="2" charset="2"/>
              <a:buChar char="q"/>
            </a:pPr>
            <a:endParaRPr lang="en-GB" dirty="0"/>
          </a:p>
        </p:txBody>
      </p:sp>
    </p:spTree>
    <p:extLst>
      <p:ext uri="{BB962C8B-B14F-4D97-AF65-F5344CB8AC3E}">
        <p14:creationId xmlns:p14="http://schemas.microsoft.com/office/powerpoint/2010/main" val="131060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0" y="487680"/>
            <a:ext cx="10353040" cy="934720"/>
          </a:xfrm>
        </p:spPr>
        <p:txBody>
          <a:bodyPr>
            <a:normAutofit/>
          </a:bodyPr>
          <a:lstStyle/>
          <a:p>
            <a:r>
              <a:rPr lang="en-GB" sz="5000" b="1" dirty="0">
                <a:solidFill>
                  <a:srgbClr val="002060"/>
                </a:solidFill>
              </a:rPr>
              <a:t>	</a:t>
            </a:r>
            <a:r>
              <a:rPr lang="en-GB" sz="5000" b="1" dirty="0">
                <a:solidFill>
                  <a:srgbClr val="002060"/>
                </a:solidFill>
                <a:latin typeface="Arial" panose="020B0604020202020204" pitchFamily="34" charset="0"/>
                <a:cs typeface="Arial" panose="020B0604020202020204" pitchFamily="34" charset="0"/>
              </a:rPr>
              <a:t>Requirement Analysis</a:t>
            </a:r>
            <a:endParaRPr lang="en-CH" sz="5000" b="1" dirty="0">
              <a:solidFill>
                <a:srgbClr val="00206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695960" y="1691958"/>
            <a:ext cx="9144000" cy="1406842"/>
          </a:xfrm>
        </p:spPr>
        <p:txBody>
          <a:bodyPr/>
          <a:lstStyle/>
          <a:p>
            <a:pPr marL="342900" indent="-342900" algn="l">
              <a:buFont typeface="Wingdings" panose="05000000000000000000" pitchFamily="2" charset="2"/>
              <a:buChar char="q"/>
            </a:pPr>
            <a:r>
              <a:rPr lang="en-GB" dirty="0"/>
              <a:t>Fall Detection using  sensors.</a:t>
            </a:r>
          </a:p>
          <a:p>
            <a:pPr marL="342900" indent="-342900" algn="l">
              <a:buFont typeface="Wingdings" panose="05000000000000000000" pitchFamily="2" charset="2"/>
              <a:buChar char="q"/>
            </a:pPr>
            <a:r>
              <a:rPr lang="en-GB" dirty="0"/>
              <a:t>Alarm Notification should be sent to user </a:t>
            </a:r>
          </a:p>
          <a:p>
            <a:pPr marL="342900" indent="-342900" algn="l">
              <a:buFont typeface="Wingdings" panose="05000000000000000000" pitchFamily="2" charset="2"/>
              <a:buChar char="q"/>
            </a:pPr>
            <a:r>
              <a:rPr lang="en-GB" dirty="0"/>
              <a:t>Alert Emergency Services</a:t>
            </a:r>
          </a:p>
          <a:p>
            <a:pPr marL="342900" indent="-342900" algn="l">
              <a:buFont typeface="Wingdings" panose="05000000000000000000" pitchFamily="2" charset="2"/>
              <a:buChar char="q"/>
            </a:pPr>
            <a:endParaRPr lang="en-GB" dirty="0"/>
          </a:p>
          <a:p>
            <a:pPr algn="l"/>
            <a:endParaRPr lang="en-CH" dirty="0"/>
          </a:p>
        </p:txBody>
      </p:sp>
      <p:sp>
        <p:nvSpPr>
          <p:cNvPr id="4" name="Title 1">
            <a:extLst>
              <a:ext uri="{FF2B5EF4-FFF2-40B4-BE49-F238E27FC236}">
                <a16:creationId xmlns:a16="http://schemas.microsoft.com/office/drawing/2014/main" id="{7BD8F86D-6A9E-239B-6142-2EDFA121BAA7}"/>
              </a:ext>
            </a:extLst>
          </p:cNvPr>
          <p:cNvSpPr txBox="1">
            <a:spLocks/>
          </p:cNvSpPr>
          <p:nvPr/>
        </p:nvSpPr>
        <p:spPr>
          <a:xfrm>
            <a:off x="0" y="3098800"/>
            <a:ext cx="10353040" cy="66040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5000" b="1" dirty="0">
                <a:solidFill>
                  <a:srgbClr val="002060"/>
                </a:solidFill>
              </a:rPr>
              <a:t>	</a:t>
            </a:r>
            <a:r>
              <a:rPr lang="en-GB" sz="4000" b="1" dirty="0">
                <a:solidFill>
                  <a:srgbClr val="002060"/>
                </a:solidFill>
              </a:rPr>
              <a:t>Hardware and Software Requirements</a:t>
            </a:r>
            <a:endParaRPr lang="en-CH" sz="4000" b="1" dirty="0">
              <a:solidFill>
                <a:srgbClr val="002060"/>
              </a:solidFill>
            </a:endParaRPr>
          </a:p>
        </p:txBody>
      </p:sp>
      <p:graphicFrame>
        <p:nvGraphicFramePr>
          <p:cNvPr id="7" name="Subtitle 2">
            <a:extLst>
              <a:ext uri="{FF2B5EF4-FFF2-40B4-BE49-F238E27FC236}">
                <a16:creationId xmlns:a16="http://schemas.microsoft.com/office/drawing/2014/main" id="{D26611F7-63A8-8412-BFF8-F1FF211AB3FD}"/>
              </a:ext>
            </a:extLst>
          </p:cNvPr>
          <p:cNvGraphicFramePr/>
          <p:nvPr/>
        </p:nvGraphicFramePr>
        <p:xfrm>
          <a:off x="695960" y="3784045"/>
          <a:ext cx="9144000" cy="2435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77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5CC672B-75CE-6453-1739-264B28686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7069" y="611546"/>
            <a:ext cx="6589537" cy="5607882"/>
          </a:xfrm>
          <a:prstGeom prst="rect">
            <a:avLst/>
          </a:prstGeom>
          <a:ln>
            <a:noFill/>
          </a:ln>
          <a:effectLst>
            <a:outerShdw blurRad="292100" dist="139700" dir="2700000" algn="tl" rotWithShape="0">
              <a:srgbClr val="333333">
                <a:alpha val="65000"/>
              </a:srgbClr>
            </a:outerShdw>
          </a:effectLst>
        </p:spPr>
      </p:pic>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8052497" y="1056640"/>
            <a:ext cx="3197660" cy="1313459"/>
          </a:xfrm>
        </p:spPr>
        <p:txBody>
          <a:bodyPr anchor="b">
            <a:normAutofit/>
          </a:bodyPr>
          <a:lstStyle/>
          <a:p>
            <a:pPr algn="l"/>
            <a:r>
              <a:rPr lang="en-GB" sz="3400" b="1" dirty="0"/>
              <a:t>	</a:t>
            </a:r>
            <a:r>
              <a:rPr lang="en-GB" sz="3400" b="1" dirty="0">
                <a:solidFill>
                  <a:srgbClr val="002060"/>
                </a:solidFill>
              </a:rPr>
              <a:t>Design and Implementation</a:t>
            </a:r>
            <a:endParaRPr lang="en-CH" sz="3400" b="1" dirty="0">
              <a:solidFill>
                <a:srgbClr val="002060"/>
              </a:solidFill>
            </a:endParaRPr>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8052496" y="4301656"/>
            <a:ext cx="2705619" cy="762618"/>
          </a:xfrm>
        </p:spPr>
        <p:txBody>
          <a:bodyPr anchor="t">
            <a:normAutofit/>
          </a:bodyPr>
          <a:lstStyle/>
          <a:p>
            <a:pPr algn="l"/>
            <a:endParaRPr lang="en-GB" sz="2000"/>
          </a:p>
          <a:p>
            <a:pPr algn="l"/>
            <a:endParaRPr lang="en-CH" sz="2000"/>
          </a:p>
        </p:txBody>
      </p:sp>
      <p:sp>
        <p:nvSpPr>
          <p:cNvPr id="4" name="Title 1">
            <a:extLst>
              <a:ext uri="{FF2B5EF4-FFF2-40B4-BE49-F238E27FC236}">
                <a16:creationId xmlns:a16="http://schemas.microsoft.com/office/drawing/2014/main" id="{7BD8F86D-6A9E-239B-6142-2EDFA121BAA7}"/>
              </a:ext>
            </a:extLst>
          </p:cNvPr>
          <p:cNvSpPr txBox="1">
            <a:spLocks/>
          </p:cNvSpPr>
          <p:nvPr/>
        </p:nvSpPr>
        <p:spPr>
          <a:xfrm>
            <a:off x="0" y="3098800"/>
            <a:ext cx="10353040" cy="6604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GB" sz="1700" b="1">
                <a:solidFill>
                  <a:srgbClr val="002060"/>
                </a:solidFill>
              </a:rPr>
              <a:t>	</a:t>
            </a:r>
            <a:endParaRPr lang="en-CH" sz="1700" b="1">
              <a:solidFill>
                <a:srgbClr val="002060"/>
              </a:solidFill>
            </a:endParaRPr>
          </a:p>
        </p:txBody>
      </p:sp>
      <p:sp>
        <p:nvSpPr>
          <p:cNvPr id="5" name="Subtitle 2">
            <a:extLst>
              <a:ext uri="{FF2B5EF4-FFF2-40B4-BE49-F238E27FC236}">
                <a16:creationId xmlns:a16="http://schemas.microsoft.com/office/drawing/2014/main" id="{B80871AD-FEA1-6789-819E-DDD2FCA8C3BB}"/>
              </a:ext>
            </a:extLst>
          </p:cNvPr>
          <p:cNvSpPr txBox="1">
            <a:spLocks/>
          </p:cNvSpPr>
          <p:nvPr/>
        </p:nvSpPr>
        <p:spPr>
          <a:xfrm>
            <a:off x="695960" y="3784045"/>
            <a:ext cx="9144000" cy="24353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endParaRPr lang="en-GB" dirty="0"/>
          </a:p>
          <a:p>
            <a:pPr marL="342900" indent="-342900" algn="l">
              <a:buFont typeface="Wingdings" panose="05000000000000000000" pitchFamily="2" charset="2"/>
              <a:buChar char="q"/>
            </a:pPr>
            <a:endParaRPr lang="en-GB" dirty="0"/>
          </a:p>
          <a:p>
            <a:pPr algn="l"/>
            <a:endParaRPr lang="en-CH" dirty="0"/>
          </a:p>
        </p:txBody>
      </p:sp>
      <p:sp>
        <p:nvSpPr>
          <p:cNvPr id="8" name="TextBox 7">
            <a:extLst>
              <a:ext uri="{FF2B5EF4-FFF2-40B4-BE49-F238E27FC236}">
                <a16:creationId xmlns:a16="http://schemas.microsoft.com/office/drawing/2014/main" id="{A7B8CF99-EE0D-2125-839E-AAA057754993}"/>
              </a:ext>
            </a:extLst>
          </p:cNvPr>
          <p:cNvSpPr txBox="1"/>
          <p:nvPr/>
        </p:nvSpPr>
        <p:spPr>
          <a:xfrm>
            <a:off x="7823675" y="2841705"/>
            <a:ext cx="4297680" cy="726289"/>
          </a:xfrm>
          <a:prstGeom prst="rect">
            <a:avLst/>
          </a:prstGeom>
          <a:noFill/>
        </p:spPr>
        <p:txBody>
          <a:bodyPr wrap="square">
            <a:spAutoFit/>
          </a:bodyPr>
          <a:lstStyle/>
          <a:p>
            <a:pPr>
              <a:lnSpc>
                <a:spcPct val="120000"/>
              </a:lnSpc>
              <a:spcAft>
                <a:spcPts val="600"/>
              </a:spcAft>
              <a:tabLst>
                <a:tab pos="1170305" algn="l"/>
              </a:tabLst>
            </a:pPr>
            <a:r>
              <a:rPr lang="en-US" sz="1800" dirty="0">
                <a:solidFill>
                  <a:srgbClr val="011F3D"/>
                </a:solidFill>
                <a:effectLst/>
                <a:latin typeface="Segoe UI" panose="020B0502040204020203" pitchFamily="34" charset="0"/>
                <a:ea typeface="Segoe UI" panose="020B0502040204020203" pitchFamily="34" charset="0"/>
                <a:cs typeface="Times New Roman" panose="02020603050405020304" pitchFamily="18" charset="0"/>
              </a:rPr>
              <a:t>Use case diagram of fall detection system</a:t>
            </a:r>
            <a:endParaRPr lang="en-CH" sz="2800" dirty="0">
              <a:solidFill>
                <a:srgbClr val="011F3D"/>
              </a:solidFill>
              <a:effectLst/>
              <a:latin typeface="Segoe UI" panose="020B0502040204020203" pitchFamily="34" charset="0"/>
              <a:ea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98713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8647B8E3-4E97-3F47-DE92-52804A99E665}"/>
              </a:ext>
            </a:extLst>
          </p:cNvPr>
          <p:cNvPicPr>
            <a:picLocks noChangeAspect="1"/>
          </p:cNvPicPr>
          <p:nvPr/>
        </p:nvPicPr>
        <p:blipFill>
          <a:blip r:embed="rId2"/>
          <a:stretch>
            <a:fillRect/>
          </a:stretch>
        </p:blipFill>
        <p:spPr>
          <a:xfrm>
            <a:off x="1168400" y="623275"/>
            <a:ext cx="5577542" cy="5607882"/>
          </a:xfrm>
          <a:prstGeom prst="rect">
            <a:avLst/>
          </a:prstGeom>
        </p:spPr>
      </p:pic>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C6B5F-DB79-6979-3E61-FF917A288A14}"/>
              </a:ext>
            </a:extLst>
          </p:cNvPr>
          <p:cNvSpPr>
            <a:spLocks noGrp="1"/>
          </p:cNvSpPr>
          <p:nvPr>
            <p:ph type="ctrTitle"/>
          </p:nvPr>
        </p:nvSpPr>
        <p:spPr>
          <a:xfrm>
            <a:off x="8052497" y="1056641"/>
            <a:ext cx="3197660" cy="528320"/>
          </a:xfrm>
        </p:spPr>
        <p:txBody>
          <a:bodyPr anchor="b">
            <a:normAutofit/>
          </a:bodyPr>
          <a:lstStyle/>
          <a:p>
            <a:pPr algn="l"/>
            <a:r>
              <a:rPr lang="en-GB" sz="3000" b="1" dirty="0">
                <a:solidFill>
                  <a:srgbClr val="002060"/>
                </a:solidFill>
              </a:rPr>
              <a:t>Data Flow Diagram</a:t>
            </a:r>
            <a:endParaRPr lang="en-CH" sz="3000" b="1" dirty="0">
              <a:solidFill>
                <a:srgbClr val="002060"/>
              </a:solidFill>
            </a:endParaRPr>
          </a:p>
        </p:txBody>
      </p:sp>
      <p:sp>
        <p:nvSpPr>
          <p:cNvPr id="3" name="Subtitle 2">
            <a:extLst>
              <a:ext uri="{FF2B5EF4-FFF2-40B4-BE49-F238E27FC236}">
                <a16:creationId xmlns:a16="http://schemas.microsoft.com/office/drawing/2014/main" id="{88DFE105-A807-6CE7-3A26-5410AC2C1B90}"/>
              </a:ext>
            </a:extLst>
          </p:cNvPr>
          <p:cNvSpPr>
            <a:spLocks noGrp="1"/>
          </p:cNvSpPr>
          <p:nvPr>
            <p:ph type="subTitle" idx="1"/>
          </p:nvPr>
        </p:nvSpPr>
        <p:spPr>
          <a:xfrm>
            <a:off x="8052496" y="4301656"/>
            <a:ext cx="2705619" cy="762618"/>
          </a:xfrm>
        </p:spPr>
        <p:txBody>
          <a:bodyPr anchor="t">
            <a:normAutofit/>
          </a:bodyPr>
          <a:lstStyle/>
          <a:p>
            <a:pPr algn="l"/>
            <a:endParaRPr lang="en-GB" sz="2000"/>
          </a:p>
          <a:p>
            <a:pPr algn="l"/>
            <a:endParaRPr lang="en-CH" sz="2000"/>
          </a:p>
        </p:txBody>
      </p:sp>
      <p:sp>
        <p:nvSpPr>
          <p:cNvPr id="4" name="Title 1">
            <a:extLst>
              <a:ext uri="{FF2B5EF4-FFF2-40B4-BE49-F238E27FC236}">
                <a16:creationId xmlns:a16="http://schemas.microsoft.com/office/drawing/2014/main" id="{7BD8F86D-6A9E-239B-6142-2EDFA121BAA7}"/>
              </a:ext>
            </a:extLst>
          </p:cNvPr>
          <p:cNvSpPr txBox="1">
            <a:spLocks/>
          </p:cNvSpPr>
          <p:nvPr/>
        </p:nvSpPr>
        <p:spPr>
          <a:xfrm>
            <a:off x="0" y="3098800"/>
            <a:ext cx="10353040" cy="6604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GB" sz="1700" b="1">
                <a:solidFill>
                  <a:srgbClr val="002060"/>
                </a:solidFill>
              </a:rPr>
              <a:t>	</a:t>
            </a:r>
            <a:endParaRPr lang="en-CH" sz="1700" b="1">
              <a:solidFill>
                <a:srgbClr val="002060"/>
              </a:solidFill>
            </a:endParaRPr>
          </a:p>
        </p:txBody>
      </p:sp>
      <p:sp>
        <p:nvSpPr>
          <p:cNvPr id="5" name="Subtitle 2">
            <a:extLst>
              <a:ext uri="{FF2B5EF4-FFF2-40B4-BE49-F238E27FC236}">
                <a16:creationId xmlns:a16="http://schemas.microsoft.com/office/drawing/2014/main" id="{B80871AD-FEA1-6789-819E-DDD2FCA8C3BB}"/>
              </a:ext>
            </a:extLst>
          </p:cNvPr>
          <p:cNvSpPr txBox="1">
            <a:spLocks/>
          </p:cNvSpPr>
          <p:nvPr/>
        </p:nvSpPr>
        <p:spPr>
          <a:xfrm>
            <a:off x="695960" y="3784045"/>
            <a:ext cx="9144000" cy="24353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endParaRPr lang="en-GB" dirty="0"/>
          </a:p>
          <a:p>
            <a:pPr marL="342900" indent="-342900" algn="l">
              <a:buFont typeface="Wingdings" panose="05000000000000000000" pitchFamily="2" charset="2"/>
              <a:buChar char="q"/>
            </a:pPr>
            <a:endParaRPr lang="en-GB" dirty="0"/>
          </a:p>
          <a:p>
            <a:pPr algn="l"/>
            <a:endParaRPr lang="en-CH" dirty="0"/>
          </a:p>
        </p:txBody>
      </p:sp>
      <p:sp>
        <p:nvSpPr>
          <p:cNvPr id="9" name="TextBox 8">
            <a:extLst>
              <a:ext uri="{FF2B5EF4-FFF2-40B4-BE49-F238E27FC236}">
                <a16:creationId xmlns:a16="http://schemas.microsoft.com/office/drawing/2014/main" id="{6CB86852-436B-F2FE-7493-5C8750AFE08D}"/>
              </a:ext>
            </a:extLst>
          </p:cNvPr>
          <p:cNvSpPr txBox="1"/>
          <p:nvPr/>
        </p:nvSpPr>
        <p:spPr>
          <a:xfrm>
            <a:off x="7788008" y="2208236"/>
            <a:ext cx="3715451" cy="4047262"/>
          </a:xfrm>
          <a:prstGeom prst="rect">
            <a:avLst/>
          </a:prstGeom>
          <a:noFill/>
        </p:spPr>
        <p:txBody>
          <a:bodyPr wrap="square">
            <a:spAutoFit/>
          </a:bodyPr>
          <a:lstStyle/>
          <a:p>
            <a:pPr>
              <a:lnSpc>
                <a:spcPct val="120000"/>
              </a:lnSpc>
              <a:spcAft>
                <a:spcPts val="600"/>
              </a:spcAft>
              <a:tabLst>
                <a:tab pos="1170305" algn="l"/>
              </a:tabLst>
            </a:pPr>
            <a:r>
              <a:rPr lang="en-US" sz="1800" dirty="0">
                <a:solidFill>
                  <a:srgbClr val="011F3D"/>
                </a:solidFill>
                <a:effectLst/>
                <a:latin typeface="Segoe UI" panose="020B0502040204020203" pitchFamily="34" charset="0"/>
                <a:ea typeface="Segoe UI" panose="020B0502040204020203" pitchFamily="34" charset="0"/>
                <a:cs typeface="Times New Roman" panose="02020603050405020304" pitchFamily="18" charset="0"/>
              </a:rPr>
              <a:t>As shown in data flow diagram first our user must register one time and listed his information etc. blood type and emergency contacts.</a:t>
            </a:r>
            <a:endParaRPr lang="en-CH" sz="1800" dirty="0">
              <a:solidFill>
                <a:srgbClr val="011F3D"/>
              </a:solidFill>
              <a:effectLst/>
              <a:latin typeface="Segoe UI" panose="020B0502040204020203" pitchFamily="34" charset="0"/>
              <a:ea typeface="Segoe UI" panose="020B0502040204020203" pitchFamily="34" charset="0"/>
              <a:cs typeface="Times New Roman" panose="02020603050405020304" pitchFamily="18" charset="0"/>
            </a:endParaRPr>
          </a:p>
          <a:p>
            <a:r>
              <a:rPr lang="en-US" sz="1800" dirty="0">
                <a:solidFill>
                  <a:srgbClr val="011F3D"/>
                </a:solidFill>
                <a:effectLst/>
                <a:latin typeface="Segoe UI" panose="020B0502040204020203" pitchFamily="34" charset="0"/>
                <a:ea typeface="Segoe UI" panose="020B0502040204020203" pitchFamily="34" charset="0"/>
                <a:cs typeface="Times New Roman" panose="02020603050405020304" pitchFamily="18" charset="0"/>
              </a:rPr>
              <a:t>Whenever our application detects any fall using Android sensers it will send alarm to user for certain seconds if user respond during that time no actions will be taken but if User don’t respond then Application will Alert emergency services and contacts</a:t>
            </a:r>
            <a:endParaRPr lang="en-CH" dirty="0"/>
          </a:p>
        </p:txBody>
      </p:sp>
    </p:spTree>
    <p:extLst>
      <p:ext uri="{BB962C8B-B14F-4D97-AF65-F5344CB8AC3E}">
        <p14:creationId xmlns:p14="http://schemas.microsoft.com/office/powerpoint/2010/main" val="59465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vt:lpstr>
      <vt:lpstr>Wingdings</vt:lpstr>
      <vt:lpstr>Office Theme</vt:lpstr>
      <vt:lpstr>Prepared By: Ankur Kushwaha Prahlad Roy Pareek Pankaj Patel Pooja Tailor Aerika Modi Heer Vankawala</vt:lpstr>
      <vt:lpstr>Process Model and Safety Standards </vt:lpstr>
      <vt:lpstr>Why Rational Unified Process Model ?</vt:lpstr>
      <vt:lpstr>     Steps in our (U) Process Model </vt:lpstr>
      <vt:lpstr>     Iterative Process Development </vt:lpstr>
      <vt:lpstr> Implementation of IEC 61508 Safety Standards </vt:lpstr>
      <vt:lpstr> Requirement Analysis</vt:lpstr>
      <vt:lpstr> Design and Implementation</vt:lpstr>
      <vt:lpstr>Data Flow Diagram</vt:lpstr>
      <vt:lpstr> Estimation Calculation </vt:lpstr>
      <vt:lpstr>PowerPoint Presentation</vt:lpstr>
      <vt:lpstr>Accelerometer Implementation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Standards and Process Model</dc:title>
  <dc:creator>ankur kushwaha</dc:creator>
  <cp:lastModifiedBy>ankur kushwaha</cp:lastModifiedBy>
  <cp:revision>28</cp:revision>
  <dcterms:created xsi:type="dcterms:W3CDTF">2022-11-24T08:25:31Z</dcterms:created>
  <dcterms:modified xsi:type="dcterms:W3CDTF">2022-11-24T15:22:36Z</dcterms:modified>
</cp:coreProperties>
</file>