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0" r:id="rId5"/>
    <p:sldId id="265" r:id="rId6"/>
    <p:sldId id="266" r:id="rId7"/>
    <p:sldId id="267" r:id="rId8"/>
    <p:sldId id="261" r:id="rId9"/>
    <p:sldId id="268" r:id="rId10"/>
    <p:sldId id="269" r:id="rId11"/>
    <p:sldId id="262" r:id="rId12"/>
    <p:sldId id="263" r:id="rId13"/>
    <p:sldId id="264" r:id="rId14"/>
  </p:sldIdLst>
  <p:sldSz cx="12192000" cy="6858000"/>
  <p:notesSz cx="6794500" cy="99314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otte Dam" initials="CD" lastIdx="1" clrIdx="0">
    <p:extLst>
      <p:ext uri="{19B8F6BF-5375-455C-9EA6-DF929625EA0E}">
        <p15:presenceInfo xmlns:p15="http://schemas.microsoft.com/office/powerpoint/2012/main" userId="S-1-5-21-2321995508-4151957618-477622441-7534" providerId="AD"/>
      </p:ext>
    </p:extLst>
  </p:cmAuthor>
  <p:cmAuthor id="2" name="Annemarie Schiøler" initials="AS" lastIdx="1" clrIdx="1">
    <p:extLst>
      <p:ext uri="{19B8F6BF-5375-455C-9EA6-DF929625EA0E}">
        <p15:presenceInfo xmlns:p15="http://schemas.microsoft.com/office/powerpoint/2012/main" userId="S-1-5-21-2321995508-4151957618-477622441-14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3" d="100"/>
          <a:sy n="123" d="100"/>
        </p:scale>
        <p:origin x="114" y="270"/>
      </p:cViewPr>
      <p:guideLst/>
    </p:cSldViewPr>
  </p:slideViewPr>
  <p:notesTextViewPr>
    <p:cViewPr>
      <p:scale>
        <a:sx n="1" d="1"/>
        <a:sy n="1" d="1"/>
      </p:scale>
      <p:origin x="0" y="0"/>
    </p:cViewPr>
  </p:notesTextViewPr>
  <p:sorterViewPr>
    <p:cViewPr>
      <p:scale>
        <a:sx n="100" d="100"/>
        <a:sy n="100" d="100"/>
      </p:scale>
      <p:origin x="0" y="-4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4-13T09:35:30.350" idx="1">
    <p:pos x="10" y="10"/>
    <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1" y="1"/>
            <a:ext cx="2944283" cy="498294"/>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48645" y="1"/>
            <a:ext cx="2944283" cy="498294"/>
          </a:xfrm>
          <a:prstGeom prst="rect">
            <a:avLst/>
          </a:prstGeom>
        </p:spPr>
        <p:txBody>
          <a:bodyPr vert="horz" lIns="91440" tIns="45720" rIns="91440" bIns="45720" rtlCol="0"/>
          <a:lstStyle>
            <a:lvl1pPr algn="r">
              <a:defRPr sz="1200"/>
            </a:lvl1pPr>
          </a:lstStyle>
          <a:p>
            <a:fld id="{E9E2415C-ECF9-49FD-BE5F-FB109316EA78}" type="datetimeFigureOut">
              <a:rPr lang="da-DK" smtClean="0"/>
              <a:t>16-04-2019</a:t>
            </a:fld>
            <a:endParaRPr lang="da-DK"/>
          </a:p>
        </p:txBody>
      </p:sp>
      <p:sp>
        <p:nvSpPr>
          <p:cNvPr id="4" name="Pladsholder til slidebillede 3"/>
          <p:cNvSpPr>
            <a:spLocks noGrp="1" noRot="1" noChangeAspect="1"/>
          </p:cNvSpPr>
          <p:nvPr>
            <p:ph type="sldImg" idx="2"/>
          </p:nvPr>
        </p:nvSpPr>
        <p:spPr>
          <a:xfrm>
            <a:off x="419100" y="1241425"/>
            <a:ext cx="5956300" cy="3351213"/>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79450" y="4779487"/>
            <a:ext cx="5435600" cy="3910489"/>
          </a:xfrm>
          <a:prstGeom prst="rect">
            <a:avLst/>
          </a:prstGeom>
        </p:spPr>
        <p:txBody>
          <a:bodyPr vert="horz" lIns="91440" tIns="45720" rIns="91440" bIns="45720" rtlCol="0"/>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1" y="9433107"/>
            <a:ext cx="2944283" cy="498293"/>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48645" y="9433107"/>
            <a:ext cx="2944283" cy="498293"/>
          </a:xfrm>
          <a:prstGeom prst="rect">
            <a:avLst/>
          </a:prstGeom>
        </p:spPr>
        <p:txBody>
          <a:bodyPr vert="horz" lIns="91440" tIns="45720" rIns="91440" bIns="45720" rtlCol="0" anchor="b"/>
          <a:lstStyle>
            <a:lvl1pPr algn="r">
              <a:defRPr sz="1200"/>
            </a:lvl1pPr>
          </a:lstStyle>
          <a:p>
            <a:fld id="{BB5467D3-809F-4346-8115-B641DD20320E}" type="slidenum">
              <a:rPr lang="da-DK" smtClean="0"/>
              <a:t>‹nr.›</a:t>
            </a:fld>
            <a:endParaRPr lang="da-DK"/>
          </a:p>
        </p:txBody>
      </p:sp>
    </p:spTree>
    <p:extLst>
      <p:ext uri="{BB962C8B-B14F-4D97-AF65-F5344CB8AC3E}">
        <p14:creationId xmlns:p14="http://schemas.microsoft.com/office/powerpoint/2010/main" val="4071940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Inventio</a:t>
            </a:r>
            <a:r>
              <a:rPr lang="da-DK" dirty="0"/>
              <a:t> – Det retoriske pentagram</a:t>
            </a:r>
          </a:p>
          <a:p>
            <a:r>
              <a:rPr lang="da-DK" sz="1200" kern="1200" dirty="0">
                <a:solidFill>
                  <a:schemeClr val="tx1"/>
                </a:solidFill>
                <a:effectLst/>
                <a:latin typeface="+mn-lt"/>
                <a:ea typeface="+mn-ea"/>
                <a:cs typeface="+mn-cs"/>
              </a:rPr>
              <a:t>Cicero: romersk politiker, retoriker, jurist og skribent.</a:t>
            </a:r>
          </a:p>
          <a:p>
            <a:r>
              <a:rPr lang="da-DK" sz="1200" kern="1200" dirty="0">
                <a:solidFill>
                  <a:schemeClr val="tx1"/>
                </a:solidFill>
                <a:effectLst/>
                <a:latin typeface="+mn-lt"/>
                <a:ea typeface="+mn-ea"/>
                <a:cs typeface="+mn-cs"/>
              </a:rPr>
              <a:t>God retorik =</a:t>
            </a:r>
            <a:r>
              <a:rPr lang="da-DK" sz="1200" kern="1200" baseline="0" dirty="0">
                <a:solidFill>
                  <a:schemeClr val="tx1"/>
                </a:solidFill>
                <a:effectLst/>
                <a:latin typeface="+mn-lt"/>
                <a:ea typeface="+mn-ea"/>
                <a:cs typeface="+mn-cs"/>
              </a:rPr>
              <a:t> situationsbestemt. Godt i en situation – fatalt i anden. Vi er i mange forskellige situationer; kantinen, SLS introduktioner, fredagsbar, undervisningslokalet – vores ansigt er det samme, men mål, behov, sprog etc. skifter. Folks attitude ændrer sig også alt efter, hvem du er, fx ung, gammel, diskret eller prangende klædt. </a:t>
            </a:r>
          </a:p>
          <a:p>
            <a:r>
              <a:rPr lang="da-DK" sz="1200" kern="1200" baseline="0" dirty="0">
                <a:solidFill>
                  <a:schemeClr val="tx1"/>
                </a:solidFill>
                <a:effectLst/>
                <a:latin typeface="+mn-lt"/>
                <a:ea typeface="+mn-ea"/>
                <a:cs typeface="+mn-cs"/>
              </a:rPr>
              <a:t>Ved taler indret altid ALT efter modtageren. </a:t>
            </a:r>
          </a:p>
          <a:p>
            <a:endParaRPr lang="da-DK" dirty="0"/>
          </a:p>
          <a:p>
            <a:endParaRPr lang="da-DK" dirty="0"/>
          </a:p>
        </p:txBody>
      </p:sp>
      <p:sp>
        <p:nvSpPr>
          <p:cNvPr id="4" name="Pladsholder til slidenummer 3"/>
          <p:cNvSpPr>
            <a:spLocks noGrp="1"/>
          </p:cNvSpPr>
          <p:nvPr>
            <p:ph type="sldNum" sz="quarter" idx="10"/>
          </p:nvPr>
        </p:nvSpPr>
        <p:spPr/>
        <p:txBody>
          <a:bodyPr/>
          <a:lstStyle/>
          <a:p>
            <a:fld id="{07C44836-20D0-42EF-95C0-7450C557ADA4}" type="slidenum">
              <a:rPr lang="da-DK" smtClean="0"/>
              <a:pPr/>
              <a:t>3</a:t>
            </a:fld>
            <a:endParaRPr lang="da-DK"/>
          </a:p>
        </p:txBody>
      </p:sp>
    </p:spTree>
    <p:extLst>
      <p:ext uri="{BB962C8B-B14F-4D97-AF65-F5344CB8AC3E}">
        <p14:creationId xmlns:p14="http://schemas.microsoft.com/office/powerpoint/2010/main" val="223029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Konkret:</a:t>
            </a:r>
            <a:r>
              <a:rPr lang="da-DK" baseline="0" dirty="0"/>
              <a:t> brug erfaringssprog og ikke et abstrakt </a:t>
            </a:r>
            <a:r>
              <a:rPr lang="da-DK" baseline="0" dirty="0" err="1"/>
              <a:t>videnssprog</a:t>
            </a:r>
            <a:r>
              <a:rPr lang="da-DK" baseline="0" dirty="0"/>
              <a:t>. Kald en spade for en spade og ikke et haveredskab. Konkrete ord som håndklæde, danseskol, lårmusker, saftevand – skaber billeder i modtagerens hoved og gør emnet genkendeligt. Tænk på abstraktionsstien. </a:t>
            </a:r>
          </a:p>
          <a:p>
            <a:r>
              <a:rPr lang="da-DK" baseline="0" dirty="0"/>
              <a:t>Pas på tal: tal kan være svære at formidle, fordi tal ikke siger modtageren noget. 40.000 mennesker dør hver dag af sult i Afrika – svært at forestille sig hvor mange det er. Men forestil jer, at vi hver dag skal bære døde mennesker væk fra vores nationalstadion Parken. Sæt tallene i relation til noget velkendt. </a:t>
            </a:r>
          </a:p>
          <a:p>
            <a:r>
              <a:rPr lang="da-DK" baseline="0" dirty="0"/>
              <a:t>Kræver emnet noget særligt af mit sprog: både ift. fagudtryk, hvor længe har tilhørerne været i gang – skal mit sprog provokere, føre til grin eller noget andet?</a:t>
            </a:r>
            <a:endParaRPr lang="da-DK" dirty="0"/>
          </a:p>
        </p:txBody>
      </p:sp>
      <p:sp>
        <p:nvSpPr>
          <p:cNvPr id="4" name="Pladsholder til slidenummer 3"/>
          <p:cNvSpPr>
            <a:spLocks noGrp="1"/>
          </p:cNvSpPr>
          <p:nvPr>
            <p:ph type="sldNum" sz="quarter" idx="10"/>
          </p:nvPr>
        </p:nvSpPr>
        <p:spPr/>
        <p:txBody>
          <a:bodyPr/>
          <a:lstStyle/>
          <a:p>
            <a:fld id="{07C44836-20D0-42EF-95C0-7450C557ADA4}" type="slidenum">
              <a:rPr lang="da-DK" smtClean="0"/>
              <a:pPr/>
              <a:t>11</a:t>
            </a:fld>
            <a:endParaRPr lang="da-DK"/>
          </a:p>
        </p:txBody>
      </p:sp>
    </p:spTree>
    <p:extLst>
      <p:ext uri="{BB962C8B-B14F-4D97-AF65-F5344CB8AC3E}">
        <p14:creationId xmlns:p14="http://schemas.microsoft.com/office/powerpoint/2010/main" val="1929825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8B9A7E-C48A-4493-9538-3EBEA165FD14}"/>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p>
        </p:txBody>
      </p:sp>
      <p:sp>
        <p:nvSpPr>
          <p:cNvPr id="3" name="Undertitel 2">
            <a:extLst>
              <a:ext uri="{FF2B5EF4-FFF2-40B4-BE49-F238E27FC236}">
                <a16:creationId xmlns:a16="http://schemas.microsoft.com/office/drawing/2014/main" id="{C6499E3A-6EEC-400F-A417-D43E246EE0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a:extLst>
              <a:ext uri="{FF2B5EF4-FFF2-40B4-BE49-F238E27FC236}">
                <a16:creationId xmlns:a16="http://schemas.microsoft.com/office/drawing/2014/main" id="{62BB9D68-8AD9-4CE9-9CE1-43F00A28FC2F}"/>
              </a:ext>
            </a:extLst>
          </p:cNvPr>
          <p:cNvSpPr>
            <a:spLocks noGrp="1"/>
          </p:cNvSpPr>
          <p:nvPr>
            <p:ph type="dt" sz="half" idx="10"/>
          </p:nvPr>
        </p:nvSpPr>
        <p:spPr/>
        <p:txBody>
          <a:bodyPr/>
          <a:lstStyle/>
          <a:p>
            <a:fld id="{C2719B7B-4A62-475B-BC77-7528267E1B1D}" type="datetimeFigureOut">
              <a:rPr lang="da-DK" smtClean="0"/>
              <a:t>16-04-2019</a:t>
            </a:fld>
            <a:endParaRPr lang="da-DK"/>
          </a:p>
        </p:txBody>
      </p:sp>
      <p:sp>
        <p:nvSpPr>
          <p:cNvPr id="5" name="Pladsholder til sidefod 4">
            <a:extLst>
              <a:ext uri="{FF2B5EF4-FFF2-40B4-BE49-F238E27FC236}">
                <a16:creationId xmlns:a16="http://schemas.microsoft.com/office/drawing/2014/main" id="{CEA2D738-5E55-4C36-90C6-DB447603004F}"/>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E2B8FDF8-7ABE-4F79-87DC-97D118B54B91}"/>
              </a:ext>
            </a:extLst>
          </p:cNvPr>
          <p:cNvSpPr>
            <a:spLocks noGrp="1"/>
          </p:cNvSpPr>
          <p:nvPr>
            <p:ph type="sldNum" sz="quarter" idx="12"/>
          </p:nvPr>
        </p:nvSpPr>
        <p:spPr/>
        <p:txBody>
          <a:bodyPr/>
          <a:lstStyle/>
          <a:p>
            <a:fld id="{DEE45C5B-796A-4B77-9EDC-094242150E8E}" type="slidenum">
              <a:rPr lang="da-DK" smtClean="0"/>
              <a:t>‹nr.›</a:t>
            </a:fld>
            <a:endParaRPr lang="da-DK"/>
          </a:p>
        </p:txBody>
      </p:sp>
    </p:spTree>
    <p:extLst>
      <p:ext uri="{BB962C8B-B14F-4D97-AF65-F5344CB8AC3E}">
        <p14:creationId xmlns:p14="http://schemas.microsoft.com/office/powerpoint/2010/main" val="2743803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B9A36F-496C-4740-8C32-12CA7DFD830B}"/>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7D23D9EB-D298-4399-B173-0D57C4A38007}"/>
              </a:ext>
            </a:extLst>
          </p:cNvPr>
          <p:cNvSpPr>
            <a:spLocks noGrp="1"/>
          </p:cNvSpPr>
          <p:nvPr>
            <p:ph type="body" orient="vert" idx="1"/>
          </p:nvPr>
        </p:nvSpPr>
        <p:spPr/>
        <p:txBody>
          <a:bodyPr vert="eaVert"/>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F69E62CB-DD60-41C3-80A4-D9E676ADB3A8}"/>
              </a:ext>
            </a:extLst>
          </p:cNvPr>
          <p:cNvSpPr>
            <a:spLocks noGrp="1"/>
          </p:cNvSpPr>
          <p:nvPr>
            <p:ph type="dt" sz="half" idx="10"/>
          </p:nvPr>
        </p:nvSpPr>
        <p:spPr/>
        <p:txBody>
          <a:bodyPr/>
          <a:lstStyle/>
          <a:p>
            <a:fld id="{C2719B7B-4A62-475B-BC77-7528267E1B1D}" type="datetimeFigureOut">
              <a:rPr lang="da-DK" smtClean="0"/>
              <a:t>16-04-2019</a:t>
            </a:fld>
            <a:endParaRPr lang="da-DK"/>
          </a:p>
        </p:txBody>
      </p:sp>
      <p:sp>
        <p:nvSpPr>
          <p:cNvPr id="5" name="Pladsholder til sidefod 4">
            <a:extLst>
              <a:ext uri="{FF2B5EF4-FFF2-40B4-BE49-F238E27FC236}">
                <a16:creationId xmlns:a16="http://schemas.microsoft.com/office/drawing/2014/main" id="{4B92468D-B873-4973-8206-F0401373F637}"/>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EBEF7347-A805-42DE-9570-0D6C7FE069E5}"/>
              </a:ext>
            </a:extLst>
          </p:cNvPr>
          <p:cNvSpPr>
            <a:spLocks noGrp="1"/>
          </p:cNvSpPr>
          <p:nvPr>
            <p:ph type="sldNum" sz="quarter" idx="12"/>
          </p:nvPr>
        </p:nvSpPr>
        <p:spPr/>
        <p:txBody>
          <a:bodyPr/>
          <a:lstStyle/>
          <a:p>
            <a:fld id="{DEE45C5B-796A-4B77-9EDC-094242150E8E}" type="slidenum">
              <a:rPr lang="da-DK" smtClean="0"/>
              <a:t>‹nr.›</a:t>
            </a:fld>
            <a:endParaRPr lang="da-DK"/>
          </a:p>
        </p:txBody>
      </p:sp>
    </p:spTree>
    <p:extLst>
      <p:ext uri="{BB962C8B-B14F-4D97-AF65-F5344CB8AC3E}">
        <p14:creationId xmlns:p14="http://schemas.microsoft.com/office/powerpoint/2010/main" val="2828864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AFB3F9A4-D37E-45D0-8DD2-EBC2A77621C8}"/>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02F113F8-9B4F-4D3D-9B4E-39E93BFE6E44}"/>
              </a:ext>
            </a:extLst>
          </p:cNvPr>
          <p:cNvSpPr>
            <a:spLocks noGrp="1"/>
          </p:cNvSpPr>
          <p:nvPr>
            <p:ph type="body" orient="vert" idx="1"/>
          </p:nvPr>
        </p:nvSpPr>
        <p:spPr>
          <a:xfrm>
            <a:off x="838200" y="365125"/>
            <a:ext cx="7734300" cy="5811838"/>
          </a:xfrm>
        </p:spPr>
        <p:txBody>
          <a:bodyPr vert="eaVert"/>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F0600544-2024-4D8B-93BA-9CF9E24B3B6A}"/>
              </a:ext>
            </a:extLst>
          </p:cNvPr>
          <p:cNvSpPr>
            <a:spLocks noGrp="1"/>
          </p:cNvSpPr>
          <p:nvPr>
            <p:ph type="dt" sz="half" idx="10"/>
          </p:nvPr>
        </p:nvSpPr>
        <p:spPr/>
        <p:txBody>
          <a:bodyPr/>
          <a:lstStyle/>
          <a:p>
            <a:fld id="{C2719B7B-4A62-475B-BC77-7528267E1B1D}" type="datetimeFigureOut">
              <a:rPr lang="da-DK" smtClean="0"/>
              <a:t>16-04-2019</a:t>
            </a:fld>
            <a:endParaRPr lang="da-DK"/>
          </a:p>
        </p:txBody>
      </p:sp>
      <p:sp>
        <p:nvSpPr>
          <p:cNvPr id="5" name="Pladsholder til sidefod 4">
            <a:extLst>
              <a:ext uri="{FF2B5EF4-FFF2-40B4-BE49-F238E27FC236}">
                <a16:creationId xmlns:a16="http://schemas.microsoft.com/office/drawing/2014/main" id="{31438D7D-CDF8-4A97-BC28-705AF8342844}"/>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8A9875B1-ECF1-481C-B3A6-6980AF734CCA}"/>
              </a:ext>
            </a:extLst>
          </p:cNvPr>
          <p:cNvSpPr>
            <a:spLocks noGrp="1"/>
          </p:cNvSpPr>
          <p:nvPr>
            <p:ph type="sldNum" sz="quarter" idx="12"/>
          </p:nvPr>
        </p:nvSpPr>
        <p:spPr/>
        <p:txBody>
          <a:bodyPr/>
          <a:lstStyle/>
          <a:p>
            <a:fld id="{DEE45C5B-796A-4B77-9EDC-094242150E8E}" type="slidenum">
              <a:rPr lang="da-DK" smtClean="0"/>
              <a:t>‹nr.›</a:t>
            </a:fld>
            <a:endParaRPr lang="da-DK"/>
          </a:p>
        </p:txBody>
      </p:sp>
    </p:spTree>
    <p:extLst>
      <p:ext uri="{BB962C8B-B14F-4D97-AF65-F5344CB8AC3E}">
        <p14:creationId xmlns:p14="http://schemas.microsoft.com/office/powerpoint/2010/main" val="4085517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el - øverst">
    <p:spTree>
      <p:nvGrpSpPr>
        <p:cNvPr id="1" name=""/>
        <p:cNvGrpSpPr/>
        <p:nvPr/>
      </p:nvGrpSpPr>
      <p:grpSpPr>
        <a:xfrm>
          <a:off x="0" y="0"/>
          <a:ext cx="0" cy="0"/>
          <a:chOff x="0" y="0"/>
          <a:chExt cx="0" cy="0"/>
        </a:xfrm>
      </p:grpSpPr>
      <p:sp>
        <p:nvSpPr>
          <p:cNvPr id="27" name="Shape 27"/>
          <p:cNvSpPr>
            <a:spLocks noGrp="1"/>
          </p:cNvSpPr>
          <p:nvPr>
            <p:ph type="title"/>
          </p:nvPr>
        </p:nvSpPr>
        <p:spPr>
          <a:prstGeom prst="rect">
            <a:avLst/>
          </a:prstGeom>
        </p:spPr>
        <p:txBody>
          <a:bodyPr/>
          <a:lstStyle/>
          <a:p>
            <a:pPr lvl="0">
              <a:defRPr sz="1800">
                <a:solidFill>
                  <a:srgbClr val="000000"/>
                </a:solidFill>
              </a:defRPr>
            </a:pPr>
            <a:r>
              <a:rPr sz="4922">
                <a:solidFill>
                  <a:srgbClr val="D93E2B"/>
                </a:solidFill>
              </a:rPr>
              <a:t>Titeltekst</a:t>
            </a:r>
          </a:p>
        </p:txBody>
      </p:sp>
    </p:spTree>
    <p:extLst>
      <p:ext uri="{BB962C8B-B14F-4D97-AF65-F5344CB8AC3E}">
        <p14:creationId xmlns:p14="http://schemas.microsoft.com/office/powerpoint/2010/main" val="114152933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E25FD7-C3C9-4A13-BB6E-679EB7ED6DB8}"/>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C6758961-CEB6-4A82-B9A4-7D7EDC35FCF4}"/>
              </a:ext>
            </a:extLst>
          </p:cNvPr>
          <p:cNvSpPr>
            <a:spLocks noGrp="1"/>
          </p:cNvSpPr>
          <p:nvPr>
            <p:ph idx="1"/>
          </p:nvPr>
        </p:nvSpPr>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B2DC37B1-F704-497D-99D7-CDF30C3CD6F4}"/>
              </a:ext>
            </a:extLst>
          </p:cNvPr>
          <p:cNvSpPr>
            <a:spLocks noGrp="1"/>
          </p:cNvSpPr>
          <p:nvPr>
            <p:ph type="dt" sz="half" idx="10"/>
          </p:nvPr>
        </p:nvSpPr>
        <p:spPr/>
        <p:txBody>
          <a:bodyPr/>
          <a:lstStyle/>
          <a:p>
            <a:fld id="{C2719B7B-4A62-475B-BC77-7528267E1B1D}" type="datetimeFigureOut">
              <a:rPr lang="da-DK" smtClean="0"/>
              <a:t>16-04-2019</a:t>
            </a:fld>
            <a:endParaRPr lang="da-DK"/>
          </a:p>
        </p:txBody>
      </p:sp>
      <p:sp>
        <p:nvSpPr>
          <p:cNvPr id="5" name="Pladsholder til sidefod 4">
            <a:extLst>
              <a:ext uri="{FF2B5EF4-FFF2-40B4-BE49-F238E27FC236}">
                <a16:creationId xmlns:a16="http://schemas.microsoft.com/office/drawing/2014/main" id="{1077E662-99F1-47B4-9FEB-A49AD5D39A38}"/>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59A296E1-CD5F-4B60-9A15-97DB63BA60A2}"/>
              </a:ext>
            </a:extLst>
          </p:cNvPr>
          <p:cNvSpPr>
            <a:spLocks noGrp="1"/>
          </p:cNvSpPr>
          <p:nvPr>
            <p:ph type="sldNum" sz="quarter" idx="12"/>
          </p:nvPr>
        </p:nvSpPr>
        <p:spPr/>
        <p:txBody>
          <a:bodyPr/>
          <a:lstStyle/>
          <a:p>
            <a:fld id="{DEE45C5B-796A-4B77-9EDC-094242150E8E}" type="slidenum">
              <a:rPr lang="da-DK" smtClean="0"/>
              <a:t>‹nr.›</a:t>
            </a:fld>
            <a:endParaRPr lang="da-DK"/>
          </a:p>
        </p:txBody>
      </p:sp>
    </p:spTree>
    <p:extLst>
      <p:ext uri="{BB962C8B-B14F-4D97-AF65-F5344CB8AC3E}">
        <p14:creationId xmlns:p14="http://schemas.microsoft.com/office/powerpoint/2010/main" val="2767049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75827C-FC73-48A4-8F1B-89F920E63DB3}"/>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7EF048F9-68D6-497F-A46E-DDABD90062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Rediger teksttypografien i masteren</a:t>
            </a:r>
          </a:p>
        </p:txBody>
      </p:sp>
      <p:sp>
        <p:nvSpPr>
          <p:cNvPr id="4" name="Pladsholder til dato 3">
            <a:extLst>
              <a:ext uri="{FF2B5EF4-FFF2-40B4-BE49-F238E27FC236}">
                <a16:creationId xmlns:a16="http://schemas.microsoft.com/office/drawing/2014/main" id="{AE6BB07E-0DC2-4419-B3C5-DD793671F05C}"/>
              </a:ext>
            </a:extLst>
          </p:cNvPr>
          <p:cNvSpPr>
            <a:spLocks noGrp="1"/>
          </p:cNvSpPr>
          <p:nvPr>
            <p:ph type="dt" sz="half" idx="10"/>
          </p:nvPr>
        </p:nvSpPr>
        <p:spPr/>
        <p:txBody>
          <a:bodyPr/>
          <a:lstStyle/>
          <a:p>
            <a:fld id="{C2719B7B-4A62-475B-BC77-7528267E1B1D}" type="datetimeFigureOut">
              <a:rPr lang="da-DK" smtClean="0"/>
              <a:t>16-04-2019</a:t>
            </a:fld>
            <a:endParaRPr lang="da-DK"/>
          </a:p>
        </p:txBody>
      </p:sp>
      <p:sp>
        <p:nvSpPr>
          <p:cNvPr id="5" name="Pladsholder til sidefod 4">
            <a:extLst>
              <a:ext uri="{FF2B5EF4-FFF2-40B4-BE49-F238E27FC236}">
                <a16:creationId xmlns:a16="http://schemas.microsoft.com/office/drawing/2014/main" id="{1CBBD877-F1D3-47E6-94DE-1283F10BECA4}"/>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0FD4EE22-D1DB-4E1B-8DF8-A7B8D913D715}"/>
              </a:ext>
            </a:extLst>
          </p:cNvPr>
          <p:cNvSpPr>
            <a:spLocks noGrp="1"/>
          </p:cNvSpPr>
          <p:nvPr>
            <p:ph type="sldNum" sz="quarter" idx="12"/>
          </p:nvPr>
        </p:nvSpPr>
        <p:spPr/>
        <p:txBody>
          <a:bodyPr/>
          <a:lstStyle/>
          <a:p>
            <a:fld id="{DEE45C5B-796A-4B77-9EDC-094242150E8E}" type="slidenum">
              <a:rPr lang="da-DK" smtClean="0"/>
              <a:t>‹nr.›</a:t>
            </a:fld>
            <a:endParaRPr lang="da-DK"/>
          </a:p>
        </p:txBody>
      </p:sp>
    </p:spTree>
    <p:extLst>
      <p:ext uri="{BB962C8B-B14F-4D97-AF65-F5344CB8AC3E}">
        <p14:creationId xmlns:p14="http://schemas.microsoft.com/office/powerpoint/2010/main" val="147606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0E97EC-1A13-4F0F-837C-045994EA0A4E}"/>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C55D28AB-729E-4633-9C79-CAEFEE388D29}"/>
              </a:ext>
            </a:extLst>
          </p:cNvPr>
          <p:cNvSpPr>
            <a:spLocks noGrp="1"/>
          </p:cNvSpPr>
          <p:nvPr>
            <p:ph sz="half" idx="1"/>
          </p:nvPr>
        </p:nvSpPr>
        <p:spPr>
          <a:xfrm>
            <a:off x="838200" y="1825625"/>
            <a:ext cx="5181600" cy="4351338"/>
          </a:xfrm>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AE4BD331-66A2-42F9-A3F5-01CA05C11E7A}"/>
              </a:ext>
            </a:extLst>
          </p:cNvPr>
          <p:cNvSpPr>
            <a:spLocks noGrp="1"/>
          </p:cNvSpPr>
          <p:nvPr>
            <p:ph sz="half" idx="2"/>
          </p:nvPr>
        </p:nvSpPr>
        <p:spPr>
          <a:xfrm>
            <a:off x="6172200" y="1825625"/>
            <a:ext cx="5181600" cy="4351338"/>
          </a:xfrm>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8B3F68F1-8996-43A8-B10D-6B9E79BE893A}"/>
              </a:ext>
            </a:extLst>
          </p:cNvPr>
          <p:cNvSpPr>
            <a:spLocks noGrp="1"/>
          </p:cNvSpPr>
          <p:nvPr>
            <p:ph type="dt" sz="half" idx="10"/>
          </p:nvPr>
        </p:nvSpPr>
        <p:spPr/>
        <p:txBody>
          <a:bodyPr/>
          <a:lstStyle/>
          <a:p>
            <a:fld id="{C2719B7B-4A62-475B-BC77-7528267E1B1D}" type="datetimeFigureOut">
              <a:rPr lang="da-DK" smtClean="0"/>
              <a:t>16-04-2019</a:t>
            </a:fld>
            <a:endParaRPr lang="da-DK"/>
          </a:p>
        </p:txBody>
      </p:sp>
      <p:sp>
        <p:nvSpPr>
          <p:cNvPr id="6" name="Pladsholder til sidefod 5">
            <a:extLst>
              <a:ext uri="{FF2B5EF4-FFF2-40B4-BE49-F238E27FC236}">
                <a16:creationId xmlns:a16="http://schemas.microsoft.com/office/drawing/2014/main" id="{66DC0CB1-EE89-4E41-A293-813E93141340}"/>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91470E1E-056A-4895-B722-3CA4C2AC7559}"/>
              </a:ext>
            </a:extLst>
          </p:cNvPr>
          <p:cNvSpPr>
            <a:spLocks noGrp="1"/>
          </p:cNvSpPr>
          <p:nvPr>
            <p:ph type="sldNum" sz="quarter" idx="12"/>
          </p:nvPr>
        </p:nvSpPr>
        <p:spPr/>
        <p:txBody>
          <a:bodyPr/>
          <a:lstStyle/>
          <a:p>
            <a:fld id="{DEE45C5B-796A-4B77-9EDC-094242150E8E}" type="slidenum">
              <a:rPr lang="da-DK" smtClean="0"/>
              <a:t>‹nr.›</a:t>
            </a:fld>
            <a:endParaRPr lang="da-DK"/>
          </a:p>
        </p:txBody>
      </p:sp>
    </p:spTree>
    <p:extLst>
      <p:ext uri="{BB962C8B-B14F-4D97-AF65-F5344CB8AC3E}">
        <p14:creationId xmlns:p14="http://schemas.microsoft.com/office/powerpoint/2010/main" val="3284205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6F0EED-B70E-4834-9141-3DBE64925879}"/>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E9B9F1BE-7818-426A-BB3B-9082D62E84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4" name="Pladsholder til indhold 3">
            <a:extLst>
              <a:ext uri="{FF2B5EF4-FFF2-40B4-BE49-F238E27FC236}">
                <a16:creationId xmlns:a16="http://schemas.microsoft.com/office/drawing/2014/main" id="{C4CF7ADD-221D-445C-BA3C-051A2BBD1F7A}"/>
              </a:ext>
            </a:extLst>
          </p:cNvPr>
          <p:cNvSpPr>
            <a:spLocks noGrp="1"/>
          </p:cNvSpPr>
          <p:nvPr>
            <p:ph sz="half" idx="2"/>
          </p:nvPr>
        </p:nvSpPr>
        <p:spPr>
          <a:xfrm>
            <a:off x="839788" y="2505075"/>
            <a:ext cx="5157787" cy="3684588"/>
          </a:xfrm>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127696B2-41E5-4BCC-B1DB-734018CBC8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6" name="Pladsholder til indhold 5">
            <a:extLst>
              <a:ext uri="{FF2B5EF4-FFF2-40B4-BE49-F238E27FC236}">
                <a16:creationId xmlns:a16="http://schemas.microsoft.com/office/drawing/2014/main" id="{57D94A23-E46B-40C7-8733-889363C66516}"/>
              </a:ext>
            </a:extLst>
          </p:cNvPr>
          <p:cNvSpPr>
            <a:spLocks noGrp="1"/>
          </p:cNvSpPr>
          <p:nvPr>
            <p:ph sz="quarter" idx="4"/>
          </p:nvPr>
        </p:nvSpPr>
        <p:spPr>
          <a:xfrm>
            <a:off x="6172200" y="2505075"/>
            <a:ext cx="5183188" cy="3684588"/>
          </a:xfrm>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F860203D-ACC2-48C7-967D-EB3DCEC96AEE}"/>
              </a:ext>
            </a:extLst>
          </p:cNvPr>
          <p:cNvSpPr>
            <a:spLocks noGrp="1"/>
          </p:cNvSpPr>
          <p:nvPr>
            <p:ph type="dt" sz="half" idx="10"/>
          </p:nvPr>
        </p:nvSpPr>
        <p:spPr/>
        <p:txBody>
          <a:bodyPr/>
          <a:lstStyle/>
          <a:p>
            <a:fld id="{C2719B7B-4A62-475B-BC77-7528267E1B1D}" type="datetimeFigureOut">
              <a:rPr lang="da-DK" smtClean="0"/>
              <a:t>16-04-2019</a:t>
            </a:fld>
            <a:endParaRPr lang="da-DK"/>
          </a:p>
        </p:txBody>
      </p:sp>
      <p:sp>
        <p:nvSpPr>
          <p:cNvPr id="8" name="Pladsholder til sidefod 7">
            <a:extLst>
              <a:ext uri="{FF2B5EF4-FFF2-40B4-BE49-F238E27FC236}">
                <a16:creationId xmlns:a16="http://schemas.microsoft.com/office/drawing/2014/main" id="{D28D6FE5-8362-4395-BDD1-993F7D3F6D87}"/>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5092E884-4FD3-4001-B62F-79965B6777D1}"/>
              </a:ext>
            </a:extLst>
          </p:cNvPr>
          <p:cNvSpPr>
            <a:spLocks noGrp="1"/>
          </p:cNvSpPr>
          <p:nvPr>
            <p:ph type="sldNum" sz="quarter" idx="12"/>
          </p:nvPr>
        </p:nvSpPr>
        <p:spPr/>
        <p:txBody>
          <a:bodyPr/>
          <a:lstStyle/>
          <a:p>
            <a:fld id="{DEE45C5B-796A-4B77-9EDC-094242150E8E}" type="slidenum">
              <a:rPr lang="da-DK" smtClean="0"/>
              <a:t>‹nr.›</a:t>
            </a:fld>
            <a:endParaRPr lang="da-DK"/>
          </a:p>
        </p:txBody>
      </p:sp>
    </p:spTree>
    <p:extLst>
      <p:ext uri="{BB962C8B-B14F-4D97-AF65-F5344CB8AC3E}">
        <p14:creationId xmlns:p14="http://schemas.microsoft.com/office/powerpoint/2010/main" val="37257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B54A89-EB96-42E0-82AA-C086B9F0798B}"/>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77E54B7B-07AA-4C88-B867-94BFFCC380FB}"/>
              </a:ext>
            </a:extLst>
          </p:cNvPr>
          <p:cNvSpPr>
            <a:spLocks noGrp="1"/>
          </p:cNvSpPr>
          <p:nvPr>
            <p:ph type="dt" sz="half" idx="10"/>
          </p:nvPr>
        </p:nvSpPr>
        <p:spPr/>
        <p:txBody>
          <a:bodyPr/>
          <a:lstStyle/>
          <a:p>
            <a:fld id="{C2719B7B-4A62-475B-BC77-7528267E1B1D}" type="datetimeFigureOut">
              <a:rPr lang="da-DK" smtClean="0"/>
              <a:t>16-04-2019</a:t>
            </a:fld>
            <a:endParaRPr lang="da-DK"/>
          </a:p>
        </p:txBody>
      </p:sp>
      <p:sp>
        <p:nvSpPr>
          <p:cNvPr id="4" name="Pladsholder til sidefod 3">
            <a:extLst>
              <a:ext uri="{FF2B5EF4-FFF2-40B4-BE49-F238E27FC236}">
                <a16:creationId xmlns:a16="http://schemas.microsoft.com/office/drawing/2014/main" id="{8F0CFDD7-E285-4FB1-B10C-E92A0E20C44C}"/>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9EC73DE2-BF4A-4383-AAB1-0FB9E3237230}"/>
              </a:ext>
            </a:extLst>
          </p:cNvPr>
          <p:cNvSpPr>
            <a:spLocks noGrp="1"/>
          </p:cNvSpPr>
          <p:nvPr>
            <p:ph type="sldNum" sz="quarter" idx="12"/>
          </p:nvPr>
        </p:nvSpPr>
        <p:spPr/>
        <p:txBody>
          <a:bodyPr/>
          <a:lstStyle/>
          <a:p>
            <a:fld id="{DEE45C5B-796A-4B77-9EDC-094242150E8E}" type="slidenum">
              <a:rPr lang="da-DK" smtClean="0"/>
              <a:t>‹nr.›</a:t>
            </a:fld>
            <a:endParaRPr lang="da-DK"/>
          </a:p>
        </p:txBody>
      </p:sp>
    </p:spTree>
    <p:extLst>
      <p:ext uri="{BB962C8B-B14F-4D97-AF65-F5344CB8AC3E}">
        <p14:creationId xmlns:p14="http://schemas.microsoft.com/office/powerpoint/2010/main" val="3188226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8333F3BF-42F8-45FE-B099-9D1A1FCDD6E7}"/>
              </a:ext>
            </a:extLst>
          </p:cNvPr>
          <p:cNvSpPr>
            <a:spLocks noGrp="1"/>
          </p:cNvSpPr>
          <p:nvPr>
            <p:ph type="dt" sz="half" idx="10"/>
          </p:nvPr>
        </p:nvSpPr>
        <p:spPr/>
        <p:txBody>
          <a:bodyPr/>
          <a:lstStyle/>
          <a:p>
            <a:fld id="{C2719B7B-4A62-475B-BC77-7528267E1B1D}" type="datetimeFigureOut">
              <a:rPr lang="da-DK" smtClean="0"/>
              <a:t>16-04-2019</a:t>
            </a:fld>
            <a:endParaRPr lang="da-DK"/>
          </a:p>
        </p:txBody>
      </p:sp>
      <p:sp>
        <p:nvSpPr>
          <p:cNvPr id="3" name="Pladsholder til sidefod 2">
            <a:extLst>
              <a:ext uri="{FF2B5EF4-FFF2-40B4-BE49-F238E27FC236}">
                <a16:creationId xmlns:a16="http://schemas.microsoft.com/office/drawing/2014/main" id="{65AE7783-B26A-44E8-AC40-782ACE6C9A0E}"/>
              </a:ext>
            </a:extLst>
          </p:cNvPr>
          <p:cNvSpPr>
            <a:spLocks noGrp="1"/>
          </p:cNvSpPr>
          <p:nvPr>
            <p:ph type="ftr" sz="quarter" idx="11"/>
          </p:nvPr>
        </p:nvSpPr>
        <p:spPr/>
        <p:txBody>
          <a:bodyPr/>
          <a:lstStyle/>
          <a:p>
            <a:endParaRPr lang="da-DK"/>
          </a:p>
        </p:txBody>
      </p:sp>
      <p:sp>
        <p:nvSpPr>
          <p:cNvPr id="4" name="Pladsholder til slidenummer 3">
            <a:extLst>
              <a:ext uri="{FF2B5EF4-FFF2-40B4-BE49-F238E27FC236}">
                <a16:creationId xmlns:a16="http://schemas.microsoft.com/office/drawing/2014/main" id="{C157F26E-AC96-4548-9554-191161C2E7C0}"/>
              </a:ext>
            </a:extLst>
          </p:cNvPr>
          <p:cNvSpPr>
            <a:spLocks noGrp="1"/>
          </p:cNvSpPr>
          <p:nvPr>
            <p:ph type="sldNum" sz="quarter" idx="12"/>
          </p:nvPr>
        </p:nvSpPr>
        <p:spPr/>
        <p:txBody>
          <a:bodyPr/>
          <a:lstStyle/>
          <a:p>
            <a:fld id="{DEE45C5B-796A-4B77-9EDC-094242150E8E}" type="slidenum">
              <a:rPr lang="da-DK" smtClean="0"/>
              <a:t>‹nr.›</a:t>
            </a:fld>
            <a:endParaRPr lang="da-DK"/>
          </a:p>
        </p:txBody>
      </p:sp>
    </p:spTree>
    <p:extLst>
      <p:ext uri="{BB962C8B-B14F-4D97-AF65-F5344CB8AC3E}">
        <p14:creationId xmlns:p14="http://schemas.microsoft.com/office/powerpoint/2010/main" val="1147004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A1B373-A333-49C0-B300-6558E9384489}"/>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F7B69CAF-E92D-4CCF-9449-FFB2D7802B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4608EFCF-2E8B-4933-89A9-E17939A1AA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teksttypografien i masteren</a:t>
            </a:r>
          </a:p>
        </p:txBody>
      </p:sp>
      <p:sp>
        <p:nvSpPr>
          <p:cNvPr id="5" name="Pladsholder til dato 4">
            <a:extLst>
              <a:ext uri="{FF2B5EF4-FFF2-40B4-BE49-F238E27FC236}">
                <a16:creationId xmlns:a16="http://schemas.microsoft.com/office/drawing/2014/main" id="{1EAB5876-2E3A-4E11-8F09-694FD6CC31A3}"/>
              </a:ext>
            </a:extLst>
          </p:cNvPr>
          <p:cNvSpPr>
            <a:spLocks noGrp="1"/>
          </p:cNvSpPr>
          <p:nvPr>
            <p:ph type="dt" sz="half" idx="10"/>
          </p:nvPr>
        </p:nvSpPr>
        <p:spPr/>
        <p:txBody>
          <a:bodyPr/>
          <a:lstStyle/>
          <a:p>
            <a:fld id="{C2719B7B-4A62-475B-BC77-7528267E1B1D}" type="datetimeFigureOut">
              <a:rPr lang="da-DK" smtClean="0"/>
              <a:t>16-04-2019</a:t>
            </a:fld>
            <a:endParaRPr lang="da-DK"/>
          </a:p>
        </p:txBody>
      </p:sp>
      <p:sp>
        <p:nvSpPr>
          <p:cNvPr id="6" name="Pladsholder til sidefod 5">
            <a:extLst>
              <a:ext uri="{FF2B5EF4-FFF2-40B4-BE49-F238E27FC236}">
                <a16:creationId xmlns:a16="http://schemas.microsoft.com/office/drawing/2014/main" id="{55F86DF0-C9E9-455F-BC5B-DFDED05427E7}"/>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58FE7E43-F2B9-44FF-9CF9-FF7787D65E96}"/>
              </a:ext>
            </a:extLst>
          </p:cNvPr>
          <p:cNvSpPr>
            <a:spLocks noGrp="1"/>
          </p:cNvSpPr>
          <p:nvPr>
            <p:ph type="sldNum" sz="quarter" idx="12"/>
          </p:nvPr>
        </p:nvSpPr>
        <p:spPr/>
        <p:txBody>
          <a:bodyPr/>
          <a:lstStyle/>
          <a:p>
            <a:fld id="{DEE45C5B-796A-4B77-9EDC-094242150E8E}" type="slidenum">
              <a:rPr lang="da-DK" smtClean="0"/>
              <a:t>‹nr.›</a:t>
            </a:fld>
            <a:endParaRPr lang="da-DK"/>
          </a:p>
        </p:txBody>
      </p:sp>
    </p:spTree>
    <p:extLst>
      <p:ext uri="{BB962C8B-B14F-4D97-AF65-F5344CB8AC3E}">
        <p14:creationId xmlns:p14="http://schemas.microsoft.com/office/powerpoint/2010/main" val="737172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6376CA-5003-40C3-B187-42ECCE390F98}"/>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85215EC1-C034-46A1-AC3C-27A7E1776E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a:extLst>
              <a:ext uri="{FF2B5EF4-FFF2-40B4-BE49-F238E27FC236}">
                <a16:creationId xmlns:a16="http://schemas.microsoft.com/office/drawing/2014/main" id="{C74022F2-E719-4FA7-9EEF-CF64AEA816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teksttypografien i masteren</a:t>
            </a:r>
          </a:p>
        </p:txBody>
      </p:sp>
      <p:sp>
        <p:nvSpPr>
          <p:cNvPr id="5" name="Pladsholder til dato 4">
            <a:extLst>
              <a:ext uri="{FF2B5EF4-FFF2-40B4-BE49-F238E27FC236}">
                <a16:creationId xmlns:a16="http://schemas.microsoft.com/office/drawing/2014/main" id="{4600D1D1-AA78-4713-B923-FC286D605053}"/>
              </a:ext>
            </a:extLst>
          </p:cNvPr>
          <p:cNvSpPr>
            <a:spLocks noGrp="1"/>
          </p:cNvSpPr>
          <p:nvPr>
            <p:ph type="dt" sz="half" idx="10"/>
          </p:nvPr>
        </p:nvSpPr>
        <p:spPr/>
        <p:txBody>
          <a:bodyPr/>
          <a:lstStyle/>
          <a:p>
            <a:fld id="{C2719B7B-4A62-475B-BC77-7528267E1B1D}" type="datetimeFigureOut">
              <a:rPr lang="da-DK" smtClean="0"/>
              <a:t>16-04-2019</a:t>
            </a:fld>
            <a:endParaRPr lang="da-DK"/>
          </a:p>
        </p:txBody>
      </p:sp>
      <p:sp>
        <p:nvSpPr>
          <p:cNvPr id="6" name="Pladsholder til sidefod 5">
            <a:extLst>
              <a:ext uri="{FF2B5EF4-FFF2-40B4-BE49-F238E27FC236}">
                <a16:creationId xmlns:a16="http://schemas.microsoft.com/office/drawing/2014/main" id="{6CD9B75B-CECD-4113-B5B3-AEA18F951E8C}"/>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3A55A16D-5ADE-4272-B480-92AA46CE26C3}"/>
              </a:ext>
            </a:extLst>
          </p:cNvPr>
          <p:cNvSpPr>
            <a:spLocks noGrp="1"/>
          </p:cNvSpPr>
          <p:nvPr>
            <p:ph type="sldNum" sz="quarter" idx="12"/>
          </p:nvPr>
        </p:nvSpPr>
        <p:spPr/>
        <p:txBody>
          <a:bodyPr/>
          <a:lstStyle/>
          <a:p>
            <a:fld id="{DEE45C5B-796A-4B77-9EDC-094242150E8E}" type="slidenum">
              <a:rPr lang="da-DK" smtClean="0"/>
              <a:t>‹nr.›</a:t>
            </a:fld>
            <a:endParaRPr lang="da-DK"/>
          </a:p>
        </p:txBody>
      </p:sp>
    </p:spTree>
    <p:extLst>
      <p:ext uri="{BB962C8B-B14F-4D97-AF65-F5344CB8AC3E}">
        <p14:creationId xmlns:p14="http://schemas.microsoft.com/office/powerpoint/2010/main" val="811810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D76BF941-6771-4B4D-BF78-65A6ED18A7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p>
        </p:txBody>
      </p:sp>
      <p:sp>
        <p:nvSpPr>
          <p:cNvPr id="3" name="Pladsholder til tekst 2">
            <a:extLst>
              <a:ext uri="{FF2B5EF4-FFF2-40B4-BE49-F238E27FC236}">
                <a16:creationId xmlns:a16="http://schemas.microsoft.com/office/drawing/2014/main" id="{11881FD3-ECDF-464A-9615-68EFD430F2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36ACB5BF-F564-4080-B2B5-BED510C129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719B7B-4A62-475B-BC77-7528267E1B1D}" type="datetimeFigureOut">
              <a:rPr lang="da-DK" smtClean="0"/>
              <a:t>16-04-2019</a:t>
            </a:fld>
            <a:endParaRPr lang="da-DK"/>
          </a:p>
        </p:txBody>
      </p:sp>
      <p:sp>
        <p:nvSpPr>
          <p:cNvPr id="5" name="Pladsholder til sidefod 4">
            <a:extLst>
              <a:ext uri="{FF2B5EF4-FFF2-40B4-BE49-F238E27FC236}">
                <a16:creationId xmlns:a16="http://schemas.microsoft.com/office/drawing/2014/main" id="{FDB6A2B3-87F9-46BE-BA9D-3977BC49DA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a:extLst>
              <a:ext uri="{FF2B5EF4-FFF2-40B4-BE49-F238E27FC236}">
                <a16:creationId xmlns:a16="http://schemas.microsoft.com/office/drawing/2014/main" id="{A020EE77-AC1E-4120-9C59-293C73778E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E45C5B-796A-4B77-9EDC-094242150E8E}" type="slidenum">
              <a:rPr lang="da-DK" smtClean="0"/>
              <a:t>‹nr.›</a:t>
            </a:fld>
            <a:endParaRPr lang="da-DK"/>
          </a:p>
        </p:txBody>
      </p:sp>
    </p:spTree>
    <p:extLst>
      <p:ext uri="{BB962C8B-B14F-4D97-AF65-F5344CB8AC3E}">
        <p14:creationId xmlns:p14="http://schemas.microsoft.com/office/powerpoint/2010/main" val="3596387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E54DD4-96FA-4F3C-9ED5-1C2A84A8B12B}"/>
              </a:ext>
            </a:extLst>
          </p:cNvPr>
          <p:cNvSpPr>
            <a:spLocks noGrp="1"/>
          </p:cNvSpPr>
          <p:nvPr>
            <p:ph type="ctrTitle"/>
          </p:nvPr>
        </p:nvSpPr>
        <p:spPr/>
        <p:txBody>
          <a:bodyPr/>
          <a:lstStyle/>
          <a:p>
            <a:r>
              <a:rPr lang="da-DK" dirty="0"/>
              <a:t>Formidling af budskab - </a:t>
            </a:r>
            <a:r>
              <a:rPr lang="da-DK" dirty="0" err="1"/>
              <a:t>talerteknik</a:t>
            </a:r>
            <a:endParaRPr lang="da-DK" dirty="0"/>
          </a:p>
        </p:txBody>
      </p:sp>
      <p:sp>
        <p:nvSpPr>
          <p:cNvPr id="3" name="Undertitel 2">
            <a:extLst>
              <a:ext uri="{FF2B5EF4-FFF2-40B4-BE49-F238E27FC236}">
                <a16:creationId xmlns:a16="http://schemas.microsoft.com/office/drawing/2014/main" id="{91ACA9DA-A19F-4259-805E-5D9935E979B9}"/>
              </a:ext>
            </a:extLst>
          </p:cNvPr>
          <p:cNvSpPr>
            <a:spLocks noGrp="1"/>
          </p:cNvSpPr>
          <p:nvPr>
            <p:ph type="subTitle" idx="1"/>
          </p:nvPr>
        </p:nvSpPr>
        <p:spPr/>
        <p:txBody>
          <a:bodyPr/>
          <a:lstStyle/>
          <a:p>
            <a:r>
              <a:rPr lang="da-DK" dirty="0" err="1"/>
              <a:t>FTR’s</a:t>
            </a:r>
            <a:r>
              <a:rPr lang="da-DK"/>
              <a:t> platform</a:t>
            </a:r>
            <a:endParaRPr lang="da-DK" dirty="0"/>
          </a:p>
        </p:txBody>
      </p:sp>
      <p:pic>
        <p:nvPicPr>
          <p:cNvPr id="5" name="Billede 4">
            <a:extLst>
              <a:ext uri="{FF2B5EF4-FFF2-40B4-BE49-F238E27FC236}">
                <a16:creationId xmlns:a16="http://schemas.microsoft.com/office/drawing/2014/main" id="{21E0BEC8-2101-41A6-8E49-A1F80FF3E5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4780" y="3710622"/>
            <a:ext cx="1905000" cy="1895475"/>
          </a:xfrm>
          <a:prstGeom prst="rect">
            <a:avLst/>
          </a:prstGeom>
        </p:spPr>
      </p:pic>
    </p:spTree>
    <p:extLst>
      <p:ext uri="{BB962C8B-B14F-4D97-AF65-F5344CB8AC3E}">
        <p14:creationId xmlns:p14="http://schemas.microsoft.com/office/powerpoint/2010/main" val="3394363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appelformer</a:t>
            </a:r>
          </a:p>
        </p:txBody>
      </p:sp>
      <p:graphicFrame>
        <p:nvGraphicFramePr>
          <p:cNvPr id="5" name="Pladsholder til indhold 4"/>
          <p:cNvGraphicFramePr>
            <a:graphicFrameLocks noGrp="1"/>
          </p:cNvGraphicFramePr>
          <p:nvPr>
            <p:ph idx="1"/>
          </p:nvPr>
        </p:nvGraphicFramePr>
        <p:xfrm>
          <a:off x="2009775" y="1906588"/>
          <a:ext cx="6359936" cy="3826668"/>
        </p:xfrm>
        <a:graphic>
          <a:graphicData uri="http://schemas.openxmlformats.org/drawingml/2006/table">
            <a:tbl>
              <a:tblPr firstRow="1" bandRow="1">
                <a:tableStyleId>{5C22544A-7EE6-4342-B048-85BDC9FD1C3A}</a:tableStyleId>
              </a:tblPr>
              <a:tblGrid>
                <a:gridCol w="1589984">
                  <a:extLst>
                    <a:ext uri="{9D8B030D-6E8A-4147-A177-3AD203B41FA5}">
                      <a16:colId xmlns:a16="http://schemas.microsoft.com/office/drawing/2014/main" val="20000"/>
                    </a:ext>
                  </a:extLst>
                </a:gridCol>
                <a:gridCol w="1589984">
                  <a:extLst>
                    <a:ext uri="{9D8B030D-6E8A-4147-A177-3AD203B41FA5}">
                      <a16:colId xmlns:a16="http://schemas.microsoft.com/office/drawing/2014/main" val="20001"/>
                    </a:ext>
                  </a:extLst>
                </a:gridCol>
                <a:gridCol w="1589984">
                  <a:extLst>
                    <a:ext uri="{9D8B030D-6E8A-4147-A177-3AD203B41FA5}">
                      <a16:colId xmlns:a16="http://schemas.microsoft.com/office/drawing/2014/main" val="20002"/>
                    </a:ext>
                  </a:extLst>
                </a:gridCol>
                <a:gridCol w="1589984">
                  <a:extLst>
                    <a:ext uri="{9D8B030D-6E8A-4147-A177-3AD203B41FA5}">
                      <a16:colId xmlns:a16="http://schemas.microsoft.com/office/drawing/2014/main" val="20003"/>
                    </a:ext>
                  </a:extLst>
                </a:gridCol>
              </a:tblGrid>
              <a:tr h="956667">
                <a:tc>
                  <a:txBody>
                    <a:bodyPr/>
                    <a:lstStyle/>
                    <a:p>
                      <a:r>
                        <a:rPr lang="da-DK" dirty="0"/>
                        <a:t>Appelform</a:t>
                      </a:r>
                    </a:p>
                  </a:txBody>
                  <a:tcPr marL="79963" marR="79963"/>
                </a:tc>
                <a:tc>
                  <a:txBody>
                    <a:bodyPr/>
                    <a:lstStyle/>
                    <a:p>
                      <a:r>
                        <a:rPr lang="da-DK" dirty="0"/>
                        <a:t>Appel til </a:t>
                      </a:r>
                    </a:p>
                  </a:txBody>
                  <a:tcPr marL="79963" marR="79963"/>
                </a:tc>
                <a:tc>
                  <a:txBody>
                    <a:bodyPr/>
                    <a:lstStyle/>
                    <a:p>
                      <a:r>
                        <a:rPr lang="da-DK" dirty="0"/>
                        <a:t>Fokus på </a:t>
                      </a:r>
                    </a:p>
                  </a:txBody>
                  <a:tcPr marL="79963" marR="79963"/>
                </a:tc>
                <a:tc>
                  <a:txBody>
                    <a:bodyPr/>
                    <a:lstStyle/>
                    <a:p>
                      <a:r>
                        <a:rPr lang="da-DK" dirty="0"/>
                        <a:t>Modtageren overbevises af</a:t>
                      </a:r>
                    </a:p>
                  </a:txBody>
                  <a:tcPr marL="79963" marR="79963"/>
                </a:tc>
                <a:extLst>
                  <a:ext uri="{0D108BD9-81ED-4DB2-BD59-A6C34878D82A}">
                    <a16:rowId xmlns:a16="http://schemas.microsoft.com/office/drawing/2014/main" val="10000"/>
                  </a:ext>
                </a:extLst>
              </a:tr>
              <a:tr h="956667">
                <a:tc>
                  <a:txBody>
                    <a:bodyPr/>
                    <a:lstStyle/>
                    <a:p>
                      <a:r>
                        <a:rPr lang="da-DK" dirty="0"/>
                        <a:t>Logos </a:t>
                      </a:r>
                    </a:p>
                  </a:txBody>
                  <a:tcPr marL="79963" marR="79963"/>
                </a:tc>
                <a:tc>
                  <a:txBody>
                    <a:bodyPr/>
                    <a:lstStyle/>
                    <a:p>
                      <a:r>
                        <a:rPr lang="da-DK" dirty="0"/>
                        <a:t>Fornuft</a:t>
                      </a:r>
                    </a:p>
                  </a:txBody>
                  <a:tcPr marL="79963" marR="79963"/>
                </a:tc>
                <a:tc>
                  <a:txBody>
                    <a:bodyPr/>
                    <a:lstStyle/>
                    <a:p>
                      <a:r>
                        <a:rPr lang="da-DK" dirty="0"/>
                        <a:t>Meddelelsen/ budskabet</a:t>
                      </a:r>
                    </a:p>
                  </a:txBody>
                  <a:tcPr marL="79963" marR="79963"/>
                </a:tc>
                <a:tc>
                  <a:txBody>
                    <a:bodyPr/>
                    <a:lstStyle/>
                    <a:p>
                      <a:r>
                        <a:rPr lang="da-DK" dirty="0"/>
                        <a:t>Rationelle</a:t>
                      </a:r>
                      <a:r>
                        <a:rPr lang="da-DK" baseline="0" dirty="0"/>
                        <a:t> argumenter</a:t>
                      </a:r>
                      <a:endParaRPr lang="da-DK" dirty="0"/>
                    </a:p>
                  </a:txBody>
                  <a:tcPr marL="79963" marR="79963"/>
                </a:tc>
                <a:extLst>
                  <a:ext uri="{0D108BD9-81ED-4DB2-BD59-A6C34878D82A}">
                    <a16:rowId xmlns:a16="http://schemas.microsoft.com/office/drawing/2014/main" val="10001"/>
                  </a:ext>
                </a:extLst>
              </a:tr>
              <a:tr h="956667">
                <a:tc>
                  <a:txBody>
                    <a:bodyPr/>
                    <a:lstStyle/>
                    <a:p>
                      <a:r>
                        <a:rPr lang="da-DK" dirty="0"/>
                        <a:t>Patos</a:t>
                      </a:r>
                    </a:p>
                  </a:txBody>
                  <a:tcPr marL="79963" marR="79963"/>
                </a:tc>
                <a:tc>
                  <a:txBody>
                    <a:bodyPr/>
                    <a:lstStyle/>
                    <a:p>
                      <a:r>
                        <a:rPr lang="da-DK" dirty="0"/>
                        <a:t>Følelser</a:t>
                      </a:r>
                    </a:p>
                  </a:txBody>
                  <a:tcPr marL="79963" marR="79963"/>
                </a:tc>
                <a:tc>
                  <a:txBody>
                    <a:bodyPr/>
                    <a:lstStyle/>
                    <a:p>
                      <a:r>
                        <a:rPr lang="da-DK" dirty="0"/>
                        <a:t>Modtageren</a:t>
                      </a:r>
                    </a:p>
                  </a:txBody>
                  <a:tcPr marL="79963" marR="79963"/>
                </a:tc>
                <a:tc>
                  <a:txBody>
                    <a:bodyPr/>
                    <a:lstStyle/>
                    <a:p>
                      <a:r>
                        <a:rPr lang="da-DK" dirty="0"/>
                        <a:t>Stemninger</a:t>
                      </a:r>
                    </a:p>
                  </a:txBody>
                  <a:tcPr marL="79963" marR="79963"/>
                </a:tc>
                <a:extLst>
                  <a:ext uri="{0D108BD9-81ED-4DB2-BD59-A6C34878D82A}">
                    <a16:rowId xmlns:a16="http://schemas.microsoft.com/office/drawing/2014/main" val="10002"/>
                  </a:ext>
                </a:extLst>
              </a:tr>
              <a:tr h="956667">
                <a:tc>
                  <a:txBody>
                    <a:bodyPr/>
                    <a:lstStyle/>
                    <a:p>
                      <a:r>
                        <a:rPr lang="da-DK" dirty="0"/>
                        <a:t>Etos</a:t>
                      </a:r>
                    </a:p>
                  </a:txBody>
                  <a:tcPr marL="79963" marR="79963"/>
                </a:tc>
                <a:tc>
                  <a:txBody>
                    <a:bodyPr/>
                    <a:lstStyle/>
                    <a:p>
                      <a:r>
                        <a:rPr lang="da-DK" dirty="0"/>
                        <a:t>Tillid</a:t>
                      </a:r>
                    </a:p>
                  </a:txBody>
                  <a:tcPr marL="79963" marR="79963"/>
                </a:tc>
                <a:tc>
                  <a:txBody>
                    <a:bodyPr/>
                    <a:lstStyle/>
                    <a:p>
                      <a:r>
                        <a:rPr lang="da-DK" dirty="0"/>
                        <a:t>Afsenderen</a:t>
                      </a:r>
                    </a:p>
                  </a:txBody>
                  <a:tcPr marL="79963" marR="79963"/>
                </a:tc>
                <a:tc>
                  <a:txBody>
                    <a:bodyPr/>
                    <a:lstStyle/>
                    <a:p>
                      <a:r>
                        <a:rPr lang="da-DK"/>
                        <a:t>Troværdighed</a:t>
                      </a:r>
                      <a:endParaRPr lang="da-DK" dirty="0"/>
                    </a:p>
                  </a:txBody>
                  <a:tcPr marL="79963" marR="79963"/>
                </a:tc>
                <a:extLst>
                  <a:ext uri="{0D108BD9-81ED-4DB2-BD59-A6C34878D82A}">
                    <a16:rowId xmlns:a16="http://schemas.microsoft.com/office/drawing/2014/main" val="10003"/>
                  </a:ext>
                </a:extLst>
              </a:tr>
            </a:tbl>
          </a:graphicData>
        </a:graphic>
      </p:graphicFrame>
      <p:sp>
        <p:nvSpPr>
          <p:cNvPr id="4" name="Pladsholder til diasnummer 3"/>
          <p:cNvSpPr>
            <a:spLocks noGrp="1"/>
          </p:cNvSpPr>
          <p:nvPr>
            <p:ph type="sldNum" sz="quarter" idx="12"/>
          </p:nvPr>
        </p:nvSpPr>
        <p:spPr/>
        <p:txBody>
          <a:bodyPr/>
          <a:lstStyle/>
          <a:p>
            <a:fld id="{02E2E7C8-642D-4E17-8ECB-4B29C77DDE36}" type="slidenum">
              <a:rPr lang="da-DK" noProof="0" smtClean="0"/>
              <a:pPr/>
              <a:t>10</a:t>
            </a:fld>
            <a:endParaRPr lang="da-DK" noProof="0"/>
          </a:p>
        </p:txBody>
      </p:sp>
    </p:spTree>
    <p:extLst>
      <p:ext uri="{BB962C8B-B14F-4D97-AF65-F5344CB8AC3E}">
        <p14:creationId xmlns:p14="http://schemas.microsoft.com/office/powerpoint/2010/main" val="3263291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a-DK" dirty="0" err="1"/>
              <a:t>Elocutio</a:t>
            </a:r>
            <a:r>
              <a:rPr lang="da-DK" dirty="0"/>
              <a:t> – klart sprog</a:t>
            </a:r>
          </a:p>
        </p:txBody>
      </p:sp>
      <p:sp>
        <p:nvSpPr>
          <p:cNvPr id="4" name="Pladsholder til indhold 3"/>
          <p:cNvSpPr>
            <a:spLocks noGrp="1"/>
          </p:cNvSpPr>
          <p:nvPr>
            <p:ph idx="1"/>
          </p:nvPr>
        </p:nvSpPr>
        <p:spPr>
          <a:xfrm>
            <a:off x="2009774" y="1906588"/>
            <a:ext cx="6359526" cy="4474740"/>
          </a:xfrm>
        </p:spPr>
        <p:txBody>
          <a:bodyPr>
            <a:normAutofit fontScale="77500" lnSpcReduction="20000"/>
          </a:bodyPr>
          <a:lstStyle/>
          <a:p>
            <a:pPr marL="0" indent="0"/>
            <a:endParaRPr lang="da-DK" b="0" dirty="0"/>
          </a:p>
          <a:p>
            <a:pPr marL="285750" indent="-285750"/>
            <a:r>
              <a:rPr lang="da-DK" b="0" dirty="0"/>
              <a:t>Konkret </a:t>
            </a:r>
          </a:p>
          <a:p>
            <a:pPr>
              <a:buFont typeface="Arial" panose="020B0604020202020204" pitchFamily="34" charset="0"/>
              <a:buChar char="•"/>
            </a:pPr>
            <a:r>
              <a:rPr lang="da-DK" b="0" dirty="0"/>
              <a:t>Pas på tal</a:t>
            </a:r>
          </a:p>
          <a:p>
            <a:pPr>
              <a:buFont typeface="Arial" panose="020B0604020202020204" pitchFamily="34" charset="0"/>
              <a:buChar char="•"/>
            </a:pPr>
            <a:endParaRPr lang="da-DK" b="0" dirty="0"/>
          </a:p>
          <a:p>
            <a:pPr>
              <a:lnSpc>
                <a:spcPts val="3313"/>
              </a:lnSpc>
            </a:pPr>
            <a:endParaRPr lang="da-DK" altLang="da-DK" b="0" dirty="0">
              <a:latin typeface="Calibri" panose="020F0502020204030204" pitchFamily="34" charset="0"/>
            </a:endParaRPr>
          </a:p>
          <a:p>
            <a:pPr>
              <a:lnSpc>
                <a:spcPts val="3313"/>
              </a:lnSpc>
            </a:pPr>
            <a:endParaRPr lang="da-DK" altLang="da-DK" b="0" dirty="0">
              <a:latin typeface="Calibri" panose="020F0502020204030204" pitchFamily="34" charset="0"/>
            </a:endParaRPr>
          </a:p>
          <a:p>
            <a:pPr>
              <a:lnSpc>
                <a:spcPts val="3313"/>
              </a:lnSpc>
            </a:pPr>
            <a:endParaRPr lang="da-DK" altLang="da-DK" b="0" dirty="0">
              <a:latin typeface="Calibri" panose="020F0502020204030204" pitchFamily="34" charset="0"/>
            </a:endParaRPr>
          </a:p>
          <a:p>
            <a:pPr>
              <a:lnSpc>
                <a:spcPts val="3313"/>
              </a:lnSpc>
            </a:pPr>
            <a:r>
              <a:rPr lang="da-DK" altLang="da-DK" b="0" dirty="0">
                <a:latin typeface="Calibri" panose="020F0502020204030204" pitchFamily="34" charset="0"/>
              </a:rPr>
              <a:t>Kræver emnet/tilhørerne noget særligt af mit sprog?</a:t>
            </a:r>
          </a:p>
          <a:p>
            <a:pPr>
              <a:lnSpc>
                <a:spcPts val="3313"/>
              </a:lnSpc>
            </a:pPr>
            <a:r>
              <a:rPr lang="da-DK" altLang="da-DK" b="0" dirty="0">
                <a:latin typeface="Calibri" panose="020F0502020204030204" pitchFamily="34" charset="0"/>
              </a:rPr>
              <a:t>Fagudtryk og begreber</a:t>
            </a:r>
          </a:p>
          <a:p>
            <a:pPr>
              <a:buFont typeface="Arial" panose="020B0604020202020204" pitchFamily="34" charset="0"/>
              <a:buChar char="•"/>
            </a:pPr>
            <a:endParaRPr lang="da-DK" b="0" dirty="0"/>
          </a:p>
        </p:txBody>
      </p:sp>
      <p:pic>
        <p:nvPicPr>
          <p:cNvPr id="6" name="Billed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5921" y="2132857"/>
            <a:ext cx="4983435" cy="3090819"/>
          </a:xfrm>
          <a:prstGeom prst="rect">
            <a:avLst/>
          </a:prstGeom>
        </p:spPr>
      </p:pic>
    </p:spTree>
    <p:extLst>
      <p:ext uri="{BB962C8B-B14F-4D97-AF65-F5344CB8AC3E}">
        <p14:creationId xmlns:p14="http://schemas.microsoft.com/office/powerpoint/2010/main" val="3708284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a-DK" sz="7200" b="1" dirty="0"/>
              <a:t>MEMORIA</a:t>
            </a:r>
          </a:p>
        </p:txBody>
      </p:sp>
      <p:sp>
        <p:nvSpPr>
          <p:cNvPr id="3" name="Pladsholder til indhold 2"/>
          <p:cNvSpPr>
            <a:spLocks noGrp="1"/>
          </p:cNvSpPr>
          <p:nvPr>
            <p:ph idx="1"/>
          </p:nvPr>
        </p:nvSpPr>
        <p:spPr/>
        <p:txBody>
          <a:bodyPr>
            <a:normAutofit/>
          </a:bodyPr>
          <a:lstStyle/>
          <a:p>
            <a:r>
              <a:rPr lang="da-DK" sz="3600" dirty="0"/>
              <a:t>Det at huske, hvad man har forberedt og vil sige.</a:t>
            </a:r>
          </a:p>
          <a:p>
            <a:r>
              <a:rPr lang="da-DK" sz="3600" dirty="0"/>
              <a:t>Manuskripttype</a:t>
            </a:r>
          </a:p>
          <a:p>
            <a:pPr lvl="1"/>
            <a:r>
              <a:rPr lang="da-DK" sz="3600" dirty="0"/>
              <a:t>Fuldt manuskript</a:t>
            </a:r>
          </a:p>
          <a:p>
            <a:pPr lvl="1"/>
            <a:r>
              <a:rPr lang="da-DK" sz="3600" dirty="0"/>
              <a:t>Skemamanus</a:t>
            </a:r>
          </a:p>
          <a:p>
            <a:pPr lvl="1"/>
            <a:r>
              <a:rPr lang="da-DK" sz="3600" dirty="0"/>
              <a:t>Stikord</a:t>
            </a:r>
          </a:p>
          <a:p>
            <a:pPr lvl="1"/>
            <a:r>
              <a:rPr lang="da-DK" sz="3600" dirty="0"/>
              <a:t>Udenad</a:t>
            </a:r>
          </a:p>
          <a:p>
            <a:r>
              <a:rPr lang="da-DK" sz="3600" dirty="0"/>
              <a:t>Øvelse!!</a:t>
            </a:r>
          </a:p>
        </p:txBody>
      </p:sp>
    </p:spTree>
    <p:extLst>
      <p:ext uri="{BB962C8B-B14F-4D97-AF65-F5344CB8AC3E}">
        <p14:creationId xmlns:p14="http://schemas.microsoft.com/office/powerpoint/2010/main" val="3659438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hape 86"/>
          <p:cNvSpPr>
            <a:spLocks noGrp="1"/>
          </p:cNvSpPr>
          <p:nvPr>
            <p:ph type="title"/>
          </p:nvPr>
        </p:nvSpPr>
        <p:spPr>
          <a:prstGeom prst="rect">
            <a:avLst/>
          </a:prstGeom>
        </p:spPr>
        <p:txBody>
          <a:bodyPr/>
          <a:lstStyle/>
          <a:p>
            <a:pPr lvl="0">
              <a:defRPr sz="1800">
                <a:solidFill>
                  <a:srgbClr val="000000"/>
                </a:solidFill>
              </a:defRPr>
            </a:pPr>
            <a:r>
              <a:rPr sz="4922">
                <a:solidFill>
                  <a:srgbClr val="D93E2B"/>
                </a:solidFill>
              </a:rPr>
              <a:t>Actio</a:t>
            </a:r>
          </a:p>
        </p:txBody>
      </p:sp>
      <p:sp>
        <p:nvSpPr>
          <p:cNvPr id="87" name="Shape 87"/>
          <p:cNvSpPr/>
          <p:nvPr/>
        </p:nvSpPr>
        <p:spPr>
          <a:xfrm>
            <a:off x="2562135" y="2085037"/>
            <a:ext cx="2075184" cy="1370248"/>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lgn="l">
              <a:defRPr sz="1800">
                <a:solidFill>
                  <a:srgbClr val="000000"/>
                </a:solidFill>
              </a:defRPr>
            </a:pPr>
            <a:r>
              <a:rPr sz="1687" b="1">
                <a:solidFill>
                  <a:srgbClr val="414141"/>
                </a:solidFill>
              </a:rPr>
              <a:t>Tale</a:t>
            </a:r>
          </a:p>
          <a:p>
            <a:pPr marL="220257" indent="-220257">
              <a:buSzPct val="75000"/>
              <a:buChar char="•"/>
              <a:defRPr sz="1800">
                <a:solidFill>
                  <a:srgbClr val="000000"/>
                </a:solidFill>
              </a:defRPr>
            </a:pPr>
            <a:r>
              <a:rPr sz="1687">
                <a:solidFill>
                  <a:srgbClr val="414141"/>
                </a:solidFill>
              </a:rPr>
              <a:t>Klart og tydeligt </a:t>
            </a:r>
          </a:p>
          <a:p>
            <a:pPr marL="220257" indent="-220257">
              <a:buSzPct val="75000"/>
              <a:buChar char="•"/>
              <a:defRPr sz="1800">
                <a:solidFill>
                  <a:srgbClr val="000000"/>
                </a:solidFill>
              </a:defRPr>
            </a:pPr>
            <a:r>
              <a:rPr sz="1687">
                <a:solidFill>
                  <a:srgbClr val="414141"/>
                </a:solidFill>
              </a:rPr>
              <a:t>Indlevende </a:t>
            </a:r>
          </a:p>
          <a:p>
            <a:pPr marL="220257" indent="-220257">
              <a:buSzPct val="75000"/>
              <a:buChar char="•"/>
              <a:defRPr sz="1800">
                <a:solidFill>
                  <a:srgbClr val="000000"/>
                </a:solidFill>
              </a:defRPr>
            </a:pPr>
            <a:r>
              <a:rPr sz="1687">
                <a:solidFill>
                  <a:srgbClr val="414141"/>
                </a:solidFill>
              </a:rPr>
              <a:t>Tror du selv på det? </a:t>
            </a:r>
          </a:p>
          <a:p>
            <a:pPr marL="220257" indent="-220257">
              <a:buSzPct val="75000"/>
              <a:buChar char="•"/>
              <a:defRPr sz="1800">
                <a:solidFill>
                  <a:srgbClr val="000000"/>
                </a:solidFill>
              </a:defRPr>
            </a:pPr>
            <a:r>
              <a:rPr sz="1687">
                <a:solidFill>
                  <a:srgbClr val="414141"/>
                </a:solidFill>
              </a:rPr>
              <a:t>Kom ud til alle!!</a:t>
            </a:r>
          </a:p>
        </p:txBody>
      </p:sp>
      <p:sp>
        <p:nvSpPr>
          <p:cNvPr id="88" name="Shape 88"/>
          <p:cNvSpPr/>
          <p:nvPr/>
        </p:nvSpPr>
        <p:spPr>
          <a:xfrm>
            <a:off x="6897810" y="2127437"/>
            <a:ext cx="2461636" cy="111062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lgn="l">
              <a:defRPr sz="1800">
                <a:solidFill>
                  <a:srgbClr val="000000"/>
                </a:solidFill>
              </a:defRPr>
            </a:pPr>
            <a:r>
              <a:rPr sz="1687" b="1">
                <a:solidFill>
                  <a:srgbClr val="414141"/>
                </a:solidFill>
              </a:rPr>
              <a:t>Kropssprog</a:t>
            </a:r>
          </a:p>
          <a:p>
            <a:pPr marL="220257" indent="-220257">
              <a:buSzPct val="75000"/>
              <a:buChar char="•"/>
              <a:defRPr sz="1800">
                <a:solidFill>
                  <a:srgbClr val="000000"/>
                </a:solidFill>
              </a:defRPr>
            </a:pPr>
            <a:r>
              <a:rPr sz="1687">
                <a:solidFill>
                  <a:srgbClr val="414141"/>
                </a:solidFill>
              </a:rPr>
              <a:t>Få øjenkontakt </a:t>
            </a:r>
          </a:p>
          <a:p>
            <a:pPr marL="220257" indent="-220257">
              <a:buSzPct val="75000"/>
              <a:buChar char="•"/>
              <a:defRPr sz="1800">
                <a:solidFill>
                  <a:srgbClr val="000000"/>
                </a:solidFill>
              </a:defRPr>
            </a:pPr>
            <a:r>
              <a:rPr sz="1687">
                <a:solidFill>
                  <a:srgbClr val="414141"/>
                </a:solidFill>
              </a:rPr>
              <a:t>Gestik  - krop og ytringer</a:t>
            </a:r>
          </a:p>
          <a:p>
            <a:pPr marL="220257" indent="-220257">
              <a:buSzPct val="75000"/>
              <a:buChar char="•"/>
              <a:defRPr sz="1800">
                <a:solidFill>
                  <a:srgbClr val="000000"/>
                </a:solidFill>
              </a:defRPr>
            </a:pPr>
            <a:r>
              <a:rPr sz="1687">
                <a:solidFill>
                  <a:srgbClr val="414141"/>
                </a:solidFill>
              </a:rPr>
              <a:t>Vigtigst - naturlig</a:t>
            </a:r>
          </a:p>
        </p:txBody>
      </p:sp>
      <p:sp>
        <p:nvSpPr>
          <p:cNvPr id="89" name="Shape 89"/>
          <p:cNvSpPr/>
          <p:nvPr/>
        </p:nvSpPr>
        <p:spPr>
          <a:xfrm>
            <a:off x="4015597" y="4073852"/>
            <a:ext cx="3838744" cy="1370248"/>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lgn="l">
              <a:defRPr sz="1800">
                <a:solidFill>
                  <a:srgbClr val="000000"/>
                </a:solidFill>
              </a:defRPr>
            </a:pPr>
            <a:r>
              <a:rPr sz="1687" b="1">
                <a:solidFill>
                  <a:srgbClr val="414141"/>
                </a:solidFill>
              </a:rPr>
              <a:t>Hvis du bliver nervøs og glemmer:</a:t>
            </a:r>
            <a:r>
              <a:rPr sz="1687">
                <a:solidFill>
                  <a:srgbClr val="414141"/>
                </a:solidFill>
              </a:rPr>
              <a:t> </a:t>
            </a:r>
          </a:p>
          <a:p>
            <a:pPr marL="550644" lvl="1" indent="-220257">
              <a:buSzPct val="75000"/>
              <a:buChar char="•"/>
              <a:defRPr sz="1800">
                <a:solidFill>
                  <a:srgbClr val="000000"/>
                </a:solidFill>
              </a:defRPr>
            </a:pPr>
            <a:r>
              <a:rPr sz="1687">
                <a:solidFill>
                  <a:srgbClr val="414141"/>
                </a:solidFill>
              </a:rPr>
              <a:t>Træk vejret dybt</a:t>
            </a:r>
          </a:p>
          <a:p>
            <a:pPr marL="550644" lvl="1" indent="-220257">
              <a:buSzPct val="75000"/>
              <a:buChar char="•"/>
              <a:defRPr sz="1800">
                <a:solidFill>
                  <a:srgbClr val="000000"/>
                </a:solidFill>
              </a:defRPr>
            </a:pPr>
            <a:r>
              <a:rPr sz="1687">
                <a:solidFill>
                  <a:srgbClr val="414141"/>
                </a:solidFill>
              </a:rPr>
              <a:t>Fake it (talepauser)</a:t>
            </a:r>
          </a:p>
          <a:p>
            <a:pPr marL="550644" lvl="1" indent="-220257">
              <a:buSzPct val="75000"/>
              <a:buChar char="•"/>
              <a:defRPr sz="1800">
                <a:solidFill>
                  <a:srgbClr val="000000"/>
                </a:solidFill>
              </a:defRPr>
            </a:pPr>
            <a:r>
              <a:rPr sz="1687">
                <a:solidFill>
                  <a:srgbClr val="414141"/>
                </a:solidFill>
              </a:rPr>
              <a:t>Fake it (øjenkontakt med hele publ.) </a:t>
            </a:r>
          </a:p>
          <a:p>
            <a:pPr marL="550644" lvl="1" indent="-220257">
              <a:buSzPct val="75000"/>
              <a:buChar char="•"/>
              <a:defRPr sz="1800">
                <a:solidFill>
                  <a:srgbClr val="000000"/>
                </a:solidFill>
              </a:defRPr>
            </a:pPr>
            <a:r>
              <a:rPr sz="1687">
                <a:solidFill>
                  <a:srgbClr val="414141"/>
                </a:solidFill>
              </a:rPr>
              <a:t>Spring i talen </a:t>
            </a:r>
          </a:p>
        </p:txBody>
      </p:sp>
    </p:spTree>
    <p:extLst>
      <p:ext uri="{BB962C8B-B14F-4D97-AF65-F5344CB8AC3E}">
        <p14:creationId xmlns:p14="http://schemas.microsoft.com/office/powerpoint/2010/main" val="718799937"/>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87">
                                            <p:bg/>
                                          </p:spTgt>
                                        </p:tgtEl>
                                        <p:attrNameLst>
                                          <p:attrName>style.visibility</p:attrName>
                                        </p:attrNameLst>
                                      </p:cBhvr>
                                      <p:to>
                                        <p:strVal val="visible"/>
                                      </p:to>
                                    </p:set>
                                  </p:childTnLst>
                                </p:cTn>
                              </p:par>
                              <p:par>
                                <p:cTn id="7" presetID="1" presetClass="entr" presetSubtype="0" fill="hold" grpId="0">
                                  <p:stCondLst>
                                    <p:cond delay="0"/>
                                  </p:stCondLst>
                                  <p:iterate>
                                    <p:tmAbs val="0"/>
                                  </p:iterate>
                                  <p:childTnLst>
                                    <p:set>
                                      <p:cBhvr>
                                        <p:cTn id="8" fill="hold"/>
                                        <p:tgtEl>
                                          <p:spTgt spid="87">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iterate>
                                    <p:tmAbs val="0"/>
                                  </p:iterate>
                                  <p:childTnLst>
                                    <p:set>
                                      <p:cBhvr>
                                        <p:cTn id="11" fill="hold"/>
                                        <p:tgtEl>
                                          <p:spTgt spid="87">
                                            <p:txEl>
                                              <p:pRg st="1" end="1"/>
                                            </p:txEl>
                                          </p:spTgt>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iterate>
                                    <p:tmAbs val="0"/>
                                  </p:iterate>
                                  <p:childTnLst>
                                    <p:set>
                                      <p:cBhvr>
                                        <p:cTn id="14" fill="hold"/>
                                        <p:tgtEl>
                                          <p:spTgt spid="87">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iterate>
                                    <p:tmAbs val="0"/>
                                  </p:iterate>
                                  <p:childTnLst>
                                    <p:set>
                                      <p:cBhvr>
                                        <p:cTn id="17" fill="hold"/>
                                        <p:tgtEl>
                                          <p:spTgt spid="87">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iterate>
                                    <p:tmAbs val="0"/>
                                  </p:iterate>
                                  <p:childTnLst>
                                    <p:set>
                                      <p:cBhvr>
                                        <p:cTn id="20" fill="hold"/>
                                        <p:tgtEl>
                                          <p:spTgt spid="8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p:tmAbs val="0"/>
                                  </p:iterate>
                                  <p:childTnLst>
                                    <p:set>
                                      <p:cBhvr>
                                        <p:cTn id="24" fill="hold"/>
                                        <p:tgtEl>
                                          <p:spTgt spid="88">
                                            <p:bg/>
                                          </p:spTgt>
                                        </p:tgtEl>
                                        <p:attrNameLst>
                                          <p:attrName>style.visibility</p:attrName>
                                        </p:attrNameLst>
                                      </p:cBhvr>
                                      <p:to>
                                        <p:strVal val="visible"/>
                                      </p:to>
                                    </p:set>
                                  </p:childTnLst>
                                </p:cTn>
                              </p:par>
                              <p:par>
                                <p:cTn id="25" presetID="1" presetClass="entr" presetSubtype="0" fill="hold" grpId="0">
                                  <p:stCondLst>
                                    <p:cond delay="0"/>
                                  </p:stCondLst>
                                  <p:iterate>
                                    <p:tmAbs val="0"/>
                                  </p:iterate>
                                  <p:childTnLst>
                                    <p:set>
                                      <p:cBhvr>
                                        <p:cTn id="26" fill="hold"/>
                                        <p:tgtEl>
                                          <p:spTgt spid="88">
                                            <p:txEl>
                                              <p:pRg st="0" end="0"/>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iterate>
                                    <p:tmAbs val="0"/>
                                  </p:iterate>
                                  <p:childTnLst>
                                    <p:set>
                                      <p:cBhvr>
                                        <p:cTn id="29" fill="hold"/>
                                        <p:tgtEl>
                                          <p:spTgt spid="88">
                                            <p:txEl>
                                              <p:pRg st="1" end="1"/>
                                            </p:txEl>
                                          </p:spTgt>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iterate>
                                    <p:tmAbs val="0"/>
                                  </p:iterate>
                                  <p:childTnLst>
                                    <p:set>
                                      <p:cBhvr>
                                        <p:cTn id="32" fill="hold"/>
                                        <p:tgtEl>
                                          <p:spTgt spid="88">
                                            <p:txEl>
                                              <p:pRg st="2" end="2"/>
                                            </p:txEl>
                                          </p:spTgt>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0"/>
                                  </p:stCondLst>
                                  <p:iterate>
                                    <p:tmAbs val="0"/>
                                  </p:iterate>
                                  <p:childTnLst>
                                    <p:set>
                                      <p:cBhvr>
                                        <p:cTn id="35" fill="hold"/>
                                        <p:tgtEl>
                                          <p:spTgt spid="88">
                                            <p:txEl>
                                              <p:pRg st="3" end="3"/>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iterate>
                                    <p:tmAbs val="0"/>
                                  </p:iterate>
                                  <p:childTnLst>
                                    <p:set>
                                      <p:cBhvr>
                                        <p:cTn id="39" fill="hold"/>
                                        <p:tgtEl>
                                          <p:spTgt spid="89">
                                            <p:bg/>
                                          </p:spTgt>
                                        </p:tgtEl>
                                        <p:attrNameLst>
                                          <p:attrName>style.visibility</p:attrName>
                                        </p:attrNameLst>
                                      </p:cBhvr>
                                      <p:to>
                                        <p:strVal val="visible"/>
                                      </p:to>
                                    </p:set>
                                  </p:childTnLst>
                                </p:cTn>
                              </p:par>
                              <p:par>
                                <p:cTn id="40" presetID="1" presetClass="entr" presetSubtype="0" fill="hold" grpId="0">
                                  <p:stCondLst>
                                    <p:cond delay="0"/>
                                  </p:stCondLst>
                                  <p:iterate>
                                    <p:tmAbs val="0"/>
                                  </p:iterate>
                                  <p:childTnLst>
                                    <p:set>
                                      <p:cBhvr>
                                        <p:cTn id="41" fill="hold"/>
                                        <p:tgtEl>
                                          <p:spTgt spid="89">
                                            <p:txEl>
                                              <p:pRg st="0" end="0"/>
                                            </p:txEl>
                                          </p:spTgt>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0" nodeType="afterEffect">
                                  <p:stCondLst>
                                    <p:cond delay="0"/>
                                  </p:stCondLst>
                                  <p:iterate>
                                    <p:tmAbs val="0"/>
                                  </p:iterate>
                                  <p:childTnLst>
                                    <p:set>
                                      <p:cBhvr>
                                        <p:cTn id="44" fill="hold"/>
                                        <p:tgtEl>
                                          <p:spTgt spid="89">
                                            <p:txEl>
                                              <p:pRg st="1" end="1"/>
                                            </p:txEl>
                                          </p:spTgt>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0"/>
                                  </p:stCondLst>
                                  <p:iterate>
                                    <p:tmAbs val="0"/>
                                  </p:iterate>
                                  <p:childTnLst>
                                    <p:set>
                                      <p:cBhvr>
                                        <p:cTn id="47" fill="hold"/>
                                        <p:tgtEl>
                                          <p:spTgt spid="89">
                                            <p:txEl>
                                              <p:pRg st="2" end="2"/>
                                            </p:txEl>
                                          </p:spTgt>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grpId="0" nodeType="afterEffect">
                                  <p:stCondLst>
                                    <p:cond delay="0"/>
                                  </p:stCondLst>
                                  <p:iterate>
                                    <p:tmAbs val="0"/>
                                  </p:iterate>
                                  <p:childTnLst>
                                    <p:set>
                                      <p:cBhvr>
                                        <p:cTn id="50" fill="hold"/>
                                        <p:tgtEl>
                                          <p:spTgt spid="89">
                                            <p:txEl>
                                              <p:pRg st="3" end="3"/>
                                            </p:txEl>
                                          </p:spTgt>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grpId="0" nodeType="afterEffect">
                                  <p:stCondLst>
                                    <p:cond delay="0"/>
                                  </p:stCondLst>
                                  <p:iterate>
                                    <p:tmAbs val="0"/>
                                  </p:iterate>
                                  <p:childTnLst>
                                    <p:set>
                                      <p:cBhvr>
                                        <p:cTn id="53" fill="hold"/>
                                        <p:tgtEl>
                                          <p:spTgt spid="8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build="p" bldLvl="5" animBg="1" advAuto="0"/>
      <p:bldP spid="88" grpId="0" build="p" bldLvl="5" animBg="1" advAuto="0"/>
      <p:bldP spid="89" grpId="0" build="p" bldLvl="5"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slidenummer 3"/>
          <p:cNvSpPr>
            <a:spLocks noGrp="1"/>
          </p:cNvSpPr>
          <p:nvPr>
            <p:ph type="sldNum" sz="quarter" idx="12"/>
          </p:nvPr>
        </p:nvSpPr>
        <p:spPr/>
        <p:txBody>
          <a:bodyPr/>
          <a:lstStyle/>
          <a:p>
            <a:fld id="{02E2E7C8-642D-4E17-8ECB-4B29C77DDE36}" type="slidenum">
              <a:rPr lang="da-DK" noProof="0" smtClean="0"/>
              <a:pPr/>
              <a:t>2</a:t>
            </a:fld>
            <a:endParaRPr lang="da-DK" noProof="0"/>
          </a:p>
        </p:txBody>
      </p:sp>
      <p:pic>
        <p:nvPicPr>
          <p:cNvPr id="7" name="Billed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2943998" y="-1284784"/>
            <a:ext cx="6416054" cy="9060189"/>
          </a:xfrm>
          <a:prstGeom prst="rect">
            <a:avLst/>
          </a:prstGeom>
        </p:spPr>
      </p:pic>
    </p:spTree>
    <p:extLst>
      <p:ext uri="{BB962C8B-B14F-4D97-AF65-F5344CB8AC3E}">
        <p14:creationId xmlns:p14="http://schemas.microsoft.com/office/powerpoint/2010/main" val="2855426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a-DK" b="1" dirty="0" err="1"/>
              <a:t>Inventio</a:t>
            </a:r>
            <a:r>
              <a:rPr lang="da-DK" b="1" dirty="0"/>
              <a:t> – </a:t>
            </a:r>
            <a:r>
              <a:rPr lang="da-DK" sz="2700" b="1" dirty="0"/>
              <a:t>Ideer, den rette vinkel, jeg vil fortælle mine tilhørere at…..</a:t>
            </a:r>
            <a:br>
              <a:rPr lang="da-DK" sz="2700" b="1" dirty="0"/>
            </a:br>
            <a:r>
              <a:rPr lang="da-DK" sz="2000" b="1" dirty="0"/>
              <a:t>Det retoriske pentagram</a:t>
            </a:r>
          </a:p>
        </p:txBody>
      </p:sp>
      <p:pic>
        <p:nvPicPr>
          <p:cNvPr id="5" name="Pladsholder til indhold 4" descr="Det%20retoriske%20pentagram.png"/>
          <p:cNvPicPr>
            <a:picLocks noGrp="1" noChangeAspect="1"/>
          </p:cNvPicPr>
          <p:nvPr>
            <p:ph idx="1"/>
          </p:nvPr>
        </p:nvPicPr>
        <p:blipFill>
          <a:blip r:embed="rId3" cstate="print"/>
          <a:stretch>
            <a:fillRect/>
          </a:stretch>
        </p:blipFill>
        <p:spPr>
          <a:xfrm>
            <a:off x="2393816" y="1906589"/>
            <a:ext cx="5591445" cy="3895725"/>
          </a:xfrm>
        </p:spPr>
      </p:pic>
      <p:sp>
        <p:nvSpPr>
          <p:cNvPr id="4" name="Pladsholder til diasnummer 3"/>
          <p:cNvSpPr>
            <a:spLocks noGrp="1"/>
          </p:cNvSpPr>
          <p:nvPr>
            <p:ph type="sldNum" sz="quarter" idx="12"/>
          </p:nvPr>
        </p:nvSpPr>
        <p:spPr/>
        <p:txBody>
          <a:bodyPr/>
          <a:lstStyle/>
          <a:p>
            <a:fld id="{02E2E7C8-642D-4E17-8ECB-4B29C77DDE36}" type="slidenum">
              <a:rPr lang="da-DK" noProof="0" smtClean="0"/>
              <a:pPr/>
              <a:t>3</a:t>
            </a:fld>
            <a:endParaRPr lang="da-DK" noProof="0"/>
          </a:p>
        </p:txBody>
      </p:sp>
      <p:sp>
        <p:nvSpPr>
          <p:cNvPr id="10" name="Tekstboks 9"/>
          <p:cNvSpPr txBox="1"/>
          <p:nvPr/>
        </p:nvSpPr>
        <p:spPr>
          <a:xfrm>
            <a:off x="1919536" y="6488668"/>
            <a:ext cx="2016224" cy="261610"/>
          </a:xfrm>
          <a:prstGeom prst="rect">
            <a:avLst/>
          </a:prstGeom>
          <a:noFill/>
        </p:spPr>
        <p:txBody>
          <a:bodyPr wrap="square" rtlCol="0">
            <a:spAutoFit/>
          </a:bodyPr>
          <a:lstStyle/>
          <a:p>
            <a:r>
              <a:rPr lang="da-DK" sz="1100" i="1" dirty="0"/>
              <a:t>Kilde: Cicero, år 106 </a:t>
            </a:r>
            <a:r>
              <a:rPr lang="da-DK" sz="1100" i="1" dirty="0" err="1"/>
              <a:t>f.kr</a:t>
            </a:r>
            <a:r>
              <a:rPr lang="da-DK" sz="1100" i="1" dirty="0"/>
              <a:t>.</a:t>
            </a:r>
          </a:p>
        </p:txBody>
      </p:sp>
      <p:sp>
        <p:nvSpPr>
          <p:cNvPr id="13" name="Tekstboks 12"/>
          <p:cNvSpPr txBox="1"/>
          <p:nvPr/>
        </p:nvSpPr>
        <p:spPr>
          <a:xfrm>
            <a:off x="8184232" y="2780929"/>
            <a:ext cx="1224136" cy="830997"/>
          </a:xfrm>
          <a:prstGeom prst="rect">
            <a:avLst/>
          </a:prstGeom>
          <a:noFill/>
        </p:spPr>
        <p:txBody>
          <a:bodyPr wrap="square" rtlCol="0">
            <a:spAutoFit/>
          </a:bodyPr>
          <a:lstStyle/>
          <a:p>
            <a:r>
              <a:rPr lang="da-DK" sz="1200" b="1" dirty="0">
                <a:solidFill>
                  <a:srgbClr val="FF0000"/>
                </a:solidFill>
              </a:rPr>
              <a:t>Hvem</a:t>
            </a:r>
          </a:p>
          <a:p>
            <a:r>
              <a:rPr lang="da-DK" sz="1200" b="1" dirty="0">
                <a:solidFill>
                  <a:srgbClr val="FF0000"/>
                </a:solidFill>
              </a:rPr>
              <a:t>Holdninger</a:t>
            </a:r>
          </a:p>
          <a:p>
            <a:r>
              <a:rPr lang="da-DK" sz="1200" b="1" dirty="0">
                <a:solidFill>
                  <a:srgbClr val="FF0000"/>
                </a:solidFill>
              </a:rPr>
              <a:t>Kendskab</a:t>
            </a:r>
          </a:p>
          <a:p>
            <a:r>
              <a:rPr lang="da-DK" sz="1200" b="1" dirty="0">
                <a:solidFill>
                  <a:srgbClr val="FF0000"/>
                </a:solidFill>
              </a:rPr>
              <a:t>God kontakt</a:t>
            </a:r>
          </a:p>
        </p:txBody>
      </p:sp>
      <p:sp>
        <p:nvSpPr>
          <p:cNvPr id="14" name="Tekstboks 13"/>
          <p:cNvSpPr txBox="1"/>
          <p:nvPr/>
        </p:nvSpPr>
        <p:spPr>
          <a:xfrm>
            <a:off x="5872904" y="1815257"/>
            <a:ext cx="1800200" cy="830997"/>
          </a:xfrm>
          <a:prstGeom prst="rect">
            <a:avLst/>
          </a:prstGeom>
          <a:noFill/>
        </p:spPr>
        <p:txBody>
          <a:bodyPr wrap="square" rtlCol="0">
            <a:spAutoFit/>
          </a:bodyPr>
          <a:lstStyle/>
          <a:p>
            <a:r>
              <a:rPr lang="da-DK" sz="1200" b="1" dirty="0">
                <a:solidFill>
                  <a:srgbClr val="FF0000"/>
                </a:solidFill>
              </a:rPr>
              <a:t>Budskab i én sætning</a:t>
            </a:r>
          </a:p>
          <a:p>
            <a:r>
              <a:rPr lang="da-DK" sz="1200" b="1" dirty="0">
                <a:solidFill>
                  <a:srgbClr val="FF0000"/>
                </a:solidFill>
              </a:rPr>
              <a:t>Argumenter</a:t>
            </a:r>
          </a:p>
          <a:p>
            <a:r>
              <a:rPr lang="da-DK" sz="1200" b="1" dirty="0">
                <a:solidFill>
                  <a:srgbClr val="FF0000"/>
                </a:solidFill>
              </a:rPr>
              <a:t>Eksempler</a:t>
            </a:r>
          </a:p>
          <a:p>
            <a:r>
              <a:rPr lang="da-DK" sz="1200" b="1" dirty="0">
                <a:solidFill>
                  <a:srgbClr val="FF0000"/>
                </a:solidFill>
              </a:rPr>
              <a:t>Personlige erfaringer</a:t>
            </a:r>
          </a:p>
        </p:txBody>
      </p:sp>
      <p:sp>
        <p:nvSpPr>
          <p:cNvPr id="15" name="Tekstboks 14"/>
          <p:cNvSpPr txBox="1"/>
          <p:nvPr/>
        </p:nvSpPr>
        <p:spPr>
          <a:xfrm>
            <a:off x="2639616" y="2420889"/>
            <a:ext cx="1440160" cy="830997"/>
          </a:xfrm>
          <a:prstGeom prst="rect">
            <a:avLst/>
          </a:prstGeom>
          <a:noFill/>
        </p:spPr>
        <p:txBody>
          <a:bodyPr wrap="square" rtlCol="0">
            <a:spAutoFit/>
          </a:bodyPr>
          <a:lstStyle/>
          <a:p>
            <a:r>
              <a:rPr lang="da-DK" sz="1200" b="1" dirty="0">
                <a:solidFill>
                  <a:srgbClr val="FF0000"/>
                </a:solidFill>
              </a:rPr>
              <a:t>Rolle og troværdighed; alder, køn, titel, status, erfaring</a:t>
            </a:r>
          </a:p>
        </p:txBody>
      </p:sp>
      <p:sp>
        <p:nvSpPr>
          <p:cNvPr id="16" name="Tekstboks 15"/>
          <p:cNvSpPr txBox="1"/>
          <p:nvPr/>
        </p:nvSpPr>
        <p:spPr>
          <a:xfrm>
            <a:off x="2495600" y="4365105"/>
            <a:ext cx="1296144" cy="830997"/>
          </a:xfrm>
          <a:prstGeom prst="rect">
            <a:avLst/>
          </a:prstGeom>
          <a:noFill/>
        </p:spPr>
        <p:txBody>
          <a:bodyPr wrap="square" rtlCol="0">
            <a:spAutoFit/>
          </a:bodyPr>
          <a:lstStyle/>
          <a:p>
            <a:r>
              <a:rPr lang="da-DK" sz="1200" b="1" dirty="0">
                <a:solidFill>
                  <a:srgbClr val="FF0000"/>
                </a:solidFill>
              </a:rPr>
              <a:t>Aktualitet</a:t>
            </a:r>
          </a:p>
          <a:p>
            <a:r>
              <a:rPr lang="da-DK" sz="1200" b="1" dirty="0">
                <a:solidFill>
                  <a:srgbClr val="FF0000"/>
                </a:solidFill>
              </a:rPr>
              <a:t>Talerrække</a:t>
            </a:r>
          </a:p>
          <a:p>
            <a:r>
              <a:rPr lang="da-DK" sz="1200" b="1" dirty="0">
                <a:solidFill>
                  <a:srgbClr val="FF0000"/>
                </a:solidFill>
              </a:rPr>
              <a:t>Programmet</a:t>
            </a:r>
          </a:p>
          <a:p>
            <a:r>
              <a:rPr lang="da-DK" sz="1200" b="1" dirty="0">
                <a:solidFill>
                  <a:srgbClr val="FF0000"/>
                </a:solidFill>
              </a:rPr>
              <a:t>Rummet …</a:t>
            </a:r>
          </a:p>
        </p:txBody>
      </p:sp>
      <p:sp>
        <p:nvSpPr>
          <p:cNvPr id="17" name="Tekstboks 16"/>
          <p:cNvSpPr txBox="1"/>
          <p:nvPr/>
        </p:nvSpPr>
        <p:spPr>
          <a:xfrm>
            <a:off x="7176120" y="4581129"/>
            <a:ext cx="1944216" cy="1015663"/>
          </a:xfrm>
          <a:prstGeom prst="rect">
            <a:avLst/>
          </a:prstGeom>
          <a:noFill/>
        </p:spPr>
        <p:txBody>
          <a:bodyPr wrap="square" rtlCol="0">
            <a:spAutoFit/>
          </a:bodyPr>
          <a:lstStyle/>
          <a:p>
            <a:r>
              <a:rPr lang="da-DK" sz="1200" b="1" dirty="0">
                <a:solidFill>
                  <a:srgbClr val="FF0000"/>
                </a:solidFill>
              </a:rPr>
              <a:t>Skriftsprog </a:t>
            </a:r>
            <a:r>
              <a:rPr lang="da-DK" sz="1200" b="1" dirty="0" err="1">
                <a:solidFill>
                  <a:srgbClr val="FF0000"/>
                </a:solidFill>
              </a:rPr>
              <a:t>vs</a:t>
            </a:r>
            <a:r>
              <a:rPr lang="da-DK" sz="1200" b="1" dirty="0">
                <a:solidFill>
                  <a:srgbClr val="FF0000"/>
                </a:solidFill>
              </a:rPr>
              <a:t> talesprog</a:t>
            </a:r>
          </a:p>
          <a:p>
            <a:r>
              <a:rPr lang="da-DK" sz="1200" b="1" dirty="0">
                <a:solidFill>
                  <a:srgbClr val="FF0000"/>
                </a:solidFill>
              </a:rPr>
              <a:t>Konkret </a:t>
            </a:r>
          </a:p>
          <a:p>
            <a:r>
              <a:rPr lang="da-DK" sz="1200" b="1" dirty="0">
                <a:solidFill>
                  <a:srgbClr val="FF0000"/>
                </a:solidFill>
              </a:rPr>
              <a:t>Pas på tal</a:t>
            </a:r>
          </a:p>
          <a:p>
            <a:r>
              <a:rPr lang="da-DK" sz="1200" b="1" dirty="0">
                <a:solidFill>
                  <a:srgbClr val="FF0000"/>
                </a:solidFill>
              </a:rPr>
              <a:t>Udsmykning</a:t>
            </a:r>
          </a:p>
          <a:p>
            <a:r>
              <a:rPr lang="da-DK" sz="1200" b="1" dirty="0">
                <a:solidFill>
                  <a:srgbClr val="FF0000"/>
                </a:solidFill>
              </a:rPr>
              <a:t>Billeder</a:t>
            </a:r>
          </a:p>
        </p:txBody>
      </p:sp>
    </p:spTree>
    <p:extLst>
      <p:ext uri="{BB962C8B-B14F-4D97-AF65-F5344CB8AC3E}">
        <p14:creationId xmlns:p14="http://schemas.microsoft.com/office/powerpoint/2010/main" val="280314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da-DK" b="1" dirty="0" err="1"/>
              <a:t>Dispositio</a:t>
            </a:r>
            <a:r>
              <a:rPr lang="da-DK" b="1" dirty="0"/>
              <a:t>: </a:t>
            </a:r>
            <a:r>
              <a:rPr lang="da-DK" sz="2700" b="1" dirty="0"/>
              <a:t>Organisering af stoffet, argumentation, indledning og afslutning.</a:t>
            </a:r>
            <a:br>
              <a:rPr lang="da-DK" sz="2700" b="1" dirty="0"/>
            </a:br>
            <a:r>
              <a:rPr lang="da-DK" sz="2000" b="1" dirty="0"/>
              <a:t>Opbygning af tale</a:t>
            </a:r>
          </a:p>
        </p:txBody>
      </p:sp>
      <p:sp>
        <p:nvSpPr>
          <p:cNvPr id="2" name="Pladsholder til indhold 1"/>
          <p:cNvSpPr>
            <a:spLocks noGrp="1"/>
          </p:cNvSpPr>
          <p:nvPr>
            <p:ph idx="1"/>
          </p:nvPr>
        </p:nvSpPr>
        <p:spPr>
          <a:xfrm>
            <a:off x="2009774" y="1906589"/>
            <a:ext cx="6750522" cy="4051403"/>
          </a:xfrm>
        </p:spPr>
        <p:txBody>
          <a:bodyPr/>
          <a:lstStyle/>
          <a:p>
            <a:endParaRPr lang="da-DK" dirty="0"/>
          </a:p>
        </p:txBody>
      </p:sp>
      <p:sp>
        <p:nvSpPr>
          <p:cNvPr id="4" name="Slide Number Placeholder 3"/>
          <p:cNvSpPr>
            <a:spLocks noGrp="1"/>
          </p:cNvSpPr>
          <p:nvPr>
            <p:ph type="sldNum" sz="quarter" idx="12"/>
          </p:nvPr>
        </p:nvSpPr>
        <p:spPr/>
        <p:txBody>
          <a:bodyPr/>
          <a:lstStyle/>
          <a:p>
            <a:fld id="{02E2E7C8-642D-4E17-8ECB-4B29C77DDE36}" type="slidenum">
              <a:rPr lang="da-DK" noProof="0" smtClean="0"/>
              <a:pPr/>
              <a:t>4</a:t>
            </a:fld>
            <a:endParaRPr lang="da-DK" noProof="0"/>
          </a:p>
        </p:txBody>
      </p:sp>
      <p:pic>
        <p:nvPicPr>
          <p:cNvPr id="7" name="Picture 3" descr="E:\Med\kg\billeder\TALEFISK.WMF"/>
          <p:cNvPicPr>
            <a:picLocks noChangeAspect="1" noChangeArrowheads="1"/>
          </p:cNvPicPr>
          <p:nvPr/>
        </p:nvPicPr>
        <p:blipFill>
          <a:blip r:embed="rId2" cstate="print"/>
          <a:srcRect/>
          <a:stretch>
            <a:fillRect/>
          </a:stretch>
        </p:blipFill>
        <p:spPr bwMode="auto">
          <a:xfrm>
            <a:off x="2194506" y="1885126"/>
            <a:ext cx="7491413" cy="3257550"/>
          </a:xfrm>
          <a:prstGeom prst="rect">
            <a:avLst/>
          </a:prstGeom>
          <a:noFill/>
          <a:ln w="9525">
            <a:noFill/>
            <a:miter lim="800000"/>
            <a:headEnd/>
            <a:tailEnd/>
          </a:ln>
        </p:spPr>
      </p:pic>
      <p:sp>
        <p:nvSpPr>
          <p:cNvPr id="8" name="Tekstboks 7"/>
          <p:cNvSpPr txBox="1"/>
          <p:nvPr/>
        </p:nvSpPr>
        <p:spPr>
          <a:xfrm>
            <a:off x="1919537" y="2564905"/>
            <a:ext cx="184731" cy="646331"/>
          </a:xfrm>
          <a:prstGeom prst="rect">
            <a:avLst/>
          </a:prstGeom>
          <a:noFill/>
        </p:spPr>
        <p:txBody>
          <a:bodyPr wrap="none" rtlCol="0">
            <a:spAutoFit/>
          </a:bodyPr>
          <a:lstStyle/>
          <a:p>
            <a:endParaRPr lang="da-DK" dirty="0"/>
          </a:p>
          <a:p>
            <a:endParaRPr lang="da-DK" dirty="0"/>
          </a:p>
        </p:txBody>
      </p:sp>
      <p:sp>
        <p:nvSpPr>
          <p:cNvPr id="13" name="Rektangel 12"/>
          <p:cNvSpPr/>
          <p:nvPr/>
        </p:nvSpPr>
        <p:spPr>
          <a:xfrm>
            <a:off x="2423592" y="4221088"/>
            <a:ext cx="1728192" cy="7920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1" name="Rektangel 10"/>
          <p:cNvSpPr/>
          <p:nvPr/>
        </p:nvSpPr>
        <p:spPr>
          <a:xfrm>
            <a:off x="2104267" y="4149939"/>
            <a:ext cx="2160240" cy="461665"/>
          </a:xfrm>
          <a:prstGeom prst="rect">
            <a:avLst/>
          </a:prstGeom>
        </p:spPr>
        <p:txBody>
          <a:bodyPr wrap="square">
            <a:spAutoFit/>
          </a:bodyPr>
          <a:lstStyle/>
          <a:p>
            <a:r>
              <a:rPr lang="da-DK" sz="1200" b="1" i="1" dirty="0"/>
              <a:t>Vi skal kunne se, hvad der kommer …</a:t>
            </a:r>
          </a:p>
        </p:txBody>
      </p:sp>
      <p:sp>
        <p:nvSpPr>
          <p:cNvPr id="10" name="Tekstboks 9"/>
          <p:cNvSpPr txBox="1"/>
          <p:nvPr/>
        </p:nvSpPr>
        <p:spPr>
          <a:xfrm>
            <a:off x="1775520" y="2492898"/>
            <a:ext cx="2016224" cy="1354217"/>
          </a:xfrm>
          <a:prstGeom prst="rect">
            <a:avLst/>
          </a:prstGeom>
          <a:noFill/>
        </p:spPr>
        <p:txBody>
          <a:bodyPr wrap="square" rtlCol="0">
            <a:spAutoFit/>
          </a:bodyPr>
          <a:lstStyle/>
          <a:p>
            <a:r>
              <a:rPr lang="da-DK" sz="1600" dirty="0"/>
              <a:t>Opmærksomhed</a:t>
            </a:r>
          </a:p>
          <a:p>
            <a:r>
              <a:rPr lang="da-DK" sz="1600" dirty="0"/>
              <a:t>Relevans</a:t>
            </a:r>
          </a:p>
          <a:p>
            <a:r>
              <a:rPr lang="da-DK" sz="1600" dirty="0"/>
              <a:t>Sympati</a:t>
            </a:r>
          </a:p>
          <a:p>
            <a:r>
              <a:rPr lang="da-DK" sz="1600" dirty="0"/>
              <a:t>Fokus</a:t>
            </a:r>
          </a:p>
          <a:p>
            <a:endParaRPr lang="da-DK" dirty="0"/>
          </a:p>
        </p:txBody>
      </p:sp>
      <p:sp>
        <p:nvSpPr>
          <p:cNvPr id="15" name="Tekstboks 14"/>
          <p:cNvSpPr txBox="1"/>
          <p:nvPr/>
        </p:nvSpPr>
        <p:spPr>
          <a:xfrm>
            <a:off x="8112224" y="2420889"/>
            <a:ext cx="1944216" cy="615553"/>
          </a:xfrm>
          <a:prstGeom prst="rect">
            <a:avLst/>
          </a:prstGeom>
          <a:noFill/>
        </p:spPr>
        <p:txBody>
          <a:bodyPr wrap="square" rtlCol="0">
            <a:spAutoFit/>
          </a:bodyPr>
          <a:lstStyle/>
          <a:p>
            <a:r>
              <a:rPr lang="da-DK" sz="1600" dirty="0"/>
              <a:t>Gentag budskab</a:t>
            </a:r>
          </a:p>
          <a:p>
            <a:endParaRPr lang="da-DK" dirty="0"/>
          </a:p>
        </p:txBody>
      </p:sp>
      <p:sp>
        <p:nvSpPr>
          <p:cNvPr id="16" name="Tekstboks 15"/>
          <p:cNvSpPr txBox="1"/>
          <p:nvPr/>
        </p:nvSpPr>
        <p:spPr>
          <a:xfrm>
            <a:off x="1834995" y="4798590"/>
            <a:ext cx="1728192" cy="1569660"/>
          </a:xfrm>
          <a:prstGeom prst="rect">
            <a:avLst/>
          </a:prstGeom>
          <a:noFill/>
        </p:spPr>
        <p:txBody>
          <a:bodyPr wrap="square" rtlCol="0">
            <a:spAutoFit/>
          </a:bodyPr>
          <a:lstStyle/>
          <a:p>
            <a:r>
              <a:rPr lang="da-DK" sz="1200" b="1" dirty="0">
                <a:solidFill>
                  <a:srgbClr val="FF0000"/>
                </a:solidFill>
              </a:rPr>
              <a:t>Paradoks</a:t>
            </a:r>
          </a:p>
          <a:p>
            <a:r>
              <a:rPr lang="da-DK" sz="1200" b="1" dirty="0">
                <a:solidFill>
                  <a:srgbClr val="FF0000"/>
                </a:solidFill>
              </a:rPr>
              <a:t>Selvoplevet</a:t>
            </a:r>
          </a:p>
          <a:p>
            <a:r>
              <a:rPr lang="da-DK" sz="1200" b="1" dirty="0">
                <a:solidFill>
                  <a:srgbClr val="FF0000"/>
                </a:solidFill>
              </a:rPr>
              <a:t>Citat</a:t>
            </a:r>
          </a:p>
          <a:p>
            <a:r>
              <a:rPr lang="da-DK" sz="1200" b="1" dirty="0">
                <a:solidFill>
                  <a:srgbClr val="FF0000"/>
                </a:solidFill>
              </a:rPr>
              <a:t>Provokation</a:t>
            </a:r>
          </a:p>
          <a:p>
            <a:r>
              <a:rPr lang="da-DK" sz="1200" b="1" dirty="0">
                <a:solidFill>
                  <a:srgbClr val="FF0000"/>
                </a:solidFill>
              </a:rPr>
              <a:t>Retorisk spørgsmål</a:t>
            </a:r>
          </a:p>
          <a:p>
            <a:r>
              <a:rPr lang="da-DK" sz="1200" b="1" dirty="0">
                <a:solidFill>
                  <a:srgbClr val="FF0000"/>
                </a:solidFill>
              </a:rPr>
              <a:t>Ting</a:t>
            </a:r>
          </a:p>
          <a:p>
            <a:r>
              <a:rPr lang="da-DK" sz="1200" b="1" dirty="0">
                <a:solidFill>
                  <a:srgbClr val="FF0000"/>
                </a:solidFill>
              </a:rPr>
              <a:t>Løfte</a:t>
            </a:r>
          </a:p>
          <a:p>
            <a:endParaRPr lang="da-DK" sz="1200" dirty="0">
              <a:solidFill>
                <a:srgbClr val="FF0000"/>
              </a:solidFill>
            </a:endParaRPr>
          </a:p>
        </p:txBody>
      </p:sp>
      <p:sp>
        <p:nvSpPr>
          <p:cNvPr id="17" name="Tekstboks 16"/>
          <p:cNvSpPr txBox="1"/>
          <p:nvPr/>
        </p:nvSpPr>
        <p:spPr>
          <a:xfrm>
            <a:off x="7842004" y="5070883"/>
            <a:ext cx="1872208" cy="1200329"/>
          </a:xfrm>
          <a:prstGeom prst="rect">
            <a:avLst/>
          </a:prstGeom>
          <a:noFill/>
        </p:spPr>
        <p:txBody>
          <a:bodyPr wrap="square" rtlCol="0">
            <a:spAutoFit/>
          </a:bodyPr>
          <a:lstStyle/>
          <a:p>
            <a:r>
              <a:rPr lang="da-DK" sz="1200" b="1" dirty="0">
                <a:solidFill>
                  <a:srgbClr val="FF0000"/>
                </a:solidFill>
              </a:rPr>
              <a:t>Cirkelslutning</a:t>
            </a:r>
          </a:p>
          <a:p>
            <a:r>
              <a:rPr lang="da-DK" sz="1200" b="1" dirty="0">
                <a:solidFill>
                  <a:srgbClr val="FF0000"/>
                </a:solidFill>
              </a:rPr>
              <a:t>Besvarelse</a:t>
            </a:r>
          </a:p>
          <a:p>
            <a:r>
              <a:rPr lang="da-DK" sz="1200" b="1" dirty="0">
                <a:solidFill>
                  <a:srgbClr val="FF0000"/>
                </a:solidFill>
              </a:rPr>
              <a:t>Genoptage billede</a:t>
            </a:r>
          </a:p>
          <a:p>
            <a:r>
              <a:rPr lang="da-DK" sz="1200" b="1" dirty="0">
                <a:solidFill>
                  <a:srgbClr val="FF0000"/>
                </a:solidFill>
              </a:rPr>
              <a:t>Direkte opfordring</a:t>
            </a:r>
          </a:p>
        </p:txBody>
      </p:sp>
    </p:spTree>
    <p:extLst>
      <p:ext uri="{BB962C8B-B14F-4D97-AF65-F5344CB8AC3E}">
        <p14:creationId xmlns:p14="http://schemas.microsoft.com/office/powerpoint/2010/main" val="33830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el 1"/>
          <p:cNvSpPr>
            <a:spLocks noGrp="1"/>
          </p:cNvSpPr>
          <p:nvPr>
            <p:ph type="title"/>
          </p:nvPr>
        </p:nvSpPr>
        <p:spPr/>
        <p:txBody>
          <a:bodyPr>
            <a:normAutofit fontScale="90000"/>
          </a:bodyPr>
          <a:lstStyle/>
          <a:p>
            <a:r>
              <a:rPr lang="da-DK" sz="1800" b="1" dirty="0"/>
              <a:t>	     		</a:t>
            </a:r>
            <a:br>
              <a:rPr lang="da-DK" sz="1800" b="1" dirty="0"/>
            </a:br>
            <a:br>
              <a:rPr lang="da-DK" sz="1800" b="1" dirty="0"/>
            </a:br>
            <a:r>
              <a:rPr lang="da-DK" sz="2800" b="1" dirty="0"/>
              <a:t>Få dit budskab frem</a:t>
            </a:r>
            <a:br>
              <a:rPr lang="da-DK" sz="1800" dirty="0"/>
            </a:br>
            <a:br>
              <a:rPr lang="da-DK" sz="1800" dirty="0"/>
            </a:br>
            <a:r>
              <a:rPr lang="da-DK" sz="1800" b="1" dirty="0"/>
              <a:t>Indledningen: </a:t>
            </a:r>
            <a:r>
              <a:rPr lang="da-DK" sz="1800" dirty="0"/>
              <a:t>5-10 % af den tid, du planlægger at anvende.</a:t>
            </a:r>
            <a:br>
              <a:rPr lang="da-DK" sz="1800" dirty="0"/>
            </a:br>
            <a:r>
              <a:rPr lang="da-DK" sz="1800" dirty="0"/>
              <a:t>Skab interesse for budskabet fra starten:</a:t>
            </a:r>
            <a:br>
              <a:rPr lang="da-DK" sz="1800" dirty="0"/>
            </a:br>
            <a:r>
              <a:rPr lang="da-DK" sz="1800" dirty="0"/>
              <a:t> </a:t>
            </a:r>
            <a:br>
              <a:rPr lang="da-DK" sz="1800" dirty="0"/>
            </a:br>
            <a:br>
              <a:rPr lang="da-DK" sz="1800" dirty="0"/>
            </a:br>
            <a:r>
              <a:rPr lang="da-DK" sz="1800" dirty="0"/>
              <a:t> </a:t>
            </a:r>
            <a:br>
              <a:rPr lang="da-DK" sz="1800" dirty="0"/>
            </a:br>
            <a:r>
              <a:rPr lang="da-DK" sz="1800" dirty="0"/>
              <a:t> </a:t>
            </a:r>
            <a:br>
              <a:rPr lang="da-DK" sz="1800" dirty="0"/>
            </a:br>
            <a:r>
              <a:rPr lang="da-DK" sz="3200" dirty="0"/>
              <a:t>Få dit budskab frem</a:t>
            </a:r>
            <a:br>
              <a:rPr lang="da-DK" sz="1800" dirty="0"/>
            </a:br>
            <a:r>
              <a:rPr lang="da-DK" sz="1800" dirty="0"/>
              <a:t>			</a:t>
            </a:r>
            <a:r>
              <a:rPr lang="da-DK" sz="1800" b="1" dirty="0"/>
              <a:t> </a:t>
            </a:r>
            <a:endParaRPr lang="da-DK" dirty="0"/>
          </a:p>
        </p:txBody>
      </p:sp>
      <p:sp>
        <p:nvSpPr>
          <p:cNvPr id="3" name="Pladsholder til indhold 2"/>
          <p:cNvSpPr>
            <a:spLocks noGrp="1"/>
          </p:cNvSpPr>
          <p:nvPr>
            <p:ph idx="1"/>
          </p:nvPr>
        </p:nvSpPr>
        <p:spPr/>
        <p:txBody>
          <a:bodyPr/>
          <a:lstStyle/>
          <a:p>
            <a:pPr>
              <a:buFont typeface="Wingdings" panose="05000000000000000000" pitchFamily="2" charset="2"/>
              <a:buChar char="v"/>
            </a:pPr>
            <a:r>
              <a:rPr lang="da-DK" u="sng" dirty="0"/>
              <a:t>Hvad </a:t>
            </a:r>
            <a:r>
              <a:rPr lang="da-DK" dirty="0"/>
              <a:t>du vil sige noget om – din påstand eller din idé. </a:t>
            </a:r>
          </a:p>
          <a:p>
            <a:pPr marL="288000" lvl="1" indent="0">
              <a:buNone/>
            </a:pPr>
            <a:r>
              <a:rPr lang="da-DK" i="1" dirty="0"/>
              <a:t>Fx: ”Jeg mener, vi kan medvirke til, at sygeplejerskerne forbliver medlemmer af DSR”.</a:t>
            </a:r>
          </a:p>
          <a:p>
            <a:pPr>
              <a:buFont typeface="Wingdings" panose="05000000000000000000" pitchFamily="2" charset="2"/>
              <a:buChar char="v"/>
            </a:pPr>
            <a:r>
              <a:rPr lang="da-DK" u="sng" dirty="0"/>
              <a:t>Hvorfor </a:t>
            </a:r>
            <a:r>
              <a:rPr lang="da-DK" dirty="0"/>
              <a:t>det er en fordel at lytte til det, du nu vil sige – motiver lytterne. </a:t>
            </a:r>
          </a:p>
          <a:p>
            <a:pPr marL="288000" lvl="1" indent="0">
              <a:buNone/>
            </a:pPr>
            <a:r>
              <a:rPr lang="da-DK" i="1" dirty="0"/>
              <a:t>Fx: ”Jeg har fået en idé til at gøre noget der virker og som vi ikke har prøvet før i forhold til de utilfredse medlemmer”.</a:t>
            </a:r>
          </a:p>
          <a:p>
            <a:pPr>
              <a:buFont typeface="Wingdings" panose="05000000000000000000" pitchFamily="2" charset="2"/>
              <a:buChar char="v"/>
            </a:pPr>
            <a:r>
              <a:rPr lang="da-DK" u="sng" dirty="0"/>
              <a:t>Hvordan</a:t>
            </a:r>
            <a:r>
              <a:rPr lang="da-DK" dirty="0"/>
              <a:t> du vil fremføre dit budskab – struktur og form. </a:t>
            </a:r>
          </a:p>
          <a:p>
            <a:pPr marL="288000" lvl="1" indent="0">
              <a:buNone/>
            </a:pPr>
            <a:r>
              <a:rPr lang="da-DK" i="1" dirty="0" err="1"/>
              <a:t>Fx:”Jeg</a:t>
            </a:r>
            <a:r>
              <a:rPr lang="da-DK" i="1" dirty="0"/>
              <a:t> vil demonstrere min idé til, hvordan vi på en ny måde kan gå i dialog med de medlemmer der overvejer at melde sig ud”.</a:t>
            </a:r>
          </a:p>
        </p:txBody>
      </p:sp>
    </p:spTree>
    <p:extLst>
      <p:ext uri="{BB962C8B-B14F-4D97-AF65-F5344CB8AC3E}">
        <p14:creationId xmlns:p14="http://schemas.microsoft.com/office/powerpoint/2010/main" val="1870933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el 1"/>
          <p:cNvSpPr>
            <a:spLocks noGrp="1"/>
          </p:cNvSpPr>
          <p:nvPr>
            <p:ph type="title"/>
          </p:nvPr>
        </p:nvSpPr>
        <p:spPr/>
        <p:txBody>
          <a:bodyPr>
            <a:normAutofit fontScale="90000"/>
          </a:bodyPr>
          <a:lstStyle/>
          <a:p>
            <a:br>
              <a:rPr lang="da-DK" sz="2800" b="1" dirty="0"/>
            </a:br>
            <a:br>
              <a:rPr lang="da-DK" sz="2800" b="1" dirty="0"/>
            </a:br>
            <a:br>
              <a:rPr lang="da-DK" sz="2800" dirty="0"/>
            </a:br>
            <a:r>
              <a:rPr lang="da-DK" sz="2800" dirty="0"/>
              <a:t> </a:t>
            </a:r>
            <a:br>
              <a:rPr lang="da-DK" sz="2800" dirty="0"/>
            </a:br>
            <a:r>
              <a:rPr lang="da-DK" sz="2800" dirty="0"/>
              <a:t>Få dit budskab frem</a:t>
            </a:r>
            <a:br>
              <a:rPr lang="da-DK" dirty="0"/>
            </a:br>
            <a:r>
              <a:rPr lang="da-DK" dirty="0"/>
              <a:t> </a:t>
            </a:r>
          </a:p>
        </p:txBody>
      </p:sp>
      <p:sp>
        <p:nvSpPr>
          <p:cNvPr id="3" name="Pladsholder til indhold 2"/>
          <p:cNvSpPr>
            <a:spLocks noGrp="1"/>
          </p:cNvSpPr>
          <p:nvPr>
            <p:ph idx="1"/>
          </p:nvPr>
        </p:nvSpPr>
        <p:spPr/>
        <p:txBody>
          <a:bodyPr>
            <a:normAutofit lnSpcReduction="10000"/>
          </a:bodyPr>
          <a:lstStyle/>
          <a:p>
            <a:r>
              <a:rPr lang="da-DK" dirty="0"/>
              <a:t>Afhandlingen (80-90% af den tid, du har til rådighed). </a:t>
            </a:r>
          </a:p>
          <a:p>
            <a:pPr>
              <a:buNone/>
            </a:pPr>
            <a:r>
              <a:rPr lang="da-DK" dirty="0"/>
              <a:t>	Når din indledning er færdig, og målgruppen lytter, skal du, via afhandlingen, have dem til at tænke og føle, som du gerne vil have.</a:t>
            </a:r>
            <a:br>
              <a:rPr lang="da-DK" dirty="0"/>
            </a:br>
            <a:r>
              <a:rPr lang="da-DK" dirty="0"/>
              <a:t>Hvis det skal lykkes, må du bevise, at det også er en god idé for dem. Du skal med andre ord bevise, at du har ret eller fat i noget essentielt, fx via:</a:t>
            </a:r>
          </a:p>
          <a:p>
            <a:pPr>
              <a:buNone/>
            </a:pPr>
            <a:r>
              <a:rPr lang="da-DK" dirty="0"/>
              <a:t>		Argumenter</a:t>
            </a:r>
          </a:p>
          <a:p>
            <a:pPr>
              <a:buNone/>
            </a:pPr>
            <a:r>
              <a:rPr lang="da-DK" dirty="0"/>
              <a:t>		Historier</a:t>
            </a:r>
          </a:p>
          <a:p>
            <a:pPr>
              <a:buNone/>
            </a:pPr>
            <a:r>
              <a:rPr lang="da-DK" dirty="0"/>
              <a:t>		Billeder og metaforer</a:t>
            </a:r>
          </a:p>
          <a:p>
            <a:pPr>
              <a:buNone/>
            </a:pPr>
            <a:r>
              <a:rPr lang="da-DK" dirty="0"/>
              <a:t>		Citater etc.</a:t>
            </a:r>
          </a:p>
        </p:txBody>
      </p:sp>
      <p:pic>
        <p:nvPicPr>
          <p:cNvPr id="5" name="Billed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3992" y="4101180"/>
            <a:ext cx="2705100" cy="1685925"/>
          </a:xfrm>
          <a:prstGeom prst="rect">
            <a:avLst/>
          </a:prstGeom>
        </p:spPr>
      </p:pic>
    </p:spTree>
    <p:extLst>
      <p:ext uri="{BB962C8B-B14F-4D97-AF65-F5344CB8AC3E}">
        <p14:creationId xmlns:p14="http://schemas.microsoft.com/office/powerpoint/2010/main" val="336121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p:cNvSpPr>
            <a:spLocks noGrp="1"/>
          </p:cNvSpPr>
          <p:nvPr>
            <p:ph type="title"/>
          </p:nvPr>
        </p:nvSpPr>
        <p:spPr/>
        <p:txBody>
          <a:bodyPr>
            <a:normAutofit fontScale="90000"/>
          </a:bodyPr>
          <a:lstStyle/>
          <a:p>
            <a:br>
              <a:rPr lang="da-DK" sz="2800" dirty="0"/>
            </a:br>
            <a:r>
              <a:rPr lang="da-DK" sz="2800" dirty="0"/>
              <a:t> </a:t>
            </a:r>
            <a:br>
              <a:rPr lang="da-DK" sz="2800" dirty="0"/>
            </a:br>
            <a:br>
              <a:rPr lang="da-DK" sz="2400" dirty="0"/>
            </a:br>
            <a:br>
              <a:rPr lang="da-DK" sz="2400" dirty="0"/>
            </a:br>
            <a:r>
              <a:rPr lang="da-DK" sz="2800" b="1" dirty="0"/>
              <a:t> Få dit budskab frem </a:t>
            </a:r>
            <a:br>
              <a:rPr lang="da-DK" dirty="0"/>
            </a:br>
            <a:endParaRPr lang="da-DK" dirty="0"/>
          </a:p>
        </p:txBody>
      </p:sp>
      <p:sp>
        <p:nvSpPr>
          <p:cNvPr id="3" name="Pladsholder til indhold 2"/>
          <p:cNvSpPr>
            <a:spLocks noGrp="1"/>
          </p:cNvSpPr>
          <p:nvPr>
            <p:ph idx="1"/>
          </p:nvPr>
        </p:nvSpPr>
        <p:spPr>
          <a:xfrm>
            <a:off x="2009775" y="1781666"/>
            <a:ext cx="6359526" cy="3393649"/>
          </a:xfrm>
        </p:spPr>
        <p:txBody>
          <a:bodyPr/>
          <a:lstStyle/>
          <a:p>
            <a:r>
              <a:rPr lang="da-DK" dirty="0"/>
              <a:t>Afslutningen (5-10% af den tid, du har til rådighed). Når du har  bevist din idé eller påstand, kan du slutte med et kort resumé og en kraftfuld konklusion, så de bagefter begynder at handle, som du gerne vil have. F.eks. ”Derfor mener jeg, at vi skal holde møder i alle lokale områder i løbet af næste måned”.</a:t>
            </a:r>
          </a:p>
        </p:txBody>
      </p:sp>
      <p:pic>
        <p:nvPicPr>
          <p:cNvPr id="2" name="Billed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9301" y="3673065"/>
            <a:ext cx="2676525" cy="1714500"/>
          </a:xfrm>
          <a:prstGeom prst="rect">
            <a:avLst/>
          </a:prstGeom>
        </p:spPr>
      </p:pic>
    </p:spTree>
    <p:extLst>
      <p:ext uri="{BB962C8B-B14F-4D97-AF65-F5344CB8AC3E}">
        <p14:creationId xmlns:p14="http://schemas.microsoft.com/office/powerpoint/2010/main" val="3119862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a-DK" sz="6600" b="1" dirty="0"/>
              <a:t>ELOCUTIO</a:t>
            </a:r>
          </a:p>
        </p:txBody>
      </p:sp>
      <p:sp>
        <p:nvSpPr>
          <p:cNvPr id="3" name="Pladsholder til indhold 2"/>
          <p:cNvSpPr>
            <a:spLocks noGrp="1"/>
          </p:cNvSpPr>
          <p:nvPr>
            <p:ph idx="1"/>
          </p:nvPr>
        </p:nvSpPr>
        <p:spPr/>
        <p:txBody>
          <a:bodyPr>
            <a:normAutofit/>
          </a:bodyPr>
          <a:lstStyle/>
          <a:p>
            <a:r>
              <a:rPr lang="da-DK" sz="3600" dirty="0"/>
              <a:t>Fremstillingen af emnet</a:t>
            </a:r>
          </a:p>
          <a:p>
            <a:r>
              <a:rPr lang="da-DK" sz="3600" dirty="0"/>
              <a:t>Anvende talesprog</a:t>
            </a:r>
          </a:p>
          <a:p>
            <a:r>
              <a:rPr lang="da-DK" sz="3600" dirty="0"/>
              <a:t>Fagbegreber</a:t>
            </a:r>
          </a:p>
          <a:p>
            <a:r>
              <a:rPr lang="da-DK" sz="3600" dirty="0"/>
              <a:t>Understøtte indlægget med metasprog (sammenhæng, pointer).</a:t>
            </a:r>
          </a:p>
          <a:p>
            <a:r>
              <a:rPr lang="da-DK" sz="3600" dirty="0"/>
              <a:t>Sproglige billeder og visuelle virkemidler.</a:t>
            </a:r>
          </a:p>
        </p:txBody>
      </p:sp>
    </p:spTree>
    <p:extLst>
      <p:ext uri="{BB962C8B-B14F-4D97-AF65-F5344CB8AC3E}">
        <p14:creationId xmlns:p14="http://schemas.microsoft.com/office/powerpoint/2010/main" val="194834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a:t>APPELFORMER</a:t>
            </a:r>
          </a:p>
        </p:txBody>
      </p:sp>
      <p:sp>
        <p:nvSpPr>
          <p:cNvPr id="34" name="Pladsholder til indhold 33"/>
          <p:cNvSpPr>
            <a:spLocks noGrp="1"/>
          </p:cNvSpPr>
          <p:nvPr>
            <p:ph idx="1"/>
          </p:nvPr>
        </p:nvSpPr>
        <p:spPr/>
        <p:txBody>
          <a:bodyPr/>
          <a:lstStyle/>
          <a:p>
            <a:endParaRPr lang="da-DK" dirty="0"/>
          </a:p>
        </p:txBody>
      </p:sp>
      <p:sp>
        <p:nvSpPr>
          <p:cNvPr id="4" name="Pladsholder til diasnummer 3"/>
          <p:cNvSpPr>
            <a:spLocks noGrp="1"/>
          </p:cNvSpPr>
          <p:nvPr>
            <p:ph type="sldNum" sz="quarter" idx="12"/>
          </p:nvPr>
        </p:nvSpPr>
        <p:spPr/>
        <p:txBody>
          <a:bodyPr/>
          <a:lstStyle/>
          <a:p>
            <a:fld id="{02E2E7C8-642D-4E17-8ECB-4B29C77DDE36}" type="slidenum">
              <a:rPr lang="da-DK" noProof="0" smtClean="0"/>
              <a:pPr/>
              <a:t>9</a:t>
            </a:fld>
            <a:endParaRPr lang="da-DK" noProof="0"/>
          </a:p>
        </p:txBody>
      </p:sp>
      <p:sp>
        <p:nvSpPr>
          <p:cNvPr id="6" name="Ellipse 5"/>
          <p:cNvSpPr/>
          <p:nvPr/>
        </p:nvSpPr>
        <p:spPr>
          <a:xfrm>
            <a:off x="4511824" y="764704"/>
            <a:ext cx="1728192" cy="136815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0" name="Lige forbindelse 9"/>
          <p:cNvCxnSpPr>
            <a:stCxn id="6" idx="4"/>
          </p:cNvCxnSpPr>
          <p:nvPr/>
        </p:nvCxnSpPr>
        <p:spPr>
          <a:xfrm>
            <a:off x="5375920" y="2132856"/>
            <a:ext cx="0" cy="288032"/>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ktangel 10"/>
          <p:cNvSpPr/>
          <p:nvPr/>
        </p:nvSpPr>
        <p:spPr>
          <a:xfrm>
            <a:off x="4079776" y="2420888"/>
            <a:ext cx="2736304" cy="180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20" name="Lige forbindelse 19"/>
          <p:cNvCxnSpPr/>
          <p:nvPr/>
        </p:nvCxnSpPr>
        <p:spPr>
          <a:xfrm flipH="1">
            <a:off x="4223792" y="4221088"/>
            <a:ext cx="576064" cy="648072"/>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Lige forbindelse 20"/>
          <p:cNvCxnSpPr/>
          <p:nvPr/>
        </p:nvCxnSpPr>
        <p:spPr>
          <a:xfrm flipH="1" flipV="1">
            <a:off x="5807968" y="4221088"/>
            <a:ext cx="576064" cy="648072"/>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Lige forbindelse 25"/>
          <p:cNvCxnSpPr/>
          <p:nvPr/>
        </p:nvCxnSpPr>
        <p:spPr>
          <a:xfrm>
            <a:off x="4223792" y="4869160"/>
            <a:ext cx="0" cy="72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Lige forbindelse 26"/>
          <p:cNvCxnSpPr/>
          <p:nvPr/>
        </p:nvCxnSpPr>
        <p:spPr>
          <a:xfrm>
            <a:off x="6384032" y="4869160"/>
            <a:ext cx="0" cy="720080"/>
          </a:xfrm>
          <a:prstGeom prst="line">
            <a:avLst/>
          </a:prstGeom>
        </p:spPr>
        <p:style>
          <a:lnRef idx="3">
            <a:schemeClr val="accent1"/>
          </a:lnRef>
          <a:fillRef idx="0">
            <a:schemeClr val="accent1"/>
          </a:fillRef>
          <a:effectRef idx="2">
            <a:schemeClr val="accent1"/>
          </a:effectRef>
          <a:fontRef idx="minor">
            <a:schemeClr val="tx1"/>
          </a:fontRef>
        </p:style>
      </p:cxnSp>
      <p:sp>
        <p:nvSpPr>
          <p:cNvPr id="28" name="Ellipse 27"/>
          <p:cNvSpPr/>
          <p:nvPr/>
        </p:nvSpPr>
        <p:spPr>
          <a:xfrm>
            <a:off x="3719736" y="5517232"/>
            <a:ext cx="576064" cy="21602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a-DK"/>
          </a:p>
        </p:txBody>
      </p:sp>
      <p:sp>
        <p:nvSpPr>
          <p:cNvPr id="29" name="Ellipse 28"/>
          <p:cNvSpPr/>
          <p:nvPr/>
        </p:nvSpPr>
        <p:spPr>
          <a:xfrm>
            <a:off x="6240016" y="5589240"/>
            <a:ext cx="576064" cy="21602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a-DK"/>
          </a:p>
        </p:txBody>
      </p:sp>
      <p:cxnSp>
        <p:nvCxnSpPr>
          <p:cNvPr id="31" name="Lige forbindelse 30"/>
          <p:cNvCxnSpPr/>
          <p:nvPr/>
        </p:nvCxnSpPr>
        <p:spPr>
          <a:xfrm flipH="1">
            <a:off x="3503712" y="2996952"/>
            <a:ext cx="576064" cy="288032"/>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Lige forbindelse 31"/>
          <p:cNvCxnSpPr/>
          <p:nvPr/>
        </p:nvCxnSpPr>
        <p:spPr>
          <a:xfrm flipH="1">
            <a:off x="3215680" y="3284984"/>
            <a:ext cx="288032" cy="576064"/>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Lige forbindelse 34"/>
          <p:cNvCxnSpPr/>
          <p:nvPr/>
        </p:nvCxnSpPr>
        <p:spPr>
          <a:xfrm flipH="1">
            <a:off x="6816080" y="2564904"/>
            <a:ext cx="576064" cy="288032"/>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Lige forbindelse 35"/>
          <p:cNvCxnSpPr/>
          <p:nvPr/>
        </p:nvCxnSpPr>
        <p:spPr>
          <a:xfrm flipH="1">
            <a:off x="7392144" y="1988840"/>
            <a:ext cx="288032" cy="576064"/>
          </a:xfrm>
          <a:prstGeom prst="line">
            <a:avLst/>
          </a:prstGeom>
        </p:spPr>
        <p:style>
          <a:lnRef idx="2">
            <a:schemeClr val="accent1"/>
          </a:lnRef>
          <a:fillRef idx="0">
            <a:schemeClr val="accent1"/>
          </a:fillRef>
          <a:effectRef idx="1">
            <a:schemeClr val="accent1"/>
          </a:effectRef>
          <a:fontRef idx="minor">
            <a:schemeClr val="tx1"/>
          </a:fontRef>
        </p:style>
      </p:cxnSp>
      <p:sp>
        <p:nvSpPr>
          <p:cNvPr id="37" name="Ellipse 36"/>
          <p:cNvSpPr/>
          <p:nvPr/>
        </p:nvSpPr>
        <p:spPr>
          <a:xfrm>
            <a:off x="2999656" y="3861048"/>
            <a:ext cx="360040" cy="14401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a-DK"/>
          </a:p>
        </p:txBody>
      </p:sp>
      <p:sp>
        <p:nvSpPr>
          <p:cNvPr id="38" name="Ellipse 37"/>
          <p:cNvSpPr/>
          <p:nvPr/>
        </p:nvSpPr>
        <p:spPr>
          <a:xfrm>
            <a:off x="7536160" y="1844824"/>
            <a:ext cx="360040" cy="14401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a-DK"/>
          </a:p>
        </p:txBody>
      </p:sp>
      <p:sp>
        <p:nvSpPr>
          <p:cNvPr id="44" name="Ellipse 43"/>
          <p:cNvSpPr/>
          <p:nvPr/>
        </p:nvSpPr>
        <p:spPr>
          <a:xfrm>
            <a:off x="5015880" y="1196752"/>
            <a:ext cx="122312" cy="122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46" name="Ellipse 45"/>
          <p:cNvSpPr/>
          <p:nvPr/>
        </p:nvSpPr>
        <p:spPr>
          <a:xfrm>
            <a:off x="5591944" y="1196752"/>
            <a:ext cx="122312" cy="122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48" name="Lige forbindelse 47"/>
          <p:cNvCxnSpPr/>
          <p:nvPr/>
        </p:nvCxnSpPr>
        <p:spPr>
          <a:xfrm>
            <a:off x="5375920" y="1268760"/>
            <a:ext cx="0" cy="144016"/>
          </a:xfrm>
          <a:prstGeom prst="line">
            <a:avLst/>
          </a:prstGeom>
        </p:spPr>
        <p:style>
          <a:lnRef idx="1">
            <a:schemeClr val="accent1"/>
          </a:lnRef>
          <a:fillRef idx="0">
            <a:schemeClr val="accent1"/>
          </a:fillRef>
          <a:effectRef idx="0">
            <a:schemeClr val="accent1"/>
          </a:effectRef>
          <a:fontRef idx="minor">
            <a:schemeClr val="tx1"/>
          </a:fontRef>
        </p:style>
      </p:cxnSp>
      <p:sp>
        <p:nvSpPr>
          <p:cNvPr id="51" name="Kombinationstegning 50"/>
          <p:cNvSpPr/>
          <p:nvPr/>
        </p:nvSpPr>
        <p:spPr>
          <a:xfrm>
            <a:off x="5015880" y="1628801"/>
            <a:ext cx="648160" cy="385591"/>
          </a:xfrm>
          <a:custGeom>
            <a:avLst/>
            <a:gdLst>
              <a:gd name="connsiteX0" fmla="*/ 0 w 648160"/>
              <a:gd name="connsiteY0" fmla="*/ 14690 h 385591"/>
              <a:gd name="connsiteX1" fmla="*/ 88135 w 648160"/>
              <a:gd name="connsiteY1" fmla="*/ 290111 h 385591"/>
              <a:gd name="connsiteX2" fmla="*/ 506776 w 648160"/>
              <a:gd name="connsiteY2" fmla="*/ 345196 h 385591"/>
              <a:gd name="connsiteX3" fmla="*/ 627962 w 648160"/>
              <a:gd name="connsiteY3" fmla="*/ 47740 h 385591"/>
              <a:gd name="connsiteX4" fmla="*/ 627962 w 648160"/>
              <a:gd name="connsiteY4" fmla="*/ 58757 h 385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160" h="385591">
                <a:moveTo>
                  <a:pt x="0" y="14690"/>
                </a:moveTo>
                <a:cubicBezTo>
                  <a:pt x="1836" y="124858"/>
                  <a:pt x="3672" y="235027"/>
                  <a:pt x="88135" y="290111"/>
                </a:cubicBezTo>
                <a:cubicBezTo>
                  <a:pt x="172598" y="345195"/>
                  <a:pt x="416805" y="385591"/>
                  <a:pt x="506776" y="345196"/>
                </a:cubicBezTo>
                <a:cubicBezTo>
                  <a:pt x="596747" y="304801"/>
                  <a:pt x="607764" y="95480"/>
                  <a:pt x="627962" y="47740"/>
                </a:cubicBezTo>
                <a:cubicBezTo>
                  <a:pt x="648160" y="0"/>
                  <a:pt x="638061" y="29378"/>
                  <a:pt x="627962" y="58757"/>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a-DK"/>
          </a:p>
        </p:txBody>
      </p:sp>
      <p:pic>
        <p:nvPicPr>
          <p:cNvPr id="53" name="Billede 52" descr="images.jpg"/>
          <p:cNvPicPr>
            <a:picLocks noChangeAspect="1"/>
          </p:cNvPicPr>
          <p:nvPr/>
        </p:nvPicPr>
        <p:blipFill>
          <a:blip r:embed="rId2" cstate="print"/>
          <a:stretch>
            <a:fillRect/>
          </a:stretch>
        </p:blipFill>
        <p:spPr>
          <a:xfrm>
            <a:off x="5519936" y="2492897"/>
            <a:ext cx="869826" cy="843121"/>
          </a:xfrm>
          <a:prstGeom prst="rect">
            <a:avLst/>
          </a:prstGeom>
        </p:spPr>
      </p:pic>
      <p:cxnSp>
        <p:nvCxnSpPr>
          <p:cNvPr id="55" name="Lige forbindelse 54"/>
          <p:cNvCxnSpPr/>
          <p:nvPr/>
        </p:nvCxnSpPr>
        <p:spPr>
          <a:xfrm>
            <a:off x="5303912" y="0"/>
            <a:ext cx="216024" cy="764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Lige forbindelse 55"/>
          <p:cNvCxnSpPr/>
          <p:nvPr/>
        </p:nvCxnSpPr>
        <p:spPr>
          <a:xfrm flipH="1">
            <a:off x="5807968" y="0"/>
            <a:ext cx="1296144" cy="845096"/>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kstboks 60"/>
          <p:cNvSpPr txBox="1"/>
          <p:nvPr/>
        </p:nvSpPr>
        <p:spPr>
          <a:xfrm>
            <a:off x="5375920" y="188640"/>
            <a:ext cx="1080120" cy="369332"/>
          </a:xfrm>
          <a:prstGeom prst="rect">
            <a:avLst/>
          </a:prstGeom>
          <a:noFill/>
        </p:spPr>
        <p:txBody>
          <a:bodyPr wrap="square" rtlCol="0">
            <a:spAutoFit/>
          </a:bodyPr>
          <a:lstStyle/>
          <a:p>
            <a:r>
              <a:rPr lang="da-DK" b="1" dirty="0"/>
              <a:t>LOGOS</a:t>
            </a:r>
          </a:p>
        </p:txBody>
      </p:sp>
      <p:cxnSp>
        <p:nvCxnSpPr>
          <p:cNvPr id="63" name="Lige forbindelse 62"/>
          <p:cNvCxnSpPr>
            <a:stCxn id="53" idx="3"/>
          </p:cNvCxnSpPr>
          <p:nvPr/>
        </p:nvCxnSpPr>
        <p:spPr>
          <a:xfrm>
            <a:off x="6389762" y="2914458"/>
            <a:ext cx="2730574" cy="514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Lige forbindelse 63"/>
          <p:cNvCxnSpPr>
            <a:stCxn id="53" idx="3"/>
          </p:cNvCxnSpPr>
          <p:nvPr/>
        </p:nvCxnSpPr>
        <p:spPr>
          <a:xfrm>
            <a:off x="6389762" y="2914457"/>
            <a:ext cx="2436812" cy="1317118"/>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kstboks 66"/>
          <p:cNvSpPr txBox="1"/>
          <p:nvPr/>
        </p:nvSpPr>
        <p:spPr>
          <a:xfrm>
            <a:off x="7464152" y="3212976"/>
            <a:ext cx="1800200" cy="369332"/>
          </a:xfrm>
          <a:prstGeom prst="rect">
            <a:avLst/>
          </a:prstGeom>
          <a:noFill/>
        </p:spPr>
        <p:txBody>
          <a:bodyPr wrap="square" rtlCol="0">
            <a:spAutoFit/>
          </a:bodyPr>
          <a:lstStyle/>
          <a:p>
            <a:r>
              <a:rPr lang="da-DK" b="1" dirty="0"/>
              <a:t>PATOS</a:t>
            </a:r>
          </a:p>
        </p:txBody>
      </p:sp>
      <p:cxnSp>
        <p:nvCxnSpPr>
          <p:cNvPr id="70" name="Lige forbindelse 69"/>
          <p:cNvCxnSpPr/>
          <p:nvPr/>
        </p:nvCxnSpPr>
        <p:spPr>
          <a:xfrm flipH="1">
            <a:off x="2135560" y="908720"/>
            <a:ext cx="1800200" cy="2448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Lige forbindelse 70"/>
          <p:cNvCxnSpPr/>
          <p:nvPr/>
        </p:nvCxnSpPr>
        <p:spPr>
          <a:xfrm flipH="1" flipV="1">
            <a:off x="2135560" y="3501008"/>
            <a:ext cx="1440160" cy="2160240"/>
          </a:xfrm>
          <a:prstGeom prst="line">
            <a:avLst/>
          </a:prstGeom>
        </p:spPr>
        <p:style>
          <a:lnRef idx="1">
            <a:schemeClr val="accent1"/>
          </a:lnRef>
          <a:fillRef idx="0">
            <a:schemeClr val="accent1"/>
          </a:fillRef>
          <a:effectRef idx="0">
            <a:schemeClr val="accent1"/>
          </a:effectRef>
          <a:fontRef idx="minor">
            <a:schemeClr val="tx1"/>
          </a:fontRef>
        </p:style>
      </p:cxnSp>
      <p:sp>
        <p:nvSpPr>
          <p:cNvPr id="77" name="Tekstboks 76"/>
          <p:cNvSpPr txBox="1"/>
          <p:nvPr/>
        </p:nvSpPr>
        <p:spPr>
          <a:xfrm>
            <a:off x="1703513" y="2780929"/>
            <a:ext cx="461665" cy="984305"/>
          </a:xfrm>
          <a:prstGeom prst="rect">
            <a:avLst/>
          </a:prstGeom>
          <a:noFill/>
        </p:spPr>
        <p:txBody>
          <a:bodyPr vert="vert270" wrap="square" rtlCol="0">
            <a:spAutoFit/>
          </a:bodyPr>
          <a:lstStyle/>
          <a:p>
            <a:r>
              <a:rPr lang="da-DK" b="1" dirty="0"/>
              <a:t>ETOS</a:t>
            </a:r>
          </a:p>
        </p:txBody>
      </p:sp>
    </p:spTree>
    <p:extLst>
      <p:ext uri="{BB962C8B-B14F-4D97-AF65-F5344CB8AC3E}">
        <p14:creationId xmlns:p14="http://schemas.microsoft.com/office/powerpoint/2010/main" val="372998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box(in)">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box(in)">
                                      <p:cBhvr>
                                        <p:cTn id="12" dur="500"/>
                                        <p:tgtEl>
                                          <p:spTgt spid="6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box(in)">
                                      <p:cBhvr>
                                        <p:cTn id="1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7" grpId="0"/>
      <p:bldP spid="77" grpId="0"/>
    </p:bldLst>
  </p:timing>
</p:sld>
</file>

<file path=ppt/theme/theme1.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ont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ont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701</Words>
  <Application>Microsoft Office PowerPoint</Application>
  <PresentationFormat>Widescreen</PresentationFormat>
  <Paragraphs>130</Paragraphs>
  <Slides>13</Slides>
  <Notes>2</Notes>
  <HiddenSlides>0</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13</vt:i4>
      </vt:variant>
    </vt:vector>
  </HeadingPairs>
  <TitlesOfParts>
    <vt:vector size="18" baseType="lpstr">
      <vt:lpstr>Arial</vt:lpstr>
      <vt:lpstr>Calibri</vt:lpstr>
      <vt:lpstr>Calibri Light</vt:lpstr>
      <vt:lpstr>Wingdings</vt:lpstr>
      <vt:lpstr>Office-tema</vt:lpstr>
      <vt:lpstr>Formidling af budskab - talerteknik</vt:lpstr>
      <vt:lpstr>PowerPoint-præsentation</vt:lpstr>
      <vt:lpstr>Inventio – Ideer, den rette vinkel, jeg vil fortælle mine tilhørere at….. Det retoriske pentagram</vt:lpstr>
      <vt:lpstr>Dispositio: Organisering af stoffet, argumentation, indledning og afslutning. Opbygning af tale</vt:lpstr>
      <vt:lpstr>          Få dit budskab frem  Indledningen: 5-10 % af den tid, du planlægger at anvende. Skab interesse for budskabet fra starten:        Få dit budskab frem     </vt:lpstr>
      <vt:lpstr>     Få dit budskab frem  </vt:lpstr>
      <vt:lpstr>      Få dit budskab frem  </vt:lpstr>
      <vt:lpstr>ELOCUTIO</vt:lpstr>
      <vt:lpstr>APPELFORMER</vt:lpstr>
      <vt:lpstr>appelformer</vt:lpstr>
      <vt:lpstr>Elocutio – klart sprog</vt:lpstr>
      <vt:lpstr>MEMORIA</vt:lpstr>
      <vt:lpstr>Actio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Annemarie Schiøler</dc:creator>
  <cp:lastModifiedBy>Annemarie Schiøler</cp:lastModifiedBy>
  <cp:revision>5</cp:revision>
  <cp:lastPrinted>2019-04-16T07:18:42Z</cp:lastPrinted>
  <dcterms:created xsi:type="dcterms:W3CDTF">2018-07-05T11:41:49Z</dcterms:created>
  <dcterms:modified xsi:type="dcterms:W3CDTF">2019-04-16T07:19:10Z</dcterms:modified>
</cp:coreProperties>
</file>