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Roboto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19" Type="http://schemas.openxmlformats.org/officeDocument/2006/relationships/font" Target="fonts/Raleway-italic.fntdata"/><Relationship Id="rId18" Type="http://schemas.openxmlformats.org/officeDocument/2006/relationships/font" Target="fonts/Raleway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e965474a9_3_37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e965474a9_3_3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965474a9_3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965474a9_3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AdaptEd Labs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Personalizing Education Through Adaptive Gaming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8825" y="1529012"/>
            <a:ext cx="2085468" cy="20854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1779550" y="675075"/>
            <a:ext cx="55623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Financial Projection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5-Year Revenue Forecast (K-12 Partner Projections):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Year 1: $0 (Development Phase)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Year 2: $500,000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Year 3: $2,500,000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Year 4: $5,000,000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Year 5: $10,000,000</a:t>
            </a:r>
            <a:endParaRPr b="1" sz="3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/>
        </p:nvSpPr>
        <p:spPr>
          <a:xfrm>
            <a:off x="1256775" y="1179775"/>
            <a:ext cx="64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Thank you for your time</a:t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Team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1480150"/>
            <a:ext cx="39291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Chris Morris - Founder &amp; CEO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8 years game development experience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5 years as an educator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9 years U.S. Navy intelligence analyst</a:t>
            </a:r>
            <a:endParaRPr b="0"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b="0" lang="en" sz="1400">
                <a:latin typeface="Arial"/>
                <a:ea typeface="Arial"/>
                <a:cs typeface="Arial"/>
                <a:sym typeface="Arial"/>
              </a:rPr>
              <a:t>Unique interdisciplinary background bridging technology, education, and strategic thinking</a:t>
            </a:r>
            <a:endParaRPr b="0"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1" name="Google Shape;81;p14"/>
          <p:cNvSpPr txBox="1"/>
          <p:nvPr>
            <p:ph idx="4294967295" type="title"/>
          </p:nvPr>
        </p:nvSpPr>
        <p:spPr>
          <a:xfrm>
            <a:off x="4822275" y="1382800"/>
            <a:ext cx="4321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Warda Patel - Technical Director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Backend Focus - Website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AI Engineering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David Plesel - Design Director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Lead Game Design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Erica Chiem - Art Director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Web UI/UX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b="0" lang="en" sz="1600">
                <a:latin typeface="Arial"/>
                <a:ea typeface="Arial"/>
                <a:cs typeface="Arial"/>
                <a:sym typeface="Arial"/>
              </a:rPr>
              <a:t>Game UI/UX</a:t>
            </a:r>
            <a:endParaRPr b="0" sz="16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/>
          <p:nvPr/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Hierarchy</a:t>
            </a:r>
            <a:endParaRPr b="1" sz="360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3802893" y="938350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942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CEO/Project Lead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5573190" y="19007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Art Lead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2032597" y="1900701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C57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Technical Lead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98600" y="2800400"/>
            <a:ext cx="15936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Web Developers/Engineers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2369650" y="2800400"/>
            <a:ext cx="18279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Programmers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2" name="Google Shape;92;p15"/>
          <p:cNvSpPr/>
          <p:nvPr/>
        </p:nvSpPr>
        <p:spPr>
          <a:xfrm>
            <a:off x="5337550" y="2800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Art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7028043" y="28004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UI/UX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94" name="Google Shape;94;p15"/>
          <p:cNvCxnSpPr>
            <a:stCxn id="87" idx="2"/>
            <a:endCxn id="88" idx="0"/>
          </p:cNvCxnSpPr>
          <p:nvPr/>
        </p:nvCxnSpPr>
        <p:spPr>
          <a:xfrm flipH="1" rot="-5400000">
            <a:off x="5197143" y="755650"/>
            <a:ext cx="5199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" name="Google Shape;95;p15"/>
          <p:cNvCxnSpPr>
            <a:stCxn id="89" idx="0"/>
            <a:endCxn id="87" idx="2"/>
          </p:cNvCxnSpPr>
          <p:nvPr/>
        </p:nvCxnSpPr>
        <p:spPr>
          <a:xfrm rot="-5400000">
            <a:off x="3426847" y="755601"/>
            <a:ext cx="519900" cy="17703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6" name="Google Shape;96;p15"/>
          <p:cNvCxnSpPr>
            <a:stCxn id="89" idx="2"/>
            <a:endCxn id="91" idx="0"/>
          </p:cNvCxnSpPr>
          <p:nvPr/>
        </p:nvCxnSpPr>
        <p:spPr>
          <a:xfrm flipH="1" rot="-5400000">
            <a:off x="2814097" y="2330751"/>
            <a:ext cx="457200" cy="48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" name="Google Shape;97;p15"/>
          <p:cNvCxnSpPr>
            <a:stCxn id="90" idx="0"/>
            <a:endCxn id="89" idx="2"/>
          </p:cNvCxnSpPr>
          <p:nvPr/>
        </p:nvCxnSpPr>
        <p:spPr>
          <a:xfrm rot="-5400000">
            <a:off x="1869850" y="1868750"/>
            <a:ext cx="457200" cy="1406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15"/>
          <p:cNvCxnSpPr>
            <a:stCxn id="88" idx="2"/>
            <a:endCxn id="93" idx="0"/>
          </p:cNvCxnSpPr>
          <p:nvPr/>
        </p:nvCxnSpPr>
        <p:spPr>
          <a:xfrm flipH="1" rot="-5400000">
            <a:off x="6841140" y="1844301"/>
            <a:ext cx="457200" cy="145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9" name="Google Shape;99;p15"/>
          <p:cNvCxnSpPr>
            <a:stCxn id="92" idx="0"/>
            <a:endCxn id="88" idx="2"/>
          </p:cNvCxnSpPr>
          <p:nvPr/>
        </p:nvCxnSpPr>
        <p:spPr>
          <a:xfrm rot="-5400000">
            <a:off x="5995750" y="2454053"/>
            <a:ext cx="457200" cy="23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" name="Google Shape;100;p15"/>
          <p:cNvSpPr/>
          <p:nvPr/>
        </p:nvSpPr>
        <p:spPr>
          <a:xfrm>
            <a:off x="3802888" y="1869378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E6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Design Lead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01" name="Google Shape;101;p15"/>
          <p:cNvSpPr/>
          <p:nvPr/>
        </p:nvSpPr>
        <p:spPr>
          <a:xfrm>
            <a:off x="6798306" y="1001003"/>
            <a:ext cx="1538100" cy="442500"/>
          </a:xfrm>
          <a:prstGeom prst="roundRect">
            <a:avLst>
              <a:gd fmla="val 50000" name="adj"/>
            </a:avLst>
          </a:prstGeom>
          <a:solidFill>
            <a:srgbClr val="0E63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Educational Support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2" name="Google Shape;102;p15"/>
          <p:cNvCxnSpPr>
            <a:endCxn id="100" idx="0"/>
          </p:cNvCxnSpPr>
          <p:nvPr/>
        </p:nvCxnSpPr>
        <p:spPr>
          <a:xfrm flipH="1">
            <a:off x="4571938" y="1633278"/>
            <a:ext cx="9900" cy="2361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5"/>
          <p:cNvCxnSpPr>
            <a:stCxn id="100" idx="2"/>
          </p:cNvCxnSpPr>
          <p:nvPr/>
        </p:nvCxnSpPr>
        <p:spPr>
          <a:xfrm>
            <a:off x="4571938" y="2311878"/>
            <a:ext cx="600" cy="11097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15"/>
          <p:cNvSpPr/>
          <p:nvPr/>
        </p:nvSpPr>
        <p:spPr>
          <a:xfrm>
            <a:off x="3704475" y="3421575"/>
            <a:ext cx="1827900" cy="442500"/>
          </a:xfrm>
          <a:prstGeom prst="roundRect">
            <a:avLst>
              <a:gd fmla="val 50000" name="adj"/>
            </a:avLst>
          </a:prstGeom>
          <a:solidFill>
            <a:srgbClr val="0D5CD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Designers</a:t>
            </a:r>
            <a:endParaRPr>
              <a:solidFill>
                <a:srgbClr val="FFFFFF"/>
              </a:solidFill>
            </a:endParaRPr>
          </a:p>
        </p:txBody>
      </p:sp>
      <p:cxnSp>
        <p:nvCxnSpPr>
          <p:cNvPr id="105" name="Google Shape;105;p15"/>
          <p:cNvCxnSpPr/>
          <p:nvPr/>
        </p:nvCxnSpPr>
        <p:spPr>
          <a:xfrm rot="10800000">
            <a:off x="3266475" y="2586525"/>
            <a:ext cx="1308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5"/>
          <p:cNvCxnSpPr>
            <a:stCxn id="101" idx="1"/>
          </p:cNvCxnSpPr>
          <p:nvPr/>
        </p:nvCxnSpPr>
        <p:spPr>
          <a:xfrm rot="10800000">
            <a:off x="5337606" y="1186853"/>
            <a:ext cx="1460700" cy="3540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" name="Google Shape;107;p15"/>
          <p:cNvSpPr txBox="1"/>
          <p:nvPr/>
        </p:nvSpPr>
        <p:spPr>
          <a:xfrm>
            <a:off x="436850" y="4009100"/>
            <a:ext cx="7038900" cy="8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14 total team members: 2 US Based (California and Texas), 11 Canada Based (Toronto), 1 France Based (Paris)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283100" y="712150"/>
            <a:ext cx="8631600" cy="106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3600"/>
              <a:t>The Educational Challenge</a:t>
            </a:r>
            <a:endParaRPr sz="3600"/>
          </a:p>
        </p:txBody>
      </p:sp>
      <p:sp>
        <p:nvSpPr>
          <p:cNvPr id="113" name="Google Shape;113;p16"/>
          <p:cNvSpPr txBox="1"/>
          <p:nvPr/>
        </p:nvSpPr>
        <p:spPr>
          <a:xfrm>
            <a:off x="428750" y="1778050"/>
            <a:ext cx="62850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The Problem: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Traditional education struggles with: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One-size-fits-all learning approaches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Low student engagement</a:t>
            </a:r>
            <a:endParaRPr>
              <a:solidFill>
                <a:schemeClr val="lt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</a:pPr>
            <a:r>
              <a:rPr lang="en">
                <a:solidFill>
                  <a:schemeClr val="lt1"/>
                </a:solidFill>
              </a:rPr>
              <a:t>Inability to personalize learning experiences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Market Context: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EdTech projected to reach $680 billion by 2027</a:t>
            </a:r>
            <a:endParaRPr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en">
                <a:solidFill>
                  <a:schemeClr val="lt1"/>
                </a:solidFill>
              </a:rPr>
              <a:t>Growing demand for innovative learning solutions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4" name="Google Shape;11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749" y="1784175"/>
            <a:ext cx="3428449" cy="26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5"/>
                </a:solidFill>
              </a:rPr>
              <a:t>Our Revolutionary Solution</a:t>
            </a:r>
            <a:endParaRPr sz="36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AdaptEd Platform Features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Core Capabilities: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Adaptive Learning Engine (ALE)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Real-time performance analysis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Dynamic content adjustment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Immersive 3D game environments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</a:pPr>
            <a:r>
              <a:rPr b="0" lang="en" sz="1800">
                <a:latin typeface="Arial"/>
                <a:ea typeface="Arial"/>
                <a:cs typeface="Arial"/>
                <a:sym typeface="Arial"/>
              </a:rPr>
              <a:t>Multi-subject educational content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265500" y="83850"/>
            <a:ext cx="53031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Technology Deep Dive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5" name="Google Shape;125;p18"/>
          <p:cNvSpPr txBox="1"/>
          <p:nvPr/>
        </p:nvSpPr>
        <p:spPr>
          <a:xfrm>
            <a:off x="153175" y="1215600"/>
            <a:ext cx="46173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Adaptive Learning Engine - The Goal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Technical Innovations: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Machine learning algorithms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Real-time student performance tracking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Personalized learning paths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Automatic difficulty adjustment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Cross-platform accessibility (web, mobile, tablet)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/>
        </p:nvSpPr>
        <p:spPr>
          <a:xfrm>
            <a:off x="1092375" y="228600"/>
            <a:ext cx="6484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36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Game Design Philosophy</a:t>
            </a:r>
            <a:endParaRPr b="1" sz="36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1174300" y="1174325"/>
            <a:ext cx="5451300" cy="31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Design Principles: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Narrative-driven gameplay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Educational objectives embedded in game mechanics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Collaborative multiplayer experiences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en" sz="1800">
                <a:solidFill>
                  <a:schemeClr val="lt1"/>
                </a:solidFill>
              </a:rPr>
              <a:t>Gamification elements: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Experience points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Leveling systems</a:t>
            </a:r>
            <a:endParaRPr sz="1800">
              <a:solidFill>
                <a:schemeClr val="lt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</a:pPr>
            <a:r>
              <a:rPr lang="en" sz="1800">
                <a:solidFill>
                  <a:schemeClr val="lt1"/>
                </a:solidFill>
              </a:rPr>
              <a:t>Achievement tracking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/>
          <p:nvPr>
            <p:ph idx="1" type="body"/>
          </p:nvPr>
        </p:nvSpPr>
        <p:spPr>
          <a:xfrm>
            <a:off x="2046175" y="1056600"/>
            <a:ext cx="65157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Market Opportunity</a:t>
            </a:r>
            <a:endParaRPr b="1" sz="3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Market Landscape: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Global EdTech Market: $250B (2022)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Projected Growth: $680B (2027)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/>
              <a:t>Target Markets: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K-12 Education: $100B market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Expansion Opportunities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VR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Mobile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Console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Managing in an Unsettled Environment | APPEL Knowledge Services"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1175" y="3066275"/>
            <a:ext cx="3692826" cy="2077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265500" y="501300"/>
            <a:ext cx="5021400" cy="383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/>
              <a:t>Competitive Landscape</a:t>
            </a:r>
            <a:endParaRPr b="1" sz="3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800">
                <a:latin typeface="Arial"/>
                <a:ea typeface="Arial"/>
                <a:cs typeface="Arial"/>
                <a:sym typeface="Arial"/>
              </a:rPr>
              <a:t>Unique Differentiators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AdaptEd Advantages: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Multi-subject adaptive learning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Cross-platform gameplay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Machine learning-powered personalization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Educator-friendly content management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●"/>
            </a:pPr>
            <a:r>
              <a:rPr lang="en" sz="1800">
                <a:latin typeface="Arial"/>
                <a:ea typeface="Arial"/>
                <a:cs typeface="Arial"/>
                <a:sym typeface="Arial"/>
              </a:rPr>
              <a:t>Comprehensive analytics</a:t>
            </a:r>
            <a:endParaRPr sz="1800"/>
          </a:p>
        </p:txBody>
      </p:sp>
      <p:pic>
        <p:nvPicPr>
          <p:cNvPr descr="File:Prodigy Education logo.png - Wikimedia Commons" id="143" name="Google Shape;14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75" y="4097775"/>
            <a:ext cx="3868500" cy="10457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ode.org logo.svg - Wikimedia Commons"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8599" y="1174075"/>
            <a:ext cx="1825925" cy="1814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Coolmath Games logo.svg - Wikimedia Commons" id="145" name="Google Shape;14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22725" y="3586351"/>
            <a:ext cx="3998152" cy="69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