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5" r:id="rId3"/>
    <p:sldId id="289" r:id="rId4"/>
    <p:sldId id="292" r:id="rId5"/>
    <p:sldId id="295" r:id="rId6"/>
    <p:sldId id="296" r:id="rId7"/>
    <p:sldId id="298" r:id="rId8"/>
    <p:sldId id="297" r:id="rId9"/>
    <p:sldId id="300" r:id="rId10"/>
    <p:sldId id="303" r:id="rId11"/>
    <p:sldId id="302" r:id="rId12"/>
    <p:sldId id="306" r:id="rId13"/>
    <p:sldId id="301" r:id="rId14"/>
    <p:sldId id="299" r:id="rId15"/>
    <p:sldId id="304" r:id="rId16"/>
    <p:sldId id="305" r:id="rId17"/>
    <p:sldId id="308" r:id="rId18"/>
    <p:sldId id="307" r:id="rId19"/>
    <p:sldId id="309" r:id="rId20"/>
    <p:sldId id="310" r:id="rId21"/>
    <p:sldId id="311" r:id="rId22"/>
    <p:sldId id="312" r:id="rId23"/>
    <p:sldId id="313" r:id="rId24"/>
  </p:sldIdLst>
  <p:sldSz cx="11879263" cy="68405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ddbnR+YYHdscl8ROzfj0dsRcB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7" autoAdjust="0"/>
    <p:restoredTop sz="94629"/>
  </p:normalViewPr>
  <p:slideViewPr>
    <p:cSldViewPr snapToGrid="0">
      <p:cViewPr varScale="1">
        <p:scale>
          <a:sx n="43" d="100"/>
          <a:sy n="43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7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9300" y="1143000"/>
            <a:ext cx="5359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2743201" y="4267200"/>
            <a:ext cx="7528560" cy="75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2750821" y="5110480"/>
            <a:ext cx="6957487" cy="608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/>
            </a:lvl2pPr>
            <a:lvl3pPr lvl="2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/>
            </a:lvl3pPr>
            <a:lvl4pPr lvl="3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4pPr>
            <a:lvl5pPr lvl="4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5pPr>
            <a:lvl6pPr lvl="5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6pPr>
            <a:lvl7pPr lvl="6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7pPr>
            <a:lvl8pPr lvl="7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8pPr>
            <a:lvl9pPr lvl="8" algn="ctr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Пустой слайд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sldNum" idx="12"/>
          </p:nvPr>
        </p:nvSpPr>
        <p:spPr>
          <a:xfrm>
            <a:off x="8993404" y="6476343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1" i="0" u="none" strike="noStrike" cap="none">
                <a:solidFill>
                  <a:srgbClr val="D400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69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46"/>
              <a:buFont typeface="Arial"/>
              <a:buNone/>
              <a:defRPr sz="584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16699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6013877" y="1820976"/>
            <a:ext cx="5048687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2"/>
          </p:nvPr>
        </p:nvSpPr>
        <p:spPr>
          <a:xfrm>
            <a:off x="818247" y="2498697"/>
            <a:ext cx="5025485" cy="36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3"/>
          </p:nvPr>
        </p:nvSpPr>
        <p:spPr>
          <a:xfrm>
            <a:off x="6013877" y="1676882"/>
            <a:ext cx="5050234" cy="821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338"/>
              <a:buNone/>
              <a:defRPr sz="2338" b="1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None/>
              <a:defRPr sz="1949" b="1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None/>
              <a:defRPr sz="1754" b="1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 b="1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4"/>
          </p:nvPr>
        </p:nvSpPr>
        <p:spPr>
          <a:xfrm>
            <a:off x="6013877" y="2498697"/>
            <a:ext cx="5050234" cy="367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>
            <a:off x="5050234" y="984911"/>
            <a:ext cx="6013877" cy="486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26593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3118"/>
              <a:buChar char="•"/>
              <a:defRPr sz="3118"/>
            </a:lvl1pPr>
            <a:lvl2pPr marL="914400" lvl="1" indent="-401828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728"/>
              <a:buChar char="•"/>
              <a:defRPr sz="2728"/>
            </a:lvl2pPr>
            <a:lvl3pPr marL="1371600" lvl="2" indent="-377063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Char char="•"/>
              <a:defRPr sz="2338"/>
            </a:lvl3pPr>
            <a:lvl4pPr marL="1828800" lvl="3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4pPr>
            <a:lvl5pPr marL="2286000" lvl="4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5pPr>
            <a:lvl6pPr marL="2743200" lvl="5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6pPr>
            <a:lvl7pPr marL="3200400" lvl="6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7pPr>
            <a:lvl8pPr marL="3657600" lvl="7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8pPr>
            <a:lvl9pPr marL="4114800" lvl="8" indent="-352361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Char char="•"/>
              <a:defRPr sz="1949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2"/>
          </p:nvPr>
        </p:nvSpPr>
        <p:spPr>
          <a:xfrm>
            <a:off x="818247" y="2052161"/>
            <a:ext cx="3831371" cy="380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>
            <a:spLocks noGrp="1"/>
          </p:cNvSpPr>
          <p:nvPr>
            <p:ph type="pic" idx="2"/>
          </p:nvPr>
        </p:nvSpPr>
        <p:spPr>
          <a:xfrm>
            <a:off x="5050234" y="984911"/>
            <a:ext cx="6013877" cy="486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None/>
              <a:defRPr sz="311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None/>
              <a:defRPr sz="27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None/>
              <a:defRPr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None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818247" y="2052161"/>
            <a:ext cx="3831371" cy="380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559"/>
              <a:buNone/>
              <a:defRPr sz="1559"/>
            </a:lvl1pPr>
            <a:lvl2pPr marL="914400" lvl="1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364"/>
              <a:buNone/>
              <a:defRPr sz="1364"/>
            </a:lvl2pPr>
            <a:lvl3pPr marL="1371600" lvl="2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169"/>
              <a:buNone/>
              <a:defRPr sz="1169"/>
            </a:lvl3pPr>
            <a:lvl4pPr marL="1828800" lvl="3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4pPr>
            <a:lvl5pPr marL="2286000" lvl="4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5pPr>
            <a:lvl6pPr marL="2743200" lvl="5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6pPr>
            <a:lvl7pPr marL="3200400" lvl="6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7pPr>
            <a:lvl8pPr marL="3657600" lvl="7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8pPr>
            <a:lvl9pPr marL="4114800" lvl="8" indent="-2286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974"/>
              <a:buNone/>
              <a:defRPr sz="974"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 rot="5400000">
            <a:off x="3769503" y="-1131826"/>
            <a:ext cx="4340259" cy="1024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 rot="5400000">
            <a:off x="6883311" y="1981982"/>
            <a:ext cx="5797040" cy="2561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 rot="5400000">
            <a:off x="1686133" y="-505239"/>
            <a:ext cx="5797040" cy="7535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87"/>
              <a:buFont typeface="Arial"/>
              <a:buNone/>
              <a:defRPr sz="42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1828" algn="l" rtl="0">
              <a:lnSpc>
                <a:spcPct val="90000"/>
              </a:lnSpc>
              <a:spcBef>
                <a:spcPts val="974"/>
              </a:spcBef>
              <a:spcAft>
                <a:spcPts val="0"/>
              </a:spcAft>
              <a:buClr>
                <a:schemeClr val="dk1"/>
              </a:buClr>
              <a:buSzPts val="2728"/>
              <a:buFont typeface="Arial"/>
              <a:buChar char="•"/>
              <a:defRPr sz="27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7062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2338"/>
              <a:buFont typeface="Arial"/>
              <a:buChar char="•"/>
              <a:defRPr sz="233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361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949"/>
              <a:buFont typeface="Arial"/>
              <a:buChar char="•"/>
              <a:defRPr sz="194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9979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9978" algn="l" rtl="0">
              <a:lnSpc>
                <a:spcPct val="90000"/>
              </a:lnSpc>
              <a:spcBef>
                <a:spcPts val="487"/>
              </a:spcBef>
              <a:spcAft>
                <a:spcPts val="0"/>
              </a:spcAft>
              <a:buClr>
                <a:schemeClr val="dk1"/>
              </a:buClr>
              <a:buSzPts val="1754"/>
              <a:buFont typeface="Arial"/>
              <a:buChar char="•"/>
              <a:defRPr sz="175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1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36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10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1625784" y="2228566"/>
            <a:ext cx="90603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ctr"/>
            <a:r>
              <a:rPr lang="ru-RU" sz="4400" dirty="0"/>
              <a:t>Производная функции. Правила вычисления производной. Механический, геометрический смысл производной.</a:t>
            </a:r>
            <a:endParaRPr sz="4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3970304" y="5484765"/>
            <a:ext cx="69576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PhD </a:t>
            </a:r>
            <a:r>
              <a:rPr lang="ru-RU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Калыбекова</a:t>
            </a:r>
            <a:r>
              <a:rPr lang="ru-RU" sz="4000">
                <a:latin typeface="Times New Roman"/>
                <a:ea typeface="Times New Roman"/>
                <a:cs typeface="Times New Roman"/>
                <a:sym typeface="Times New Roman"/>
              </a:rPr>
              <a:t> Ж.А.</a:t>
            </a:r>
            <a:endParaRPr lang="ru-RU"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4970" y="283875"/>
            <a:ext cx="2852934" cy="127406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22D1D7-0039-A5D9-0B11-02CB36933F85}"/>
              </a:ext>
            </a:extLst>
          </p:cNvPr>
          <p:cNvSpPr txBox="1"/>
          <p:nvPr/>
        </p:nvSpPr>
        <p:spPr>
          <a:xfrm>
            <a:off x="4250725" y="831425"/>
            <a:ext cx="2069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D273959-071F-479C-9084-66D52647B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55534CC8-8F51-4384-A357-238DA86A44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865066"/>
              </p:ext>
            </p:extLst>
          </p:nvPr>
        </p:nvGraphicFramePr>
        <p:xfrm>
          <a:off x="672785" y="881301"/>
          <a:ext cx="1931760" cy="90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Формула" r:id="rId3" imgW="927100" imgH="431800" progId="Equation.3">
                  <p:embed/>
                </p:oleObj>
              </mc:Choice>
              <mc:Fallback>
                <p:oleObj name="Формула" r:id="rId3" imgW="927100" imgH="4318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1706742-FE79-495A-85F7-92898A730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5" y="881301"/>
                        <a:ext cx="1931760" cy="90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459223C-C696-42A3-AEB8-81C1FF95F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782613"/>
              </p:ext>
            </p:extLst>
          </p:nvPr>
        </p:nvGraphicFramePr>
        <p:xfrm>
          <a:off x="672784" y="1781416"/>
          <a:ext cx="3319113" cy="87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" name="Формула" r:id="rId5" imgW="1637589" imgH="431613" progId="Equation.3">
                  <p:embed/>
                </p:oleObj>
              </mc:Choice>
              <mc:Fallback>
                <p:oleObj name="Формула" r:id="rId5" imgW="1637589" imgH="431613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D912176A-600A-4410-9F56-B812E5EAD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4" y="1781416"/>
                        <a:ext cx="3319113" cy="87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0A14D0A7-20EE-471A-91E3-415E65BB2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4255"/>
              </p:ext>
            </p:extLst>
          </p:nvPr>
        </p:nvGraphicFramePr>
        <p:xfrm>
          <a:off x="635640" y="2655321"/>
          <a:ext cx="6502579" cy="93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Формула" r:id="rId7" imgW="2984500" imgH="431800" progId="Equation.3">
                  <p:embed/>
                </p:oleObj>
              </mc:Choice>
              <mc:Fallback>
                <p:oleObj name="Формула" r:id="rId7" imgW="2984500" imgH="4318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478B4949-995B-4944-A830-3D511FA6F9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40" y="2655321"/>
                        <a:ext cx="6502579" cy="93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A8638E89-EE27-404A-ABAC-0314A7CEE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06756"/>
              </p:ext>
            </p:extLst>
          </p:nvPr>
        </p:nvGraphicFramePr>
        <p:xfrm>
          <a:off x="672784" y="3543981"/>
          <a:ext cx="5541203" cy="905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Формула" r:id="rId9" imgW="2641600" imgH="431800" progId="Equation.3">
                  <p:embed/>
                </p:oleObj>
              </mc:Choice>
              <mc:Fallback>
                <p:oleObj name="Формула" r:id="rId9" imgW="2641600" imgH="43180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C84C219C-7B47-4EDD-9F89-6ED90AF1A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4" y="3543981"/>
                        <a:ext cx="5541203" cy="905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124690B2-D34E-42EE-A214-578E40762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222" y="216295"/>
            <a:ext cx="104555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5.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Найти производную функции 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y = 1/x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 точке х</a:t>
            </a:r>
            <a:r>
              <a:rPr lang="en-US" altLang="ru-RU" b="1" i="1" baseline="-25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</a:t>
            </a:r>
            <a:endParaRPr lang="ru-RU" altLang="ru-RU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8D2EED6-340E-4A58-923D-747075B08B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16263"/>
              </p:ext>
            </p:extLst>
          </p:nvPr>
        </p:nvGraphicFramePr>
        <p:xfrm>
          <a:off x="6489216" y="2687742"/>
          <a:ext cx="4584277" cy="874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Формула" r:id="rId11" imgW="2260600" imgH="431800" progId="Equation.3">
                  <p:embed/>
                </p:oleObj>
              </mc:Choice>
              <mc:Fallback>
                <p:oleObj name="Формула" r:id="rId11" imgW="2260600" imgH="431800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B8F39270-6746-480E-97B1-46B517FFE4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216" y="2687742"/>
                        <a:ext cx="4584277" cy="874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13">
            <a:extLst>
              <a:ext uri="{FF2B5EF4-FFF2-40B4-BE49-F238E27FC236}">
                <a16:creationId xmlns:a16="http://schemas.microsoft.com/office/drawing/2014/main" id="{3CC349CB-7BD4-431B-AC55-F31FE493FDEC}"/>
              </a:ext>
            </a:extLst>
          </p:cNvPr>
          <p:cNvGrpSpPr>
            <a:grpSpLocks/>
          </p:cNvGrpSpPr>
          <p:nvPr/>
        </p:nvGrpSpPr>
        <p:grpSpPr bwMode="auto">
          <a:xfrm>
            <a:off x="7250225" y="4938545"/>
            <a:ext cx="2206625" cy="1260475"/>
            <a:chOff x="3469379" y="5589240"/>
            <a:chExt cx="2205244" cy="1260140"/>
          </a:xfrm>
        </p:grpSpPr>
        <p:sp>
          <p:nvSpPr>
            <p:cNvPr id="10" name="Скругленный прямоугольник 12">
              <a:extLst>
                <a:ext uri="{FF2B5EF4-FFF2-40B4-BE49-F238E27FC236}">
                  <a16:creationId xmlns:a16="http://schemas.microsoft.com/office/drawing/2014/main" id="{1ADCEA00-6A82-41EC-A034-6E9F5426E4EA}"/>
                </a:ext>
              </a:extLst>
            </p:cNvPr>
            <p:cNvSpPr/>
            <p:nvPr/>
          </p:nvSpPr>
          <p:spPr>
            <a:xfrm>
              <a:off x="3469379" y="5589240"/>
              <a:ext cx="2205244" cy="1260140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1" name="Object 9">
              <a:extLst>
                <a:ext uri="{FF2B5EF4-FFF2-40B4-BE49-F238E27FC236}">
                  <a16:creationId xmlns:a16="http://schemas.microsoft.com/office/drawing/2014/main" id="{174A0204-8E62-4876-ADE4-1DE3316DF6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041" y="5645615"/>
            <a:ext cx="2024062" cy="119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Формула" r:id="rId13" imgW="837836" imgH="495085" progId="Equation.3">
                    <p:embed/>
                  </p:oleObj>
                </mc:Choice>
                <mc:Fallback>
                  <p:oleObj name="Формула" r:id="rId13" imgW="837836" imgH="495085" progId="Equation.3">
                    <p:embed/>
                    <p:pic>
                      <p:nvPicPr>
                        <p:cNvPr id="25611" name="Object 9">
                          <a:extLst>
                            <a:ext uri="{FF2B5EF4-FFF2-40B4-BE49-F238E27FC236}">
                              <a16:creationId xmlns:a16="http://schemas.microsoft.com/office/drawing/2014/main" id="{06D04EC7-3A02-4918-AC8A-71D6ACAD63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041" y="5645615"/>
                          <a:ext cx="2024062" cy="1193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A40DD2B9-8CA1-4AA1-B815-533158F26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458461"/>
              </p:ext>
            </p:extLst>
          </p:nvPr>
        </p:nvGraphicFramePr>
        <p:xfrm>
          <a:off x="672784" y="4469059"/>
          <a:ext cx="4990597" cy="93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Формула" r:id="rId15" imgW="2565400" imgH="482600" progId="Equation.3">
                  <p:embed/>
                </p:oleObj>
              </mc:Choice>
              <mc:Fallback>
                <p:oleObj name="Формула" r:id="rId15" imgW="2565400" imgH="4826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86731324-DDC2-4A04-8000-56757B060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84" y="4469059"/>
                        <a:ext cx="4990597" cy="93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DAD695-586A-4BFF-A830-773EB17B54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05720C5-EA6A-4B94-84A3-64A56714CA5B}"/>
              </a:ext>
            </a:extLst>
          </p:cNvPr>
          <p:cNvSpPr txBox="1">
            <a:spLocks/>
          </p:cNvSpPr>
          <p:nvPr/>
        </p:nvSpPr>
        <p:spPr>
          <a:xfrm>
            <a:off x="3271069" y="-19665"/>
            <a:ext cx="6102145" cy="63909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altLang="ru-RU" sz="4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Таблица  производных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26E512-9F0F-4A47-B725-ED3843E40F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86"/>
          <a:stretch/>
        </p:blipFill>
        <p:spPr>
          <a:xfrm>
            <a:off x="1305933" y="619432"/>
            <a:ext cx="3698685" cy="61685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FFD3D1-6302-48E5-BBAF-E9202EE7C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940" y="4041058"/>
            <a:ext cx="1955305" cy="24275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189D10-C06F-4064-B6AE-EDFD379202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139"/>
          <a:stretch/>
        </p:blipFill>
        <p:spPr>
          <a:xfrm>
            <a:off x="6470940" y="619432"/>
            <a:ext cx="3457939" cy="342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79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5E6128-EFF6-473A-8F8E-6441888DD2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4B171-8F8E-4F14-958F-8E711E53F9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06" t="29449" r="27081" b="44830"/>
          <a:stretch/>
        </p:blipFill>
        <p:spPr>
          <a:xfrm>
            <a:off x="914398" y="940518"/>
            <a:ext cx="10205885" cy="27535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42EDBB-7B29-43C9-8AEA-0BD151AAF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31" t="33982" r="35524" b="28791"/>
          <a:stretch/>
        </p:blipFill>
        <p:spPr>
          <a:xfrm>
            <a:off x="3776058" y="3534230"/>
            <a:ext cx="4482563" cy="312421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77D55F-D714-40CA-B818-432964CF3DF1}"/>
              </a:ext>
            </a:extLst>
          </p:cNvPr>
          <p:cNvSpPr txBox="1">
            <a:spLocks/>
          </p:cNvSpPr>
          <p:nvPr/>
        </p:nvSpPr>
        <p:spPr bwMode="auto">
          <a:xfrm>
            <a:off x="1376515" y="122694"/>
            <a:ext cx="9497962" cy="78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Г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е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о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м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е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т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р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и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ч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е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с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к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и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й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 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с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м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ы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с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л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 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п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р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о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и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з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в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о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д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н</a:t>
            </a:r>
            <a:r>
              <a:rPr lang="ru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о</a:t>
            </a:r>
            <a:r>
              <a:rPr lang="kk-KZ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й</a:t>
            </a:r>
            <a:endParaRPr lang="ru-RU" sz="4400" b="1" kern="0" dirty="0">
              <a:solidFill>
                <a:schemeClr val="tx2">
                  <a:lumMod val="75000"/>
                </a:schemeClr>
              </a:solidFill>
              <a:latin typeface="Bankir-Retro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63873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BF219B-4217-4ED0-AA74-8BF63799FF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AA6649E-0D13-4537-83E3-5D7CE8BF1914}"/>
              </a:ext>
            </a:extLst>
          </p:cNvPr>
          <p:cNvSpPr txBox="1">
            <a:spLocks/>
          </p:cNvSpPr>
          <p:nvPr/>
        </p:nvSpPr>
        <p:spPr>
          <a:xfrm>
            <a:off x="586862" y="470694"/>
            <a:ext cx="10877551" cy="14319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altLang="ru-RU" sz="4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Физический   ( механический )  смысл  производной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DD4E4E-3945-40BA-AF36-2F42E9F97D92}"/>
              </a:ext>
            </a:extLst>
          </p:cNvPr>
          <p:cNvSpPr txBox="1"/>
          <p:nvPr/>
        </p:nvSpPr>
        <p:spPr>
          <a:xfrm>
            <a:off x="711610" y="1902619"/>
            <a:ext cx="1058079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Если при прямолинейном движении путь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пройденный точкой, есть функция от времени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т.е.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s(t)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то </a:t>
            </a:r>
            <a:r>
              <a:rPr lang="ru-RU" sz="3200" b="1" i="1" dirty="0">
                <a:solidFill>
                  <a:schemeClr val="accent3">
                    <a:lumMod val="25000"/>
                  </a:schemeClr>
                </a:solidFill>
                <a:latin typeface="Corbel" pitchFamily="34" charset="0"/>
              </a:rPr>
              <a:t>скорость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точки есть производная от пути по времени, т.е.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v(t) = s′(t)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endParaRPr lang="ru-RU" sz="3200" b="1" i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36B46-4C1C-406A-AD39-AF612C62BCC3}"/>
              </a:ext>
            </a:extLst>
          </p:cNvPr>
          <p:cNvSpPr txBox="1"/>
          <p:nvPr/>
        </p:nvSpPr>
        <p:spPr>
          <a:xfrm>
            <a:off x="711610" y="4143314"/>
            <a:ext cx="105807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3200" b="1" i="1" dirty="0">
                <a:solidFill>
                  <a:schemeClr val="accent3">
                    <a:lumMod val="25000"/>
                  </a:schemeClr>
                </a:solidFill>
                <a:latin typeface="Corbel" pitchFamily="34" charset="0"/>
              </a:rPr>
              <a:t>Производная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выражает мгновенную </a:t>
            </a:r>
            <a:r>
              <a:rPr lang="ru-RU" sz="3200" b="1" i="1" dirty="0">
                <a:solidFill>
                  <a:schemeClr val="accent3">
                    <a:lumMod val="25000"/>
                  </a:schemeClr>
                </a:solidFill>
                <a:latin typeface="Corbel" pitchFamily="34" charset="0"/>
              </a:rPr>
              <a:t>скорость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в момент времени 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</a:t>
            </a:r>
            <a:r>
              <a:rPr lang="ru-RU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US" sz="32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endParaRPr lang="ru-RU" sz="3200" b="1" i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76E59E5C-04DD-40C3-A9B3-D28D8B7FA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36" y="5396647"/>
            <a:ext cx="10511964" cy="107721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Если функция имеет производную (дифференцируема)  в точке х, то она непрерывна в этой точке.</a:t>
            </a:r>
          </a:p>
        </p:txBody>
      </p:sp>
    </p:spTree>
    <p:extLst>
      <p:ext uri="{BB962C8B-B14F-4D97-AF65-F5344CB8AC3E}">
        <p14:creationId xmlns:p14="http://schemas.microsoft.com/office/powerpoint/2010/main" val="42402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378E3A-5903-4769-A226-EC752A37F3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4738A7D-9A76-4504-9CFA-D3E64CA31645}"/>
              </a:ext>
            </a:extLst>
          </p:cNvPr>
          <p:cNvSpPr txBox="1">
            <a:spLocks/>
          </p:cNvSpPr>
          <p:nvPr/>
        </p:nvSpPr>
        <p:spPr>
          <a:xfrm>
            <a:off x="1152832" y="461797"/>
            <a:ext cx="9819148" cy="68067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altLang="ru-RU" sz="40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Правила нахождения  производной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A6872-108A-41E7-963B-3A98D94AD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057" y="1277624"/>
            <a:ext cx="98191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1.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Если функции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имеют в точке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производные, то их сумма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 + v(x)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также имеет в этой точке производную, причем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2BE5BCD-28FF-4CC2-96EF-22F67D61A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50" y="2982432"/>
            <a:ext cx="39461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(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u + v</a:t>
            </a: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)′ =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u′ + v′</a:t>
            </a:r>
            <a:endParaRPr lang="ru-RU" altLang="ru-RU" dirty="0">
              <a:latin typeface="Century Gothic" panose="020B0502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CB335-AB0B-4952-99F8-8EFE9D963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142" y="3675932"/>
            <a:ext cx="981914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2.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Если функция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имеет в точке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производную и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С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– данное число, то функция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С</a:t>
            </a: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∙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также имеет в этой точке производную, причем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37580F4-7C95-4B73-9BBD-C5302CD0D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650" y="5292810"/>
            <a:ext cx="324356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(С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u</a:t>
            </a: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)′ = С∙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u′</a:t>
            </a:r>
            <a:endParaRPr lang="ru-RU" altLang="ru-RU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4BE018-B679-446F-B400-5FC460B21C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7AD553-8E0D-439D-B882-A106B803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1304" y="620098"/>
            <a:ext cx="99504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3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.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Если функции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имеют в точке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производные, то их произведение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∙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 v(x)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также имеет в этой точке производную, причем 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B9768EF-7335-4FFB-8921-A4A1F25C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8305" y="2445183"/>
            <a:ext cx="3841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(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u ∙ v</a:t>
            </a:r>
            <a:r>
              <a:rPr lang="ru-RU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)′ = </a:t>
            </a:r>
            <a:r>
              <a:rPr lang="en-US" altLang="ru-RU" b="1" i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u′∙v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 + </a:t>
            </a:r>
            <a:r>
              <a:rPr lang="en-US" altLang="ru-RU" b="1" i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u∙v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′</a:t>
            </a:r>
            <a:endParaRPr lang="ru-RU" altLang="ru-RU" dirty="0"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88D6C-32C6-4404-8DBC-5D7EB5383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2523" y="2994276"/>
            <a:ext cx="9788052" cy="22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4.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Если функция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имеет в точке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производную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≠ 0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, то функция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   </a:t>
            </a:r>
            <a:r>
              <a:rPr lang="en-US" altLang="ru-RU" b="1" i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также имеет в этой точке производную, причем </a:t>
            </a:r>
          </a:p>
        </p:txBody>
      </p:sp>
      <p:grpSp>
        <p:nvGrpSpPr>
          <p:cNvPr id="6" name="Группа 32">
            <a:extLst>
              <a:ext uri="{FF2B5EF4-FFF2-40B4-BE49-F238E27FC236}">
                <a16:creationId xmlns:a16="http://schemas.microsoft.com/office/drawing/2014/main" id="{09021CEC-5A76-4406-9952-0C39AC78B267}"/>
              </a:ext>
            </a:extLst>
          </p:cNvPr>
          <p:cNvGrpSpPr>
            <a:grpSpLocks/>
          </p:cNvGrpSpPr>
          <p:nvPr/>
        </p:nvGrpSpPr>
        <p:grpSpPr bwMode="auto">
          <a:xfrm>
            <a:off x="4976005" y="3679280"/>
            <a:ext cx="679450" cy="862012"/>
            <a:chOff x="6172200" y="5207000"/>
            <a:chExt cx="679994" cy="861714"/>
          </a:xfrm>
        </p:grpSpPr>
        <p:grpSp>
          <p:nvGrpSpPr>
            <p:cNvPr id="7" name="Группа 18">
              <a:extLst>
                <a:ext uri="{FF2B5EF4-FFF2-40B4-BE49-F238E27FC236}">
                  <a16:creationId xmlns:a16="http://schemas.microsoft.com/office/drawing/2014/main" id="{C7557A83-D5B9-4335-8E6D-5523477DC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5207000"/>
              <a:ext cx="679994" cy="861714"/>
              <a:chOff x="4083050" y="4184650"/>
              <a:chExt cx="679994" cy="861714"/>
            </a:xfrm>
          </p:grpSpPr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E5D149C4-2263-486D-996E-7F7C44A7AB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050" y="4584699"/>
                <a:ext cx="67999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 b="1" i="1" dirty="0">
                    <a:solidFill>
                      <a:srgbClr val="C00000"/>
                    </a:solidFill>
                    <a:latin typeface="Corbel" panose="020B0503020204020204" pitchFamily="34" charset="0"/>
                  </a:rPr>
                  <a:t>v(x)</a:t>
                </a:r>
                <a:endParaRPr lang="ru-RU" altLang="ru-RU" sz="2400" b="1" i="1" dirty="0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10" name="TextBox 12">
                <a:extLst>
                  <a:ext uri="{FF2B5EF4-FFF2-40B4-BE49-F238E27FC236}">
                    <a16:creationId xmlns:a16="http://schemas.microsoft.com/office/drawing/2014/main" id="{AC8B807D-304F-440D-9020-868DF34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0850" y="4184650"/>
                <a:ext cx="358076" cy="461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400" b="1" i="1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1</a:t>
                </a:r>
                <a:endParaRPr lang="ru-RU" altLang="ru-RU" sz="2400" b="1" i="1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BD998A-03B5-4434-B90F-2CF322A58886}"/>
                </a:ext>
              </a:extLst>
            </p:cNvPr>
            <p:cNvCxnSpPr/>
            <p:nvPr/>
          </p:nvCxnSpPr>
          <p:spPr>
            <a:xfrm>
              <a:off x="6305657" y="5651346"/>
              <a:ext cx="444856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24">
            <a:extLst>
              <a:ext uri="{FF2B5EF4-FFF2-40B4-BE49-F238E27FC236}">
                <a16:creationId xmlns:a16="http://schemas.microsoft.com/office/drawing/2014/main" id="{C257E448-5736-4DBD-9439-845473B2326A}"/>
              </a:ext>
            </a:extLst>
          </p:cNvPr>
          <p:cNvGrpSpPr>
            <a:grpSpLocks/>
          </p:cNvGrpSpPr>
          <p:nvPr/>
        </p:nvGrpSpPr>
        <p:grpSpPr bwMode="auto">
          <a:xfrm>
            <a:off x="4604530" y="5298618"/>
            <a:ext cx="2266950" cy="1162050"/>
            <a:chOff x="3194050" y="5473699"/>
            <a:chExt cx="2266950" cy="1162050"/>
          </a:xfrm>
        </p:grpSpPr>
        <p:grpSp>
          <p:nvGrpSpPr>
            <p:cNvPr id="12" name="Группа 35">
              <a:extLst>
                <a:ext uri="{FF2B5EF4-FFF2-40B4-BE49-F238E27FC236}">
                  <a16:creationId xmlns:a16="http://schemas.microsoft.com/office/drawing/2014/main" id="{EEF95272-C0C3-47A9-BA8D-3929B32002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4050" y="5473699"/>
              <a:ext cx="2266950" cy="1162050"/>
              <a:chOff x="3194050" y="5473677"/>
              <a:chExt cx="2266949" cy="1162648"/>
            </a:xfrm>
          </p:grpSpPr>
          <p:grpSp>
            <p:nvGrpSpPr>
              <p:cNvPr id="14" name="Группа 20">
                <a:extLst>
                  <a:ext uri="{FF2B5EF4-FFF2-40B4-BE49-F238E27FC236}">
                    <a16:creationId xmlns:a16="http://schemas.microsoft.com/office/drawing/2014/main" id="{A10ACA67-1ABC-4122-9809-64F718142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94250" y="5473677"/>
                <a:ext cx="666749" cy="1162648"/>
                <a:chOff x="2045943" y="5384777"/>
                <a:chExt cx="666749" cy="116264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6F4FBF-8487-4B1A-8705-0E24693E44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5943" y="5962650"/>
                  <a:ext cx="666749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v</a:t>
                  </a:r>
                  <a:r>
                    <a:rPr lang="en-US" altLang="ru-RU" sz="1000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en-US" altLang="ru-RU" b="1" i="1" baseline="3000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2</a:t>
                  </a:r>
                  <a:endParaRPr lang="ru-RU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1FD60CE-B75A-483D-9D43-662AACD365B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90392" y="5384777"/>
                  <a:ext cx="503664" cy="5850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v′</a:t>
                  </a:r>
                  <a:endParaRPr lang="ru-RU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24" name="Прямая соединительная линия 23">
                  <a:extLst>
                    <a:ext uri="{FF2B5EF4-FFF2-40B4-BE49-F238E27FC236}">
                      <a16:creationId xmlns:a16="http://schemas.microsoft.com/office/drawing/2014/main" id="{71871F9C-AE4D-43C4-A107-26DEB890C376}"/>
                    </a:ext>
                  </a:extLst>
                </p:cNvPr>
                <p:cNvCxnSpPr/>
                <p:nvPr/>
              </p:nvCxnSpPr>
              <p:spPr>
                <a:xfrm>
                  <a:off x="2090392" y="5962924"/>
                  <a:ext cx="430213" cy="1589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5130EF6A-304E-422D-88C7-2A6B11474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050" y="5740514"/>
                <a:ext cx="860265" cy="5850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=</a:t>
                </a:r>
                <a:r>
                  <a:rPr lang="ru-RU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US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–</a:t>
                </a:r>
                <a:endParaRPr lang="ru-RU" altLang="ru-RU" b="1" i="1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6" name="Группа 34">
                <a:extLst>
                  <a:ext uri="{FF2B5EF4-FFF2-40B4-BE49-F238E27FC236}">
                    <a16:creationId xmlns:a16="http://schemas.microsoft.com/office/drawing/2014/main" id="{D546D4D4-0541-4902-903F-B78AE31A6E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4050" y="5473677"/>
                <a:ext cx="1258243" cy="1063809"/>
                <a:chOff x="3282950" y="5518127"/>
                <a:chExt cx="1258243" cy="1063809"/>
              </a:xfrm>
            </p:grpSpPr>
            <p:grpSp>
              <p:nvGrpSpPr>
                <p:cNvPr id="17" name="Группа 19">
                  <a:extLst>
                    <a:ext uri="{FF2B5EF4-FFF2-40B4-BE49-F238E27FC236}">
                      <a16:creationId xmlns:a16="http://schemas.microsoft.com/office/drawing/2014/main" id="{CCCE9953-9628-43F8-8929-7FD61E2D80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94100" y="5562600"/>
                  <a:ext cx="428528" cy="1019336"/>
                  <a:chOff x="2068168" y="5473700"/>
                  <a:chExt cx="428528" cy="1019336"/>
                </a:xfrm>
              </p:grpSpPr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B49D4D24-445D-4849-8CB3-615A868C26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8168" y="5908261"/>
                    <a:ext cx="38824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b="1" i="1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v</a:t>
                    </a:r>
                    <a:endParaRPr lang="ru-RU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6684A32A-DC75-4490-B873-04E037B187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2800" y="5473700"/>
                    <a:ext cx="413896" cy="58507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b="1" i="1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1</a:t>
                    </a:r>
                    <a:endParaRPr lang="ru-RU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  <p:cxnSp>
                <p:nvCxnSpPr>
                  <p:cNvPr id="21" name="Прямая соединительная линия 20">
                    <a:extLst>
                      <a:ext uri="{FF2B5EF4-FFF2-40B4-BE49-F238E27FC236}">
                        <a16:creationId xmlns:a16="http://schemas.microsoft.com/office/drawing/2014/main" id="{8D9CCD21-A9B4-4429-AD9D-1A7A403B06ED}"/>
                      </a:ext>
                    </a:extLst>
                  </p:cNvPr>
                  <p:cNvCxnSpPr/>
                  <p:nvPr/>
                </p:nvCxnSpPr>
                <p:spPr>
                  <a:xfrm>
                    <a:off x="2082456" y="6007374"/>
                    <a:ext cx="311150" cy="1589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33">
                  <a:extLst>
                    <a:ext uri="{FF2B5EF4-FFF2-40B4-BE49-F238E27FC236}">
                      <a16:creationId xmlns:a16="http://schemas.microsoft.com/office/drawing/2014/main" id="{F3D90ED1-A186-4E70-ABCF-435B5E14A4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82950" y="5518127"/>
                  <a:ext cx="1258243" cy="1016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6000" dirty="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( </a:t>
                  </a:r>
                  <a:r>
                    <a:rPr lang="en-US" altLang="ru-RU" sz="1000" dirty="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  </a:t>
                  </a:r>
                  <a:r>
                    <a:rPr lang="en-US" altLang="ru-RU" sz="6000" dirty="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)</a:t>
                  </a:r>
                  <a:endParaRPr lang="ru-RU" altLang="ru-RU" sz="6000" baseline="30000" dirty="0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3" name="TextBox 22">
              <a:extLst>
                <a:ext uri="{FF2B5EF4-FFF2-40B4-BE49-F238E27FC236}">
                  <a16:creationId xmlns:a16="http://schemas.microsoft.com/office/drawing/2014/main" id="{32B903C3-9BEC-40AC-9F78-1688AB444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5250" y="5473699"/>
              <a:ext cx="28565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sz="3600" b="1" i="1">
                  <a:solidFill>
                    <a:srgbClr val="C00000"/>
                  </a:solidFill>
                  <a:latin typeface="Century Gothic" panose="020B0502020202020204" pitchFamily="34" charset="0"/>
                </a:rPr>
                <a:t>′</a:t>
              </a:r>
              <a:endParaRPr lang="ru-RU" altLang="ru-RU" sz="3600" b="1" i="1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11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292F20-E884-42FC-BDA0-8893E0D93E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85DD8-36E0-45BE-9F33-0D93007EC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11" y="594599"/>
            <a:ext cx="10467005" cy="2232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5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.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Если функции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u(x)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имеют в точке </a:t>
            </a:r>
            <a:r>
              <a:rPr lang="ru-RU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производные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и </a:t>
            </a:r>
            <a:r>
              <a:rPr lang="en-US" altLang="ru-RU" b="1" i="1" dirty="0">
                <a:solidFill>
                  <a:srgbClr val="C00000"/>
                </a:solidFill>
                <a:latin typeface="Corbel" panose="020B0503020204020204" pitchFamily="34" charset="0"/>
              </a:rPr>
              <a:t>v(x)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≠ 0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, то функция</a:t>
            </a:r>
            <a:r>
              <a:rPr lang="en-US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   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altLang="ru-RU" b="1" i="1" dirty="0">
                <a:solidFill>
                  <a:srgbClr val="C00000"/>
                </a:solidFill>
                <a:latin typeface="Century Gothic" panose="020B0502020202020204" pitchFamily="34" charset="0"/>
              </a:rPr>
              <a:t>   </a:t>
            </a:r>
            <a:r>
              <a:rPr lang="en-US" altLang="ru-RU" b="1" i="1" dirty="0">
                <a:solidFill>
                  <a:srgbClr val="002060"/>
                </a:solidFill>
                <a:latin typeface="Century Gothic" panose="020B0502020202020204" pitchFamily="34" charset="0"/>
              </a:rPr>
              <a:t> </a:t>
            </a:r>
            <a:r>
              <a:rPr lang="ru-RU" altLang="ru-RU" b="1" i="1" dirty="0">
                <a:solidFill>
                  <a:srgbClr val="002060"/>
                </a:solidFill>
                <a:latin typeface="Corbel" panose="020B0503020204020204" pitchFamily="34" charset="0"/>
              </a:rPr>
              <a:t>также имеет в этой точке производную, причем </a:t>
            </a:r>
          </a:p>
        </p:txBody>
      </p:sp>
      <p:grpSp>
        <p:nvGrpSpPr>
          <p:cNvPr id="4" name="Группа 32">
            <a:extLst>
              <a:ext uri="{FF2B5EF4-FFF2-40B4-BE49-F238E27FC236}">
                <a16:creationId xmlns:a16="http://schemas.microsoft.com/office/drawing/2014/main" id="{4CE534AD-6C8E-49F4-AB28-715F6D64CDA4}"/>
              </a:ext>
            </a:extLst>
          </p:cNvPr>
          <p:cNvGrpSpPr>
            <a:grpSpLocks/>
          </p:cNvGrpSpPr>
          <p:nvPr/>
        </p:nvGrpSpPr>
        <p:grpSpPr bwMode="auto">
          <a:xfrm>
            <a:off x="7794523" y="1279601"/>
            <a:ext cx="771365" cy="923408"/>
            <a:chOff x="6172200" y="5207000"/>
            <a:chExt cx="772078" cy="923089"/>
          </a:xfrm>
        </p:grpSpPr>
        <p:grpSp>
          <p:nvGrpSpPr>
            <p:cNvPr id="5" name="Группа 18">
              <a:extLst>
                <a:ext uri="{FF2B5EF4-FFF2-40B4-BE49-F238E27FC236}">
                  <a16:creationId xmlns:a16="http://schemas.microsoft.com/office/drawing/2014/main" id="{FBC0F98D-E81B-4FD2-8F21-6447FF7BC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2200" y="5207000"/>
              <a:ext cx="772078" cy="923089"/>
              <a:chOff x="4083050" y="4184650"/>
              <a:chExt cx="772078" cy="923089"/>
            </a:xfrm>
          </p:grpSpPr>
          <p:sp>
            <p:nvSpPr>
              <p:cNvPr id="7" name="TextBox 11">
                <a:extLst>
                  <a:ext uri="{FF2B5EF4-FFF2-40B4-BE49-F238E27FC236}">
                    <a16:creationId xmlns:a16="http://schemas.microsoft.com/office/drawing/2014/main" id="{D1195CE4-2D5B-4DE0-BB55-2CCFC1C21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050" y="4584700"/>
                <a:ext cx="760847" cy="52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800" b="1" i="1">
                    <a:solidFill>
                      <a:srgbClr val="C00000"/>
                    </a:solidFill>
                    <a:latin typeface="Corbel" panose="020B0503020204020204" pitchFamily="34" charset="0"/>
                  </a:rPr>
                  <a:t>v(x)</a:t>
                </a:r>
                <a:endParaRPr lang="ru-RU" altLang="ru-RU" sz="2800" b="1" i="1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EDE42828-D609-4325-B7A7-D657C38C6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3050" y="4184650"/>
                <a:ext cx="772078" cy="5230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sz="2800" b="1" i="1">
                    <a:solidFill>
                      <a:srgbClr val="C00000"/>
                    </a:solidFill>
                    <a:latin typeface="Corbel" panose="020B0503020204020204" pitchFamily="34" charset="0"/>
                  </a:rPr>
                  <a:t>u(x)</a:t>
                </a:r>
                <a:endParaRPr lang="ru-RU" altLang="ru-RU" sz="2800" b="1" i="1">
                  <a:solidFill>
                    <a:srgbClr val="C00000"/>
                  </a:solidFill>
                  <a:latin typeface="Corbel" panose="020B0503020204020204" pitchFamily="34" charset="0"/>
                </a:endParaRPr>
              </a:p>
            </p:txBody>
          </p:sp>
        </p:grp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307F61EE-E2A9-4B95-A491-9600685F5D38}"/>
                </a:ext>
              </a:extLst>
            </p:cNvPr>
            <p:cNvCxnSpPr/>
            <p:nvPr/>
          </p:nvCxnSpPr>
          <p:spPr>
            <a:xfrm>
              <a:off x="6305673" y="5651346"/>
              <a:ext cx="444911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21">
            <a:extLst>
              <a:ext uri="{FF2B5EF4-FFF2-40B4-BE49-F238E27FC236}">
                <a16:creationId xmlns:a16="http://schemas.microsoft.com/office/drawing/2014/main" id="{8B0C0453-2D1C-4283-9EF7-2C75232D9CC2}"/>
              </a:ext>
            </a:extLst>
          </p:cNvPr>
          <p:cNvGrpSpPr>
            <a:grpSpLocks/>
          </p:cNvGrpSpPr>
          <p:nvPr/>
        </p:nvGrpSpPr>
        <p:grpSpPr bwMode="auto">
          <a:xfrm>
            <a:off x="4051198" y="3144683"/>
            <a:ext cx="4321175" cy="1446981"/>
            <a:chOff x="2927350" y="3606800"/>
            <a:chExt cx="3741738" cy="1117600"/>
          </a:xfrm>
        </p:grpSpPr>
        <p:grpSp>
          <p:nvGrpSpPr>
            <p:cNvPr id="10" name="Группа 35">
              <a:extLst>
                <a:ext uri="{FF2B5EF4-FFF2-40B4-BE49-F238E27FC236}">
                  <a16:creationId xmlns:a16="http://schemas.microsoft.com/office/drawing/2014/main" id="{F49EA242-7F70-41CE-8B6F-960083B7B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350" y="3606800"/>
              <a:ext cx="3741738" cy="1117600"/>
              <a:chOff x="3238500" y="5518150"/>
              <a:chExt cx="3741394" cy="1118175"/>
            </a:xfrm>
          </p:grpSpPr>
          <p:grpSp>
            <p:nvGrpSpPr>
              <p:cNvPr id="12" name="Группа 20">
                <a:extLst>
                  <a:ext uri="{FF2B5EF4-FFF2-40B4-BE49-F238E27FC236}">
                    <a16:creationId xmlns:a16="http://schemas.microsoft.com/office/drawing/2014/main" id="{2D096438-3A21-4B31-9B33-C5F1762951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72050" y="5562600"/>
                <a:ext cx="2007844" cy="1073725"/>
                <a:chOff x="2223743" y="5473700"/>
                <a:chExt cx="2007844" cy="1073725"/>
              </a:xfrm>
            </p:grpSpPr>
            <p:sp>
              <p:nvSpPr>
                <p:cNvPr id="20" name="TextBox 21">
                  <a:extLst>
                    <a:ext uri="{FF2B5EF4-FFF2-40B4-BE49-F238E27FC236}">
                      <a16:creationId xmlns:a16="http://schemas.microsoft.com/office/drawing/2014/main" id="{C0EB4B2C-A6DC-47C7-9515-CC52FE3C77D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8243" y="5962650"/>
                  <a:ext cx="666749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v</a:t>
                  </a:r>
                  <a:r>
                    <a:rPr lang="en-US" altLang="ru-RU" sz="1000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 </a:t>
                  </a:r>
                  <a:r>
                    <a:rPr lang="en-US" altLang="ru-RU" b="1" i="1" baseline="3000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2</a:t>
                  </a:r>
                  <a:endParaRPr lang="ru-RU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21" name="TextBox 22">
                  <a:extLst>
                    <a:ext uri="{FF2B5EF4-FFF2-40B4-BE49-F238E27FC236}">
                      <a16:creationId xmlns:a16="http://schemas.microsoft.com/office/drawing/2014/main" id="{73F5D80C-6941-4882-B3AF-D22AC589E7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23743" y="5473700"/>
                  <a:ext cx="2007844" cy="5847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b="1" i="1" dirty="0" err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u′v</a:t>
                  </a:r>
                  <a:r>
                    <a:rPr lang="en-US" altLang="ru-RU" b="1" i="1" dirty="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 – </a:t>
                  </a:r>
                  <a:r>
                    <a:rPr lang="en-US" altLang="ru-RU" b="1" i="1" dirty="0" err="1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uv</a:t>
                  </a:r>
                  <a:r>
                    <a:rPr lang="en-US" altLang="ru-RU" b="1" i="1" dirty="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′</a:t>
                  </a:r>
                  <a:endParaRPr lang="ru-RU" altLang="ru-RU" b="1" i="1" dirty="0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  <p:cxnSp>
              <p:nvCxnSpPr>
                <p:cNvPr id="22" name="Прямая соединительная линия 21">
                  <a:extLst>
                    <a:ext uri="{FF2B5EF4-FFF2-40B4-BE49-F238E27FC236}">
                      <a16:creationId xmlns:a16="http://schemas.microsoft.com/office/drawing/2014/main" id="{1AE15162-4B26-4652-A9E0-B94BCD896015}"/>
                    </a:ext>
                  </a:extLst>
                </p:cNvPr>
                <p:cNvCxnSpPr/>
                <p:nvPr/>
              </p:nvCxnSpPr>
              <p:spPr>
                <a:xfrm>
                  <a:off x="2224435" y="6007397"/>
                  <a:ext cx="1651736" cy="1589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28">
                <a:extLst>
                  <a:ext uri="{FF2B5EF4-FFF2-40B4-BE49-F238E27FC236}">
                    <a16:creationId xmlns:a16="http://schemas.microsoft.com/office/drawing/2014/main" id="{1C652570-3161-4F61-828A-928C2F52CF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4200" y="5829300"/>
                <a:ext cx="662361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b="1" i="1">
                    <a:solidFill>
                      <a:srgbClr val="C00000"/>
                    </a:solidFill>
                    <a:latin typeface="Century Gothic" panose="020B0502020202020204" pitchFamily="34" charset="0"/>
                  </a:rPr>
                  <a:t>=  </a:t>
                </a:r>
                <a:endParaRPr lang="ru-RU" altLang="ru-RU" b="1" i="1">
                  <a:solidFill>
                    <a:srgbClr val="C00000"/>
                  </a:solidFill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14" name="Группа 34">
                <a:extLst>
                  <a:ext uri="{FF2B5EF4-FFF2-40B4-BE49-F238E27FC236}">
                    <a16:creationId xmlns:a16="http://schemas.microsoft.com/office/drawing/2014/main" id="{F178303B-0C31-478D-9D6D-E9237CC5D0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8500" y="5518150"/>
                <a:ext cx="1178420" cy="1029275"/>
                <a:chOff x="3327400" y="5562600"/>
                <a:chExt cx="1178420" cy="1029275"/>
              </a:xfrm>
            </p:grpSpPr>
            <p:sp>
              <p:nvSpPr>
                <p:cNvPr id="15" name="TextBox 33">
                  <a:extLst>
                    <a:ext uri="{FF2B5EF4-FFF2-40B4-BE49-F238E27FC236}">
                      <a16:creationId xmlns:a16="http://schemas.microsoft.com/office/drawing/2014/main" id="{6785242A-DE95-4B6A-BCDA-7ABDC8853F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27400" y="5562600"/>
                  <a:ext cx="1178420" cy="10161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ru-RU" sz="6000">
                      <a:solidFill>
                        <a:srgbClr val="C00000"/>
                      </a:solidFill>
                      <a:latin typeface="Century Gothic" panose="020B0502020202020204" pitchFamily="34" charset="0"/>
                    </a:rPr>
                    <a:t>(  )</a:t>
                  </a:r>
                  <a:endParaRPr lang="ru-RU" altLang="ru-RU" sz="5400">
                    <a:solidFill>
                      <a:srgbClr val="C00000"/>
                    </a:solidFill>
                    <a:latin typeface="Century Gothic" panose="020B0502020202020204" pitchFamily="34" charset="0"/>
                  </a:endParaRPr>
                </a:p>
              </p:txBody>
            </p:sp>
            <p:grpSp>
              <p:nvGrpSpPr>
                <p:cNvPr id="16" name="Группа 19">
                  <a:extLst>
                    <a:ext uri="{FF2B5EF4-FFF2-40B4-BE49-F238E27FC236}">
                      <a16:creationId xmlns:a16="http://schemas.microsoft.com/office/drawing/2014/main" id="{EA16B9D4-3DF8-4585-85AD-D6FE893951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83000" y="5562600"/>
                  <a:ext cx="431528" cy="1029275"/>
                  <a:chOff x="2157068" y="5473700"/>
                  <a:chExt cx="431528" cy="1029275"/>
                </a:xfrm>
              </p:grpSpPr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5AFE15B2-88E5-4144-9B9F-DA622EE738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7068" y="5918200"/>
                    <a:ext cx="38824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b="1" i="1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v</a:t>
                    </a:r>
                    <a:endParaRPr lang="ru-RU" altLang="ru-RU" b="1" i="1">
                      <a:solidFill>
                        <a:srgbClr val="C00000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70C1B1BA-0D73-489B-B3DF-46058C4845E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57068" y="5473700"/>
                    <a:ext cx="431528" cy="5847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8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Tahoma" panose="020B060403050404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ru-RU" b="1" i="1" dirty="0">
                        <a:solidFill>
                          <a:srgbClr val="C00000"/>
                        </a:solidFill>
                        <a:latin typeface="Century Gothic" panose="020B0502020202020204" pitchFamily="34" charset="0"/>
                      </a:rPr>
                      <a:t>u</a:t>
                    </a:r>
                    <a:endParaRPr lang="ru-RU" altLang="ru-RU" b="1" i="1" dirty="0">
                      <a:solidFill>
                        <a:srgbClr val="C00000"/>
                      </a:solidFill>
                      <a:latin typeface="Century Gothic" panose="020B0502020202020204" pitchFamily="34" charset="0"/>
                    </a:endParaRPr>
                  </a:p>
                </p:txBody>
              </p:sp>
              <p:cxnSp>
                <p:nvCxnSpPr>
                  <p:cNvPr id="19" name="Прямая соединительная линия 18">
                    <a:extLst>
                      <a:ext uri="{FF2B5EF4-FFF2-40B4-BE49-F238E27FC236}">
                        <a16:creationId xmlns:a16="http://schemas.microsoft.com/office/drawing/2014/main" id="{AFF3F64E-9F12-4BB2-B273-09A65E95CE23}"/>
                      </a:ext>
                    </a:extLst>
                  </p:cNvPr>
                  <p:cNvCxnSpPr/>
                  <p:nvPr/>
                </p:nvCxnSpPr>
                <p:spPr>
                  <a:xfrm>
                    <a:off x="2201312" y="6007374"/>
                    <a:ext cx="310989" cy="1589"/>
                  </a:xfrm>
                  <a:prstGeom prst="line">
                    <a:avLst/>
                  </a:prstGeom>
                  <a:ln w="28575"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C5C94642-0596-431E-8DDD-5FB4128DD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350" y="3695700"/>
              <a:ext cx="27443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ru-RU" b="1" i="1">
                  <a:solidFill>
                    <a:srgbClr val="C00000"/>
                  </a:solidFill>
                  <a:latin typeface="Century Gothic" panose="020B0502020202020204" pitchFamily="34" charset="0"/>
                </a:rPr>
                <a:t>′</a:t>
              </a:r>
              <a:endParaRPr lang="ru-RU" altLang="ru-RU" b="1" i="1">
                <a:solidFill>
                  <a:srgbClr val="C00000"/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9BB3129-3843-4010-B20A-9B2EAF5A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62" y="4618057"/>
            <a:ext cx="7110137" cy="166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2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C09BD74-6265-4AE0-B169-8CEF11ADFA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BD3C94-257A-44CA-AA9F-B736A3C3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5" y="313567"/>
            <a:ext cx="8163409" cy="16234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EF58F9-C66D-4A17-B0C2-7B862342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5" y="1986473"/>
            <a:ext cx="7315199" cy="20129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1AC626-7B37-4119-BA71-A603CEA02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19" y="4092641"/>
            <a:ext cx="7315199" cy="256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2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BB3EF4C-10A0-4274-A505-C9B3715CA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0DF8BA-00CA-48F0-ABF9-A3621440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7" y="476135"/>
            <a:ext cx="9632247" cy="1939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31DBD5-F903-4B81-93B1-3512AB8CB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206" y="2757252"/>
            <a:ext cx="6837351" cy="80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4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832522-F69F-49E9-BC72-7DAFDEB388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E16D55-26FF-461A-8F48-AD4B9280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90" y="411401"/>
            <a:ext cx="9389281" cy="13357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D51C3E-B790-4623-8D8B-3B708D7A4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0" y="2033646"/>
            <a:ext cx="8714032" cy="480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3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359D63B-661C-4906-8835-B96942C38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3D3C5-A91C-4CEC-A1F1-CA3CD5511ADF}"/>
              </a:ext>
            </a:extLst>
          </p:cNvPr>
          <p:cNvSpPr txBox="1"/>
          <p:nvPr/>
        </p:nvSpPr>
        <p:spPr>
          <a:xfrm>
            <a:off x="1920977" y="639558"/>
            <a:ext cx="7734300" cy="5262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Понятие производной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Алгоритм нахождения производной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Примеры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Таблица производных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Физический смысл производной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Правила нахождения производных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Непрерывность функции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  <a:defRPr/>
            </a:pP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Геометрический смысл производной</a:t>
            </a:r>
          </a:p>
        </p:txBody>
      </p:sp>
    </p:spTree>
    <p:extLst>
      <p:ext uri="{BB962C8B-B14F-4D97-AF65-F5344CB8AC3E}">
        <p14:creationId xmlns:p14="http://schemas.microsoft.com/office/powerpoint/2010/main" val="230196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2BF88C-B98A-4238-BB2D-C8BAD7A28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BE208B-07E1-4165-9901-FFDA88FF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51" y="-48564"/>
            <a:ext cx="10865962" cy="68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1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DCE023-8874-404D-85CF-3107733AD9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0A5394E-76EC-4BE4-BB1A-C28298F15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75" y="201063"/>
            <a:ext cx="10496512" cy="2123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AD9192-43BF-4CB5-9CAC-9D4604E7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75" y="2631688"/>
            <a:ext cx="10496512" cy="35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27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F7F7B4-89CD-4FB4-A243-7D42B4DE7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491580-9A19-4A08-A502-CE013C67D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9" y="0"/>
            <a:ext cx="11265665" cy="68405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1EDCB6-2AC4-4AF1-8F1C-28E16A48E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99" y="0"/>
            <a:ext cx="1126566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10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B247611-612D-4D8A-8A98-E68D3F0E6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156FFD-1AAA-4ED3-8A6C-E5A9A75D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24" y="414445"/>
            <a:ext cx="10028161" cy="21211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CA25E9-670F-4473-93A8-5914038C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502" y="2628193"/>
            <a:ext cx="7491257" cy="96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6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8F8E4A2-8751-474F-A7C5-E4D5BF1AE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0B6B-FBBD-4A78-8498-6B825250F38E}"/>
              </a:ext>
            </a:extLst>
          </p:cNvPr>
          <p:cNvSpPr txBox="1"/>
          <p:nvPr/>
        </p:nvSpPr>
        <p:spPr>
          <a:xfrm>
            <a:off x="5560504" y="4383816"/>
            <a:ext cx="7121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ru-KZ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2B53B-8318-461D-8192-E8D7FB7D0023}"/>
              </a:ext>
            </a:extLst>
          </p:cNvPr>
          <p:cNvSpPr txBox="1"/>
          <p:nvPr/>
        </p:nvSpPr>
        <p:spPr>
          <a:xfrm>
            <a:off x="5583542" y="4804412"/>
            <a:ext cx="71217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ru-KZ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27F80C-24EB-4998-AE06-46BE5D95AE9E}"/>
              </a:ext>
            </a:extLst>
          </p:cNvPr>
          <p:cNvSpPr txBox="1"/>
          <p:nvPr/>
        </p:nvSpPr>
        <p:spPr>
          <a:xfrm>
            <a:off x="1433025" y="520692"/>
            <a:ext cx="97560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KZ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Определение. 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Производной функции у =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f(x)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заданной на некотором интервале (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a; b)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в некоторой точке 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lang="en-US" sz="2800" i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sz="2800" i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этого интервала называют предел отношения приращения функции в этой точке к соответствующему приращению аргумента, когда приращение аргумента стремится к нулю.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endParaRPr lang="ru-RU" sz="2800" i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B34E3C-3928-48E6-80DB-9AB8B3CB1558}"/>
              </a:ext>
            </a:extLst>
          </p:cNvPr>
          <p:cNvSpPr txBox="1"/>
          <p:nvPr/>
        </p:nvSpPr>
        <p:spPr>
          <a:xfrm>
            <a:off x="483314" y="4542801"/>
            <a:ext cx="1125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Нахождение производной называют </a:t>
            </a:r>
            <a:r>
              <a:rPr lang="ru-RU" sz="28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дифференцированием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1F8C89-A0AA-4C1F-A489-4FCD3D542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7" t="44870" r="51167" b="48361"/>
          <a:stretch/>
        </p:blipFill>
        <p:spPr>
          <a:xfrm>
            <a:off x="1338774" y="3298483"/>
            <a:ext cx="9155635" cy="97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0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263B9C-810E-4B3B-BA59-1C31BF4D3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6EE1C8-DAB5-414E-9CA2-CB12B50EC39B}"/>
              </a:ext>
            </a:extLst>
          </p:cNvPr>
          <p:cNvSpPr/>
          <p:nvPr/>
        </p:nvSpPr>
        <p:spPr>
          <a:xfrm>
            <a:off x="3899341" y="4434916"/>
            <a:ext cx="2936631" cy="5275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grpSp>
        <p:nvGrpSpPr>
          <p:cNvPr id="38" name="Группа 13">
            <a:extLst>
              <a:ext uri="{FF2B5EF4-FFF2-40B4-BE49-F238E27FC236}">
                <a16:creationId xmlns:a16="http://schemas.microsoft.com/office/drawing/2014/main" id="{C43C7F75-3074-4C37-A0C4-1E2A429225F5}"/>
              </a:ext>
            </a:extLst>
          </p:cNvPr>
          <p:cNvGrpSpPr>
            <a:grpSpLocks/>
          </p:cNvGrpSpPr>
          <p:nvPr/>
        </p:nvGrpSpPr>
        <p:grpSpPr bwMode="auto">
          <a:xfrm>
            <a:off x="6498201" y="1204964"/>
            <a:ext cx="3060700" cy="1260475"/>
            <a:chOff x="3041830" y="1223755"/>
            <a:chExt cx="3060340" cy="1260140"/>
          </a:xfrm>
        </p:grpSpPr>
        <p:sp>
          <p:nvSpPr>
            <p:cNvPr id="39" name="Скругленный прямоугольник 11">
              <a:extLst>
                <a:ext uri="{FF2B5EF4-FFF2-40B4-BE49-F238E27FC236}">
                  <a16:creationId xmlns:a16="http://schemas.microsoft.com/office/drawing/2014/main" id="{0C1729C2-480A-40DA-A0F3-FE83BE8C1E0F}"/>
                </a:ext>
              </a:extLst>
            </p:cNvPr>
            <p:cNvSpPr/>
            <p:nvPr/>
          </p:nvSpPr>
          <p:spPr>
            <a:xfrm>
              <a:off x="3041830" y="1223755"/>
              <a:ext cx="3060340" cy="1260140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rgbClr val="002060"/>
                </a:solidFill>
              </a:endParaRPr>
            </a:p>
          </p:txBody>
        </p:sp>
        <p:grpSp>
          <p:nvGrpSpPr>
            <p:cNvPr id="40" name="Группа 11">
              <a:extLst>
                <a:ext uri="{FF2B5EF4-FFF2-40B4-BE49-F238E27FC236}">
                  <a16:creationId xmlns:a16="http://schemas.microsoft.com/office/drawing/2014/main" id="{BF76FF82-975D-43D5-B275-AFF829A1A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375" y="1268760"/>
              <a:ext cx="2889250" cy="1128713"/>
              <a:chOff x="2705100" y="5162550"/>
              <a:chExt cx="2889250" cy="1129494"/>
            </a:xfrm>
          </p:grpSpPr>
          <p:sp>
            <p:nvSpPr>
              <p:cNvPr id="41" name="TextBox 3">
                <a:extLst>
                  <a:ext uri="{FF2B5EF4-FFF2-40B4-BE49-F238E27FC236}">
                    <a16:creationId xmlns:a16="http://schemas.microsoft.com/office/drawing/2014/main" id="{FAA7BF00-FBD3-4CE2-9C50-0A066437A4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2705100" y="5427981"/>
                <a:ext cx="288925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ru-RU" b="1" i="1">
                    <a:solidFill>
                      <a:srgbClr val="002060"/>
                    </a:solidFill>
                    <a:latin typeface="Corbel" panose="020B0503020204020204" pitchFamily="34" charset="0"/>
                  </a:rPr>
                  <a:t>f </a:t>
                </a:r>
                <a:r>
                  <a:rPr lang="en-US" altLang="ru-RU" b="1" i="1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′(x) = lim</a:t>
                </a:r>
                <a:endParaRPr lang="ru-RU" altLang="ru-RU" b="1" i="1">
                  <a:solidFill>
                    <a:srgbClr val="002060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42" name="TextBox 4">
                <a:extLst>
                  <a:ext uri="{FF2B5EF4-FFF2-40B4-BE49-F238E27FC236}">
                    <a16:creationId xmlns:a16="http://schemas.microsoft.com/office/drawing/2014/main" id="{1078F96F-0B54-4E6D-8843-F141713338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700104" y="5162550"/>
                <a:ext cx="8001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ru-RU" b="1" i="1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∆</a:t>
                </a:r>
                <a:r>
                  <a:rPr lang="en-US" altLang="ru-RU" b="1" i="1">
                    <a:solidFill>
                      <a:srgbClr val="002060"/>
                    </a:solidFill>
                    <a:latin typeface="Corbel" panose="020B0503020204020204" pitchFamily="34" charset="0"/>
                  </a:rPr>
                  <a:t>f </a:t>
                </a:r>
                <a:endParaRPr lang="ru-RU" altLang="ru-RU" b="1" i="1">
                  <a:solidFill>
                    <a:srgbClr val="002060"/>
                  </a:solidFill>
                  <a:latin typeface="Corbel" panose="020B0503020204020204" pitchFamily="34" charset="0"/>
                </a:endParaRPr>
              </a:p>
            </p:txBody>
          </p:sp>
          <p:sp>
            <p:nvSpPr>
              <p:cNvPr id="43" name="TextBox 5">
                <a:extLst>
                  <a:ext uri="{FF2B5EF4-FFF2-40B4-BE49-F238E27FC236}">
                    <a16:creationId xmlns:a16="http://schemas.microsoft.com/office/drawing/2014/main" id="{8AE33716-A637-4853-A94A-509709838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4696239" y="5707269"/>
                <a:ext cx="8001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ru-RU" b="1" i="1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∆</a:t>
                </a:r>
                <a:r>
                  <a:rPr lang="en-US" altLang="ru-RU" b="1" i="1">
                    <a:solidFill>
                      <a:srgbClr val="002060"/>
                    </a:solidFill>
                    <a:latin typeface="Corbel" panose="020B0503020204020204" pitchFamily="34" charset="0"/>
                  </a:rPr>
                  <a:t>x </a:t>
                </a:r>
                <a:endParaRPr lang="ru-RU" altLang="ru-RU" b="1" i="1">
                  <a:solidFill>
                    <a:srgbClr val="002060"/>
                  </a:solidFill>
                  <a:latin typeface="Corbel" panose="020B0503020204020204" pitchFamily="34" charset="0"/>
                </a:endParaRPr>
              </a:p>
            </p:txBody>
          </p: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B8B437B2-7B9C-4710-9011-3BC43AA91C5E}"/>
                  </a:ext>
                </a:extLst>
              </p:cNvPr>
              <p:cNvCxnSpPr/>
              <p:nvPr/>
            </p:nvCxnSpPr>
            <p:spPr>
              <a:xfrm>
                <a:off x="4749729" y="5786137"/>
                <a:ext cx="533337" cy="1588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10">
                <a:extLst>
                  <a:ext uri="{FF2B5EF4-FFF2-40B4-BE49-F238E27FC236}">
                    <a16:creationId xmlns:a16="http://schemas.microsoft.com/office/drawing/2014/main" id="{35788866-2C0B-4CDC-9A32-2DB45BEC19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3866321" y="5872093"/>
                <a:ext cx="88347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l-GR" altLang="ru-RU" sz="2000" b="1" i="1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∆</a:t>
                </a:r>
                <a:r>
                  <a:rPr lang="en-US" altLang="ru-RU" sz="2000" b="1" i="1">
                    <a:solidFill>
                      <a:srgbClr val="002060"/>
                    </a:solidFill>
                    <a:latin typeface="Corbel" panose="020B0503020204020204" pitchFamily="34" charset="0"/>
                  </a:rPr>
                  <a:t>x</a:t>
                </a:r>
                <a:r>
                  <a:rPr lang="en-US" altLang="ru-RU" sz="2000" b="1" i="1">
                    <a:solidFill>
                      <a:srgbClr val="002060"/>
                    </a:solidFill>
                    <a:latin typeface="Century Gothic" panose="020B0502020202020204" pitchFamily="34" charset="0"/>
                  </a:rPr>
                  <a:t>→0</a:t>
                </a:r>
                <a:r>
                  <a:rPr lang="en-US" altLang="ru-RU" sz="2000" b="1" i="1">
                    <a:solidFill>
                      <a:srgbClr val="002060"/>
                    </a:solidFill>
                    <a:latin typeface="Corbel" panose="020B0503020204020204" pitchFamily="34" charset="0"/>
                  </a:rPr>
                  <a:t> </a:t>
                </a:r>
                <a:endParaRPr lang="ru-RU" altLang="ru-RU" sz="2000" b="1" i="1">
                  <a:solidFill>
                    <a:srgbClr val="002060"/>
                  </a:solidFill>
                  <a:latin typeface="Corbel" panose="020B0503020204020204" pitchFamily="34" charset="0"/>
                </a:endParaRPr>
              </a:p>
            </p:txBody>
          </p:sp>
        </p:grpSp>
      </p:grp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F421371-5A06-46A2-B60D-7978B3013308}"/>
              </a:ext>
            </a:extLst>
          </p:cNvPr>
          <p:cNvCxnSpPr/>
          <p:nvPr/>
        </p:nvCxnSpPr>
        <p:spPr>
          <a:xfrm>
            <a:off x="2872351" y="5199114"/>
            <a:ext cx="5851525" cy="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37F2C557-2FF6-4781-9FEB-53EB232877E6}"/>
              </a:ext>
            </a:extLst>
          </p:cNvPr>
          <p:cNvCxnSpPr/>
          <p:nvPr/>
        </p:nvCxnSpPr>
        <p:spPr>
          <a:xfrm flipV="1">
            <a:off x="3683564" y="979539"/>
            <a:ext cx="0" cy="4914900"/>
          </a:xfrm>
          <a:prstGeom prst="straightConnector1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0C168A6-27BC-44E7-8429-1F5B1C012026}"/>
              </a:ext>
            </a:extLst>
          </p:cNvPr>
          <p:cNvCxnSpPr/>
          <p:nvPr/>
        </p:nvCxnSpPr>
        <p:spPr>
          <a:xfrm>
            <a:off x="4853551" y="2903589"/>
            <a:ext cx="0" cy="229552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86451EA5-7273-4898-B91B-F7CF525862C7}"/>
              </a:ext>
            </a:extLst>
          </p:cNvPr>
          <p:cNvCxnSpPr/>
          <p:nvPr/>
        </p:nvCxnSpPr>
        <p:spPr>
          <a:xfrm>
            <a:off x="5842564" y="4208514"/>
            <a:ext cx="0" cy="99060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59EBB6D7-9D5F-4648-92FE-D4A5FE38C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126" y="5154664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en-US" altLang="ru-RU" sz="2400" b="1" i="1" baseline="-25000">
                <a:solidFill>
                  <a:srgbClr val="C00000"/>
                </a:solidFill>
                <a:latin typeface="Corbel" panose="020B0503020204020204" pitchFamily="34" charset="0"/>
              </a:rPr>
              <a:t>0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CA43B694-B8A2-47B6-8E4D-13E81181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851" y="5154664"/>
            <a:ext cx="1008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en-US" altLang="ru-RU" sz="2400" b="1" i="1" baseline="-25000">
                <a:solidFill>
                  <a:srgbClr val="C00000"/>
                </a:solidFill>
                <a:latin typeface="Corbel" panose="020B0503020204020204" pitchFamily="34" charset="0"/>
              </a:rPr>
              <a:t>0</a:t>
            </a: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+ </a:t>
            </a:r>
            <a:r>
              <a:rPr lang="ru-RU" altLang="ru-RU" sz="2400" b="1" i="1">
                <a:solidFill>
                  <a:srgbClr val="C00000"/>
                </a:solidFill>
                <a:latin typeface="Century Gothic" panose="020B0502020202020204" pitchFamily="34" charset="0"/>
              </a:rPr>
              <a:t>∆</a:t>
            </a: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2" name="Левая фигурная скобка 51">
            <a:extLst>
              <a:ext uri="{FF2B5EF4-FFF2-40B4-BE49-F238E27FC236}">
                <a16:creationId xmlns:a16="http://schemas.microsoft.com/office/drawing/2014/main" id="{44606FB5-1BEC-4633-AB50-C1C06E55C8F4}"/>
              </a:ext>
            </a:extLst>
          </p:cNvPr>
          <p:cNvSpPr/>
          <p:nvPr/>
        </p:nvSpPr>
        <p:spPr>
          <a:xfrm rot="5400000">
            <a:off x="5233757" y="4582371"/>
            <a:ext cx="225425" cy="998538"/>
          </a:xfrm>
          <a:prstGeom prst="leftBrace">
            <a:avLst>
              <a:gd name="adj1" fmla="val 553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C0CDDA2F-D535-4588-8BFF-A25E9467D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839" y="2633714"/>
            <a:ext cx="74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f(x</a:t>
            </a:r>
            <a:r>
              <a:rPr lang="en-US" altLang="ru-RU" sz="2400" b="1" i="1" baseline="-25000">
                <a:solidFill>
                  <a:srgbClr val="C00000"/>
                </a:solidFill>
                <a:latin typeface="Corbel" panose="020B0503020204020204" pitchFamily="34" charset="0"/>
              </a:rPr>
              <a:t>0</a:t>
            </a: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)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8E1CECF2-F847-4B27-8714-CA80334E0E42}"/>
              </a:ext>
            </a:extLst>
          </p:cNvPr>
          <p:cNvCxnSpPr/>
          <p:nvPr/>
        </p:nvCxnSpPr>
        <p:spPr>
          <a:xfrm flipH="1">
            <a:off x="3688326" y="2889302"/>
            <a:ext cx="116998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55F9D54E-3CDA-4DFA-8D81-84D34673A767}"/>
              </a:ext>
            </a:extLst>
          </p:cNvPr>
          <p:cNvCxnSpPr/>
          <p:nvPr/>
        </p:nvCxnSpPr>
        <p:spPr>
          <a:xfrm flipH="1">
            <a:off x="3683564" y="4208514"/>
            <a:ext cx="2159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20077E12-80AE-40A8-9642-44517B2B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601" y="3938639"/>
            <a:ext cx="137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f(x</a:t>
            </a:r>
            <a:r>
              <a:rPr lang="en-US" altLang="ru-RU" sz="2400" b="1" i="1" baseline="-25000">
                <a:solidFill>
                  <a:srgbClr val="C00000"/>
                </a:solidFill>
                <a:latin typeface="Corbel" panose="020B0503020204020204" pitchFamily="34" charset="0"/>
              </a:rPr>
              <a:t>0</a:t>
            </a: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 + </a:t>
            </a:r>
            <a:r>
              <a:rPr lang="ru-RU" altLang="ru-RU" sz="2400" b="1" i="1">
                <a:solidFill>
                  <a:srgbClr val="C00000"/>
                </a:solidFill>
                <a:latin typeface="Century Gothic" panose="020B0502020202020204" pitchFamily="34" charset="0"/>
              </a:rPr>
              <a:t>∆</a:t>
            </a: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)</a:t>
            </a:r>
            <a:endParaRPr lang="ru-RU" altLang="ru-RU" sz="2400">
              <a:latin typeface="Times New Roman" panose="02020603050405020304" pitchFamily="18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D32D3A1-0DEE-415F-863C-804DDD04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976" y="4568877"/>
            <a:ext cx="525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C00000"/>
                </a:solidFill>
                <a:latin typeface="Century Gothic" panose="020B0502020202020204" pitchFamily="34" charset="0"/>
              </a:rPr>
              <a:t>∆</a:t>
            </a: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х</a:t>
            </a:r>
            <a:endParaRPr lang="ru-RU" altLang="ru-RU" sz="1600">
              <a:latin typeface="Times New Roman" panose="02020603050405020304" pitchFamily="18" charset="0"/>
            </a:endParaRPr>
          </a:p>
        </p:txBody>
      </p:sp>
      <p:sp>
        <p:nvSpPr>
          <p:cNvPr id="58" name="Прямоугольник 52">
            <a:extLst>
              <a:ext uri="{FF2B5EF4-FFF2-40B4-BE49-F238E27FC236}">
                <a16:creationId xmlns:a16="http://schemas.microsoft.com/office/drawing/2014/main" id="{E1AC6D9E-176D-41DC-A84B-A4DFD4B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514" y="5154664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002060"/>
                </a:solidFill>
                <a:latin typeface="Corbel" panose="020B0503020204020204" pitchFamily="34" charset="0"/>
              </a:rPr>
              <a:t>х</a:t>
            </a:r>
            <a:endParaRPr lang="ru-RU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Прямоугольник 53">
            <a:extLst>
              <a:ext uri="{FF2B5EF4-FFF2-40B4-BE49-F238E27FC236}">
                <a16:creationId xmlns:a16="http://schemas.microsoft.com/office/drawing/2014/main" id="{2D891EB8-5252-458D-A70D-97746E89C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201" y="743002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002060"/>
                </a:solidFill>
                <a:latin typeface="Corbel" panose="020B0503020204020204" pitchFamily="34" charset="0"/>
              </a:rPr>
              <a:t>у</a:t>
            </a:r>
            <a:endParaRPr lang="ru-RU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Прямоугольник 54">
            <a:extLst>
              <a:ext uri="{FF2B5EF4-FFF2-40B4-BE49-F238E27FC236}">
                <a16:creationId xmlns:a16="http://schemas.microsoft.com/office/drawing/2014/main" id="{894CB019-1C41-45F5-B143-294B050E9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7651" y="5154664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002060"/>
                </a:solidFill>
                <a:latin typeface="Corbel" panose="020B0503020204020204" pitchFamily="34" charset="0"/>
              </a:rPr>
              <a:t>0</a:t>
            </a:r>
            <a:endParaRPr lang="ru-RU" altLang="ru-RU" sz="240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" name="Левая фигурная скобка 60">
            <a:extLst>
              <a:ext uri="{FF2B5EF4-FFF2-40B4-BE49-F238E27FC236}">
                <a16:creationId xmlns:a16="http://schemas.microsoft.com/office/drawing/2014/main" id="{4FDAA8C8-BA0F-4E18-8279-9EEE08F7F71F}"/>
              </a:ext>
            </a:extLst>
          </p:cNvPr>
          <p:cNvSpPr/>
          <p:nvPr/>
        </p:nvSpPr>
        <p:spPr>
          <a:xfrm rot="10800000">
            <a:off x="3693089" y="2889302"/>
            <a:ext cx="242887" cy="1325562"/>
          </a:xfrm>
          <a:prstGeom prst="leftBrace">
            <a:avLst>
              <a:gd name="adj1" fmla="val 55365"/>
              <a:gd name="adj2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D664ACB8-E20B-4C2A-BF11-C4504E48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1526" y="3249664"/>
            <a:ext cx="482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C00000"/>
                </a:solidFill>
                <a:latin typeface="Century Gothic" panose="020B0502020202020204" pitchFamily="34" charset="0"/>
              </a:rPr>
              <a:t>∆</a:t>
            </a: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f</a:t>
            </a:r>
            <a:endParaRPr lang="ru-RU" altLang="ru-RU" sz="1600">
              <a:latin typeface="Times New Roman" panose="02020603050405020304" pitchFamily="18" charset="0"/>
            </a:endParaRP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E669E144-0474-4543-BAE3-2A86A0F1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4401" y="3140127"/>
            <a:ext cx="1109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у</a:t>
            </a:r>
            <a:r>
              <a:rPr lang="en-US" altLang="ru-RU" sz="2400" b="1" i="1">
                <a:solidFill>
                  <a:srgbClr val="C00000"/>
                </a:solidFill>
                <a:latin typeface="Corbel" panose="020B0503020204020204" pitchFamily="34" charset="0"/>
              </a:rPr>
              <a:t> = f(x)</a:t>
            </a:r>
            <a:endParaRPr lang="ru-RU" altLang="ru-RU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" name="Полилиния 60">
            <a:extLst>
              <a:ext uri="{FF2B5EF4-FFF2-40B4-BE49-F238E27FC236}">
                <a16:creationId xmlns:a16="http://schemas.microsoft.com/office/drawing/2014/main" id="{32C0E2F8-5FD6-44B1-B915-82841D51894B}"/>
              </a:ext>
            </a:extLst>
          </p:cNvPr>
          <p:cNvSpPr/>
          <p:nvPr/>
        </p:nvSpPr>
        <p:spPr>
          <a:xfrm>
            <a:off x="2727889" y="1576439"/>
            <a:ext cx="5570537" cy="3444875"/>
          </a:xfrm>
          <a:custGeom>
            <a:avLst/>
            <a:gdLst>
              <a:gd name="connsiteX0" fmla="*/ 0 w 6155267"/>
              <a:gd name="connsiteY0" fmla="*/ 0 h 3444523"/>
              <a:gd name="connsiteX1" fmla="*/ 1625600 w 6155267"/>
              <a:gd name="connsiteY1" fmla="*/ 541867 h 3444523"/>
              <a:gd name="connsiteX2" fmla="*/ 3928533 w 6155267"/>
              <a:gd name="connsiteY2" fmla="*/ 3014134 h 3444523"/>
              <a:gd name="connsiteX3" fmla="*/ 6155267 w 6155267"/>
              <a:gd name="connsiteY3" fmla="*/ 3124200 h 344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5267" h="3444523">
                <a:moveTo>
                  <a:pt x="0" y="0"/>
                </a:moveTo>
                <a:cubicBezTo>
                  <a:pt x="485422" y="19755"/>
                  <a:pt x="970845" y="39511"/>
                  <a:pt x="1625600" y="541867"/>
                </a:cubicBezTo>
                <a:cubicBezTo>
                  <a:pt x="2280356" y="1044223"/>
                  <a:pt x="3173589" y="2583745"/>
                  <a:pt x="3928533" y="3014134"/>
                </a:cubicBezTo>
                <a:cubicBezTo>
                  <a:pt x="4683477" y="3444523"/>
                  <a:pt x="5419372" y="3284361"/>
                  <a:pt x="6155267" y="312420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50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/>
      <p:bldP spid="56" grpId="0"/>
      <p:bldP spid="57" grpId="0"/>
      <p:bldP spid="61" grpId="0" animBg="1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2B3C7AD-D0D4-4C48-A4A9-5CCCB83B8A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51E7A-0493-4749-AA69-3482B9897263}"/>
              </a:ext>
            </a:extLst>
          </p:cNvPr>
          <p:cNvSpPr txBox="1"/>
          <p:nvPr/>
        </p:nvSpPr>
        <p:spPr>
          <a:xfrm>
            <a:off x="2245442" y="2030976"/>
            <a:ext cx="7734300" cy="423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Зафиксировать значение 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найти 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f(x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Дать аргументу 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приращение 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∆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перейти в новую точку  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+ 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∆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 найти  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f(x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+ 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∆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Найти приращение функции:   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∆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 = f(x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+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∆</a:t>
            </a:r>
            <a:r>
              <a:rPr lang="ru-RU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х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) – f(x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Составить отношение  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       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Вычислить 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 </a:t>
            </a:r>
            <a:r>
              <a:rPr lang="en-US" sz="2400" b="1" i="1" dirty="0" err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lim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         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  <a:defRPr/>
            </a:pP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Этот предел и есть  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f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entury Gothic"/>
              </a:rPr>
              <a:t>′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(x</a:t>
            </a:r>
            <a:r>
              <a:rPr lang="en-US" sz="2400" b="1" i="1" baseline="-250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0</a:t>
            </a:r>
            <a:r>
              <a:rPr lang="en-US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)</a:t>
            </a:r>
            <a:r>
              <a:rPr lang="ru-RU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7B0185-F947-4203-B55C-5D83B43B86B8}"/>
              </a:ext>
            </a:extLst>
          </p:cNvPr>
          <p:cNvSpPr txBox="1">
            <a:spLocks/>
          </p:cNvSpPr>
          <p:nvPr/>
        </p:nvSpPr>
        <p:spPr bwMode="auto">
          <a:xfrm>
            <a:off x="469557" y="297426"/>
            <a:ext cx="11196681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>
              <a:defRPr/>
            </a:pPr>
            <a:r>
              <a:rPr lang="ru-RU" sz="4400" b="1" kern="0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  <a:ea typeface="+mj-ea"/>
                <a:cs typeface="+mj-cs"/>
              </a:rPr>
              <a:t>Алгоритм  нахождения  производной</a:t>
            </a:r>
          </a:p>
        </p:txBody>
      </p:sp>
      <p:grpSp>
        <p:nvGrpSpPr>
          <p:cNvPr id="5" name="Группа 9">
            <a:extLst>
              <a:ext uri="{FF2B5EF4-FFF2-40B4-BE49-F238E27FC236}">
                <a16:creationId xmlns:a16="http://schemas.microsoft.com/office/drawing/2014/main" id="{2F6515B5-FA21-44C8-B351-61340104BC6B}"/>
              </a:ext>
            </a:extLst>
          </p:cNvPr>
          <p:cNvGrpSpPr>
            <a:grpSpLocks/>
          </p:cNvGrpSpPr>
          <p:nvPr/>
        </p:nvGrpSpPr>
        <p:grpSpPr bwMode="auto">
          <a:xfrm>
            <a:off x="6157042" y="3986776"/>
            <a:ext cx="530225" cy="906463"/>
            <a:chOff x="4308947" y="4673600"/>
            <a:chExt cx="529753" cy="906165"/>
          </a:xfrm>
        </p:grpSpPr>
        <p:sp>
          <p:nvSpPr>
            <p:cNvPr id="6" name="Прямоугольник 4">
              <a:extLst>
                <a:ext uri="{FF2B5EF4-FFF2-40B4-BE49-F238E27FC236}">
                  <a16:creationId xmlns:a16="http://schemas.microsoft.com/office/drawing/2014/main" id="{8DF33122-B9AB-437F-9771-5C1445C5B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0588" y="4673600"/>
              <a:ext cx="48282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400" b="1" i="1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∆</a:t>
              </a:r>
              <a:r>
                <a:rPr lang="en-US" altLang="ru-RU" sz="2400" b="1" i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f</a:t>
              </a:r>
              <a:endParaRPr lang="ru-RU" altLang="ru-RU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Прямоугольник 5">
              <a:extLst>
                <a:ext uri="{FF2B5EF4-FFF2-40B4-BE49-F238E27FC236}">
                  <a16:creationId xmlns:a16="http://schemas.microsoft.com/office/drawing/2014/main" id="{811A3030-2212-49EC-B016-10749B13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947" y="5118100"/>
              <a:ext cx="52610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2400" b="1" i="1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∆</a:t>
              </a:r>
              <a:r>
                <a:rPr lang="ru-RU" altLang="ru-RU" sz="2400" b="1" i="1">
                  <a:solidFill>
                    <a:schemeClr val="tx2">
                      <a:lumMod val="75000"/>
                    </a:schemeClr>
                  </a:solidFill>
                  <a:latin typeface="Corbel" panose="020B0503020204020204" pitchFamily="34" charset="0"/>
                </a:rPr>
                <a:t>х</a:t>
              </a:r>
              <a:endParaRPr lang="ru-RU" altLang="ru-RU" sz="240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248250B-AA87-4032-B0A5-8641BCE0BFF9}"/>
                </a:ext>
              </a:extLst>
            </p:cNvPr>
            <p:cNvCxnSpPr/>
            <p:nvPr/>
          </p:nvCxnSpPr>
          <p:spPr>
            <a:xfrm>
              <a:off x="4394596" y="5162389"/>
              <a:ext cx="444104" cy="1587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Группа 24">
            <a:extLst>
              <a:ext uri="{FF2B5EF4-FFF2-40B4-BE49-F238E27FC236}">
                <a16:creationId xmlns:a16="http://schemas.microsoft.com/office/drawing/2014/main" id="{31C54D71-9474-4B04-8F1E-61FA7EEA2F1A}"/>
              </a:ext>
            </a:extLst>
          </p:cNvPr>
          <p:cNvGrpSpPr>
            <a:grpSpLocks/>
          </p:cNvGrpSpPr>
          <p:nvPr/>
        </p:nvGrpSpPr>
        <p:grpSpPr bwMode="auto">
          <a:xfrm>
            <a:off x="4467942" y="4697976"/>
            <a:ext cx="1244600" cy="906463"/>
            <a:chOff x="3327400" y="4629150"/>
            <a:chExt cx="1244600" cy="906165"/>
          </a:xfrm>
        </p:grpSpPr>
        <p:grpSp>
          <p:nvGrpSpPr>
            <p:cNvPr id="10" name="Группа 10">
              <a:extLst>
                <a:ext uri="{FF2B5EF4-FFF2-40B4-BE49-F238E27FC236}">
                  <a16:creationId xmlns:a16="http://schemas.microsoft.com/office/drawing/2014/main" id="{5B3A7F38-276B-4160-8319-FF0819037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2247" y="4629150"/>
              <a:ext cx="529753" cy="906165"/>
              <a:chOff x="4308947" y="4673600"/>
              <a:chExt cx="529753" cy="906165"/>
            </a:xfrm>
          </p:grpSpPr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E905D126-368D-4D69-ACC8-993512933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0588" y="4673600"/>
                <a:ext cx="4828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400" b="1" i="1">
                    <a:solidFill>
                      <a:schemeClr val="tx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∆</a:t>
                </a:r>
                <a:r>
                  <a:rPr lang="en-US" altLang="ru-RU" sz="2400" b="1" i="1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f</a:t>
                </a:r>
                <a:endParaRPr lang="ru-RU" altLang="ru-RU" sz="240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5B444D44-A8FD-4799-8205-6EAD6AF5E8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947" y="5118100"/>
                <a:ext cx="5261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ru-RU" altLang="ru-RU" sz="2400" b="1" i="1">
                    <a:solidFill>
                      <a:schemeClr val="tx2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∆</a:t>
                </a:r>
                <a:r>
                  <a:rPr lang="ru-RU" altLang="ru-RU" sz="2400" b="1" i="1">
                    <a:solidFill>
                      <a:schemeClr val="tx2">
                        <a:lumMod val="75000"/>
                      </a:schemeClr>
                    </a:solidFill>
                    <a:latin typeface="Corbel" panose="020B0503020204020204" pitchFamily="34" charset="0"/>
                  </a:rPr>
                  <a:t>х</a:t>
                </a:r>
                <a:endParaRPr lang="ru-RU" altLang="ru-RU" sz="2400">
                  <a:solidFill>
                    <a:schemeClr val="tx2">
                      <a:lumMod val="75000"/>
                    </a:schemeClr>
                  </a:solidFill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2C1C350B-9200-4A99-B718-DC0C7D0E427A}"/>
                  </a:ext>
                </a:extLst>
              </p:cNvPr>
              <p:cNvCxnSpPr/>
              <p:nvPr/>
            </p:nvCxnSpPr>
            <p:spPr>
              <a:xfrm>
                <a:off x="4394200" y="5162389"/>
                <a:ext cx="444500" cy="1587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23">
              <a:extLst>
                <a:ext uri="{FF2B5EF4-FFF2-40B4-BE49-F238E27FC236}">
                  <a16:creationId xmlns:a16="http://schemas.microsoft.com/office/drawing/2014/main" id="{EC0EAE73-0DEF-4B57-A4D3-E902AF6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7400" y="5158153"/>
              <a:ext cx="7874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ru-RU" altLang="ru-RU" sz="1600" b="1" i="1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∆</a:t>
              </a:r>
              <a:r>
                <a:rPr lang="en-US" altLang="ru-RU" sz="1600" b="1" i="1">
                  <a:solidFill>
                    <a:schemeClr val="tx2">
                      <a:lumMod val="75000"/>
                    </a:schemeClr>
                  </a:solidFill>
                  <a:latin typeface="Century Gothic" panose="020B0502020202020204" pitchFamily="34" charset="0"/>
                </a:rPr>
                <a:t>x→0</a:t>
              </a:r>
              <a:endParaRPr lang="ru-RU" altLang="ru-RU" sz="1600" b="1" i="1">
                <a:solidFill>
                  <a:schemeClr val="tx2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60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EE38E8D-19A4-4F89-ABDB-0B5123E7CF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79C75EE-6000-488B-B46A-7680B03D3DF4}"/>
              </a:ext>
            </a:extLst>
          </p:cNvPr>
          <p:cNvSpPr txBox="1">
            <a:spLocks/>
          </p:cNvSpPr>
          <p:nvPr/>
        </p:nvSpPr>
        <p:spPr>
          <a:xfrm>
            <a:off x="1854814" y="239202"/>
            <a:ext cx="7543800" cy="10429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altLang="ru-RU" sz="4400" b="1" dirty="0">
                <a:solidFill>
                  <a:schemeClr val="tx2">
                    <a:lumMod val="75000"/>
                  </a:schemeClr>
                </a:solidFill>
                <a:latin typeface="Bankir-Retro" pitchFamily="2" charset="0"/>
              </a:rPr>
              <a:t>Пример </a:t>
            </a:r>
          </a:p>
        </p:txBody>
      </p:sp>
      <p:sp>
        <p:nvSpPr>
          <p:cNvPr id="4" name="Прямоугольник 5">
            <a:extLst>
              <a:ext uri="{FF2B5EF4-FFF2-40B4-BE49-F238E27FC236}">
                <a16:creationId xmlns:a16="http://schemas.microsoft.com/office/drawing/2014/main" id="{8665E168-78E8-4019-BA81-8C742E84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41" y="934357"/>
            <a:ext cx="92363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1.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Найти производную функции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y = </a:t>
            </a:r>
            <a:r>
              <a:rPr lang="en-US" altLang="ru-RU" b="1" i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kx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+ b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в точке х</a:t>
            </a:r>
            <a:r>
              <a:rPr lang="en-US" altLang="ru-RU" b="1" i="1" baseline="-25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</a:t>
            </a:r>
            <a:endParaRPr lang="ru-RU" alt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900F16A-876D-45E3-B32F-6491F6075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197750"/>
              </p:ext>
            </p:extLst>
          </p:nvPr>
        </p:nvGraphicFramePr>
        <p:xfrm>
          <a:off x="1076941" y="2122258"/>
          <a:ext cx="3588411" cy="67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Формула" r:id="rId3" imgW="1219200" imgH="228600" progId="Equation.3">
                  <p:embed/>
                </p:oleObj>
              </mc:Choice>
              <mc:Fallback>
                <p:oleObj name="Формула" r:id="rId3" imgW="1219200" imgH="2286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28C2509F-79DA-4BA6-A171-A0072C1F7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41" y="2122258"/>
                        <a:ext cx="3588411" cy="67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10B37EF-CE85-4478-A34D-8AE2B690B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5684"/>
              </p:ext>
            </p:extLst>
          </p:nvPr>
        </p:nvGraphicFramePr>
        <p:xfrm>
          <a:off x="1076941" y="2662008"/>
          <a:ext cx="6019487" cy="671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Формула" r:id="rId5" imgW="2044700" imgH="228600" progId="Equation.3">
                  <p:embed/>
                </p:oleObj>
              </mc:Choice>
              <mc:Fallback>
                <p:oleObj name="Формула" r:id="rId5" imgW="2044700" imgH="2286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B9F64327-1942-4B1A-96C4-DEED7BB3C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41" y="2662008"/>
                        <a:ext cx="6019487" cy="671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37467AE-6442-468B-91C6-15CDA330D4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72951"/>
              </p:ext>
            </p:extLst>
          </p:nvPr>
        </p:nvGraphicFramePr>
        <p:xfrm>
          <a:off x="1076941" y="4453114"/>
          <a:ext cx="3776456" cy="115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Формула" r:id="rId7" imgW="1282700" imgH="393700" progId="Equation.3">
                  <p:embed/>
                </p:oleObj>
              </mc:Choice>
              <mc:Fallback>
                <p:oleObj name="Формула" r:id="rId7" imgW="1282700" imgH="39370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CF5C4D5A-6F4C-4BC2-8206-F476F0CEC6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41" y="4453114"/>
                        <a:ext cx="3776456" cy="115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7DA6B1B7-1CF1-46C0-B340-63CC20585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282051"/>
              </p:ext>
            </p:extLst>
          </p:nvPr>
        </p:nvGraphicFramePr>
        <p:xfrm>
          <a:off x="1076941" y="5357463"/>
          <a:ext cx="4709938" cy="115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Формула" r:id="rId9" imgW="1600200" imgH="393700" progId="Equation.3">
                  <p:embed/>
                </p:oleObj>
              </mc:Choice>
              <mc:Fallback>
                <p:oleObj name="Формула" r:id="rId9" imgW="1600200" imgH="3937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A219EA68-40D2-4516-9E87-A0A554ABB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941" y="5357463"/>
                        <a:ext cx="4709938" cy="115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397A98C-AB5F-4976-B32E-4714A52B6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484310"/>
              </p:ext>
            </p:extLst>
          </p:nvPr>
        </p:nvGraphicFramePr>
        <p:xfrm>
          <a:off x="1076941" y="3330791"/>
          <a:ext cx="10571212" cy="12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11" imgW="7871495" imgH="944912" progId="Equation.DSMT4">
                  <p:embed/>
                </p:oleObj>
              </mc:Choice>
              <mc:Fallback>
                <p:oleObj name="Equation" r:id="rId11" imgW="7871495" imgH="94491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76941" y="3330791"/>
                        <a:ext cx="10571212" cy="12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75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B0A5CF7-4A87-4BA1-84E1-9D24B7149D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Прямоугольник 5">
            <a:extLst>
              <a:ext uri="{FF2B5EF4-FFF2-40B4-BE49-F238E27FC236}">
                <a16:creationId xmlns:a16="http://schemas.microsoft.com/office/drawing/2014/main" id="{7BFAB080-D323-4304-8A6D-05DED71C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82" y="335563"/>
            <a:ext cx="1106825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2.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Найти производную функции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y = C  (C – const)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в точке х</a:t>
            </a:r>
            <a:r>
              <a:rPr lang="en-US" altLang="ru-RU" b="1" i="1" baseline="-25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o</a:t>
            </a:r>
            <a:endParaRPr lang="ru-RU" altLang="ru-RU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A4C362E-8700-41CB-BA04-B350451110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59160"/>
              </p:ext>
            </p:extLst>
          </p:nvPr>
        </p:nvGraphicFramePr>
        <p:xfrm>
          <a:off x="774186" y="1412781"/>
          <a:ext cx="2855312" cy="76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Формула" r:id="rId3" imgW="850900" imgH="228600" progId="Equation.3">
                  <p:embed/>
                </p:oleObj>
              </mc:Choice>
              <mc:Fallback>
                <p:oleObj name="Формула" r:id="rId3" imgW="850900" imgH="2286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DD46995-8928-4177-AB90-DE8B6B2A6A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86" y="1412781"/>
                        <a:ext cx="2855312" cy="76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F720EBD7-951F-4D14-B25D-922553C04B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77526"/>
              </p:ext>
            </p:extLst>
          </p:nvPr>
        </p:nvGraphicFramePr>
        <p:xfrm>
          <a:off x="774186" y="2181790"/>
          <a:ext cx="4090317" cy="76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Формула" r:id="rId5" imgW="1219200" imgH="228600" progId="Equation.3">
                  <p:embed/>
                </p:oleObj>
              </mc:Choice>
              <mc:Fallback>
                <p:oleObj name="Формула" r:id="rId5" imgW="1219200" imgH="2286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F5394C69-6FD3-47C7-A876-B38A7878A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86" y="2181790"/>
                        <a:ext cx="4090317" cy="76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1FBAF95F-F714-4D11-8040-5C83ECFA87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78931"/>
              </p:ext>
            </p:extLst>
          </p:nvPr>
        </p:nvGraphicFramePr>
        <p:xfrm>
          <a:off x="685696" y="2935399"/>
          <a:ext cx="9771549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Формула" r:id="rId7" imgW="2616200" imgH="228600" progId="Equation.3">
                  <p:embed/>
                </p:oleObj>
              </mc:Choice>
              <mc:Fallback>
                <p:oleObj name="Формула" r:id="rId7" imgW="2616200" imgH="2286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D2881039-A82F-4145-BC2D-AE9BA164B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96" y="2935399"/>
                        <a:ext cx="9771549" cy="852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4CF1FC16-CAF6-4B46-8FDF-DDBA7F0A1E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367260"/>
              </p:ext>
            </p:extLst>
          </p:nvPr>
        </p:nvGraphicFramePr>
        <p:xfrm>
          <a:off x="774186" y="3700898"/>
          <a:ext cx="3664189" cy="132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Формула" r:id="rId9" imgW="1091726" imgH="393529" progId="Equation.3">
                  <p:embed/>
                </p:oleObj>
              </mc:Choice>
              <mc:Fallback>
                <p:oleObj name="Формула" r:id="rId9" imgW="1091726" imgH="393529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FD4DB0E9-8FDB-4C8A-A4C5-ECD76D656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186" y="3700898"/>
                        <a:ext cx="3664189" cy="132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08E2F6BE-2D64-4E10-9931-CFD69F469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393605"/>
              </p:ext>
            </p:extLst>
          </p:nvPr>
        </p:nvGraphicFramePr>
        <p:xfrm>
          <a:off x="784367" y="4766876"/>
          <a:ext cx="5113534" cy="132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Формула" r:id="rId11" imgW="1524000" imgH="393700" progId="Equation.3">
                  <p:embed/>
                </p:oleObj>
              </mc:Choice>
              <mc:Fallback>
                <p:oleObj name="Формула" r:id="rId11" imgW="1524000" imgH="3937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F0E94F23-594E-442D-B03D-91ECF64CE3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367" y="4766876"/>
                        <a:ext cx="5113534" cy="132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Группа 11">
            <a:extLst>
              <a:ext uri="{FF2B5EF4-FFF2-40B4-BE49-F238E27FC236}">
                <a16:creationId xmlns:a16="http://schemas.microsoft.com/office/drawing/2014/main" id="{36DA7D62-F43F-4846-8A93-3C2164233E31}"/>
              </a:ext>
            </a:extLst>
          </p:cNvPr>
          <p:cNvGrpSpPr>
            <a:grpSpLocks/>
          </p:cNvGrpSpPr>
          <p:nvPr/>
        </p:nvGrpSpPr>
        <p:grpSpPr bwMode="auto">
          <a:xfrm>
            <a:off x="4567858" y="5867179"/>
            <a:ext cx="1542106" cy="791261"/>
            <a:chOff x="3751355" y="5608162"/>
            <a:chExt cx="1540725" cy="791168"/>
          </a:xfrm>
        </p:grpSpPr>
        <p:sp>
          <p:nvSpPr>
            <p:cNvPr id="10" name="Скругленный прямоугольник 10">
              <a:extLst>
                <a:ext uri="{FF2B5EF4-FFF2-40B4-BE49-F238E27FC236}">
                  <a16:creationId xmlns:a16="http://schemas.microsoft.com/office/drawing/2014/main" id="{BD7B5A71-4A11-47A7-90AA-736C9E0D9B5C}"/>
                </a:ext>
              </a:extLst>
            </p:cNvPr>
            <p:cNvSpPr/>
            <p:nvPr/>
          </p:nvSpPr>
          <p:spPr>
            <a:xfrm>
              <a:off x="3851920" y="5634245"/>
              <a:ext cx="1440160" cy="765085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1" name="Object 9">
              <a:extLst>
                <a:ext uri="{FF2B5EF4-FFF2-40B4-BE49-F238E27FC236}">
                  <a16:creationId xmlns:a16="http://schemas.microsoft.com/office/drawing/2014/main" id="{8C2455FE-BD38-4937-BF9C-DDC6641DB0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612931"/>
                </p:ext>
              </p:extLst>
            </p:nvPr>
          </p:nvGraphicFramePr>
          <p:xfrm>
            <a:off x="3751355" y="5608162"/>
            <a:ext cx="1524778" cy="765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5" name="Формула" r:id="rId13" imgW="558800" imgH="279400" progId="Equation.3">
                    <p:embed/>
                  </p:oleObj>
                </mc:Choice>
                <mc:Fallback>
                  <p:oleObj name="Формула" r:id="rId13" imgW="558800" imgH="279400" progId="Equation.3">
                    <p:embed/>
                    <p:pic>
                      <p:nvPicPr>
                        <p:cNvPr id="20494" name="Object 9">
                          <a:extLst>
                            <a:ext uri="{FF2B5EF4-FFF2-40B4-BE49-F238E27FC236}">
                              <a16:creationId xmlns:a16="http://schemas.microsoft.com/office/drawing/2014/main" id="{A8F700CA-AC65-4A0B-9B20-F165311CF6C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355" y="5608162"/>
                          <a:ext cx="1524778" cy="7650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46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7E0270-8117-4508-895B-EA64044362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F791ED8-6C8C-46B8-89D0-77F229A28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9214771"/>
              </p:ext>
            </p:extLst>
          </p:nvPr>
        </p:nvGraphicFramePr>
        <p:xfrm>
          <a:off x="1101367" y="1618641"/>
          <a:ext cx="2512871" cy="65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Формула" r:id="rId3" imgW="1054100" imgH="254000" progId="Equation.3">
                  <p:embed/>
                </p:oleObj>
              </mc:Choice>
              <mc:Fallback>
                <p:oleObj name="Формула" r:id="rId3" imgW="1054100" imgH="2540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62813FCB-570E-4662-8EDD-6BB893ABE0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367" y="1618641"/>
                        <a:ext cx="2512871" cy="65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148AA4D-FB8B-4335-98AF-0753D0DED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158714"/>
              </p:ext>
            </p:extLst>
          </p:nvPr>
        </p:nvGraphicFramePr>
        <p:xfrm>
          <a:off x="1055328" y="2069491"/>
          <a:ext cx="4182071" cy="649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Формула" r:id="rId5" imgW="1752600" imgH="254000" progId="Equation.3">
                  <p:embed/>
                </p:oleObj>
              </mc:Choice>
              <mc:Fallback>
                <p:oleObj name="Формула" r:id="rId5" imgW="1752600" imgH="2540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C21154D6-D982-467A-8FA7-42AF0902D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28" y="2069491"/>
                        <a:ext cx="4182071" cy="649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57FD8BFC-189E-4B16-9044-DB9AFCB93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3420299"/>
              </p:ext>
            </p:extLst>
          </p:nvPr>
        </p:nvGraphicFramePr>
        <p:xfrm>
          <a:off x="1055329" y="2618766"/>
          <a:ext cx="7754521" cy="130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Формула" r:id="rId7" imgW="3251200" imgH="508000" progId="Equation.3">
                  <p:embed/>
                </p:oleObj>
              </mc:Choice>
              <mc:Fallback>
                <p:oleObj name="Формула" r:id="rId7" imgW="3251200" imgH="5080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DCA22CA4-B42A-45F7-8A31-6BC3E96774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29" y="2618766"/>
                        <a:ext cx="7754521" cy="130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E3730D70-4D2D-44F9-86AC-ED0E65815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55418"/>
              </p:ext>
            </p:extLst>
          </p:nvPr>
        </p:nvGraphicFramePr>
        <p:xfrm>
          <a:off x="1055329" y="3734779"/>
          <a:ext cx="8242581" cy="1077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Формула" r:id="rId9" imgW="3454400" imgH="419100" progId="Equation.3">
                  <p:embed/>
                </p:oleObj>
              </mc:Choice>
              <mc:Fallback>
                <p:oleObj name="Формула" r:id="rId9" imgW="3454400" imgH="41910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75815AE6-2B16-4CA5-BF28-28C4B31191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29" y="3734779"/>
                        <a:ext cx="8242581" cy="10772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13FFA88E-1C15-492F-93C8-948C3D3095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70343"/>
              </p:ext>
            </p:extLst>
          </p:nvPr>
        </p:nvGraphicFramePr>
        <p:xfrm>
          <a:off x="1055329" y="4679341"/>
          <a:ext cx="5424902" cy="101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Формула" r:id="rId11" imgW="2273300" imgH="393700" progId="Equation.3">
                  <p:embed/>
                </p:oleObj>
              </mc:Choice>
              <mc:Fallback>
                <p:oleObj name="Формула" r:id="rId11" imgW="2273300" imgH="3937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068A0824-6BB8-4678-B261-991863204F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329" y="4679341"/>
                        <a:ext cx="5424902" cy="101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13">
            <a:extLst>
              <a:ext uri="{FF2B5EF4-FFF2-40B4-BE49-F238E27FC236}">
                <a16:creationId xmlns:a16="http://schemas.microsoft.com/office/drawing/2014/main" id="{E6B67575-2A7B-4C81-9E6E-EBADB6956F3E}"/>
              </a:ext>
            </a:extLst>
          </p:cNvPr>
          <p:cNvGrpSpPr>
            <a:grpSpLocks/>
          </p:cNvGrpSpPr>
          <p:nvPr/>
        </p:nvGrpSpPr>
        <p:grpSpPr bwMode="auto">
          <a:xfrm>
            <a:off x="3716338" y="5859463"/>
            <a:ext cx="1632393" cy="765175"/>
            <a:chOff x="3716905" y="5859270"/>
            <a:chExt cx="1755195" cy="765085"/>
          </a:xfrm>
        </p:grpSpPr>
        <p:sp>
          <p:nvSpPr>
            <p:cNvPr id="9" name="Скругленный прямоугольник 12">
              <a:extLst>
                <a:ext uri="{FF2B5EF4-FFF2-40B4-BE49-F238E27FC236}">
                  <a16:creationId xmlns:a16="http://schemas.microsoft.com/office/drawing/2014/main" id="{4C748CDC-9806-4648-AB86-B0D17E6A6CD3}"/>
                </a:ext>
              </a:extLst>
            </p:cNvPr>
            <p:cNvSpPr/>
            <p:nvPr/>
          </p:nvSpPr>
          <p:spPr>
            <a:xfrm>
              <a:off x="3716905" y="5859270"/>
              <a:ext cx="1755195" cy="765085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 sz="3200">
                <a:solidFill>
                  <a:schemeClr val="tx2">
                    <a:lumMod val="75000"/>
                  </a:schemeClr>
                </a:solidFill>
                <a:latin typeface="+mj-lt"/>
              </a:endParaRPr>
            </a:p>
          </p:txBody>
        </p:sp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F82B0A12-73A8-4F6E-A190-4B626ADD5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9038" y="5889625"/>
            <a:ext cx="1685925" cy="704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Формула" r:id="rId13" imgW="698197" imgH="291973" progId="Equation.3">
                    <p:embed/>
                  </p:oleObj>
                </mc:Choice>
                <mc:Fallback>
                  <p:oleObj name="Формула" r:id="rId13" imgW="698197" imgH="291973" progId="Equation.3">
                    <p:embed/>
                    <p:pic>
                      <p:nvPicPr>
                        <p:cNvPr id="21518" name="Object 9">
                          <a:extLst>
                            <a:ext uri="{FF2B5EF4-FFF2-40B4-BE49-F238E27FC236}">
                              <a16:creationId xmlns:a16="http://schemas.microsoft.com/office/drawing/2014/main" id="{26D20256-624D-4961-BB15-960A8FD682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9038" y="5889625"/>
                          <a:ext cx="1685925" cy="704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DC048B-C7AC-4169-8C65-BADAE5914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107" y="372169"/>
            <a:ext cx="104376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3.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Найти производную функции 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y = x</a:t>
            </a:r>
            <a:r>
              <a:rPr lang="en-US" altLang="ru-RU" b="1" i="1" baseline="30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2</a:t>
            </a:r>
            <a:r>
              <a:rPr lang="en-US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ru-RU" altLang="ru-RU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 точке х</a:t>
            </a:r>
            <a:r>
              <a:rPr lang="en-US" altLang="ru-RU" b="1" i="1" baseline="-25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</a:t>
            </a:r>
            <a:endParaRPr lang="ru-RU" altLang="ru-RU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509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10835B-C266-4C00-B09A-5DE38C68EC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D87FE9E5-9034-472F-BB20-C53F9A579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72228"/>
              </p:ext>
            </p:extLst>
          </p:nvPr>
        </p:nvGraphicFramePr>
        <p:xfrm>
          <a:off x="828777" y="1009722"/>
          <a:ext cx="2081571" cy="547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Формула" r:id="rId3" imgW="1015559" imgH="266584" progId="Equation.3">
                  <p:embed/>
                </p:oleObj>
              </mc:Choice>
              <mc:Fallback>
                <p:oleObj name="Формула" r:id="rId3" imgW="1015559" imgH="266584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783F6556-96EA-4155-92F7-35E1A52AF0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7" y="1009722"/>
                        <a:ext cx="2081571" cy="547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45D4CCF-38B6-4235-A0BF-FE57926079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45388"/>
              </p:ext>
            </p:extLst>
          </p:nvPr>
        </p:nvGraphicFramePr>
        <p:xfrm>
          <a:off x="828777" y="1506976"/>
          <a:ext cx="3497417" cy="5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Формула" r:id="rId5" imgW="1726451" imgH="266584" progId="Equation.3">
                  <p:embed/>
                </p:oleObj>
              </mc:Choice>
              <mc:Fallback>
                <p:oleObj name="Формула" r:id="rId5" imgW="1726451" imgH="266584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2AF5C020-703F-4920-95C7-B9B24C7FC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7" y="1506976"/>
                        <a:ext cx="3497417" cy="5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7C912BE0-2102-46EC-A96B-938405B7BB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9926"/>
              </p:ext>
            </p:extLst>
          </p:nvPr>
        </p:nvGraphicFramePr>
        <p:xfrm>
          <a:off x="828777" y="2009296"/>
          <a:ext cx="6338939" cy="533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Формула" r:id="rId7" imgW="3162300" imgH="266700" progId="Equation.3">
                  <p:embed/>
                </p:oleObj>
              </mc:Choice>
              <mc:Fallback>
                <p:oleObj name="Формула" r:id="rId7" imgW="3162300" imgH="2667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271049C8-78CD-40FE-80D5-29C87B8D4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7" y="2009296"/>
                        <a:ext cx="6338939" cy="533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10">
            <a:extLst>
              <a:ext uri="{FF2B5EF4-FFF2-40B4-BE49-F238E27FC236}">
                <a16:creationId xmlns:a16="http://schemas.microsoft.com/office/drawing/2014/main" id="{6C954D3F-7865-47F5-BD7F-B07F4E86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34" y="368606"/>
            <a:ext cx="10489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4. </a:t>
            </a:r>
            <a:r>
              <a:rPr lang="ru-RU" altLang="ru-RU" sz="2800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Найти производную функции </a:t>
            </a:r>
            <a:r>
              <a:rPr lang="en-US" altLang="ru-RU" sz="2800" b="1" i="1" dirty="0">
                <a:solidFill>
                  <a:srgbClr val="C00000"/>
                </a:solidFill>
                <a:latin typeface="Corbel" panose="020B0503020204020204" pitchFamily="34" charset="0"/>
              </a:rPr>
              <a:t>y = √x </a:t>
            </a:r>
            <a:r>
              <a:rPr lang="ru-RU" altLang="ru-RU" sz="2800" b="1" i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в точке х</a:t>
            </a:r>
            <a:r>
              <a:rPr lang="en-US" altLang="ru-RU" sz="2800" b="1" i="1" baseline="-25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o</a:t>
            </a:r>
            <a:endParaRPr lang="ru-RU" altLang="ru-RU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BB3F7AA7-18C9-4C70-9205-22F83FD679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955815"/>
              </p:ext>
            </p:extLst>
          </p:nvPr>
        </p:nvGraphicFramePr>
        <p:xfrm>
          <a:off x="828777" y="3378057"/>
          <a:ext cx="6338939" cy="9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Формула" r:id="rId9" imgW="3200400" imgH="457200" progId="Equation.3">
                  <p:embed/>
                </p:oleObj>
              </mc:Choice>
              <mc:Fallback>
                <p:oleObj name="Формула" r:id="rId9" imgW="3200400" imgH="457200" progId="Equation.3">
                  <p:embed/>
                  <p:pic>
                    <p:nvPicPr>
                      <p:cNvPr id="47115" name="Object 7">
                        <a:extLst>
                          <a:ext uri="{FF2B5EF4-FFF2-40B4-BE49-F238E27FC236}">
                            <a16:creationId xmlns:a16="http://schemas.microsoft.com/office/drawing/2014/main" id="{064E5EF8-1F63-45C1-861A-FC32609D24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7" y="3378057"/>
                        <a:ext cx="6338939" cy="9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06323D-D0D7-41BA-9DE8-F5E3CB27B3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74163"/>
              </p:ext>
            </p:extLst>
          </p:nvPr>
        </p:nvGraphicFramePr>
        <p:xfrm>
          <a:off x="488382" y="2505248"/>
          <a:ext cx="6911816" cy="85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11" imgW="4305300" imgH="533400" progId="Equation.DSMT4">
                  <p:embed/>
                </p:oleObj>
              </mc:Choice>
              <mc:Fallback>
                <p:oleObj name="Equation" r:id="rId11" imgW="4305300" imgH="533400" progId="Equation.DSMT4">
                  <p:embed/>
                  <p:pic>
                    <p:nvPicPr>
                      <p:cNvPr id="47113" name="Object 9">
                        <a:extLst>
                          <a:ext uri="{FF2B5EF4-FFF2-40B4-BE49-F238E27FC236}">
                            <a16:creationId xmlns:a16="http://schemas.microsoft.com/office/drawing/2014/main" id="{F59A4D25-4330-4951-BEC4-D1EB097878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82" y="2505248"/>
                        <a:ext cx="6911816" cy="853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111592-1634-4894-847E-78FCE8157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22230"/>
              </p:ext>
            </p:extLst>
          </p:nvPr>
        </p:nvGraphicFramePr>
        <p:xfrm>
          <a:off x="6910242" y="2615417"/>
          <a:ext cx="4480639" cy="75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Формула" r:id="rId13" imgW="2692400" imgH="457200" progId="Equation.3">
                  <p:embed/>
                </p:oleObj>
              </mc:Choice>
              <mc:Fallback>
                <p:oleObj name="Формула" r:id="rId13" imgW="2692400" imgH="457200" progId="Equation.3">
                  <p:embed/>
                  <p:pic>
                    <p:nvPicPr>
                      <p:cNvPr id="47114" name="Object 10">
                        <a:extLst>
                          <a:ext uri="{FF2B5EF4-FFF2-40B4-BE49-F238E27FC236}">
                            <a16:creationId xmlns:a16="http://schemas.microsoft.com/office/drawing/2014/main" id="{2BCACEF5-1F0F-4991-99CC-0A0429126E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242" y="2615417"/>
                        <a:ext cx="4480639" cy="759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EFD48AB5-D2DE-4543-A4F7-538EEE53FC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367447"/>
              </p:ext>
            </p:extLst>
          </p:nvPr>
        </p:nvGraphicFramePr>
        <p:xfrm>
          <a:off x="828777" y="4266596"/>
          <a:ext cx="61261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Формула" r:id="rId15" imgW="2933700" imgH="533400" progId="Equation.3">
                  <p:embed/>
                </p:oleObj>
              </mc:Choice>
              <mc:Fallback>
                <p:oleObj name="Формула" r:id="rId15" imgW="2933700" imgH="53340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C6911592-7FE0-42FF-9883-C56BC557A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777" y="4266596"/>
                        <a:ext cx="61261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Группа 15">
            <a:extLst>
              <a:ext uri="{FF2B5EF4-FFF2-40B4-BE49-F238E27FC236}">
                <a16:creationId xmlns:a16="http://schemas.microsoft.com/office/drawing/2014/main" id="{3EACDD5D-E4A1-4158-832E-185D9D77E602}"/>
              </a:ext>
            </a:extLst>
          </p:cNvPr>
          <p:cNvGrpSpPr>
            <a:grpSpLocks/>
          </p:cNvGrpSpPr>
          <p:nvPr/>
        </p:nvGrpSpPr>
        <p:grpSpPr bwMode="auto">
          <a:xfrm>
            <a:off x="3944290" y="5578940"/>
            <a:ext cx="2205037" cy="1079500"/>
            <a:chOff x="3446875" y="4419110"/>
            <a:chExt cx="2205245" cy="1080120"/>
          </a:xfrm>
        </p:grpSpPr>
        <p:sp>
          <p:nvSpPr>
            <p:cNvPr id="14" name="Скругленный прямоугольник 14">
              <a:extLst>
                <a:ext uri="{FF2B5EF4-FFF2-40B4-BE49-F238E27FC236}">
                  <a16:creationId xmlns:a16="http://schemas.microsoft.com/office/drawing/2014/main" id="{6F74C4B1-0834-4BA9-A456-6D289FFE4166}"/>
                </a:ext>
              </a:extLst>
            </p:cNvPr>
            <p:cNvSpPr/>
            <p:nvPr/>
          </p:nvSpPr>
          <p:spPr>
            <a:xfrm>
              <a:off x="3446875" y="4419110"/>
              <a:ext cx="2205245" cy="1080120"/>
            </a:xfrm>
            <a:prstGeom prst="roundRect">
              <a:avLst/>
            </a:prstGeom>
            <a:solidFill>
              <a:srgbClr val="FFCC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graphicFrame>
          <p:nvGraphicFramePr>
            <p:cNvPr id="15" name="Object 9">
              <a:extLst>
                <a:ext uri="{FF2B5EF4-FFF2-40B4-BE49-F238E27FC236}">
                  <a16:creationId xmlns:a16="http://schemas.microsoft.com/office/drawing/2014/main" id="{DDBFEBC0-E7C2-4E53-8227-986BAAA110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4725" y="4446588"/>
            <a:ext cx="2114550" cy="1011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Формула" r:id="rId17" imgW="876300" imgH="419100" progId="Equation.3">
                    <p:embed/>
                  </p:oleObj>
                </mc:Choice>
                <mc:Fallback>
                  <p:oleObj name="Формула" r:id="rId17" imgW="876300" imgH="419100" progId="Equation.3">
                    <p:embed/>
                    <p:pic>
                      <p:nvPicPr>
                        <p:cNvPr id="23565" name="Object 9">
                          <a:extLst>
                            <a:ext uri="{FF2B5EF4-FFF2-40B4-BE49-F238E27FC236}">
                              <a16:creationId xmlns:a16="http://schemas.microsoft.com/office/drawing/2014/main" id="{23FEF840-8B89-4558-85B0-EA659C5E72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725" y="4446588"/>
                          <a:ext cx="2114550" cy="1011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4634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2">
      <a:dk1>
        <a:srgbClr val="FFFFFF"/>
      </a:dk1>
      <a:lt1>
        <a:srgbClr val="D50032"/>
      </a:lt1>
      <a:dk2>
        <a:srgbClr val="FFFFFF"/>
      </a:dk2>
      <a:lt2>
        <a:srgbClr val="D50032"/>
      </a:lt2>
      <a:accent1>
        <a:srgbClr val="D50032"/>
      </a:accent1>
      <a:accent2>
        <a:srgbClr val="F2F2F2"/>
      </a:accent2>
      <a:accent3>
        <a:srgbClr val="D8D8D8"/>
      </a:accent3>
      <a:accent4>
        <a:srgbClr val="BFBFBF"/>
      </a:accent4>
      <a:accent5>
        <a:srgbClr val="A5A5A5"/>
      </a:accent5>
      <a:accent6>
        <a:srgbClr val="7F7F7F"/>
      </a:accent6>
      <a:hlink>
        <a:srgbClr val="FFD96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689</Words>
  <Application>Microsoft Office PowerPoint</Application>
  <PresentationFormat>Произвольный</PresentationFormat>
  <Paragraphs>100</Paragraphs>
  <Slides>23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Arial</vt:lpstr>
      <vt:lpstr>Bankir-Retro</vt:lpstr>
      <vt:lpstr>Calibri</vt:lpstr>
      <vt:lpstr>Century Gothic</vt:lpstr>
      <vt:lpstr>Corbel</vt:lpstr>
      <vt:lpstr>Times New Roman</vt:lpstr>
      <vt:lpstr>Тема Office</vt:lpstr>
      <vt:lpstr>Формула</vt:lpstr>
      <vt:lpstr>Equation</vt:lpstr>
      <vt:lpstr>Производная функции. Правила вычисления производной. Механический, геометрический смысл производной.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Маркетинговые исследования туров в Италию и Египет</dc:title>
  <dc:creator>Vika</dc:creator>
  <cp:lastModifiedBy>User</cp:lastModifiedBy>
  <cp:revision>20</cp:revision>
  <dcterms:created xsi:type="dcterms:W3CDTF">2020-05-06T14:26:17Z</dcterms:created>
  <dcterms:modified xsi:type="dcterms:W3CDTF">2025-03-27T13:30:22Z</dcterms:modified>
</cp:coreProperties>
</file>