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77" r:id="rId4"/>
    <p:sldId id="258" r:id="rId5"/>
    <p:sldId id="267" r:id="rId6"/>
    <p:sldId id="268" r:id="rId7"/>
    <p:sldId id="269" r:id="rId8"/>
    <p:sldId id="270" r:id="rId9"/>
    <p:sldId id="276" r:id="rId10"/>
    <p:sldId id="271" r:id="rId11"/>
    <p:sldId id="272" r:id="rId12"/>
    <p:sldId id="273" r:id="rId13"/>
    <p:sldId id="274" r:id="rId14"/>
    <p:sldId id="275" r:id="rId15"/>
    <p:sldId id="278" r:id="rId16"/>
    <p:sldId id="280" r:id="rId17"/>
    <p:sldId id="281" r:id="rId18"/>
    <p:sldId id="282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53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86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763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587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967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772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094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56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54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81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67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56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48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41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51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C5C0-1BD5-4FB2-AED5-23EAFC613BE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59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err="1"/>
              <a:t>Cliq</a:t>
            </a:r>
            <a:r>
              <a:rPr lang="pt-BR" dirty="0"/>
              <a:t>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C5C0-1BD5-4FB2-AED5-23EAFC613BE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EBB282-66CC-4F1D-BECC-F5580693F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9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ocker.com/desktop/setup/install/windows-instal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75D2158-159A-2B40-A016-27E57ACC5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630" y="3809462"/>
            <a:ext cx="7839096" cy="89700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Aprendendo conceitos e praticas para proficiência </a:t>
            </a:r>
          </a:p>
          <a:p>
            <a:pPr algn="ctr"/>
            <a:r>
              <a:rPr lang="pt-BR" dirty="0"/>
              <a:t>no desenvolvimento e entrega de produtos.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147D54-28A3-5371-CF4F-C475F05A3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6427946"/>
            <a:ext cx="1444752" cy="33861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1956806-230A-493D-ABF7-1B206A331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12" y="1148907"/>
            <a:ext cx="2919132" cy="24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1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D2C75-6D3C-4AC9-70EA-B0677717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0DC5D-F928-7769-852B-76AB2402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8" y="609600"/>
            <a:ext cx="8596668" cy="643128"/>
          </a:xfrm>
        </p:spPr>
        <p:txBody>
          <a:bodyPr>
            <a:normAutofit/>
          </a:bodyPr>
          <a:lstStyle/>
          <a:p>
            <a:r>
              <a:rPr lang="pt-BR" dirty="0"/>
              <a:t>2 - Conceitos Básicos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E8CD9D5-9061-8593-E8B1-9077F08023B6}"/>
              </a:ext>
            </a:extLst>
          </p:cNvPr>
          <p:cNvSpPr txBox="1">
            <a:spLocks/>
          </p:cNvSpPr>
          <p:nvPr/>
        </p:nvSpPr>
        <p:spPr>
          <a:xfrm>
            <a:off x="595038" y="2061972"/>
            <a:ext cx="9170754" cy="4186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/>
              <a:t>	 Uma </a:t>
            </a:r>
            <a:r>
              <a:rPr lang="pt-BR" sz="1600" b="1" dirty="0"/>
              <a:t>imagem Docker</a:t>
            </a:r>
            <a:r>
              <a:rPr lang="pt-BR" sz="1600" dirty="0"/>
              <a:t> é um modelo imutável que contém tudo o que é necessário para rodar um aplicativo: sistema de arquivos, dependências, bibliotecas e configurações. As imagens são criadas a partir de um </a:t>
            </a:r>
            <a:r>
              <a:rPr lang="pt-BR" sz="1600" b="1" dirty="0" err="1"/>
              <a:t>Dockerfile</a:t>
            </a:r>
            <a:r>
              <a:rPr lang="pt-BR" sz="1600" dirty="0"/>
              <a:t>, que define as etapas para configurar o ambiente. Por serem compostas de camadas, as imagens são leves e compartilham partes comuns entre containers, otimizando o uso de armazenamento e transferências. </a:t>
            </a:r>
          </a:p>
          <a:p>
            <a:pPr marL="0" indent="0">
              <a:buNone/>
            </a:pPr>
            <a:r>
              <a:rPr lang="pt-BR" sz="1600" dirty="0"/>
              <a:t>	 Um </a:t>
            </a:r>
            <a:r>
              <a:rPr lang="pt-BR" sz="1600" b="1" u="sng" dirty="0"/>
              <a:t>container é uma instância em execução de uma imagem</a:t>
            </a:r>
            <a:r>
              <a:rPr lang="pt-BR" sz="1600" dirty="0"/>
              <a:t>. Ele encapsula o aplicativo e suas dependências em um ambiente isolado, mas leve, compartilhando o kernel do sistema operacional do host.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1AC3D8B-9FED-8C31-B455-8D48A3CC8FFE}"/>
              </a:ext>
            </a:extLst>
          </p:cNvPr>
          <p:cNvSpPr txBox="1">
            <a:spLocks/>
          </p:cNvSpPr>
          <p:nvPr/>
        </p:nvSpPr>
        <p:spPr>
          <a:xfrm>
            <a:off x="595038" y="1641348"/>
            <a:ext cx="8596668" cy="420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2.1 – Imagens X Containers</a:t>
            </a:r>
          </a:p>
        </p:txBody>
      </p:sp>
    </p:spTree>
    <p:extLst>
      <p:ext uri="{BB962C8B-B14F-4D97-AF65-F5344CB8AC3E}">
        <p14:creationId xmlns:p14="http://schemas.microsoft.com/office/powerpoint/2010/main" val="222062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D2C75-6D3C-4AC9-70EA-B0677717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0DC5D-F928-7769-852B-76AB2402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8" y="609600"/>
            <a:ext cx="8596668" cy="643128"/>
          </a:xfrm>
        </p:spPr>
        <p:txBody>
          <a:bodyPr>
            <a:normAutofit/>
          </a:bodyPr>
          <a:lstStyle/>
          <a:p>
            <a:r>
              <a:rPr lang="pt-BR" dirty="0"/>
              <a:t>2 - Conceitos Básicos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E8CD9D5-9061-8593-E8B1-9077F08023B6}"/>
              </a:ext>
            </a:extLst>
          </p:cNvPr>
          <p:cNvSpPr txBox="1">
            <a:spLocks/>
          </p:cNvSpPr>
          <p:nvPr/>
        </p:nvSpPr>
        <p:spPr>
          <a:xfrm>
            <a:off x="595038" y="2061972"/>
            <a:ext cx="9170754" cy="233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/>
              <a:t>	Volumes no Docker são diretórios externos ao container que podem ser montados dentro dele. Diferente do sistema de arquivos interno do container, que segue o padrão de camadas e é volátil, os volumes são independentes e persistem os dados, mesmo que o container seja parado ou removido. 	A principal função dos volumes é garantir a persistência de dados. Isso significa que, enquanto o sistema de arquivos do container apaga tudo ao ser destruído, os dados armazenados em volumes permanecem intactos e acessíveis. É uma solução simples, prática e essencial para armazenar informações de maneira segura e duradoura no Docker.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1AC3D8B-9FED-8C31-B455-8D48A3CC8FFE}"/>
              </a:ext>
            </a:extLst>
          </p:cNvPr>
          <p:cNvSpPr txBox="1">
            <a:spLocks/>
          </p:cNvSpPr>
          <p:nvPr/>
        </p:nvSpPr>
        <p:spPr>
          <a:xfrm>
            <a:off x="595038" y="1641348"/>
            <a:ext cx="8596668" cy="420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2.1 – Volumes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966C89-F106-468D-9A1D-BB00E3359BB6}"/>
              </a:ext>
            </a:extLst>
          </p:cNvPr>
          <p:cNvSpPr txBox="1"/>
          <p:nvPr/>
        </p:nvSpPr>
        <p:spPr>
          <a:xfrm>
            <a:off x="959223" y="4109343"/>
            <a:ext cx="556708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VOLUMES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ANÔNIMOS:</a:t>
            </a:r>
          </a:p>
          <a:p>
            <a:pPr marL="685800" lvl="1" indent="-228600">
              <a:buFont typeface="+mj-lt"/>
              <a:buAutoNum type="arabi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Criados automaticamente sem nome.</a:t>
            </a:r>
          </a:p>
          <a:p>
            <a:pPr marL="685800" lvl="1" indent="-228600">
              <a:buFont typeface="+mj-lt"/>
              <a:buAutoNum type="arabi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Usados para persistência temporária de dados.</a:t>
            </a:r>
          </a:p>
          <a:p>
            <a:pPr marL="685800" lvl="1" indent="-228600">
              <a:buFont typeface="+mj-lt"/>
              <a:buAutoNum type="arabicPeriod"/>
            </a:pP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VOLUMES NOMEADOS:</a:t>
            </a:r>
          </a:p>
          <a:p>
            <a:pPr marL="685800" lvl="1" indent="-228600">
              <a:buFont typeface="+mj-lt"/>
              <a:buAutoNum type="arabi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Criados com um nome específico.</a:t>
            </a:r>
          </a:p>
          <a:p>
            <a:pPr marL="685800" lvl="1" indent="-228600">
              <a:buFont typeface="+mj-lt"/>
              <a:buAutoNum type="arabi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Facilidade de gerenciamento e persistência duradoura.</a:t>
            </a:r>
          </a:p>
          <a:p>
            <a:pPr marL="685800" lvl="1" indent="-228600">
              <a:buFont typeface="+mj-lt"/>
              <a:buAutoNum type="arabicPeriod"/>
            </a:pP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BIND MOUNTS:</a:t>
            </a:r>
          </a:p>
          <a:p>
            <a:pPr marL="685800" lvl="1" indent="-228600">
              <a:buFont typeface="+mj-lt"/>
              <a:buAutoNum type="arabi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Diretórios/arquivos específicos do host montados no container.</a:t>
            </a:r>
          </a:p>
          <a:p>
            <a:pPr marL="685800" lvl="1" indent="-228600">
              <a:buFont typeface="+mj-lt"/>
              <a:buAutoNum type="arabicPeriod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Alterações no host são refletidas no container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377161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D2C75-6D3C-4AC9-70EA-B0677717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0DC5D-F928-7769-852B-76AB2402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8" y="609600"/>
            <a:ext cx="8596668" cy="643128"/>
          </a:xfrm>
        </p:spPr>
        <p:txBody>
          <a:bodyPr>
            <a:normAutofit/>
          </a:bodyPr>
          <a:lstStyle/>
          <a:p>
            <a:r>
              <a:rPr lang="pt-BR" dirty="0"/>
              <a:t>2 - Conceitos Básicos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E8CD9D5-9061-8593-E8B1-9077F08023B6}"/>
              </a:ext>
            </a:extLst>
          </p:cNvPr>
          <p:cNvSpPr txBox="1">
            <a:spLocks/>
          </p:cNvSpPr>
          <p:nvPr/>
        </p:nvSpPr>
        <p:spPr>
          <a:xfrm>
            <a:off x="595038" y="2061972"/>
            <a:ext cx="9170754" cy="233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/>
              <a:t>	Network são usadas para conectar containers entre si e com o mundo externo, permitindo a comunicação entre eles. O Docker fornece vários tipos de redes predefinidas e permite a criação de redes personalizadas para atender a diferentes necessidades de isolamento e comunicação.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1AC3D8B-9FED-8C31-B455-8D48A3CC8FFE}"/>
              </a:ext>
            </a:extLst>
          </p:cNvPr>
          <p:cNvSpPr txBox="1">
            <a:spLocks/>
          </p:cNvSpPr>
          <p:nvPr/>
        </p:nvSpPr>
        <p:spPr>
          <a:xfrm>
            <a:off x="595038" y="1641348"/>
            <a:ext cx="8596668" cy="420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2.1 – Networks (Rede)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966C89-F106-468D-9A1D-BB00E3359BB6}"/>
              </a:ext>
            </a:extLst>
          </p:cNvPr>
          <p:cNvSpPr txBox="1"/>
          <p:nvPr/>
        </p:nvSpPr>
        <p:spPr>
          <a:xfrm>
            <a:off x="595038" y="3124635"/>
            <a:ext cx="401618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BRIDGE: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Rede padrão para containers que não são conectados a outras redes.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 containers conectados a essa rede podem se comunicar entre si, mas não com o host diretamente, a não ser por meio de portas expostas.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HOST: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container compartilha a rede do host, sem isolamento de rede.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Usado quando você precisa de uma rede semelhante à do host, por exemplo, para aplicações de alta performance.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0B510D-C067-4BCD-8FAC-CFB2C2267269}"/>
              </a:ext>
            </a:extLst>
          </p:cNvPr>
          <p:cNvSpPr txBox="1"/>
          <p:nvPr/>
        </p:nvSpPr>
        <p:spPr>
          <a:xfrm>
            <a:off x="4893372" y="3124635"/>
            <a:ext cx="468952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NONE: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Nenhuma rede é atribuída ao container.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container não tem acesso à rede, útil para situações de isolamento completo.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OVERLAY: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Usada para criar redes entre containers em diferentes hosts Docker, normalmente em ambientes de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swarm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Permite a comunicação entre containers distribuídos em vários nós.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MACVLAN: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Permite que containers apareçam como dispositivos físicos na rede, com seus próprios endereços MAC.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Ideal para integração com redes externas ou quando um container precisa se comportar como um dispositivo físico de rede.</a:t>
            </a:r>
          </a:p>
        </p:txBody>
      </p:sp>
    </p:spTree>
    <p:extLst>
      <p:ext uri="{BB962C8B-B14F-4D97-AF65-F5344CB8AC3E}">
        <p14:creationId xmlns:p14="http://schemas.microsoft.com/office/powerpoint/2010/main" val="354483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D2C75-6D3C-4AC9-70EA-B0677717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0DC5D-F928-7769-852B-76AB2402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8" y="609600"/>
            <a:ext cx="8596668" cy="643128"/>
          </a:xfrm>
        </p:spPr>
        <p:txBody>
          <a:bodyPr>
            <a:normAutofit/>
          </a:bodyPr>
          <a:lstStyle/>
          <a:p>
            <a:r>
              <a:rPr lang="pt-BR" dirty="0"/>
              <a:t>2 - Conceitos Básicos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E8CD9D5-9061-8593-E8B1-9077F08023B6}"/>
              </a:ext>
            </a:extLst>
          </p:cNvPr>
          <p:cNvSpPr txBox="1">
            <a:spLocks/>
          </p:cNvSpPr>
          <p:nvPr/>
        </p:nvSpPr>
        <p:spPr>
          <a:xfrm>
            <a:off x="595038" y="2061972"/>
            <a:ext cx="9170754" cy="233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/>
              <a:t>	O Docker </a:t>
            </a:r>
            <a:r>
              <a:rPr lang="pt-BR" sz="1600" dirty="0" err="1"/>
              <a:t>Compose</a:t>
            </a:r>
            <a:r>
              <a:rPr lang="pt-BR" sz="1600" dirty="0"/>
              <a:t> é uma ferramenta usada para </a:t>
            </a:r>
            <a:r>
              <a:rPr lang="pt-BR" sz="1600" b="1" dirty="0"/>
              <a:t>definir e gerenciar múltiplos containers </a:t>
            </a:r>
            <a:r>
              <a:rPr lang="pt-BR" sz="1600" dirty="0"/>
              <a:t>Docker de maneira simples e organizada. Com o Docker </a:t>
            </a:r>
            <a:r>
              <a:rPr lang="pt-BR" sz="1600" dirty="0" err="1"/>
              <a:t>Compose</a:t>
            </a:r>
            <a:r>
              <a:rPr lang="pt-BR" sz="1600" dirty="0"/>
              <a:t>, é possível configurar serviços, redes e volumes necessários para um aplicativo completo usando um único arquivo de configuração chamado </a:t>
            </a:r>
            <a:r>
              <a:rPr lang="pt-BR" sz="1600" dirty="0" err="1"/>
              <a:t>docker-compose.yml</a:t>
            </a:r>
            <a:r>
              <a:rPr lang="pt-BR" sz="1600" dirty="0"/>
              <a:t>.</a:t>
            </a:r>
          </a:p>
          <a:p>
            <a:pPr marL="0" indent="0">
              <a:buNone/>
            </a:pPr>
            <a:r>
              <a:rPr lang="pt-BR" sz="1600" dirty="0"/>
              <a:t>	 Em vez de executar múltiplos comandos </a:t>
            </a:r>
            <a:r>
              <a:rPr lang="pt-BR" sz="1600" dirty="0" err="1"/>
              <a:t>docker</a:t>
            </a:r>
            <a:r>
              <a:rPr lang="pt-BR" sz="1600" dirty="0"/>
              <a:t> </a:t>
            </a:r>
            <a:r>
              <a:rPr lang="pt-BR" sz="1600" dirty="0" err="1"/>
              <a:t>run</a:t>
            </a:r>
            <a:r>
              <a:rPr lang="pt-BR" sz="1600" dirty="0"/>
              <a:t> para iniciar containers de maneira individual, </a:t>
            </a:r>
            <a:r>
              <a:rPr lang="pt-BR" sz="1600" b="1" dirty="0"/>
              <a:t>você usa o Docker </a:t>
            </a:r>
            <a:r>
              <a:rPr lang="pt-BR" sz="1600" b="1" dirty="0" err="1"/>
              <a:t>Compose</a:t>
            </a:r>
            <a:r>
              <a:rPr lang="pt-BR" sz="1600" b="1" dirty="0"/>
              <a:t> para orquestrar a criação, execução e monitoramento desses containers em conjunto</a:t>
            </a:r>
            <a:r>
              <a:rPr lang="pt-BR" sz="1600" dirty="0"/>
              <a:t>, facilitando a gestão de aplicações que envolvem vários serviços (como bancos de dados, servidores web, etc.).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1AC3D8B-9FED-8C31-B455-8D48A3CC8FFE}"/>
              </a:ext>
            </a:extLst>
          </p:cNvPr>
          <p:cNvSpPr txBox="1">
            <a:spLocks/>
          </p:cNvSpPr>
          <p:nvPr/>
        </p:nvSpPr>
        <p:spPr>
          <a:xfrm>
            <a:off x="595038" y="1641348"/>
            <a:ext cx="8596668" cy="420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2.1 – Composer</a:t>
            </a:r>
          </a:p>
        </p:txBody>
      </p:sp>
    </p:spTree>
    <p:extLst>
      <p:ext uri="{BB962C8B-B14F-4D97-AF65-F5344CB8AC3E}">
        <p14:creationId xmlns:p14="http://schemas.microsoft.com/office/powerpoint/2010/main" val="1782476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D2C75-6D3C-4AC9-70EA-B0677717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0DC5D-F928-7769-852B-76AB2402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8" y="609600"/>
            <a:ext cx="8596668" cy="643128"/>
          </a:xfrm>
        </p:spPr>
        <p:txBody>
          <a:bodyPr>
            <a:normAutofit/>
          </a:bodyPr>
          <a:lstStyle/>
          <a:p>
            <a:r>
              <a:rPr lang="pt-BR" dirty="0"/>
              <a:t>2 - Conceitos Básicos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E8CD9D5-9061-8593-E8B1-9077F08023B6}"/>
              </a:ext>
            </a:extLst>
          </p:cNvPr>
          <p:cNvSpPr txBox="1">
            <a:spLocks/>
          </p:cNvSpPr>
          <p:nvPr/>
        </p:nvSpPr>
        <p:spPr>
          <a:xfrm>
            <a:off x="595038" y="2061972"/>
            <a:ext cx="9170754" cy="233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/>
              <a:t>	O Docker </a:t>
            </a:r>
            <a:r>
              <a:rPr lang="pt-BR" sz="1600" dirty="0" err="1"/>
              <a:t>Compose</a:t>
            </a:r>
            <a:r>
              <a:rPr lang="pt-BR" sz="1600" dirty="0"/>
              <a:t> é uma ferramenta usada para </a:t>
            </a:r>
            <a:r>
              <a:rPr lang="pt-BR" sz="1600" b="1" dirty="0"/>
              <a:t>definir e gerenciar múltiplos containers </a:t>
            </a:r>
            <a:r>
              <a:rPr lang="pt-BR" sz="1600" dirty="0"/>
              <a:t>Docker de maneira simples e organizada. Com o Docker </a:t>
            </a:r>
            <a:r>
              <a:rPr lang="pt-BR" sz="1600" dirty="0" err="1"/>
              <a:t>Compose</a:t>
            </a:r>
            <a:r>
              <a:rPr lang="pt-BR" sz="1600" dirty="0"/>
              <a:t>, é possível configurar serviços, redes e volumes necessários para um aplicativo completo usando um único arquivo de configuração chamado </a:t>
            </a:r>
            <a:r>
              <a:rPr lang="pt-BR" sz="1600" dirty="0" err="1"/>
              <a:t>docker-compose.yml</a:t>
            </a:r>
            <a:r>
              <a:rPr lang="pt-BR" sz="1600" dirty="0"/>
              <a:t>.</a:t>
            </a:r>
          </a:p>
          <a:p>
            <a:pPr marL="0" indent="0">
              <a:buNone/>
            </a:pPr>
            <a:r>
              <a:rPr lang="pt-BR" sz="1600" dirty="0"/>
              <a:t>	 Em vez de executar múltiplos comandos </a:t>
            </a:r>
            <a:r>
              <a:rPr lang="pt-BR" sz="1600" dirty="0" err="1"/>
              <a:t>docker</a:t>
            </a:r>
            <a:r>
              <a:rPr lang="pt-BR" sz="1600" dirty="0"/>
              <a:t> </a:t>
            </a:r>
            <a:r>
              <a:rPr lang="pt-BR" sz="1600" dirty="0" err="1"/>
              <a:t>run</a:t>
            </a:r>
            <a:r>
              <a:rPr lang="pt-BR" sz="1600" dirty="0"/>
              <a:t> para iniciar containers de maneira individual, </a:t>
            </a:r>
            <a:r>
              <a:rPr lang="pt-BR" sz="1600" b="1" dirty="0"/>
              <a:t>você usa o Docker </a:t>
            </a:r>
            <a:r>
              <a:rPr lang="pt-BR" sz="1600" b="1" dirty="0" err="1"/>
              <a:t>Compose</a:t>
            </a:r>
            <a:r>
              <a:rPr lang="pt-BR" sz="1600" b="1" dirty="0"/>
              <a:t> para orquestrar a criação, execução e monitoramento desses containers em conjunto</a:t>
            </a:r>
            <a:r>
              <a:rPr lang="pt-BR" sz="1600" dirty="0"/>
              <a:t>, facilitando a gestão de aplicações que envolvem vários serviços (como bancos de dados, servidores web, etc.).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1AC3D8B-9FED-8C31-B455-8D48A3CC8FFE}"/>
              </a:ext>
            </a:extLst>
          </p:cNvPr>
          <p:cNvSpPr txBox="1">
            <a:spLocks/>
          </p:cNvSpPr>
          <p:nvPr/>
        </p:nvSpPr>
        <p:spPr>
          <a:xfrm>
            <a:off x="595038" y="1641348"/>
            <a:ext cx="8596668" cy="420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2.1 – Composer</a:t>
            </a:r>
          </a:p>
        </p:txBody>
      </p:sp>
    </p:spTree>
    <p:extLst>
      <p:ext uri="{BB962C8B-B14F-4D97-AF65-F5344CB8AC3E}">
        <p14:creationId xmlns:p14="http://schemas.microsoft.com/office/powerpoint/2010/main" val="3426993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D2C75-6D3C-4AC9-70EA-B0677717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0DC5D-F928-7769-852B-76AB2402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8" y="609600"/>
            <a:ext cx="8596668" cy="643128"/>
          </a:xfrm>
        </p:spPr>
        <p:txBody>
          <a:bodyPr>
            <a:normAutofit/>
          </a:bodyPr>
          <a:lstStyle/>
          <a:p>
            <a:r>
              <a:rPr lang="pt-BR" dirty="0"/>
              <a:t>2 - Comandos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E8CD9D5-9061-8593-E8B1-9077F08023B6}"/>
              </a:ext>
            </a:extLst>
          </p:cNvPr>
          <p:cNvSpPr txBox="1">
            <a:spLocks/>
          </p:cNvSpPr>
          <p:nvPr/>
        </p:nvSpPr>
        <p:spPr>
          <a:xfrm>
            <a:off x="595038" y="2061972"/>
            <a:ext cx="9170754" cy="233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6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30420CC-06D7-4251-A257-9103843E2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34" y="1416513"/>
            <a:ext cx="78390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95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D2C75-6D3C-4AC9-70EA-B0677717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0DC5D-F928-7769-852B-76AB2402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8" y="609600"/>
            <a:ext cx="8596668" cy="643128"/>
          </a:xfrm>
        </p:spPr>
        <p:txBody>
          <a:bodyPr>
            <a:normAutofit/>
          </a:bodyPr>
          <a:lstStyle/>
          <a:p>
            <a:r>
              <a:rPr lang="pt-BR" dirty="0"/>
              <a:t>2 - Comandos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E8CD9D5-9061-8593-E8B1-9077F08023B6}"/>
              </a:ext>
            </a:extLst>
          </p:cNvPr>
          <p:cNvSpPr txBox="1">
            <a:spLocks/>
          </p:cNvSpPr>
          <p:nvPr/>
        </p:nvSpPr>
        <p:spPr>
          <a:xfrm>
            <a:off x="595038" y="2061972"/>
            <a:ext cx="9170754" cy="233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F922BC-CE2E-4B56-B072-526F7CB13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97" y="1332099"/>
            <a:ext cx="72961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D2C75-6D3C-4AC9-70EA-B0677717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0DC5D-F928-7769-852B-76AB2402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8" y="609600"/>
            <a:ext cx="8596668" cy="643128"/>
          </a:xfrm>
        </p:spPr>
        <p:txBody>
          <a:bodyPr>
            <a:normAutofit/>
          </a:bodyPr>
          <a:lstStyle/>
          <a:p>
            <a:r>
              <a:rPr lang="pt-BR" dirty="0"/>
              <a:t>2 - Comandos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E8CD9D5-9061-8593-E8B1-9077F08023B6}"/>
              </a:ext>
            </a:extLst>
          </p:cNvPr>
          <p:cNvSpPr txBox="1">
            <a:spLocks/>
          </p:cNvSpPr>
          <p:nvPr/>
        </p:nvSpPr>
        <p:spPr>
          <a:xfrm>
            <a:off x="595038" y="2061972"/>
            <a:ext cx="9170754" cy="233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6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12FEAC3-F59B-4614-A493-35D0A80E7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" b="42749"/>
          <a:stretch/>
        </p:blipFill>
        <p:spPr>
          <a:xfrm>
            <a:off x="1007415" y="1370479"/>
            <a:ext cx="6020914" cy="233073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9442957-065B-4F72-8342-57B2F077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15" y="3818965"/>
            <a:ext cx="6196058" cy="21533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2665D78-F8C3-4BF3-B0D8-FA263A276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903" y="2294474"/>
            <a:ext cx="4338672" cy="19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4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D2C75-6D3C-4AC9-70EA-B0677717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0DC5D-F928-7769-852B-76AB2402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8" y="609600"/>
            <a:ext cx="8596668" cy="643128"/>
          </a:xfrm>
        </p:spPr>
        <p:txBody>
          <a:bodyPr>
            <a:normAutofit/>
          </a:bodyPr>
          <a:lstStyle/>
          <a:p>
            <a:r>
              <a:rPr lang="pt-BR" dirty="0"/>
              <a:t>2 </a:t>
            </a:r>
            <a:r>
              <a:rPr lang="pt-BR"/>
              <a:t>- Comandos</a:t>
            </a:r>
            <a:endParaRPr lang="pt-BR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E8CD9D5-9061-8593-E8B1-9077F08023B6}"/>
              </a:ext>
            </a:extLst>
          </p:cNvPr>
          <p:cNvSpPr txBox="1">
            <a:spLocks/>
          </p:cNvSpPr>
          <p:nvPr/>
        </p:nvSpPr>
        <p:spPr>
          <a:xfrm>
            <a:off x="595038" y="2061972"/>
            <a:ext cx="9170754" cy="233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AEDF19-B108-499E-A5ED-26B47F9F7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59" y="1559017"/>
            <a:ext cx="70104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7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D2C75-6D3C-4AC9-70EA-B0677717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0DC5D-F928-7769-852B-76AB2402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462" y="1649506"/>
            <a:ext cx="6505010" cy="3415553"/>
          </a:xfrm>
        </p:spPr>
        <p:txBody>
          <a:bodyPr>
            <a:normAutofit fontScale="90000"/>
          </a:bodyPr>
          <a:lstStyle/>
          <a:p>
            <a:r>
              <a:rPr lang="pt-BR" sz="11100" dirty="0"/>
              <a:t>Além </a:t>
            </a:r>
            <a:br>
              <a:rPr lang="pt-BR" sz="11100" dirty="0"/>
            </a:br>
            <a:r>
              <a:rPr lang="pt-BR" sz="11100" dirty="0"/>
              <a:t>Da Teoria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F42461-6FFC-4F8D-8625-CECA95AEE17B}"/>
              </a:ext>
            </a:extLst>
          </p:cNvPr>
          <p:cNvSpPr txBox="1"/>
          <p:nvPr/>
        </p:nvSpPr>
        <p:spPr>
          <a:xfrm>
            <a:off x="1461246" y="1894960"/>
            <a:ext cx="195206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0" dirty="0">
                <a:solidFill>
                  <a:schemeClr val="accent1"/>
                </a:solidFill>
              </a:rPr>
              <a:t>3</a:t>
            </a:r>
            <a:r>
              <a:rPr lang="pt-BR" sz="20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920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5C3DF-2FE8-EACD-AF20-A596258B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280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43CDF8-3AF7-9BD7-26CC-2D6CCECD7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17905"/>
            <a:ext cx="5149725" cy="4425695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1 – Historia e panorama</a:t>
            </a:r>
          </a:p>
          <a:p>
            <a:pPr lvl="1"/>
            <a:r>
              <a:rPr lang="pt-BR" dirty="0"/>
              <a:t>1.1 – Os Desafios do Desenvolvimento Tradicional</a:t>
            </a:r>
          </a:p>
          <a:p>
            <a:pPr lvl="1"/>
            <a:r>
              <a:rPr lang="pt-BR" dirty="0"/>
              <a:t>1.2 – O que é Docker</a:t>
            </a:r>
          </a:p>
          <a:p>
            <a:pPr lvl="1"/>
            <a:r>
              <a:rPr lang="pt-BR" dirty="0"/>
              <a:t>1.3 – Porque não Maquina Virtual ?</a:t>
            </a:r>
          </a:p>
          <a:p>
            <a:pPr lvl="1"/>
            <a:r>
              <a:rPr lang="pt-BR" dirty="0"/>
              <a:t>1.4 - Arquiteturas </a:t>
            </a:r>
          </a:p>
          <a:p>
            <a:pPr lvl="1"/>
            <a:r>
              <a:rPr lang="pt-BR" dirty="0"/>
              <a:t>1.5 - Instalação</a:t>
            </a:r>
          </a:p>
          <a:p>
            <a:r>
              <a:rPr lang="pt-BR" dirty="0"/>
              <a:t>2 – Conceitos Básicos</a:t>
            </a:r>
          </a:p>
          <a:p>
            <a:pPr lvl="1"/>
            <a:r>
              <a:rPr lang="pt-BR" dirty="0"/>
              <a:t>2.1 – Imagens x Containers</a:t>
            </a:r>
          </a:p>
          <a:p>
            <a:pPr lvl="1"/>
            <a:r>
              <a:rPr lang="pt-BR" dirty="0"/>
              <a:t>2.2 – Volumes</a:t>
            </a:r>
          </a:p>
          <a:p>
            <a:pPr lvl="1"/>
            <a:r>
              <a:rPr lang="pt-BR" dirty="0"/>
              <a:t>2.3 - Networks</a:t>
            </a:r>
          </a:p>
          <a:p>
            <a:pPr lvl="1"/>
            <a:r>
              <a:rPr lang="pt-BR" dirty="0"/>
              <a:t>2.4 – Composer</a:t>
            </a:r>
          </a:p>
          <a:p>
            <a:r>
              <a:rPr lang="pt-BR" dirty="0"/>
              <a:t>3 – Além da teoria</a:t>
            </a:r>
          </a:p>
          <a:p>
            <a:pPr lvl="1"/>
            <a:r>
              <a:rPr lang="pt-BR" dirty="0"/>
              <a:t>3.1 – Projeto </a:t>
            </a:r>
            <a:r>
              <a:rPr lang="pt-BR" dirty="0" err="1"/>
              <a:t>Wordpress</a:t>
            </a:r>
            <a:endParaRPr lang="pt-BR" dirty="0"/>
          </a:p>
          <a:p>
            <a:pPr lvl="1"/>
            <a:r>
              <a:rPr lang="pt-BR" dirty="0"/>
              <a:t>3.2 – Projeto </a:t>
            </a:r>
            <a:r>
              <a:rPr lang="pt-BR" dirty="0" err="1"/>
              <a:t>FFmpeg</a:t>
            </a:r>
            <a:endParaRPr lang="pt-BR" dirty="0"/>
          </a:p>
          <a:p>
            <a:pPr lvl="1"/>
            <a:r>
              <a:rPr lang="pt-BR" dirty="0"/>
              <a:t>3.3 – Projeto Infra </a:t>
            </a:r>
            <a:r>
              <a:rPr lang="pt-BR" dirty="0" err="1"/>
              <a:t>Vue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8F0A8B-8BE3-1E33-C352-8E6311800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6519386"/>
            <a:ext cx="1444752" cy="33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D2C75-6D3C-4AC9-70EA-B0677717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0DC5D-F928-7769-852B-76AB2402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462" y="1649506"/>
            <a:ext cx="6505010" cy="3415553"/>
          </a:xfrm>
        </p:spPr>
        <p:txBody>
          <a:bodyPr>
            <a:normAutofit fontScale="90000"/>
          </a:bodyPr>
          <a:lstStyle/>
          <a:p>
            <a:r>
              <a:rPr lang="pt-BR" sz="11100" dirty="0"/>
              <a:t>Historia &amp; </a:t>
            </a:r>
            <a:br>
              <a:rPr lang="pt-BR" sz="11100" dirty="0"/>
            </a:br>
            <a:r>
              <a:rPr lang="pt-BR" sz="11100" dirty="0"/>
              <a:t>Panorama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F42461-6FFC-4F8D-8625-CECA95AEE17B}"/>
              </a:ext>
            </a:extLst>
          </p:cNvPr>
          <p:cNvSpPr txBox="1"/>
          <p:nvPr/>
        </p:nvSpPr>
        <p:spPr>
          <a:xfrm>
            <a:off x="1461246" y="1894960"/>
            <a:ext cx="195206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0" dirty="0">
                <a:solidFill>
                  <a:schemeClr val="accent1"/>
                </a:solidFill>
              </a:rPr>
              <a:t>1</a:t>
            </a:r>
            <a:r>
              <a:rPr lang="pt-BR" sz="20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030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D2C75-6D3C-4AC9-70EA-B0677717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0DC5D-F928-7769-852B-76AB2402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8" y="609600"/>
            <a:ext cx="8596668" cy="643128"/>
          </a:xfrm>
        </p:spPr>
        <p:txBody>
          <a:bodyPr>
            <a:normAutofit/>
          </a:bodyPr>
          <a:lstStyle/>
          <a:p>
            <a:r>
              <a:rPr lang="pt-BR" dirty="0"/>
              <a:t>1- História e panorama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E8CD9D5-9061-8593-E8B1-9077F08023B6}"/>
              </a:ext>
            </a:extLst>
          </p:cNvPr>
          <p:cNvSpPr txBox="1">
            <a:spLocks/>
          </p:cNvSpPr>
          <p:nvPr/>
        </p:nvSpPr>
        <p:spPr>
          <a:xfrm>
            <a:off x="595038" y="2061972"/>
            <a:ext cx="9170754" cy="4186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/>
              <a:t>	Antes, configurar um ambiente de desenvolvimento </a:t>
            </a:r>
            <a:r>
              <a:rPr lang="pt-BR" sz="1600" b="1" dirty="0"/>
              <a:t>exigia instalar manualmente </a:t>
            </a:r>
            <a:r>
              <a:rPr lang="pt-BR" sz="1600" dirty="0"/>
              <a:t>cada componente, como servidores, bancos de dados e dependências. </a:t>
            </a:r>
            <a:r>
              <a:rPr lang="pt-BR" sz="1600" b="1" dirty="0"/>
              <a:t>Qualquer incompatibilidade </a:t>
            </a:r>
            <a:r>
              <a:rPr lang="pt-BR" sz="1600" dirty="0"/>
              <a:t>entre sistemas ou versões </a:t>
            </a:r>
            <a:r>
              <a:rPr lang="pt-BR" sz="1600" b="1" dirty="0"/>
              <a:t>causava falhas imprevisíveis</a:t>
            </a:r>
            <a:r>
              <a:rPr lang="pt-BR" sz="1600" dirty="0"/>
              <a:t>. Além disso</a:t>
            </a:r>
            <a:r>
              <a:rPr lang="pt-BR" sz="1600" b="1" dirty="0"/>
              <a:t>, replicar o mesmo ambiente </a:t>
            </a:r>
            <a:r>
              <a:rPr lang="pt-BR" sz="1600" dirty="0"/>
              <a:t>em outra máquina </a:t>
            </a:r>
            <a:r>
              <a:rPr lang="pt-BR" sz="1600" b="1" dirty="0"/>
              <a:t>era trabalhoso e demorado</a:t>
            </a:r>
            <a:r>
              <a:rPr lang="pt-BR" sz="1600" dirty="0"/>
              <a:t>, aumentando os riscos de erros.</a:t>
            </a:r>
          </a:p>
          <a:p>
            <a:pPr marL="0" indent="0">
              <a:buNone/>
            </a:pPr>
            <a:r>
              <a:rPr lang="pt-BR" sz="1600" dirty="0"/>
              <a:t>	O Docker trouxe uma revolução ao desenvolvimento de software ao simplificar a configuração e a gestão de ambientes, ele permite criar </a:t>
            </a:r>
            <a:r>
              <a:rPr lang="pt-BR" sz="1600" b="1" dirty="0"/>
              <a:t>ambientes consistentes e isolados com facilidade</a:t>
            </a:r>
            <a:r>
              <a:rPr lang="pt-BR" sz="1600" dirty="0"/>
              <a:t>. Isso </a:t>
            </a:r>
            <a:r>
              <a:rPr lang="pt-BR" sz="1600" b="1" dirty="0"/>
              <a:t>elimina problemas de compatibilidade e facilita a replicação </a:t>
            </a:r>
            <a:r>
              <a:rPr lang="pt-BR" sz="1600" dirty="0"/>
              <a:t>do ambiente de desenvolvimento em diferentes sistemas, aumentando a eficiência, a agilidade e a confiabilidade nas entregas de software.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1AC3D8B-9FED-8C31-B455-8D48A3CC8FFE}"/>
              </a:ext>
            </a:extLst>
          </p:cNvPr>
          <p:cNvSpPr txBox="1">
            <a:spLocks/>
          </p:cNvSpPr>
          <p:nvPr/>
        </p:nvSpPr>
        <p:spPr>
          <a:xfrm>
            <a:off x="595038" y="1641348"/>
            <a:ext cx="8596668" cy="420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1.1 - Os Desafios do Desenvolvimento Tradicional</a:t>
            </a:r>
          </a:p>
        </p:txBody>
      </p:sp>
    </p:spTree>
    <p:extLst>
      <p:ext uri="{BB962C8B-B14F-4D97-AF65-F5344CB8AC3E}">
        <p14:creationId xmlns:p14="http://schemas.microsoft.com/office/powerpoint/2010/main" val="160412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D2C75-6D3C-4AC9-70EA-B0677717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0DC5D-F928-7769-852B-76AB2402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8" y="609600"/>
            <a:ext cx="8596668" cy="643128"/>
          </a:xfrm>
        </p:spPr>
        <p:txBody>
          <a:bodyPr>
            <a:normAutofit/>
          </a:bodyPr>
          <a:lstStyle/>
          <a:p>
            <a:r>
              <a:rPr lang="pt-BR" dirty="0"/>
              <a:t>1- História e panorama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E8CD9D5-9061-8593-E8B1-9077F08023B6}"/>
              </a:ext>
            </a:extLst>
          </p:cNvPr>
          <p:cNvSpPr txBox="1">
            <a:spLocks/>
          </p:cNvSpPr>
          <p:nvPr/>
        </p:nvSpPr>
        <p:spPr>
          <a:xfrm>
            <a:off x="595038" y="2187477"/>
            <a:ext cx="9170754" cy="1760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/>
              <a:t>	É uma ferramenta que se apoia em recursos existentes no kernel, inicialmente Linux, para </a:t>
            </a:r>
            <a:r>
              <a:rPr lang="pt-BR" sz="1600" b="1" dirty="0"/>
              <a:t>isolar a execução de processos</a:t>
            </a:r>
            <a:r>
              <a:rPr lang="pt-BR" sz="1600" dirty="0"/>
              <a:t>. As ferramentas que o Docker traz são basicamente uma camada de administração de containers, baseado originalmente no LXC. Podemos concluir dizendo que estes recursos já existiam no kernel a um certo tempo, </a:t>
            </a:r>
            <a:r>
              <a:rPr lang="pt-BR" sz="1600" b="1" dirty="0"/>
              <a:t>o que o Docker nos trouxe foi uma maneira simples e efetiva de utiliza-los</a:t>
            </a:r>
            <a:r>
              <a:rPr lang="pt-BR" sz="1600" dirty="0"/>
              <a:t>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1AC3D8B-9FED-8C31-B455-8D48A3CC8FFE}"/>
              </a:ext>
            </a:extLst>
          </p:cNvPr>
          <p:cNvSpPr txBox="1">
            <a:spLocks/>
          </p:cNvSpPr>
          <p:nvPr/>
        </p:nvSpPr>
        <p:spPr>
          <a:xfrm>
            <a:off x="595038" y="1641348"/>
            <a:ext cx="8596668" cy="420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1.2 – Mas o que é o Docker 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323E92F-CBD8-4230-95D8-CAC3770354B3}"/>
              </a:ext>
            </a:extLst>
          </p:cNvPr>
          <p:cNvSpPr txBox="1"/>
          <p:nvPr/>
        </p:nvSpPr>
        <p:spPr>
          <a:xfrm>
            <a:off x="468552" y="4238753"/>
            <a:ext cx="55179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/>
              <a:t>LXC (Linux Containers) </a:t>
            </a:r>
            <a:r>
              <a:rPr lang="pt-BR" sz="1200" dirty="0"/>
              <a:t>é uma tecnologia de virtualização leve que permite executar múltiplos sistemas Linux isolados em um único host.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/>
              <a:t>O kernel </a:t>
            </a:r>
            <a:r>
              <a:rPr lang="pt-BR" sz="1200" dirty="0"/>
              <a:t>é o núcleo central de um sistema operacional. Ele atua como uma ponte entre o hardware do computador e os programas que rodam no sistema, gerenciando recursos como memória, processador, dispositivos de entrada/saída (disco, teclado, mouse, etc.) e a comunicação entre processos.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DB3213F7-BE22-4718-BC54-78A782BB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462" y="3355389"/>
            <a:ext cx="3363389" cy="294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7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D2C75-6D3C-4AC9-70EA-B0677717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0DC5D-F928-7769-852B-76AB2402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8" y="609600"/>
            <a:ext cx="8596668" cy="643128"/>
          </a:xfrm>
        </p:spPr>
        <p:txBody>
          <a:bodyPr>
            <a:normAutofit/>
          </a:bodyPr>
          <a:lstStyle/>
          <a:p>
            <a:r>
              <a:rPr lang="pt-BR" dirty="0"/>
              <a:t>1- História e panorama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E8CD9D5-9061-8593-E8B1-9077F08023B6}"/>
              </a:ext>
            </a:extLst>
          </p:cNvPr>
          <p:cNvSpPr txBox="1">
            <a:spLocks/>
          </p:cNvSpPr>
          <p:nvPr/>
        </p:nvSpPr>
        <p:spPr>
          <a:xfrm>
            <a:off x="595038" y="2187477"/>
            <a:ext cx="5886444" cy="2349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600" dirty="0"/>
              <a:t>	O Docker tende a </a:t>
            </a:r>
            <a:r>
              <a:rPr lang="pt-BR" sz="1600" b="1" dirty="0"/>
              <a:t>utilizar menos recursos</a:t>
            </a:r>
            <a:r>
              <a:rPr lang="pt-BR" sz="1600" dirty="0"/>
              <a:t> que uma VM tradicional, um dos motivos é não precisar de uma pilha completa como vemos a seguir. </a:t>
            </a:r>
            <a:r>
              <a:rPr lang="pt-BR" sz="1600" b="1" dirty="0"/>
              <a:t>O Docker utiliza o mesmo kernel do host</a:t>
            </a:r>
            <a:r>
              <a:rPr lang="pt-BR" sz="1600" dirty="0"/>
              <a:t>, e ainda pode compartilhar bibliotecas. Utilizando o mesmo kernel é possível utilizar outra distribuição com versões diferentes das bibliotecas e aplicativos. Ou Seja, posso estar rodando o </a:t>
            </a:r>
            <a:r>
              <a:rPr lang="pt-BR" sz="1600" dirty="0" err="1"/>
              <a:t>Daemon</a:t>
            </a:r>
            <a:r>
              <a:rPr lang="pt-BR" sz="1600" dirty="0"/>
              <a:t> em um Ubuntu e ter containers rodando em cima do Fedora e outro em </a:t>
            </a:r>
            <a:r>
              <a:rPr lang="pt-BR" sz="1600" dirty="0" err="1"/>
              <a:t>Mint</a:t>
            </a:r>
            <a:r>
              <a:rPr lang="pt-BR" sz="1600" dirty="0"/>
              <a:t>.</a:t>
            </a:r>
          </a:p>
          <a:p>
            <a:pPr marL="0" indent="0" algn="just">
              <a:buNone/>
            </a:pPr>
            <a:endParaRPr lang="pt-BR" sz="16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1AC3D8B-9FED-8C31-B455-8D48A3CC8FFE}"/>
              </a:ext>
            </a:extLst>
          </p:cNvPr>
          <p:cNvSpPr txBox="1">
            <a:spLocks/>
          </p:cNvSpPr>
          <p:nvPr/>
        </p:nvSpPr>
        <p:spPr>
          <a:xfrm>
            <a:off x="595038" y="1641348"/>
            <a:ext cx="8596668" cy="420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1.3 – E porque não uma marquinha virtual 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A5B41F-18E1-466A-A3AF-FA5DF9397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616" y="1366311"/>
            <a:ext cx="2495090" cy="273423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DA34EC8-E5B7-4A98-BF72-7E41B784A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89167"/>
            <a:ext cx="32099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5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D2C75-6D3C-4AC9-70EA-B0677717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0DC5D-F928-7769-852B-76AB2402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8" y="609600"/>
            <a:ext cx="8596668" cy="643128"/>
          </a:xfrm>
        </p:spPr>
        <p:txBody>
          <a:bodyPr>
            <a:normAutofit/>
          </a:bodyPr>
          <a:lstStyle/>
          <a:p>
            <a:r>
              <a:rPr lang="pt-BR" dirty="0"/>
              <a:t>1- História e panorama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E8CD9D5-9061-8593-E8B1-9077F08023B6}"/>
              </a:ext>
            </a:extLst>
          </p:cNvPr>
          <p:cNvSpPr txBox="1">
            <a:spLocks/>
          </p:cNvSpPr>
          <p:nvPr/>
        </p:nvSpPr>
        <p:spPr>
          <a:xfrm>
            <a:off x="626375" y="2049833"/>
            <a:ext cx="8862727" cy="896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600" dirty="0"/>
              <a:t> 	A arquitetura do </a:t>
            </a:r>
            <a:r>
              <a:rPr lang="pt-BR" sz="1600" b="1" dirty="0"/>
              <a:t>Docker </a:t>
            </a:r>
            <a:r>
              <a:rPr lang="pt-BR" sz="1600" b="1" dirty="0" err="1"/>
              <a:t>Engine</a:t>
            </a:r>
            <a:r>
              <a:rPr lang="pt-BR" sz="1600" dirty="0"/>
              <a:t> é composta por três principais componentes, que trabalham em conjunto para permitir a criação, execução e gerenciamento de contêineres. Esses componentes são: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1AC3D8B-9FED-8C31-B455-8D48A3CC8FFE}"/>
              </a:ext>
            </a:extLst>
          </p:cNvPr>
          <p:cNvSpPr txBox="1">
            <a:spLocks/>
          </p:cNvSpPr>
          <p:nvPr/>
        </p:nvSpPr>
        <p:spPr>
          <a:xfrm>
            <a:off x="595038" y="1641348"/>
            <a:ext cx="8596668" cy="420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1.4 – Arquitetura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CBF2BA-9F74-4117-9F22-AFD6CC32D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14" y="3030038"/>
            <a:ext cx="4045721" cy="238843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FA95C1C-106B-4701-8D07-3C4C2A05F226}"/>
              </a:ext>
            </a:extLst>
          </p:cNvPr>
          <p:cNvSpPr txBox="1"/>
          <p:nvPr/>
        </p:nvSpPr>
        <p:spPr>
          <a:xfrm>
            <a:off x="7400250" y="3041509"/>
            <a:ext cx="20888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O </a:t>
            </a:r>
            <a:r>
              <a:rPr lang="pt-BR" sz="1200" b="1" dirty="0"/>
              <a:t>Docker Hub</a:t>
            </a:r>
            <a:r>
              <a:rPr lang="pt-BR" sz="1200" dirty="0"/>
              <a:t> é o registry público mais popular, mas também é possível configurar registries privados. Quando você puxa (</a:t>
            </a:r>
            <a:r>
              <a:rPr lang="pt-BR" sz="1200" dirty="0" err="1"/>
              <a:t>pull</a:t>
            </a:r>
            <a:r>
              <a:rPr lang="pt-BR" sz="1200" dirty="0"/>
              <a:t>) ou envia (</a:t>
            </a:r>
            <a:r>
              <a:rPr lang="pt-BR" sz="1200" dirty="0" err="1"/>
              <a:t>push</a:t>
            </a:r>
            <a:r>
              <a:rPr lang="pt-BR" sz="1200" dirty="0"/>
              <a:t>) imagens, está interagindo com o Docker Registry.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2C5D4C6-F066-4976-8992-BE6BCF7CFF44}"/>
              </a:ext>
            </a:extLst>
          </p:cNvPr>
          <p:cNvSpPr txBox="1"/>
          <p:nvPr/>
        </p:nvSpPr>
        <p:spPr>
          <a:xfrm>
            <a:off x="1332783" y="3070094"/>
            <a:ext cx="17241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/>
              <a:t>O Docker </a:t>
            </a:r>
            <a:r>
              <a:rPr lang="pt-BR" sz="1200" dirty="0" err="1"/>
              <a:t>Client</a:t>
            </a:r>
            <a:r>
              <a:rPr lang="pt-BR" sz="1200" dirty="0"/>
              <a:t> é a interface de linha de comando (CLI) que os usuários interagem diretamente. Ele envia comandos para o Docker </a:t>
            </a:r>
            <a:r>
              <a:rPr lang="pt-BR" sz="1200" dirty="0" err="1"/>
              <a:t>Daemon</a:t>
            </a:r>
            <a:r>
              <a:rPr lang="pt-BR" sz="1200" dirty="0"/>
              <a:t>, que executa as ações solicitadas, como criar contêineres, listar imagens ou manipular volumes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5DC4CA0-D4CB-4F6B-B9D5-CFEC8E0A4EB9}"/>
              </a:ext>
            </a:extLst>
          </p:cNvPr>
          <p:cNvSpPr txBox="1"/>
          <p:nvPr/>
        </p:nvSpPr>
        <p:spPr>
          <a:xfrm>
            <a:off x="3056965" y="5626176"/>
            <a:ext cx="44285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dirty="0"/>
              <a:t>O Docker </a:t>
            </a:r>
            <a:r>
              <a:rPr lang="pt-BR" sz="1200" dirty="0" err="1"/>
              <a:t>Daemon</a:t>
            </a:r>
            <a:r>
              <a:rPr lang="pt-BR" sz="1200" dirty="0"/>
              <a:t> é o processo principal que executa no sistema e gerencia a execução dos contêineres. Ele escuta as requisições do cliente Docker e interage com o sistema operacional para construir, executar e orquestrar contêineres</a:t>
            </a:r>
          </a:p>
        </p:txBody>
      </p:sp>
    </p:spTree>
    <p:extLst>
      <p:ext uri="{BB962C8B-B14F-4D97-AF65-F5344CB8AC3E}">
        <p14:creationId xmlns:p14="http://schemas.microsoft.com/office/powerpoint/2010/main" val="264370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D2C75-6D3C-4AC9-70EA-B0677717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0DC5D-F928-7769-852B-76AB2402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38" y="609600"/>
            <a:ext cx="8596668" cy="643128"/>
          </a:xfrm>
        </p:spPr>
        <p:txBody>
          <a:bodyPr>
            <a:normAutofit/>
          </a:bodyPr>
          <a:lstStyle/>
          <a:p>
            <a:r>
              <a:rPr lang="pt-BR" dirty="0"/>
              <a:t>1- História e panorama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E8CD9D5-9061-8593-E8B1-9077F08023B6}"/>
              </a:ext>
            </a:extLst>
          </p:cNvPr>
          <p:cNvSpPr txBox="1">
            <a:spLocks/>
          </p:cNvSpPr>
          <p:nvPr/>
        </p:nvSpPr>
        <p:spPr>
          <a:xfrm>
            <a:off x="595038" y="2187477"/>
            <a:ext cx="5886444" cy="2349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600" dirty="0"/>
              <a:t>	Acessem o </a:t>
            </a:r>
            <a:r>
              <a:rPr lang="pt-BR" sz="1600" dirty="0">
                <a:hlinkClick r:id="rId2"/>
              </a:rPr>
              <a:t>link</a:t>
            </a:r>
            <a:r>
              <a:rPr lang="pt-BR" sz="1600" dirty="0"/>
              <a:t> e sigam os passo a passo.</a:t>
            </a:r>
          </a:p>
          <a:p>
            <a:pPr marL="0" indent="0" algn="just">
              <a:buNone/>
            </a:pPr>
            <a:endParaRPr lang="pt-BR" sz="16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1AC3D8B-9FED-8C31-B455-8D48A3CC8FFE}"/>
              </a:ext>
            </a:extLst>
          </p:cNvPr>
          <p:cNvSpPr txBox="1">
            <a:spLocks/>
          </p:cNvSpPr>
          <p:nvPr/>
        </p:nvSpPr>
        <p:spPr>
          <a:xfrm>
            <a:off x="595038" y="1641348"/>
            <a:ext cx="8596668" cy="420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1.3 – Instalação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C05A413-BA40-4593-A826-50A8093E1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06" y="2617613"/>
            <a:ext cx="6890712" cy="335896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D42E899-41DC-4E9D-9BC1-1556A5714D8C}"/>
              </a:ext>
            </a:extLst>
          </p:cNvPr>
          <p:cNvSpPr txBox="1"/>
          <p:nvPr/>
        </p:nvSpPr>
        <p:spPr>
          <a:xfrm>
            <a:off x="1033181" y="6083546"/>
            <a:ext cx="7465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https://docs.docker.com/desktop/setup/install/windows-install/</a:t>
            </a:r>
          </a:p>
        </p:txBody>
      </p:sp>
    </p:spTree>
    <p:extLst>
      <p:ext uri="{BB962C8B-B14F-4D97-AF65-F5344CB8AC3E}">
        <p14:creationId xmlns:p14="http://schemas.microsoft.com/office/powerpoint/2010/main" val="35258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D2C75-6D3C-4AC9-70EA-B0677717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0DC5D-F928-7769-852B-76AB2402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462" y="1649506"/>
            <a:ext cx="6505010" cy="3415553"/>
          </a:xfrm>
        </p:spPr>
        <p:txBody>
          <a:bodyPr>
            <a:normAutofit fontScale="90000"/>
          </a:bodyPr>
          <a:lstStyle/>
          <a:p>
            <a:r>
              <a:rPr lang="pt-BR" sz="11100" dirty="0"/>
              <a:t>Conceitos </a:t>
            </a:r>
            <a:br>
              <a:rPr lang="pt-BR" sz="11100" dirty="0"/>
            </a:br>
            <a:r>
              <a:rPr lang="pt-BR" sz="11100" dirty="0"/>
              <a:t>Básicos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F42461-6FFC-4F8D-8625-CECA95AEE17B}"/>
              </a:ext>
            </a:extLst>
          </p:cNvPr>
          <p:cNvSpPr txBox="1"/>
          <p:nvPr/>
        </p:nvSpPr>
        <p:spPr>
          <a:xfrm>
            <a:off x="1461246" y="1894960"/>
            <a:ext cx="195206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0" dirty="0">
                <a:solidFill>
                  <a:schemeClr val="accent1"/>
                </a:solidFill>
              </a:rPr>
              <a:t>2</a:t>
            </a:r>
            <a:r>
              <a:rPr lang="pt-BR" sz="20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05239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697</TotalTime>
  <Words>1431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Wingdings</vt:lpstr>
      <vt:lpstr>Wingdings 3</vt:lpstr>
      <vt:lpstr>Facetado</vt:lpstr>
      <vt:lpstr>Apresentação do PowerPoint</vt:lpstr>
      <vt:lpstr>Sumário</vt:lpstr>
      <vt:lpstr>Historia &amp;  Panorama</vt:lpstr>
      <vt:lpstr>1- História e panorama</vt:lpstr>
      <vt:lpstr>1- História e panorama</vt:lpstr>
      <vt:lpstr>1- História e panorama</vt:lpstr>
      <vt:lpstr>1- História e panorama</vt:lpstr>
      <vt:lpstr>1- História e panorama</vt:lpstr>
      <vt:lpstr>Conceitos  Básicos</vt:lpstr>
      <vt:lpstr>2 - Conceitos Básicos</vt:lpstr>
      <vt:lpstr>2 - Conceitos Básicos</vt:lpstr>
      <vt:lpstr>2 - Conceitos Básicos</vt:lpstr>
      <vt:lpstr>2 - Conceitos Básicos</vt:lpstr>
      <vt:lpstr>2 - Conceitos Básicos</vt:lpstr>
      <vt:lpstr>2 - Comandos</vt:lpstr>
      <vt:lpstr>2 - Comandos</vt:lpstr>
      <vt:lpstr>2 - Comandos</vt:lpstr>
      <vt:lpstr>2 - Comandos</vt:lpstr>
      <vt:lpstr>Além  Da Teoria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Mateus Nicolau</cp:lastModifiedBy>
  <cp:revision>9</cp:revision>
  <dcterms:created xsi:type="dcterms:W3CDTF">2024-12-14T22:17:34Z</dcterms:created>
  <dcterms:modified xsi:type="dcterms:W3CDTF">2024-12-18T14:37:07Z</dcterms:modified>
</cp:coreProperties>
</file>