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93" r:id="rId2"/>
    <p:sldId id="295" r:id="rId3"/>
    <p:sldId id="294" r:id="rId4"/>
    <p:sldId id="296" r:id="rId5"/>
    <p:sldId id="297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99FF"/>
    <a:srgbClr val="007D00"/>
    <a:srgbClr val="60F24C"/>
    <a:srgbClr val="FFFFFF"/>
    <a:srgbClr val="00E1E1"/>
    <a:srgbClr val="0000FF"/>
    <a:srgbClr val="E100E1"/>
    <a:srgbClr val="96E164"/>
    <a:srgbClr val="DCFC4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4" autoAdjust="0"/>
    <p:restoredTop sz="94731" autoAdjust="0"/>
  </p:normalViewPr>
  <p:slideViewPr>
    <p:cSldViewPr>
      <p:cViewPr varScale="1">
        <p:scale>
          <a:sx n="73" d="100"/>
          <a:sy n="73" d="100"/>
        </p:scale>
        <p:origin x="-1374" y="-138"/>
      </p:cViewPr>
      <p:guideLst>
        <p:guide orient="horz" pos="18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30" d="100"/>
          <a:sy n="130" d="100"/>
        </p:scale>
        <p:origin x="-2616" y="66"/>
      </p:cViewPr>
      <p:guideLst>
        <p:guide orient="horz" pos="2881"/>
        <p:guide pos="2159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8469" cy="45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43" tIns="45772" rIns="91543" bIns="45772" numCol="1" anchor="t" anchorCtr="0" compatLnSpc="1">
            <a:prstTxWarp prst="textNoShape">
              <a:avLst/>
            </a:prstTxWarp>
          </a:bodyPr>
          <a:lstStyle>
            <a:lvl1pPr defTabSz="914485" eaLnBrk="0" hangingPunct="0">
              <a:defRPr sz="11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903" y="0"/>
            <a:ext cx="2988469" cy="45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43" tIns="45772" rIns="91543" bIns="45772" numCol="1" anchor="t" anchorCtr="0" compatLnSpc="1">
            <a:prstTxWarp prst="textNoShape">
              <a:avLst/>
            </a:prstTxWarp>
          </a:bodyPr>
          <a:lstStyle>
            <a:lvl1pPr algn="r" defTabSz="914485" eaLnBrk="0" hangingPunct="0">
              <a:defRPr sz="11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08572"/>
            <a:ext cx="2988469" cy="45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43" tIns="45772" rIns="91543" bIns="45772" numCol="1" anchor="b" anchorCtr="0" compatLnSpc="1">
            <a:prstTxWarp prst="textNoShape">
              <a:avLst/>
            </a:prstTxWarp>
          </a:bodyPr>
          <a:lstStyle>
            <a:lvl1pPr defTabSz="914485" eaLnBrk="0" hangingPunct="0">
              <a:defRPr sz="11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903" y="8708572"/>
            <a:ext cx="2988469" cy="45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43" tIns="45772" rIns="91543" bIns="45772" numCol="1" anchor="b" anchorCtr="0" compatLnSpc="1">
            <a:prstTxWarp prst="textNoShape">
              <a:avLst/>
            </a:prstTxWarp>
          </a:bodyPr>
          <a:lstStyle>
            <a:lvl1pPr algn="r" defTabSz="914485" eaLnBrk="0" hangingPunct="0">
              <a:defRPr sz="11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B68ED91-29C5-46FD-BFA8-BC60E5D76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4723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98" cy="45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44" tIns="46272" rIns="92544" bIns="46272" numCol="1" anchor="t" anchorCtr="0" compatLnSpc="1">
            <a:prstTxWarp prst="textNoShape">
              <a:avLst/>
            </a:prstTxWarp>
          </a:bodyPr>
          <a:lstStyle>
            <a:lvl1pPr defTabSz="926498" eaLnBrk="0" hangingPunct="0">
              <a:defRPr sz="11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903" y="0"/>
            <a:ext cx="2972097" cy="45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44" tIns="46272" rIns="92544" bIns="46272" numCol="1" anchor="t" anchorCtr="0" compatLnSpc="1">
            <a:prstTxWarp prst="textNoShape">
              <a:avLst/>
            </a:prstTxWarp>
          </a:bodyPr>
          <a:lstStyle>
            <a:lvl1pPr algn="r" defTabSz="926498" eaLnBrk="0" hangingPunct="0">
              <a:defRPr sz="11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728663"/>
            <a:ext cx="4622800" cy="3467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805" y="4376965"/>
            <a:ext cx="5030391" cy="407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44" tIns="46272" rIns="92544" bIns="462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8334"/>
            <a:ext cx="2972098" cy="45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44" tIns="46272" rIns="92544" bIns="46272" numCol="1" anchor="b" anchorCtr="0" compatLnSpc="1">
            <a:prstTxWarp prst="textNoShape">
              <a:avLst/>
            </a:prstTxWarp>
          </a:bodyPr>
          <a:lstStyle>
            <a:lvl1pPr defTabSz="926498" eaLnBrk="0" hangingPunct="0">
              <a:defRPr sz="11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903" y="8678334"/>
            <a:ext cx="2972097" cy="45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44" tIns="46272" rIns="92544" bIns="46272" numCol="1" anchor="b" anchorCtr="0" compatLnSpc="1">
            <a:prstTxWarp prst="textNoShape">
              <a:avLst/>
            </a:prstTxWarp>
          </a:bodyPr>
          <a:lstStyle>
            <a:lvl1pPr algn="r" defTabSz="926498" eaLnBrk="0" hangingPunct="0">
              <a:defRPr sz="11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49C7109-1032-4B43-8F2F-AA1BCACC6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90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1125" indent="-111125" algn="l" rtl="0" eaLnBrk="0" fontAlgn="base" hangingPunct="0"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338138" indent="-112713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kumimoji="1" sz="1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568325" indent="-115888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803275" indent="-1206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025525" indent="-1079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6EE1D-F420-45CD-89A8-30AC4650FDC1}" type="slidenum">
              <a:rPr lang="en-US" smtClean="0">
                <a:cs typeface="Arial" charset="0"/>
              </a:rPr>
              <a:pPr/>
              <a:t>1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340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/>
          <p:cNvSpPr>
            <a:spLocks/>
          </p:cNvSpPr>
          <p:nvPr/>
        </p:nvSpPr>
        <p:spPr bwMode="auto">
          <a:xfrm>
            <a:off x="0" y="377825"/>
            <a:ext cx="2895600" cy="64801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F8E870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 userDrawn="1"/>
        </p:nvSpPr>
        <p:spPr>
          <a:xfrm>
            <a:off x="6248400" y="0"/>
            <a:ext cx="2895600" cy="685800"/>
          </a:xfrm>
          <a:prstGeom prst="rect">
            <a:avLst/>
          </a:prstGeom>
          <a:ln/>
        </p:spPr>
        <p:txBody>
          <a:bodyPr/>
          <a:lstStyle>
            <a:lvl1pPr algn="r">
              <a:defRPr sz="1400">
                <a:solidFill>
                  <a:srgbClr val="1964C8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z="1200" dirty="0" smtClean="0">
                <a:cs typeface="+mn-cs"/>
              </a:rPr>
              <a:t>Date:</a:t>
            </a:r>
            <a:r>
              <a:rPr lang="en-US" sz="1200" kern="1200" dirty="0" smtClean="0">
                <a:solidFill>
                  <a:srgbClr val="1964C8"/>
                </a:solidFill>
                <a:latin typeface="Calibri" pitchFamily="34" charset="0"/>
                <a:ea typeface="+mn-ea"/>
                <a:cs typeface="Arial" charset="0"/>
              </a:rPr>
              <a:t> October 16</a:t>
            </a:r>
            <a:r>
              <a:rPr lang="en-US" sz="1200" kern="1200" baseline="0" dirty="0" smtClean="0">
                <a:solidFill>
                  <a:srgbClr val="1964C8"/>
                </a:solidFill>
                <a:latin typeface="Calibri" pitchFamily="34" charset="0"/>
                <a:ea typeface="+mn-ea"/>
                <a:cs typeface="Arial" charset="0"/>
              </a:rPr>
              <a:t>, 2013 </a:t>
            </a:r>
            <a:br>
              <a:rPr lang="en-US" sz="1200" kern="1200" baseline="0" dirty="0" smtClean="0">
                <a:solidFill>
                  <a:srgbClr val="1964C8"/>
                </a:solidFill>
                <a:latin typeface="Calibri" pitchFamily="34" charset="0"/>
                <a:ea typeface="+mn-ea"/>
                <a:cs typeface="Arial" charset="0"/>
              </a:rPr>
            </a:br>
            <a:r>
              <a:rPr lang="en-US" sz="1200" dirty="0" smtClean="0">
                <a:cs typeface="+mn-cs"/>
              </a:rPr>
              <a:t>Page:  </a:t>
            </a:r>
            <a:fld id="{E64EF06D-11BC-4F80-B2F6-5A1D057654BA}" type="slidenum">
              <a:rPr lang="en-US" sz="1200" smtClean="0">
                <a:cs typeface="+mn-cs"/>
              </a:rPr>
              <a:pPr>
                <a:defRPr/>
              </a:pPr>
              <a:t>‹#›</a:t>
            </a:fld>
            <a:endParaRPr lang="en-US" sz="1200" dirty="0" smtClean="0"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2562225" y="1193800"/>
            <a:ext cx="39925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4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MEEM 5250</a:t>
            </a:r>
            <a:br>
              <a:rPr lang="en-US" sz="2400" b="1"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en-US" sz="2400">
                <a:latin typeface="Calibri" pitchFamily="34" charset="0"/>
                <a:ea typeface="Calibri" pitchFamily="34" charset="0"/>
                <a:cs typeface="Times New Roman" pitchFamily="18" charset="0"/>
              </a:rPr>
              <a:t>Internal Combustion Engines II</a:t>
            </a:r>
            <a:endParaRPr lang="en-US" sz="400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6" name="Picture 3" descr="I:\JNABER\Teaching\MEEM5990.Hybrids\2009.Fall\Lectures\logo_pp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3738" y="152400"/>
            <a:ext cx="267652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86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667000"/>
            <a:ext cx="9144000" cy="2362200"/>
          </a:xfrm>
          <a:ln w="9525"/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2375" y="0"/>
            <a:ext cx="1691625" cy="6248400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993956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0"/>
            <a:ext cx="80581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8534400" cy="2667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581400"/>
            <a:ext cx="8534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0"/>
            <a:ext cx="80581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4191000" cy="5486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762000"/>
            <a:ext cx="4191000" cy="2667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581400"/>
            <a:ext cx="4191000" cy="2667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0"/>
            <a:ext cx="80581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191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762000"/>
            <a:ext cx="4191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0"/>
            <a:ext cx="80581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4191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191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772400" cy="1362075"/>
          </a:xfrm>
        </p:spPr>
        <p:txBody>
          <a:bodyPr tIns="91440" bIns="91440" anchor="t"/>
          <a:lstStyle>
            <a:lvl1pPr algn="ctr">
              <a:lnSpc>
                <a:spcPct val="100000"/>
              </a:lnSpc>
              <a:defRPr sz="44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38600"/>
            <a:ext cx="7772400" cy="1500187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bg>
      <p:bgPr>
        <a:solidFill>
          <a:schemeClr val="tx2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772400" cy="1362075"/>
          </a:xfrm>
        </p:spPr>
        <p:txBody>
          <a:bodyPr tIns="91440" bIns="91440" anchor="t"/>
          <a:lstStyle>
            <a:lvl1pPr algn="ctr">
              <a:lnSpc>
                <a:spcPct val="100000"/>
              </a:lnSpc>
              <a:defRPr sz="4400" b="1" cap="all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38600"/>
            <a:ext cx="7772400" cy="1500187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FFFF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7078334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191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191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9"/>
          <p:cNvGrpSpPr>
            <a:grpSpLocks/>
          </p:cNvGrpSpPr>
          <p:nvPr/>
        </p:nvGrpSpPr>
        <p:grpSpPr bwMode="auto">
          <a:xfrm>
            <a:off x="1206500" y="828675"/>
            <a:ext cx="6731000" cy="5200650"/>
            <a:chOff x="757" y="720"/>
            <a:chExt cx="4240" cy="3276"/>
          </a:xfrm>
        </p:grpSpPr>
        <p:pic>
          <p:nvPicPr>
            <p:cNvPr id="30731" name="Picture 10"/>
            <p:cNvPicPr>
              <a:picLocks noChangeAspect="1" noChangeArrowheads="1"/>
            </p:cNvPicPr>
            <p:nvPr userDrawn="1"/>
          </p:nvPicPr>
          <p:blipFill>
            <a:blip r:embed="rId18" cstate="print">
              <a:lum bright="46000"/>
            </a:blip>
            <a:srcRect/>
            <a:stretch>
              <a:fillRect/>
            </a:stretch>
          </p:blipFill>
          <p:spPr bwMode="auto">
            <a:xfrm>
              <a:off x="762" y="2416"/>
              <a:ext cx="4235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2" name="Picture 11"/>
            <p:cNvPicPr>
              <a:picLocks noChangeAspect="1" noChangeArrowheads="1"/>
            </p:cNvPicPr>
            <p:nvPr userDrawn="1"/>
          </p:nvPicPr>
          <p:blipFill>
            <a:blip r:embed="rId18" cstate="print">
              <a:lum bright="46000"/>
            </a:blip>
            <a:srcRect/>
            <a:stretch>
              <a:fillRect/>
            </a:stretch>
          </p:blipFill>
          <p:spPr bwMode="auto">
            <a:xfrm>
              <a:off x="757" y="1568"/>
              <a:ext cx="4235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3" name="Picture 12"/>
            <p:cNvPicPr>
              <a:picLocks noChangeAspect="1" noChangeArrowheads="1"/>
            </p:cNvPicPr>
            <p:nvPr userDrawn="1"/>
          </p:nvPicPr>
          <p:blipFill>
            <a:blip r:embed="rId18" cstate="print">
              <a:lum bright="46000"/>
            </a:blip>
            <a:srcRect/>
            <a:stretch>
              <a:fillRect/>
            </a:stretch>
          </p:blipFill>
          <p:spPr bwMode="auto">
            <a:xfrm>
              <a:off x="757" y="720"/>
              <a:ext cx="4235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4" name="Picture 13"/>
            <p:cNvPicPr>
              <a:picLocks noChangeAspect="1" noChangeArrowheads="1"/>
            </p:cNvPicPr>
            <p:nvPr userDrawn="1"/>
          </p:nvPicPr>
          <p:blipFill>
            <a:blip r:embed="rId18" cstate="print">
              <a:lum bright="46000"/>
            </a:blip>
            <a:srcRect/>
            <a:stretch>
              <a:fillRect/>
            </a:stretch>
          </p:blipFill>
          <p:spPr bwMode="auto">
            <a:xfrm>
              <a:off x="757" y="3264"/>
              <a:ext cx="4235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0"/>
            <a:ext cx="80581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762000"/>
            <a:ext cx="8534400" cy="5486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30725" name="Group 10"/>
          <p:cNvGrpSpPr>
            <a:grpSpLocks/>
          </p:cNvGrpSpPr>
          <p:nvPr/>
        </p:nvGrpSpPr>
        <p:grpSpPr bwMode="auto">
          <a:xfrm>
            <a:off x="228600" y="6096000"/>
            <a:ext cx="8686800" cy="76200"/>
            <a:chOff x="288" y="3840"/>
            <a:chExt cx="5184" cy="48"/>
          </a:xfrm>
        </p:grpSpPr>
        <p:sp>
          <p:nvSpPr>
            <p:cNvPr id="667653" name="Line 5"/>
            <p:cNvSpPr>
              <a:spLocks noChangeShapeType="1"/>
            </p:cNvSpPr>
            <p:nvPr/>
          </p:nvSpPr>
          <p:spPr bwMode="auto">
            <a:xfrm>
              <a:off x="288" y="3840"/>
              <a:ext cx="5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667654" name="Line 6"/>
            <p:cNvSpPr>
              <a:spLocks noChangeShapeType="1"/>
            </p:cNvSpPr>
            <p:nvPr/>
          </p:nvSpPr>
          <p:spPr bwMode="auto">
            <a:xfrm>
              <a:off x="384" y="3888"/>
              <a:ext cx="50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</p:grpSp>
      <p:sp>
        <p:nvSpPr>
          <p:cNvPr id="667659" name="Text Box 11"/>
          <p:cNvSpPr txBox="1">
            <a:spLocks noChangeArrowheads="1"/>
          </p:cNvSpPr>
          <p:nvPr/>
        </p:nvSpPr>
        <p:spPr bwMode="auto">
          <a:xfrm>
            <a:off x="6937375" y="6386513"/>
            <a:ext cx="2046288" cy="40005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1000" dirty="0">
                <a:cs typeface="+mn-cs"/>
              </a:rPr>
              <a:t>MEEM5250 – IC Engines II</a:t>
            </a:r>
            <a:br>
              <a:rPr lang="en-US" sz="1000" dirty="0">
                <a:cs typeface="+mn-cs"/>
              </a:rPr>
            </a:br>
            <a:r>
              <a:rPr lang="en-US" sz="1000" dirty="0">
                <a:cs typeface="+mn-cs"/>
              </a:rPr>
              <a:t>Copyright © </a:t>
            </a:r>
            <a:r>
              <a:rPr lang="en-US" sz="1000" dirty="0" smtClean="0">
                <a:cs typeface="+mn-cs"/>
              </a:rPr>
              <a:t>2013 </a:t>
            </a:r>
            <a:r>
              <a:rPr lang="en-US" sz="1000" dirty="0">
                <a:cs typeface="+mn-cs"/>
              </a:rPr>
              <a:t>Michigan Tech</a:t>
            </a: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>
          <a:xfrm>
            <a:off x="6477000" y="0"/>
            <a:ext cx="2667000" cy="685800"/>
          </a:xfrm>
          <a:prstGeom prst="rect">
            <a:avLst/>
          </a:prstGeom>
          <a:ln/>
        </p:spPr>
        <p:txBody>
          <a:bodyPr/>
          <a:lstStyle>
            <a:lvl1pPr algn="r">
              <a:defRPr sz="1400">
                <a:solidFill>
                  <a:srgbClr val="1964C8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z="1200" dirty="0" smtClean="0">
                <a:cs typeface="+mn-cs"/>
              </a:rPr>
              <a:t>Date:  October 16</a:t>
            </a:r>
            <a:r>
              <a:rPr lang="en-US" sz="1200" baseline="0" dirty="0" smtClean="0">
                <a:cs typeface="+mn-cs"/>
              </a:rPr>
              <a:t>, 2013</a:t>
            </a:r>
            <a:endParaRPr lang="en-US" sz="1200" dirty="0" smtClean="0">
              <a:cs typeface="+mn-cs"/>
            </a:endParaRPr>
          </a:p>
          <a:p>
            <a:pPr>
              <a:defRPr/>
            </a:pPr>
            <a:r>
              <a:rPr lang="en-US" sz="1200" dirty="0" smtClean="0">
                <a:cs typeface="+mn-cs"/>
              </a:rPr>
              <a:t>Page:  </a:t>
            </a:r>
            <a:fld id="{0BD99866-D1C2-4870-A2D6-7E27B70BCD02}" type="slidenum">
              <a:rPr lang="en-US" sz="1200" smtClean="0">
                <a:cs typeface="+mn-cs"/>
              </a:rPr>
              <a:pPr>
                <a:defRPr/>
              </a:pPr>
              <a:t>‹#›</a:t>
            </a:fld>
            <a:endParaRPr lang="en-US" sz="1200" dirty="0" smtClean="0">
              <a:cs typeface="+mn-cs"/>
            </a:endParaRPr>
          </a:p>
        </p:txBody>
      </p:sp>
      <p:pic>
        <p:nvPicPr>
          <p:cNvPr id="30728" name="Picture 5" descr="I:\JNABER\Teaching\MEEM5990.Hybrids\2009.Fall\Lectures\logo_pp_CtheF_Hel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28588" y="6272213"/>
            <a:ext cx="23749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73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61" r:id="rId13"/>
    <p:sldLayoutId id="2147483660" r:id="rId14"/>
    <p:sldLayoutId id="2147483659" r:id="rId15"/>
    <p:sldLayoutId id="2147483658" r:id="rId16"/>
  </p:sldLayoutIdLst>
  <p:transition spd="med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Arial" pitchFamily="34" charset="0"/>
        </a:defRPr>
      </a:lvl6pPr>
      <a:lvl7pPr marL="914400"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Arial" pitchFamily="34" charset="0"/>
        </a:defRPr>
      </a:lvl7pPr>
      <a:lvl8pPr marL="1371600"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Arial" pitchFamily="34" charset="0"/>
        </a:defRPr>
      </a:lvl8pPr>
      <a:lvl9pPr marL="1828800"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Arial" pitchFamily="34" charset="0"/>
        </a:defRPr>
      </a:lvl9pPr>
    </p:titleStyle>
    <p:bodyStyle>
      <a:lvl1pPr marL="233363" indent="-23336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SzPct val="125000"/>
        <a:buChar char="•"/>
        <a:defRPr kumimoji="1"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71500" indent="-2238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Calibri" pitchFamily="34" charset="0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defRPr kumimoji="1" sz="2400">
          <a:solidFill>
            <a:schemeClr val="tx1"/>
          </a:solidFill>
          <a:latin typeface="Calibri" pitchFamily="34" charset="0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kumimoji="1" sz="2400">
          <a:solidFill>
            <a:schemeClr val="tx1"/>
          </a:solidFill>
          <a:latin typeface="Calibri" pitchFamily="34" charset="0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defRPr kumimoji="1" sz="2400">
          <a:solidFill>
            <a:schemeClr val="tx1"/>
          </a:solidFill>
          <a:latin typeface="Calibri" pitchFamily="34" charset="0"/>
        </a:defRPr>
      </a:lvl5pPr>
      <a:lvl6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defRPr kumimoji="1" sz="2000">
          <a:solidFill>
            <a:schemeClr val="tx1"/>
          </a:solidFill>
          <a:latin typeface="+mn-lt"/>
        </a:defRPr>
      </a:lvl6pPr>
      <a:lvl7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defRPr kumimoji="1" sz="2000">
          <a:solidFill>
            <a:schemeClr val="tx1"/>
          </a:solidFill>
          <a:latin typeface="+mn-lt"/>
        </a:defRPr>
      </a:lvl7pPr>
      <a:lvl8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defRPr kumimoji="1" sz="2000">
          <a:solidFill>
            <a:schemeClr val="tx1"/>
          </a:solidFill>
          <a:latin typeface="+mn-lt"/>
        </a:defRPr>
      </a:lvl8pPr>
      <a:lvl9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5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ubtitle 3"/>
          <p:cNvSpPr>
            <a:spLocks noGrp="1"/>
          </p:cNvSpPr>
          <p:nvPr>
            <p:ph type="subTitle" sz="quarter" idx="1"/>
          </p:nvPr>
        </p:nvSpPr>
        <p:spPr>
          <a:ln w="0"/>
        </p:spPr>
        <p:txBody>
          <a:bodyPr/>
          <a:lstStyle/>
          <a:p>
            <a:r>
              <a:rPr lang="en-US" dirty="0" smtClean="0"/>
              <a:t>Assignment 4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SI Engine Combustion and Causality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190500" y="5029200"/>
            <a:ext cx="4267200" cy="1570303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600" dirty="0" err="1" smtClean="0">
                <a:solidFill>
                  <a:schemeClr val="tx2"/>
                </a:solidFill>
              </a:rPr>
              <a:t>Arjun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Darbha</a:t>
            </a:r>
            <a:endParaRPr lang="en-US" sz="1600" dirty="0" smtClean="0">
              <a:solidFill>
                <a:schemeClr val="tx2"/>
              </a:solidFill>
            </a:endParaRPr>
          </a:p>
          <a:p>
            <a:pPr eaLnBrk="0" hangingPunct="0"/>
            <a:r>
              <a:rPr lang="en-US" sz="1600" dirty="0" err="1" smtClean="0">
                <a:solidFill>
                  <a:schemeClr val="tx2"/>
                </a:solidFill>
              </a:rPr>
              <a:t>Meng</a:t>
            </a:r>
            <a:r>
              <a:rPr lang="en-US" sz="1600" dirty="0" smtClean="0">
                <a:solidFill>
                  <a:schemeClr val="tx2"/>
                </a:solidFill>
              </a:rPr>
              <a:t> Tang</a:t>
            </a:r>
          </a:p>
          <a:p>
            <a:pPr eaLnBrk="0" hangingPunct="0"/>
            <a:r>
              <a:rPr lang="en-US" sz="1600" dirty="0" err="1" smtClean="0">
                <a:solidFill>
                  <a:schemeClr val="tx2"/>
                </a:solidFill>
              </a:rPr>
              <a:t>Venkata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Vedam</a:t>
            </a:r>
            <a:endParaRPr lang="en-US" sz="1600" dirty="0" smtClean="0">
              <a:solidFill>
                <a:schemeClr val="tx2"/>
              </a:solidFill>
            </a:endParaRPr>
          </a:p>
          <a:p>
            <a:pPr eaLnBrk="0" hangingPunct="0"/>
            <a:r>
              <a:rPr lang="en-US" sz="1600" dirty="0" smtClean="0">
                <a:solidFill>
                  <a:schemeClr val="tx2"/>
                </a:solidFill>
              </a:rPr>
              <a:t>Yogesh Kanabar</a:t>
            </a:r>
          </a:p>
          <a:p>
            <a:pPr eaLnBrk="0" hangingPunct="0"/>
            <a:r>
              <a:rPr lang="en-US" sz="1600" dirty="0" err="1" smtClean="0">
                <a:solidFill>
                  <a:schemeClr val="tx2"/>
                </a:solidFill>
              </a:rPr>
              <a:t>Zhuyong</a:t>
            </a:r>
            <a:r>
              <a:rPr lang="en-US" sz="1600" dirty="0" smtClean="0">
                <a:solidFill>
                  <a:schemeClr val="tx2"/>
                </a:solidFill>
              </a:rPr>
              <a:t> Yang</a:t>
            </a:r>
          </a:p>
          <a:p>
            <a:pPr eaLnBrk="0" hangingPunct="0"/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7" name="~PP1257.WAV">
            <a:hlinkClick r:id="" action="ppaction://media"/>
          </p:cNvPr>
          <p:cNvPicPr>
            <a:picLocks noRot="1" noChangeAspect="1"/>
          </p:cNvPicPr>
          <p:nvPr>
            <a:wavAudioFile r:embed="rId1" name="~PP1257.WAV"/>
          </p:nvPr>
        </p:nvPicPr>
        <p:blipFill>
          <a:blip r:embed="rId4" cstate="print"/>
          <a:stretch>
            <a:fillRect/>
          </a:stretch>
        </p:blipFill>
        <p:spPr>
          <a:xfrm>
            <a:off x="8694738" y="6408738"/>
            <a:ext cx="304800" cy="3048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1558" y="4926795"/>
            <a:ext cx="1314911" cy="130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Zhuyong Yan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75565" y="4965199"/>
            <a:ext cx="1175701" cy="126736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82915" y="4888390"/>
            <a:ext cx="1305770" cy="14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照片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50280" y="4965201"/>
            <a:ext cx="1344175" cy="1305770"/>
          </a:xfrm>
          <a:prstGeom prst="rect">
            <a:avLst/>
          </a:prstGeom>
        </p:spPr>
      </p:pic>
      <p:sp>
        <p:nvSpPr>
          <p:cNvPr id="1029" name="AutoShape 5" descr="https://mail.google.com/mail/u/0/?ui=2&amp;ik=142529d967&amp;view=att&amp;th=141c17e45eb7f524&amp;attid=0.1.1&amp;disp=emb&amp;zw&amp;atsh=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yogesh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46605" y="4965200"/>
            <a:ext cx="1267365" cy="1267365"/>
          </a:xfrm>
          <a:prstGeom prst="rect">
            <a:avLst/>
          </a:prstGeom>
        </p:spPr>
      </p:pic>
    </p:spTree>
  </p:cSld>
  <p:clrMapOvr>
    <a:masterClrMapping/>
  </p:clrMapOvr>
  <p:transition spd="med" advTm="9946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202980"/>
            <a:ext cx="8058150" cy="68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Major Components </a:t>
            </a:r>
            <a:r>
              <a:rPr lang="en-US" dirty="0"/>
              <a:t>of an SI </a:t>
            </a:r>
            <a:r>
              <a:rPr lang="en-US" dirty="0" smtClean="0"/>
              <a:t>Engine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Combustion </a:t>
            </a:r>
            <a:r>
              <a:rPr lang="en-US" dirty="0"/>
              <a:t>and </a:t>
            </a:r>
            <a:r>
              <a:rPr lang="en-US" dirty="0" smtClean="0"/>
              <a:t>Control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438067129"/>
              </p:ext>
            </p:extLst>
          </p:nvPr>
        </p:nvGraphicFramePr>
        <p:xfrm>
          <a:off x="304800" y="1104405"/>
          <a:ext cx="845334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336"/>
                <a:gridCol w="2113336"/>
                <a:gridCol w="2113336"/>
                <a:gridCol w="211333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Intake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Throttle/Intake Valve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Exhaust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Exhaust Valve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 Sensor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EGR Valve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Manifold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NOx Sensor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EGR Valve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 Sensor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 Sensor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camshaft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 Flow Meter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Turbocharger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Turbocharger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 Sensor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camshaft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Combustion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Spark Plug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Injection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 Flow Meter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Knock Sensor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Injector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Geometry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~PP3125.WAV">
            <a:hlinkClick r:id="" action="ppaction://media"/>
          </p:cNvPr>
          <p:cNvPicPr>
            <a:picLocks noRot="1" noChangeAspect="1"/>
          </p:cNvPicPr>
          <p:nvPr>
            <a:wavAudioFile r:embed="rId1" name="~PP3125.WAV"/>
          </p:nvPr>
        </p:nvPicPr>
        <p:blipFill>
          <a:blip r:embed="rId3" cstate="print"/>
          <a:stretch>
            <a:fillRect/>
          </a:stretch>
        </p:blipFill>
        <p:spPr>
          <a:xfrm>
            <a:off x="8694738" y="640873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3220433"/>
      </p:ext>
    </p:extLst>
  </p:cSld>
  <p:clrMapOvr>
    <a:masterClrMapping/>
  </p:clrMapOvr>
  <p:transition spd="med" advTm="5951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SI-CI subsystem comparison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2962763098"/>
              </p:ext>
            </p:extLst>
          </p:nvPr>
        </p:nvGraphicFramePr>
        <p:xfrm>
          <a:off x="0" y="779463"/>
          <a:ext cx="9143999" cy="6078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124"/>
                <a:gridCol w="2618326"/>
                <a:gridCol w="2264007"/>
                <a:gridCol w="2529542"/>
              </a:tblGrid>
              <a:tr h="31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Sub-Systems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SI-Engine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CI-Engine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35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Basic Operation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Opertaing</a:t>
                      </a:r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Otto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Diesel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3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Compression Ratio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12-24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Operating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Operates close to stoichiometric condition.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Operates majorly on the leaner side.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3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Torque 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Air Flow is used for 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Fuel flow is used for torque 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316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baseline="0" dirty="0" smtClean="0">
                        <a:solidFill>
                          <a:srgbClr val="FF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baseline="0" dirty="0" smtClean="0">
                        <a:solidFill>
                          <a:srgbClr val="FF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 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baseline="0" dirty="0" smtClean="0">
                        <a:solidFill>
                          <a:srgbClr val="FF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        Fuel 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Fuel 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Octane Rating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-It is the Anti-Knocking capability of the fuel. A higher value is better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Cetane Rating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-It is the measure of the tendency of fuel to Auto-Ignite. A higher </a:t>
                      </a:r>
                      <a:r>
                        <a:rPr lang="en-US" sz="1200" b="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cetane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value is better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3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baseline="0" dirty="0" smtClean="0">
                        <a:solidFill>
                          <a:srgbClr val="FF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Fuel Delivery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Carburetor, PFI, 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Indirect Injection, Direct Injection(DI)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Fuel Delivery Pressure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Up to 150 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Up to 2500 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3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baseline="0" dirty="0" smtClean="0">
                        <a:solidFill>
                          <a:srgbClr val="FF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AFR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12-18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18-70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22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baseline="0" dirty="0" smtClean="0">
                        <a:solidFill>
                          <a:srgbClr val="FF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Fuel Ignition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Begins with a spark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Begins when the fuel reaches Auto-Ignition 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35">
                <a:tc rowSpan="3">
                  <a:txBody>
                    <a:bodyPr/>
                    <a:lstStyle/>
                    <a:p>
                      <a:endParaRPr lang="en-US" sz="1200" b="1" kern="1200" baseline="0" dirty="0" smtClean="0">
                        <a:solidFill>
                          <a:srgbClr val="FF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b="1" kern="1200" baseline="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algn="ctr"/>
                      <a:r>
                        <a:rPr lang="en-US" sz="1200" b="1" kern="1200" baseline="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Intake Conditions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Air Handling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Throttled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Un-throttled except in EGR cases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225">
                <a:tc vMerge="1">
                  <a:txBody>
                    <a:bodyPr/>
                    <a:lstStyle/>
                    <a:p>
                      <a:endParaRPr lang="en-US" sz="1200" b="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Throttling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Mostly Naturally Aspirated, sometimes Boosted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Typically Boosted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35">
                <a:tc vMerge="1">
                  <a:txBody>
                    <a:bodyPr/>
                    <a:lstStyle/>
                    <a:p>
                      <a:pPr algn="ctr"/>
                      <a:endParaRPr lang="en-US" sz="1200" b="1" kern="1200" baseline="0" dirty="0" smtClean="0">
                        <a:solidFill>
                          <a:srgbClr val="FF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Air Tracking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Fuel tracks Air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Air tracks Fuel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3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       Exhaust Manifold </a:t>
                      </a:r>
                    </a:p>
                    <a:p>
                      <a:endParaRPr lang="en-US" sz="1200" b="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Emissions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Majorly Nox, 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Majorly Nox, PM and 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181">
                <a:tc vMerge="1">
                  <a:txBody>
                    <a:bodyPr/>
                    <a:lstStyle/>
                    <a:p>
                      <a:endParaRPr lang="en-US" sz="1200" b="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After-Treatment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3-Way catalyst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DPF,DOC,SCR,ASC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2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baseline="0" dirty="0" smtClean="0">
                        <a:solidFill>
                          <a:srgbClr val="FF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           Combustion 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Air Fuel Mixture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Homogeneous i.e. well mixed Air and Fuel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Stratified mixing (Heterogeneous mix)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Combustion 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Optimize Spark timing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Optimize Injection timing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~PP262.WAV">
            <a:hlinkClick r:id="" action="ppaction://media"/>
          </p:cNvPr>
          <p:cNvPicPr>
            <a:picLocks noRot="1" noChangeAspect="1"/>
          </p:cNvPicPr>
          <p:nvPr>
            <a:wavAudioFile r:embed="rId1" name="~PP262.WAV"/>
          </p:nvPr>
        </p:nvPicPr>
        <p:blipFill>
          <a:blip r:embed="rId3" cstate="print"/>
          <a:stretch>
            <a:fillRect/>
          </a:stretch>
        </p:blipFill>
        <p:spPr>
          <a:xfrm>
            <a:off x="8694738" y="640873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71082218"/>
      </p:ext>
    </p:extLst>
  </p:cSld>
  <p:clrMapOvr>
    <a:masterClrMapping/>
  </p:clrMapOvr>
  <p:transition spd="med" advTm="169489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7036392" y="2392065"/>
            <a:ext cx="2107608" cy="433695"/>
          </a:xfrm>
          <a:prstGeom prst="ellipse">
            <a:avLst/>
          </a:prstGeom>
          <a:solidFill>
            <a:schemeClr val="bg2">
              <a:lumMod val="25000"/>
              <a:lumOff val="75000"/>
            </a:schemeClr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Combustion rate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6839700" y="4926795"/>
            <a:ext cx="2304300" cy="433695"/>
          </a:xfrm>
          <a:prstGeom prst="ellipse">
            <a:avLst/>
          </a:prstGeom>
          <a:solidFill>
            <a:schemeClr val="bg2">
              <a:lumMod val="25000"/>
              <a:lumOff val="75000"/>
            </a:schemeClr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Fuel consumption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956050" y="1508750"/>
            <a:ext cx="626647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CR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418380" y="2200040"/>
            <a:ext cx="1577888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Atomization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533595" y="2891330"/>
            <a:ext cx="766403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AFR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995925" y="3390595"/>
            <a:ext cx="1637942" cy="606812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Charge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Energy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Density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378505" y="779055"/>
            <a:ext cx="1435879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turbulence</a:t>
            </a:r>
          </a:p>
        </p:txBody>
      </p:sp>
      <p:cxnSp>
        <p:nvCxnSpPr>
          <p:cNvPr id="11" name="Straight Arrow Connector 10"/>
          <p:cNvCxnSpPr>
            <a:stCxn id="10" idx="6"/>
            <a:endCxn id="2" idx="0"/>
          </p:cNvCxnSpPr>
          <p:nvPr/>
        </p:nvCxnSpPr>
        <p:spPr bwMode="auto">
          <a:xfrm>
            <a:off x="6814384" y="995903"/>
            <a:ext cx="1275812" cy="1396162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6" idx="6"/>
            <a:endCxn id="2" idx="1"/>
          </p:cNvCxnSpPr>
          <p:nvPr/>
        </p:nvCxnSpPr>
        <p:spPr bwMode="auto">
          <a:xfrm>
            <a:off x="5582697" y="1725598"/>
            <a:ext cx="1762347" cy="729980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7" idx="6"/>
            <a:endCxn id="2" idx="2"/>
          </p:cNvCxnSpPr>
          <p:nvPr/>
        </p:nvCxnSpPr>
        <p:spPr bwMode="auto">
          <a:xfrm>
            <a:off x="5996268" y="2416888"/>
            <a:ext cx="1040124" cy="192025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9" idx="6"/>
            <a:endCxn id="2" idx="4"/>
          </p:cNvCxnSpPr>
          <p:nvPr/>
        </p:nvCxnSpPr>
        <p:spPr bwMode="auto">
          <a:xfrm flipV="1">
            <a:off x="5633867" y="2825760"/>
            <a:ext cx="2456329" cy="868241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3496660" y="740650"/>
            <a:ext cx="1615488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Valve timing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730030" y="740650"/>
            <a:ext cx="1196220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Valve lift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0" y="740650"/>
            <a:ext cx="1338951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Camshaft</a:t>
            </a:r>
          </a:p>
        </p:txBody>
      </p:sp>
      <p:cxnSp>
        <p:nvCxnSpPr>
          <p:cNvPr id="19" name="Straight Arrow Connector 18"/>
          <p:cNvCxnSpPr>
            <a:stCxn id="18" idx="6"/>
            <a:endCxn id="17" idx="2"/>
          </p:cNvCxnSpPr>
          <p:nvPr/>
        </p:nvCxnSpPr>
        <p:spPr bwMode="auto">
          <a:xfrm>
            <a:off x="1338951" y="957498"/>
            <a:ext cx="391079" cy="0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7" idx="6"/>
            <a:endCxn id="16" idx="2"/>
          </p:cNvCxnSpPr>
          <p:nvPr/>
        </p:nvCxnSpPr>
        <p:spPr bwMode="auto">
          <a:xfrm>
            <a:off x="2926250" y="957498"/>
            <a:ext cx="570410" cy="0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6" idx="6"/>
            <a:endCxn id="10" idx="1"/>
          </p:cNvCxnSpPr>
          <p:nvPr/>
        </p:nvCxnSpPr>
        <p:spPr bwMode="auto">
          <a:xfrm flipV="1">
            <a:off x="5112148" y="842568"/>
            <a:ext cx="476637" cy="114930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538005" y="1470345"/>
            <a:ext cx="2163961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Engine geometry</a:t>
            </a:r>
          </a:p>
        </p:txBody>
      </p:sp>
      <p:cxnSp>
        <p:nvCxnSpPr>
          <p:cNvPr id="23" name="Straight Arrow Connector 22"/>
          <p:cNvCxnSpPr>
            <a:stCxn id="22" idx="6"/>
            <a:endCxn id="10" idx="2"/>
          </p:cNvCxnSpPr>
          <p:nvPr/>
        </p:nvCxnSpPr>
        <p:spPr bwMode="auto">
          <a:xfrm flipV="1">
            <a:off x="3701966" y="995903"/>
            <a:ext cx="1676539" cy="691290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22" idx="6"/>
            <a:endCxn id="6" idx="2"/>
          </p:cNvCxnSpPr>
          <p:nvPr/>
        </p:nvCxnSpPr>
        <p:spPr bwMode="auto">
          <a:xfrm>
            <a:off x="3701966" y="1687193"/>
            <a:ext cx="1254084" cy="38405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1806840" y="2392065"/>
            <a:ext cx="2247364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Injection pressure</a:t>
            </a:r>
          </a:p>
        </p:txBody>
      </p:sp>
      <p:cxnSp>
        <p:nvCxnSpPr>
          <p:cNvPr id="26" name="Straight Arrow Connector 25"/>
          <p:cNvCxnSpPr>
            <a:stCxn id="25" idx="6"/>
            <a:endCxn id="7" idx="2"/>
          </p:cNvCxnSpPr>
          <p:nvPr/>
        </p:nvCxnSpPr>
        <p:spPr bwMode="auto">
          <a:xfrm flipV="1">
            <a:off x="4054204" y="2416888"/>
            <a:ext cx="364176" cy="192025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539475" y="3083355"/>
            <a:ext cx="809232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EGR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2421320" y="3160165"/>
            <a:ext cx="1102268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Dilution</a:t>
            </a:r>
          </a:p>
        </p:txBody>
      </p:sp>
      <p:cxnSp>
        <p:nvCxnSpPr>
          <p:cNvPr id="29" name="Straight Arrow Connector 28"/>
          <p:cNvCxnSpPr>
            <a:stCxn id="27" idx="6"/>
            <a:endCxn id="28" idx="2"/>
          </p:cNvCxnSpPr>
          <p:nvPr/>
        </p:nvCxnSpPr>
        <p:spPr bwMode="auto">
          <a:xfrm>
            <a:off x="1348707" y="3300203"/>
            <a:ext cx="1072613" cy="76810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28" idx="6"/>
            <a:endCxn id="8" idx="2"/>
          </p:cNvCxnSpPr>
          <p:nvPr/>
        </p:nvCxnSpPr>
        <p:spPr bwMode="auto">
          <a:xfrm flipV="1">
            <a:off x="3523588" y="3108178"/>
            <a:ext cx="1010007" cy="268835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Oval 30"/>
          <p:cNvSpPr/>
          <p:nvPr/>
        </p:nvSpPr>
        <p:spPr bwMode="auto">
          <a:xfrm>
            <a:off x="4418380" y="4081885"/>
            <a:ext cx="844910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EGR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456785" y="4657960"/>
            <a:ext cx="844910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Load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4303165" y="5234035"/>
            <a:ext cx="1267365" cy="606812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Inlet pressure</a:t>
            </a:r>
          </a:p>
        </p:txBody>
      </p:sp>
      <p:cxnSp>
        <p:nvCxnSpPr>
          <p:cNvPr id="35" name="Straight Arrow Connector 34"/>
          <p:cNvCxnSpPr>
            <a:stCxn id="31" idx="6"/>
            <a:endCxn id="3" idx="1"/>
          </p:cNvCxnSpPr>
          <p:nvPr/>
        </p:nvCxnSpPr>
        <p:spPr bwMode="auto">
          <a:xfrm>
            <a:off x="5263290" y="4298733"/>
            <a:ext cx="1913867" cy="691575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32" idx="6"/>
            <a:endCxn id="3" idx="2"/>
          </p:cNvCxnSpPr>
          <p:nvPr/>
        </p:nvCxnSpPr>
        <p:spPr bwMode="auto">
          <a:xfrm>
            <a:off x="5301695" y="4874808"/>
            <a:ext cx="1538005" cy="268835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3" idx="6"/>
            <a:endCxn id="3" idx="2"/>
          </p:cNvCxnSpPr>
          <p:nvPr/>
        </p:nvCxnSpPr>
        <p:spPr bwMode="auto">
          <a:xfrm flipV="1">
            <a:off x="5570530" y="5143643"/>
            <a:ext cx="1269170" cy="393798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Oval 39"/>
          <p:cNvSpPr/>
          <p:nvPr/>
        </p:nvSpPr>
        <p:spPr bwMode="auto">
          <a:xfrm>
            <a:off x="2114080" y="4696365"/>
            <a:ext cx="1408828" cy="368776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Piston speed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0" y="4696365"/>
            <a:ext cx="1760473" cy="368776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Engine geometry</a:t>
            </a:r>
          </a:p>
        </p:txBody>
      </p:sp>
      <p:cxnSp>
        <p:nvCxnSpPr>
          <p:cNvPr id="42" name="Straight Arrow Connector 41"/>
          <p:cNvCxnSpPr>
            <a:stCxn id="41" idx="6"/>
            <a:endCxn id="40" idx="2"/>
          </p:cNvCxnSpPr>
          <p:nvPr/>
        </p:nvCxnSpPr>
        <p:spPr bwMode="auto">
          <a:xfrm>
            <a:off x="1760473" y="4880753"/>
            <a:ext cx="353607" cy="0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40" idx="6"/>
            <a:endCxn id="32" idx="2"/>
          </p:cNvCxnSpPr>
          <p:nvPr/>
        </p:nvCxnSpPr>
        <p:spPr bwMode="auto">
          <a:xfrm flipV="1">
            <a:off x="3522908" y="4874808"/>
            <a:ext cx="933877" cy="5945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Oval 107"/>
          <p:cNvSpPr/>
          <p:nvPr/>
        </p:nvSpPr>
        <p:spPr bwMode="auto">
          <a:xfrm>
            <a:off x="4303165" y="5963730"/>
            <a:ext cx="1305770" cy="563533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Mixture homogeneity</a:t>
            </a:r>
          </a:p>
        </p:txBody>
      </p:sp>
      <p:sp>
        <p:nvSpPr>
          <p:cNvPr id="109" name="Oval 108"/>
          <p:cNvSpPr/>
          <p:nvPr/>
        </p:nvSpPr>
        <p:spPr bwMode="auto">
          <a:xfrm>
            <a:off x="2114080" y="6040540"/>
            <a:ext cx="1271327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Bulk flow</a:t>
            </a:r>
          </a:p>
        </p:txBody>
      </p:sp>
      <p:cxnSp>
        <p:nvCxnSpPr>
          <p:cNvPr id="161" name="Straight Arrow Connector 160"/>
          <p:cNvCxnSpPr>
            <a:stCxn id="109" idx="6"/>
            <a:endCxn id="108" idx="2"/>
          </p:cNvCxnSpPr>
          <p:nvPr/>
        </p:nvCxnSpPr>
        <p:spPr bwMode="auto">
          <a:xfrm flipV="1">
            <a:off x="3385407" y="6245497"/>
            <a:ext cx="917758" cy="11891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3" name="Straight Arrow Connector 162"/>
          <p:cNvCxnSpPr>
            <a:stCxn id="108" idx="6"/>
            <a:endCxn id="3" idx="3"/>
          </p:cNvCxnSpPr>
          <p:nvPr/>
        </p:nvCxnSpPr>
        <p:spPr bwMode="auto">
          <a:xfrm flipV="1">
            <a:off x="5608935" y="5296977"/>
            <a:ext cx="1568222" cy="948520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6" name="Straight Arrow Connector 185"/>
          <p:cNvCxnSpPr>
            <a:stCxn id="8" idx="6"/>
            <a:endCxn id="2" idx="3"/>
          </p:cNvCxnSpPr>
          <p:nvPr/>
        </p:nvCxnSpPr>
        <p:spPr bwMode="auto">
          <a:xfrm flipV="1">
            <a:off x="5299998" y="2762247"/>
            <a:ext cx="2045046" cy="345931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8" name="Title 18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Causality diagram (Part I)</a:t>
            </a:r>
            <a:endParaRPr lang="en-US" dirty="0"/>
          </a:p>
        </p:txBody>
      </p:sp>
      <p:pic>
        <p:nvPicPr>
          <p:cNvPr id="191" name="~PP1776.WAV">
            <a:hlinkClick r:id="" action="ppaction://media"/>
          </p:cNvPr>
          <p:cNvPicPr>
            <a:picLocks noRot="1" noChangeAspect="1"/>
          </p:cNvPicPr>
          <p:nvPr>
            <a:wavAudioFile r:embed="rId1" name="~PP1776.WAV"/>
          </p:nvPr>
        </p:nvPicPr>
        <p:blipFill>
          <a:blip r:embed="rId3" cstate="print"/>
          <a:stretch>
            <a:fillRect/>
          </a:stretch>
        </p:blipFill>
        <p:spPr>
          <a:xfrm>
            <a:off x="8694738" y="640873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 advTm="59866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7185345" y="2315255"/>
            <a:ext cx="1920250" cy="433695"/>
          </a:xfrm>
          <a:prstGeom prst="ellipse">
            <a:avLst/>
          </a:prstGeom>
          <a:solidFill>
            <a:schemeClr val="bg2">
              <a:lumMod val="25000"/>
              <a:lumOff val="75000"/>
            </a:schemeClr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Knock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223750" y="5157225"/>
            <a:ext cx="1920250" cy="433695"/>
          </a:xfrm>
          <a:prstGeom prst="ellipse">
            <a:avLst/>
          </a:prstGeom>
          <a:solidFill>
            <a:schemeClr val="bg2">
              <a:lumMod val="25000"/>
              <a:lumOff val="75000"/>
            </a:schemeClr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Stability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3690490" y="625435"/>
            <a:ext cx="1305770" cy="563533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Mixture homogeneity</a:t>
            </a:r>
          </a:p>
        </p:txBody>
      </p:sp>
      <p:cxnSp>
        <p:nvCxnSpPr>
          <p:cNvPr id="5" name="Straight Arrow Connector 4"/>
          <p:cNvCxnSpPr>
            <a:stCxn id="4" idx="6"/>
            <a:endCxn id="2" idx="0"/>
          </p:cNvCxnSpPr>
          <p:nvPr/>
        </p:nvCxnSpPr>
        <p:spPr bwMode="auto">
          <a:xfrm>
            <a:off x="4996260" y="907202"/>
            <a:ext cx="3149210" cy="1408053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Oval 5"/>
          <p:cNvSpPr/>
          <p:nvPr/>
        </p:nvSpPr>
        <p:spPr bwMode="auto">
          <a:xfrm>
            <a:off x="426065" y="1009485"/>
            <a:ext cx="1271327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Bulk flow</a:t>
            </a:r>
          </a:p>
        </p:txBody>
      </p:sp>
      <p:cxnSp>
        <p:nvCxnSpPr>
          <p:cNvPr id="7" name="Straight Arrow Connector 6"/>
          <p:cNvCxnSpPr>
            <a:stCxn id="6" idx="6"/>
            <a:endCxn id="4" idx="2"/>
          </p:cNvCxnSpPr>
          <p:nvPr/>
        </p:nvCxnSpPr>
        <p:spPr bwMode="auto">
          <a:xfrm flipV="1">
            <a:off x="1697392" y="907202"/>
            <a:ext cx="1993098" cy="319131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3460060" y="1470345"/>
            <a:ext cx="1771743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Octane rating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960795" y="2200040"/>
            <a:ext cx="2655360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Peak compression Pr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997730" y="2891330"/>
            <a:ext cx="626647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CR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383250" y="3505810"/>
            <a:ext cx="1661292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Spark timing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426065" y="2238445"/>
            <a:ext cx="809232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EGR</a:t>
            </a:r>
          </a:p>
        </p:txBody>
      </p:sp>
      <p:cxnSp>
        <p:nvCxnSpPr>
          <p:cNvPr id="13" name="Straight Arrow Connector 12"/>
          <p:cNvCxnSpPr>
            <a:stCxn id="9" idx="6"/>
            <a:endCxn id="2" idx="2"/>
          </p:cNvCxnSpPr>
          <p:nvPr/>
        </p:nvCxnSpPr>
        <p:spPr bwMode="auto">
          <a:xfrm>
            <a:off x="5616155" y="2416888"/>
            <a:ext cx="1569190" cy="115215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10" idx="6"/>
            <a:endCxn id="2" idx="3"/>
          </p:cNvCxnSpPr>
          <p:nvPr/>
        </p:nvCxnSpPr>
        <p:spPr bwMode="auto">
          <a:xfrm flipV="1">
            <a:off x="4624377" y="2685437"/>
            <a:ext cx="2842182" cy="422741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1" idx="6"/>
            <a:endCxn id="2" idx="4"/>
          </p:cNvCxnSpPr>
          <p:nvPr/>
        </p:nvCxnSpPr>
        <p:spPr bwMode="auto">
          <a:xfrm flipV="1">
            <a:off x="5044542" y="2748950"/>
            <a:ext cx="3100928" cy="973708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12" idx="6"/>
            <a:endCxn id="9" idx="2"/>
          </p:cNvCxnSpPr>
          <p:nvPr/>
        </p:nvCxnSpPr>
        <p:spPr bwMode="auto">
          <a:xfrm flipV="1">
            <a:off x="1235297" y="2416888"/>
            <a:ext cx="1725498" cy="38405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731500" y="5656490"/>
            <a:ext cx="809232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EGR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3535065" y="5656490"/>
            <a:ext cx="1532806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Flame front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3498465" y="4312315"/>
            <a:ext cx="1372403" cy="433695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Wall temp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3152820" y="5080415"/>
            <a:ext cx="2100845" cy="368776"/>
          </a:xfrm>
          <a:prstGeom prst="ellipse">
            <a:avLst/>
          </a:prstGeom>
          <a:solidFill>
            <a:srgbClr val="FFFF00"/>
          </a:solidFill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Mixture homogeneity</a:t>
            </a:r>
          </a:p>
        </p:txBody>
      </p:sp>
      <p:cxnSp>
        <p:nvCxnSpPr>
          <p:cNvPr id="21" name="Straight Arrow Connector 20"/>
          <p:cNvCxnSpPr>
            <a:stCxn id="17" idx="6"/>
            <a:endCxn id="18" idx="2"/>
          </p:cNvCxnSpPr>
          <p:nvPr/>
        </p:nvCxnSpPr>
        <p:spPr bwMode="auto">
          <a:xfrm>
            <a:off x="1540732" y="5873338"/>
            <a:ext cx="1994333" cy="0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20" idx="6"/>
            <a:endCxn id="3" idx="2"/>
          </p:cNvCxnSpPr>
          <p:nvPr/>
        </p:nvCxnSpPr>
        <p:spPr bwMode="auto">
          <a:xfrm>
            <a:off x="5253665" y="5264803"/>
            <a:ext cx="1970085" cy="109270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1" idx="5"/>
            <a:endCxn id="3" idx="1"/>
          </p:cNvCxnSpPr>
          <p:nvPr/>
        </p:nvCxnSpPr>
        <p:spPr bwMode="auto">
          <a:xfrm>
            <a:off x="4801251" y="3875992"/>
            <a:ext cx="2703713" cy="1344746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9" idx="6"/>
            <a:endCxn id="3" idx="1"/>
          </p:cNvCxnSpPr>
          <p:nvPr/>
        </p:nvCxnSpPr>
        <p:spPr bwMode="auto">
          <a:xfrm>
            <a:off x="4870868" y="4529163"/>
            <a:ext cx="2634096" cy="691575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8" idx="6"/>
            <a:endCxn id="3" idx="3"/>
          </p:cNvCxnSpPr>
          <p:nvPr/>
        </p:nvCxnSpPr>
        <p:spPr bwMode="auto">
          <a:xfrm flipV="1">
            <a:off x="5067871" y="5527407"/>
            <a:ext cx="2437093" cy="345931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8" idx="6"/>
            <a:endCxn id="2" idx="2"/>
          </p:cNvCxnSpPr>
          <p:nvPr/>
        </p:nvCxnSpPr>
        <p:spPr bwMode="auto">
          <a:xfrm>
            <a:off x="5231803" y="1687193"/>
            <a:ext cx="1953542" cy="844910"/>
          </a:xfrm>
          <a:prstGeom prst="straightConnector1">
            <a:avLst/>
          </a:prstGeom>
          <a:noFill/>
          <a:ln w="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itle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Causality diagram (Part II)</a:t>
            </a:r>
            <a:endParaRPr lang="en-US" dirty="0"/>
          </a:p>
        </p:txBody>
      </p:sp>
      <p:pic>
        <p:nvPicPr>
          <p:cNvPr id="75" name="~PP3692.WAV">
            <a:hlinkClick r:id="" action="ppaction://media"/>
          </p:cNvPr>
          <p:cNvPicPr>
            <a:picLocks noRot="1" noChangeAspect="1"/>
          </p:cNvPicPr>
          <p:nvPr>
            <a:wavAudioFile r:embed="rId1" name="~PP3692.WAV"/>
          </p:nvPr>
        </p:nvPicPr>
        <p:blipFill>
          <a:blip r:embed="rId3" cstate="print"/>
          <a:stretch>
            <a:fillRect/>
          </a:stretch>
        </p:blipFill>
        <p:spPr>
          <a:xfrm>
            <a:off x="8694738" y="640873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 advTm="5247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00"/>
      </a:dk2>
      <a:lt2>
        <a:srgbClr val="010000"/>
      </a:lt2>
      <a:accent1>
        <a:srgbClr val="F5DD2D"/>
      </a:accent1>
      <a:accent2>
        <a:srgbClr val="FFFFFF"/>
      </a:accent2>
      <a:accent3>
        <a:srgbClr val="FFFFFF"/>
      </a:accent3>
      <a:accent4>
        <a:srgbClr val="000000"/>
      </a:accent4>
      <a:accent5>
        <a:srgbClr val="F9EBAD"/>
      </a:accent5>
      <a:accent6>
        <a:srgbClr val="E7E7E7"/>
      </a:accent6>
      <a:hlink>
        <a:srgbClr val="0000FF"/>
      </a:hlink>
      <a:folHlink>
        <a:srgbClr val="7896F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010000"/>
        </a:lt2>
        <a:accent1>
          <a:srgbClr val="F5DD2D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F9EBAD"/>
        </a:accent5>
        <a:accent6>
          <a:srgbClr val="E7E7E7"/>
        </a:accent6>
        <a:hlink>
          <a:srgbClr val="0000FF"/>
        </a:hlink>
        <a:folHlink>
          <a:srgbClr val="789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75076</TotalTime>
  <Words>340</Words>
  <Application>Microsoft Office PowerPoint</Application>
  <PresentationFormat>On-screen Show (4:3)</PresentationFormat>
  <Paragraphs>148</Paragraphs>
  <Slides>5</Slides>
  <Notes>1</Notes>
  <HiddenSlides>0</HiddenSlides>
  <MMClips>5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1_Default Design</vt:lpstr>
      <vt:lpstr>Slide 1</vt:lpstr>
      <vt:lpstr>Major Components of an SI Engine for Combustion and Control</vt:lpstr>
      <vt:lpstr>SI-CI subsystem comparison</vt:lpstr>
      <vt:lpstr>Causality diagram (Part I)</vt:lpstr>
      <vt:lpstr>Causality diagram (Part II)</vt:lpstr>
    </vt:vector>
  </TitlesOfParts>
  <Company>Michigan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MEEM 4220 IC Engines Lecture</dc:title>
  <dc:subject>Introduction to Internal Combustions Lectures</dc:subject>
  <dc:creator>Dr. J.D.Naber (c) 2006</dc:creator>
  <cp:keywords>IC Engines</cp:keywords>
  <cp:lastModifiedBy>Arjun</cp:lastModifiedBy>
  <cp:revision>2357</cp:revision>
  <cp:lastPrinted>2012-12-03T15:47:21Z</cp:lastPrinted>
  <dcterms:created xsi:type="dcterms:W3CDTF">1999-03-31T00:20:35Z</dcterms:created>
  <dcterms:modified xsi:type="dcterms:W3CDTF">2013-10-16T13:42:03Z</dcterms:modified>
  <cp:category>MEEM</cp:category>
</cp:coreProperties>
</file>