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93" r:id="rId2"/>
    <p:sldId id="294" r:id="rId3"/>
    <p:sldId id="298" r:id="rId4"/>
    <p:sldId id="296" r:id="rId5"/>
    <p:sldId id="304" r:id="rId6"/>
    <p:sldId id="305" r:id="rId7"/>
    <p:sldId id="306" r:id="rId8"/>
    <p:sldId id="310" r:id="rId9"/>
    <p:sldId id="311" r:id="rId10"/>
    <p:sldId id="301" r:id="rId11"/>
    <p:sldId id="302" r:id="rId12"/>
    <p:sldId id="303" r:id="rId13"/>
    <p:sldId id="309" r:id="rId14"/>
    <p:sldId id="297" r:id="rId15"/>
    <p:sldId id="307" r:id="rId16"/>
    <p:sldId id="308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E1BB19"/>
    <a:srgbClr val="448AE8"/>
    <a:srgbClr val="60F24C"/>
    <a:srgbClr val="FF9900"/>
    <a:srgbClr val="FFFF00"/>
    <a:srgbClr val="FFFFF0"/>
    <a:srgbClr val="009900"/>
    <a:srgbClr val="19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7276" autoAdjust="0"/>
  </p:normalViewPr>
  <p:slideViewPr>
    <p:cSldViewPr>
      <p:cViewPr>
        <p:scale>
          <a:sx n="70" d="100"/>
          <a:sy n="70" d="100"/>
        </p:scale>
        <p:origin x="-1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30" d="100"/>
          <a:sy n="130" d="100"/>
        </p:scale>
        <p:origin x="-708" y="2976"/>
      </p:cViewPr>
      <p:guideLst>
        <p:guide orient="horz" pos="3025"/>
        <p:guide pos="2303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77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44000"/>
            <a:ext cx="31877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fld id="{0D0192A2-F599-4648-968A-385FA6296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>
            <a:lvl1pPr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>
            <a:lvl1pPr algn="r"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0313" y="765175"/>
            <a:ext cx="4852987" cy="3640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95813"/>
            <a:ext cx="53657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2250"/>
            <a:ext cx="3170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b" anchorCtr="0" compatLnSpc="1">
            <a:prstTxWarp prst="textNoShape">
              <a:avLst/>
            </a:prstTxWarp>
          </a:bodyPr>
          <a:lstStyle>
            <a:lvl1pPr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2250"/>
            <a:ext cx="3170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b" anchorCtr="0" compatLnSpc="1">
            <a:prstTxWarp prst="textNoShape">
              <a:avLst/>
            </a:prstTxWarp>
          </a:bodyPr>
          <a:lstStyle>
            <a:lvl1pPr algn="r" defTabSz="979488" eaLnBrk="0" hangingPunct="0">
              <a:defRPr sz="1200">
                <a:latin typeface="Times New Roman" pitchFamily="18" charset="0"/>
              </a:defRPr>
            </a:lvl1pPr>
          </a:lstStyle>
          <a:p>
            <a:fld id="{62F4D9AD-1FE3-4BA2-933A-A3EE25A0C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1125" indent="-111125" algn="l" rtl="0" eaLnBrk="0" fontAlgn="base" hangingPunct="0"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38138" indent="-11271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568325" indent="-11588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803275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025525" indent="-1079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D9AD-1FE3-4BA2-933A-A3EE25A0CC1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- http://www.toyota.com.hk/innovation/vision/oil_alternative_fuels.aspx</a:t>
            </a:r>
          </a:p>
          <a:p>
            <a:r>
              <a:rPr lang="en-US" dirty="0" smtClean="0"/>
              <a:t>Efficiency levels of E-motors</a:t>
            </a:r>
            <a:r>
              <a:rPr lang="en-US" baseline="0" dirty="0" smtClean="0"/>
              <a:t> are much higher than ICEs but ED values of battery are way below gasoline/diesel</a:t>
            </a:r>
          </a:p>
          <a:p>
            <a:r>
              <a:rPr lang="en-US" baseline="0" dirty="0" smtClean="0"/>
              <a:t>ED of Li-ion is 1/50 to that of gasoline and CNG is about ¼ to that of gasoline</a:t>
            </a:r>
          </a:p>
          <a:p>
            <a:r>
              <a:rPr lang="en-US" baseline="0" dirty="0" smtClean="0"/>
              <a:t>Hydrogen here is gaseous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D9AD-1FE3-4BA2-933A-A3EE25A0CC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collect some numbers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D9AD-1FE3-4BA2-933A-A3EE25A0CC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Just mention CNG, because its transported</a:t>
            </a:r>
            <a:r>
              <a:rPr lang="en-US" baseline="0" dirty="0" smtClean="0"/>
              <a:t> in the form of Liquefied Natural Gas(LNG), but its not used in this form – its used as CNG </a:t>
            </a:r>
          </a:p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[A]Horst Bauer, ed. (1996). Automotive Handbook (4th ed.). Stuttgart: Robert Bosch GmbH. pp. 238–</a:t>
            </a:r>
          </a:p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239. ISBN 0-8376-0333-1.</a:t>
            </a:r>
          </a:p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[B] Internet Alt Fuel Prices.com</a:t>
            </a:r>
          </a:p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[C] "Liquefied Petroleum Gas Specifications and Test Methods". Gas Processors Association. 2012-05-</a:t>
            </a:r>
          </a:p>
          <a:p>
            <a:pPr marL="111125" marR="0" indent="-1111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D9AD-1FE3-4BA2-933A-A3EE25A0CC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2"/>
          <p:cNvSpPr>
            <a:spLocks/>
          </p:cNvSpPr>
          <p:nvPr/>
        </p:nvSpPr>
        <p:spPr bwMode="auto">
          <a:xfrm>
            <a:off x="0" y="377825"/>
            <a:ext cx="2895600" cy="6480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F8E870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667000"/>
            <a:ext cx="9144000" cy="2362200"/>
          </a:xfrm>
          <a:ln w="9525"/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6248400" y="0"/>
            <a:ext cx="28956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 Period 03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Date: Jan 18, 2013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Page:  </a:t>
            </a:r>
            <a:fld id="{4151595A-88A0-4F73-AA77-744BFE4984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964C8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0722" name="Rectangle 2"/>
          <p:cNvSpPr>
            <a:spLocks noChangeArrowheads="1"/>
          </p:cNvSpPr>
          <p:nvPr userDrawn="1"/>
        </p:nvSpPr>
        <p:spPr bwMode="auto">
          <a:xfrm>
            <a:off x="1449910" y="1194137"/>
            <a:ext cx="62176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MEEM / ECE 5295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Advanced Propulsion for Hybrid Electric Vehicles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0723" name="Picture 3" descr="I:\JNABER\Teaching\MEEM5990.Hybrids\2009.Fall\Lectures\logo_pp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737" y="152400"/>
            <a:ext cx="2676525" cy="5064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248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8534400" cy="2667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581400"/>
            <a:ext cx="8534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814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 tIns="91440" bIns="91440"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>
            <a:grpSpLocks/>
          </p:cNvGrpSpPr>
          <p:nvPr/>
        </p:nvGrpSpPr>
        <p:grpSpPr bwMode="auto">
          <a:xfrm>
            <a:off x="1206500" y="828675"/>
            <a:ext cx="6731000" cy="5200650"/>
            <a:chOff x="757" y="720"/>
            <a:chExt cx="4240" cy="3276"/>
          </a:xfrm>
        </p:grpSpPr>
        <p:pic>
          <p:nvPicPr>
            <p:cNvPr id="1035" name="Picture 10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62" y="2416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1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1568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2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720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3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3264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0"/>
            <a:ext cx="805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534400" cy="5486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228600" y="6096000"/>
            <a:ext cx="8686800" cy="76200"/>
            <a:chOff x="288" y="3840"/>
            <a:chExt cx="5184" cy="48"/>
          </a:xfrm>
        </p:grpSpPr>
        <p:sp>
          <p:nvSpPr>
            <p:cNvPr id="667653" name="Line 5"/>
            <p:cNvSpPr>
              <a:spLocks noChangeShapeType="1"/>
            </p:cNvSpPr>
            <p:nvPr/>
          </p:nvSpPr>
          <p:spPr bwMode="auto">
            <a:xfrm>
              <a:off x="288" y="3840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>
              <a:off x="384" y="3888"/>
              <a:ext cx="50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6938354" y="6386185"/>
            <a:ext cx="2045432" cy="40075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MEEM / ECE 5295</a:t>
            </a:r>
            <a:endParaRPr lang="en-US" sz="1000" dirty="0" smtClean="0"/>
          </a:p>
          <a:p>
            <a:pPr algn="r" eaLnBrk="0" hangingPunct="0">
              <a:defRPr/>
            </a:pPr>
            <a:r>
              <a:rPr lang="en-US" sz="1000" dirty="0" smtClean="0"/>
              <a:t>Copyright © 2013 Michigan</a:t>
            </a:r>
            <a:r>
              <a:rPr lang="en-US" sz="1000" baseline="0" dirty="0" smtClean="0"/>
              <a:t> Tech</a:t>
            </a:r>
            <a:endParaRPr lang="en-US" sz="1000" dirty="0"/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6477000" y="0"/>
            <a:ext cx="26670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 Period 03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Date: Jan 18, 2013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Page:  </a:t>
            </a:r>
            <a:fld id="{4151595A-88A0-4F73-AA77-744BFE4984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964C8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1749" name="Picture 5" descr="I:\JNABER\Teaching\MEEM5990.Hybrids\2009.Fall\Lectures\logo_pp_CtheF_Hel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8751" y="6272049"/>
            <a:ext cx="2375336" cy="53545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125000"/>
        <a:buChar char="•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71500" indent="-2238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Calibri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kumimoji="1" sz="2400">
          <a:solidFill>
            <a:schemeClr val="tx1"/>
          </a:solidFill>
          <a:latin typeface="Calibri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5pPr>
      <a:lvl6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l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Liquid Fuels </a:t>
            </a:r>
          </a:p>
          <a:p>
            <a:r>
              <a:rPr lang="en-US" dirty="0" smtClean="0"/>
              <a:t>An Overview</a:t>
            </a:r>
          </a:p>
          <a:p>
            <a:endParaRPr lang="en-US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" y="4750485"/>
            <a:ext cx="4267200" cy="1324081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Group 2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Graduate Student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ME-EM Department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Michigan Tech University 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Picture 5" descr="Group#2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40" y="4504340"/>
            <a:ext cx="3200045" cy="188114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Biodiesel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278540"/>
          </a:xfrm>
        </p:spPr>
        <p:txBody>
          <a:bodyPr/>
          <a:lstStyle/>
          <a:p>
            <a:r>
              <a:rPr lang="en-US" sz="2400" b="1" dirty="0" smtClean="0"/>
              <a:t>Energy density </a:t>
            </a:r>
            <a:r>
              <a:rPr lang="en-US" sz="2400" dirty="0" smtClean="0"/>
              <a:t>– 35.6 MJ/L </a:t>
            </a:r>
            <a:r>
              <a:rPr lang="en-US" sz="2400" baseline="30000" dirty="0" smtClean="0"/>
              <a:t>[3]</a:t>
            </a:r>
            <a:r>
              <a:rPr lang="en-US" sz="2400" dirty="0" smtClean="0"/>
              <a:t> ~11% less than petroleum diesel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Gasoline Gallon Equivalent Cost </a:t>
            </a:r>
            <a:r>
              <a:rPr lang="en-US" sz="2400" dirty="0" smtClean="0"/>
              <a:t>– B20 was $3.82, B100 was  $4.32 in Oct. 2012</a:t>
            </a:r>
            <a:r>
              <a:rPr lang="en-US" sz="2400" baseline="30000" dirty="0" smtClean="0"/>
              <a:t>[10]</a:t>
            </a:r>
          </a:p>
          <a:p>
            <a:r>
              <a:rPr lang="en-US" sz="2400" b="1" dirty="0" smtClean="0"/>
              <a:t>Availability</a:t>
            </a:r>
            <a:r>
              <a:rPr lang="en-US" sz="2400" dirty="0" smtClean="0"/>
              <a:t> –  made from bio materials such as soybeans</a:t>
            </a:r>
            <a:r>
              <a:rPr lang="en-US" sz="2400" baseline="30000" dirty="0" smtClean="0"/>
              <a:t>[11]</a:t>
            </a:r>
          </a:p>
          <a:p>
            <a:r>
              <a:rPr lang="en-US" sz="2400" b="1" dirty="0" smtClean="0"/>
              <a:t>Maintenance issues </a:t>
            </a:r>
            <a:r>
              <a:rPr lang="en-US" sz="2400" dirty="0" smtClean="0"/>
              <a:t>– more viscous at low temperatures than petroleum diesel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Safety</a:t>
            </a:r>
            <a:r>
              <a:rPr lang="en-US" sz="2400" dirty="0" smtClean="0"/>
              <a:t> – non-toxic, higher flash point than petroleum diesel </a:t>
            </a:r>
            <a:r>
              <a:rPr lang="en-US" sz="2400" baseline="30000" dirty="0" smtClean="0"/>
              <a:t>[3]</a:t>
            </a:r>
          </a:p>
          <a:p>
            <a:r>
              <a:rPr lang="en-US" sz="2400" b="1" dirty="0" smtClean="0"/>
              <a:t>Future</a:t>
            </a:r>
            <a:r>
              <a:rPr lang="en-US" sz="2400" dirty="0" smtClean="0"/>
              <a:t> – create fuel crops </a:t>
            </a:r>
            <a:r>
              <a:rPr lang="en-US" sz="2400" baseline="30000" dirty="0" smtClean="0"/>
              <a:t>[9]</a:t>
            </a:r>
            <a:r>
              <a:rPr lang="en-US" sz="2400" dirty="0" smtClean="0"/>
              <a:t>, develop process for cellulosic biomass </a:t>
            </a:r>
            <a:r>
              <a:rPr lang="en-US" sz="2400" baseline="30000" dirty="0" smtClean="0"/>
              <a:t>[11]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Ethanol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Energy density </a:t>
            </a:r>
            <a:r>
              <a:rPr lang="en-US" sz="2400" dirty="0" smtClean="0"/>
              <a:t>– 21.17 MJ/L </a:t>
            </a:r>
            <a:r>
              <a:rPr lang="en-US" sz="2400" baseline="30000" dirty="0" smtClean="0"/>
              <a:t>[12]</a:t>
            </a:r>
            <a:r>
              <a:rPr lang="en-US" sz="2400" dirty="0" smtClean="0"/>
              <a:t>, 27-36% less energy density than gasoline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Gasoline Gallon Equivalent </a:t>
            </a:r>
            <a:r>
              <a:rPr lang="en-US" sz="2400" dirty="0" smtClean="0"/>
              <a:t>– E85 was $4.91 in Oct. 2012 </a:t>
            </a:r>
            <a:r>
              <a:rPr lang="en-US" sz="2400" baseline="30000" dirty="0" smtClean="0"/>
              <a:t>[10]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Availability</a:t>
            </a:r>
            <a:r>
              <a:rPr lang="en-US" sz="2400" dirty="0" smtClean="0"/>
              <a:t> –  made from corn, sugar cane, potato, and similar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Maintenance issues </a:t>
            </a:r>
            <a:r>
              <a:rPr lang="en-US" sz="2400" dirty="0" smtClean="0"/>
              <a:t>– must use converted vehicle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Safety</a:t>
            </a:r>
            <a:r>
              <a:rPr lang="en-US" sz="2400" dirty="0" smtClean="0"/>
              <a:t> – similar to gasoline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Future</a:t>
            </a:r>
            <a:r>
              <a:rPr lang="en-US" sz="2400" dirty="0" smtClean="0"/>
              <a:t> – Controversy over energy used to create ethanol, problems with food used for fuel </a:t>
            </a:r>
            <a:r>
              <a:rPr lang="en-US" sz="2400" baseline="30000" dirty="0" smtClean="0"/>
              <a:t>[9][13]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Methanol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Energy density </a:t>
            </a:r>
            <a:r>
              <a:rPr lang="en-US" sz="2400" dirty="0" smtClean="0"/>
              <a:t>– 15.9 MJ/L </a:t>
            </a:r>
            <a:r>
              <a:rPr lang="en-US" sz="2400" baseline="30000" dirty="0" smtClean="0"/>
              <a:t>[12]</a:t>
            </a:r>
          </a:p>
          <a:p>
            <a:r>
              <a:rPr lang="en-US" sz="2400" b="1" dirty="0" smtClean="0"/>
              <a:t>Gasoline Gallon Equivalent </a:t>
            </a:r>
            <a:r>
              <a:rPr lang="en-US" sz="2400" dirty="0" smtClean="0"/>
              <a:t>– M85 Equivalent to current hydrocarbon fuels</a:t>
            </a:r>
            <a:r>
              <a:rPr lang="en-US" sz="2400" baseline="30000" dirty="0" smtClean="0"/>
              <a:t>[11]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Availability </a:t>
            </a:r>
            <a:r>
              <a:rPr lang="en-US" sz="2400" dirty="0" smtClean="0"/>
              <a:t>–  made using natural gas, coal, and biomass</a:t>
            </a:r>
            <a:r>
              <a:rPr lang="en-US" sz="2400" baseline="30000" dirty="0" smtClean="0"/>
              <a:t>[11]</a:t>
            </a:r>
          </a:p>
          <a:p>
            <a:r>
              <a:rPr lang="en-US" sz="2400" b="1" dirty="0" smtClean="0"/>
              <a:t>Maintenance issues </a:t>
            </a:r>
            <a:r>
              <a:rPr lang="en-US" sz="2400" dirty="0" smtClean="0"/>
              <a:t>– must use converted vehicle, more corrosive than ethanol </a:t>
            </a:r>
            <a:r>
              <a:rPr lang="en-US" sz="2400" baseline="30000" dirty="0" smtClean="0"/>
              <a:t>[9]</a:t>
            </a:r>
          </a:p>
          <a:p>
            <a:r>
              <a:rPr lang="en-US" sz="2400" b="1" dirty="0" smtClean="0"/>
              <a:t>Safety</a:t>
            </a:r>
            <a:r>
              <a:rPr lang="en-US" sz="2400" dirty="0" smtClean="0"/>
              <a:t> – toxicity similar to gasoline, but less likely to ignite </a:t>
            </a:r>
            <a:r>
              <a:rPr lang="en-US" sz="2400" baseline="30000" dirty="0" smtClean="0"/>
              <a:t>[11]</a:t>
            </a:r>
          </a:p>
          <a:p>
            <a:r>
              <a:rPr lang="en-US" sz="2400" b="1" dirty="0" smtClean="0"/>
              <a:t>Future</a:t>
            </a:r>
            <a:r>
              <a:rPr lang="en-US" sz="2400" dirty="0" smtClean="0"/>
              <a:t> – Thermo-chemical plants cost 1.8 times that of ethanol plants, no real current infrastructure</a:t>
            </a:r>
            <a:r>
              <a:rPr lang="en-US" sz="2400" baseline="30000" dirty="0" smtClean="0"/>
              <a:t>[11]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 fuels are currently the most dense source of energy for vehicles</a:t>
            </a:r>
          </a:p>
          <a:p>
            <a:r>
              <a:rPr lang="en-US" dirty="0" smtClean="0"/>
              <a:t>Petroleum based products will eventually run out</a:t>
            </a:r>
          </a:p>
          <a:p>
            <a:r>
              <a:rPr lang="en-US" dirty="0" smtClean="0"/>
              <a:t>There are several other liquid fuels besides gasoline and diesel that may help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400" dirty="0" smtClean="0"/>
              <a:t>http://www.toyota.com.hk/innovation/vision/oil_alternative_fuels.aspx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400" dirty="0" smtClean="0"/>
              <a:t>J.D. Hughes GSR Inc, 2008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400" dirty="0" smtClean="0"/>
              <a:t> U.S. Department of Energy, </a:t>
            </a:r>
            <a:r>
              <a:rPr lang="en-US" sz="2400" b="1" dirty="0" smtClean="0"/>
              <a:t>Biodiesel Benefits and    Considerations</a:t>
            </a:r>
            <a:r>
              <a:rPr lang="en-US" sz="2400" dirty="0" smtClean="0"/>
              <a:t> Internet: http://www.afdc.energy.gov/fuels/biodiesel_benefits.html, Jul. 30, 2012 [Jan. 16, 2013]</a:t>
            </a:r>
          </a:p>
          <a:p>
            <a:pPr marL="514350" lvl="0" indent="-514350">
              <a:buSzPct val="100000"/>
              <a:buFont typeface="+mj-lt"/>
              <a:buAutoNum type="arabicParenR"/>
            </a:pPr>
            <a:r>
              <a:rPr lang="en-US" sz="2400" dirty="0"/>
              <a:t>Dale R. </a:t>
            </a:r>
            <a:r>
              <a:rPr lang="en-US" sz="2400" dirty="0" err="1"/>
              <a:t>Simbeck</a:t>
            </a:r>
            <a:r>
              <a:rPr lang="en-US" sz="2400" dirty="0"/>
              <a:t>, Elaine Chang </a:t>
            </a:r>
            <a:r>
              <a:rPr lang="en-US" sz="2400" b="1" dirty="0"/>
              <a:t>Hydrogen Supply: Cost Estimate for Hydrogen pathways- Scoping Analysis </a:t>
            </a:r>
            <a:r>
              <a:rPr lang="en-US" sz="2400" dirty="0"/>
              <a:t>NREL/SR-540-32525</a:t>
            </a:r>
          </a:p>
          <a:p>
            <a:pPr marL="514350" lvl="0" indent="-514350">
              <a:buSzPct val="100000"/>
              <a:buFont typeface="+mj-lt"/>
              <a:buAutoNum type="arabicParenR"/>
            </a:pPr>
            <a:r>
              <a:rPr lang="en-US" sz="2400" dirty="0"/>
              <a:t>Andreas </a:t>
            </a:r>
            <a:r>
              <a:rPr lang="en-US" sz="2400" dirty="0" err="1"/>
              <a:t>Zuttel</a:t>
            </a:r>
            <a:r>
              <a:rPr lang="en-US" sz="2400" dirty="0"/>
              <a:t> </a:t>
            </a:r>
            <a:r>
              <a:rPr lang="en-US" sz="2400" b="1" dirty="0"/>
              <a:t>Materials for Hydrogen Storage </a:t>
            </a:r>
            <a:r>
              <a:rPr lang="en-US" sz="2400" dirty="0"/>
              <a:t>Materials Today, September 2003.</a:t>
            </a:r>
          </a:p>
          <a:p>
            <a:pPr marL="0" indent="0">
              <a:buSzPct val="100000"/>
              <a:buNone/>
            </a:pPr>
            <a:endParaRPr lang="en-US" sz="2400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endParaRPr lang="en-US" sz="2400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endParaRPr lang="en-US" sz="2400" dirty="0" smtClean="0"/>
          </a:p>
          <a:p>
            <a:pPr marL="514350" indent="-51435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940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75" y="11286"/>
            <a:ext cx="8058150" cy="685800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740650"/>
            <a:ext cx="8534400" cy="5486400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arenR" startAt="6"/>
            </a:pPr>
            <a:r>
              <a:rPr lang="en-US" sz="2400" dirty="0" smtClean="0"/>
              <a:t>Horst </a:t>
            </a:r>
            <a:r>
              <a:rPr lang="en-US" sz="2400" dirty="0"/>
              <a:t>Bauer, ed. (1996). Automotive Handbook (4th ed.). Stuttgart: Robert Bosch GmbH. pp. </a:t>
            </a:r>
            <a:r>
              <a:rPr lang="en-US" sz="2400" dirty="0" smtClean="0"/>
              <a:t>238–239</a:t>
            </a:r>
            <a:r>
              <a:rPr lang="en-US" sz="2400" dirty="0"/>
              <a:t>. ISBN 0-8376-0333-1</a:t>
            </a:r>
            <a:r>
              <a:rPr lang="en-US" sz="2400" dirty="0" smtClean="0"/>
              <a:t>.</a:t>
            </a:r>
          </a:p>
          <a:p>
            <a:pPr marL="457200" indent="-457200">
              <a:buSzPct val="100000"/>
              <a:buFont typeface="+mj-lt"/>
              <a:buAutoNum type="arabicParenR" startAt="6"/>
            </a:pPr>
            <a:r>
              <a:rPr lang="en-US" sz="2400" dirty="0" smtClean="0"/>
              <a:t>Internet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http://Alt</a:t>
            </a:r>
            <a:r>
              <a:rPr lang="en-US" sz="2400" dirty="0"/>
              <a:t> Fuel </a:t>
            </a:r>
            <a:r>
              <a:rPr lang="en-US" sz="2400" dirty="0" smtClean="0"/>
              <a:t>Prices.com</a:t>
            </a:r>
          </a:p>
          <a:p>
            <a:pPr marL="457200" indent="-457200">
              <a:buSzPct val="100000"/>
              <a:buFont typeface="+mj-lt"/>
              <a:buAutoNum type="arabicParenR" startAt="6"/>
            </a:pPr>
            <a:r>
              <a:rPr lang="en-US" sz="2400" dirty="0" smtClean="0"/>
              <a:t>"Liquefied </a:t>
            </a:r>
            <a:r>
              <a:rPr lang="en-US" sz="2400" dirty="0"/>
              <a:t>Petroleum Gas Specifications and Test Methods". Gas Processors Association. </a:t>
            </a:r>
            <a:r>
              <a:rPr lang="en-US" sz="2400" dirty="0" smtClean="0"/>
              <a:t>2012-05-18</a:t>
            </a:r>
            <a:r>
              <a:rPr lang="en-US" sz="2400" dirty="0"/>
              <a:t>.</a:t>
            </a:r>
          </a:p>
          <a:p>
            <a:pPr marL="457200" indent="-457200">
              <a:buSzPct val="100000"/>
              <a:buFont typeface="+mj-lt"/>
              <a:buAutoNum type="arabicParenR" startAt="6"/>
            </a:pPr>
            <a:r>
              <a:rPr lang="en-US" sz="2400" dirty="0" smtClean="0"/>
              <a:t>Harrow</a:t>
            </a:r>
            <a:r>
              <a:rPr lang="en-US" sz="2400" dirty="0"/>
              <a:t>, Gerry. </a:t>
            </a:r>
            <a:r>
              <a:rPr lang="en-US" sz="2400" b="1" dirty="0"/>
              <a:t>E85 and Biodiesel Deployment</a:t>
            </a:r>
            <a:r>
              <a:rPr lang="en-US" sz="2400" dirty="0"/>
              <a:t> National Renewable Energy Laboratory, Internet: http://www.nrel.gov/docs/fy07osti/42312.pdf, Sept. 18, 2007 [Jan. 16, 2013]</a:t>
            </a:r>
          </a:p>
          <a:p>
            <a:pPr marL="457200" indent="-457200">
              <a:buSzPct val="100000"/>
              <a:buFont typeface="+mj-lt"/>
              <a:buAutoNum type="arabicParenR" startAt="6"/>
            </a:pPr>
            <a:r>
              <a:rPr lang="en-US" sz="2400" dirty="0" smtClean="0"/>
              <a:t>U.S</a:t>
            </a:r>
            <a:r>
              <a:rPr lang="en-US" sz="2400" dirty="0"/>
              <a:t>. Department of Energy ,</a:t>
            </a:r>
            <a:r>
              <a:rPr lang="en-US" sz="2400" b="1" dirty="0"/>
              <a:t>Clean Cities Alternative Fuel Price Report</a:t>
            </a:r>
            <a:r>
              <a:rPr lang="en-US" sz="2400" dirty="0"/>
              <a:t>, Internet: http://www.afdc.energy.gov/uploads/publication/afpr_oct_12.pdf, Oct. 2012 [Jan. 16, 2013]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SzPct val="10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940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0" y="702245"/>
            <a:ext cx="8534400" cy="5486400"/>
          </a:xfrm>
        </p:spPr>
        <p:txBody>
          <a:bodyPr>
            <a:normAutofit lnSpcReduction="10000"/>
          </a:bodyPr>
          <a:lstStyle/>
          <a:p>
            <a:pPr marL="463550" indent="-463550">
              <a:buSzPct val="100000"/>
              <a:buFont typeface="+mj-lt"/>
              <a:buAutoNum type="arabicParenR" startAt="11"/>
            </a:pPr>
            <a:r>
              <a:rPr lang="en-US" sz="2400" dirty="0" smtClean="0"/>
              <a:t>Bromberg</a:t>
            </a:r>
            <a:r>
              <a:rPr lang="en-US" sz="2400" dirty="0"/>
              <a:t>, L. and Cheng, W.K., </a:t>
            </a:r>
            <a:r>
              <a:rPr lang="en-US" sz="2400" b="1" dirty="0"/>
              <a:t>Methanol as an alternative transportation fuel in the US: Options for sustainable and/or energy-secure transportation,</a:t>
            </a:r>
            <a:r>
              <a:rPr lang="en-US" sz="2400" dirty="0"/>
              <a:t> US DOE, Alternative Fuels Data Center, Internet: http://www.afdc.energy.gov/pdfs/mit_methanol_white_paper.pdf, Nov. 28, 2010 [Jan. 16, 2013]</a:t>
            </a:r>
          </a:p>
          <a:p>
            <a:pPr marL="463550" indent="-463550">
              <a:buSzPct val="100000"/>
              <a:buFont typeface="+mj-lt"/>
              <a:buAutoNum type="arabicParenR" startAt="11"/>
            </a:pPr>
            <a:r>
              <a:rPr lang="en-US" sz="2400" dirty="0" smtClean="0"/>
              <a:t>Thomas</a:t>
            </a:r>
            <a:r>
              <a:rPr lang="en-US" sz="2400" dirty="0"/>
              <a:t>, George. </a:t>
            </a:r>
            <a:r>
              <a:rPr lang="en-US" sz="2400" b="1" dirty="0"/>
              <a:t>Overview of Storage Development DOE Hydrogen Program </a:t>
            </a:r>
            <a:r>
              <a:rPr lang="en-US" sz="2400" dirty="0"/>
              <a:t>US DOE, Internet: http://www1.eere.energy.gov/hydrogenandfuelcells/pdfs/storage.pdf, May 9, 2000 [Jan. 16, 2013]</a:t>
            </a:r>
          </a:p>
          <a:p>
            <a:pPr marL="463550" indent="-463550">
              <a:buSzPct val="100000"/>
              <a:buFont typeface="+mj-lt"/>
              <a:buAutoNum type="arabicParenR" startAt="11"/>
            </a:pPr>
            <a:r>
              <a:rPr lang="en-US" sz="2400" dirty="0" smtClean="0"/>
              <a:t>Pimentel</a:t>
            </a:r>
            <a:r>
              <a:rPr lang="en-US" sz="2400" dirty="0"/>
              <a:t>, David and </a:t>
            </a:r>
            <a:r>
              <a:rPr lang="en-US" sz="2400" dirty="0" err="1"/>
              <a:t>Patzek</a:t>
            </a:r>
            <a:r>
              <a:rPr lang="en-US" sz="2400" dirty="0"/>
              <a:t>, Tad W. (2005, March) </a:t>
            </a:r>
            <a:r>
              <a:rPr lang="en-US" sz="2400" b="1" dirty="0"/>
              <a:t>Ethanol Production Using Corn, </a:t>
            </a:r>
            <a:r>
              <a:rPr lang="en-US" sz="2400" b="1" dirty="0" err="1"/>
              <a:t>Switchgrass</a:t>
            </a:r>
            <a:r>
              <a:rPr lang="en-US" sz="2400" b="1" dirty="0"/>
              <a:t>, and Wood; Biodiesel Production Using Soybean and Sunflower</a:t>
            </a:r>
            <a:r>
              <a:rPr lang="en-US" sz="2400" dirty="0"/>
              <a:t> </a:t>
            </a:r>
            <a:r>
              <a:rPr lang="en-US" sz="2400" i="1" dirty="0"/>
              <a:t>Natural Resources Research</a:t>
            </a:r>
            <a:r>
              <a:rPr lang="en-US" sz="2400" dirty="0"/>
              <a:t>. 14(1), pp. 65-76.</a:t>
            </a:r>
          </a:p>
          <a:p>
            <a:pPr marL="0" indent="0">
              <a:buSzPct val="100000"/>
              <a:buNone/>
            </a:pPr>
            <a:endParaRPr lang="en-US" sz="2400" dirty="0"/>
          </a:p>
          <a:p>
            <a:pPr marL="0" indent="0">
              <a:buSzPct val="10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940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 Members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7466"/>
              </p:ext>
            </p:extLst>
          </p:nvPr>
        </p:nvGraphicFramePr>
        <p:xfrm>
          <a:off x="232235" y="1163105"/>
          <a:ext cx="8641125" cy="433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75"/>
                <a:gridCol w="2649945"/>
                <a:gridCol w="3110805"/>
              </a:tblGrid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Last Name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First Name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Email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Darbha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Arjun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adarbha@mtu.edu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Joshi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Abhishek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aajoshi1@mtu.edu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Voshol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Brittany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bnvoshol@mtu.edu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Yang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Zhuyong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zhuyongy@mtu.edu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72329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Desai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Chintan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cmdesai@mtu.edu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217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Liquid fuel – most popular source of energy – Why?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/>
              <a:t>Discussion limited to liquid fuels used in automobiles</a:t>
            </a:r>
          </a:p>
          <a:p>
            <a:endParaRPr lang="en-US" dirty="0"/>
          </a:p>
        </p:txBody>
      </p:sp>
      <p:pic>
        <p:nvPicPr>
          <p:cNvPr id="4" name="Picture 3" descr="energy_dens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8005" y="1355130"/>
            <a:ext cx="6144800" cy="361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3235" y="1316725"/>
            <a:ext cx="537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[1]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1538005" y="4926795"/>
            <a:ext cx="6336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Comparison chart denoting  energy densities of various energy sources</a:t>
            </a:r>
            <a:endParaRPr lang="en-US" sz="15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and objectives of this discussion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analyze various fuels from different standpoints like energy density, economic viability, availability, future prospect, maintenance issues when used, safety</a:t>
            </a:r>
          </a:p>
          <a:p>
            <a:r>
              <a:rPr lang="en-US" dirty="0" smtClean="0"/>
              <a:t>Our goal is to provide information on various liquid fuels and report some numbers on criteria mentioned above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3479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Gasoline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Energy density </a:t>
            </a:r>
            <a:r>
              <a:rPr lang="en-US" sz="2400" dirty="0"/>
              <a:t>– 35 MJ/L 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Mass </a:t>
            </a:r>
            <a:r>
              <a:rPr lang="en-US" sz="2400" b="1" dirty="0"/>
              <a:t>density </a:t>
            </a:r>
            <a:r>
              <a:rPr lang="en-US" sz="2400" dirty="0"/>
              <a:t>– </a:t>
            </a:r>
            <a:r>
              <a:rPr lang="en-US" sz="2400" dirty="0" smtClean="0"/>
              <a:t>0.073kg/L</a:t>
            </a:r>
            <a:endParaRPr lang="en-US" sz="2400" dirty="0"/>
          </a:p>
          <a:p>
            <a:r>
              <a:rPr lang="en-US" sz="2400" b="1" dirty="0" smtClean="0"/>
              <a:t>Cost per gallon </a:t>
            </a:r>
            <a:r>
              <a:rPr lang="en-US" sz="2400" dirty="0" smtClean="0"/>
              <a:t>– around $3.30 </a:t>
            </a:r>
          </a:p>
          <a:p>
            <a:r>
              <a:rPr lang="en-US" sz="2400" b="1" dirty="0" smtClean="0"/>
              <a:t>Maintenance and safety </a:t>
            </a:r>
            <a:r>
              <a:rPr lang="en-US" sz="2400" dirty="0" smtClean="0"/>
              <a:t>– More volatile than diesel oil, Jet-A, or kerosene, not only because of the base constituents, but also because of additives. Volatility is often controlled by blending with butane.</a:t>
            </a:r>
          </a:p>
          <a:p>
            <a:r>
              <a:rPr lang="en-US" sz="2400" dirty="0" smtClean="0"/>
              <a:t>In 2011, the United States consumed about 134 billion gallons of gasoline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152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Diesel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Energy density </a:t>
            </a:r>
            <a:r>
              <a:rPr lang="en-US" sz="2400" dirty="0"/>
              <a:t>– 34.92 MJ/L  </a:t>
            </a:r>
          </a:p>
          <a:p>
            <a:r>
              <a:rPr lang="en-US" sz="2400" b="1" dirty="0"/>
              <a:t>Mass density </a:t>
            </a:r>
            <a:r>
              <a:rPr lang="en-US" sz="2400" dirty="0"/>
              <a:t>– </a:t>
            </a:r>
            <a:r>
              <a:rPr lang="en-US" sz="2400" dirty="0" smtClean="0"/>
              <a:t>0.82kg/L</a:t>
            </a:r>
            <a:endParaRPr lang="en-US" sz="2400" dirty="0"/>
          </a:p>
          <a:p>
            <a:r>
              <a:rPr lang="en-US" sz="2400" b="1" dirty="0"/>
              <a:t>Cost per gallon </a:t>
            </a:r>
            <a:r>
              <a:rPr lang="en-US" sz="2400" dirty="0"/>
              <a:t>– </a:t>
            </a:r>
            <a:r>
              <a:rPr lang="en-US" sz="2400" dirty="0" smtClean="0"/>
              <a:t>around $3.50</a:t>
            </a:r>
          </a:p>
          <a:p>
            <a:r>
              <a:rPr lang="en-US" sz="2400" b="1" dirty="0" smtClean="0"/>
              <a:t>Maintenance </a:t>
            </a:r>
            <a:r>
              <a:rPr lang="en-US" sz="2400" b="1" dirty="0"/>
              <a:t>and </a:t>
            </a:r>
            <a:r>
              <a:rPr lang="en-US" sz="2400" b="1" dirty="0" smtClean="0"/>
              <a:t>safety </a:t>
            </a:r>
            <a:r>
              <a:rPr lang="en-US" sz="2400" dirty="0" smtClean="0"/>
              <a:t>- generally safe doesn’t burn at low temperatures. Less volatile than gasoline.</a:t>
            </a:r>
            <a:endParaRPr lang="en-US" sz="2400" dirty="0"/>
          </a:p>
          <a:p>
            <a:r>
              <a:rPr lang="en-US" sz="2400" b="1" dirty="0" smtClean="0"/>
              <a:t>Disadvantage</a:t>
            </a:r>
            <a:r>
              <a:rPr lang="en-US" sz="2400" dirty="0" smtClean="0"/>
              <a:t> - In cold climates it turns into a non-flowing gel and also it’s emissions which contains harmful products.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1931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98020" cy="6040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7802260" y="564043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12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Liquid Hydrogen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Energy density </a:t>
            </a:r>
            <a:r>
              <a:rPr lang="en-US" sz="2400" dirty="0" smtClean="0"/>
              <a:t>– 8.52MJ/L (about 25%  that of gasoline)</a:t>
            </a:r>
            <a:r>
              <a:rPr lang="en-US" sz="2400" baseline="30000" dirty="0" smtClean="0"/>
              <a:t>[3]</a:t>
            </a:r>
            <a:r>
              <a:rPr lang="en-US" sz="2400" dirty="0" smtClean="0"/>
              <a:t>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Mass density </a:t>
            </a:r>
            <a:r>
              <a:rPr lang="en-US" sz="2400" dirty="0" smtClean="0"/>
              <a:t>– 0.071kg/L</a:t>
            </a:r>
          </a:p>
          <a:p>
            <a:r>
              <a:rPr lang="en-US" sz="2400" b="1" dirty="0" smtClean="0"/>
              <a:t>Cost per gallon </a:t>
            </a:r>
            <a:r>
              <a:rPr lang="en-US" sz="2400" dirty="0" smtClean="0"/>
              <a:t>– Ranges from $4-$12.</a:t>
            </a:r>
            <a:r>
              <a:rPr lang="en-US" sz="2400" baseline="30000" dirty="0" smtClean="0"/>
              <a:t>[4]</a:t>
            </a:r>
            <a:endParaRPr lang="en-US" sz="2400" dirty="0" smtClean="0"/>
          </a:p>
          <a:p>
            <a:r>
              <a:rPr lang="en-US" sz="2400" b="1" dirty="0" smtClean="0"/>
              <a:t>Availability </a:t>
            </a:r>
            <a:r>
              <a:rPr lang="en-US" sz="2400" dirty="0" smtClean="0"/>
              <a:t>– Most abundant chemical species in the universe!</a:t>
            </a:r>
          </a:p>
          <a:p>
            <a:r>
              <a:rPr lang="en-US" sz="2400" b="1" dirty="0" smtClean="0"/>
              <a:t>Maintenance and safety </a:t>
            </a:r>
            <a:r>
              <a:rPr lang="en-US" sz="2400" dirty="0" smtClean="0"/>
              <a:t>– Need a bigger tank than usual, has to be maintained at 21K, H2 is highly flammable. </a:t>
            </a:r>
            <a:r>
              <a:rPr lang="en-US" sz="2400" baseline="30000" dirty="0" smtClean="0"/>
              <a:t>[5]</a:t>
            </a:r>
            <a:endParaRPr lang="en-US" sz="2400" dirty="0" smtClean="0"/>
          </a:p>
          <a:p>
            <a:r>
              <a:rPr lang="en-US" sz="2400" b="1" dirty="0" smtClean="0"/>
              <a:t>Future</a:t>
            </a:r>
            <a:r>
              <a:rPr lang="en-US" sz="2400" dirty="0" smtClean="0"/>
              <a:t> –Depends on cutting down production and maintenance costs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LPG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4270"/>
            <a:ext cx="8645370" cy="5354130"/>
          </a:xfrm>
        </p:spPr>
        <p:txBody>
          <a:bodyPr/>
          <a:lstStyle/>
          <a:p>
            <a:r>
              <a:rPr lang="en-US" sz="2400" b="1" dirty="0" smtClean="0"/>
              <a:t>LPG </a:t>
            </a:r>
            <a:r>
              <a:rPr lang="en-US" sz="2400" b="1" dirty="0" smtClean="0">
                <a:sym typeface="Wingdings" pitchFamily="2" charset="2"/>
              </a:rPr>
              <a:t> Propane + Butane</a:t>
            </a:r>
            <a:endParaRPr lang="en-US" sz="2400" b="1" dirty="0" smtClean="0"/>
          </a:p>
          <a:p>
            <a:r>
              <a:rPr lang="en-US" sz="2400" b="1" dirty="0" smtClean="0"/>
              <a:t>Energy density </a:t>
            </a:r>
            <a:r>
              <a:rPr lang="en-US" sz="2400" dirty="0" smtClean="0"/>
              <a:t>– 24.47 MJ/L(about 70% that of gasoline)</a:t>
            </a:r>
            <a:r>
              <a:rPr lang="en-US" sz="2400" baseline="30000" dirty="0" smtClean="0"/>
              <a:t>[6]</a:t>
            </a:r>
            <a:endParaRPr lang="en-US" sz="2400" dirty="0" smtClean="0"/>
          </a:p>
          <a:p>
            <a:r>
              <a:rPr lang="en-US" sz="2400" b="1" dirty="0" smtClean="0"/>
              <a:t>Cost per gallon </a:t>
            </a:r>
            <a:r>
              <a:rPr lang="en-US" sz="2400" dirty="0" smtClean="0"/>
              <a:t>– Ranges between $2.2 - $2.7 </a:t>
            </a:r>
            <a:r>
              <a:rPr lang="en-US" sz="2400" baseline="30000" dirty="0" smtClean="0"/>
              <a:t>[7]</a:t>
            </a:r>
            <a:endParaRPr lang="en-US" sz="2400" dirty="0" smtClean="0"/>
          </a:p>
          <a:p>
            <a:r>
              <a:rPr lang="en-US" sz="2400" b="1" dirty="0" smtClean="0"/>
              <a:t>Availability</a:t>
            </a:r>
            <a:r>
              <a:rPr lang="en-US" sz="2400" dirty="0" smtClean="0"/>
              <a:t> – Byproduct of petroleum refineries, lasts as long as gasoline and diesel last</a:t>
            </a:r>
          </a:p>
          <a:p>
            <a:r>
              <a:rPr lang="en-US" sz="2400" b="1" dirty="0" smtClean="0"/>
              <a:t>Adaptability</a:t>
            </a:r>
            <a:r>
              <a:rPr lang="en-US" sz="2400" dirty="0" smtClean="0"/>
              <a:t> – All gasoline vehicles are adaptable to LPG(just include a toggle switch)</a:t>
            </a:r>
            <a:r>
              <a:rPr lang="en-US" sz="2400" baseline="30000" dirty="0"/>
              <a:t> [6</a:t>
            </a:r>
            <a:r>
              <a:rPr lang="en-US" sz="2400" baseline="30000" dirty="0" smtClean="0"/>
              <a:t>]</a:t>
            </a:r>
            <a:endParaRPr lang="en-US" sz="2400" dirty="0" smtClean="0"/>
          </a:p>
          <a:p>
            <a:r>
              <a:rPr lang="en-US" sz="2400" b="1" dirty="0" smtClean="0"/>
              <a:t>Safety</a:t>
            </a:r>
            <a:r>
              <a:rPr lang="en-US" sz="2400" dirty="0" smtClean="0"/>
              <a:t> – LPG is explosive at room temperature in the presence of an ignition source, initiates suffocation by displacing air</a:t>
            </a:r>
            <a:r>
              <a:rPr lang="en-US" sz="2400" baseline="30000" dirty="0" smtClean="0"/>
              <a:t>[8]</a:t>
            </a:r>
            <a:endParaRPr lang="en-US" sz="2400" dirty="0" smtClean="0"/>
          </a:p>
          <a:p>
            <a:r>
              <a:rPr lang="en-US" sz="2400" b="1" dirty="0" smtClean="0"/>
              <a:t>Emissions – </a:t>
            </a:r>
            <a:r>
              <a:rPr lang="en-US" sz="2400" dirty="0" smtClean="0"/>
              <a:t>Significantly lower than other fossil fuels</a:t>
            </a:r>
            <a:r>
              <a:rPr lang="en-US" sz="2400" baseline="30000" dirty="0" smtClean="0"/>
              <a:t>[8]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00"/>
      </a:dk2>
      <a:lt2>
        <a:srgbClr val="010000"/>
      </a:lt2>
      <a:accent1>
        <a:srgbClr val="F5DD2D"/>
      </a:accent1>
      <a:accent2>
        <a:srgbClr val="FFFFFF"/>
      </a:accent2>
      <a:accent3>
        <a:srgbClr val="FFFFFF"/>
      </a:accent3>
      <a:accent4>
        <a:srgbClr val="000000"/>
      </a:accent4>
      <a:accent5>
        <a:srgbClr val="F9EBAD"/>
      </a:accent5>
      <a:accent6>
        <a:srgbClr val="E7E7E7"/>
      </a:accent6>
      <a:hlink>
        <a:srgbClr val="0000FF"/>
      </a:hlink>
      <a:folHlink>
        <a:srgbClr val="7896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90000"/>
          </a:schemeClr>
        </a:solidFill>
        <a:ln w="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2075" tIns="46038" rIns="92075" bIns="46038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010000"/>
        </a:lt2>
        <a:accent1>
          <a:srgbClr val="F5DD2D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9EBAD"/>
        </a:accent5>
        <a:accent6>
          <a:srgbClr val="E7E7E7"/>
        </a:accent6>
        <a:hlink>
          <a:srgbClr val="0000FF"/>
        </a:hlink>
        <a:folHlink>
          <a:srgbClr val="789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70750</TotalTime>
  <Words>1074</Words>
  <Application>Microsoft Office PowerPoint</Application>
  <PresentationFormat>On-screen Show (4:3)</PresentationFormat>
  <Paragraphs>130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1_Default Design</vt:lpstr>
      <vt:lpstr>PowerPoint Presentation</vt:lpstr>
      <vt:lpstr>Group Members</vt:lpstr>
      <vt:lpstr>Motivation</vt:lpstr>
      <vt:lpstr>Goals and objectives of this discussion</vt:lpstr>
      <vt:lpstr>Gasoline</vt:lpstr>
      <vt:lpstr>Diesel</vt:lpstr>
      <vt:lpstr>PowerPoint Presentation</vt:lpstr>
      <vt:lpstr>Liquid Hydrogen</vt:lpstr>
      <vt:lpstr>LPG</vt:lpstr>
      <vt:lpstr>Biodiesel</vt:lpstr>
      <vt:lpstr>Ethanol</vt:lpstr>
      <vt:lpstr>Methanol</vt:lpstr>
      <vt:lpstr>Conclusion</vt:lpstr>
      <vt:lpstr>Bibliography</vt:lpstr>
      <vt:lpstr>Bibliography</vt:lpstr>
      <vt:lpstr>Bibliography</vt:lpstr>
    </vt:vector>
  </TitlesOfParts>
  <Company>Michigan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MEEM 4220 IC Engines Lecture</dc:title>
  <dc:subject>Introduction to Internal Combustions Lectures</dc:subject>
  <dc:creator>Dr. J.D.Naber (c) 2006</dc:creator>
  <cp:keywords>IC Engines</cp:keywords>
  <cp:lastModifiedBy>Chintan</cp:lastModifiedBy>
  <cp:revision>2155</cp:revision>
  <cp:lastPrinted>2001-07-23T20:58:14Z</cp:lastPrinted>
  <dcterms:created xsi:type="dcterms:W3CDTF">1999-03-31T00:20:35Z</dcterms:created>
  <dcterms:modified xsi:type="dcterms:W3CDTF">2013-01-18T06:08:36Z</dcterms:modified>
  <cp:category>MEEM</cp:category>
</cp:coreProperties>
</file>