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93" r:id="rId2"/>
    <p:sldId id="298" r:id="rId3"/>
    <p:sldId id="299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8000"/>
    <a:srgbClr val="E1BB19"/>
    <a:srgbClr val="448AE8"/>
    <a:srgbClr val="60F24C"/>
    <a:srgbClr val="FF9900"/>
    <a:srgbClr val="FFFF00"/>
    <a:srgbClr val="FFFFF0"/>
    <a:srgbClr val="009900"/>
    <a:srgbClr val="1964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4731" autoAdjust="0"/>
  </p:normalViewPr>
  <p:slideViewPr>
    <p:cSldViewPr>
      <p:cViewPr>
        <p:scale>
          <a:sx n="70" d="100"/>
          <a:sy n="70" d="100"/>
        </p:scale>
        <p:origin x="-15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30" d="100"/>
          <a:sy n="130" d="100"/>
        </p:scale>
        <p:origin x="-966" y="-72"/>
      </p:cViewPr>
      <p:guideLst>
        <p:guide orient="horz" pos="3025"/>
        <p:guide pos="2303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877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77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44000"/>
            <a:ext cx="31877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79" tIns="48390" rIns="96779" bIns="4839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>
                <a:latin typeface="Times New Roman" pitchFamily="18" charset="0"/>
              </a:defRPr>
            </a:lvl1pPr>
          </a:lstStyle>
          <a:p>
            <a:fld id="{0D0192A2-F599-4648-968A-385FA6296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43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>
            <a:lvl1pPr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>
            <a:lvl1pPr algn="r"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0313" y="765175"/>
            <a:ext cx="4852987" cy="3640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95813"/>
            <a:ext cx="53657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2250"/>
            <a:ext cx="3170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b" anchorCtr="0" compatLnSpc="1">
            <a:prstTxWarp prst="textNoShape">
              <a:avLst/>
            </a:prstTxWarp>
          </a:bodyPr>
          <a:lstStyle>
            <a:lvl1pPr defTabSz="979488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2250"/>
            <a:ext cx="3170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837" tIns="48918" rIns="97837" bIns="48918" numCol="1" anchor="b" anchorCtr="0" compatLnSpc="1">
            <a:prstTxWarp prst="textNoShape">
              <a:avLst/>
            </a:prstTxWarp>
          </a:bodyPr>
          <a:lstStyle>
            <a:lvl1pPr algn="r" defTabSz="979488" eaLnBrk="0" hangingPunct="0">
              <a:defRPr sz="1200">
                <a:latin typeface="Times New Roman" pitchFamily="18" charset="0"/>
              </a:defRPr>
            </a:lvl1pPr>
          </a:lstStyle>
          <a:p>
            <a:fld id="{62F4D9AD-1FE3-4BA2-933A-A3EE25A0C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77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1125" indent="-111125" algn="l" rtl="0" eaLnBrk="0" fontAlgn="base" hangingPunct="0"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38138" indent="-11271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568325" indent="-11588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803275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025525" indent="-1079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4D9AD-1FE3-4BA2-933A-A3EE25A0CC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2"/>
          <p:cNvSpPr>
            <a:spLocks/>
          </p:cNvSpPr>
          <p:nvPr/>
        </p:nvSpPr>
        <p:spPr bwMode="auto">
          <a:xfrm>
            <a:off x="0" y="377825"/>
            <a:ext cx="2895600" cy="6480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F8E870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686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667000"/>
            <a:ext cx="9144000" cy="2362200"/>
          </a:xfrm>
          <a:ln w="9525"/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>
          <a:xfrm>
            <a:off x="6248400" y="0"/>
            <a:ext cx="28956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 Period 15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Date: Feb 22, 2012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Page:  1</a:t>
            </a:r>
          </a:p>
        </p:txBody>
      </p:sp>
      <p:sp>
        <p:nvSpPr>
          <p:cNvPr id="30722" name="Rectangle 2"/>
          <p:cNvSpPr>
            <a:spLocks noChangeArrowheads="1"/>
          </p:cNvSpPr>
          <p:nvPr userDrawn="1"/>
        </p:nvSpPr>
        <p:spPr bwMode="auto">
          <a:xfrm>
            <a:off x="1449910" y="1194137"/>
            <a:ext cx="62176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MEEM / ECE 5295</a:t>
            </a:r>
            <a:b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Advanced Propulsion for Hybrid Electric Vehicles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0723" name="Picture 3" descr="I:\JNABER\Teaching\MEEM5990.Hybrids\2009.Fall\Lectures\logo_pp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737" y="152400"/>
            <a:ext cx="2676525" cy="5064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0"/>
            <a:ext cx="2133600" cy="6248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8534400" cy="2667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581400"/>
            <a:ext cx="85344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7620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81400"/>
            <a:ext cx="4191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80581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 userDrawn="1"/>
        </p:nvSpPr>
        <p:spPr>
          <a:xfrm>
            <a:off x="6248400" y="0"/>
            <a:ext cx="28956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 Period 15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Date: Feb 22, 2012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Page:  2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362075"/>
          </a:xfrm>
        </p:spPr>
        <p:txBody>
          <a:bodyPr tIns="91440" bIns="91440"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38600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 userDrawn="1"/>
        </p:nvSpPr>
        <p:spPr>
          <a:xfrm>
            <a:off x="6248400" y="0"/>
            <a:ext cx="2895600" cy="6858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solidFill>
                  <a:srgbClr val="1964C8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Class Period 15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Date: Feb 22, 2012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64C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Page:  2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>
            <a:grpSpLocks/>
          </p:cNvGrpSpPr>
          <p:nvPr/>
        </p:nvGrpSpPr>
        <p:grpSpPr bwMode="auto">
          <a:xfrm>
            <a:off x="1206500" y="828675"/>
            <a:ext cx="6731000" cy="5200650"/>
            <a:chOff x="757" y="720"/>
            <a:chExt cx="4240" cy="3276"/>
          </a:xfrm>
        </p:grpSpPr>
        <p:pic>
          <p:nvPicPr>
            <p:cNvPr id="1035" name="Picture 10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62" y="2416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1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1568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2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720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3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46000"/>
            </a:blip>
            <a:srcRect/>
            <a:stretch>
              <a:fillRect/>
            </a:stretch>
          </p:blipFill>
          <p:spPr bwMode="auto">
            <a:xfrm>
              <a:off x="757" y="3264"/>
              <a:ext cx="423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0"/>
            <a:ext cx="8058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534400" cy="5486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1030" name="Group 10"/>
          <p:cNvGrpSpPr>
            <a:grpSpLocks/>
          </p:cNvGrpSpPr>
          <p:nvPr/>
        </p:nvGrpSpPr>
        <p:grpSpPr bwMode="auto">
          <a:xfrm>
            <a:off x="228600" y="6096000"/>
            <a:ext cx="8686800" cy="76200"/>
            <a:chOff x="288" y="3840"/>
            <a:chExt cx="5184" cy="48"/>
          </a:xfrm>
        </p:grpSpPr>
        <p:sp>
          <p:nvSpPr>
            <p:cNvPr id="667653" name="Line 5"/>
            <p:cNvSpPr>
              <a:spLocks noChangeShapeType="1"/>
            </p:cNvSpPr>
            <p:nvPr/>
          </p:nvSpPr>
          <p:spPr bwMode="auto">
            <a:xfrm>
              <a:off x="288" y="3840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67654" name="Line 6"/>
            <p:cNvSpPr>
              <a:spLocks noChangeShapeType="1"/>
            </p:cNvSpPr>
            <p:nvPr/>
          </p:nvSpPr>
          <p:spPr bwMode="auto">
            <a:xfrm>
              <a:off x="384" y="3888"/>
              <a:ext cx="50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6938354" y="6386185"/>
            <a:ext cx="2045432" cy="400752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MEEM / ECE 5295</a:t>
            </a:r>
            <a:endParaRPr lang="en-US" sz="1000" dirty="0" smtClean="0"/>
          </a:p>
          <a:p>
            <a:pPr algn="r" eaLnBrk="0" hangingPunct="0">
              <a:defRPr/>
            </a:pPr>
            <a:r>
              <a:rPr lang="en-US" sz="1000" dirty="0" smtClean="0"/>
              <a:t>Copyright © 2013 Michigan</a:t>
            </a:r>
            <a:r>
              <a:rPr lang="en-US" sz="1000" baseline="0" dirty="0" smtClean="0"/>
              <a:t> Tech</a:t>
            </a:r>
            <a:endParaRPr lang="en-US" sz="1000" dirty="0"/>
          </a:p>
        </p:txBody>
      </p:sp>
      <p:pic>
        <p:nvPicPr>
          <p:cNvPr id="31749" name="Picture 5" descr="I:\JNABER\Teaching\MEEM5990.Hybrids\2009.Fall\Lectures\logo_pp_CtheF_Hel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28751" y="6272049"/>
            <a:ext cx="2375336" cy="53545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lnSpc>
          <a:spcPct val="70000"/>
        </a:lnSpc>
        <a:spcBef>
          <a:spcPct val="0"/>
        </a:spcBef>
        <a:spcAft>
          <a:spcPct val="0"/>
        </a:spcAft>
        <a:defRPr kumimoji="1" sz="2600" b="1">
          <a:solidFill>
            <a:schemeClr val="tx2"/>
          </a:solidFill>
          <a:latin typeface="Arial" pitchFamily="34" charset="0"/>
        </a:defRPr>
      </a:lvl9pPr>
    </p:titleStyle>
    <p:bodyStyle>
      <a:lvl1pPr marL="233363" indent="-2333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125000"/>
        <a:buChar char="•"/>
        <a:defRPr kumimoji="1"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71500" indent="-2238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Calibri" pitchFamily="34" charset="0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kumimoji="1" sz="2400">
          <a:solidFill>
            <a:schemeClr val="tx1"/>
          </a:solidFill>
          <a:latin typeface="Calibri" pitchFamily="34" charset="0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400">
          <a:solidFill>
            <a:schemeClr val="tx1"/>
          </a:solidFill>
          <a:latin typeface="Calibri" pitchFamily="34" charset="0"/>
        </a:defRPr>
      </a:lvl5pPr>
      <a:lvl6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6pPr>
      <a:lvl7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7pPr>
      <a:lvl8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8pPr>
      <a:lvl9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1.xml"/><Relationship Id="rId7" Type="http://schemas.openxmlformats.org/officeDocument/2006/relationships/hyperlink" Target="mailto:gxiong@mtu.edu" TargetMode="External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6" Type="http://schemas.openxmlformats.org/officeDocument/2006/relationships/hyperlink" Target="mailto:ssmenon@mtu.edu" TargetMode="External"/><Relationship Id="rId11" Type="http://schemas.openxmlformats.org/officeDocument/2006/relationships/image" Target="../media/image7.jpeg"/><Relationship Id="rId5" Type="http://schemas.openxmlformats.org/officeDocument/2006/relationships/hyperlink" Target="mailto:ppmahamu@mtu.edu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adarbha@mtu.edu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-16723" y="1931205"/>
            <a:ext cx="9144000" cy="960125"/>
          </a:xfrm>
        </p:spPr>
        <p:txBody>
          <a:bodyPr/>
          <a:lstStyle/>
          <a:p>
            <a:r>
              <a:rPr lang="en-US" b="1" u="sng" dirty="0" smtClean="0"/>
              <a:t>Technology Assessment and Comparison of Contemporary Vehicles that run on different technologies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026361"/>
            <a:ext cx="2459725" cy="831639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Group Number 6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MEEM Department</a:t>
            </a:r>
          </a:p>
          <a:p>
            <a:pPr eaLnBrk="0" hangingPunct="0"/>
            <a:r>
              <a:rPr lang="en-US" sz="1600" dirty="0" smtClean="0">
                <a:solidFill>
                  <a:schemeClr val="tx2"/>
                </a:solidFill>
              </a:rPr>
              <a:t>Michigan Tech University  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3002634"/>
              </p:ext>
            </p:extLst>
          </p:nvPr>
        </p:nvGraphicFramePr>
        <p:xfrm>
          <a:off x="4610405" y="4811580"/>
          <a:ext cx="4378170" cy="1870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45"/>
                <a:gridCol w="1228960"/>
                <a:gridCol w="2035465"/>
              </a:tblGrid>
              <a:tr h="2926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Last Name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First Name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Email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926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Darbha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Arjun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hlinkClick r:id="rId4"/>
                        </a:rPr>
                        <a:t>adarbha@mtu.edu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5293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Mahamuni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Pratik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hlinkClick r:id="rId5"/>
                        </a:rPr>
                        <a:t>ppmahamu@mtu.edu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926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Menon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Sunit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hlinkClick r:id="rId6"/>
                        </a:rPr>
                        <a:t>ssmenon@mtu.edu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  <a:tr h="29263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Xiong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</a:rPr>
                        <a:t>Guangchen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ysClr val="windowText" lastClr="000000"/>
                          </a:solidFill>
                          <a:latin typeface="Calibri" pitchFamily="34" charset="0"/>
                          <a:hlinkClick r:id="rId7"/>
                        </a:rPr>
                        <a:t>gxiong@mtu.edu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 descr="IMG_206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-224029" y="3115359"/>
            <a:ext cx="1792232" cy="1344174"/>
          </a:xfrm>
          <a:prstGeom prst="rect">
            <a:avLst/>
          </a:prstGeom>
        </p:spPr>
      </p:pic>
      <p:pic>
        <p:nvPicPr>
          <p:cNvPr id="8" name="Picture 7" descr=".facebook_-99246936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5980" y="2891331"/>
            <a:ext cx="1267365" cy="1785026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10" cstate="print"/>
          <a:stretch>
            <a:fillRect/>
          </a:stretch>
        </p:blipFill>
        <p:spPr>
          <a:xfrm>
            <a:off x="8143665" y="3505810"/>
            <a:ext cx="304800" cy="304800"/>
          </a:xfrm>
          <a:prstGeom prst="rect">
            <a:avLst/>
          </a:prstGeom>
        </p:spPr>
      </p:pic>
      <p:pic>
        <p:nvPicPr>
          <p:cNvPr id="13" name="Picture 12" descr="photo_T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13345" y="2891330"/>
            <a:ext cx="1497795" cy="1806639"/>
          </a:xfrm>
          <a:prstGeom prst="rect">
            <a:avLst/>
          </a:prstGeom>
        </p:spPr>
      </p:pic>
      <p:pic>
        <p:nvPicPr>
          <p:cNvPr id="14" name="Picture 13" descr="25 289229  02 MATT 6X45 copy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11140" y="289133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spd="med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9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85" y="3136998"/>
            <a:ext cx="7040144" cy="294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85" y="366083"/>
            <a:ext cx="7040144" cy="279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5" cstate="print"/>
          <a:stretch>
            <a:fillRect/>
          </a:stretch>
        </p:blipFill>
        <p:spPr>
          <a:xfrm>
            <a:off x="8489310" y="28529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9027989"/>
      </p:ext>
    </p:extLst>
  </p:cSld>
  <p:clrMapOvr>
    <a:masterClrMapping/>
  </p:clrMapOvr>
  <p:transition spd="med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2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170065"/>
            <a:ext cx="8058150" cy="685800"/>
          </a:xfrm>
        </p:spPr>
        <p:txBody>
          <a:bodyPr/>
          <a:lstStyle/>
          <a:p>
            <a:r>
              <a:rPr lang="en-US" altLang="zh-CN" sz="2800" dirty="0" smtClean="0"/>
              <a:t>Summary and conclusions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From the comparisons of various parameters of different types of vehicles, the following conclusions can be drawn.</a:t>
            </a:r>
          </a:p>
          <a:p>
            <a:r>
              <a:rPr lang="en-US" altLang="zh-CN" dirty="0" smtClean="0"/>
              <a:t>Electric vehicles and hybrid electric vehicles are the only future due to depletion of naturally occurring fossil fuels</a:t>
            </a:r>
          </a:p>
          <a:p>
            <a:r>
              <a:rPr lang="en-US" altLang="zh-CN" dirty="0" smtClean="0"/>
              <a:t>High initial cost is the major drawback for the technology’s penetration into the market</a:t>
            </a:r>
          </a:p>
          <a:p>
            <a:r>
              <a:rPr lang="en-US" altLang="zh-CN" dirty="0" smtClean="0"/>
              <a:t>Exhaustive research in this field in order to reduce the cost of technology would be an effective way to solve the problem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 cstate="print"/>
          <a:stretch>
            <a:fillRect/>
          </a:stretch>
        </p:blipFill>
        <p:spPr>
          <a:xfrm>
            <a:off x="8839200" y="56564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56884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4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00"/>
      </a:dk2>
      <a:lt2>
        <a:srgbClr val="010000"/>
      </a:lt2>
      <a:accent1>
        <a:srgbClr val="F5DD2D"/>
      </a:accent1>
      <a:accent2>
        <a:srgbClr val="FFFFFF"/>
      </a:accent2>
      <a:accent3>
        <a:srgbClr val="FFFFFF"/>
      </a:accent3>
      <a:accent4>
        <a:srgbClr val="000000"/>
      </a:accent4>
      <a:accent5>
        <a:srgbClr val="F9EBAD"/>
      </a:accent5>
      <a:accent6>
        <a:srgbClr val="E7E7E7"/>
      </a:accent6>
      <a:hlink>
        <a:srgbClr val="0000FF"/>
      </a:hlink>
      <a:folHlink>
        <a:srgbClr val="7896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90000"/>
          </a:schemeClr>
        </a:solidFill>
        <a:ln w="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2075" tIns="46038" rIns="92075" bIns="46038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010000"/>
        </a:lt2>
        <a:accent1>
          <a:srgbClr val="F5DD2D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9EBAD"/>
        </a:accent5>
        <a:accent6>
          <a:srgbClr val="E7E7E7"/>
        </a:accent6>
        <a:hlink>
          <a:srgbClr val="0000FF"/>
        </a:hlink>
        <a:folHlink>
          <a:srgbClr val="789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69801</TotalTime>
  <Words>114</Words>
  <Application>Microsoft Office PowerPoint</Application>
  <PresentationFormat>On-screen Show (4:3)</PresentationFormat>
  <Paragraphs>25</Paragraphs>
  <Slides>3</Slides>
  <Notes>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1_Default Design</vt:lpstr>
      <vt:lpstr>Slide 1</vt:lpstr>
      <vt:lpstr>Slide 2</vt:lpstr>
      <vt:lpstr>Summary and conclusions</vt:lpstr>
    </vt:vector>
  </TitlesOfParts>
  <Company>Michigan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MEEM 4220 IC Engines Lecture</dc:title>
  <dc:subject>Introduction to Internal Combustions Lectures</dc:subject>
  <dc:creator>Dr. J.D.Naber (c) 2006</dc:creator>
  <cp:keywords>IC Engines</cp:keywords>
  <cp:lastModifiedBy>HP</cp:lastModifiedBy>
  <cp:revision>2130</cp:revision>
  <cp:lastPrinted>2001-07-23T20:58:14Z</cp:lastPrinted>
  <dcterms:created xsi:type="dcterms:W3CDTF">1999-03-31T00:20:35Z</dcterms:created>
  <dcterms:modified xsi:type="dcterms:W3CDTF">2013-02-22T13:28:26Z</dcterms:modified>
  <cp:category>MEEM</cp:category>
</cp:coreProperties>
</file>