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75" r:id="rId3"/>
    <p:sldId id="277" r:id="rId4"/>
    <p:sldId id="276" r:id="rId5"/>
    <p:sldId id="278" r:id="rId6"/>
    <p:sldId id="279" r:id="rId7"/>
    <p:sldId id="280" r:id="rId8"/>
    <p:sldId id="281" r:id="rId9"/>
    <p:sldId id="282"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57" d="100"/>
          <a:sy n="57" d="100"/>
        </p:scale>
        <p:origin x="62" y="9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268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640231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13237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851280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566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14861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8/19/2021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621048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8/19/2021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591661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7DE6118-2437-4B30-8E3C-4D2BE6020583}" type="datetimeFigureOut">
              <a:rPr lang="en-US" smtClean="0"/>
              <a:t>8/19/2021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9072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7DE6118-2437-4B30-8E3C-4D2BE6020583}" type="datetimeFigureOut">
              <a:rPr lang="en-US" smtClean="0"/>
              <a:pPr/>
              <a:t>8/19/2021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893942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8/19/2021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48867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7DE6118-2437-4B30-8E3C-4D2BE6020583}" type="datetimeFigureOut">
              <a:rPr lang="en-US" smtClean="0"/>
              <a:pPr/>
              <a:t>8/19/2021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9E57DC2-970A-4B3E-BB1C-7A09969E49DF}"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93973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anaconda.com/products/individual" TargetMode="External"/><Relationship Id="rId2" Type="http://schemas.openxmlformats.org/officeDocument/2006/relationships/hyperlink" Target="https://atom.i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a:t>SCN093 Applied Data Science</a:t>
            </a:r>
          </a:p>
        </p:txBody>
      </p:sp>
      <p:sp>
        <p:nvSpPr>
          <p:cNvPr id="3" name="Subtitle 2"/>
          <p:cNvSpPr>
            <a:spLocks noGrp="1"/>
          </p:cNvSpPr>
          <p:nvPr>
            <p:ph type="subTitle" idx="1"/>
          </p:nvPr>
        </p:nvSpPr>
        <p:spPr/>
        <p:txBody>
          <a:bodyPr/>
          <a:lstStyle/>
          <a:p>
            <a:r>
              <a:rPr lang="en-US" dirty="0"/>
              <a:t>Week 5 Speaker Sessions, Python</a:t>
            </a:r>
          </a:p>
        </p:txBody>
      </p:sp>
    </p:spTree>
    <p:extLst>
      <p:ext uri="{BB962C8B-B14F-4D97-AF65-F5344CB8AC3E}">
        <p14:creationId xmlns:p14="http://schemas.microsoft.com/office/powerpoint/2010/main" val="869796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4" name="Content Placeholder 3"/>
          <p:cNvSpPr>
            <a:spLocks noGrp="1"/>
          </p:cNvSpPr>
          <p:nvPr>
            <p:ph idx="1"/>
          </p:nvPr>
        </p:nvSpPr>
        <p:spPr/>
        <p:txBody>
          <a:bodyPr/>
          <a:lstStyle/>
          <a:p>
            <a:endParaRPr lang="en-US" dirty="0"/>
          </a:p>
        </p:txBody>
      </p:sp>
    </p:spTree>
    <p:extLst>
      <p:ext uri="{BB962C8B-B14F-4D97-AF65-F5344CB8AC3E}">
        <p14:creationId xmlns:p14="http://schemas.microsoft.com/office/powerpoint/2010/main" val="2052471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Thursday Session</a:t>
            </a:r>
          </a:p>
        </p:txBody>
      </p:sp>
      <p:sp>
        <p:nvSpPr>
          <p:cNvPr id="3" name="Content Placeholder 2"/>
          <p:cNvSpPr>
            <a:spLocks noGrp="1"/>
          </p:cNvSpPr>
          <p:nvPr>
            <p:ph idx="1"/>
          </p:nvPr>
        </p:nvSpPr>
        <p:spPr/>
        <p:txBody>
          <a:bodyPr/>
          <a:lstStyle/>
          <a:p>
            <a:r>
              <a:rPr lang="en-US" dirty="0"/>
              <a:t>1. Warm Up</a:t>
            </a:r>
          </a:p>
          <a:p>
            <a:r>
              <a:rPr lang="en-US" dirty="0"/>
              <a:t>2. Activity</a:t>
            </a:r>
          </a:p>
          <a:p>
            <a:r>
              <a:rPr lang="en-US" dirty="0"/>
              <a:t>3. Python</a:t>
            </a:r>
          </a:p>
          <a:p>
            <a:r>
              <a:rPr lang="en-US" dirty="0"/>
              <a:t>4. Activity</a:t>
            </a:r>
          </a:p>
          <a:p>
            <a:r>
              <a:rPr lang="en-US" dirty="0"/>
              <a:t>5. Different </a:t>
            </a:r>
            <a:r>
              <a:rPr lang="en-US" dirty="0" err="1"/>
              <a:t>Envs</a:t>
            </a:r>
            <a:r>
              <a:rPr lang="en-US" dirty="0"/>
              <a:t> </a:t>
            </a:r>
            <a:r>
              <a:rPr lang="en-US"/>
              <a:t>in Python</a:t>
            </a:r>
            <a:endParaRPr lang="en-US" dirty="0"/>
          </a:p>
        </p:txBody>
      </p:sp>
    </p:spTree>
    <p:extLst>
      <p:ext uri="{BB962C8B-B14F-4D97-AF65-F5344CB8AC3E}">
        <p14:creationId xmlns:p14="http://schemas.microsoft.com/office/powerpoint/2010/main" val="1687644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Warm Up</a:t>
            </a:r>
          </a:p>
        </p:txBody>
      </p:sp>
      <p:sp>
        <p:nvSpPr>
          <p:cNvPr id="3" name="Content Placeholder 2"/>
          <p:cNvSpPr>
            <a:spLocks noGrp="1"/>
          </p:cNvSpPr>
          <p:nvPr>
            <p:ph idx="1"/>
          </p:nvPr>
        </p:nvSpPr>
        <p:spPr/>
        <p:txBody>
          <a:bodyPr/>
          <a:lstStyle/>
          <a:p>
            <a:r>
              <a:rPr lang="en-US" dirty="0"/>
              <a:t>  </a:t>
            </a:r>
          </a:p>
          <a:p>
            <a:endParaRPr lang="en-US" dirty="0"/>
          </a:p>
          <a:p>
            <a:pPr algn="ctr"/>
            <a:r>
              <a:rPr lang="en-US" sz="3200" dirty="0"/>
              <a:t>There is one week of class left. What is one thing you wanted to learn that you haven’t yet?</a:t>
            </a:r>
          </a:p>
          <a:p>
            <a:pPr algn="ctr"/>
            <a:endParaRPr lang="en-US" sz="3200" dirty="0"/>
          </a:p>
        </p:txBody>
      </p:sp>
    </p:spTree>
    <p:extLst>
      <p:ext uri="{BB962C8B-B14F-4D97-AF65-F5344CB8AC3E}">
        <p14:creationId xmlns:p14="http://schemas.microsoft.com/office/powerpoint/2010/main" val="4177305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a:t>
            </a:r>
          </a:p>
        </p:txBody>
      </p:sp>
      <p:sp>
        <p:nvSpPr>
          <p:cNvPr id="3" name="Content Placeholder 2"/>
          <p:cNvSpPr>
            <a:spLocks noGrp="1"/>
          </p:cNvSpPr>
          <p:nvPr>
            <p:ph idx="1"/>
          </p:nvPr>
        </p:nvSpPr>
        <p:spPr/>
        <p:txBody>
          <a:bodyPr>
            <a:normAutofit/>
          </a:bodyPr>
          <a:lstStyle/>
          <a:p>
            <a:pPr marL="201168" lvl="1" indent="0" algn="ctr">
              <a:buNone/>
            </a:pPr>
            <a:r>
              <a:rPr lang="en-US" sz="2400" dirty="0"/>
              <a:t>Design a Survey!</a:t>
            </a:r>
          </a:p>
          <a:p>
            <a:pPr lvl="1"/>
            <a:r>
              <a:rPr lang="en-US" sz="2400" dirty="0"/>
              <a:t>Pick a business</a:t>
            </a:r>
          </a:p>
          <a:p>
            <a:pPr lvl="1"/>
            <a:r>
              <a:rPr lang="en-US" sz="2400" dirty="0"/>
              <a:t>What is an issue that might impact that business?</a:t>
            </a:r>
          </a:p>
          <a:p>
            <a:pPr lvl="1"/>
            <a:r>
              <a:rPr lang="en-US" sz="2400" dirty="0"/>
              <a:t>What questions would you ask your customers to fix that issue?</a:t>
            </a:r>
          </a:p>
          <a:p>
            <a:pPr lvl="1"/>
            <a:r>
              <a:rPr lang="en-US" sz="2400" dirty="0"/>
              <a:t>How would you analyze?</a:t>
            </a:r>
          </a:p>
          <a:p>
            <a:pPr lvl="1"/>
            <a:endParaRPr lang="en-US" sz="2400" dirty="0"/>
          </a:p>
          <a:p>
            <a:pPr lvl="1"/>
            <a:endParaRPr lang="en-US" sz="2400" dirty="0"/>
          </a:p>
        </p:txBody>
      </p:sp>
    </p:spTree>
    <p:extLst>
      <p:ext uri="{BB962C8B-B14F-4D97-AF65-F5344CB8AC3E}">
        <p14:creationId xmlns:p14="http://schemas.microsoft.com/office/powerpoint/2010/main" val="4037332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a:t>
            </a:r>
          </a:p>
        </p:txBody>
      </p:sp>
      <p:sp>
        <p:nvSpPr>
          <p:cNvPr id="3" name="Content Placeholder 2"/>
          <p:cNvSpPr>
            <a:spLocks noGrp="1"/>
          </p:cNvSpPr>
          <p:nvPr>
            <p:ph idx="1"/>
          </p:nvPr>
        </p:nvSpPr>
        <p:spPr/>
        <p:txBody>
          <a:bodyPr/>
          <a:lstStyle/>
          <a:p>
            <a:pPr lvl="1"/>
            <a:r>
              <a:rPr lang="en-US" dirty="0"/>
              <a:t>Install Python: https://www.python.org/downloads/</a:t>
            </a:r>
          </a:p>
          <a:p>
            <a:pPr lvl="1"/>
            <a:r>
              <a:rPr lang="en-US" dirty="0"/>
              <a:t>Install Text IDE</a:t>
            </a:r>
          </a:p>
          <a:p>
            <a:pPr lvl="2"/>
            <a:r>
              <a:rPr lang="en-US" dirty="0"/>
              <a:t>Windows Suggestion, Atom: </a:t>
            </a:r>
            <a:r>
              <a:rPr lang="en-US" dirty="0">
                <a:hlinkClick r:id="rId2"/>
              </a:rPr>
              <a:t>https://atom.io/</a:t>
            </a:r>
            <a:endParaRPr lang="en-US" dirty="0"/>
          </a:p>
          <a:p>
            <a:pPr lvl="2"/>
            <a:r>
              <a:rPr lang="en-US" dirty="0"/>
              <a:t>Mac Suggestion, Sublime Text: https://www.sublimetext.com/3</a:t>
            </a:r>
          </a:p>
          <a:p>
            <a:pPr lvl="1"/>
            <a:r>
              <a:rPr lang="en-US" dirty="0"/>
              <a:t>Install Anaconda: </a:t>
            </a:r>
            <a:r>
              <a:rPr lang="en-US" dirty="0">
                <a:hlinkClick r:id="rId3"/>
              </a:rPr>
              <a:t>https://www.anaconda.com/products/individual</a:t>
            </a:r>
            <a:endParaRPr lang="en-US" dirty="0"/>
          </a:p>
          <a:p>
            <a:pPr lvl="1"/>
            <a:r>
              <a:rPr lang="en-US" dirty="0"/>
              <a:t>Install </a:t>
            </a:r>
            <a:r>
              <a:rPr lang="en-US" dirty="0" err="1"/>
              <a:t>Jupyter</a:t>
            </a:r>
            <a:r>
              <a:rPr lang="en-US" dirty="0"/>
              <a:t>: https://jupyter.org/install</a:t>
            </a:r>
          </a:p>
          <a:p>
            <a:pPr lvl="1"/>
            <a:endParaRPr lang="en-US" dirty="0"/>
          </a:p>
          <a:p>
            <a:pPr lvl="1"/>
            <a:endParaRPr lang="en-US" dirty="0"/>
          </a:p>
        </p:txBody>
      </p:sp>
    </p:spTree>
    <p:extLst>
      <p:ext uri="{BB962C8B-B14F-4D97-AF65-F5344CB8AC3E}">
        <p14:creationId xmlns:p14="http://schemas.microsoft.com/office/powerpoint/2010/main" val="306626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a:t>
            </a:r>
          </a:p>
        </p:txBody>
      </p:sp>
      <p:sp>
        <p:nvSpPr>
          <p:cNvPr id="3" name="Content Placeholder 2"/>
          <p:cNvSpPr>
            <a:spLocks noGrp="1"/>
          </p:cNvSpPr>
          <p:nvPr>
            <p:ph idx="1"/>
          </p:nvPr>
        </p:nvSpPr>
        <p:spPr/>
        <p:txBody>
          <a:bodyPr>
            <a:normAutofit fontScale="85000" lnSpcReduction="20000"/>
          </a:bodyPr>
          <a:lstStyle/>
          <a:p>
            <a:pPr lvl="1"/>
            <a:r>
              <a:rPr lang="en-US" dirty="0"/>
              <a:t>Open Anaconda</a:t>
            </a:r>
          </a:p>
          <a:p>
            <a:pPr lvl="1"/>
            <a:r>
              <a:rPr lang="en-US" dirty="0"/>
              <a:t>Install packages using </a:t>
            </a:r>
            <a:r>
              <a:rPr lang="en-US" sz="1400" dirty="0" err="1">
                <a:latin typeface="Courier New" panose="02070309020205020404" pitchFamily="49" charset="0"/>
                <a:cs typeface="Courier New" panose="02070309020205020404" pitchFamily="49" charset="0"/>
              </a:rPr>
              <a:t>conda</a:t>
            </a:r>
            <a:r>
              <a:rPr lang="en-US" sz="1400" dirty="0">
                <a:latin typeface="Courier New" panose="02070309020205020404" pitchFamily="49" charset="0"/>
                <a:cs typeface="Courier New" panose="02070309020205020404" pitchFamily="49" charset="0"/>
              </a:rPr>
              <a:t> install [package name]</a:t>
            </a:r>
          </a:p>
          <a:p>
            <a:pPr lvl="2"/>
            <a:r>
              <a:rPr lang="en-US" dirty="0"/>
              <a:t>pandas as pd</a:t>
            </a:r>
          </a:p>
          <a:p>
            <a:pPr lvl="2"/>
            <a:r>
              <a:rPr lang="en-US" dirty="0"/>
              <a:t>requests</a:t>
            </a:r>
          </a:p>
          <a:p>
            <a:pPr lvl="2"/>
            <a:r>
              <a:rPr lang="en-US" dirty="0"/>
              <a:t>json</a:t>
            </a:r>
          </a:p>
          <a:p>
            <a:pPr lvl="2"/>
            <a:r>
              <a:rPr lang="en-US" dirty="0"/>
              <a:t>Folium (pip install)</a:t>
            </a:r>
          </a:p>
          <a:p>
            <a:pPr lvl="2"/>
            <a:r>
              <a:rPr lang="en-US" dirty="0" err="1"/>
              <a:t>os</a:t>
            </a:r>
            <a:endParaRPr lang="en-US" dirty="0"/>
          </a:p>
          <a:p>
            <a:pPr lvl="1"/>
            <a:r>
              <a:rPr lang="en-US" dirty="0"/>
              <a:t>Invoke python</a:t>
            </a:r>
          </a:p>
          <a:p>
            <a:pPr lvl="1"/>
            <a:r>
              <a:rPr lang="en-US" dirty="0"/>
              <a:t>Import packages</a:t>
            </a:r>
          </a:p>
          <a:p>
            <a:pPr lvl="1"/>
            <a:r>
              <a:rPr lang="en-US" dirty="0" err="1"/>
              <a:t>os.chdir</a:t>
            </a:r>
            <a:r>
              <a:rPr lang="en-US" dirty="0"/>
              <a:t>(“C:/Users/</a:t>
            </a:r>
            <a:r>
              <a:rPr lang="en-US" dirty="0" err="1"/>
              <a:t>adarcangelo</a:t>
            </a:r>
            <a:r>
              <a:rPr lang="en-US" dirty="0"/>
              <a:t>/Documents/GitHub/</a:t>
            </a:r>
            <a:r>
              <a:rPr lang="en-US" dirty="0" err="1"/>
              <a:t>syracuseUniversity</a:t>
            </a:r>
            <a:r>
              <a:rPr lang="en-US" dirty="0"/>
              <a:t>”)</a:t>
            </a:r>
          </a:p>
          <a:p>
            <a:pPr lvl="1"/>
            <a:r>
              <a:rPr lang="en-US" dirty="0"/>
              <a:t>data = </a:t>
            </a:r>
            <a:r>
              <a:rPr lang="en-US" dirty="0" err="1"/>
              <a:t>pd.read_csv</a:t>
            </a:r>
            <a:r>
              <a:rPr lang="en-US" dirty="0"/>
              <a:t>(‘</a:t>
            </a:r>
            <a:r>
              <a:rPr lang="en-US" dirty="0" err="1"/>
              <a:t>Water_Main_Breaks</a:t>
            </a:r>
            <a:r>
              <a:rPr lang="en-US" dirty="0"/>
              <a:t>’)</a:t>
            </a:r>
          </a:p>
          <a:p>
            <a:pPr lvl="1"/>
            <a:r>
              <a:rPr lang="en-US" dirty="0" err="1"/>
              <a:t>data.head</a:t>
            </a:r>
            <a:r>
              <a:rPr lang="en-US" dirty="0"/>
              <a:t>()</a:t>
            </a:r>
          </a:p>
          <a:p>
            <a:pPr lvl="1"/>
            <a:r>
              <a:rPr lang="en-US" dirty="0"/>
              <a:t>response = </a:t>
            </a:r>
            <a:r>
              <a:rPr lang="en-US" dirty="0" err="1"/>
              <a:t>requests.get</a:t>
            </a:r>
            <a:r>
              <a:rPr lang="en-US" dirty="0"/>
              <a:t>(“https://services6.arcgis.com/</a:t>
            </a:r>
            <a:r>
              <a:rPr lang="en-US" dirty="0" err="1"/>
              <a:t>bdPqSfflsdgFRVVM</a:t>
            </a:r>
            <a:r>
              <a:rPr lang="en-US" dirty="0"/>
              <a:t>/</a:t>
            </a:r>
            <a:r>
              <a:rPr lang="en-US" dirty="0" err="1"/>
              <a:t>arcgis</a:t>
            </a:r>
            <a:r>
              <a:rPr lang="en-US" dirty="0"/>
              <a:t>/rest/services/</a:t>
            </a:r>
            <a:r>
              <a:rPr lang="en-US" dirty="0" err="1"/>
              <a:t>Water_Main_Breaks</a:t>
            </a:r>
            <a:r>
              <a:rPr lang="en-US" dirty="0"/>
              <a:t>/</a:t>
            </a:r>
            <a:r>
              <a:rPr lang="en-US" dirty="0" err="1"/>
              <a:t>FeatureServer</a:t>
            </a:r>
            <a:r>
              <a:rPr lang="en-US" dirty="0"/>
              <a:t>/0/</a:t>
            </a:r>
            <a:r>
              <a:rPr lang="en-US" dirty="0" err="1"/>
              <a:t>query?where</a:t>
            </a:r>
            <a:r>
              <a:rPr lang="en-US" dirty="0"/>
              <a:t>=1%3D1&amp;outFields=*&amp;</a:t>
            </a:r>
            <a:r>
              <a:rPr lang="en-US" dirty="0" err="1"/>
              <a:t>outSR</a:t>
            </a:r>
            <a:r>
              <a:rPr lang="en-US" dirty="0"/>
              <a:t>=4326&amp;f=json”)</a:t>
            </a:r>
          </a:p>
          <a:p>
            <a:pPr lvl="1"/>
            <a:r>
              <a:rPr lang="en-US" dirty="0" err="1"/>
              <a:t>Response.status_code</a:t>
            </a:r>
            <a:endParaRPr lang="en-US" dirty="0"/>
          </a:p>
          <a:p>
            <a:pPr lvl="1"/>
            <a:r>
              <a:rPr lang="en-US" dirty="0"/>
              <a:t>data2 = </a:t>
            </a:r>
            <a:r>
              <a:rPr lang="en-US" dirty="0" err="1"/>
              <a:t>response.json</a:t>
            </a:r>
            <a:r>
              <a:rPr lang="en-US" dirty="0"/>
              <a:t>()</a:t>
            </a:r>
          </a:p>
        </p:txBody>
      </p:sp>
    </p:spTree>
    <p:extLst>
      <p:ext uri="{BB962C8B-B14F-4D97-AF65-F5344CB8AC3E}">
        <p14:creationId xmlns:p14="http://schemas.microsoft.com/office/powerpoint/2010/main" val="3323424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a:t>
            </a:r>
          </a:p>
        </p:txBody>
      </p:sp>
      <p:sp>
        <p:nvSpPr>
          <p:cNvPr id="3" name="Content Placeholder 2"/>
          <p:cNvSpPr>
            <a:spLocks noGrp="1"/>
          </p:cNvSpPr>
          <p:nvPr>
            <p:ph idx="1"/>
          </p:nvPr>
        </p:nvSpPr>
        <p:spPr/>
        <p:txBody>
          <a:bodyPr>
            <a:normAutofit fontScale="77500" lnSpcReduction="20000"/>
          </a:bodyPr>
          <a:lstStyle/>
          <a:p>
            <a:pPr lvl="1"/>
            <a:r>
              <a:rPr lang="en-US" dirty="0"/>
              <a:t>print(str(data2)[:1000])</a:t>
            </a:r>
          </a:p>
          <a:p>
            <a:pPr lvl="1"/>
            <a:r>
              <a:rPr lang="en-US" dirty="0"/>
              <a:t>data2 = </a:t>
            </a:r>
            <a:r>
              <a:rPr lang="en-US" dirty="0" err="1"/>
              <a:t>pd.io.json.json_normalize</a:t>
            </a:r>
            <a:r>
              <a:rPr lang="en-US" dirty="0"/>
              <a:t>(data2[‘features’])</a:t>
            </a:r>
          </a:p>
          <a:p>
            <a:pPr lvl="1"/>
            <a:r>
              <a:rPr lang="en-US" dirty="0"/>
              <a:t>data2.rename(columns={</a:t>
            </a:r>
          </a:p>
          <a:p>
            <a:pPr lvl="1"/>
            <a:r>
              <a:rPr lang="en-US" dirty="0"/>
              <a:t>    '</a:t>
            </a:r>
            <a:r>
              <a:rPr lang="en-US" dirty="0" err="1"/>
              <a:t>attributes.FID</a:t>
            </a:r>
            <a:r>
              <a:rPr lang="en-US" dirty="0"/>
              <a:t>': 'FID',</a:t>
            </a:r>
          </a:p>
          <a:p>
            <a:pPr lvl="1"/>
            <a:r>
              <a:rPr lang="en-US" dirty="0"/>
              <a:t>    '</a:t>
            </a:r>
            <a:r>
              <a:rPr lang="en-US" dirty="0" err="1"/>
              <a:t>attributes.TNT_NAME</a:t>
            </a:r>
            <a:r>
              <a:rPr lang="en-US" dirty="0"/>
              <a:t>': 'TNT_NAME',</a:t>
            </a:r>
          </a:p>
          <a:p>
            <a:pPr lvl="1"/>
            <a:r>
              <a:rPr lang="en-US" dirty="0"/>
              <a:t>    '</a:t>
            </a:r>
            <a:r>
              <a:rPr lang="en-US" dirty="0" err="1"/>
              <a:t>attributes.date</a:t>
            </a:r>
            <a:r>
              <a:rPr lang="en-US" dirty="0"/>
              <a:t>': 'date',</a:t>
            </a:r>
          </a:p>
          <a:p>
            <a:pPr lvl="1"/>
            <a:r>
              <a:rPr lang="en-US" dirty="0"/>
              <a:t>    '</a:t>
            </a:r>
            <a:r>
              <a:rPr lang="en-US" dirty="0" err="1"/>
              <a:t>attributes.fullDate</a:t>
            </a:r>
            <a:r>
              <a:rPr lang="en-US" dirty="0"/>
              <a:t>': '</a:t>
            </a:r>
            <a:r>
              <a:rPr lang="en-US" dirty="0" err="1"/>
              <a:t>fullDate</a:t>
            </a:r>
            <a:r>
              <a:rPr lang="en-US" dirty="0"/>
              <a:t>',</a:t>
            </a:r>
          </a:p>
          <a:p>
            <a:pPr lvl="1"/>
            <a:r>
              <a:rPr lang="en-US" dirty="0"/>
              <a:t>    '</a:t>
            </a:r>
            <a:r>
              <a:rPr lang="en-US" dirty="0" err="1"/>
              <a:t>attributes.lat</a:t>
            </a:r>
            <a:r>
              <a:rPr lang="en-US" dirty="0"/>
              <a:t>': '</a:t>
            </a:r>
            <a:r>
              <a:rPr lang="en-US" dirty="0" err="1"/>
              <a:t>lat</a:t>
            </a:r>
            <a:r>
              <a:rPr lang="en-US" dirty="0"/>
              <a:t>',</a:t>
            </a:r>
          </a:p>
          <a:p>
            <a:pPr lvl="1"/>
            <a:r>
              <a:rPr lang="en-US" dirty="0"/>
              <a:t>    '</a:t>
            </a:r>
            <a:r>
              <a:rPr lang="en-US" dirty="0" err="1"/>
              <a:t>attributes.leakClasss</a:t>
            </a:r>
            <a:r>
              <a:rPr lang="en-US" dirty="0"/>
              <a:t>': '</a:t>
            </a:r>
            <a:r>
              <a:rPr lang="en-US" dirty="0" err="1"/>
              <a:t>leakClass</a:t>
            </a:r>
            <a:r>
              <a:rPr lang="en-US" dirty="0"/>
              <a:t>',</a:t>
            </a:r>
          </a:p>
          <a:p>
            <a:pPr lvl="1"/>
            <a:r>
              <a:rPr lang="en-US" dirty="0"/>
              <a:t>    '</a:t>
            </a:r>
            <a:r>
              <a:rPr lang="en-US" dirty="0" err="1"/>
              <a:t>attributes.location</a:t>
            </a:r>
            <a:r>
              <a:rPr lang="en-US" dirty="0"/>
              <a:t>': 'location',</a:t>
            </a:r>
          </a:p>
          <a:p>
            <a:pPr lvl="1"/>
            <a:r>
              <a:rPr lang="en-US" dirty="0"/>
              <a:t>    '</a:t>
            </a:r>
            <a:r>
              <a:rPr lang="en-US" dirty="0" err="1"/>
              <a:t>attributes.lon</a:t>
            </a:r>
            <a:r>
              <a:rPr lang="en-US" dirty="0"/>
              <a:t>': '</a:t>
            </a:r>
            <a:r>
              <a:rPr lang="en-US" dirty="0" err="1"/>
              <a:t>lon</a:t>
            </a:r>
            <a:r>
              <a:rPr lang="en-US" dirty="0"/>
              <a:t>',</a:t>
            </a:r>
          </a:p>
          <a:p>
            <a:pPr lvl="1"/>
            <a:r>
              <a:rPr lang="en-US" dirty="0"/>
              <a:t>    '</a:t>
            </a:r>
            <a:r>
              <a:rPr lang="en-US" dirty="0" err="1"/>
              <a:t>attributes.month</a:t>
            </a:r>
            <a:r>
              <a:rPr lang="en-US" dirty="0"/>
              <a:t>': 'month',</a:t>
            </a:r>
          </a:p>
          <a:p>
            <a:pPr lvl="1"/>
            <a:r>
              <a:rPr lang="en-US" dirty="0"/>
              <a:t>    '</a:t>
            </a:r>
            <a:r>
              <a:rPr lang="en-US" dirty="0" err="1"/>
              <a:t>attributes.week</a:t>
            </a:r>
            <a:r>
              <a:rPr lang="en-US" dirty="0"/>
              <a:t>': 'week',</a:t>
            </a:r>
          </a:p>
          <a:p>
            <a:pPr lvl="1"/>
            <a:r>
              <a:rPr lang="en-US" dirty="0"/>
              <a:t>    '</a:t>
            </a:r>
            <a:r>
              <a:rPr lang="en-US" dirty="0" err="1"/>
              <a:t>attributes.weekday</a:t>
            </a:r>
            <a:r>
              <a:rPr lang="en-US" dirty="0"/>
              <a:t>': 'weekday',</a:t>
            </a:r>
          </a:p>
          <a:p>
            <a:pPr lvl="1"/>
            <a:r>
              <a:rPr lang="en-US" dirty="0"/>
              <a:t>    '</a:t>
            </a:r>
            <a:r>
              <a:rPr lang="en-US" dirty="0" err="1"/>
              <a:t>attributes.year</a:t>
            </a:r>
            <a:r>
              <a:rPr lang="en-US" dirty="0"/>
              <a:t>': 'year',</a:t>
            </a:r>
          </a:p>
          <a:p>
            <a:pPr lvl="1"/>
            <a:r>
              <a:rPr lang="en-US" dirty="0"/>
              <a:t>    '</a:t>
            </a:r>
            <a:r>
              <a:rPr lang="en-US" dirty="0" err="1"/>
              <a:t>geometry.x</a:t>
            </a:r>
            <a:r>
              <a:rPr lang="en-US" dirty="0"/>
              <a:t>': 'x',</a:t>
            </a:r>
          </a:p>
          <a:p>
            <a:pPr lvl="1"/>
            <a:r>
              <a:rPr lang="en-US" dirty="0"/>
              <a:t>    '</a:t>
            </a:r>
            <a:r>
              <a:rPr lang="en-US" dirty="0" err="1"/>
              <a:t>geometry.y</a:t>
            </a:r>
            <a:r>
              <a:rPr lang="en-US" dirty="0"/>
              <a:t>': 'y'}, </a:t>
            </a:r>
            <a:r>
              <a:rPr lang="en-US" dirty="0" err="1"/>
              <a:t>inplace</a:t>
            </a:r>
            <a:r>
              <a:rPr lang="en-US" dirty="0"/>
              <a:t>=True)</a:t>
            </a:r>
          </a:p>
        </p:txBody>
      </p:sp>
    </p:spTree>
    <p:extLst>
      <p:ext uri="{BB962C8B-B14F-4D97-AF65-F5344CB8AC3E}">
        <p14:creationId xmlns:p14="http://schemas.microsoft.com/office/powerpoint/2010/main" val="1685169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a:t>
            </a:r>
          </a:p>
        </p:txBody>
      </p:sp>
      <p:sp>
        <p:nvSpPr>
          <p:cNvPr id="3" name="Content Placeholder 2"/>
          <p:cNvSpPr>
            <a:spLocks noGrp="1"/>
          </p:cNvSpPr>
          <p:nvPr>
            <p:ph idx="1"/>
          </p:nvPr>
        </p:nvSpPr>
        <p:spPr/>
        <p:txBody>
          <a:bodyPr>
            <a:normAutofit/>
          </a:bodyPr>
          <a:lstStyle/>
          <a:p>
            <a:pPr lvl="1"/>
            <a:r>
              <a:rPr lang="en-US" dirty="0"/>
              <a:t>data2.head()</a:t>
            </a:r>
          </a:p>
          <a:p>
            <a:pPr lvl="1"/>
            <a:r>
              <a:rPr lang="en-US" dirty="0" err="1"/>
              <a:t>breaks_map</a:t>
            </a:r>
            <a:r>
              <a:rPr lang="en-US" dirty="0"/>
              <a:t> = </a:t>
            </a:r>
            <a:r>
              <a:rPr lang="en-US" dirty="0" err="1"/>
              <a:t>folium.Map</a:t>
            </a:r>
            <a:r>
              <a:rPr lang="en-US" dirty="0"/>
              <a:t>(location=[43.0493, -76.1455], </a:t>
            </a:r>
            <a:r>
              <a:rPr lang="en-US" dirty="0" err="1"/>
              <a:t>zoom_start</a:t>
            </a:r>
            <a:r>
              <a:rPr lang="en-US" dirty="0"/>
              <a:t>=12)</a:t>
            </a:r>
          </a:p>
          <a:p>
            <a:pPr lvl="1"/>
            <a:r>
              <a:rPr lang="en-US" dirty="0" err="1"/>
              <a:t>breaks_map</a:t>
            </a:r>
            <a:endParaRPr lang="en-US" dirty="0"/>
          </a:p>
          <a:p>
            <a:pPr lvl="1"/>
            <a:r>
              <a:rPr lang="en-US" dirty="0"/>
              <a:t>for index, row in data2.iterrows():</a:t>
            </a:r>
          </a:p>
          <a:p>
            <a:pPr marL="201168" lvl="1" indent="0">
              <a:buNone/>
            </a:pPr>
            <a:r>
              <a:rPr lang="en-US" dirty="0"/>
              <a:t>	</a:t>
            </a:r>
            <a:r>
              <a:rPr lang="en-US" dirty="0" err="1"/>
              <a:t>folium.features.CircleMarker</a:t>
            </a:r>
            <a:r>
              <a:rPr lang="en-US" dirty="0"/>
              <a:t>([row['</a:t>
            </a:r>
            <a:r>
              <a:rPr lang="en-US" dirty="0" err="1"/>
              <a:t>lat</a:t>
            </a:r>
            <a:r>
              <a:rPr lang="en-US" dirty="0"/>
              <a:t>'], row['</a:t>
            </a:r>
            <a:r>
              <a:rPr lang="en-US" dirty="0" err="1"/>
              <a:t>lon</a:t>
            </a:r>
            <a:r>
              <a:rPr lang="en-US" dirty="0"/>
              <a:t>']], radius=7, </a:t>
            </a:r>
            <a:r>
              <a:rPr lang="en-US" dirty="0" err="1"/>
              <a:t>fill_color</a:t>
            </a:r>
            <a:r>
              <a:rPr lang="en-US" dirty="0"/>
              <a:t>='blue', </a:t>
            </a:r>
            <a:r>
              <a:rPr lang="en-US" dirty="0" err="1"/>
              <a:t>fill_opacity</a:t>
            </a:r>
            <a:r>
              <a:rPr lang="en-US" dirty="0"/>
              <a:t>=0.3,</a:t>
            </a:r>
          </a:p>
          <a:p>
            <a:pPr marL="201168" lvl="1" indent="0">
              <a:buNone/>
            </a:pPr>
            <a:r>
              <a:rPr lang="en-US" dirty="0"/>
              <a:t>		popup='Location: ' + str(row['location'])).</a:t>
            </a:r>
            <a:r>
              <a:rPr lang="en-US" dirty="0" err="1"/>
              <a:t>add_to</a:t>
            </a:r>
            <a:r>
              <a:rPr lang="en-US" dirty="0"/>
              <a:t>(</a:t>
            </a:r>
            <a:r>
              <a:rPr lang="en-US" dirty="0" err="1"/>
              <a:t>breaks_map</a:t>
            </a:r>
            <a:r>
              <a:rPr lang="en-US" dirty="0"/>
              <a:t>)</a:t>
            </a:r>
          </a:p>
          <a:p>
            <a:pPr lvl="1"/>
            <a:r>
              <a:rPr lang="en-US" dirty="0" err="1"/>
              <a:t>breaks_map</a:t>
            </a:r>
            <a:endParaRPr lang="en-US" dirty="0"/>
          </a:p>
        </p:txBody>
      </p:sp>
    </p:spTree>
    <p:extLst>
      <p:ext uri="{BB962C8B-B14F-4D97-AF65-F5344CB8AC3E}">
        <p14:creationId xmlns:p14="http://schemas.microsoft.com/office/powerpoint/2010/main" val="47474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Different Environments</a:t>
            </a:r>
          </a:p>
        </p:txBody>
      </p:sp>
      <p:sp>
        <p:nvSpPr>
          <p:cNvPr id="3" name="Content Placeholder 2"/>
          <p:cNvSpPr>
            <a:spLocks noGrp="1"/>
          </p:cNvSpPr>
          <p:nvPr>
            <p:ph idx="1"/>
          </p:nvPr>
        </p:nvSpPr>
        <p:spPr/>
        <p:txBody>
          <a:bodyPr>
            <a:normAutofit/>
          </a:bodyPr>
          <a:lstStyle/>
          <a:p>
            <a:pPr lvl="1"/>
            <a:r>
              <a:rPr lang="en-US" dirty="0"/>
              <a:t>Some packages in python don’t play well together, or you may have specific different needs for different projects. When this is the case, we can install different instances of python environments that don’t interact with one another</a:t>
            </a:r>
          </a:p>
          <a:p>
            <a:pPr lvl="1"/>
            <a:r>
              <a:rPr lang="en-US" dirty="0"/>
              <a:t>Open Anaconda</a:t>
            </a:r>
          </a:p>
          <a:p>
            <a:pPr lvl="1"/>
            <a:r>
              <a:rPr lang="pt-BR" b="0" i="0" dirty="0">
                <a:solidFill>
                  <a:srgbClr val="172B4D"/>
                </a:solidFill>
                <a:effectLst/>
                <a:latin typeface="SFMono-Medium"/>
              </a:rPr>
              <a:t>conda create -n exe -c conda-forge geopandas</a:t>
            </a:r>
            <a:endParaRPr lang="en-US" b="0" i="0" dirty="0">
              <a:solidFill>
                <a:srgbClr val="172B4D"/>
              </a:solidFill>
              <a:effectLst/>
              <a:latin typeface="SFMono-Medium"/>
            </a:endParaRPr>
          </a:p>
          <a:p>
            <a:pPr lvl="1"/>
            <a:r>
              <a:rPr lang="en-US" b="0" i="0" dirty="0">
                <a:solidFill>
                  <a:srgbClr val="172B4D"/>
                </a:solidFill>
                <a:effectLst/>
                <a:latin typeface="SFMono-Medium"/>
              </a:rPr>
              <a:t>C:\Users\[YOUR USER]\Anaconda3\</a:t>
            </a:r>
            <a:r>
              <a:rPr lang="en-US" b="0" i="0" dirty="0" err="1">
                <a:solidFill>
                  <a:srgbClr val="172B4D"/>
                </a:solidFill>
                <a:effectLst/>
                <a:latin typeface="SFMono-Medium"/>
              </a:rPr>
              <a:t>envs</a:t>
            </a:r>
            <a:endParaRPr lang="en-US" dirty="0"/>
          </a:p>
        </p:txBody>
      </p:sp>
    </p:spTree>
    <p:extLst>
      <p:ext uri="{BB962C8B-B14F-4D97-AF65-F5344CB8AC3E}">
        <p14:creationId xmlns:p14="http://schemas.microsoft.com/office/powerpoint/2010/main" val="360097946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14322</TotalTime>
  <Words>575</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Calibri Light</vt:lpstr>
      <vt:lpstr>Courier New</vt:lpstr>
      <vt:lpstr>SFMono-Medium</vt:lpstr>
      <vt:lpstr>Retrospect</vt:lpstr>
      <vt:lpstr>SCN093 Applied Data Science</vt:lpstr>
      <vt:lpstr>Agenda: Thursday Session</vt:lpstr>
      <vt:lpstr>Warm Up</vt:lpstr>
      <vt:lpstr>Activity</vt:lpstr>
      <vt:lpstr>Python</vt:lpstr>
      <vt:lpstr>Steps</vt:lpstr>
      <vt:lpstr>Steps</vt:lpstr>
      <vt:lpstr>Steps</vt:lpstr>
      <vt:lpstr>Building Different Environments</vt:lpstr>
      <vt:lpstr>Questions</vt:lpstr>
    </vt:vector>
  </TitlesOfParts>
  <Company>City of Syracuse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dc:title>
  <dc:creator>Darcangelo, Amanda</dc:creator>
  <cp:lastModifiedBy>Amanda Darcangelo</cp:lastModifiedBy>
  <cp:revision>57</cp:revision>
  <dcterms:created xsi:type="dcterms:W3CDTF">2021-05-17T11:57:58Z</dcterms:created>
  <dcterms:modified xsi:type="dcterms:W3CDTF">2021-08-19T19:32:45Z</dcterms:modified>
</cp:coreProperties>
</file>