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9" r:id="rId4"/>
    <p:sldId id="260" r:id="rId5"/>
    <p:sldId id="261" r:id="rId6"/>
    <p:sldId id="262" r:id="rId7"/>
    <p:sldId id="263" r:id="rId8"/>
    <p:sldId id="265" r:id="rId9"/>
    <p:sldId id="266" r:id="rId10"/>
    <p:sldId id="283" r:id="rId11"/>
    <p:sldId id="258" r:id="rId12"/>
    <p:sldId id="289" r:id="rId13"/>
    <p:sldId id="268" r:id="rId14"/>
    <p:sldId id="269" r:id="rId15"/>
    <p:sldId id="270" r:id="rId16"/>
    <p:sldId id="274" r:id="rId17"/>
    <p:sldId id="285" r:id="rId18"/>
    <p:sldId id="284" r:id="rId19"/>
    <p:sldId id="273" r:id="rId20"/>
    <p:sldId id="272" r:id="rId21"/>
    <p:sldId id="286" r:id="rId22"/>
    <p:sldId id="271" r:id="rId23"/>
    <p:sldId id="275" r:id="rId24"/>
    <p:sldId id="276" r:id="rId25"/>
    <p:sldId id="277" r:id="rId26"/>
    <p:sldId id="280" r:id="rId27"/>
    <p:sldId id="279" r:id="rId28"/>
    <p:sldId id="288" r:id="rId29"/>
    <p:sldId id="281" r:id="rId30"/>
    <p:sldId id="287" r:id="rId31"/>
    <p:sldId id="282" r:id="rId32"/>
    <p:sldId id="278" r:id="rId33"/>
    <p:sldId id="26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06" autoAdjust="0"/>
    <p:restoredTop sz="94660"/>
  </p:normalViewPr>
  <p:slideViewPr>
    <p:cSldViewPr snapToGrid="0">
      <p:cViewPr varScale="1">
        <p:scale>
          <a:sx n="86" d="100"/>
          <a:sy n="86"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26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4023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1323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5128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6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1486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2104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9166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DE6118-2437-4B30-8E3C-4D2BE6020583}" type="datetimeFigureOut">
              <a:rPr lang="en-US" smtClean="0"/>
              <a:t>7/22/2021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907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DE6118-2437-4B30-8E3C-4D2BE6020583}" type="datetimeFigureOut">
              <a:rPr lang="en-US" smtClean="0"/>
              <a:pPr/>
              <a:t>7/22/2021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9394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4886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DE6118-2437-4B30-8E3C-4D2BE6020583}" type="datetimeFigureOut">
              <a:rPr lang="en-US" smtClean="0"/>
              <a:pPr/>
              <a:t>7/22/2021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E57DC2-970A-4B3E-BB1C-7A09969E49D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397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lack.com/downloads/window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SCN093 Applied Data Science</a:t>
            </a:r>
            <a:endParaRPr lang="en-US" sz="6600" dirty="0"/>
          </a:p>
        </p:txBody>
      </p:sp>
      <p:sp>
        <p:nvSpPr>
          <p:cNvPr id="3" name="Subtitle 2"/>
          <p:cNvSpPr>
            <a:spLocks noGrp="1"/>
          </p:cNvSpPr>
          <p:nvPr>
            <p:ph type="subTitle" idx="1"/>
          </p:nvPr>
        </p:nvSpPr>
        <p:spPr/>
        <p:txBody>
          <a:bodyPr/>
          <a:lstStyle/>
          <a:p>
            <a:r>
              <a:rPr lang="en-US" dirty="0" smtClean="0"/>
              <a:t>Week 1: What is Data Science?</a:t>
            </a:r>
            <a:endParaRPr lang="en-US" dirty="0"/>
          </a:p>
        </p:txBody>
      </p:sp>
    </p:spTree>
    <p:extLst>
      <p:ext uri="{BB962C8B-B14F-4D97-AF65-F5344CB8AC3E}">
        <p14:creationId xmlns:p14="http://schemas.microsoft.com/office/powerpoint/2010/main" val="869796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SCN093 Applied Data Science</a:t>
            </a:r>
            <a:endParaRPr lang="en-US" sz="6600" dirty="0"/>
          </a:p>
        </p:txBody>
      </p:sp>
      <p:sp>
        <p:nvSpPr>
          <p:cNvPr id="3" name="Subtitle 2"/>
          <p:cNvSpPr>
            <a:spLocks noGrp="1"/>
          </p:cNvSpPr>
          <p:nvPr>
            <p:ph type="subTitle" idx="1"/>
          </p:nvPr>
        </p:nvSpPr>
        <p:spPr/>
        <p:txBody>
          <a:bodyPr/>
          <a:lstStyle/>
          <a:p>
            <a:r>
              <a:rPr lang="en-US" dirty="0" smtClean="0"/>
              <a:t>Week 1: What is Data Science?</a:t>
            </a:r>
            <a:endParaRPr lang="en-US" dirty="0"/>
          </a:p>
        </p:txBody>
      </p:sp>
    </p:spTree>
    <p:extLst>
      <p:ext uri="{BB962C8B-B14F-4D97-AF65-F5344CB8AC3E}">
        <p14:creationId xmlns:p14="http://schemas.microsoft.com/office/powerpoint/2010/main" val="192900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Thursday Session</a:t>
            </a:r>
            <a:endParaRPr lang="en-US" dirty="0"/>
          </a:p>
        </p:txBody>
      </p:sp>
      <p:sp>
        <p:nvSpPr>
          <p:cNvPr id="3" name="Content Placeholder 2"/>
          <p:cNvSpPr>
            <a:spLocks noGrp="1"/>
          </p:cNvSpPr>
          <p:nvPr>
            <p:ph idx="1"/>
          </p:nvPr>
        </p:nvSpPr>
        <p:spPr/>
        <p:txBody>
          <a:bodyPr/>
          <a:lstStyle/>
          <a:p>
            <a:r>
              <a:rPr lang="en-US" dirty="0" smtClean="0"/>
              <a:t>1. Warm Up</a:t>
            </a:r>
          </a:p>
          <a:p>
            <a:r>
              <a:rPr lang="en-US" dirty="0" smtClean="0"/>
              <a:t>2. Why Data?</a:t>
            </a:r>
          </a:p>
          <a:p>
            <a:r>
              <a:rPr lang="en-US" dirty="0"/>
              <a:t>3</a:t>
            </a:r>
            <a:r>
              <a:rPr lang="en-US" dirty="0" smtClean="0"/>
              <a:t>. Different Areas of Data</a:t>
            </a:r>
          </a:p>
          <a:p>
            <a:r>
              <a:rPr lang="en-US" dirty="0"/>
              <a:t>4</a:t>
            </a:r>
            <a:r>
              <a:rPr lang="en-US" dirty="0" smtClean="0"/>
              <a:t>. Data Types</a:t>
            </a:r>
          </a:p>
          <a:p>
            <a:r>
              <a:rPr lang="en-US" dirty="0"/>
              <a:t>5</a:t>
            </a:r>
            <a:r>
              <a:rPr lang="en-US" dirty="0" smtClean="0"/>
              <a:t>. Data Literacy and Data Communication</a:t>
            </a:r>
            <a:endParaRPr lang="en-US" dirty="0"/>
          </a:p>
        </p:txBody>
      </p:sp>
    </p:spTree>
    <p:extLst>
      <p:ext uri="{BB962C8B-B14F-4D97-AF65-F5344CB8AC3E}">
        <p14:creationId xmlns:p14="http://schemas.microsoft.com/office/powerpoint/2010/main" val="1721494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normAutofit/>
          </a:bodyPr>
          <a:lstStyle/>
          <a:p>
            <a:pPr lvl="1"/>
            <a:endParaRPr lang="en-US" sz="2000" dirty="0" smtClean="0"/>
          </a:p>
          <a:p>
            <a:pPr marL="201168" lvl="1" indent="0" algn="ctr">
              <a:buNone/>
            </a:pPr>
            <a:r>
              <a:rPr lang="en-US" sz="4000" dirty="0" smtClean="0"/>
              <a:t>In the Discussion Questions thread in Slack, name either one thing you are most looking forward to in the syllabus or one thing you wish was on the syllabus but isn’t.</a:t>
            </a:r>
          </a:p>
        </p:txBody>
      </p:sp>
    </p:spTree>
    <p:extLst>
      <p:ext uri="{BB962C8B-B14F-4D97-AF65-F5344CB8AC3E}">
        <p14:creationId xmlns:p14="http://schemas.microsoft.com/office/powerpoint/2010/main" val="2736958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a:t>
            </a:r>
            <a:endParaRPr lang="en-US" dirty="0"/>
          </a:p>
        </p:txBody>
      </p:sp>
      <p:sp>
        <p:nvSpPr>
          <p:cNvPr id="3" name="Content Placeholder 2"/>
          <p:cNvSpPr>
            <a:spLocks noGrp="1"/>
          </p:cNvSpPr>
          <p:nvPr>
            <p:ph idx="1"/>
          </p:nvPr>
        </p:nvSpPr>
        <p:spPr/>
        <p:txBody>
          <a:bodyPr>
            <a:normAutofit/>
          </a:bodyPr>
          <a:lstStyle/>
          <a:p>
            <a:pPr lvl="1"/>
            <a:r>
              <a:rPr lang="en-US" sz="2000" dirty="0" smtClean="0"/>
              <a:t>Qualitative vs Quantitative</a:t>
            </a:r>
            <a:endParaRPr lang="en-US" sz="2000" dirty="0"/>
          </a:p>
          <a:p>
            <a:pPr lvl="1"/>
            <a:r>
              <a:rPr lang="en-US" sz="2000" dirty="0" smtClean="0"/>
              <a:t>Inherent biases and how data combats that</a:t>
            </a:r>
          </a:p>
          <a:p>
            <a:pPr lvl="1"/>
            <a:r>
              <a:rPr lang="en-US" sz="2000" dirty="0" smtClean="0"/>
              <a:t>Using the Null Hypothesis method</a:t>
            </a:r>
          </a:p>
          <a:p>
            <a:pPr lvl="1"/>
            <a:endParaRPr lang="en-US" sz="2000" dirty="0"/>
          </a:p>
          <a:p>
            <a:pPr lvl="1"/>
            <a:endParaRPr lang="en-US" sz="2000" dirty="0" smtClean="0"/>
          </a:p>
          <a:p>
            <a:pPr marL="201168" lvl="1" indent="0">
              <a:buNone/>
            </a:pPr>
            <a:r>
              <a:rPr lang="en-US" sz="2000" b="1" dirty="0" smtClean="0"/>
              <a:t>Discussion:</a:t>
            </a:r>
          </a:p>
          <a:p>
            <a:pPr lvl="1"/>
            <a:r>
              <a:rPr lang="en-US" sz="2000" dirty="0" smtClean="0"/>
              <a:t>What use cases do you see for data in the world?</a:t>
            </a:r>
          </a:p>
          <a:p>
            <a:pPr lvl="1"/>
            <a:r>
              <a:rPr lang="en-US" sz="2000" dirty="0" smtClean="0"/>
              <a:t>In what instances could data use prove problematic?</a:t>
            </a:r>
          </a:p>
          <a:p>
            <a:pPr lvl="1"/>
            <a:r>
              <a:rPr lang="en-US" sz="2000" dirty="0" smtClean="0"/>
              <a:t>In one sentence how would you communicate the need for data in the world?</a:t>
            </a:r>
          </a:p>
          <a:p>
            <a:pPr lvl="1"/>
            <a:endParaRPr lang="en-US" sz="2000" dirty="0"/>
          </a:p>
        </p:txBody>
      </p:sp>
    </p:spTree>
    <p:extLst>
      <p:ext uri="{BB962C8B-B14F-4D97-AF65-F5344CB8AC3E}">
        <p14:creationId xmlns:p14="http://schemas.microsoft.com/office/powerpoint/2010/main" val="1382930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of Data</a:t>
            </a:r>
            <a:endParaRPr lang="en-US" dirty="0"/>
          </a:p>
        </p:txBody>
      </p:sp>
      <p:pic>
        <p:nvPicPr>
          <p:cNvPr id="1028" name="Picture 4" descr="Who is responsible for data management architectures? Do data scientists  manage it themselves individually or do they rely on data management  professionals to manage it centrally?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926433"/>
            <a:ext cx="4219218" cy="416406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5635412" y="1926433"/>
            <a:ext cx="5520267" cy="4023360"/>
          </a:xfrm>
        </p:spPr>
        <p:txBody>
          <a:bodyPr>
            <a:normAutofit/>
          </a:bodyPr>
          <a:lstStyle/>
          <a:p>
            <a:pPr marL="201168" lvl="1" indent="0">
              <a:buNone/>
            </a:pPr>
            <a:r>
              <a:rPr lang="en-US" sz="2000" b="1" dirty="0" smtClean="0"/>
              <a:t>Data Governance</a:t>
            </a:r>
          </a:p>
          <a:p>
            <a:pPr lvl="1"/>
            <a:r>
              <a:rPr lang="en-US" sz="2000" dirty="0" smtClean="0"/>
              <a:t>Holistic structure and implementation of data strategy within an organization</a:t>
            </a:r>
          </a:p>
          <a:p>
            <a:pPr lvl="1"/>
            <a:r>
              <a:rPr lang="en-US" sz="2000" dirty="0" smtClean="0"/>
              <a:t>Combination of technology, hardware, and people</a:t>
            </a:r>
          </a:p>
          <a:p>
            <a:pPr lvl="1"/>
            <a:r>
              <a:rPr lang="en-US" sz="2000" dirty="0" smtClean="0"/>
              <a:t>Key in creating a comprehensive data solution</a:t>
            </a:r>
            <a:endParaRPr lang="en-US" sz="2000" dirty="0"/>
          </a:p>
        </p:txBody>
      </p:sp>
    </p:spTree>
    <p:extLst>
      <p:ext uri="{BB962C8B-B14F-4D97-AF65-F5344CB8AC3E}">
        <p14:creationId xmlns:p14="http://schemas.microsoft.com/office/powerpoint/2010/main" val="3188138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of Data</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smtClean="0"/>
              <a:t>Architecture: </a:t>
            </a:r>
            <a:r>
              <a:rPr lang="en-US" sz="2000" dirty="0" smtClean="0"/>
              <a:t>Design of the physical and virtual infrastructure by which data is supported.</a:t>
            </a:r>
          </a:p>
          <a:p>
            <a:pPr lvl="1"/>
            <a:r>
              <a:rPr lang="en-US" sz="2000" b="1" dirty="0" smtClean="0"/>
              <a:t>Modelling: </a:t>
            </a:r>
            <a:r>
              <a:rPr lang="en-US" sz="2000" dirty="0" smtClean="0"/>
              <a:t>Manipulation of data using algorithms to solve problems.</a:t>
            </a:r>
          </a:p>
          <a:p>
            <a:pPr lvl="1"/>
            <a:r>
              <a:rPr lang="en-US" sz="2000" b="1" dirty="0" smtClean="0"/>
              <a:t>Storage/Operations:</a:t>
            </a:r>
            <a:r>
              <a:rPr lang="en-US" sz="2000" dirty="0" smtClean="0"/>
              <a:t> Management </a:t>
            </a:r>
            <a:r>
              <a:rPr lang="en-US" sz="2000" dirty="0"/>
              <a:t>of the physical and virtual infrastructure by which data is supported</a:t>
            </a:r>
            <a:r>
              <a:rPr lang="en-US" sz="2000" dirty="0" smtClean="0"/>
              <a:t>.</a:t>
            </a:r>
          </a:p>
          <a:p>
            <a:pPr lvl="1"/>
            <a:r>
              <a:rPr lang="en-US" sz="2000" b="1" dirty="0" smtClean="0"/>
              <a:t>Security: </a:t>
            </a:r>
            <a:r>
              <a:rPr lang="en-US" sz="2000" dirty="0" smtClean="0"/>
              <a:t>Processes, policies, and technology that keeps data safe.</a:t>
            </a:r>
          </a:p>
          <a:p>
            <a:pPr lvl="1"/>
            <a:r>
              <a:rPr lang="en-US" sz="2000" b="1" dirty="0" err="1" smtClean="0"/>
              <a:t>Doco</a:t>
            </a:r>
            <a:r>
              <a:rPr lang="en-US" sz="2000" b="1" dirty="0" smtClean="0"/>
              <a:t>/Content:</a:t>
            </a:r>
            <a:r>
              <a:rPr lang="en-US" sz="2000" dirty="0" smtClean="0"/>
              <a:t> Documentation saves lives.</a:t>
            </a:r>
          </a:p>
          <a:p>
            <a:pPr lvl="1"/>
            <a:r>
              <a:rPr lang="en-US" sz="2000" b="1" dirty="0" smtClean="0"/>
              <a:t>DW/BI: </a:t>
            </a:r>
            <a:r>
              <a:rPr lang="en-US" sz="2000" dirty="0" smtClean="0"/>
              <a:t>Restructuring and analysis of data for decision making.</a:t>
            </a:r>
          </a:p>
          <a:p>
            <a:pPr lvl="1"/>
            <a:r>
              <a:rPr lang="en-US" sz="2000" b="1" dirty="0" smtClean="0"/>
              <a:t>Integration </a:t>
            </a:r>
            <a:r>
              <a:rPr lang="en-US" sz="2000" b="1" dirty="0" err="1" smtClean="0"/>
              <a:t>Mgmt</a:t>
            </a:r>
            <a:r>
              <a:rPr lang="en-US" sz="2000" b="1" dirty="0" smtClean="0"/>
              <a:t>: </a:t>
            </a:r>
            <a:r>
              <a:rPr lang="en-US" sz="2000" dirty="0" smtClean="0"/>
              <a:t>Design of connection between data sources, </a:t>
            </a:r>
            <a:r>
              <a:rPr lang="en-US" sz="2000" dirty="0" err="1" smtClean="0"/>
              <a:t>esp</a:t>
            </a:r>
            <a:r>
              <a:rPr lang="en-US" sz="2000" dirty="0" smtClean="0"/>
              <a:t> through data factories.</a:t>
            </a:r>
          </a:p>
          <a:p>
            <a:pPr lvl="1"/>
            <a:r>
              <a:rPr lang="en-US" sz="2000" b="1" dirty="0" smtClean="0"/>
              <a:t>Quality: </a:t>
            </a:r>
            <a:r>
              <a:rPr lang="en-US" sz="2000" dirty="0" smtClean="0"/>
              <a:t>Data cleaning. One of the most integral and time consuming steps of data analysis.</a:t>
            </a:r>
          </a:p>
          <a:p>
            <a:pPr lvl="1"/>
            <a:r>
              <a:rPr lang="en-US" sz="2000" b="1" dirty="0" smtClean="0"/>
              <a:t>Refs/</a:t>
            </a:r>
            <a:r>
              <a:rPr lang="en-US" sz="2000" b="1" dirty="0" err="1" smtClean="0"/>
              <a:t>MetaData</a:t>
            </a:r>
            <a:r>
              <a:rPr lang="en-US" sz="2000" b="1" dirty="0" smtClean="0"/>
              <a:t>: </a:t>
            </a:r>
            <a:r>
              <a:rPr lang="en-US" sz="2000" dirty="0" smtClean="0"/>
              <a:t>Descriptive data associated with each column within a dataset as well as the overall dataset itself</a:t>
            </a:r>
            <a:endParaRPr lang="en-US" sz="2000" dirty="0"/>
          </a:p>
        </p:txBody>
      </p:sp>
    </p:spTree>
    <p:extLst>
      <p:ext uri="{BB962C8B-B14F-4D97-AF65-F5344CB8AC3E}">
        <p14:creationId xmlns:p14="http://schemas.microsoft.com/office/powerpoint/2010/main" val="2161317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(Top Layer)</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smtClean="0"/>
              <a:t>Design, Components, Strategy, and Theory</a:t>
            </a:r>
          </a:p>
          <a:p>
            <a:pPr lvl="1"/>
            <a:endParaRPr lang="en-US" sz="2000" dirty="0"/>
          </a:p>
        </p:txBody>
      </p:sp>
      <p:pic>
        <p:nvPicPr>
          <p:cNvPr id="1026" name="Picture 2" descr="https://lh5.googleusercontent.com/5EoyzknAD3JIauuCPTSYZv3onDXEPh31X-SyeWH2YTLnmt1v_t0lkYH4DuPgXX9_3pc_3GnlRJt7cldkx7P54JuXrVGrPugr7jkoVZw7civNA51sqF9AE21hpFNBnQasNWKQ8lshqz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530" y="2852526"/>
            <a:ext cx="7581900"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938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(Middle Layer)</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smtClean="0"/>
              <a:t>Design, Components, Strategy, and Theory</a:t>
            </a:r>
          </a:p>
          <a:p>
            <a:pPr lvl="1"/>
            <a:endParaRPr lang="en-US" sz="2000" dirty="0"/>
          </a:p>
        </p:txBody>
      </p:sp>
      <p:pic>
        <p:nvPicPr>
          <p:cNvPr id="2050" name="Picture 2" descr="https://lh5.googleusercontent.com/KP_Wcx1qNBONbvopswPWYZj_NGc6wiyg4xxgmRqJnaFXiP16GfLETzdH_KWVSXAV9bo7qLrqquC9fNgkkJ9eZn19dnAwiOhYETI6OEiXAPfA2RFfeJpFZisfo_9TvnnT0CCOnQFZY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305" y="2199744"/>
            <a:ext cx="6610350" cy="408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783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(Bottom Layer)</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smtClean="0"/>
              <a:t>Design, Components, Strategy, and Theory</a:t>
            </a:r>
          </a:p>
          <a:p>
            <a:pPr lvl="1"/>
            <a:endParaRPr lang="en-US" sz="2000" dirty="0"/>
          </a:p>
        </p:txBody>
      </p:sp>
      <p:pic>
        <p:nvPicPr>
          <p:cNvPr id="3074" name="Picture 2" descr="https://lh6.googleusercontent.com/QUih0tpAmhPLQFLfteifxiYC97DYHjEc-AYYxrZiqTypp5yW4hqOTTE6hTIvOqRf0RVCvxAW9ge-gEvmVE9SvXVQQ4VIhpKNJ4w4r3WnKhvQUfsoFHGfjqbRKh8vCPw9w28x22xXYM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148" y="2177905"/>
            <a:ext cx="7290841" cy="408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953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smtClean="0"/>
              <a:t>Data Infrastructure Mapping: </a:t>
            </a:r>
            <a:r>
              <a:rPr lang="en-US" sz="2000" dirty="0" smtClean="0"/>
              <a:t>Visual representations of a database or larger server that show the connections between different elements of that data resource. Allows for scalability of data use as more individuals are able to digest the high level layout of the data infrastructure.</a:t>
            </a:r>
          </a:p>
          <a:p>
            <a:pPr lvl="1"/>
            <a:r>
              <a:rPr lang="en-US" sz="2000" b="1" dirty="0" smtClean="0"/>
              <a:t>Schema Development: </a:t>
            </a:r>
            <a:r>
              <a:rPr lang="en-US" sz="2000" dirty="0" smtClean="0"/>
              <a:t>Technical and physical layout of tables within a data resource. This is the system by which the actual data will be accessed through querying, and is a key part of the operational functionality of any data resource. Improper schema development or setup has the potential to be detrimental to a data system.</a:t>
            </a:r>
            <a:endParaRPr lang="en-US" sz="2000" dirty="0"/>
          </a:p>
        </p:txBody>
      </p:sp>
    </p:spTree>
    <p:extLst>
      <p:ext uri="{BB962C8B-B14F-4D97-AF65-F5344CB8AC3E}">
        <p14:creationId xmlns:p14="http://schemas.microsoft.com/office/powerpoint/2010/main" val="183888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Tuesday Session</a:t>
            </a:r>
            <a:endParaRPr lang="en-US" dirty="0"/>
          </a:p>
        </p:txBody>
      </p:sp>
      <p:sp>
        <p:nvSpPr>
          <p:cNvPr id="3" name="Content Placeholder 2"/>
          <p:cNvSpPr>
            <a:spLocks noGrp="1"/>
          </p:cNvSpPr>
          <p:nvPr>
            <p:ph idx="1"/>
          </p:nvPr>
        </p:nvSpPr>
        <p:spPr/>
        <p:txBody>
          <a:bodyPr/>
          <a:lstStyle/>
          <a:p>
            <a:r>
              <a:rPr lang="en-US" dirty="0" smtClean="0"/>
              <a:t>1. Introductions and Ice Breaker</a:t>
            </a:r>
          </a:p>
          <a:p>
            <a:r>
              <a:rPr lang="en-US" dirty="0" smtClean="0"/>
              <a:t>2. Administrative Details</a:t>
            </a:r>
          </a:p>
          <a:p>
            <a:r>
              <a:rPr lang="en-US" dirty="0" smtClean="0"/>
              <a:t>3. Goal Setting</a:t>
            </a:r>
          </a:p>
          <a:p>
            <a:r>
              <a:rPr lang="en-US" dirty="0" smtClean="0"/>
              <a:t>4. Start of Course Survey</a:t>
            </a:r>
            <a:endParaRPr lang="en-US" dirty="0"/>
          </a:p>
        </p:txBody>
      </p:sp>
    </p:spTree>
    <p:extLst>
      <p:ext uri="{BB962C8B-B14F-4D97-AF65-F5344CB8AC3E}">
        <p14:creationId xmlns:p14="http://schemas.microsoft.com/office/powerpoint/2010/main" val="3720468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Storage/Operations</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smtClean="0"/>
              <a:t>Administration: </a:t>
            </a:r>
            <a:r>
              <a:rPr lang="en-US" sz="2000" dirty="0" smtClean="0"/>
              <a:t>This aspect of data systems tends to be more technical in nature and supports the overall usage of any data resource. Responsibilities include user management, setup of any additional data software and integrations, maintain licenses, identify best practices in implementation, and build out ETL/ELT or Data Factory solutions.</a:t>
            </a:r>
            <a:endParaRPr lang="en-US" sz="2000" b="1" dirty="0" smtClean="0"/>
          </a:p>
          <a:p>
            <a:pPr lvl="1"/>
            <a:r>
              <a:rPr lang="en-US" sz="2000" b="1" dirty="0" smtClean="0"/>
              <a:t>Technical Theory/Layout: </a:t>
            </a:r>
            <a:r>
              <a:rPr lang="en-US" sz="2000" dirty="0" smtClean="0"/>
              <a:t>Storage and operations involves developing the larger environment that a data resource lives in. Similar to the data architecture, this larger architecture has to be designed and can include firewall, data resources, application containers, bridges to external organizations, ETL/ELT, data factory, code containers, and automation resources in a basic system.</a:t>
            </a:r>
            <a:endParaRPr lang="en-US" sz="2000" b="1" dirty="0" smtClean="0"/>
          </a:p>
          <a:p>
            <a:pPr lvl="1"/>
            <a:r>
              <a:rPr lang="en-US" sz="2000" b="1" dirty="0" smtClean="0"/>
              <a:t>Resource Management: </a:t>
            </a:r>
            <a:r>
              <a:rPr lang="en-US" sz="2000" dirty="0" smtClean="0"/>
              <a:t>Administration of these environments includes a large amount of resource management. This walks a thin line of spending the least amount possible on hosting costs while ensuring the system is able to run without crashing. There is a significant amount of analytics within this system style itself that support this effort.</a:t>
            </a:r>
            <a:endParaRPr lang="en-US" sz="2000" dirty="0"/>
          </a:p>
        </p:txBody>
      </p:sp>
    </p:spTree>
    <p:extLst>
      <p:ext uri="{BB962C8B-B14F-4D97-AF65-F5344CB8AC3E}">
        <p14:creationId xmlns:p14="http://schemas.microsoft.com/office/powerpoint/2010/main" val="3288849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Management Analytics</a:t>
            </a:r>
            <a:endParaRPr lang="en-US" dirty="0"/>
          </a:p>
        </p:txBody>
      </p:sp>
      <p:pic>
        <p:nvPicPr>
          <p:cNvPr id="5" name="Picture 4"/>
          <p:cNvPicPr>
            <a:picLocks noChangeAspect="1"/>
          </p:cNvPicPr>
          <p:nvPr/>
        </p:nvPicPr>
        <p:blipFill>
          <a:blip r:embed="rId2"/>
          <a:stretch>
            <a:fillRect/>
          </a:stretch>
        </p:blipFill>
        <p:spPr>
          <a:xfrm>
            <a:off x="1182315" y="1906843"/>
            <a:ext cx="9888330" cy="3924848"/>
          </a:xfrm>
          <a:prstGeom prst="rect">
            <a:avLst/>
          </a:prstGeom>
        </p:spPr>
      </p:pic>
    </p:spTree>
    <p:extLst>
      <p:ext uri="{BB962C8B-B14F-4D97-AF65-F5344CB8AC3E}">
        <p14:creationId xmlns:p14="http://schemas.microsoft.com/office/powerpoint/2010/main" val="173399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smtClean="0"/>
              <a:t>PII: </a:t>
            </a:r>
            <a:r>
              <a:rPr lang="en-US" sz="2000" dirty="0" smtClean="0"/>
              <a:t>Personally identifiable information, metrics or combinations of metrics that have the potential to identify a specific person either outright or through descriptive data points within a population. This can be identified in a number of levels:</a:t>
            </a:r>
          </a:p>
          <a:p>
            <a:pPr lvl="2"/>
            <a:r>
              <a:rPr lang="en-US" sz="1600" b="1" dirty="0" smtClean="0"/>
              <a:t>Low Risk: </a:t>
            </a:r>
          </a:p>
          <a:p>
            <a:pPr lvl="2"/>
            <a:r>
              <a:rPr lang="en-US" sz="1600" b="1" dirty="0" smtClean="0"/>
              <a:t>Medium Risk: </a:t>
            </a:r>
          </a:p>
          <a:p>
            <a:pPr lvl="2"/>
            <a:r>
              <a:rPr lang="en-US" sz="1600" b="1" dirty="0" smtClean="0"/>
              <a:t>High Risk:</a:t>
            </a:r>
          </a:p>
          <a:p>
            <a:pPr lvl="1"/>
            <a:r>
              <a:rPr lang="en-US" sz="2000" b="1" dirty="0" smtClean="0"/>
              <a:t>Transparency v Security: </a:t>
            </a:r>
            <a:r>
              <a:rPr lang="en-US" sz="2000" dirty="0" smtClean="0"/>
              <a:t>Historically institutions have gone to great lengths to ensure their data remains extremely private. Within the last five years or so this method has changed and more organizations are offering open data, hackathons, and third party data partnerships. This shift towards transparency has made security even more important as the security has to be fine tuned to continue protecting information required by law or organizational need.</a:t>
            </a:r>
            <a:endParaRPr lang="en-US" sz="2000" b="1" dirty="0"/>
          </a:p>
          <a:p>
            <a:pPr lvl="1"/>
            <a:r>
              <a:rPr lang="en-US" sz="2000" b="1" dirty="0" smtClean="0"/>
              <a:t>Data Sharing Agreements, NDAs, MOUs: </a:t>
            </a:r>
            <a:r>
              <a:rPr lang="en-US" sz="2000" dirty="0" smtClean="0"/>
              <a:t>These documents allow different organizations to come together in partnerships or collectives to contribute to the other’s data growth.</a:t>
            </a:r>
            <a:endParaRPr lang="en-US" sz="2000" dirty="0"/>
          </a:p>
        </p:txBody>
      </p:sp>
    </p:spTree>
    <p:extLst>
      <p:ext uri="{BB962C8B-B14F-4D97-AF65-F5344CB8AC3E}">
        <p14:creationId xmlns:p14="http://schemas.microsoft.com/office/powerpoint/2010/main" val="2640169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Doco</a:t>
            </a:r>
            <a:r>
              <a:rPr lang="en-US" dirty="0" smtClean="0"/>
              <a:t>/Content</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smtClean="0"/>
              <a:t>Data Dictionary: </a:t>
            </a:r>
            <a:r>
              <a:rPr lang="en-US" sz="2000" dirty="0" smtClean="0"/>
              <a:t>A consolidation of all metrics across a data resource with definitions, data type, table location, any notes on the metric, and other information an organization might want to collect on those metrics. The key goals of a data dictionary is to create standardization across a data resource and to provide a single source of definition for users of the system.</a:t>
            </a:r>
          </a:p>
          <a:p>
            <a:pPr lvl="1"/>
            <a:r>
              <a:rPr lang="en-US" sz="2000" b="1" dirty="0" smtClean="0"/>
              <a:t>Trainings: </a:t>
            </a:r>
            <a:r>
              <a:rPr lang="en-US" sz="2000" dirty="0" smtClean="0"/>
              <a:t>User training is necessary for any type of data use. Organizations are beginning to hold trainings not only for technical users but for the end users of those reports, dashboards, and other analysis. As a data professional you will need to be able to translate complex data topics to a number of data literacy levels.</a:t>
            </a:r>
            <a:endParaRPr lang="en-US" sz="2000" b="1" dirty="0" smtClean="0"/>
          </a:p>
          <a:p>
            <a:pPr lvl="1"/>
            <a:r>
              <a:rPr lang="en-US" sz="2000" b="1" dirty="0" smtClean="0"/>
              <a:t>Workshops: </a:t>
            </a:r>
            <a:r>
              <a:rPr lang="en-US" sz="2000" dirty="0" smtClean="0"/>
              <a:t>Unlike trainings, workshops are much more hands on and meant to engage those within the session. These are used to help develop use cases, identify gaps in knowledge, break down silos, build data strategy, and answer other larger data related questions.</a:t>
            </a:r>
            <a:endParaRPr lang="en-US" sz="2000" dirty="0"/>
          </a:p>
        </p:txBody>
      </p:sp>
    </p:spTree>
    <p:extLst>
      <p:ext uri="{BB962C8B-B14F-4D97-AF65-F5344CB8AC3E}">
        <p14:creationId xmlns:p14="http://schemas.microsoft.com/office/powerpoint/2010/main" val="365790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Warehouse/Business Intelligence</a:t>
            </a:r>
            <a:endParaRPr lang="en-US" dirty="0"/>
          </a:p>
        </p:txBody>
      </p:sp>
      <p:sp>
        <p:nvSpPr>
          <p:cNvPr id="3" name="Content Placeholder 2"/>
          <p:cNvSpPr>
            <a:spLocks noGrp="1"/>
          </p:cNvSpPr>
          <p:nvPr>
            <p:ph idx="1"/>
          </p:nvPr>
        </p:nvSpPr>
        <p:spPr>
          <a:xfrm>
            <a:off x="1097280" y="1845734"/>
            <a:ext cx="10058400" cy="4023360"/>
          </a:xfrm>
        </p:spPr>
        <p:txBody>
          <a:bodyPr>
            <a:normAutofit lnSpcReduction="10000"/>
          </a:bodyPr>
          <a:lstStyle/>
          <a:p>
            <a:pPr lvl="1"/>
            <a:r>
              <a:rPr lang="en-US" sz="2000" b="1" dirty="0" smtClean="0"/>
              <a:t>Consolidation of Data</a:t>
            </a:r>
            <a:r>
              <a:rPr lang="en-US" sz="2000" dirty="0" smtClean="0"/>
              <a:t>: DW is meant to bring data from different resources into a single database for cross-departmental and higher level analytics.</a:t>
            </a:r>
          </a:p>
          <a:p>
            <a:pPr lvl="1"/>
            <a:r>
              <a:rPr lang="en-US" sz="2000" b="1" dirty="0" smtClean="0"/>
              <a:t>Scalability:</a:t>
            </a:r>
            <a:r>
              <a:rPr lang="en-US" sz="2000" dirty="0" smtClean="0"/>
              <a:t> DW requires an organization to critically look at their data governance, stewardship, and processes during development ensuring an environment that can be scalable.</a:t>
            </a:r>
            <a:endParaRPr lang="en-US" sz="2000" b="1" dirty="0" smtClean="0"/>
          </a:p>
          <a:p>
            <a:pPr lvl="1"/>
            <a:r>
              <a:rPr lang="en-US" sz="2000" b="1" dirty="0" smtClean="0"/>
              <a:t>Types of Data Warehouse Schema:</a:t>
            </a:r>
          </a:p>
          <a:p>
            <a:pPr lvl="2"/>
            <a:r>
              <a:rPr lang="en-US" sz="1600" b="1" dirty="0" smtClean="0"/>
              <a:t>Star: </a:t>
            </a:r>
          </a:p>
          <a:p>
            <a:pPr lvl="2"/>
            <a:r>
              <a:rPr lang="en-US" sz="1600" b="1" dirty="0" smtClean="0"/>
              <a:t>Snowflake: </a:t>
            </a:r>
          </a:p>
          <a:p>
            <a:pPr lvl="2"/>
            <a:r>
              <a:rPr lang="en-US" sz="1600" b="1" dirty="0" smtClean="0"/>
              <a:t>Galaxy:</a:t>
            </a:r>
          </a:p>
          <a:p>
            <a:pPr lvl="1"/>
            <a:r>
              <a:rPr lang="en-US" sz="2000" b="1" dirty="0" smtClean="0"/>
              <a:t>Algorithms/Operations/Predictive: </a:t>
            </a:r>
            <a:r>
              <a:rPr lang="en-US" sz="2000" dirty="0" smtClean="0"/>
              <a:t>This type of BI relies on back end development to support processes and are often not intrinsically seen by the end user. </a:t>
            </a:r>
            <a:endParaRPr lang="en-US" sz="2000" b="1" dirty="0" smtClean="0"/>
          </a:p>
          <a:p>
            <a:pPr lvl="1"/>
            <a:r>
              <a:rPr lang="en-US" sz="2000" b="1" dirty="0" err="1" smtClean="0"/>
              <a:t>Dashboarding</a:t>
            </a:r>
            <a:r>
              <a:rPr lang="en-US" sz="2000" b="1" dirty="0" smtClean="0"/>
              <a:t> &amp; Reporting: </a:t>
            </a:r>
            <a:r>
              <a:rPr lang="en-US" sz="2000" dirty="0" smtClean="0"/>
              <a:t>Visualizations and reports are the most referenced form of BI. These allow for self serve analytics further down the data literacy chain.</a:t>
            </a:r>
            <a:endParaRPr lang="en-US" sz="2000" b="1" dirty="0" smtClean="0"/>
          </a:p>
        </p:txBody>
      </p:sp>
    </p:spTree>
    <p:extLst>
      <p:ext uri="{BB962C8B-B14F-4D97-AF65-F5344CB8AC3E}">
        <p14:creationId xmlns:p14="http://schemas.microsoft.com/office/powerpoint/2010/main" val="2902145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Management</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smtClean="0"/>
              <a:t>ETL: </a:t>
            </a:r>
            <a:r>
              <a:rPr lang="en-US" sz="2000" dirty="0" smtClean="0"/>
              <a:t>Extract Transform Load. A method of migrating data into a data warehouse with an intermediary step of transforming the data using individual coding methods.</a:t>
            </a:r>
            <a:endParaRPr lang="en-US" sz="2000" b="1" dirty="0" smtClean="0"/>
          </a:p>
          <a:p>
            <a:pPr lvl="1"/>
            <a:r>
              <a:rPr lang="en-US" sz="2000" b="1" dirty="0" smtClean="0"/>
              <a:t>ELT: </a:t>
            </a:r>
            <a:r>
              <a:rPr lang="en-US" sz="2000" dirty="0"/>
              <a:t>Extract </a:t>
            </a:r>
            <a:r>
              <a:rPr lang="en-US" sz="2000" dirty="0" smtClean="0"/>
              <a:t>Load Transform. </a:t>
            </a:r>
            <a:r>
              <a:rPr lang="en-US" sz="2000" dirty="0"/>
              <a:t>A method of migrating data into a data warehouse </a:t>
            </a:r>
            <a:r>
              <a:rPr lang="en-US" sz="2000" dirty="0" smtClean="0"/>
              <a:t>with transformation done directly within the new location. Allows for greater flexibility within the DW itself but increases hosting costs.</a:t>
            </a:r>
            <a:endParaRPr lang="en-US" sz="2000" b="1" dirty="0" smtClean="0"/>
          </a:p>
          <a:p>
            <a:pPr lvl="1"/>
            <a:r>
              <a:rPr lang="en-US" sz="2000" b="1" dirty="0" smtClean="0"/>
              <a:t>Data Factory: </a:t>
            </a:r>
            <a:r>
              <a:rPr lang="en-US" sz="2000" dirty="0" smtClean="0"/>
              <a:t>Proprietary integration engines that differ based on the technology. Streamlines data integration with prebuilt connections to common applications.</a:t>
            </a:r>
            <a:endParaRPr lang="en-US" sz="2000" b="1" dirty="0" smtClean="0"/>
          </a:p>
          <a:p>
            <a:pPr lvl="1"/>
            <a:r>
              <a:rPr lang="en-US" sz="2000" b="1" dirty="0" smtClean="0"/>
              <a:t>API: </a:t>
            </a:r>
            <a:r>
              <a:rPr lang="en-US" sz="2000" dirty="0" smtClean="0"/>
              <a:t>Application </a:t>
            </a:r>
            <a:r>
              <a:rPr lang="en-US" sz="2000" dirty="0"/>
              <a:t>programming </a:t>
            </a:r>
            <a:r>
              <a:rPr lang="en-US" sz="2000" dirty="0" smtClean="0"/>
              <a:t>interface, </a:t>
            </a:r>
            <a:r>
              <a:rPr lang="en-US" sz="2000" dirty="0"/>
              <a:t>a connection between computers or between computer programs. It is a type of software interface, offering a service to other pieces of </a:t>
            </a:r>
            <a:r>
              <a:rPr lang="en-US" sz="2000" dirty="0" smtClean="0"/>
              <a:t>software. </a:t>
            </a:r>
          </a:p>
          <a:p>
            <a:pPr lvl="1"/>
            <a:r>
              <a:rPr lang="en-US" sz="2000" b="1" dirty="0" smtClean="0"/>
              <a:t>Test v Dev v Production: </a:t>
            </a:r>
            <a:r>
              <a:rPr lang="en-US" sz="2000" dirty="0" smtClean="0"/>
              <a:t>Integrations and code development begin in dev environments, move to test, and finally get pushed to production.</a:t>
            </a:r>
            <a:endParaRPr lang="en-US" sz="2000" b="1" dirty="0" smtClean="0"/>
          </a:p>
        </p:txBody>
      </p:sp>
    </p:spTree>
    <p:extLst>
      <p:ext uri="{BB962C8B-B14F-4D97-AF65-F5344CB8AC3E}">
        <p14:creationId xmlns:p14="http://schemas.microsoft.com/office/powerpoint/2010/main" val="2880598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smtClean="0"/>
              <a:t>Importance of data cleaning: </a:t>
            </a:r>
            <a:r>
              <a:rPr lang="en-US" sz="2000" dirty="0" smtClean="0"/>
              <a:t>Insights from dirty or inconsistent data can be more dangerous than no data support at all. Incorrect conclusions can cause drastic operational results.</a:t>
            </a:r>
            <a:endParaRPr lang="en-US" sz="2000" b="1" dirty="0" smtClean="0"/>
          </a:p>
          <a:p>
            <a:pPr lvl="1"/>
            <a:r>
              <a:rPr lang="en-US" sz="2000" b="1" dirty="0" smtClean="0"/>
              <a:t>Processes for data cleaning: </a:t>
            </a:r>
            <a:endParaRPr lang="en-US" sz="2000" dirty="0"/>
          </a:p>
          <a:p>
            <a:pPr lvl="2"/>
            <a:r>
              <a:rPr lang="en-US" sz="1600" dirty="0" smtClean="0"/>
              <a:t>Proprietary scripting, custom solutions</a:t>
            </a:r>
          </a:p>
          <a:p>
            <a:pPr lvl="2"/>
            <a:r>
              <a:rPr lang="en-US" sz="1600" dirty="0" smtClean="0"/>
              <a:t>Out of the box extensions</a:t>
            </a:r>
          </a:p>
          <a:p>
            <a:pPr lvl="2"/>
            <a:r>
              <a:rPr lang="en-US" sz="1600" dirty="0" smtClean="0"/>
              <a:t>Basic manual cleaning</a:t>
            </a:r>
          </a:p>
          <a:p>
            <a:pPr lvl="2"/>
            <a:r>
              <a:rPr lang="en-US" sz="1600" dirty="0" smtClean="0"/>
              <a:t>Machine learning, </a:t>
            </a:r>
            <a:r>
              <a:rPr lang="en-US" sz="1600" dirty="0" err="1" smtClean="0"/>
              <a:t>esp</a:t>
            </a:r>
            <a:r>
              <a:rPr lang="en-US" sz="1600" dirty="0" smtClean="0"/>
              <a:t> around more consistent data</a:t>
            </a:r>
          </a:p>
          <a:p>
            <a:pPr lvl="1"/>
            <a:r>
              <a:rPr lang="en-US" sz="2000" b="1" dirty="0" smtClean="0"/>
              <a:t>Automated vs manual data:</a:t>
            </a:r>
          </a:p>
          <a:p>
            <a:pPr lvl="2"/>
            <a:r>
              <a:rPr lang="en-US" sz="1600" dirty="0" smtClean="0"/>
              <a:t>Automated Data Collection: Information often collected by sensors or other software systems such as point of sale. Data collected this way is considered high quality and extremely accurate with internal validation systems, bias checks, and bug fixes.</a:t>
            </a:r>
          </a:p>
          <a:p>
            <a:pPr lvl="2"/>
            <a:r>
              <a:rPr lang="en-US" sz="1600" dirty="0" smtClean="0"/>
              <a:t>Manual Data Collection: Information collected and/or input with manual intervention. This data is considered less reliable and often requires significant cross validation with other systems, extensive data cleaning, and human resource management to ensure continued training on the processes of collection/input.</a:t>
            </a:r>
            <a:endParaRPr lang="en-US" sz="1600" dirty="0"/>
          </a:p>
        </p:txBody>
      </p:sp>
    </p:spTree>
    <p:extLst>
      <p:ext uri="{BB962C8B-B14F-4D97-AF65-F5344CB8AC3E}">
        <p14:creationId xmlns:p14="http://schemas.microsoft.com/office/powerpoint/2010/main" val="478280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References/Meta Data</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dirty="0" smtClean="0"/>
              <a:t>Occasionally not included in data resources but important in understanding context and bias for these systems.</a:t>
            </a:r>
          </a:p>
          <a:p>
            <a:pPr lvl="1"/>
            <a:r>
              <a:rPr lang="en-US" sz="2000" dirty="0" smtClean="0"/>
              <a:t>References include any external resources that were used in the support of any of the previous areas of data science we just walked through. </a:t>
            </a:r>
          </a:p>
          <a:p>
            <a:pPr lvl="1"/>
            <a:r>
              <a:rPr lang="en-US" sz="2000" dirty="0" smtClean="0"/>
              <a:t>‘Data about data’</a:t>
            </a:r>
          </a:p>
          <a:p>
            <a:pPr lvl="1"/>
            <a:r>
              <a:rPr lang="en-US" sz="2000" dirty="0" smtClean="0"/>
              <a:t>Some types of meta data:</a:t>
            </a:r>
          </a:p>
          <a:p>
            <a:pPr lvl="2"/>
            <a:r>
              <a:rPr lang="en-US" sz="1600" dirty="0" smtClean="0"/>
              <a:t>Descriptive</a:t>
            </a:r>
          </a:p>
          <a:p>
            <a:pPr lvl="2"/>
            <a:r>
              <a:rPr lang="en-US" sz="1600" dirty="0" smtClean="0"/>
              <a:t>Statistical</a:t>
            </a:r>
          </a:p>
          <a:p>
            <a:pPr lvl="2"/>
            <a:r>
              <a:rPr lang="en-US" sz="1600" dirty="0" smtClean="0"/>
              <a:t>System</a:t>
            </a:r>
          </a:p>
          <a:p>
            <a:pPr lvl="2"/>
            <a:r>
              <a:rPr lang="en-US" sz="1600" dirty="0" smtClean="0"/>
              <a:t>Operational</a:t>
            </a:r>
          </a:p>
          <a:p>
            <a:pPr lvl="2"/>
            <a:r>
              <a:rPr lang="en-US" sz="1600" dirty="0" smtClean="0"/>
              <a:t>Administrative</a:t>
            </a:r>
          </a:p>
          <a:p>
            <a:pPr lvl="2"/>
            <a:r>
              <a:rPr lang="en-US" sz="1600" dirty="0"/>
              <a:t>S</a:t>
            </a:r>
            <a:r>
              <a:rPr lang="en-US" sz="1600" dirty="0" smtClean="0"/>
              <a:t>tructural</a:t>
            </a:r>
            <a:endParaRPr lang="en-US" sz="1600" dirty="0"/>
          </a:p>
        </p:txBody>
      </p:sp>
    </p:spTree>
    <p:extLst>
      <p:ext uri="{BB962C8B-B14F-4D97-AF65-F5344CB8AC3E}">
        <p14:creationId xmlns:p14="http://schemas.microsoft.com/office/powerpoint/2010/main" val="2092005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smtClean="0"/>
              <a:t>On first introduction, which of these areas of data science do you find most appealing?</a:t>
            </a:r>
          </a:p>
          <a:p>
            <a:pPr lvl="1"/>
            <a:r>
              <a:rPr lang="en-US" sz="2000" b="1" dirty="0" smtClean="0"/>
              <a:t>Can you think of any aspects of data science that may not fit into these categories?</a:t>
            </a:r>
          </a:p>
          <a:p>
            <a:pPr lvl="1"/>
            <a:endParaRPr lang="en-US" sz="2000" b="1" dirty="0" smtClean="0"/>
          </a:p>
          <a:p>
            <a:pPr lvl="1"/>
            <a:endParaRPr lang="en-US" sz="2000" dirty="0"/>
          </a:p>
        </p:txBody>
      </p:sp>
    </p:spTree>
    <p:extLst>
      <p:ext uri="{BB962C8B-B14F-4D97-AF65-F5344CB8AC3E}">
        <p14:creationId xmlns:p14="http://schemas.microsoft.com/office/powerpoint/2010/main" val="3248415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a:t>Boolean: </a:t>
            </a:r>
            <a:r>
              <a:rPr lang="en-US" sz="2000" dirty="0"/>
              <a:t>a binary variable, having two possible values TRUE or </a:t>
            </a:r>
            <a:r>
              <a:rPr lang="en-US" sz="2000" dirty="0" smtClean="0"/>
              <a:t>FALSE</a:t>
            </a:r>
            <a:endParaRPr lang="en-US" sz="1600" dirty="0"/>
          </a:p>
          <a:p>
            <a:pPr lvl="1"/>
            <a:r>
              <a:rPr lang="en-US" sz="2000" b="1" dirty="0" smtClean="0"/>
              <a:t>Numeric</a:t>
            </a:r>
            <a:r>
              <a:rPr lang="en-US" sz="2000" b="1" dirty="0"/>
              <a:t>: </a:t>
            </a:r>
            <a:r>
              <a:rPr lang="en-US" sz="2000" dirty="0"/>
              <a:t>a variable expressed explicitly as a number -infinity through </a:t>
            </a:r>
            <a:r>
              <a:rPr lang="en-US" sz="2000" dirty="0" smtClean="0"/>
              <a:t>infinity. This </a:t>
            </a:r>
            <a:r>
              <a:rPr lang="en-US" sz="2000" dirty="0"/>
              <a:t>can be expressed as an INT (a whole number) or a FLOAT (a decimal)</a:t>
            </a:r>
          </a:p>
          <a:p>
            <a:pPr lvl="1"/>
            <a:r>
              <a:rPr lang="en-US" sz="2000" b="1" dirty="0" smtClean="0"/>
              <a:t>Categorical</a:t>
            </a:r>
            <a:r>
              <a:rPr lang="en-US" sz="2000" b="1" dirty="0"/>
              <a:t>: </a:t>
            </a:r>
            <a:r>
              <a:rPr lang="en-US" sz="2000" dirty="0"/>
              <a:t>a variable represented through a number representing a </a:t>
            </a:r>
            <a:r>
              <a:rPr lang="en-US" sz="2000" dirty="0" smtClean="0"/>
              <a:t>category. This </a:t>
            </a:r>
            <a:r>
              <a:rPr lang="en-US" sz="2000" dirty="0"/>
              <a:t>number cannot be used in numeric analysis.</a:t>
            </a:r>
          </a:p>
          <a:p>
            <a:pPr lvl="1"/>
            <a:r>
              <a:rPr lang="en-US" sz="2000" b="1" dirty="0" smtClean="0"/>
              <a:t>String</a:t>
            </a:r>
            <a:r>
              <a:rPr lang="en-US" sz="2000" b="1" dirty="0"/>
              <a:t>: </a:t>
            </a:r>
            <a:r>
              <a:rPr lang="en-US" sz="2000" dirty="0"/>
              <a:t>a variable stored as simple text</a:t>
            </a:r>
            <a:r>
              <a:rPr lang="en-US" sz="2000" dirty="0" smtClean="0"/>
              <a:t>. Often </a:t>
            </a:r>
            <a:r>
              <a:rPr lang="en-US" sz="2000" dirty="0"/>
              <a:t>these are narrative variables or variables joined to </a:t>
            </a:r>
            <a:r>
              <a:rPr lang="en-US" sz="2000" dirty="0" err="1"/>
              <a:t>categoricals</a:t>
            </a:r>
            <a:r>
              <a:rPr lang="en-US" sz="2000" dirty="0"/>
              <a:t> describing those categories</a:t>
            </a:r>
            <a:r>
              <a:rPr lang="en-US" sz="2000" dirty="0" smtClean="0"/>
              <a:t>.</a:t>
            </a:r>
            <a:endParaRPr lang="en-US" sz="2000" dirty="0"/>
          </a:p>
          <a:p>
            <a:pPr lvl="1"/>
            <a:r>
              <a:rPr lang="en-US" sz="2000" b="1" dirty="0" smtClean="0"/>
              <a:t>Primary Key: </a:t>
            </a:r>
            <a:r>
              <a:rPr lang="en-US" sz="2000" dirty="0" smtClean="0"/>
              <a:t>Column within a data source that cannot contain any NULL values</a:t>
            </a:r>
            <a:endParaRPr lang="en-US" sz="2000" b="1" dirty="0"/>
          </a:p>
        </p:txBody>
      </p:sp>
    </p:spTree>
    <p:extLst>
      <p:ext uri="{BB962C8B-B14F-4D97-AF65-F5344CB8AC3E}">
        <p14:creationId xmlns:p14="http://schemas.microsoft.com/office/powerpoint/2010/main" val="280670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a:t>  </a:t>
            </a:r>
            <a:endParaRPr lang="en-US" dirty="0" smtClean="0"/>
          </a:p>
          <a:p>
            <a:endParaRPr lang="en-US" dirty="0"/>
          </a:p>
          <a:p>
            <a:pPr algn="ctr"/>
            <a:r>
              <a:rPr lang="en-US" sz="3200" dirty="0" smtClean="0"/>
              <a:t>  Name</a:t>
            </a:r>
            <a:endParaRPr lang="en-US" sz="3200" dirty="0"/>
          </a:p>
          <a:p>
            <a:pPr algn="ctr"/>
            <a:r>
              <a:rPr lang="en-US" sz="3200" dirty="0"/>
              <a:t>  Grade Fall </a:t>
            </a:r>
            <a:r>
              <a:rPr lang="en-US" sz="3200" dirty="0" smtClean="0"/>
              <a:t>2021</a:t>
            </a:r>
          </a:p>
          <a:p>
            <a:pPr algn="ctr"/>
            <a:r>
              <a:rPr lang="en-US" sz="3200" dirty="0" smtClean="0"/>
              <a:t>Where you live</a:t>
            </a:r>
            <a:endParaRPr lang="en-US" sz="3200" dirty="0"/>
          </a:p>
          <a:p>
            <a:pPr algn="ctr"/>
            <a:r>
              <a:rPr lang="en-US" sz="3200" dirty="0"/>
              <a:t>  Most difficult thing about learning during pandemic</a:t>
            </a:r>
          </a:p>
          <a:p>
            <a:pPr algn="ctr"/>
            <a:r>
              <a:rPr lang="en-US" sz="3200" dirty="0"/>
              <a:t>  Favorite summer activity</a:t>
            </a:r>
          </a:p>
        </p:txBody>
      </p:sp>
    </p:spTree>
    <p:extLst>
      <p:ext uri="{BB962C8B-B14F-4D97-AF65-F5344CB8AC3E}">
        <p14:creationId xmlns:p14="http://schemas.microsoft.com/office/powerpoint/2010/main" val="8854899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smtClean="0"/>
              <a:t>How do different data types impact the types of analysis being done?</a:t>
            </a:r>
          </a:p>
          <a:p>
            <a:pPr lvl="1"/>
            <a:r>
              <a:rPr lang="en-US" sz="2000" b="1" dirty="0" smtClean="0"/>
              <a:t>What data type do you personally find most insightful?</a:t>
            </a:r>
          </a:p>
          <a:p>
            <a:pPr lvl="1"/>
            <a:r>
              <a:rPr lang="en-US" sz="2000" b="1" dirty="0" smtClean="0"/>
              <a:t>What are examples of questions that could be used to collect data and which data types would you associate with those questions?</a:t>
            </a:r>
            <a:endParaRPr lang="en-US" sz="2000" dirty="0"/>
          </a:p>
        </p:txBody>
      </p:sp>
    </p:spTree>
    <p:extLst>
      <p:ext uri="{BB962C8B-B14F-4D97-AF65-F5344CB8AC3E}">
        <p14:creationId xmlns:p14="http://schemas.microsoft.com/office/powerpoint/2010/main" val="3847587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Literacy &amp; Communication</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dirty="0" smtClean="0"/>
              <a:t>Story telling through data</a:t>
            </a:r>
          </a:p>
          <a:p>
            <a:pPr lvl="1"/>
            <a:r>
              <a:rPr lang="en-US" sz="2000" dirty="0" smtClean="0"/>
              <a:t>Understanding the correct medium (report, dashboard, presentation, etc.)</a:t>
            </a:r>
          </a:p>
          <a:p>
            <a:pPr lvl="1"/>
            <a:r>
              <a:rPr lang="en-US" sz="2000" dirty="0" smtClean="0"/>
              <a:t>Starting with the goal, not the data</a:t>
            </a:r>
          </a:p>
          <a:p>
            <a:pPr lvl="1"/>
            <a:endParaRPr lang="en-US" sz="2000" dirty="0" smtClean="0"/>
          </a:p>
          <a:p>
            <a:pPr lvl="1"/>
            <a:endParaRPr lang="en-US" sz="2000" dirty="0"/>
          </a:p>
        </p:txBody>
      </p:sp>
    </p:spTree>
    <p:extLst>
      <p:ext uri="{BB962C8B-B14F-4D97-AF65-F5344CB8AC3E}">
        <p14:creationId xmlns:p14="http://schemas.microsoft.com/office/powerpoint/2010/main" val="3806500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lvl="1"/>
            <a:r>
              <a:rPr lang="en-US" sz="2000" b="1" dirty="0" smtClean="0"/>
              <a:t>Why do you think it’s important to effectively communicate data?</a:t>
            </a:r>
          </a:p>
          <a:p>
            <a:pPr lvl="1"/>
            <a:r>
              <a:rPr lang="en-US" sz="2000" b="1" dirty="0" smtClean="0"/>
              <a:t>What is an aspect of data literacy you find challenging?</a:t>
            </a:r>
          </a:p>
          <a:p>
            <a:pPr lvl="1"/>
            <a:r>
              <a:rPr lang="en-US" sz="2000" b="1" dirty="0" smtClean="0"/>
              <a:t>How do you think you would communicate heavily technical data solutions to a non-technical audience?</a:t>
            </a:r>
            <a:endParaRPr lang="en-US" sz="2000" dirty="0"/>
          </a:p>
        </p:txBody>
      </p:sp>
    </p:spTree>
    <p:extLst>
      <p:ext uri="{BB962C8B-B14F-4D97-AF65-F5344CB8AC3E}">
        <p14:creationId xmlns:p14="http://schemas.microsoft.com/office/powerpoint/2010/main" val="3568630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274826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Details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Overview/intro </a:t>
            </a:r>
            <a:r>
              <a:rPr lang="en-US" sz="2400" dirty="0"/>
              <a:t>to the course</a:t>
            </a:r>
          </a:p>
          <a:p>
            <a:pPr lvl="1"/>
            <a:r>
              <a:rPr lang="en-US" sz="2000" dirty="0" smtClean="0"/>
              <a:t>Course </a:t>
            </a:r>
            <a:r>
              <a:rPr lang="en-US" sz="2000" dirty="0"/>
              <a:t>time: Tues Thurs 4:30 - 6pm</a:t>
            </a:r>
          </a:p>
          <a:p>
            <a:pPr lvl="1"/>
            <a:r>
              <a:rPr lang="en-US" sz="2000" dirty="0" smtClean="0"/>
              <a:t>'Office</a:t>
            </a:r>
            <a:r>
              <a:rPr lang="en-US" sz="2000" dirty="0"/>
              <a:t>' hours: Thurs 6:30 - </a:t>
            </a:r>
            <a:r>
              <a:rPr lang="en-US" sz="2000" dirty="0" smtClean="0"/>
              <a:t>7:30pm</a:t>
            </a:r>
            <a:endParaRPr lang="en-US" sz="2000" dirty="0"/>
          </a:p>
          <a:p>
            <a:pPr lvl="1"/>
            <a:endParaRPr lang="en-US" sz="2000" dirty="0" smtClean="0"/>
          </a:p>
          <a:p>
            <a:pPr marL="0" indent="0">
              <a:buNone/>
            </a:pPr>
            <a:r>
              <a:rPr lang="en-US" sz="2400" dirty="0" smtClean="0"/>
              <a:t>Course Description</a:t>
            </a:r>
          </a:p>
          <a:p>
            <a:pPr lvl="1"/>
            <a:r>
              <a:rPr lang="en-US" sz="2000" dirty="0" smtClean="0"/>
              <a:t>Introduction to </a:t>
            </a:r>
            <a:r>
              <a:rPr lang="en-US" sz="2000" dirty="0"/>
              <a:t>data science. </a:t>
            </a:r>
            <a:r>
              <a:rPr lang="en-US" sz="2000" dirty="0" smtClean="0"/>
              <a:t>You will be exposed </a:t>
            </a:r>
            <a:r>
              <a:rPr lang="en-US" sz="2000" dirty="0"/>
              <a:t>to different technical capabilities and speakers to understand the width and breadth of data science and data analytics in the workforce.</a:t>
            </a:r>
          </a:p>
          <a:p>
            <a:pPr lvl="1"/>
            <a:r>
              <a:rPr lang="en-US" sz="2000" dirty="0" smtClean="0"/>
              <a:t>Three weeks </a:t>
            </a:r>
            <a:r>
              <a:rPr lang="en-US" sz="2000" dirty="0"/>
              <a:t>of technical work that will include install R, R Studio, Python, and a number of other </a:t>
            </a:r>
            <a:r>
              <a:rPr lang="en-US" sz="2000" dirty="0" smtClean="0"/>
              <a:t>programs. </a:t>
            </a:r>
            <a:r>
              <a:rPr lang="en-US" sz="2000" dirty="0"/>
              <a:t>After </a:t>
            </a:r>
            <a:r>
              <a:rPr lang="en-US" sz="2000" dirty="0" smtClean="0"/>
              <a:t>technical </a:t>
            </a:r>
            <a:r>
              <a:rPr lang="en-US" sz="2000" dirty="0"/>
              <a:t>sessions, we will move on to a number of speaker series from industry professionals who will introduce </a:t>
            </a:r>
            <a:r>
              <a:rPr lang="en-US" sz="2000" dirty="0" smtClean="0"/>
              <a:t>you to </a:t>
            </a:r>
            <a:r>
              <a:rPr lang="en-US" sz="2000" dirty="0"/>
              <a:t>the scope of careers </a:t>
            </a:r>
            <a:r>
              <a:rPr lang="en-US" sz="2000" dirty="0" smtClean="0"/>
              <a:t>you </a:t>
            </a:r>
            <a:r>
              <a:rPr lang="en-US" sz="2000" dirty="0"/>
              <a:t>can perform with a background in data.</a:t>
            </a:r>
          </a:p>
          <a:p>
            <a:pPr marL="0" indent="0">
              <a:buNone/>
            </a:pPr>
            <a:endParaRPr lang="en-US" dirty="0"/>
          </a:p>
        </p:txBody>
      </p:sp>
    </p:spTree>
    <p:extLst>
      <p:ext uri="{BB962C8B-B14F-4D97-AF65-F5344CB8AC3E}">
        <p14:creationId xmlns:p14="http://schemas.microsoft.com/office/powerpoint/2010/main" val="2826459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Details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Logistics </a:t>
            </a:r>
            <a:r>
              <a:rPr lang="en-US" sz="2400" dirty="0"/>
              <a:t>of the </a:t>
            </a:r>
            <a:r>
              <a:rPr lang="en-US" sz="2400" dirty="0" smtClean="0"/>
              <a:t>course</a:t>
            </a:r>
          </a:p>
          <a:p>
            <a:pPr lvl="1"/>
            <a:r>
              <a:rPr lang="en-US" sz="2000" dirty="0"/>
              <a:t>Week One: What is Data Science</a:t>
            </a:r>
          </a:p>
          <a:p>
            <a:pPr lvl="1"/>
            <a:r>
              <a:rPr lang="en-US" sz="2000" dirty="0"/>
              <a:t>Week Two: Intros to Python and R</a:t>
            </a:r>
          </a:p>
          <a:p>
            <a:pPr lvl="1"/>
            <a:r>
              <a:rPr lang="en-US" sz="2000" dirty="0"/>
              <a:t>Week Three: Databases, APIs, and Integrations</a:t>
            </a:r>
          </a:p>
          <a:p>
            <a:pPr lvl="1"/>
            <a:r>
              <a:rPr lang="en-US" sz="2000" dirty="0"/>
              <a:t>Week Four: Data Analytics in Government and Data Uses in Network Engineering</a:t>
            </a:r>
          </a:p>
          <a:p>
            <a:pPr lvl="1"/>
            <a:r>
              <a:rPr lang="en-US" sz="2000" dirty="0"/>
              <a:t>Week Five: Marketing Analytics and Machine Learning in Use</a:t>
            </a:r>
          </a:p>
          <a:p>
            <a:pPr lvl="1"/>
            <a:r>
              <a:rPr lang="en-US" sz="2000" dirty="0"/>
              <a:t>Week Six: Finance Analytics and Data Consulting</a:t>
            </a:r>
          </a:p>
        </p:txBody>
      </p:sp>
    </p:spTree>
    <p:extLst>
      <p:ext uri="{BB962C8B-B14F-4D97-AF65-F5344CB8AC3E}">
        <p14:creationId xmlns:p14="http://schemas.microsoft.com/office/powerpoint/2010/main" val="2889410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Details</a:t>
            </a:r>
            <a:endParaRPr lang="en-US" dirty="0"/>
          </a:p>
        </p:txBody>
      </p:sp>
      <p:sp>
        <p:nvSpPr>
          <p:cNvPr id="3" name="Content Placeholder 2"/>
          <p:cNvSpPr>
            <a:spLocks noGrp="1"/>
          </p:cNvSpPr>
          <p:nvPr>
            <p:ph idx="1"/>
          </p:nvPr>
        </p:nvSpPr>
        <p:spPr/>
        <p:txBody>
          <a:bodyPr>
            <a:normAutofit/>
          </a:bodyPr>
          <a:lstStyle/>
          <a:p>
            <a:r>
              <a:rPr lang="en-US" sz="2400" dirty="0" smtClean="0"/>
              <a:t>Slack overview</a:t>
            </a:r>
          </a:p>
          <a:p>
            <a:pPr lvl="1"/>
            <a:r>
              <a:rPr lang="en-US" sz="2000" dirty="0" smtClean="0">
                <a:hlinkClick r:id="rId2"/>
              </a:rPr>
              <a:t>Download desktop version</a:t>
            </a:r>
            <a:endParaRPr lang="en-US" sz="2000" dirty="0" smtClean="0"/>
          </a:p>
          <a:p>
            <a:pPr lvl="1"/>
            <a:r>
              <a:rPr lang="en-US" sz="2000" dirty="0" smtClean="0"/>
              <a:t>Create a username and log in</a:t>
            </a:r>
          </a:p>
          <a:p>
            <a:pPr lvl="1"/>
            <a:r>
              <a:rPr lang="en-US" sz="2000" dirty="0" smtClean="0"/>
              <a:t>Workspace: SCN 093</a:t>
            </a:r>
          </a:p>
          <a:p>
            <a:pPr lvl="1"/>
            <a:r>
              <a:rPr lang="en-US" sz="2000" dirty="0" smtClean="0"/>
              <a:t>Adding channels</a:t>
            </a:r>
          </a:p>
          <a:p>
            <a:pPr lvl="1"/>
            <a:r>
              <a:rPr lang="en-US" sz="2000" dirty="0" smtClean="0"/>
              <a:t>Creating channels</a:t>
            </a:r>
          </a:p>
          <a:p>
            <a:pPr lvl="1"/>
            <a:r>
              <a:rPr lang="en-US" sz="2000" dirty="0" smtClean="0"/>
              <a:t>Direct messages</a:t>
            </a:r>
          </a:p>
          <a:p>
            <a:pPr lvl="1"/>
            <a:endParaRPr lang="en-US" sz="2000" dirty="0"/>
          </a:p>
          <a:p>
            <a:endParaRPr lang="en-US" sz="2400" dirty="0"/>
          </a:p>
        </p:txBody>
      </p:sp>
    </p:spTree>
    <p:extLst>
      <p:ext uri="{BB962C8B-B14F-4D97-AF65-F5344CB8AC3E}">
        <p14:creationId xmlns:p14="http://schemas.microsoft.com/office/powerpoint/2010/main" val="4249204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Details</a:t>
            </a:r>
            <a:endParaRPr lang="en-US" dirty="0"/>
          </a:p>
        </p:txBody>
      </p:sp>
      <p:sp>
        <p:nvSpPr>
          <p:cNvPr id="3" name="Content Placeholder 2"/>
          <p:cNvSpPr>
            <a:spLocks noGrp="1"/>
          </p:cNvSpPr>
          <p:nvPr>
            <p:ph idx="1"/>
          </p:nvPr>
        </p:nvSpPr>
        <p:spPr/>
        <p:txBody>
          <a:bodyPr>
            <a:normAutofit/>
          </a:bodyPr>
          <a:lstStyle/>
          <a:p>
            <a:r>
              <a:rPr lang="en-US" sz="2400" dirty="0" smtClean="0"/>
              <a:t>Expectations</a:t>
            </a:r>
            <a:endParaRPr lang="en-US" sz="2400" dirty="0"/>
          </a:p>
        </p:txBody>
      </p:sp>
    </p:spTree>
    <p:extLst>
      <p:ext uri="{BB962C8B-B14F-4D97-AF65-F5344CB8AC3E}">
        <p14:creationId xmlns:p14="http://schemas.microsoft.com/office/powerpoint/2010/main" val="4115437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Setting</a:t>
            </a:r>
            <a:endParaRPr lang="en-US" dirty="0"/>
          </a:p>
        </p:txBody>
      </p:sp>
      <p:sp>
        <p:nvSpPr>
          <p:cNvPr id="3" name="Content Placeholder 2"/>
          <p:cNvSpPr>
            <a:spLocks noGrp="1"/>
          </p:cNvSpPr>
          <p:nvPr>
            <p:ph idx="1"/>
          </p:nvPr>
        </p:nvSpPr>
        <p:spPr/>
        <p:txBody>
          <a:bodyPr>
            <a:normAutofit/>
          </a:bodyPr>
          <a:lstStyle/>
          <a:p>
            <a:r>
              <a:rPr lang="en-US" dirty="0" smtClean="0"/>
              <a:t>The purpose of this course is to introduce you to coding basics and expose you to individuals within different areas of expertise throughout data science. </a:t>
            </a:r>
          </a:p>
          <a:p>
            <a:endParaRPr lang="en-US" dirty="0"/>
          </a:p>
          <a:p>
            <a:r>
              <a:rPr lang="en-US" sz="2400" dirty="0" smtClean="0"/>
              <a:t>Activity:</a:t>
            </a:r>
          </a:p>
          <a:p>
            <a:pPr lvl="1"/>
            <a:r>
              <a:rPr lang="en-US" sz="2000" dirty="0"/>
              <a:t>In the general Slack channel, please write one goal you are interested in accomplishing during this course.</a:t>
            </a:r>
          </a:p>
        </p:txBody>
      </p:sp>
    </p:spTree>
    <p:extLst>
      <p:ext uri="{BB962C8B-B14F-4D97-AF65-F5344CB8AC3E}">
        <p14:creationId xmlns:p14="http://schemas.microsoft.com/office/powerpoint/2010/main" val="218283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2052471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5346</TotalTime>
  <Words>1995</Words>
  <Application>Microsoft Office PowerPoint</Application>
  <PresentationFormat>Widescreen</PresentationFormat>
  <Paragraphs>166</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Calibri</vt:lpstr>
      <vt:lpstr>Calibri Light</vt:lpstr>
      <vt:lpstr>Retrospect</vt:lpstr>
      <vt:lpstr>SCN093 Applied Data Science</vt:lpstr>
      <vt:lpstr>Agenda: Tuesday Session</vt:lpstr>
      <vt:lpstr>Introductions</vt:lpstr>
      <vt:lpstr>Admin Details</vt:lpstr>
      <vt:lpstr>Admin Details</vt:lpstr>
      <vt:lpstr>Admin Details</vt:lpstr>
      <vt:lpstr>Admin Details</vt:lpstr>
      <vt:lpstr>Goal Setting</vt:lpstr>
      <vt:lpstr>Questions</vt:lpstr>
      <vt:lpstr>SCN093 Applied Data Science</vt:lpstr>
      <vt:lpstr>Agenda: Thursday Session</vt:lpstr>
      <vt:lpstr>Warm Up</vt:lpstr>
      <vt:lpstr>Why Data?</vt:lpstr>
      <vt:lpstr>Areas of Data</vt:lpstr>
      <vt:lpstr>Areas of Data</vt:lpstr>
      <vt:lpstr>Architecture (Top Layer)</vt:lpstr>
      <vt:lpstr>Architecture (Middle Layer)</vt:lpstr>
      <vt:lpstr>Architecture (Bottom Layer)</vt:lpstr>
      <vt:lpstr>Modeling</vt:lpstr>
      <vt:lpstr>Storage/Operations</vt:lpstr>
      <vt:lpstr>Resource Management Analytics</vt:lpstr>
      <vt:lpstr>Security</vt:lpstr>
      <vt:lpstr>Doco/Content</vt:lpstr>
      <vt:lpstr>Data Warehouse/Business Intelligence</vt:lpstr>
      <vt:lpstr>Integration Management</vt:lpstr>
      <vt:lpstr>Data Quality</vt:lpstr>
      <vt:lpstr>References/Meta Data</vt:lpstr>
      <vt:lpstr>Discussion</vt:lpstr>
      <vt:lpstr>Data Types</vt:lpstr>
      <vt:lpstr>Discussion</vt:lpstr>
      <vt:lpstr>Data Literacy &amp; Communication</vt:lpstr>
      <vt:lpstr>Discussion</vt:lpstr>
      <vt:lpstr>Questions</vt:lpstr>
    </vt:vector>
  </TitlesOfParts>
  <Company>City of Syracuse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dc:title>
  <dc:creator>Darcangelo, Amanda</dc:creator>
  <cp:lastModifiedBy>Darcangelo, Amanda</cp:lastModifiedBy>
  <cp:revision>39</cp:revision>
  <dcterms:created xsi:type="dcterms:W3CDTF">2021-05-17T11:57:58Z</dcterms:created>
  <dcterms:modified xsi:type="dcterms:W3CDTF">2021-07-22T23:22:16Z</dcterms:modified>
</cp:coreProperties>
</file>