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9"/>
  </p:notesMasterIdLst>
  <p:sldIdLst>
    <p:sldId id="256" r:id="rId2"/>
    <p:sldId id="283" r:id="rId3"/>
    <p:sldId id="277" r:id="rId4"/>
    <p:sldId id="282" r:id="rId5"/>
    <p:sldId id="276" r:id="rId6"/>
    <p:sldId id="266" r:id="rId7"/>
    <p:sldId id="275" r:id="rId8"/>
    <p:sldId id="258" r:id="rId9"/>
    <p:sldId id="259" r:id="rId10"/>
    <p:sldId id="260" r:id="rId11"/>
    <p:sldId id="261" r:id="rId12"/>
    <p:sldId id="286" r:id="rId13"/>
    <p:sldId id="285" r:id="rId14"/>
    <p:sldId id="264" r:id="rId15"/>
    <p:sldId id="265" r:id="rId16"/>
    <p:sldId id="284"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jde Mahdav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99" d="100"/>
          <a:sy n="99"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CE792-B47F-45DE-8238-14DDA61056F9}"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9F6B7-45A5-4771-9B86-572478C79649}" type="slidenum">
              <a:rPr lang="en-US" smtClean="0"/>
              <a:t>‹#›</a:t>
            </a:fld>
            <a:endParaRPr lang="en-US"/>
          </a:p>
        </p:txBody>
      </p:sp>
    </p:spTree>
    <p:extLst>
      <p:ext uri="{BB962C8B-B14F-4D97-AF65-F5344CB8AC3E}">
        <p14:creationId xmlns:p14="http://schemas.microsoft.com/office/powerpoint/2010/main" val="408050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6f2186907_0_0: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09" name="Google Shape;109;gd6f21869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946e34060_0_35: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17" name="Google Shape;117;gd946e3406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946e34060_0_2: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25" name="Google Shape;125;gd946e3406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a492394b6_0_2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r>
              <a:rPr lang="en"/>
              <a:t>Some prompting questions:</a:t>
            </a:r>
            <a:endParaRPr/>
          </a:p>
          <a:p>
            <a:pPr marL="457200" lvl="0" indent="-317500" algn="l" rtl="0">
              <a:spcBef>
                <a:spcPts val="0"/>
              </a:spcBef>
              <a:spcAft>
                <a:spcPts val="0"/>
              </a:spcAft>
              <a:buSzPts val="1400"/>
              <a:buChar char="-"/>
            </a:pPr>
            <a:r>
              <a:rPr lang="en"/>
              <a:t>Has this term come up in your professional setting, XXXX?</a:t>
            </a:r>
            <a:endParaRPr/>
          </a:p>
          <a:p>
            <a:pPr marL="457200" lvl="0" indent="-317500" algn="l" rtl="0">
              <a:spcBef>
                <a:spcPts val="0"/>
              </a:spcBef>
              <a:spcAft>
                <a:spcPts val="0"/>
              </a:spcAft>
              <a:buSzPts val="1400"/>
              <a:buChar char="-"/>
            </a:pPr>
            <a:r>
              <a:rPr lang="en"/>
              <a:t>Has there been conflicts in your organization around </a:t>
            </a:r>
            <a:endParaRPr/>
          </a:p>
        </p:txBody>
      </p:sp>
      <p:sp>
        <p:nvSpPr>
          <p:cNvPr id="134" name="Google Shape;134;gda492394b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a492394b6_0_2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r>
              <a:rPr lang="en"/>
              <a:t>Some prompting questions:</a:t>
            </a:r>
            <a:endParaRPr/>
          </a:p>
          <a:p>
            <a:pPr marL="457200" lvl="0" indent="-317500" algn="l" rtl="0">
              <a:spcBef>
                <a:spcPts val="0"/>
              </a:spcBef>
              <a:spcAft>
                <a:spcPts val="0"/>
              </a:spcAft>
              <a:buSzPts val="1400"/>
              <a:buChar char="-"/>
            </a:pPr>
            <a:r>
              <a:rPr lang="en"/>
              <a:t>Has this term come up in your professional setting, XXXX?</a:t>
            </a:r>
            <a:endParaRPr/>
          </a:p>
          <a:p>
            <a:pPr marL="457200" lvl="0" indent="-317500" algn="l" rtl="0">
              <a:spcBef>
                <a:spcPts val="0"/>
              </a:spcBef>
              <a:spcAft>
                <a:spcPts val="0"/>
              </a:spcAft>
              <a:buSzPts val="1400"/>
              <a:buChar char="-"/>
            </a:pPr>
            <a:r>
              <a:rPr lang="en"/>
              <a:t>Has there been conflicts in your organization around </a:t>
            </a:r>
            <a:endParaRPr/>
          </a:p>
        </p:txBody>
      </p:sp>
      <p:sp>
        <p:nvSpPr>
          <p:cNvPr id="134" name="Google Shape;134;gda492394b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40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a492394b6_0_2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r>
              <a:rPr lang="en"/>
              <a:t>Some prompting questions:</a:t>
            </a:r>
            <a:endParaRPr/>
          </a:p>
          <a:p>
            <a:pPr marL="457200" lvl="0" indent="-317500" algn="l" rtl="0">
              <a:spcBef>
                <a:spcPts val="0"/>
              </a:spcBef>
              <a:spcAft>
                <a:spcPts val="0"/>
              </a:spcAft>
              <a:buSzPts val="1400"/>
              <a:buChar char="-"/>
            </a:pPr>
            <a:r>
              <a:rPr lang="en"/>
              <a:t>Has this term come up in your professional setting, XXXX?</a:t>
            </a:r>
            <a:endParaRPr/>
          </a:p>
          <a:p>
            <a:pPr marL="457200" lvl="0" indent="-317500" algn="l" rtl="0">
              <a:spcBef>
                <a:spcPts val="0"/>
              </a:spcBef>
              <a:spcAft>
                <a:spcPts val="0"/>
              </a:spcAft>
              <a:buSzPts val="1400"/>
              <a:buChar char="-"/>
            </a:pPr>
            <a:r>
              <a:rPr lang="en"/>
              <a:t>Has there been conflicts in your organization around </a:t>
            </a:r>
            <a:endParaRPr/>
          </a:p>
        </p:txBody>
      </p:sp>
      <p:sp>
        <p:nvSpPr>
          <p:cNvPr id="134" name="Google Shape;134;gda492394b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09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946e34060_0_2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58" name="Google Shape;158;gd946e3406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66cc3ed23_0_0: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66" name="Google Shape;166;gd66cc3ed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66cc3ed23_0_35: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74" name="Google Shape;174;gd66cc3ed2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6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4023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323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5128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1486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2104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9166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907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8/19/2021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9394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4886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8/19/2021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397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t>SCN093 Applied Data Science</a:t>
            </a:r>
          </a:p>
        </p:txBody>
      </p:sp>
      <p:sp>
        <p:nvSpPr>
          <p:cNvPr id="3" name="Subtitle 2"/>
          <p:cNvSpPr>
            <a:spLocks noGrp="1"/>
          </p:cNvSpPr>
          <p:nvPr>
            <p:ph type="subTitle" idx="1"/>
          </p:nvPr>
        </p:nvSpPr>
        <p:spPr/>
        <p:txBody>
          <a:bodyPr/>
          <a:lstStyle/>
          <a:p>
            <a:r>
              <a:rPr lang="en-US" dirty="0"/>
              <a:t>Week 6 Data ethics and wrap up</a:t>
            </a:r>
          </a:p>
        </p:txBody>
      </p:sp>
    </p:spTree>
    <p:extLst>
      <p:ext uri="{BB962C8B-B14F-4D97-AF65-F5344CB8AC3E}">
        <p14:creationId xmlns:p14="http://schemas.microsoft.com/office/powerpoint/2010/main" val="86979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dt" idx="10"/>
          </p:nvPr>
        </p:nvSpPr>
        <p:spPr>
          <a:xfrm>
            <a:off x="609600" y="6356351"/>
            <a:ext cx="2844800" cy="365200"/>
          </a:xfrm>
          <a:prstGeom prst="rect">
            <a:avLst/>
          </a:prstGeom>
          <a:noFill/>
          <a:ln>
            <a:noFill/>
          </a:ln>
        </p:spPr>
        <p:txBody>
          <a:bodyPr spcFirstLastPara="1" vert="horz" wrap="square" lIns="121900" tIns="60933" rIns="121900" bIns="60933" rtlCol="0" anchor="ctr" anchorCtr="0">
            <a:noAutofit/>
          </a:bodyPr>
          <a:lstStyle/>
          <a:p>
            <a:r>
              <a:rPr lang="en"/>
              <a:t>CITY OF SYRACUSE</a:t>
            </a:r>
            <a:endParaRPr>
              <a:latin typeface="Poppins"/>
              <a:ea typeface="Poppins"/>
              <a:cs typeface="Poppins"/>
              <a:sym typeface="Poppins"/>
            </a:endParaRPr>
          </a:p>
        </p:txBody>
      </p:sp>
      <p:sp>
        <p:nvSpPr>
          <p:cNvPr id="128" name="Google Shape;128;p19"/>
          <p:cNvSpPr txBox="1">
            <a:spLocks noGrp="1"/>
          </p:cNvSpPr>
          <p:nvPr>
            <p:ph type="title"/>
          </p:nvPr>
        </p:nvSpPr>
        <p:spPr>
          <a:xfrm>
            <a:off x="1168733" y="350300"/>
            <a:ext cx="10413600" cy="785200"/>
          </a:xfrm>
          <a:prstGeom prst="rect">
            <a:avLst/>
          </a:prstGeom>
          <a:noFill/>
          <a:ln>
            <a:noFill/>
          </a:ln>
        </p:spPr>
        <p:txBody>
          <a:bodyPr spcFirstLastPara="1" vert="horz" wrap="square" lIns="121900" tIns="60933" rIns="121900" bIns="60933" rtlCol="0" anchor="ctr" anchorCtr="0">
            <a:noAutofit/>
          </a:bodyPr>
          <a:lstStyle/>
          <a:p>
            <a:pPr algn="r">
              <a:spcBef>
                <a:spcPts val="0"/>
              </a:spcBef>
              <a:buClr>
                <a:schemeClr val="dk1"/>
              </a:buClr>
              <a:buSzPts val="1100"/>
            </a:pPr>
            <a:r>
              <a:rPr lang="en" b="1">
                <a:solidFill>
                  <a:srgbClr val="B98E00"/>
                </a:solidFill>
                <a:latin typeface="Times"/>
                <a:ea typeface="Times"/>
                <a:cs typeface="Times"/>
                <a:sym typeface="Times"/>
              </a:rPr>
              <a:t>Where Are We?</a:t>
            </a:r>
            <a:endParaRPr b="1">
              <a:solidFill>
                <a:srgbClr val="B98E00"/>
              </a:solidFill>
              <a:latin typeface="Times"/>
              <a:ea typeface="Times"/>
              <a:cs typeface="Times"/>
              <a:sym typeface="Times"/>
            </a:endParaRPr>
          </a:p>
        </p:txBody>
      </p:sp>
      <p:pic>
        <p:nvPicPr>
          <p:cNvPr id="129" name="Google Shape;129;p19"/>
          <p:cNvPicPr preferRelativeResize="0"/>
          <p:nvPr/>
        </p:nvPicPr>
        <p:blipFill>
          <a:blip r:embed="rId3">
            <a:alphaModFix/>
          </a:blip>
          <a:stretch>
            <a:fillRect/>
          </a:stretch>
        </p:blipFill>
        <p:spPr>
          <a:xfrm>
            <a:off x="1851220" y="1849771"/>
            <a:ext cx="8489559" cy="4419080"/>
          </a:xfrm>
          <a:prstGeom prst="rect">
            <a:avLst/>
          </a:prstGeom>
          <a:noFill/>
          <a:ln>
            <a:noFill/>
          </a:ln>
        </p:spPr>
      </p:pic>
      <p:sp>
        <p:nvSpPr>
          <p:cNvPr id="130" name="Google Shape;130;p19"/>
          <p:cNvSpPr/>
          <p:nvPr/>
        </p:nvSpPr>
        <p:spPr>
          <a:xfrm>
            <a:off x="5540644" y="2386738"/>
            <a:ext cx="1092632" cy="3564611"/>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1" name="Google Shape;131;p19"/>
          <p:cNvSpPr/>
          <p:nvPr/>
        </p:nvSpPr>
        <p:spPr>
          <a:xfrm>
            <a:off x="5540644" y="5938278"/>
            <a:ext cx="1340603" cy="326216"/>
          </a:xfrm>
          <a:prstGeom prst="wedgeRectCallout">
            <a:avLst>
              <a:gd name="adj1" fmla="val -19372"/>
              <a:gd name="adj2" fmla="val -7115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Syracuse</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dt" idx="10"/>
          </p:nvPr>
        </p:nvSpPr>
        <p:spPr>
          <a:xfrm>
            <a:off x="609600" y="6356351"/>
            <a:ext cx="2844800" cy="365200"/>
          </a:xfrm>
          <a:prstGeom prst="rect">
            <a:avLst/>
          </a:prstGeom>
          <a:noFill/>
          <a:ln>
            <a:noFill/>
          </a:ln>
        </p:spPr>
        <p:txBody>
          <a:bodyPr spcFirstLastPara="1" vert="horz" wrap="square" lIns="121900" tIns="60933" rIns="121900" bIns="60933" rtlCol="0" anchor="ctr" anchorCtr="0">
            <a:noAutofit/>
          </a:bodyPr>
          <a:lstStyle/>
          <a:p>
            <a:r>
              <a:rPr lang="en"/>
              <a:t>CITY OF SYRACUSE</a:t>
            </a:r>
            <a:endParaRPr>
              <a:latin typeface="Poppins"/>
              <a:ea typeface="Poppins"/>
              <a:cs typeface="Poppins"/>
              <a:sym typeface="Poppins"/>
            </a:endParaRPr>
          </a:p>
        </p:txBody>
      </p:sp>
      <p:sp>
        <p:nvSpPr>
          <p:cNvPr id="137" name="Google Shape;137;p20"/>
          <p:cNvSpPr txBox="1"/>
          <p:nvPr/>
        </p:nvSpPr>
        <p:spPr>
          <a:xfrm>
            <a:off x="972533" y="1741900"/>
            <a:ext cx="10806000" cy="1212800"/>
          </a:xfrm>
          <a:prstGeom prst="rect">
            <a:avLst/>
          </a:prstGeom>
          <a:noFill/>
          <a:ln>
            <a:noFill/>
          </a:ln>
        </p:spPr>
        <p:txBody>
          <a:bodyPr spcFirstLastPara="1" wrap="square" lIns="121900" tIns="121900" rIns="121900" bIns="121900" anchor="t" anchorCtr="0">
            <a:noAutofit/>
          </a:bodyPr>
          <a:lstStyle/>
          <a:p>
            <a:pPr algn="ctr"/>
            <a:endParaRPr sz="3067" b="1" dirty="0">
              <a:solidFill>
                <a:srgbClr val="062858"/>
              </a:solidFill>
              <a:latin typeface="Calibri"/>
              <a:ea typeface="Calibri"/>
              <a:cs typeface="Calibri"/>
              <a:sym typeface="Calibri"/>
            </a:endParaRPr>
          </a:p>
          <a:p>
            <a:pPr algn="ctr"/>
            <a:r>
              <a:rPr lang="en" sz="3067" dirty="0">
                <a:latin typeface="Calibri"/>
                <a:ea typeface="Calibri"/>
                <a:cs typeface="Calibri"/>
                <a:sym typeface="Calibri"/>
              </a:rPr>
              <a:t>How does data usage impact</a:t>
            </a:r>
            <a:r>
              <a:rPr lang="en" sz="3067" b="1" dirty="0">
                <a:latin typeface="Calibri"/>
                <a:ea typeface="Calibri"/>
                <a:cs typeface="Calibri"/>
                <a:sym typeface="Calibri"/>
              </a:rPr>
              <a:t> you as a consumer?</a:t>
            </a:r>
            <a:endParaRPr sz="2000" dirty="0">
              <a:latin typeface="Calibri"/>
              <a:ea typeface="Calibri"/>
              <a:cs typeface="Calibri"/>
              <a:sym typeface="Calibri"/>
            </a:endParaRPr>
          </a:p>
        </p:txBody>
      </p:sp>
      <p:sp>
        <p:nvSpPr>
          <p:cNvPr id="138" name="Google Shape;138;p20"/>
          <p:cNvSpPr txBox="1">
            <a:spLocks noGrp="1"/>
          </p:cNvSpPr>
          <p:nvPr>
            <p:ph type="title"/>
          </p:nvPr>
        </p:nvSpPr>
        <p:spPr>
          <a:xfrm>
            <a:off x="1168733" y="350300"/>
            <a:ext cx="10413600" cy="785200"/>
          </a:xfrm>
          <a:prstGeom prst="rect">
            <a:avLst/>
          </a:prstGeom>
          <a:noFill/>
          <a:ln>
            <a:noFill/>
          </a:ln>
        </p:spPr>
        <p:txBody>
          <a:bodyPr spcFirstLastPara="1" vert="horz" wrap="square" lIns="121900" tIns="60933" rIns="121900" bIns="60933" rtlCol="0" anchor="ctr" anchorCtr="0">
            <a:noAutofit/>
          </a:bodyPr>
          <a:lstStyle/>
          <a:p>
            <a:pPr algn="r">
              <a:spcBef>
                <a:spcPts val="0"/>
              </a:spcBef>
              <a:buClr>
                <a:schemeClr val="dk1"/>
              </a:buClr>
              <a:buSzPts val="1100"/>
            </a:pPr>
            <a:r>
              <a:rPr lang="en" b="1">
                <a:solidFill>
                  <a:srgbClr val="B98E00"/>
                </a:solidFill>
                <a:latin typeface="Times"/>
                <a:ea typeface="Times"/>
                <a:cs typeface="Times"/>
                <a:sym typeface="Times"/>
              </a:rPr>
              <a:t>Discussion</a:t>
            </a:r>
            <a:endParaRPr b="1">
              <a:solidFill>
                <a:srgbClr val="B98E00"/>
              </a:solidFill>
              <a:latin typeface="Times"/>
              <a:ea typeface="Times"/>
              <a:cs typeface="Times"/>
              <a:sym typeface="Times"/>
            </a:endParaRPr>
          </a:p>
        </p:txBody>
      </p:sp>
      <p:sp>
        <p:nvSpPr>
          <p:cNvPr id="139" name="Google Shape;139;p20"/>
          <p:cNvSpPr txBox="1"/>
          <p:nvPr/>
        </p:nvSpPr>
        <p:spPr>
          <a:xfrm>
            <a:off x="1168733" y="2898489"/>
            <a:ext cx="10413600" cy="925200"/>
          </a:xfrm>
          <a:prstGeom prst="rect">
            <a:avLst/>
          </a:prstGeom>
          <a:noFill/>
          <a:ln>
            <a:noFill/>
          </a:ln>
        </p:spPr>
        <p:txBody>
          <a:bodyPr spcFirstLastPara="1" wrap="square" lIns="121900" tIns="121900" rIns="121900" bIns="121900" anchor="t" anchorCtr="0">
            <a:noAutofit/>
          </a:bodyPr>
          <a:lstStyle/>
          <a:p>
            <a:r>
              <a:rPr lang="en" sz="2667" dirty="0">
                <a:solidFill>
                  <a:schemeClr val="accent1"/>
                </a:solidFill>
                <a:latin typeface="Calibri"/>
                <a:ea typeface="Calibri"/>
                <a:cs typeface="Calibri"/>
                <a:sym typeface="Calibri"/>
              </a:rPr>
              <a:t>Notes:</a:t>
            </a:r>
            <a:endParaRPr sz="2667" dirty="0">
              <a:solidFill>
                <a:schemeClr val="accent1"/>
              </a:solidFill>
              <a:latin typeface="Calibri"/>
              <a:ea typeface="Calibri"/>
              <a:cs typeface="Calibri"/>
              <a:sym typeface="Calibri"/>
            </a:endParaRPr>
          </a:p>
          <a:p>
            <a:pPr marL="609585" indent="-474121">
              <a:buClr>
                <a:schemeClr val="accent1"/>
              </a:buClr>
              <a:buSzPts val="2000"/>
              <a:buFont typeface="Calibri"/>
              <a:buChar char="●"/>
            </a:pPr>
            <a:r>
              <a:rPr lang="en" sz="2667" dirty="0">
                <a:solidFill>
                  <a:schemeClr val="accent1"/>
                </a:solidFill>
                <a:latin typeface="Calibri"/>
                <a:ea typeface="Calibri"/>
                <a:cs typeface="Calibri"/>
                <a:sym typeface="Calibri"/>
              </a:rPr>
              <a:t>Notes</a:t>
            </a:r>
            <a:endParaRPr sz="2667" dirty="0">
              <a:solidFill>
                <a:schemeClr val="accen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dt" idx="10"/>
          </p:nvPr>
        </p:nvSpPr>
        <p:spPr>
          <a:xfrm>
            <a:off x="609600" y="6356351"/>
            <a:ext cx="2844800" cy="365200"/>
          </a:xfrm>
          <a:prstGeom prst="rect">
            <a:avLst/>
          </a:prstGeom>
          <a:noFill/>
          <a:ln>
            <a:noFill/>
          </a:ln>
        </p:spPr>
        <p:txBody>
          <a:bodyPr spcFirstLastPara="1" vert="horz" wrap="square" lIns="121900" tIns="60933" rIns="121900" bIns="60933" rtlCol="0" anchor="ctr" anchorCtr="0">
            <a:noAutofit/>
          </a:bodyPr>
          <a:lstStyle/>
          <a:p>
            <a:r>
              <a:rPr lang="en"/>
              <a:t>CITY OF SYRACUSE</a:t>
            </a:r>
            <a:endParaRPr>
              <a:latin typeface="Poppins"/>
              <a:ea typeface="Poppins"/>
              <a:cs typeface="Poppins"/>
              <a:sym typeface="Poppins"/>
            </a:endParaRPr>
          </a:p>
        </p:txBody>
      </p:sp>
      <p:sp>
        <p:nvSpPr>
          <p:cNvPr id="137" name="Google Shape;137;p20"/>
          <p:cNvSpPr txBox="1"/>
          <p:nvPr/>
        </p:nvSpPr>
        <p:spPr>
          <a:xfrm>
            <a:off x="972533" y="1741900"/>
            <a:ext cx="10806000" cy="1212800"/>
          </a:xfrm>
          <a:prstGeom prst="rect">
            <a:avLst/>
          </a:prstGeom>
          <a:noFill/>
          <a:ln>
            <a:noFill/>
          </a:ln>
        </p:spPr>
        <p:txBody>
          <a:bodyPr spcFirstLastPara="1" wrap="square" lIns="121900" tIns="121900" rIns="121900" bIns="121900" anchor="t" anchorCtr="0">
            <a:noAutofit/>
          </a:bodyPr>
          <a:lstStyle/>
          <a:p>
            <a:pPr algn="ctr"/>
            <a:endParaRPr sz="3067" b="1" dirty="0">
              <a:solidFill>
                <a:srgbClr val="062858"/>
              </a:solidFill>
              <a:latin typeface="Calibri"/>
              <a:ea typeface="Calibri"/>
              <a:cs typeface="Calibri"/>
              <a:sym typeface="Calibri"/>
            </a:endParaRPr>
          </a:p>
          <a:p>
            <a:pPr algn="ctr"/>
            <a:r>
              <a:rPr lang="en" sz="3067" dirty="0">
                <a:latin typeface="Calibri"/>
                <a:ea typeface="Calibri"/>
                <a:cs typeface="Calibri"/>
                <a:sym typeface="Calibri"/>
              </a:rPr>
              <a:t>How does data usage impact</a:t>
            </a:r>
            <a:r>
              <a:rPr lang="en" sz="3067" b="1" dirty="0">
                <a:latin typeface="Calibri"/>
                <a:ea typeface="Calibri"/>
                <a:cs typeface="Calibri"/>
                <a:sym typeface="Calibri"/>
              </a:rPr>
              <a:t> you as a data professional?</a:t>
            </a:r>
            <a:endParaRPr sz="2000" dirty="0">
              <a:latin typeface="Calibri"/>
              <a:ea typeface="Calibri"/>
              <a:cs typeface="Calibri"/>
              <a:sym typeface="Calibri"/>
            </a:endParaRPr>
          </a:p>
        </p:txBody>
      </p:sp>
      <p:sp>
        <p:nvSpPr>
          <p:cNvPr id="138" name="Google Shape;138;p20"/>
          <p:cNvSpPr txBox="1">
            <a:spLocks noGrp="1"/>
          </p:cNvSpPr>
          <p:nvPr>
            <p:ph type="title"/>
          </p:nvPr>
        </p:nvSpPr>
        <p:spPr>
          <a:xfrm>
            <a:off x="1168733" y="350300"/>
            <a:ext cx="10413600" cy="785200"/>
          </a:xfrm>
          <a:prstGeom prst="rect">
            <a:avLst/>
          </a:prstGeom>
          <a:noFill/>
          <a:ln>
            <a:noFill/>
          </a:ln>
        </p:spPr>
        <p:txBody>
          <a:bodyPr spcFirstLastPara="1" vert="horz" wrap="square" lIns="121900" tIns="60933" rIns="121900" bIns="60933" rtlCol="0" anchor="ctr" anchorCtr="0">
            <a:noAutofit/>
          </a:bodyPr>
          <a:lstStyle/>
          <a:p>
            <a:pPr algn="r">
              <a:spcBef>
                <a:spcPts val="0"/>
              </a:spcBef>
              <a:buClr>
                <a:schemeClr val="dk1"/>
              </a:buClr>
              <a:buSzPts val="1100"/>
            </a:pPr>
            <a:r>
              <a:rPr lang="en" b="1">
                <a:solidFill>
                  <a:srgbClr val="B98E00"/>
                </a:solidFill>
                <a:latin typeface="Times"/>
                <a:ea typeface="Times"/>
                <a:cs typeface="Times"/>
                <a:sym typeface="Times"/>
              </a:rPr>
              <a:t>Discussion</a:t>
            </a:r>
            <a:endParaRPr b="1">
              <a:solidFill>
                <a:srgbClr val="B98E00"/>
              </a:solidFill>
              <a:latin typeface="Times"/>
              <a:ea typeface="Times"/>
              <a:cs typeface="Times"/>
              <a:sym typeface="Times"/>
            </a:endParaRPr>
          </a:p>
        </p:txBody>
      </p:sp>
      <p:sp>
        <p:nvSpPr>
          <p:cNvPr id="139" name="Google Shape;139;p20"/>
          <p:cNvSpPr txBox="1"/>
          <p:nvPr/>
        </p:nvSpPr>
        <p:spPr>
          <a:xfrm>
            <a:off x="1168733" y="2898489"/>
            <a:ext cx="10413600" cy="925200"/>
          </a:xfrm>
          <a:prstGeom prst="rect">
            <a:avLst/>
          </a:prstGeom>
          <a:noFill/>
          <a:ln>
            <a:noFill/>
          </a:ln>
        </p:spPr>
        <p:txBody>
          <a:bodyPr spcFirstLastPara="1" wrap="square" lIns="121900" tIns="121900" rIns="121900" bIns="121900" anchor="t" anchorCtr="0">
            <a:noAutofit/>
          </a:bodyPr>
          <a:lstStyle/>
          <a:p>
            <a:r>
              <a:rPr lang="en" sz="2667" dirty="0">
                <a:solidFill>
                  <a:schemeClr val="accent1"/>
                </a:solidFill>
                <a:latin typeface="Calibri"/>
                <a:ea typeface="Calibri"/>
                <a:cs typeface="Calibri"/>
                <a:sym typeface="Calibri"/>
              </a:rPr>
              <a:t>Notes:</a:t>
            </a:r>
            <a:endParaRPr sz="2667" dirty="0">
              <a:solidFill>
                <a:schemeClr val="accent1"/>
              </a:solidFill>
              <a:latin typeface="Calibri"/>
              <a:ea typeface="Calibri"/>
              <a:cs typeface="Calibri"/>
              <a:sym typeface="Calibri"/>
            </a:endParaRPr>
          </a:p>
          <a:p>
            <a:pPr marL="609585" indent="-474121">
              <a:buClr>
                <a:schemeClr val="accent1"/>
              </a:buClr>
              <a:buSzPts val="2000"/>
              <a:buFont typeface="Calibri"/>
              <a:buChar char="●"/>
            </a:pPr>
            <a:r>
              <a:rPr lang="en" sz="2667" dirty="0">
                <a:solidFill>
                  <a:schemeClr val="accent1"/>
                </a:solidFill>
                <a:latin typeface="Calibri"/>
                <a:ea typeface="Calibri"/>
                <a:cs typeface="Calibri"/>
                <a:sym typeface="Calibri"/>
              </a:rPr>
              <a:t>Notes</a:t>
            </a:r>
            <a:endParaRPr sz="2667"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348504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dt" idx="10"/>
          </p:nvPr>
        </p:nvSpPr>
        <p:spPr>
          <a:xfrm>
            <a:off x="609600" y="6356351"/>
            <a:ext cx="2844800" cy="365200"/>
          </a:xfrm>
          <a:prstGeom prst="rect">
            <a:avLst/>
          </a:prstGeom>
          <a:noFill/>
          <a:ln>
            <a:noFill/>
          </a:ln>
        </p:spPr>
        <p:txBody>
          <a:bodyPr spcFirstLastPara="1" vert="horz" wrap="square" lIns="121900" tIns="60933" rIns="121900" bIns="60933" rtlCol="0" anchor="ctr" anchorCtr="0">
            <a:noAutofit/>
          </a:bodyPr>
          <a:lstStyle/>
          <a:p>
            <a:r>
              <a:rPr lang="en"/>
              <a:t>CITY OF SYRACUSE</a:t>
            </a:r>
            <a:endParaRPr>
              <a:latin typeface="Poppins"/>
              <a:ea typeface="Poppins"/>
              <a:cs typeface="Poppins"/>
              <a:sym typeface="Poppins"/>
            </a:endParaRPr>
          </a:p>
        </p:txBody>
      </p:sp>
      <p:sp>
        <p:nvSpPr>
          <p:cNvPr id="137" name="Google Shape;137;p20"/>
          <p:cNvSpPr txBox="1"/>
          <p:nvPr/>
        </p:nvSpPr>
        <p:spPr>
          <a:xfrm>
            <a:off x="972533" y="1741900"/>
            <a:ext cx="10806000" cy="1212800"/>
          </a:xfrm>
          <a:prstGeom prst="rect">
            <a:avLst/>
          </a:prstGeom>
          <a:noFill/>
          <a:ln>
            <a:noFill/>
          </a:ln>
        </p:spPr>
        <p:txBody>
          <a:bodyPr spcFirstLastPara="1" wrap="square" lIns="121900" tIns="121900" rIns="121900" bIns="121900" anchor="t" anchorCtr="0">
            <a:noAutofit/>
          </a:bodyPr>
          <a:lstStyle/>
          <a:p>
            <a:pPr algn="ctr"/>
            <a:endParaRPr sz="3067" b="1" dirty="0">
              <a:solidFill>
                <a:srgbClr val="062858"/>
              </a:solidFill>
              <a:latin typeface="Calibri"/>
              <a:ea typeface="Calibri"/>
              <a:cs typeface="Calibri"/>
              <a:sym typeface="Calibri"/>
            </a:endParaRPr>
          </a:p>
          <a:p>
            <a:pPr algn="ctr"/>
            <a:r>
              <a:rPr lang="en" sz="3067" dirty="0">
                <a:latin typeface="Calibri"/>
                <a:ea typeface="Calibri"/>
                <a:cs typeface="Calibri"/>
                <a:sym typeface="Calibri"/>
              </a:rPr>
              <a:t>How does data usage impact</a:t>
            </a:r>
            <a:r>
              <a:rPr lang="en" sz="3067" b="1" dirty="0">
                <a:latin typeface="Calibri"/>
                <a:ea typeface="Calibri"/>
                <a:cs typeface="Calibri"/>
                <a:sym typeface="Calibri"/>
              </a:rPr>
              <a:t> the economy?</a:t>
            </a:r>
            <a:endParaRPr sz="2000" dirty="0">
              <a:latin typeface="Calibri"/>
              <a:ea typeface="Calibri"/>
              <a:cs typeface="Calibri"/>
              <a:sym typeface="Calibri"/>
            </a:endParaRPr>
          </a:p>
        </p:txBody>
      </p:sp>
      <p:sp>
        <p:nvSpPr>
          <p:cNvPr id="138" name="Google Shape;138;p20"/>
          <p:cNvSpPr txBox="1">
            <a:spLocks noGrp="1"/>
          </p:cNvSpPr>
          <p:nvPr>
            <p:ph type="title"/>
          </p:nvPr>
        </p:nvSpPr>
        <p:spPr>
          <a:xfrm>
            <a:off x="1168733" y="350300"/>
            <a:ext cx="10413600" cy="785200"/>
          </a:xfrm>
          <a:prstGeom prst="rect">
            <a:avLst/>
          </a:prstGeom>
          <a:noFill/>
          <a:ln>
            <a:noFill/>
          </a:ln>
        </p:spPr>
        <p:txBody>
          <a:bodyPr spcFirstLastPara="1" vert="horz" wrap="square" lIns="121900" tIns="60933" rIns="121900" bIns="60933" rtlCol="0" anchor="ctr" anchorCtr="0">
            <a:noAutofit/>
          </a:bodyPr>
          <a:lstStyle/>
          <a:p>
            <a:pPr algn="r">
              <a:spcBef>
                <a:spcPts val="0"/>
              </a:spcBef>
              <a:buClr>
                <a:schemeClr val="dk1"/>
              </a:buClr>
              <a:buSzPts val="1100"/>
            </a:pPr>
            <a:r>
              <a:rPr lang="en" b="1">
                <a:solidFill>
                  <a:srgbClr val="B98E00"/>
                </a:solidFill>
                <a:latin typeface="Times"/>
                <a:ea typeface="Times"/>
                <a:cs typeface="Times"/>
                <a:sym typeface="Times"/>
              </a:rPr>
              <a:t>Discussion</a:t>
            </a:r>
            <a:endParaRPr b="1">
              <a:solidFill>
                <a:srgbClr val="B98E00"/>
              </a:solidFill>
              <a:latin typeface="Times"/>
              <a:ea typeface="Times"/>
              <a:cs typeface="Times"/>
              <a:sym typeface="Times"/>
            </a:endParaRPr>
          </a:p>
        </p:txBody>
      </p:sp>
      <p:sp>
        <p:nvSpPr>
          <p:cNvPr id="139" name="Google Shape;139;p20"/>
          <p:cNvSpPr txBox="1"/>
          <p:nvPr/>
        </p:nvSpPr>
        <p:spPr>
          <a:xfrm>
            <a:off x="1168733" y="2898489"/>
            <a:ext cx="10413600" cy="925200"/>
          </a:xfrm>
          <a:prstGeom prst="rect">
            <a:avLst/>
          </a:prstGeom>
          <a:noFill/>
          <a:ln>
            <a:noFill/>
          </a:ln>
        </p:spPr>
        <p:txBody>
          <a:bodyPr spcFirstLastPara="1" wrap="square" lIns="121900" tIns="121900" rIns="121900" bIns="121900" anchor="t" anchorCtr="0">
            <a:noAutofit/>
          </a:bodyPr>
          <a:lstStyle/>
          <a:p>
            <a:r>
              <a:rPr lang="en" sz="2667" dirty="0">
                <a:solidFill>
                  <a:schemeClr val="accent1"/>
                </a:solidFill>
                <a:latin typeface="Calibri"/>
                <a:ea typeface="Calibri"/>
                <a:cs typeface="Calibri"/>
                <a:sym typeface="Calibri"/>
              </a:rPr>
              <a:t>Notes:</a:t>
            </a:r>
            <a:endParaRPr sz="2667" dirty="0">
              <a:solidFill>
                <a:schemeClr val="accent1"/>
              </a:solidFill>
              <a:latin typeface="Calibri"/>
              <a:ea typeface="Calibri"/>
              <a:cs typeface="Calibri"/>
              <a:sym typeface="Calibri"/>
            </a:endParaRPr>
          </a:p>
          <a:p>
            <a:pPr marL="609585" indent="-474121">
              <a:buClr>
                <a:schemeClr val="accent1"/>
              </a:buClr>
              <a:buSzPts val="2000"/>
              <a:buFont typeface="Calibri"/>
              <a:buChar char="●"/>
            </a:pPr>
            <a:r>
              <a:rPr lang="en" sz="2667" dirty="0">
                <a:solidFill>
                  <a:schemeClr val="accent1"/>
                </a:solidFill>
                <a:latin typeface="Calibri"/>
                <a:ea typeface="Calibri"/>
                <a:cs typeface="Calibri"/>
                <a:sym typeface="Calibri"/>
              </a:rPr>
              <a:t>Notes</a:t>
            </a:r>
            <a:endParaRPr sz="2667"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311188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dt" idx="10"/>
          </p:nvPr>
        </p:nvSpPr>
        <p:spPr>
          <a:xfrm>
            <a:off x="609600" y="6356351"/>
            <a:ext cx="2844800" cy="365200"/>
          </a:xfrm>
          <a:prstGeom prst="rect">
            <a:avLst/>
          </a:prstGeom>
          <a:noFill/>
          <a:ln>
            <a:noFill/>
          </a:ln>
        </p:spPr>
        <p:txBody>
          <a:bodyPr spcFirstLastPara="1" vert="horz" wrap="square" lIns="121900" tIns="60933" rIns="121900" bIns="60933" rtlCol="0" anchor="ctr" anchorCtr="0">
            <a:noAutofit/>
          </a:bodyPr>
          <a:lstStyle/>
          <a:p>
            <a:r>
              <a:rPr lang="en"/>
              <a:t>CITY OF SYRACUSE</a:t>
            </a:r>
            <a:endParaRPr>
              <a:latin typeface="Poppins"/>
              <a:ea typeface="Poppins"/>
              <a:cs typeface="Poppins"/>
              <a:sym typeface="Poppins"/>
            </a:endParaRPr>
          </a:p>
        </p:txBody>
      </p:sp>
      <p:sp>
        <p:nvSpPr>
          <p:cNvPr id="162" name="Google Shape;162;p23"/>
          <p:cNvSpPr txBox="1"/>
          <p:nvPr/>
        </p:nvSpPr>
        <p:spPr>
          <a:xfrm>
            <a:off x="1168733" y="1823367"/>
            <a:ext cx="10413600" cy="1450000"/>
          </a:xfrm>
          <a:prstGeom prst="rect">
            <a:avLst/>
          </a:prstGeom>
          <a:noFill/>
          <a:ln>
            <a:noFill/>
          </a:ln>
        </p:spPr>
        <p:txBody>
          <a:bodyPr spcFirstLastPara="1" wrap="square" lIns="121900" tIns="121900" rIns="121900" bIns="121900" anchor="t" anchorCtr="0">
            <a:noAutofit/>
          </a:bodyPr>
          <a:lstStyle/>
          <a:p>
            <a:r>
              <a:rPr lang="en" sz="2267" b="1" dirty="0">
                <a:latin typeface="Calibri"/>
                <a:ea typeface="Calibri"/>
                <a:cs typeface="Calibri"/>
                <a:sym typeface="Calibri"/>
              </a:rPr>
              <a:t>Inherent v Intentional Bias: </a:t>
            </a:r>
            <a:r>
              <a:rPr lang="en" sz="2267" dirty="0">
                <a:latin typeface="Calibri"/>
                <a:ea typeface="Calibri"/>
                <a:cs typeface="Calibri"/>
                <a:sym typeface="Calibri"/>
              </a:rPr>
              <a:t>Intentional bias is a product of the data collection methods and process with human intervention. This requires significant change management to culture and can be easy to identify but difficult to remedy. Inherent bias speaks more to best intentions with ill conceived notions or lack of coverage in a population. While these can be difficult to root out, once discovered there is generally a concrete solution.</a:t>
            </a:r>
            <a:endParaRPr sz="2267" dirty="0">
              <a:latin typeface="Calibri"/>
              <a:ea typeface="Calibri"/>
              <a:cs typeface="Calibri"/>
              <a:sym typeface="Calibri"/>
            </a:endParaRPr>
          </a:p>
          <a:p>
            <a:endParaRPr sz="2533" dirty="0">
              <a:latin typeface="Calibri"/>
              <a:ea typeface="Calibri"/>
              <a:cs typeface="Calibri"/>
              <a:sym typeface="Calibri"/>
            </a:endParaRPr>
          </a:p>
          <a:p>
            <a:r>
              <a:rPr lang="en" sz="2133" i="1" dirty="0">
                <a:latin typeface="Calibri"/>
                <a:ea typeface="Calibri"/>
                <a:cs typeface="Calibri"/>
                <a:sym typeface="Calibri"/>
              </a:rPr>
              <a:t>Guiding questions</a:t>
            </a:r>
            <a:r>
              <a:rPr lang="en" sz="2133" dirty="0">
                <a:latin typeface="Calibri"/>
                <a:ea typeface="Calibri"/>
                <a:cs typeface="Calibri"/>
                <a:sym typeface="Calibri"/>
              </a:rPr>
              <a:t>:</a:t>
            </a:r>
            <a:endParaRPr sz="2133" dirty="0">
              <a:latin typeface="Calibri"/>
              <a:ea typeface="Calibri"/>
              <a:cs typeface="Calibri"/>
              <a:sym typeface="Calibri"/>
            </a:endParaRPr>
          </a:p>
          <a:p>
            <a:pPr marL="609585" indent="-440256">
              <a:buClr>
                <a:srgbClr val="062858"/>
              </a:buClr>
              <a:buSzPts val="1600"/>
              <a:buFont typeface="Calibri"/>
              <a:buChar char="●"/>
            </a:pPr>
            <a:r>
              <a:rPr lang="en" sz="2133" dirty="0">
                <a:latin typeface="Calibri"/>
                <a:ea typeface="Calibri"/>
                <a:cs typeface="Calibri"/>
                <a:sym typeface="Calibri"/>
              </a:rPr>
              <a:t>These definitions speak to data collection, but how else can bias impact the data lifecycle?</a:t>
            </a:r>
            <a:endParaRPr sz="2133" dirty="0">
              <a:latin typeface="Calibri"/>
              <a:ea typeface="Calibri"/>
              <a:cs typeface="Calibri"/>
              <a:sym typeface="Calibri"/>
            </a:endParaRPr>
          </a:p>
          <a:p>
            <a:pPr marL="609585" indent="-440256">
              <a:buClr>
                <a:srgbClr val="062858"/>
              </a:buClr>
              <a:buSzPts val="1600"/>
              <a:buFont typeface="Calibri"/>
              <a:buChar char="●"/>
            </a:pPr>
            <a:r>
              <a:rPr lang="en" sz="2133" dirty="0">
                <a:latin typeface="Calibri"/>
                <a:ea typeface="Calibri"/>
                <a:cs typeface="Calibri"/>
                <a:sym typeface="Calibri"/>
              </a:rPr>
              <a:t>What steps can we take to identify and decrease bias?</a:t>
            </a:r>
            <a:endParaRPr sz="2133" dirty="0">
              <a:latin typeface="Calibri"/>
              <a:ea typeface="Calibri"/>
              <a:cs typeface="Calibri"/>
              <a:sym typeface="Calibri"/>
            </a:endParaRPr>
          </a:p>
          <a:p>
            <a:pPr marL="609585" indent="-440256">
              <a:buClr>
                <a:srgbClr val="062858"/>
              </a:buClr>
              <a:buSzPts val="1600"/>
              <a:buFont typeface="Calibri"/>
              <a:buChar char="●"/>
            </a:pPr>
            <a:r>
              <a:rPr lang="en" sz="2133" dirty="0">
                <a:latin typeface="Calibri"/>
                <a:ea typeface="Calibri"/>
                <a:cs typeface="Calibri"/>
                <a:sym typeface="Calibri"/>
              </a:rPr>
              <a:t>How could inaccurate definition of this term impact end users?</a:t>
            </a:r>
            <a:endParaRPr sz="2133" dirty="0">
              <a:latin typeface="Calibri"/>
              <a:ea typeface="Calibri"/>
              <a:cs typeface="Calibri"/>
              <a:sym typeface="Calibri"/>
            </a:endParaRPr>
          </a:p>
        </p:txBody>
      </p:sp>
      <p:sp>
        <p:nvSpPr>
          <p:cNvPr id="163" name="Google Shape;163;p23"/>
          <p:cNvSpPr txBox="1">
            <a:spLocks noGrp="1"/>
          </p:cNvSpPr>
          <p:nvPr>
            <p:ph type="title"/>
          </p:nvPr>
        </p:nvSpPr>
        <p:spPr>
          <a:xfrm>
            <a:off x="1168733" y="350300"/>
            <a:ext cx="10413600" cy="785200"/>
          </a:xfrm>
          <a:prstGeom prst="rect">
            <a:avLst/>
          </a:prstGeom>
          <a:noFill/>
          <a:ln>
            <a:noFill/>
          </a:ln>
        </p:spPr>
        <p:txBody>
          <a:bodyPr spcFirstLastPara="1" vert="horz" wrap="square" lIns="121900" tIns="60933" rIns="121900" bIns="60933" rtlCol="0" anchor="ctr" anchorCtr="0">
            <a:noAutofit/>
          </a:bodyPr>
          <a:lstStyle/>
          <a:p>
            <a:pPr algn="r">
              <a:spcBef>
                <a:spcPts val="0"/>
              </a:spcBef>
              <a:buClr>
                <a:schemeClr val="dk1"/>
              </a:buClr>
              <a:buSzPts val="1100"/>
            </a:pPr>
            <a:r>
              <a:rPr lang="en" b="1" dirty="0">
                <a:solidFill>
                  <a:srgbClr val="B98E00"/>
                </a:solidFill>
                <a:latin typeface="Times"/>
                <a:ea typeface="Times"/>
                <a:cs typeface="Times"/>
                <a:sym typeface="Times"/>
              </a:rPr>
              <a:t>Biases</a:t>
            </a:r>
            <a:endParaRPr b="1" dirty="0">
              <a:solidFill>
                <a:srgbClr val="B98E00"/>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dt" idx="10"/>
          </p:nvPr>
        </p:nvSpPr>
        <p:spPr>
          <a:xfrm>
            <a:off x="609600" y="6356351"/>
            <a:ext cx="2844800" cy="365200"/>
          </a:xfrm>
          <a:prstGeom prst="rect">
            <a:avLst/>
          </a:prstGeom>
          <a:noFill/>
          <a:ln>
            <a:noFill/>
          </a:ln>
        </p:spPr>
        <p:txBody>
          <a:bodyPr spcFirstLastPara="1" vert="horz" wrap="square" lIns="121900" tIns="60933" rIns="121900" bIns="60933" rtlCol="0" anchor="ctr" anchorCtr="0">
            <a:noAutofit/>
          </a:bodyPr>
          <a:lstStyle/>
          <a:p>
            <a:r>
              <a:rPr lang="en"/>
              <a:t>CITY OF SYRACUSE</a:t>
            </a:r>
            <a:endParaRPr>
              <a:latin typeface="Poppins"/>
              <a:ea typeface="Poppins"/>
              <a:cs typeface="Poppins"/>
              <a:sym typeface="Poppins"/>
            </a:endParaRPr>
          </a:p>
        </p:txBody>
      </p:sp>
      <p:sp>
        <p:nvSpPr>
          <p:cNvPr id="170" name="Google Shape;170;p24"/>
          <p:cNvSpPr txBox="1"/>
          <p:nvPr/>
        </p:nvSpPr>
        <p:spPr>
          <a:xfrm>
            <a:off x="1168733" y="1823367"/>
            <a:ext cx="10413600" cy="1450000"/>
          </a:xfrm>
          <a:prstGeom prst="rect">
            <a:avLst/>
          </a:prstGeom>
          <a:noFill/>
          <a:ln>
            <a:noFill/>
          </a:ln>
        </p:spPr>
        <p:txBody>
          <a:bodyPr spcFirstLastPara="1" wrap="square" lIns="121900" tIns="121900" rIns="121900" bIns="121900" anchor="t" anchorCtr="0">
            <a:noAutofit/>
          </a:bodyPr>
          <a:lstStyle/>
          <a:p>
            <a:r>
              <a:rPr lang="en" sz="2133" dirty="0">
                <a:solidFill>
                  <a:schemeClr val="accent1"/>
                </a:solidFill>
                <a:latin typeface="Calibri"/>
                <a:ea typeface="Calibri"/>
                <a:cs typeface="Calibri"/>
                <a:sym typeface="Calibri"/>
              </a:rPr>
              <a:t>Technologies that observe or analyze the movements, behavior, or actions of identifiable individuals in a manner that is reasonably likely to raise concerns about civil liberties, freedom of speech or </a:t>
            </a:r>
            <a:r>
              <a:rPr lang="en" sz="2133" dirty="0">
                <a:latin typeface="Calibri"/>
                <a:ea typeface="Calibri"/>
                <a:cs typeface="Calibri"/>
                <a:sym typeface="Calibri"/>
              </a:rPr>
              <a:t>association, racial equity or social justice.</a:t>
            </a:r>
            <a:endParaRPr sz="2133" dirty="0">
              <a:latin typeface="Calibri"/>
              <a:ea typeface="Calibri"/>
              <a:cs typeface="Calibri"/>
              <a:sym typeface="Calibri"/>
            </a:endParaRPr>
          </a:p>
          <a:p>
            <a:endParaRPr sz="2133" dirty="0">
              <a:latin typeface="Calibri"/>
              <a:ea typeface="Calibri"/>
              <a:cs typeface="Calibri"/>
              <a:sym typeface="Calibri"/>
            </a:endParaRPr>
          </a:p>
          <a:p>
            <a:r>
              <a:rPr lang="en" sz="2133" i="1" dirty="0">
                <a:latin typeface="Calibri"/>
                <a:ea typeface="Calibri"/>
                <a:cs typeface="Calibri"/>
                <a:sym typeface="Calibri"/>
              </a:rPr>
              <a:t>Guiding questions</a:t>
            </a:r>
            <a:r>
              <a:rPr lang="en" sz="2133" dirty="0">
                <a:latin typeface="Calibri"/>
                <a:ea typeface="Calibri"/>
                <a:cs typeface="Calibri"/>
                <a:sym typeface="Calibri"/>
              </a:rPr>
              <a:t>:</a:t>
            </a:r>
            <a:endParaRPr sz="2133" dirty="0">
              <a:latin typeface="Calibri"/>
              <a:ea typeface="Calibri"/>
              <a:cs typeface="Calibri"/>
              <a:sym typeface="Calibri"/>
            </a:endParaRPr>
          </a:p>
          <a:p>
            <a:pPr marL="609585" indent="-440256">
              <a:buClr>
                <a:srgbClr val="062858"/>
              </a:buClr>
              <a:buSzPts val="1600"/>
              <a:buFont typeface="Calibri"/>
              <a:buChar char="●"/>
            </a:pPr>
            <a:r>
              <a:rPr lang="en" sz="2133" dirty="0">
                <a:latin typeface="Calibri"/>
                <a:ea typeface="Calibri"/>
                <a:cs typeface="Calibri"/>
                <a:sym typeface="Calibri"/>
              </a:rPr>
              <a:t>In what instances is surveillance acceptable? In what instances is it absolutely not?</a:t>
            </a:r>
            <a:endParaRPr sz="2133" dirty="0">
              <a:latin typeface="Calibri"/>
              <a:ea typeface="Calibri"/>
              <a:cs typeface="Calibri"/>
              <a:sym typeface="Calibri"/>
            </a:endParaRPr>
          </a:p>
          <a:p>
            <a:pPr marL="609585" indent="-440256">
              <a:buClr>
                <a:srgbClr val="062858"/>
              </a:buClr>
              <a:buSzPts val="1600"/>
              <a:buFont typeface="Calibri"/>
              <a:buChar char="●"/>
            </a:pPr>
            <a:r>
              <a:rPr lang="en" sz="2133" dirty="0">
                <a:latin typeface="Calibri"/>
                <a:ea typeface="Calibri"/>
                <a:cs typeface="Calibri"/>
                <a:sym typeface="Calibri"/>
              </a:rPr>
              <a:t>How do we communicate surveillance to promote productive conversations around the data type?</a:t>
            </a:r>
            <a:endParaRPr sz="2133" dirty="0">
              <a:latin typeface="Calibri"/>
              <a:ea typeface="Calibri"/>
              <a:cs typeface="Calibri"/>
              <a:sym typeface="Calibri"/>
            </a:endParaRPr>
          </a:p>
          <a:p>
            <a:pPr marL="609585" indent="-440256">
              <a:buClr>
                <a:srgbClr val="062858"/>
              </a:buClr>
              <a:buSzPts val="1600"/>
              <a:buFont typeface="Calibri"/>
              <a:buChar char="●"/>
            </a:pPr>
            <a:r>
              <a:rPr lang="en" sz="2133" dirty="0">
                <a:latin typeface="Calibri"/>
                <a:ea typeface="Calibri"/>
                <a:cs typeface="Calibri"/>
                <a:sym typeface="Calibri"/>
              </a:rPr>
              <a:t>How can we understand potential surveillance technologies most accurately to ensure the systems are not used in nefarious ways?</a:t>
            </a:r>
            <a:endParaRPr sz="2133" dirty="0">
              <a:latin typeface="Calibri"/>
              <a:ea typeface="Calibri"/>
              <a:cs typeface="Calibri"/>
              <a:sym typeface="Calibri"/>
            </a:endParaRPr>
          </a:p>
        </p:txBody>
      </p:sp>
      <p:sp>
        <p:nvSpPr>
          <p:cNvPr id="171" name="Google Shape;171;p24"/>
          <p:cNvSpPr txBox="1">
            <a:spLocks noGrp="1"/>
          </p:cNvSpPr>
          <p:nvPr>
            <p:ph type="title"/>
          </p:nvPr>
        </p:nvSpPr>
        <p:spPr>
          <a:xfrm>
            <a:off x="1168733" y="350300"/>
            <a:ext cx="10413600" cy="785200"/>
          </a:xfrm>
          <a:prstGeom prst="rect">
            <a:avLst/>
          </a:prstGeom>
          <a:noFill/>
          <a:ln>
            <a:noFill/>
          </a:ln>
        </p:spPr>
        <p:txBody>
          <a:bodyPr spcFirstLastPara="1" vert="horz" wrap="square" lIns="121900" tIns="60933" rIns="121900" bIns="60933" rtlCol="0" anchor="ctr" anchorCtr="0">
            <a:noAutofit/>
          </a:bodyPr>
          <a:lstStyle/>
          <a:p>
            <a:pPr algn="r">
              <a:spcBef>
                <a:spcPts val="0"/>
              </a:spcBef>
              <a:buClr>
                <a:schemeClr val="dk1"/>
              </a:buClr>
              <a:buSzPts val="1100"/>
            </a:pPr>
            <a:r>
              <a:rPr lang="en" b="1">
                <a:solidFill>
                  <a:srgbClr val="B98E00"/>
                </a:solidFill>
                <a:latin typeface="Times"/>
                <a:ea typeface="Times"/>
                <a:cs typeface="Times"/>
                <a:sym typeface="Times"/>
              </a:rPr>
              <a:t>Surveillance</a:t>
            </a:r>
            <a:endParaRPr b="1">
              <a:solidFill>
                <a:srgbClr val="B98E00"/>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dt" idx="10"/>
          </p:nvPr>
        </p:nvSpPr>
        <p:spPr>
          <a:xfrm>
            <a:off x="609600" y="6356351"/>
            <a:ext cx="2844800" cy="365200"/>
          </a:xfrm>
          <a:prstGeom prst="rect">
            <a:avLst/>
          </a:prstGeom>
          <a:noFill/>
          <a:ln>
            <a:noFill/>
          </a:ln>
        </p:spPr>
        <p:txBody>
          <a:bodyPr spcFirstLastPara="1" vert="horz" wrap="square" lIns="121900" tIns="60933" rIns="121900" bIns="60933" rtlCol="0" anchor="ctr" anchorCtr="0">
            <a:noAutofit/>
          </a:bodyPr>
          <a:lstStyle/>
          <a:p>
            <a:r>
              <a:rPr lang="en"/>
              <a:t>CITY OF SYRACUSE</a:t>
            </a:r>
            <a:endParaRPr>
              <a:latin typeface="Poppins"/>
              <a:ea typeface="Poppins"/>
              <a:cs typeface="Poppins"/>
              <a:sym typeface="Poppins"/>
            </a:endParaRPr>
          </a:p>
        </p:txBody>
      </p:sp>
      <p:sp>
        <p:nvSpPr>
          <p:cNvPr id="178" name="Google Shape;178;p25"/>
          <p:cNvSpPr txBox="1"/>
          <p:nvPr/>
        </p:nvSpPr>
        <p:spPr>
          <a:xfrm>
            <a:off x="1168733" y="1823367"/>
            <a:ext cx="10413600" cy="1450000"/>
          </a:xfrm>
          <a:prstGeom prst="rect">
            <a:avLst/>
          </a:prstGeom>
          <a:noFill/>
          <a:ln>
            <a:noFill/>
          </a:ln>
        </p:spPr>
        <p:txBody>
          <a:bodyPr spcFirstLastPara="1" wrap="square" lIns="121900" tIns="121900" rIns="121900" bIns="121900" anchor="t" anchorCtr="0">
            <a:noAutofit/>
          </a:bodyPr>
          <a:lstStyle/>
          <a:p>
            <a:r>
              <a:rPr lang="en" sz="2133" dirty="0">
                <a:latin typeface="Calibri"/>
                <a:ea typeface="Calibri"/>
                <a:cs typeface="Calibri"/>
                <a:sym typeface="Calibri"/>
              </a:rPr>
              <a:t>The holistic structure and implementation of data strategy within an organization that is a combination of technology, hardware, and people. This is key in creating a comprehensive data solution.</a:t>
            </a:r>
            <a:endParaRPr sz="2133" dirty="0">
              <a:latin typeface="Calibri"/>
              <a:ea typeface="Calibri"/>
              <a:cs typeface="Calibri"/>
              <a:sym typeface="Calibri"/>
            </a:endParaRPr>
          </a:p>
          <a:p>
            <a:endParaRPr sz="2133" dirty="0">
              <a:latin typeface="Calibri"/>
              <a:ea typeface="Calibri"/>
              <a:cs typeface="Calibri"/>
              <a:sym typeface="Calibri"/>
            </a:endParaRPr>
          </a:p>
          <a:p>
            <a:endParaRPr sz="2133" dirty="0">
              <a:latin typeface="Calibri"/>
              <a:ea typeface="Calibri"/>
              <a:cs typeface="Calibri"/>
              <a:sym typeface="Calibri"/>
            </a:endParaRPr>
          </a:p>
          <a:p>
            <a:r>
              <a:rPr lang="en" sz="2133" i="1" dirty="0">
                <a:latin typeface="Calibri"/>
                <a:ea typeface="Calibri"/>
                <a:cs typeface="Calibri"/>
                <a:sym typeface="Calibri"/>
              </a:rPr>
              <a:t>Guiding questions</a:t>
            </a:r>
            <a:r>
              <a:rPr lang="en" sz="2133" dirty="0">
                <a:latin typeface="Calibri"/>
                <a:ea typeface="Calibri"/>
                <a:cs typeface="Calibri"/>
                <a:sym typeface="Calibri"/>
              </a:rPr>
              <a:t>:</a:t>
            </a:r>
            <a:endParaRPr sz="2133" dirty="0">
              <a:latin typeface="Calibri"/>
              <a:ea typeface="Calibri"/>
              <a:cs typeface="Calibri"/>
              <a:sym typeface="Calibri"/>
            </a:endParaRPr>
          </a:p>
          <a:p>
            <a:pPr marL="609585" indent="-440256">
              <a:buClr>
                <a:schemeClr val="accent1"/>
              </a:buClr>
              <a:buSzPts val="1600"/>
              <a:buFont typeface="Calibri"/>
              <a:buChar char="●"/>
            </a:pPr>
            <a:r>
              <a:rPr lang="en" sz="2133" dirty="0">
                <a:latin typeface="Calibri"/>
                <a:ea typeface="Calibri"/>
                <a:cs typeface="Calibri"/>
                <a:sym typeface="Calibri"/>
              </a:rPr>
              <a:t>What are some of the first questions we should be tackling around governance?</a:t>
            </a:r>
            <a:endParaRPr sz="2133" dirty="0">
              <a:latin typeface="Calibri"/>
              <a:ea typeface="Calibri"/>
              <a:cs typeface="Calibri"/>
              <a:sym typeface="Calibri"/>
            </a:endParaRPr>
          </a:p>
          <a:p>
            <a:pPr marL="609585" indent="-440256">
              <a:buClr>
                <a:schemeClr val="accent1"/>
              </a:buClr>
              <a:buSzPts val="1600"/>
              <a:buFont typeface="Calibri"/>
              <a:buChar char="●"/>
            </a:pPr>
            <a:r>
              <a:rPr lang="en" sz="2133" dirty="0">
                <a:latin typeface="Calibri"/>
                <a:ea typeface="Calibri"/>
                <a:cs typeface="Calibri"/>
                <a:sym typeface="Calibri"/>
              </a:rPr>
              <a:t>Who needs to be involved in building governance policy?</a:t>
            </a:r>
            <a:endParaRPr sz="2133" dirty="0">
              <a:latin typeface="Calibri"/>
              <a:ea typeface="Calibri"/>
              <a:cs typeface="Calibri"/>
              <a:sym typeface="Calibri"/>
            </a:endParaRPr>
          </a:p>
          <a:p>
            <a:pPr marL="609585" indent="-440256">
              <a:buClr>
                <a:schemeClr val="accent1"/>
              </a:buClr>
              <a:buSzPts val="1600"/>
              <a:buFont typeface="Calibri"/>
              <a:buChar char="●"/>
            </a:pPr>
            <a:r>
              <a:rPr lang="en" sz="2133" dirty="0">
                <a:latin typeface="Calibri"/>
                <a:ea typeface="Calibri"/>
                <a:cs typeface="Calibri"/>
                <a:sym typeface="Calibri"/>
              </a:rPr>
              <a:t>How much should security, infrastructure, and technical details be driven by governance policy and how much by industry best practices?</a:t>
            </a:r>
            <a:endParaRPr sz="2133" dirty="0">
              <a:latin typeface="Calibri"/>
              <a:ea typeface="Calibri"/>
              <a:cs typeface="Calibri"/>
              <a:sym typeface="Calibri"/>
            </a:endParaRPr>
          </a:p>
        </p:txBody>
      </p:sp>
      <p:sp>
        <p:nvSpPr>
          <p:cNvPr id="179" name="Google Shape;179;p25"/>
          <p:cNvSpPr txBox="1">
            <a:spLocks noGrp="1"/>
          </p:cNvSpPr>
          <p:nvPr>
            <p:ph type="title"/>
          </p:nvPr>
        </p:nvSpPr>
        <p:spPr>
          <a:xfrm>
            <a:off x="1168733" y="350300"/>
            <a:ext cx="10413600" cy="785200"/>
          </a:xfrm>
          <a:prstGeom prst="rect">
            <a:avLst/>
          </a:prstGeom>
          <a:noFill/>
          <a:ln>
            <a:noFill/>
          </a:ln>
        </p:spPr>
        <p:txBody>
          <a:bodyPr spcFirstLastPara="1" vert="horz" wrap="square" lIns="121900" tIns="60933" rIns="121900" bIns="60933" rtlCol="0" anchor="ctr" anchorCtr="0">
            <a:noAutofit/>
          </a:bodyPr>
          <a:lstStyle/>
          <a:p>
            <a:pPr algn="r">
              <a:spcBef>
                <a:spcPts val="0"/>
              </a:spcBef>
              <a:buClr>
                <a:schemeClr val="dk1"/>
              </a:buClr>
              <a:buSzPts val="1100"/>
            </a:pPr>
            <a:r>
              <a:rPr lang="en" b="1">
                <a:solidFill>
                  <a:srgbClr val="B98E00"/>
                </a:solidFill>
                <a:latin typeface="Times"/>
                <a:ea typeface="Times"/>
                <a:cs typeface="Times"/>
                <a:sym typeface="Times"/>
              </a:rPr>
              <a:t>Governance</a:t>
            </a:r>
            <a:endParaRPr b="1">
              <a:solidFill>
                <a:srgbClr val="B98E00"/>
              </a:solidFill>
              <a:latin typeface="Times"/>
              <a:ea typeface="Times"/>
              <a:cs typeface="Times"/>
              <a:sym typeface="Time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426318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Tuesday Session</a:t>
            </a:r>
          </a:p>
        </p:txBody>
      </p:sp>
      <p:sp>
        <p:nvSpPr>
          <p:cNvPr id="3" name="Content Placeholder 2"/>
          <p:cNvSpPr>
            <a:spLocks noGrp="1"/>
          </p:cNvSpPr>
          <p:nvPr>
            <p:ph idx="1"/>
          </p:nvPr>
        </p:nvSpPr>
        <p:spPr/>
        <p:txBody>
          <a:bodyPr/>
          <a:lstStyle/>
          <a:p>
            <a:r>
              <a:rPr lang="en-US" dirty="0"/>
              <a:t>1. Warm Up</a:t>
            </a:r>
          </a:p>
          <a:p>
            <a:r>
              <a:rPr lang="en-US" dirty="0"/>
              <a:t>2. Activity</a:t>
            </a:r>
          </a:p>
          <a:p>
            <a:r>
              <a:rPr lang="en-US" dirty="0"/>
              <a:t>3. Python</a:t>
            </a:r>
          </a:p>
          <a:p>
            <a:r>
              <a:rPr lang="en-US" dirty="0"/>
              <a:t>4. Activity</a:t>
            </a:r>
          </a:p>
          <a:p>
            <a:r>
              <a:rPr lang="en-US" dirty="0"/>
              <a:t>5. Different </a:t>
            </a:r>
            <a:r>
              <a:rPr lang="en-US" dirty="0" err="1"/>
              <a:t>Envs</a:t>
            </a:r>
            <a:r>
              <a:rPr lang="en-US" dirty="0"/>
              <a:t> </a:t>
            </a:r>
            <a:r>
              <a:rPr lang="en-US"/>
              <a:t>in Python</a:t>
            </a:r>
            <a:endParaRPr lang="en-US" dirty="0"/>
          </a:p>
        </p:txBody>
      </p:sp>
    </p:spTree>
    <p:extLst>
      <p:ext uri="{BB962C8B-B14F-4D97-AF65-F5344CB8AC3E}">
        <p14:creationId xmlns:p14="http://schemas.microsoft.com/office/powerpoint/2010/main" val="113512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r>
              <a:rPr lang="en-US" dirty="0"/>
              <a:t>  </a:t>
            </a:r>
          </a:p>
          <a:p>
            <a:endParaRPr lang="en-US" dirty="0"/>
          </a:p>
          <a:p>
            <a:pPr algn="ctr"/>
            <a:r>
              <a:rPr lang="en-US" sz="3200" dirty="0"/>
              <a:t>There is one week of class left. What is one thing you wanted to learn that you haven’t yet?</a:t>
            </a:r>
          </a:p>
          <a:p>
            <a:pPr algn="ctr"/>
            <a:endParaRPr lang="en-US" sz="3200" dirty="0"/>
          </a:p>
        </p:txBody>
      </p:sp>
    </p:spTree>
    <p:extLst>
      <p:ext uri="{BB962C8B-B14F-4D97-AF65-F5344CB8AC3E}">
        <p14:creationId xmlns:p14="http://schemas.microsoft.com/office/powerpoint/2010/main" val="417730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Different Environments</a:t>
            </a:r>
          </a:p>
        </p:txBody>
      </p:sp>
      <p:sp>
        <p:nvSpPr>
          <p:cNvPr id="3" name="Content Placeholder 2"/>
          <p:cNvSpPr>
            <a:spLocks noGrp="1"/>
          </p:cNvSpPr>
          <p:nvPr>
            <p:ph idx="1"/>
          </p:nvPr>
        </p:nvSpPr>
        <p:spPr/>
        <p:txBody>
          <a:bodyPr>
            <a:normAutofit/>
          </a:bodyPr>
          <a:lstStyle/>
          <a:p>
            <a:pPr lvl="1"/>
            <a:r>
              <a:rPr lang="en-US" dirty="0"/>
              <a:t>Some packages in python don’t play well together, or you may have specific different needs for different projects. When this is the case, we can install different instances of python environments that don’t interact with one another</a:t>
            </a:r>
          </a:p>
          <a:p>
            <a:pPr lvl="1"/>
            <a:r>
              <a:rPr lang="en-US" dirty="0"/>
              <a:t>Open Anaconda</a:t>
            </a:r>
          </a:p>
          <a:p>
            <a:pPr lvl="1"/>
            <a:r>
              <a:rPr lang="pt-BR" b="0" i="0" dirty="0">
                <a:solidFill>
                  <a:srgbClr val="172B4D"/>
                </a:solidFill>
                <a:effectLst/>
                <a:latin typeface="SFMono-Medium"/>
              </a:rPr>
              <a:t>conda create -n exe -c conda-forge geopandas</a:t>
            </a:r>
            <a:endParaRPr lang="en-US" b="0" i="0" dirty="0">
              <a:solidFill>
                <a:srgbClr val="172B4D"/>
              </a:solidFill>
              <a:effectLst/>
              <a:latin typeface="SFMono-Medium"/>
            </a:endParaRPr>
          </a:p>
          <a:p>
            <a:pPr lvl="1"/>
            <a:r>
              <a:rPr lang="en-US" b="0" i="0" dirty="0">
                <a:solidFill>
                  <a:srgbClr val="172B4D"/>
                </a:solidFill>
                <a:effectLst/>
                <a:latin typeface="SFMono-Medium"/>
              </a:rPr>
              <a:t>C:\Users\[YOUR USER]\Anaconda3\</a:t>
            </a:r>
            <a:r>
              <a:rPr lang="en-US" b="0" i="0" dirty="0" err="1">
                <a:solidFill>
                  <a:srgbClr val="172B4D"/>
                </a:solidFill>
                <a:effectLst/>
                <a:latin typeface="SFMono-Medium"/>
              </a:rPr>
              <a:t>envs</a:t>
            </a:r>
            <a:endParaRPr lang="en-US" dirty="0"/>
          </a:p>
        </p:txBody>
      </p:sp>
    </p:spTree>
    <p:extLst>
      <p:ext uri="{BB962C8B-B14F-4D97-AF65-F5344CB8AC3E}">
        <p14:creationId xmlns:p14="http://schemas.microsoft.com/office/powerpoint/2010/main" val="360097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normAutofit/>
          </a:bodyPr>
          <a:lstStyle/>
          <a:p>
            <a:pPr marL="201168" lvl="1" indent="0" algn="ctr">
              <a:buNone/>
            </a:pPr>
            <a:r>
              <a:rPr lang="en-US" sz="2400" dirty="0"/>
              <a:t>Design a Survey!</a:t>
            </a:r>
          </a:p>
          <a:p>
            <a:pPr lvl="1"/>
            <a:r>
              <a:rPr lang="en-US" sz="2400" dirty="0"/>
              <a:t>Pick a business</a:t>
            </a:r>
          </a:p>
          <a:p>
            <a:pPr lvl="1"/>
            <a:r>
              <a:rPr lang="en-US" sz="2400" dirty="0"/>
              <a:t>What is an issue that might impact that business?</a:t>
            </a:r>
          </a:p>
          <a:p>
            <a:pPr lvl="1"/>
            <a:r>
              <a:rPr lang="en-US" sz="2400" dirty="0"/>
              <a:t>What questions would you ask your customers to fix that issue?</a:t>
            </a:r>
          </a:p>
          <a:p>
            <a:pPr lvl="1"/>
            <a:r>
              <a:rPr lang="en-US" sz="2400" dirty="0"/>
              <a:t>How would you analyze?</a:t>
            </a:r>
          </a:p>
          <a:p>
            <a:pPr lvl="1"/>
            <a:endParaRPr lang="en-US" sz="2400" dirty="0"/>
          </a:p>
          <a:p>
            <a:pPr lvl="1"/>
            <a:endParaRPr lang="en-US" sz="2400" dirty="0"/>
          </a:p>
        </p:txBody>
      </p:sp>
    </p:spTree>
    <p:extLst>
      <p:ext uri="{BB962C8B-B14F-4D97-AF65-F5344CB8AC3E}">
        <p14:creationId xmlns:p14="http://schemas.microsoft.com/office/powerpoint/2010/main" val="403733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205247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Thursday Session</a:t>
            </a:r>
          </a:p>
        </p:txBody>
      </p:sp>
      <p:sp>
        <p:nvSpPr>
          <p:cNvPr id="3" name="Content Placeholder 2"/>
          <p:cNvSpPr>
            <a:spLocks noGrp="1"/>
          </p:cNvSpPr>
          <p:nvPr>
            <p:ph idx="1"/>
          </p:nvPr>
        </p:nvSpPr>
        <p:spPr/>
        <p:txBody>
          <a:bodyPr/>
          <a:lstStyle/>
          <a:p>
            <a:r>
              <a:rPr lang="en-US" dirty="0"/>
              <a:t>1. Setting the stage</a:t>
            </a:r>
          </a:p>
          <a:p>
            <a:r>
              <a:rPr lang="en-US" dirty="0"/>
              <a:t>2. Where we are</a:t>
            </a:r>
          </a:p>
          <a:p>
            <a:r>
              <a:rPr lang="en-US" dirty="0"/>
              <a:t>3. Discussion</a:t>
            </a:r>
          </a:p>
          <a:p>
            <a:r>
              <a:rPr lang="en-US" dirty="0"/>
              <a:t>4. Bias</a:t>
            </a:r>
          </a:p>
          <a:p>
            <a:r>
              <a:rPr lang="en-US" dirty="0"/>
              <a:t>5. Surveillance</a:t>
            </a:r>
          </a:p>
          <a:p>
            <a:r>
              <a:rPr lang="en-US" dirty="0"/>
              <a:t>6. Governance</a:t>
            </a:r>
          </a:p>
          <a:p>
            <a:r>
              <a:rPr lang="en-US" dirty="0"/>
              <a:t>7. Questions</a:t>
            </a:r>
          </a:p>
        </p:txBody>
      </p:sp>
    </p:spTree>
    <p:extLst>
      <p:ext uri="{BB962C8B-B14F-4D97-AF65-F5344CB8AC3E}">
        <p14:creationId xmlns:p14="http://schemas.microsoft.com/office/powerpoint/2010/main" val="168764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dt" idx="10"/>
          </p:nvPr>
        </p:nvSpPr>
        <p:spPr>
          <a:xfrm>
            <a:off x="609600" y="6356351"/>
            <a:ext cx="2844800" cy="365200"/>
          </a:xfrm>
          <a:prstGeom prst="rect">
            <a:avLst/>
          </a:prstGeom>
          <a:noFill/>
          <a:ln>
            <a:noFill/>
          </a:ln>
        </p:spPr>
        <p:txBody>
          <a:bodyPr spcFirstLastPara="1" vert="horz" wrap="square" lIns="121900" tIns="60933" rIns="121900" bIns="60933" rtlCol="0" anchor="ctr" anchorCtr="0">
            <a:noAutofit/>
          </a:bodyPr>
          <a:lstStyle/>
          <a:p>
            <a:r>
              <a:rPr lang="en"/>
              <a:t>CITY OF SYRACUSE</a:t>
            </a:r>
            <a:endParaRPr>
              <a:latin typeface="Poppins"/>
              <a:ea typeface="Poppins"/>
              <a:cs typeface="Poppins"/>
              <a:sym typeface="Poppins"/>
            </a:endParaRPr>
          </a:p>
        </p:txBody>
      </p:sp>
      <p:sp>
        <p:nvSpPr>
          <p:cNvPr id="112" name="Google Shape;112;p17"/>
          <p:cNvSpPr txBox="1">
            <a:spLocks noGrp="1"/>
          </p:cNvSpPr>
          <p:nvPr>
            <p:ph type="title"/>
          </p:nvPr>
        </p:nvSpPr>
        <p:spPr>
          <a:xfrm>
            <a:off x="1168733" y="350300"/>
            <a:ext cx="10413600" cy="785200"/>
          </a:xfrm>
          <a:prstGeom prst="rect">
            <a:avLst/>
          </a:prstGeom>
          <a:noFill/>
          <a:ln>
            <a:noFill/>
          </a:ln>
        </p:spPr>
        <p:txBody>
          <a:bodyPr spcFirstLastPara="1" vert="horz" wrap="square" lIns="121900" tIns="60933" rIns="121900" bIns="60933" rtlCol="0" anchor="ctr" anchorCtr="0">
            <a:noAutofit/>
          </a:bodyPr>
          <a:lstStyle/>
          <a:p>
            <a:pPr algn="r">
              <a:spcBef>
                <a:spcPts val="0"/>
              </a:spcBef>
              <a:buClr>
                <a:schemeClr val="dk1"/>
              </a:buClr>
              <a:buSzPts val="1100"/>
            </a:pPr>
            <a:r>
              <a:rPr lang="en" b="1">
                <a:solidFill>
                  <a:srgbClr val="B98E00"/>
                </a:solidFill>
                <a:latin typeface="Times"/>
                <a:ea typeface="Times"/>
                <a:cs typeface="Times"/>
                <a:sym typeface="Times"/>
              </a:rPr>
              <a:t>Data Universe: Setting the Stage</a:t>
            </a:r>
            <a:endParaRPr b="1">
              <a:solidFill>
                <a:srgbClr val="B98E00"/>
              </a:solidFill>
              <a:latin typeface="Times"/>
              <a:ea typeface="Times"/>
              <a:cs typeface="Times"/>
              <a:sym typeface="Times"/>
            </a:endParaRPr>
          </a:p>
        </p:txBody>
      </p:sp>
      <p:pic>
        <p:nvPicPr>
          <p:cNvPr id="113" name="Google Shape;113;p17"/>
          <p:cNvPicPr preferRelativeResize="0"/>
          <p:nvPr/>
        </p:nvPicPr>
        <p:blipFill>
          <a:blip r:embed="rId3">
            <a:alphaModFix/>
          </a:blip>
          <a:stretch>
            <a:fillRect/>
          </a:stretch>
        </p:blipFill>
        <p:spPr>
          <a:xfrm>
            <a:off x="893168" y="1906294"/>
            <a:ext cx="4786962" cy="4217601"/>
          </a:xfrm>
          <a:prstGeom prst="rect">
            <a:avLst/>
          </a:prstGeom>
          <a:noFill/>
          <a:ln>
            <a:noFill/>
          </a:ln>
        </p:spPr>
      </p:pic>
      <p:sp>
        <p:nvSpPr>
          <p:cNvPr id="114" name="Google Shape;114;p17"/>
          <p:cNvSpPr txBox="1"/>
          <p:nvPr/>
        </p:nvSpPr>
        <p:spPr>
          <a:xfrm>
            <a:off x="6640133" y="1631067"/>
            <a:ext cx="5270400" cy="2115600"/>
          </a:xfrm>
          <a:prstGeom prst="rect">
            <a:avLst/>
          </a:prstGeom>
          <a:noFill/>
          <a:ln>
            <a:noFill/>
          </a:ln>
        </p:spPr>
        <p:txBody>
          <a:bodyPr spcFirstLastPara="1" wrap="square" lIns="121900" tIns="121900" rIns="121900" bIns="121900" anchor="t" anchorCtr="0">
            <a:noAutofit/>
          </a:bodyPr>
          <a:lstStyle/>
          <a:p>
            <a:pPr algn="ctr"/>
            <a:endParaRPr sz="3067" b="1" dirty="0">
              <a:solidFill>
                <a:srgbClr val="062858"/>
              </a:solidFill>
              <a:latin typeface="Calibri"/>
              <a:ea typeface="Calibri"/>
              <a:cs typeface="Calibri"/>
              <a:sym typeface="Calibri"/>
            </a:endParaRPr>
          </a:p>
          <a:p>
            <a:pPr algn="ctr"/>
            <a:r>
              <a:rPr lang="en" sz="2000" b="1" dirty="0">
                <a:latin typeface="Calibri"/>
                <a:ea typeface="Calibri"/>
                <a:cs typeface="Calibri"/>
                <a:sym typeface="Calibri"/>
              </a:rPr>
              <a:t>Governance:</a:t>
            </a:r>
            <a:r>
              <a:rPr lang="en" sz="2000" dirty="0">
                <a:latin typeface="Calibri"/>
                <a:ea typeface="Calibri"/>
                <a:cs typeface="Calibri"/>
                <a:sym typeface="Calibri"/>
              </a:rPr>
              <a:t> Umbrella term for management of the entire data universe within and outside of an organization</a:t>
            </a:r>
            <a:endParaRPr sz="20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dt" idx="10"/>
          </p:nvPr>
        </p:nvSpPr>
        <p:spPr>
          <a:xfrm>
            <a:off x="609600" y="6356351"/>
            <a:ext cx="2844800" cy="365200"/>
          </a:xfrm>
          <a:prstGeom prst="rect">
            <a:avLst/>
          </a:prstGeom>
          <a:noFill/>
          <a:ln>
            <a:noFill/>
          </a:ln>
        </p:spPr>
        <p:txBody>
          <a:bodyPr spcFirstLastPara="1" vert="horz" wrap="square" lIns="121900" tIns="60933" rIns="121900" bIns="60933" rtlCol="0" anchor="ctr" anchorCtr="0">
            <a:noAutofit/>
          </a:bodyPr>
          <a:lstStyle/>
          <a:p>
            <a:r>
              <a:rPr lang="en"/>
              <a:t>CITY OF SYRACUSE</a:t>
            </a:r>
            <a:endParaRPr>
              <a:latin typeface="Poppins"/>
              <a:ea typeface="Poppins"/>
              <a:cs typeface="Poppins"/>
              <a:sym typeface="Poppins"/>
            </a:endParaRPr>
          </a:p>
        </p:txBody>
      </p:sp>
      <p:sp>
        <p:nvSpPr>
          <p:cNvPr id="120" name="Google Shape;120;p18"/>
          <p:cNvSpPr txBox="1">
            <a:spLocks noGrp="1"/>
          </p:cNvSpPr>
          <p:nvPr>
            <p:ph type="title"/>
          </p:nvPr>
        </p:nvSpPr>
        <p:spPr>
          <a:xfrm>
            <a:off x="1168733" y="350300"/>
            <a:ext cx="10413600" cy="785200"/>
          </a:xfrm>
          <a:prstGeom prst="rect">
            <a:avLst/>
          </a:prstGeom>
          <a:noFill/>
          <a:ln>
            <a:noFill/>
          </a:ln>
        </p:spPr>
        <p:txBody>
          <a:bodyPr spcFirstLastPara="1" vert="horz" wrap="square" lIns="121900" tIns="60933" rIns="121900" bIns="60933" rtlCol="0" anchor="ctr" anchorCtr="0">
            <a:noAutofit/>
          </a:bodyPr>
          <a:lstStyle/>
          <a:p>
            <a:pPr algn="r">
              <a:spcBef>
                <a:spcPts val="0"/>
              </a:spcBef>
              <a:buClr>
                <a:schemeClr val="dk1"/>
              </a:buClr>
              <a:buSzPts val="1100"/>
            </a:pPr>
            <a:r>
              <a:rPr lang="en" b="1">
                <a:solidFill>
                  <a:srgbClr val="B98E00"/>
                </a:solidFill>
                <a:latin typeface="Times"/>
                <a:ea typeface="Times"/>
                <a:cs typeface="Times"/>
                <a:sym typeface="Times"/>
              </a:rPr>
              <a:t>Data Universe: Setting the Stage</a:t>
            </a:r>
            <a:endParaRPr b="1">
              <a:solidFill>
                <a:srgbClr val="B98E00"/>
              </a:solidFill>
              <a:latin typeface="Times"/>
              <a:ea typeface="Times"/>
              <a:cs typeface="Times"/>
              <a:sym typeface="Times"/>
            </a:endParaRPr>
          </a:p>
        </p:txBody>
      </p:sp>
      <p:sp>
        <p:nvSpPr>
          <p:cNvPr id="121" name="Google Shape;121;p18"/>
          <p:cNvSpPr txBox="1"/>
          <p:nvPr/>
        </p:nvSpPr>
        <p:spPr>
          <a:xfrm>
            <a:off x="6640133" y="1631067"/>
            <a:ext cx="5270400" cy="2115600"/>
          </a:xfrm>
          <a:prstGeom prst="rect">
            <a:avLst/>
          </a:prstGeom>
          <a:noFill/>
          <a:ln>
            <a:noFill/>
          </a:ln>
        </p:spPr>
        <p:txBody>
          <a:bodyPr spcFirstLastPara="1" wrap="square" lIns="121900" tIns="121900" rIns="121900" bIns="121900" anchor="t" anchorCtr="0">
            <a:noAutofit/>
          </a:bodyPr>
          <a:lstStyle/>
          <a:p>
            <a:pPr algn="ctr"/>
            <a:endParaRPr sz="3067" b="1" dirty="0">
              <a:solidFill>
                <a:srgbClr val="062858"/>
              </a:solidFill>
              <a:latin typeface="Calibri"/>
              <a:ea typeface="Calibri"/>
              <a:cs typeface="Calibri"/>
              <a:sym typeface="Calibri"/>
            </a:endParaRPr>
          </a:p>
          <a:p>
            <a:pPr algn="ctr"/>
            <a:r>
              <a:rPr lang="en" sz="2000" dirty="0">
                <a:latin typeface="Calibri"/>
                <a:ea typeface="Calibri"/>
                <a:cs typeface="Calibri"/>
                <a:sym typeface="Calibri"/>
              </a:rPr>
              <a:t>The data lifecycle continues and grows, especially as the organization matures in its ability to use that data. Throughout each of the cycles the process should be reassessed to better address the needs of the organization, the end users, and the residents of Syracuse. Reassessment </a:t>
            </a:r>
            <a:r>
              <a:rPr lang="en" sz="2000" b="1" dirty="0">
                <a:latin typeface="Calibri"/>
                <a:ea typeface="Calibri"/>
                <a:cs typeface="Calibri"/>
                <a:sym typeface="Calibri"/>
              </a:rPr>
              <a:t>needs </a:t>
            </a:r>
            <a:r>
              <a:rPr lang="en" sz="2000" dirty="0">
                <a:latin typeface="Calibri"/>
                <a:ea typeface="Calibri"/>
                <a:cs typeface="Calibri"/>
                <a:sym typeface="Calibri"/>
              </a:rPr>
              <a:t>to include evaluation of equity in all steps.</a:t>
            </a:r>
            <a:endParaRPr sz="2000" dirty="0">
              <a:latin typeface="Calibri"/>
              <a:ea typeface="Calibri"/>
              <a:cs typeface="Calibri"/>
              <a:sym typeface="Calibri"/>
            </a:endParaRPr>
          </a:p>
        </p:txBody>
      </p:sp>
      <p:pic>
        <p:nvPicPr>
          <p:cNvPr id="122" name="Google Shape;122;p18"/>
          <p:cNvPicPr preferRelativeResize="0"/>
          <p:nvPr/>
        </p:nvPicPr>
        <p:blipFill>
          <a:blip r:embed="rId3">
            <a:alphaModFix/>
          </a:blip>
          <a:stretch>
            <a:fillRect/>
          </a:stretch>
        </p:blipFill>
        <p:spPr>
          <a:xfrm>
            <a:off x="1467162" y="1983783"/>
            <a:ext cx="4084706" cy="4031621"/>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19793</TotalTime>
  <Words>719</Words>
  <Application>Microsoft Office PowerPoint</Application>
  <PresentationFormat>Widescreen</PresentationFormat>
  <Paragraphs>96</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Poppins</vt:lpstr>
      <vt:lpstr>SFMono-Medium</vt:lpstr>
      <vt:lpstr>Times</vt:lpstr>
      <vt:lpstr>Retrospect</vt:lpstr>
      <vt:lpstr>SCN093 Applied Data Science</vt:lpstr>
      <vt:lpstr>Agenda: Tuesday Session</vt:lpstr>
      <vt:lpstr>Warm Up</vt:lpstr>
      <vt:lpstr>Building Different Environments</vt:lpstr>
      <vt:lpstr>Activity</vt:lpstr>
      <vt:lpstr>Questions</vt:lpstr>
      <vt:lpstr>Agenda: Thursday Session</vt:lpstr>
      <vt:lpstr>Data Universe: Setting the Stage</vt:lpstr>
      <vt:lpstr>Data Universe: Setting the Stage</vt:lpstr>
      <vt:lpstr>Where Are We?</vt:lpstr>
      <vt:lpstr>Discussion</vt:lpstr>
      <vt:lpstr>Discussion</vt:lpstr>
      <vt:lpstr>Discussion</vt:lpstr>
      <vt:lpstr>Biases</vt:lpstr>
      <vt:lpstr>Surveillance</vt:lpstr>
      <vt:lpstr>Governance</vt:lpstr>
      <vt:lpstr>Questions</vt:lpstr>
    </vt:vector>
  </TitlesOfParts>
  <Company>City of Syracuse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Darcangelo, Amanda</dc:creator>
  <cp:lastModifiedBy>Amanda Darcangelo</cp:lastModifiedBy>
  <cp:revision>59</cp:revision>
  <dcterms:created xsi:type="dcterms:W3CDTF">2021-05-17T11:57:58Z</dcterms:created>
  <dcterms:modified xsi:type="dcterms:W3CDTF">2021-08-23T14:43:21Z</dcterms:modified>
</cp:coreProperties>
</file>