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75" r:id="rId13"/>
    <p:sldId id="276" r:id="rId14"/>
    <p:sldId id="266" r:id="rId15"/>
    <p:sldId id="25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3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3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6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4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7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fivethirtyeigh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SCN093 Applied Data Science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2 </a:t>
            </a:r>
            <a:r>
              <a:rPr lang="en-US" dirty="0" smtClean="0"/>
              <a:t>What is Data Science?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9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 cell A11, type </a:t>
            </a:r>
            <a:r>
              <a:rPr lang="en-US" dirty="0" smtClean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=year(today()) - 1</a:t>
            </a:r>
          </a:p>
          <a:p>
            <a:pPr lvl="1"/>
            <a:r>
              <a:rPr lang="en-US" dirty="0" smtClean="0">
                <a:cs typeface="Lucida Sans Typewriter" panose="020B0602040502020304" pitchFamily="33" charset="0"/>
              </a:rPr>
              <a:t>In cell A10, type </a:t>
            </a:r>
            <a:r>
              <a:rPr lang="en-US" dirty="0" smtClean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=A11 – 1 </a:t>
            </a:r>
            <a:r>
              <a:rPr lang="en-US" dirty="0" smtClean="0">
                <a:cs typeface="Lucida Sans Typewriter" panose="020B0602040502020304" pitchFamily="33" charset="0"/>
              </a:rPr>
              <a:t>and drag that formula up through cell A2</a:t>
            </a:r>
          </a:p>
          <a:p>
            <a:pPr lvl="1"/>
            <a:r>
              <a:rPr lang="en-US" dirty="0" smtClean="0">
                <a:cs typeface="Lucida Sans Typewriter" panose="020B0602040502020304" pitchFamily="33" charset="0"/>
              </a:rPr>
              <a:t>Copy </a:t>
            </a:r>
            <a:r>
              <a:rPr lang="en-US" dirty="0">
                <a:cs typeface="Lucida Sans Typewriter" panose="020B0602040502020304" pitchFamily="33" charset="0"/>
              </a:rPr>
              <a:t>each of the stat column types </a:t>
            </a:r>
            <a:r>
              <a:rPr lang="en-US" dirty="0" smtClean="0">
                <a:cs typeface="Lucida Sans Typewriter" panose="020B0602040502020304" pitchFamily="33" charset="0"/>
              </a:rPr>
              <a:t>starting on B1</a:t>
            </a:r>
          </a:p>
          <a:p>
            <a:pPr lvl="1"/>
            <a:r>
              <a:rPr lang="en-US" dirty="0" smtClean="0">
                <a:cs typeface="Lucida Sans Typewriter" panose="020B0602040502020304" pitchFamily="33" charset="0"/>
              </a:rPr>
              <a:t>In column B2</a:t>
            </a:r>
            <a:r>
              <a:rPr lang="en-US" dirty="0">
                <a:cs typeface="Lucida Sans Typewriter" panose="020B0602040502020304" pitchFamily="33" charset="0"/>
              </a:rPr>
              <a:t>, write =AVERAGEIFS(Data!F2:F100000,Data!$C2:$C100000,Viz!$A2</a:t>
            </a:r>
            <a:r>
              <a:rPr lang="en-US" dirty="0" smtClean="0">
                <a:cs typeface="Lucida Sans Typewriter" panose="020B0602040502020304" pitchFamily="33" charset="0"/>
              </a:rPr>
              <a:t>)</a:t>
            </a:r>
            <a:endParaRPr lang="en-US" dirty="0">
              <a:cs typeface="Lucida Sans Typewriter" panose="020B0602040502020304" pitchFamily="33" charset="0"/>
            </a:endParaRPr>
          </a:p>
          <a:p>
            <a:pPr lvl="1"/>
            <a:r>
              <a:rPr lang="en-US" dirty="0" smtClean="0">
                <a:cs typeface="Lucida Sans Typewriter" panose="020B0602040502020304" pitchFamily="33" charset="0"/>
              </a:rPr>
              <a:t>Using conditional formatting, create internal color scales for each metric</a:t>
            </a:r>
          </a:p>
          <a:p>
            <a:pPr lvl="1"/>
            <a:r>
              <a:rPr lang="en-US" dirty="0" smtClean="0">
                <a:cs typeface="Lucida Sans Typewriter" panose="020B0602040502020304" pitchFamily="33" charset="0"/>
              </a:rPr>
              <a:t>On the INSERT tab, use the point and click options to develop a line chart for the average possessions per year with proper formatting and data.</a:t>
            </a:r>
          </a:p>
          <a:p>
            <a:pPr lvl="1"/>
            <a:r>
              <a:rPr lang="en-US" b="1" dirty="0" smtClean="0">
                <a:cs typeface="Lucida Sans Typewriter" panose="020B0602040502020304" pitchFamily="33" charset="0"/>
              </a:rPr>
              <a:t>Bonus!</a:t>
            </a:r>
          </a:p>
          <a:p>
            <a:pPr lvl="2"/>
            <a:r>
              <a:rPr lang="en-US" dirty="0" smtClean="0">
                <a:cs typeface="Lucida Sans Typewriter" panose="020B0602040502020304" pitchFamily="33" charset="0"/>
              </a:rPr>
              <a:t>Create a new list on the </a:t>
            </a:r>
            <a:r>
              <a:rPr lang="en-US" dirty="0" err="1" smtClean="0">
                <a:cs typeface="Lucida Sans Typewriter" panose="020B0602040502020304" pitchFamily="33" charset="0"/>
              </a:rPr>
              <a:t>Viz</a:t>
            </a:r>
            <a:r>
              <a:rPr lang="en-US" dirty="0" smtClean="0">
                <a:cs typeface="Lucida Sans Typewriter" panose="020B0602040502020304" pitchFamily="33" charset="0"/>
              </a:rPr>
              <a:t> tab with the label Player. Use it to create a filter on your line chart to only show average possessions per year for an individual player.</a:t>
            </a:r>
            <a:endParaRPr lang="en-US" dirty="0">
              <a:cs typeface="Lucida Sans Typewriter" panose="020B0602040502020304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5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VBA and DAX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VBA:</a:t>
            </a:r>
            <a:r>
              <a:rPr lang="en-US" dirty="0" smtClean="0"/>
              <a:t> Visual Basic for Applications is a Microsoft coding language used in a number of Microsoft Office suite tools. This allows for more complex analysis and use of the tools that the point and click or functions built into the tool</a:t>
            </a:r>
          </a:p>
          <a:p>
            <a:pPr lvl="1"/>
            <a:r>
              <a:rPr lang="en-US" b="1" dirty="0" smtClean="0"/>
              <a:t>DAX: </a:t>
            </a:r>
            <a:r>
              <a:rPr lang="en-US" dirty="0" smtClean="0"/>
              <a:t>Data Analysis Expressions is another Microsoft coding language that allows for even more complex analysis and visualization than both point and click or VBA. Not available in all Microsoft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7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dirty="0" smtClean="0"/>
              <a:t>In the chat, please list a few pros and cons about using Excel in data analysis. Use critical thinking and consider the topics and theory we discussed last week.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473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7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 Thursday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2.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9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 Tuesday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Warm Up</a:t>
            </a:r>
          </a:p>
          <a:p>
            <a:r>
              <a:rPr lang="en-US" dirty="0" smtClean="0"/>
              <a:t>2. Excel!</a:t>
            </a:r>
          </a:p>
          <a:p>
            <a:r>
              <a:rPr lang="en-US" dirty="0" smtClean="0"/>
              <a:t>3. Working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sz="3200" dirty="0" smtClean="0"/>
              <a:t>How was your weekend?</a:t>
            </a:r>
          </a:p>
          <a:p>
            <a:pPr algn="ctr"/>
            <a:r>
              <a:rPr lang="en-US" sz="3200" dirty="0" smtClean="0"/>
              <a:t>Software or Hardware?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4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Replaces Lotus 1-2-3 (IBM), </a:t>
            </a:r>
            <a:r>
              <a:rPr lang="en-US" dirty="0" err="1" smtClean="0"/>
              <a:t>MultiPlan</a:t>
            </a:r>
            <a:r>
              <a:rPr lang="en-US" dirty="0" smtClean="0"/>
              <a:t>, </a:t>
            </a:r>
            <a:r>
              <a:rPr lang="en-US" dirty="0" err="1" smtClean="0"/>
              <a:t>SuperCalc</a:t>
            </a:r>
            <a:r>
              <a:rPr lang="en-US" dirty="0" smtClean="0"/>
              <a:t>, and VisiCalc (Apple) in the early 90s as the dominant spreadsheet application</a:t>
            </a:r>
          </a:p>
          <a:p>
            <a:pPr lvl="1"/>
            <a:r>
              <a:rPr lang="en-US" dirty="0" smtClean="0"/>
              <a:t>One of the first spreadsheet tools to be used widespread (Cells, Rows, Columns)</a:t>
            </a:r>
          </a:p>
          <a:p>
            <a:pPr lvl="1"/>
            <a:r>
              <a:rPr lang="en-US" dirty="0" smtClean="0"/>
              <a:t>Only the LAMBDA function away from being Turing complete (most coding languages are currently at Turing completeness)</a:t>
            </a:r>
          </a:p>
          <a:p>
            <a:pPr lvl="1"/>
            <a:r>
              <a:rPr lang="en-US" b="1" dirty="0" smtClean="0"/>
              <a:t>Turing completeness</a:t>
            </a:r>
            <a:r>
              <a:rPr lang="en-US" dirty="0" smtClean="0"/>
              <a:t>: The idea that a machine can recognize or decide other data manipulation rule sets</a:t>
            </a:r>
          </a:p>
          <a:p>
            <a:pPr lvl="1"/>
            <a:r>
              <a:rPr lang="en-US" dirty="0" smtClean="0"/>
              <a:t>Closed Source</a:t>
            </a:r>
          </a:p>
          <a:p>
            <a:pPr lvl="1"/>
            <a:r>
              <a:rPr lang="en-US" dirty="0" smtClean="0"/>
              <a:t>484 functions built into the system</a:t>
            </a:r>
          </a:p>
          <a:p>
            <a:pPr lvl="1"/>
            <a:r>
              <a:rPr lang="en-US" dirty="0" smtClean="0"/>
              <a:t>VBA (within Excel) and DAX (other MSFT systems)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>
                <a:hlinkClick r:id="rId2"/>
              </a:rPr>
              <a:t>https://data.fivethirtyeight.com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  <a:p>
            <a:pPr lvl="2"/>
            <a:r>
              <a:rPr lang="en-US" sz="2000" dirty="0" smtClean="0"/>
              <a:t>The Best NBA Players According to RAPTOR</a:t>
            </a:r>
          </a:p>
          <a:p>
            <a:pPr lvl="2"/>
            <a:r>
              <a:rPr lang="en-US" sz="2000" dirty="0" smtClean="0"/>
              <a:t>Download and unzip data</a:t>
            </a:r>
          </a:p>
          <a:p>
            <a:pPr lvl="2"/>
            <a:r>
              <a:rPr lang="en-US" sz="2000" dirty="0" smtClean="0"/>
              <a:t>Open in Excel</a:t>
            </a:r>
          </a:p>
        </p:txBody>
      </p:sp>
    </p:spTree>
    <p:extLst>
      <p:ext uri="{BB962C8B-B14F-4D97-AF65-F5344CB8AC3E}">
        <p14:creationId xmlns:p14="http://schemas.microsoft.com/office/powerpoint/2010/main" val="363099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Organization is key</a:t>
            </a:r>
          </a:p>
          <a:p>
            <a:pPr lvl="1"/>
            <a:r>
              <a:rPr lang="en-US" dirty="0" smtClean="0"/>
              <a:t>Consider your audience</a:t>
            </a:r>
          </a:p>
          <a:p>
            <a:pPr lvl="1"/>
            <a:r>
              <a:rPr lang="en-US" dirty="0" smtClean="0"/>
              <a:t>How can you be scalable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9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Features, Formulas,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Features: Built in or Point and Click options within Excel that are easily accessible</a:t>
            </a:r>
          </a:p>
          <a:p>
            <a:pPr lvl="2"/>
            <a:r>
              <a:rPr lang="en-US" dirty="0" smtClean="0"/>
              <a:t>Lists</a:t>
            </a:r>
          </a:p>
          <a:p>
            <a:pPr lvl="2"/>
            <a:r>
              <a:rPr lang="en-US" dirty="0" smtClean="0"/>
              <a:t>Remove Duplicates</a:t>
            </a:r>
          </a:p>
          <a:p>
            <a:pPr lvl="2"/>
            <a:r>
              <a:rPr lang="en-US" dirty="0" smtClean="0"/>
              <a:t>Filter</a:t>
            </a:r>
          </a:p>
          <a:p>
            <a:pPr lvl="2"/>
            <a:r>
              <a:rPr lang="en-US" dirty="0" smtClean="0"/>
              <a:t>Conditional Formatting</a:t>
            </a:r>
            <a:endParaRPr lang="en-US" dirty="0" smtClean="0"/>
          </a:p>
          <a:p>
            <a:pPr lvl="1"/>
            <a:r>
              <a:rPr lang="en-US" dirty="0" smtClean="0"/>
              <a:t>Formulas: Calculations using mathematical operators without using built in functions</a:t>
            </a:r>
          </a:p>
          <a:p>
            <a:pPr lvl="1"/>
            <a:r>
              <a:rPr lang="en-US" dirty="0" smtClean="0"/>
              <a:t>Functions: Predefined calculations in Excel eliminating need for extensive formula building and coding</a:t>
            </a:r>
          </a:p>
          <a:p>
            <a:pPr lvl="2"/>
            <a:r>
              <a:rPr lang="en-US" dirty="0" smtClean="0"/>
              <a:t>Mathematical Operators (Sum, Diff, </a:t>
            </a:r>
            <a:r>
              <a:rPr lang="en-US" dirty="0" err="1" smtClean="0"/>
              <a:t>Avg</a:t>
            </a:r>
            <a:r>
              <a:rPr lang="en-US" dirty="0" smtClean="0"/>
              <a:t>, Med, Min, Max)</a:t>
            </a:r>
          </a:p>
          <a:p>
            <a:pPr lvl="2"/>
            <a:r>
              <a:rPr lang="en-US" dirty="0" err="1" smtClean="0"/>
              <a:t>CountIf</a:t>
            </a:r>
            <a:r>
              <a:rPr lang="en-US" dirty="0" smtClean="0"/>
              <a:t> and </a:t>
            </a:r>
            <a:r>
              <a:rPr lang="en-US" dirty="0" err="1" smtClean="0"/>
              <a:t>CountIfs</a:t>
            </a:r>
            <a:endParaRPr lang="en-US" dirty="0" smtClean="0"/>
          </a:p>
          <a:p>
            <a:pPr lvl="2"/>
            <a:r>
              <a:rPr lang="en-US" dirty="0" err="1" smtClean="0"/>
              <a:t>Vlookup</a:t>
            </a:r>
            <a:r>
              <a:rPr lang="en-US" dirty="0" smtClean="0"/>
              <a:t>/</a:t>
            </a:r>
            <a:r>
              <a:rPr lang="en-US" dirty="0" err="1" smtClean="0"/>
              <a:t>Hlookup</a:t>
            </a:r>
            <a:endParaRPr lang="en-US" dirty="0" smtClean="0"/>
          </a:p>
          <a:p>
            <a:pPr lvl="2"/>
            <a:r>
              <a:rPr lang="en-US" dirty="0" smtClean="0"/>
              <a:t>Index/Match</a:t>
            </a:r>
          </a:p>
          <a:p>
            <a:pPr lvl="2"/>
            <a:r>
              <a:rPr lang="en-US" dirty="0" smtClean="0"/>
              <a:t>Logical Operators (If, Then, Or, And, Else, </a:t>
            </a:r>
            <a:r>
              <a:rPr lang="en-US" dirty="0" err="1" smtClean="0"/>
              <a:t>ElseIf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Date Operators (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7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Open </a:t>
            </a:r>
            <a:r>
              <a:rPr lang="en-US" dirty="0" err="1" smtClean="0"/>
              <a:t>historical_RAPTOR_by_team</a:t>
            </a:r>
            <a:endParaRPr lang="en-US" dirty="0" smtClean="0"/>
          </a:p>
          <a:p>
            <a:pPr lvl="1"/>
            <a:r>
              <a:rPr lang="en-US" dirty="0" smtClean="0"/>
              <a:t>Open README</a:t>
            </a:r>
            <a:endParaRPr lang="en-US" dirty="0"/>
          </a:p>
          <a:p>
            <a:pPr lvl="1"/>
            <a:r>
              <a:rPr lang="en-US" dirty="0" smtClean="0"/>
              <a:t>Label original tab ‘Data’</a:t>
            </a:r>
          </a:p>
          <a:p>
            <a:pPr lvl="1"/>
            <a:r>
              <a:rPr lang="en-US" dirty="0" smtClean="0"/>
              <a:t>Add four new tabs. Label them ‘</a:t>
            </a:r>
            <a:r>
              <a:rPr lang="en-US" dirty="0" err="1" smtClean="0"/>
              <a:t>Viz</a:t>
            </a:r>
            <a:r>
              <a:rPr lang="en-US" dirty="0" smtClean="0"/>
              <a:t>’, ‘Analysis’, ‘Lists’, ‘Key’</a:t>
            </a:r>
            <a:endParaRPr lang="en-US" dirty="0" smtClean="0"/>
          </a:p>
          <a:p>
            <a:pPr lvl="1"/>
            <a:r>
              <a:rPr lang="en-US" dirty="0" smtClean="0"/>
              <a:t>Copy README text to cell A1 of Key tab</a:t>
            </a:r>
            <a:endParaRPr lang="en-US" dirty="0"/>
          </a:p>
          <a:p>
            <a:pPr lvl="1"/>
            <a:r>
              <a:rPr lang="en-US" dirty="0" smtClean="0"/>
              <a:t>Copy columns A:E to Lists tab</a:t>
            </a:r>
            <a:endParaRPr lang="en-US" dirty="0"/>
          </a:p>
          <a:p>
            <a:pPr lvl="1"/>
            <a:r>
              <a:rPr lang="en-US" dirty="0" smtClean="0"/>
              <a:t>Select column A, move to the DATA tab in the ribbon, use REMOVE DUPLICATES (when prompted click continue with current selection. This gives a list of unique values in only column A. Expanding the selection would create an inclusive unique list of all those columns)</a:t>
            </a:r>
          </a:p>
          <a:p>
            <a:pPr lvl="1"/>
            <a:r>
              <a:rPr lang="en-US" dirty="0" smtClean="0"/>
              <a:t>Repeat with Lists tab columns B:E</a:t>
            </a:r>
          </a:p>
          <a:p>
            <a:pPr lvl="1"/>
            <a:r>
              <a:rPr lang="en-US" dirty="0" smtClean="0"/>
              <a:t>In tab Analysis, </a:t>
            </a:r>
            <a:r>
              <a:rPr lang="en-US" dirty="0"/>
              <a:t>s</a:t>
            </a:r>
            <a:r>
              <a:rPr lang="en-US" dirty="0" smtClean="0"/>
              <a:t>elect A:2. Still on the DATA tab in the ribbon, select Data Validation. Use the Allow dropdown to select List. Uncheck Ignore Blank. In Source</a:t>
            </a:r>
            <a:r>
              <a:rPr lang="en-US" dirty="0"/>
              <a:t>, 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insert </a:t>
            </a:r>
            <a:r>
              <a:rPr lang="en-US" dirty="0" smtClean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=Data!$A$2:$A$100000</a:t>
            </a:r>
            <a:endParaRPr lang="en-US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9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Select cell B2 and enter </a:t>
            </a:r>
            <a:r>
              <a:rPr lang="en-US" dirty="0" smtClean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COUNTIFS(Data!A:A,Analysis!A2</a:t>
            </a:r>
            <a:r>
              <a:rPr lang="en-US" dirty="0" smtClean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)</a:t>
            </a:r>
          </a:p>
          <a:p>
            <a:pPr lvl="1"/>
            <a:r>
              <a:rPr lang="en-US" dirty="0" smtClean="0"/>
              <a:t>Select cell A1 and write the word </a:t>
            </a:r>
            <a:r>
              <a:rPr lang="en-US" b="1" dirty="0" smtClean="0"/>
              <a:t>Player</a:t>
            </a:r>
          </a:p>
          <a:p>
            <a:pPr lvl="1"/>
            <a:r>
              <a:rPr lang="en-US" dirty="0" smtClean="0"/>
              <a:t>Select cell B1 and write the label </a:t>
            </a:r>
            <a:r>
              <a:rPr lang="en-US" b="1" dirty="0" smtClean="0"/>
              <a:t>Number of Years in Play</a:t>
            </a:r>
          </a:p>
          <a:p>
            <a:pPr lvl="1"/>
            <a:r>
              <a:rPr lang="en-US" dirty="0" smtClean="0"/>
              <a:t>Move to cells E1, F1, and G1. Label </a:t>
            </a:r>
            <a:r>
              <a:rPr lang="en-US" b="1" dirty="0" smtClean="0"/>
              <a:t>Team, Year</a:t>
            </a:r>
            <a:r>
              <a:rPr lang="en-US" dirty="0" smtClean="0"/>
              <a:t>, and </a:t>
            </a:r>
            <a:r>
              <a:rPr lang="en-US" b="1" dirty="0" smtClean="0"/>
              <a:t>Number of Players </a:t>
            </a:r>
            <a:r>
              <a:rPr lang="en-US" dirty="0" smtClean="0"/>
              <a:t>respectively </a:t>
            </a:r>
          </a:p>
          <a:p>
            <a:pPr lvl="1"/>
            <a:r>
              <a:rPr lang="en-US" dirty="0" smtClean="0"/>
              <a:t>In cell E2, create another list using the Team column in the lists tab. Repeat this process with Year.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  <a:cs typeface="Lucida Sans Typewriter" panose="020B0602040502020304" pitchFamily="33" charset="0"/>
              </a:rPr>
              <a:t>In cell G2 use the COUNTIFS function </a:t>
            </a:r>
            <a:r>
              <a:rPr lang="en-US" dirty="0">
                <a:solidFill>
                  <a:srgbClr val="FF0000"/>
                </a:solidFill>
                <a:cs typeface="Lucida Sans Typewriter" panose="020B0602040502020304" pitchFamily="33" charset="0"/>
              </a:rPr>
              <a:t>to write </a:t>
            </a:r>
            <a:r>
              <a:rPr lang="en-US" dirty="0">
                <a:solidFill>
                  <a:srgbClr val="FF0000"/>
                </a:solidFill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=COUNTIFS(Data!$E:$E,Analysis!E2,Data!$C:$C,Analysis!F2</a:t>
            </a:r>
            <a:r>
              <a:rPr lang="en-US" dirty="0" smtClean="0">
                <a:solidFill>
                  <a:srgbClr val="FF0000"/>
                </a:solidFill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)</a:t>
            </a:r>
            <a:endParaRPr lang="en-US" dirty="0">
              <a:solidFill>
                <a:srgbClr val="FF0000"/>
              </a:solidFill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pPr lvl="1"/>
            <a:r>
              <a:rPr lang="en-US" dirty="0" smtClean="0">
                <a:cs typeface="Lucida Sans Typewriter" panose="020B0602040502020304" pitchFamily="33" charset="0"/>
              </a:rPr>
              <a:t>Starting in cell J2, uniquely copy all the provided years within the dataset. Starting in cell K1, copy each of the stat column types onto the Analysis tab</a:t>
            </a:r>
          </a:p>
          <a:p>
            <a:pPr lvl="1"/>
            <a:r>
              <a:rPr lang="en-US" dirty="0" smtClean="0">
                <a:cs typeface="Lucida Sans Typewriter" panose="020B0602040502020304" pitchFamily="33" charset="0"/>
              </a:rPr>
              <a:t>Using the INDEX and MATCH functions </a:t>
            </a:r>
            <a:r>
              <a:rPr lang="en-US" dirty="0">
                <a:cs typeface="Lucida Sans Typewriter" panose="020B0602040502020304" pitchFamily="33" charset="0"/>
              </a:rPr>
              <a:t>in cell K2, type 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=INDEX(Data!$A:$Q,(MATCH(Analysis!$J2,Data!$C:$C,0)),MATCH(Analysis!K$1,Data!$A$1:$Q$1,0</a:t>
            </a:r>
            <a:r>
              <a:rPr lang="en-US" dirty="0" smtClean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))</a:t>
            </a:r>
          </a:p>
          <a:p>
            <a:pPr lvl="1"/>
            <a:r>
              <a:rPr lang="en-US" dirty="0" smtClean="0">
                <a:cs typeface="Lucida Sans Typewriter" panose="020B0602040502020304" pitchFamily="33" charset="0"/>
              </a:rPr>
              <a:t>Move to the </a:t>
            </a:r>
            <a:r>
              <a:rPr lang="en-US" dirty="0" err="1" smtClean="0">
                <a:cs typeface="Lucida Sans Typewriter" panose="020B0602040502020304" pitchFamily="33" charset="0"/>
              </a:rPr>
              <a:t>Viz</a:t>
            </a:r>
            <a:r>
              <a:rPr lang="en-US" dirty="0" smtClean="0">
                <a:cs typeface="Lucida Sans Typewriter" panose="020B0602040502020304" pitchFamily="33" charset="0"/>
              </a:rPr>
              <a:t> tab</a:t>
            </a:r>
          </a:p>
        </p:txBody>
      </p:sp>
    </p:spTree>
    <p:extLst>
      <p:ext uri="{BB962C8B-B14F-4D97-AF65-F5344CB8AC3E}">
        <p14:creationId xmlns:p14="http://schemas.microsoft.com/office/powerpoint/2010/main" val="21247485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4693</TotalTime>
  <Words>819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Lucida Sans Typewriter</vt:lpstr>
      <vt:lpstr>Retrospect</vt:lpstr>
      <vt:lpstr>SCN093 Applied Data Science</vt:lpstr>
      <vt:lpstr>Agenda: Tuesday Session</vt:lpstr>
      <vt:lpstr>Warm Up</vt:lpstr>
      <vt:lpstr>Excel!</vt:lpstr>
      <vt:lpstr>Accessing Data</vt:lpstr>
      <vt:lpstr>Setting Up</vt:lpstr>
      <vt:lpstr>Features, Formulas, and Functions</vt:lpstr>
      <vt:lpstr>Steps</vt:lpstr>
      <vt:lpstr>Steps</vt:lpstr>
      <vt:lpstr>Steps</vt:lpstr>
      <vt:lpstr>Pivot Tables</vt:lpstr>
      <vt:lpstr>VBA and DAX</vt:lpstr>
      <vt:lpstr>Discussion</vt:lpstr>
      <vt:lpstr>Questions</vt:lpstr>
      <vt:lpstr>Agenda: Thursday Session</vt:lpstr>
      <vt:lpstr>Questions</vt:lpstr>
    </vt:vector>
  </TitlesOfParts>
  <Company>City of Syracuse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Darcangelo, Amanda</dc:creator>
  <cp:lastModifiedBy>Darcangelo, Amanda</cp:lastModifiedBy>
  <cp:revision>43</cp:revision>
  <dcterms:created xsi:type="dcterms:W3CDTF">2021-05-17T11:57:58Z</dcterms:created>
  <dcterms:modified xsi:type="dcterms:W3CDTF">2021-07-28T09:08:38Z</dcterms:modified>
</cp:coreProperties>
</file>