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3" userDrawn="1">
          <p15:clr>
            <a:srgbClr val="A4A3A4"/>
          </p15:clr>
        </p15:guide>
        <p15:guide id="2" pos="3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5701"/>
  </p:normalViewPr>
  <p:slideViewPr>
    <p:cSldViewPr>
      <p:cViewPr>
        <p:scale>
          <a:sx n="60" d="100"/>
          <a:sy n="60" d="100"/>
        </p:scale>
        <p:origin x="-64" y="1112"/>
      </p:cViewPr>
      <p:guideLst>
        <p:guide orient="horz" pos="3453"/>
        <p:guide pos="3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E1BA-E0CB-4657-B2B2-8C9D8B137558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C14B-E930-4888-AD3E-7B1F79410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9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E1BA-E0CB-4657-B2B2-8C9D8B137558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C14B-E930-4888-AD3E-7B1F79410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7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E1BA-E0CB-4657-B2B2-8C9D8B137558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C14B-E930-4888-AD3E-7B1F79410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1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E1BA-E0CB-4657-B2B2-8C9D8B137558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C14B-E930-4888-AD3E-7B1F79410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8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E1BA-E0CB-4657-B2B2-8C9D8B137558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C14B-E930-4888-AD3E-7B1F79410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4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E1BA-E0CB-4657-B2B2-8C9D8B137558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C14B-E930-4888-AD3E-7B1F79410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0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E1BA-E0CB-4657-B2B2-8C9D8B137558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C14B-E930-4888-AD3E-7B1F79410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5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E1BA-E0CB-4657-B2B2-8C9D8B137558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C14B-E930-4888-AD3E-7B1F79410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E1BA-E0CB-4657-B2B2-8C9D8B137558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C14B-E930-4888-AD3E-7B1F79410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E1BA-E0CB-4657-B2B2-8C9D8B137558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C14B-E930-4888-AD3E-7B1F79410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7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7E1BA-E0CB-4657-B2B2-8C9D8B137558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C14B-E930-4888-AD3E-7B1F79410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1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7E1BA-E0CB-4657-B2B2-8C9D8B137558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EC14B-E930-4888-AD3E-7B1F79410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Masking is the process by which the detection threshold of a signal is increased by the presence of a stronger signal (masker). </a:t>
            </a:r>
            <a:endParaRPr lang="en-CA" dirty="0" smtClean="0"/>
          </a:p>
          <a:p>
            <a:r>
              <a:rPr lang="en-CA" dirty="0" smtClean="0"/>
              <a:t>A </a:t>
            </a:r>
            <a:r>
              <a:rPr lang="en-CA" dirty="0"/>
              <a:t>‘not-masked’ threshold is the quietest level of the signal which can be perceived when </a:t>
            </a:r>
            <a:r>
              <a:rPr lang="en-CA" dirty="0" smtClean="0"/>
              <a:t>isolated (in quiet).</a:t>
            </a:r>
          </a:p>
          <a:p>
            <a:r>
              <a:rPr lang="en-CA" dirty="0" smtClean="0"/>
              <a:t> </a:t>
            </a:r>
            <a:r>
              <a:rPr lang="en-CA" dirty="0"/>
              <a:t>A masked threshold is the quietest level of a signal that can be perceived when accompanied by noise. </a:t>
            </a:r>
            <a:endParaRPr lang="en-CA" dirty="0" smtClean="0"/>
          </a:p>
          <a:p>
            <a:r>
              <a:rPr lang="en-CA" dirty="0" smtClean="0"/>
              <a:t>The </a:t>
            </a:r>
            <a:r>
              <a:rPr lang="en-CA" dirty="0"/>
              <a:t>‘amount of masking’ is the difference between the two, and is defined as the increase (in dB) in the detection threshold of a signal due to the presence of a masker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0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Types of Masking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704719" cy="4351338"/>
          </a:xfrm>
        </p:spPr>
        <p:txBody>
          <a:bodyPr/>
          <a:lstStyle/>
          <a:p>
            <a:r>
              <a:rPr lang="en-US" dirty="0" smtClean="0"/>
              <a:t>Simultaneous Masking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Forward (post-stimulatory) Masking</a:t>
            </a:r>
          </a:p>
          <a:p>
            <a:endParaRPr lang="en-US" dirty="0" smtClean="0"/>
          </a:p>
          <a:p>
            <a:r>
              <a:rPr lang="en-US" dirty="0" smtClean="0"/>
              <a:t>Backward (pre-stimulatory) Masking</a:t>
            </a:r>
          </a:p>
          <a:p>
            <a:endParaRPr lang="en-US" dirty="0" smtClean="0"/>
          </a:p>
        </p:txBody>
      </p:sp>
      <p:grpSp>
        <p:nvGrpSpPr>
          <p:cNvPr id="30" name="Group 29"/>
          <p:cNvGrpSpPr/>
          <p:nvPr/>
        </p:nvGrpSpPr>
        <p:grpSpPr>
          <a:xfrm>
            <a:off x="6096000" y="2852529"/>
            <a:ext cx="5000547" cy="1148765"/>
            <a:chOff x="6096000" y="2852529"/>
            <a:chExt cx="5000547" cy="1148765"/>
          </a:xfrm>
        </p:grpSpPr>
        <p:sp>
          <p:nvSpPr>
            <p:cNvPr id="25" name="Hexagon 24"/>
            <p:cNvSpPr/>
            <p:nvPr/>
          </p:nvSpPr>
          <p:spPr>
            <a:xfrm>
              <a:off x="6401744" y="2983590"/>
              <a:ext cx="2701653" cy="83522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6096000" y="3401202"/>
              <a:ext cx="44909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ctagon 26"/>
            <p:cNvSpPr/>
            <p:nvPr/>
          </p:nvSpPr>
          <p:spPr>
            <a:xfrm>
              <a:off x="9286606" y="2852529"/>
              <a:ext cx="551271" cy="1148765"/>
            </a:xfrm>
            <a:prstGeom prst="octagon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251237" y="3325760"/>
              <a:ext cx="845310" cy="493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96000" y="1533917"/>
            <a:ext cx="5000547" cy="1148765"/>
            <a:chOff x="6096000" y="1533917"/>
            <a:chExt cx="5000547" cy="1148765"/>
          </a:xfrm>
        </p:grpSpPr>
        <p:sp>
          <p:nvSpPr>
            <p:cNvPr id="6" name="Hexagon 5"/>
            <p:cNvSpPr/>
            <p:nvPr/>
          </p:nvSpPr>
          <p:spPr>
            <a:xfrm>
              <a:off x="6401744" y="1682865"/>
              <a:ext cx="2701653" cy="83522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096000" y="2100477"/>
              <a:ext cx="44909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251237" y="2025035"/>
              <a:ext cx="845310" cy="493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  <p:sp>
          <p:nvSpPr>
            <p:cNvPr id="29" name="Octagon 28"/>
            <p:cNvSpPr/>
            <p:nvPr/>
          </p:nvSpPr>
          <p:spPr>
            <a:xfrm>
              <a:off x="6975125" y="1533917"/>
              <a:ext cx="551271" cy="1148765"/>
            </a:xfrm>
            <a:prstGeom prst="octagon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96000" y="4310025"/>
            <a:ext cx="5000547" cy="1148765"/>
            <a:chOff x="6096000" y="1533917"/>
            <a:chExt cx="5000547" cy="1148765"/>
          </a:xfrm>
        </p:grpSpPr>
        <p:sp>
          <p:nvSpPr>
            <p:cNvPr id="33" name="Hexagon 32"/>
            <p:cNvSpPr/>
            <p:nvPr/>
          </p:nvSpPr>
          <p:spPr>
            <a:xfrm>
              <a:off x="7292080" y="1682865"/>
              <a:ext cx="2701653" cy="83522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6096000" y="2100477"/>
              <a:ext cx="44909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0251237" y="2025035"/>
              <a:ext cx="845310" cy="493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  <p:sp>
          <p:nvSpPr>
            <p:cNvPr id="36" name="Octagon 35"/>
            <p:cNvSpPr/>
            <p:nvPr/>
          </p:nvSpPr>
          <p:spPr>
            <a:xfrm>
              <a:off x="6566053" y="1533917"/>
              <a:ext cx="551271" cy="1148765"/>
            </a:xfrm>
            <a:prstGeom prst="octagon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2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Types of Masking: Simultaneous Masking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0425"/>
            <a:ext cx="5321968" cy="3660775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Frequency domain </a:t>
            </a:r>
            <a:r>
              <a:rPr lang="en-US" sz="2600" dirty="0" smtClean="0"/>
              <a:t>phenomenon</a:t>
            </a:r>
            <a:endParaRPr lang="en-US" sz="2600" dirty="0"/>
          </a:p>
          <a:p>
            <a:r>
              <a:rPr lang="en-US" sz="2600" dirty="0"/>
              <a:t>Occurs when a signal is made inaudible by a simultaneously occurring stronger </a:t>
            </a:r>
            <a:r>
              <a:rPr lang="en-US" sz="2600" dirty="0" smtClean="0"/>
              <a:t>signal</a:t>
            </a:r>
            <a:endParaRPr lang="en-US" sz="2600" dirty="0"/>
          </a:p>
          <a:p>
            <a:r>
              <a:rPr lang="en-US" sz="2600" dirty="0"/>
              <a:t>Masking thresholds depend on SPL and the characteristics of both </a:t>
            </a:r>
            <a:r>
              <a:rPr lang="en-US" sz="2600" dirty="0" smtClean="0"/>
              <a:t>signals</a:t>
            </a:r>
          </a:p>
          <a:p>
            <a:r>
              <a:rPr lang="en-US" sz="2600" dirty="0">
                <a:ea typeface="DIN Condensed" charset="0"/>
                <a:cs typeface="DIN Condensed" charset="0"/>
              </a:rPr>
              <a:t>H</a:t>
            </a:r>
            <a:r>
              <a:rPr lang="en-US" sz="2600" dirty="0" smtClean="0">
                <a:ea typeface="DIN Condensed" charset="0"/>
                <a:cs typeface="DIN Condensed" charset="0"/>
              </a:rPr>
              <a:t>igher frequencies are more easily masked</a:t>
            </a:r>
            <a:endParaRPr lang="en-US" sz="2600" dirty="0"/>
          </a:p>
          <a:p>
            <a:endParaRPr lang="en-US" dirty="0"/>
          </a:p>
        </p:txBody>
      </p:sp>
      <p:pic>
        <p:nvPicPr>
          <p:cNvPr id="4" name="Content Placeholder 3" descr="igure192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76463"/>
            <a:ext cx="519430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058400" y="1945759"/>
            <a:ext cx="153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Moore, 1995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Types of Masking: Simultaneous Masking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6649"/>
          </a:xfrm>
        </p:spPr>
        <p:txBody>
          <a:bodyPr/>
          <a:lstStyle/>
          <a:p>
            <a:r>
              <a:rPr lang="en-US" dirty="0" smtClean="0"/>
              <a:t>Fletcher suggested that the auditory system behaves like a bank of overlapping band pass filters called “auditory filters”</a:t>
            </a:r>
          </a:p>
          <a:p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2908866" y="2960251"/>
            <a:ext cx="6920934" cy="1535549"/>
            <a:chOff x="2908866" y="2960251"/>
            <a:chExt cx="6920934" cy="1535549"/>
          </a:xfrm>
        </p:grpSpPr>
        <p:sp>
          <p:nvSpPr>
            <p:cNvPr id="8" name="Triangle 6"/>
            <p:cNvSpPr/>
            <p:nvPr/>
          </p:nvSpPr>
          <p:spPr>
            <a:xfrm>
              <a:off x="2908866" y="2982202"/>
              <a:ext cx="1355488" cy="1078349"/>
            </a:xfrm>
            <a:custGeom>
              <a:avLst/>
              <a:gdLst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23600 w 2212884"/>
                <a:gd name="connsiteY0" fmla="*/ 2767263 h 2767263"/>
                <a:gd name="connsiteX1" fmla="*/ 1106442 w 2212884"/>
                <a:gd name="connsiteY1" fmla="*/ 0 h 2767263"/>
                <a:gd name="connsiteX2" fmla="*/ 2189284 w 2212884"/>
                <a:gd name="connsiteY2" fmla="*/ 2767263 h 2767263"/>
                <a:gd name="connsiteX3" fmla="*/ 23600 w 2212884"/>
                <a:gd name="connsiteY3" fmla="*/ 2767263 h 2767263"/>
                <a:gd name="connsiteX0" fmla="*/ 0 w 2189284"/>
                <a:gd name="connsiteY0" fmla="*/ 2767263 h 2767263"/>
                <a:gd name="connsiteX1" fmla="*/ 1082842 w 2189284"/>
                <a:gd name="connsiteY1" fmla="*/ 0 h 2767263"/>
                <a:gd name="connsiteX2" fmla="*/ 2165684 w 2189284"/>
                <a:gd name="connsiteY2" fmla="*/ 2767263 h 2767263"/>
                <a:gd name="connsiteX3" fmla="*/ 0 w 21892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5684" h="2767281">
                  <a:moveTo>
                    <a:pt x="0" y="2767263"/>
                  </a:moveTo>
                  <a:cubicBezTo>
                    <a:pt x="746283" y="2775610"/>
                    <a:pt x="721895" y="0"/>
                    <a:pt x="1082842" y="0"/>
                  </a:cubicBezTo>
                  <a:cubicBezTo>
                    <a:pt x="1443789" y="0"/>
                    <a:pt x="1431758" y="2763253"/>
                    <a:pt x="2165684" y="2767263"/>
                  </a:cubicBezTo>
                  <a:lnTo>
                    <a:pt x="0" y="2767263"/>
                  </a:lnTo>
                  <a:close/>
                </a:path>
              </a:pathLst>
            </a:custGeom>
            <a:solidFill>
              <a:srgbClr val="9DC3E6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iangle 6"/>
            <p:cNvSpPr/>
            <p:nvPr/>
          </p:nvSpPr>
          <p:spPr>
            <a:xfrm>
              <a:off x="5045015" y="2982202"/>
              <a:ext cx="1355488" cy="1078349"/>
            </a:xfrm>
            <a:custGeom>
              <a:avLst/>
              <a:gdLst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23600 w 2212884"/>
                <a:gd name="connsiteY0" fmla="*/ 2767263 h 2767263"/>
                <a:gd name="connsiteX1" fmla="*/ 1106442 w 2212884"/>
                <a:gd name="connsiteY1" fmla="*/ 0 h 2767263"/>
                <a:gd name="connsiteX2" fmla="*/ 2189284 w 2212884"/>
                <a:gd name="connsiteY2" fmla="*/ 2767263 h 2767263"/>
                <a:gd name="connsiteX3" fmla="*/ 23600 w 2212884"/>
                <a:gd name="connsiteY3" fmla="*/ 2767263 h 2767263"/>
                <a:gd name="connsiteX0" fmla="*/ 0 w 2189284"/>
                <a:gd name="connsiteY0" fmla="*/ 2767263 h 2767263"/>
                <a:gd name="connsiteX1" fmla="*/ 1082842 w 2189284"/>
                <a:gd name="connsiteY1" fmla="*/ 0 h 2767263"/>
                <a:gd name="connsiteX2" fmla="*/ 2165684 w 2189284"/>
                <a:gd name="connsiteY2" fmla="*/ 2767263 h 2767263"/>
                <a:gd name="connsiteX3" fmla="*/ 0 w 21892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5684" h="2767281">
                  <a:moveTo>
                    <a:pt x="0" y="2767263"/>
                  </a:moveTo>
                  <a:cubicBezTo>
                    <a:pt x="746283" y="2775610"/>
                    <a:pt x="721895" y="0"/>
                    <a:pt x="1082842" y="0"/>
                  </a:cubicBezTo>
                  <a:cubicBezTo>
                    <a:pt x="1443789" y="0"/>
                    <a:pt x="1431758" y="2763253"/>
                    <a:pt x="2165684" y="2767263"/>
                  </a:cubicBezTo>
                  <a:lnTo>
                    <a:pt x="0" y="2767263"/>
                  </a:lnTo>
                  <a:close/>
                </a:path>
              </a:pathLst>
            </a:custGeom>
            <a:solidFill>
              <a:srgbClr val="9DC3E6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iangle 6"/>
            <p:cNvSpPr/>
            <p:nvPr/>
          </p:nvSpPr>
          <p:spPr>
            <a:xfrm>
              <a:off x="3195025" y="2982202"/>
              <a:ext cx="1355488" cy="1078349"/>
            </a:xfrm>
            <a:custGeom>
              <a:avLst/>
              <a:gdLst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23600 w 2212884"/>
                <a:gd name="connsiteY0" fmla="*/ 2767263 h 2767263"/>
                <a:gd name="connsiteX1" fmla="*/ 1106442 w 2212884"/>
                <a:gd name="connsiteY1" fmla="*/ 0 h 2767263"/>
                <a:gd name="connsiteX2" fmla="*/ 2189284 w 2212884"/>
                <a:gd name="connsiteY2" fmla="*/ 2767263 h 2767263"/>
                <a:gd name="connsiteX3" fmla="*/ 23600 w 2212884"/>
                <a:gd name="connsiteY3" fmla="*/ 2767263 h 2767263"/>
                <a:gd name="connsiteX0" fmla="*/ 0 w 2189284"/>
                <a:gd name="connsiteY0" fmla="*/ 2767263 h 2767263"/>
                <a:gd name="connsiteX1" fmla="*/ 1082842 w 2189284"/>
                <a:gd name="connsiteY1" fmla="*/ 0 h 2767263"/>
                <a:gd name="connsiteX2" fmla="*/ 2165684 w 2189284"/>
                <a:gd name="connsiteY2" fmla="*/ 2767263 h 2767263"/>
                <a:gd name="connsiteX3" fmla="*/ 0 w 21892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5684" h="2767281">
                  <a:moveTo>
                    <a:pt x="0" y="2767263"/>
                  </a:moveTo>
                  <a:cubicBezTo>
                    <a:pt x="746283" y="2775610"/>
                    <a:pt x="721895" y="0"/>
                    <a:pt x="1082842" y="0"/>
                  </a:cubicBezTo>
                  <a:cubicBezTo>
                    <a:pt x="1443789" y="0"/>
                    <a:pt x="1431758" y="2763253"/>
                    <a:pt x="2165684" y="2767263"/>
                  </a:cubicBezTo>
                  <a:lnTo>
                    <a:pt x="0" y="2767263"/>
                  </a:lnTo>
                  <a:close/>
                </a:path>
              </a:pathLst>
            </a:custGeom>
            <a:solidFill>
              <a:srgbClr val="9DC3E6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iangle 6"/>
            <p:cNvSpPr/>
            <p:nvPr/>
          </p:nvSpPr>
          <p:spPr>
            <a:xfrm>
              <a:off x="3481183" y="2982202"/>
              <a:ext cx="1355488" cy="1078349"/>
            </a:xfrm>
            <a:custGeom>
              <a:avLst/>
              <a:gdLst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23600 w 2212884"/>
                <a:gd name="connsiteY0" fmla="*/ 2767263 h 2767263"/>
                <a:gd name="connsiteX1" fmla="*/ 1106442 w 2212884"/>
                <a:gd name="connsiteY1" fmla="*/ 0 h 2767263"/>
                <a:gd name="connsiteX2" fmla="*/ 2189284 w 2212884"/>
                <a:gd name="connsiteY2" fmla="*/ 2767263 h 2767263"/>
                <a:gd name="connsiteX3" fmla="*/ 23600 w 2212884"/>
                <a:gd name="connsiteY3" fmla="*/ 2767263 h 2767263"/>
                <a:gd name="connsiteX0" fmla="*/ 0 w 2189284"/>
                <a:gd name="connsiteY0" fmla="*/ 2767263 h 2767263"/>
                <a:gd name="connsiteX1" fmla="*/ 1082842 w 2189284"/>
                <a:gd name="connsiteY1" fmla="*/ 0 h 2767263"/>
                <a:gd name="connsiteX2" fmla="*/ 2165684 w 2189284"/>
                <a:gd name="connsiteY2" fmla="*/ 2767263 h 2767263"/>
                <a:gd name="connsiteX3" fmla="*/ 0 w 21892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5684" h="2767281">
                  <a:moveTo>
                    <a:pt x="0" y="2767263"/>
                  </a:moveTo>
                  <a:cubicBezTo>
                    <a:pt x="746283" y="2775610"/>
                    <a:pt x="721895" y="0"/>
                    <a:pt x="1082842" y="0"/>
                  </a:cubicBezTo>
                  <a:cubicBezTo>
                    <a:pt x="1443789" y="0"/>
                    <a:pt x="1431758" y="2763253"/>
                    <a:pt x="2165684" y="2767263"/>
                  </a:cubicBezTo>
                  <a:lnTo>
                    <a:pt x="0" y="2767263"/>
                  </a:lnTo>
                  <a:close/>
                </a:path>
              </a:pathLst>
            </a:custGeom>
            <a:solidFill>
              <a:srgbClr val="9DC3E6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iangle 6"/>
            <p:cNvSpPr/>
            <p:nvPr/>
          </p:nvSpPr>
          <p:spPr>
            <a:xfrm>
              <a:off x="3767342" y="2982202"/>
              <a:ext cx="1355488" cy="1078349"/>
            </a:xfrm>
            <a:custGeom>
              <a:avLst/>
              <a:gdLst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23600 w 2212884"/>
                <a:gd name="connsiteY0" fmla="*/ 2767263 h 2767263"/>
                <a:gd name="connsiteX1" fmla="*/ 1106442 w 2212884"/>
                <a:gd name="connsiteY1" fmla="*/ 0 h 2767263"/>
                <a:gd name="connsiteX2" fmla="*/ 2189284 w 2212884"/>
                <a:gd name="connsiteY2" fmla="*/ 2767263 h 2767263"/>
                <a:gd name="connsiteX3" fmla="*/ 23600 w 2212884"/>
                <a:gd name="connsiteY3" fmla="*/ 2767263 h 2767263"/>
                <a:gd name="connsiteX0" fmla="*/ 0 w 2189284"/>
                <a:gd name="connsiteY0" fmla="*/ 2767263 h 2767263"/>
                <a:gd name="connsiteX1" fmla="*/ 1082842 w 2189284"/>
                <a:gd name="connsiteY1" fmla="*/ 0 h 2767263"/>
                <a:gd name="connsiteX2" fmla="*/ 2165684 w 2189284"/>
                <a:gd name="connsiteY2" fmla="*/ 2767263 h 2767263"/>
                <a:gd name="connsiteX3" fmla="*/ 0 w 21892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5684" h="2767281">
                  <a:moveTo>
                    <a:pt x="0" y="2767263"/>
                  </a:moveTo>
                  <a:cubicBezTo>
                    <a:pt x="746283" y="2775610"/>
                    <a:pt x="721895" y="0"/>
                    <a:pt x="1082842" y="0"/>
                  </a:cubicBezTo>
                  <a:cubicBezTo>
                    <a:pt x="1443789" y="0"/>
                    <a:pt x="1431758" y="2763253"/>
                    <a:pt x="2165684" y="2767263"/>
                  </a:cubicBezTo>
                  <a:lnTo>
                    <a:pt x="0" y="2767263"/>
                  </a:lnTo>
                  <a:close/>
                </a:path>
              </a:pathLst>
            </a:custGeom>
            <a:solidFill>
              <a:srgbClr val="9DC3E6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iangle 6"/>
            <p:cNvSpPr/>
            <p:nvPr/>
          </p:nvSpPr>
          <p:spPr>
            <a:xfrm>
              <a:off x="4081112" y="2982202"/>
              <a:ext cx="1355488" cy="1078349"/>
            </a:xfrm>
            <a:custGeom>
              <a:avLst/>
              <a:gdLst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23600 w 2212884"/>
                <a:gd name="connsiteY0" fmla="*/ 2767263 h 2767263"/>
                <a:gd name="connsiteX1" fmla="*/ 1106442 w 2212884"/>
                <a:gd name="connsiteY1" fmla="*/ 0 h 2767263"/>
                <a:gd name="connsiteX2" fmla="*/ 2189284 w 2212884"/>
                <a:gd name="connsiteY2" fmla="*/ 2767263 h 2767263"/>
                <a:gd name="connsiteX3" fmla="*/ 23600 w 2212884"/>
                <a:gd name="connsiteY3" fmla="*/ 2767263 h 2767263"/>
                <a:gd name="connsiteX0" fmla="*/ 0 w 2189284"/>
                <a:gd name="connsiteY0" fmla="*/ 2767263 h 2767263"/>
                <a:gd name="connsiteX1" fmla="*/ 1082842 w 2189284"/>
                <a:gd name="connsiteY1" fmla="*/ 0 h 2767263"/>
                <a:gd name="connsiteX2" fmla="*/ 2165684 w 2189284"/>
                <a:gd name="connsiteY2" fmla="*/ 2767263 h 2767263"/>
                <a:gd name="connsiteX3" fmla="*/ 0 w 21892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5684" h="2767281">
                  <a:moveTo>
                    <a:pt x="0" y="2767263"/>
                  </a:moveTo>
                  <a:cubicBezTo>
                    <a:pt x="746283" y="2775610"/>
                    <a:pt x="721895" y="0"/>
                    <a:pt x="1082842" y="0"/>
                  </a:cubicBezTo>
                  <a:cubicBezTo>
                    <a:pt x="1443789" y="0"/>
                    <a:pt x="1431758" y="2763253"/>
                    <a:pt x="2165684" y="2767263"/>
                  </a:cubicBezTo>
                  <a:lnTo>
                    <a:pt x="0" y="2767263"/>
                  </a:lnTo>
                  <a:close/>
                </a:path>
              </a:pathLst>
            </a:custGeom>
            <a:solidFill>
              <a:srgbClr val="9DC3E6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iangle 6"/>
            <p:cNvSpPr/>
            <p:nvPr/>
          </p:nvSpPr>
          <p:spPr>
            <a:xfrm>
              <a:off x="4380787" y="2985582"/>
              <a:ext cx="1355488" cy="1078349"/>
            </a:xfrm>
            <a:custGeom>
              <a:avLst/>
              <a:gdLst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23600 w 2212884"/>
                <a:gd name="connsiteY0" fmla="*/ 2767263 h 2767263"/>
                <a:gd name="connsiteX1" fmla="*/ 1106442 w 2212884"/>
                <a:gd name="connsiteY1" fmla="*/ 0 h 2767263"/>
                <a:gd name="connsiteX2" fmla="*/ 2189284 w 2212884"/>
                <a:gd name="connsiteY2" fmla="*/ 2767263 h 2767263"/>
                <a:gd name="connsiteX3" fmla="*/ 23600 w 2212884"/>
                <a:gd name="connsiteY3" fmla="*/ 2767263 h 2767263"/>
                <a:gd name="connsiteX0" fmla="*/ 0 w 2189284"/>
                <a:gd name="connsiteY0" fmla="*/ 2767263 h 2767263"/>
                <a:gd name="connsiteX1" fmla="*/ 1082842 w 2189284"/>
                <a:gd name="connsiteY1" fmla="*/ 0 h 2767263"/>
                <a:gd name="connsiteX2" fmla="*/ 2165684 w 2189284"/>
                <a:gd name="connsiteY2" fmla="*/ 2767263 h 2767263"/>
                <a:gd name="connsiteX3" fmla="*/ 0 w 21892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5684" h="2767281">
                  <a:moveTo>
                    <a:pt x="0" y="2767263"/>
                  </a:moveTo>
                  <a:cubicBezTo>
                    <a:pt x="746283" y="2775610"/>
                    <a:pt x="721895" y="0"/>
                    <a:pt x="1082842" y="0"/>
                  </a:cubicBezTo>
                  <a:cubicBezTo>
                    <a:pt x="1443789" y="0"/>
                    <a:pt x="1431758" y="2763253"/>
                    <a:pt x="2165684" y="2767263"/>
                  </a:cubicBezTo>
                  <a:lnTo>
                    <a:pt x="0" y="2767263"/>
                  </a:lnTo>
                  <a:close/>
                </a:path>
              </a:pathLst>
            </a:custGeom>
            <a:solidFill>
              <a:srgbClr val="9DC3E6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iangle 6"/>
            <p:cNvSpPr/>
            <p:nvPr/>
          </p:nvSpPr>
          <p:spPr>
            <a:xfrm>
              <a:off x="4731244" y="2982202"/>
              <a:ext cx="1355488" cy="1078349"/>
            </a:xfrm>
            <a:custGeom>
              <a:avLst/>
              <a:gdLst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23600 w 2212884"/>
                <a:gd name="connsiteY0" fmla="*/ 2767263 h 2767263"/>
                <a:gd name="connsiteX1" fmla="*/ 1106442 w 2212884"/>
                <a:gd name="connsiteY1" fmla="*/ 0 h 2767263"/>
                <a:gd name="connsiteX2" fmla="*/ 2189284 w 2212884"/>
                <a:gd name="connsiteY2" fmla="*/ 2767263 h 2767263"/>
                <a:gd name="connsiteX3" fmla="*/ 23600 w 2212884"/>
                <a:gd name="connsiteY3" fmla="*/ 2767263 h 2767263"/>
                <a:gd name="connsiteX0" fmla="*/ 0 w 2189284"/>
                <a:gd name="connsiteY0" fmla="*/ 2767263 h 2767263"/>
                <a:gd name="connsiteX1" fmla="*/ 1082842 w 2189284"/>
                <a:gd name="connsiteY1" fmla="*/ 0 h 2767263"/>
                <a:gd name="connsiteX2" fmla="*/ 2165684 w 2189284"/>
                <a:gd name="connsiteY2" fmla="*/ 2767263 h 2767263"/>
                <a:gd name="connsiteX3" fmla="*/ 0 w 21892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5684" h="2767281">
                  <a:moveTo>
                    <a:pt x="0" y="2767263"/>
                  </a:moveTo>
                  <a:cubicBezTo>
                    <a:pt x="746283" y="2775610"/>
                    <a:pt x="721895" y="0"/>
                    <a:pt x="1082842" y="0"/>
                  </a:cubicBezTo>
                  <a:cubicBezTo>
                    <a:pt x="1443789" y="0"/>
                    <a:pt x="1431758" y="2763253"/>
                    <a:pt x="2165684" y="2767263"/>
                  </a:cubicBezTo>
                  <a:lnTo>
                    <a:pt x="0" y="2767263"/>
                  </a:lnTo>
                  <a:close/>
                </a:path>
              </a:pathLst>
            </a:custGeom>
            <a:solidFill>
              <a:srgbClr val="9DC3E6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iangle 6"/>
            <p:cNvSpPr/>
            <p:nvPr/>
          </p:nvSpPr>
          <p:spPr>
            <a:xfrm>
              <a:off x="5057951" y="2988443"/>
              <a:ext cx="1355488" cy="1078349"/>
            </a:xfrm>
            <a:custGeom>
              <a:avLst/>
              <a:gdLst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23600 w 2212884"/>
                <a:gd name="connsiteY0" fmla="*/ 2767263 h 2767263"/>
                <a:gd name="connsiteX1" fmla="*/ 1106442 w 2212884"/>
                <a:gd name="connsiteY1" fmla="*/ 0 h 2767263"/>
                <a:gd name="connsiteX2" fmla="*/ 2189284 w 2212884"/>
                <a:gd name="connsiteY2" fmla="*/ 2767263 h 2767263"/>
                <a:gd name="connsiteX3" fmla="*/ 23600 w 2212884"/>
                <a:gd name="connsiteY3" fmla="*/ 2767263 h 2767263"/>
                <a:gd name="connsiteX0" fmla="*/ 0 w 2189284"/>
                <a:gd name="connsiteY0" fmla="*/ 2767263 h 2767263"/>
                <a:gd name="connsiteX1" fmla="*/ 1082842 w 2189284"/>
                <a:gd name="connsiteY1" fmla="*/ 0 h 2767263"/>
                <a:gd name="connsiteX2" fmla="*/ 2165684 w 2189284"/>
                <a:gd name="connsiteY2" fmla="*/ 2767263 h 2767263"/>
                <a:gd name="connsiteX3" fmla="*/ 0 w 21892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5684" h="2767281">
                  <a:moveTo>
                    <a:pt x="0" y="2767263"/>
                  </a:moveTo>
                  <a:cubicBezTo>
                    <a:pt x="746283" y="2775610"/>
                    <a:pt x="721895" y="0"/>
                    <a:pt x="1082842" y="0"/>
                  </a:cubicBezTo>
                  <a:cubicBezTo>
                    <a:pt x="1443789" y="0"/>
                    <a:pt x="1431758" y="2763253"/>
                    <a:pt x="2165684" y="2767263"/>
                  </a:cubicBezTo>
                  <a:lnTo>
                    <a:pt x="0" y="2767263"/>
                  </a:lnTo>
                  <a:close/>
                </a:path>
              </a:pathLst>
            </a:custGeom>
            <a:solidFill>
              <a:srgbClr val="9DC3E6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iangle 6"/>
            <p:cNvSpPr/>
            <p:nvPr/>
          </p:nvSpPr>
          <p:spPr>
            <a:xfrm>
              <a:off x="5055055" y="2982202"/>
              <a:ext cx="1355488" cy="1078349"/>
            </a:xfrm>
            <a:custGeom>
              <a:avLst/>
              <a:gdLst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23600 w 2212884"/>
                <a:gd name="connsiteY0" fmla="*/ 2767263 h 2767263"/>
                <a:gd name="connsiteX1" fmla="*/ 1106442 w 2212884"/>
                <a:gd name="connsiteY1" fmla="*/ 0 h 2767263"/>
                <a:gd name="connsiteX2" fmla="*/ 2189284 w 2212884"/>
                <a:gd name="connsiteY2" fmla="*/ 2767263 h 2767263"/>
                <a:gd name="connsiteX3" fmla="*/ 23600 w 2212884"/>
                <a:gd name="connsiteY3" fmla="*/ 2767263 h 2767263"/>
                <a:gd name="connsiteX0" fmla="*/ 0 w 2189284"/>
                <a:gd name="connsiteY0" fmla="*/ 2767263 h 2767263"/>
                <a:gd name="connsiteX1" fmla="*/ 1082842 w 2189284"/>
                <a:gd name="connsiteY1" fmla="*/ 0 h 2767263"/>
                <a:gd name="connsiteX2" fmla="*/ 2165684 w 2189284"/>
                <a:gd name="connsiteY2" fmla="*/ 2767263 h 2767263"/>
                <a:gd name="connsiteX3" fmla="*/ 0 w 21892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5684" h="2767281">
                  <a:moveTo>
                    <a:pt x="0" y="2767263"/>
                  </a:moveTo>
                  <a:cubicBezTo>
                    <a:pt x="746283" y="2775610"/>
                    <a:pt x="721895" y="0"/>
                    <a:pt x="1082842" y="0"/>
                  </a:cubicBezTo>
                  <a:cubicBezTo>
                    <a:pt x="1443789" y="0"/>
                    <a:pt x="1431758" y="2763253"/>
                    <a:pt x="2165684" y="2767263"/>
                  </a:cubicBezTo>
                  <a:lnTo>
                    <a:pt x="0" y="2767263"/>
                  </a:lnTo>
                  <a:close/>
                </a:path>
              </a:pathLst>
            </a:custGeom>
            <a:solidFill>
              <a:srgbClr val="9DC3E6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riangle 6"/>
            <p:cNvSpPr/>
            <p:nvPr/>
          </p:nvSpPr>
          <p:spPr>
            <a:xfrm>
              <a:off x="5055055" y="2982202"/>
              <a:ext cx="1355488" cy="1078349"/>
            </a:xfrm>
            <a:custGeom>
              <a:avLst/>
              <a:gdLst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23600 w 2212884"/>
                <a:gd name="connsiteY0" fmla="*/ 2767263 h 2767263"/>
                <a:gd name="connsiteX1" fmla="*/ 1106442 w 2212884"/>
                <a:gd name="connsiteY1" fmla="*/ 0 h 2767263"/>
                <a:gd name="connsiteX2" fmla="*/ 2189284 w 2212884"/>
                <a:gd name="connsiteY2" fmla="*/ 2767263 h 2767263"/>
                <a:gd name="connsiteX3" fmla="*/ 23600 w 2212884"/>
                <a:gd name="connsiteY3" fmla="*/ 2767263 h 2767263"/>
                <a:gd name="connsiteX0" fmla="*/ 0 w 2189284"/>
                <a:gd name="connsiteY0" fmla="*/ 2767263 h 2767263"/>
                <a:gd name="connsiteX1" fmla="*/ 1082842 w 2189284"/>
                <a:gd name="connsiteY1" fmla="*/ 0 h 2767263"/>
                <a:gd name="connsiteX2" fmla="*/ 2165684 w 2189284"/>
                <a:gd name="connsiteY2" fmla="*/ 2767263 h 2767263"/>
                <a:gd name="connsiteX3" fmla="*/ 0 w 21892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5684" h="2767281">
                  <a:moveTo>
                    <a:pt x="0" y="2767263"/>
                  </a:moveTo>
                  <a:cubicBezTo>
                    <a:pt x="746283" y="2775610"/>
                    <a:pt x="721895" y="0"/>
                    <a:pt x="1082842" y="0"/>
                  </a:cubicBezTo>
                  <a:cubicBezTo>
                    <a:pt x="1443789" y="0"/>
                    <a:pt x="1431758" y="2763253"/>
                    <a:pt x="2165684" y="2767263"/>
                  </a:cubicBezTo>
                  <a:lnTo>
                    <a:pt x="0" y="2767263"/>
                  </a:lnTo>
                  <a:close/>
                </a:path>
              </a:pathLst>
            </a:custGeom>
            <a:solidFill>
              <a:srgbClr val="9DC3E6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iangle 6"/>
            <p:cNvSpPr/>
            <p:nvPr/>
          </p:nvSpPr>
          <p:spPr>
            <a:xfrm>
              <a:off x="5055055" y="2985582"/>
              <a:ext cx="1355488" cy="1078349"/>
            </a:xfrm>
            <a:custGeom>
              <a:avLst/>
              <a:gdLst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23600 w 2212884"/>
                <a:gd name="connsiteY0" fmla="*/ 2767263 h 2767263"/>
                <a:gd name="connsiteX1" fmla="*/ 1106442 w 2212884"/>
                <a:gd name="connsiteY1" fmla="*/ 0 h 2767263"/>
                <a:gd name="connsiteX2" fmla="*/ 2189284 w 2212884"/>
                <a:gd name="connsiteY2" fmla="*/ 2767263 h 2767263"/>
                <a:gd name="connsiteX3" fmla="*/ 23600 w 2212884"/>
                <a:gd name="connsiteY3" fmla="*/ 2767263 h 2767263"/>
                <a:gd name="connsiteX0" fmla="*/ 0 w 2189284"/>
                <a:gd name="connsiteY0" fmla="*/ 2767263 h 2767263"/>
                <a:gd name="connsiteX1" fmla="*/ 1082842 w 2189284"/>
                <a:gd name="connsiteY1" fmla="*/ 0 h 2767263"/>
                <a:gd name="connsiteX2" fmla="*/ 2165684 w 2189284"/>
                <a:gd name="connsiteY2" fmla="*/ 2767263 h 2767263"/>
                <a:gd name="connsiteX3" fmla="*/ 0 w 21892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5684" h="2767281">
                  <a:moveTo>
                    <a:pt x="0" y="2767263"/>
                  </a:moveTo>
                  <a:cubicBezTo>
                    <a:pt x="746283" y="2775610"/>
                    <a:pt x="721895" y="0"/>
                    <a:pt x="1082842" y="0"/>
                  </a:cubicBezTo>
                  <a:cubicBezTo>
                    <a:pt x="1443789" y="0"/>
                    <a:pt x="1431758" y="2763253"/>
                    <a:pt x="2165684" y="2767263"/>
                  </a:cubicBezTo>
                  <a:lnTo>
                    <a:pt x="0" y="2767263"/>
                  </a:lnTo>
                  <a:close/>
                </a:path>
              </a:pathLst>
            </a:custGeom>
            <a:solidFill>
              <a:srgbClr val="9DC3E6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iangle 6"/>
            <p:cNvSpPr/>
            <p:nvPr/>
          </p:nvSpPr>
          <p:spPr>
            <a:xfrm>
              <a:off x="5388907" y="2982202"/>
              <a:ext cx="1355488" cy="1078349"/>
            </a:xfrm>
            <a:custGeom>
              <a:avLst/>
              <a:gdLst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23600 w 2212884"/>
                <a:gd name="connsiteY0" fmla="*/ 2767263 h 2767263"/>
                <a:gd name="connsiteX1" fmla="*/ 1106442 w 2212884"/>
                <a:gd name="connsiteY1" fmla="*/ 0 h 2767263"/>
                <a:gd name="connsiteX2" fmla="*/ 2189284 w 2212884"/>
                <a:gd name="connsiteY2" fmla="*/ 2767263 h 2767263"/>
                <a:gd name="connsiteX3" fmla="*/ 23600 w 2212884"/>
                <a:gd name="connsiteY3" fmla="*/ 2767263 h 2767263"/>
                <a:gd name="connsiteX0" fmla="*/ 0 w 2189284"/>
                <a:gd name="connsiteY0" fmla="*/ 2767263 h 2767263"/>
                <a:gd name="connsiteX1" fmla="*/ 1082842 w 2189284"/>
                <a:gd name="connsiteY1" fmla="*/ 0 h 2767263"/>
                <a:gd name="connsiteX2" fmla="*/ 2165684 w 2189284"/>
                <a:gd name="connsiteY2" fmla="*/ 2767263 h 2767263"/>
                <a:gd name="connsiteX3" fmla="*/ 0 w 21892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5684" h="2767281">
                  <a:moveTo>
                    <a:pt x="0" y="2767263"/>
                  </a:moveTo>
                  <a:cubicBezTo>
                    <a:pt x="746283" y="2775610"/>
                    <a:pt x="721895" y="0"/>
                    <a:pt x="1082842" y="0"/>
                  </a:cubicBezTo>
                  <a:cubicBezTo>
                    <a:pt x="1443789" y="0"/>
                    <a:pt x="1431758" y="2763253"/>
                    <a:pt x="2165684" y="2767263"/>
                  </a:cubicBezTo>
                  <a:lnTo>
                    <a:pt x="0" y="2767263"/>
                  </a:lnTo>
                  <a:close/>
                </a:path>
              </a:pathLst>
            </a:custGeom>
            <a:solidFill>
              <a:srgbClr val="9DC3E6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iangle 6"/>
            <p:cNvSpPr/>
            <p:nvPr/>
          </p:nvSpPr>
          <p:spPr>
            <a:xfrm>
              <a:off x="5675065" y="2982202"/>
              <a:ext cx="1355488" cy="1078349"/>
            </a:xfrm>
            <a:custGeom>
              <a:avLst/>
              <a:gdLst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23600 w 2212884"/>
                <a:gd name="connsiteY0" fmla="*/ 2767263 h 2767263"/>
                <a:gd name="connsiteX1" fmla="*/ 1106442 w 2212884"/>
                <a:gd name="connsiteY1" fmla="*/ 0 h 2767263"/>
                <a:gd name="connsiteX2" fmla="*/ 2189284 w 2212884"/>
                <a:gd name="connsiteY2" fmla="*/ 2767263 h 2767263"/>
                <a:gd name="connsiteX3" fmla="*/ 23600 w 2212884"/>
                <a:gd name="connsiteY3" fmla="*/ 2767263 h 2767263"/>
                <a:gd name="connsiteX0" fmla="*/ 0 w 2189284"/>
                <a:gd name="connsiteY0" fmla="*/ 2767263 h 2767263"/>
                <a:gd name="connsiteX1" fmla="*/ 1082842 w 2189284"/>
                <a:gd name="connsiteY1" fmla="*/ 0 h 2767263"/>
                <a:gd name="connsiteX2" fmla="*/ 2165684 w 2189284"/>
                <a:gd name="connsiteY2" fmla="*/ 2767263 h 2767263"/>
                <a:gd name="connsiteX3" fmla="*/ 0 w 21892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5684" h="2767281">
                  <a:moveTo>
                    <a:pt x="0" y="2767263"/>
                  </a:moveTo>
                  <a:cubicBezTo>
                    <a:pt x="746283" y="2775610"/>
                    <a:pt x="721895" y="0"/>
                    <a:pt x="1082842" y="0"/>
                  </a:cubicBezTo>
                  <a:cubicBezTo>
                    <a:pt x="1443789" y="0"/>
                    <a:pt x="1431758" y="2763253"/>
                    <a:pt x="2165684" y="2767263"/>
                  </a:cubicBezTo>
                  <a:lnTo>
                    <a:pt x="0" y="2767263"/>
                  </a:lnTo>
                  <a:close/>
                </a:path>
              </a:pathLst>
            </a:custGeom>
            <a:solidFill>
              <a:srgbClr val="9DC3E6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le 6"/>
            <p:cNvSpPr/>
            <p:nvPr/>
          </p:nvSpPr>
          <p:spPr>
            <a:xfrm>
              <a:off x="5961224" y="2982202"/>
              <a:ext cx="1355488" cy="1078349"/>
            </a:xfrm>
            <a:custGeom>
              <a:avLst/>
              <a:gdLst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23600 w 2212884"/>
                <a:gd name="connsiteY0" fmla="*/ 2767263 h 2767263"/>
                <a:gd name="connsiteX1" fmla="*/ 1106442 w 2212884"/>
                <a:gd name="connsiteY1" fmla="*/ 0 h 2767263"/>
                <a:gd name="connsiteX2" fmla="*/ 2189284 w 2212884"/>
                <a:gd name="connsiteY2" fmla="*/ 2767263 h 2767263"/>
                <a:gd name="connsiteX3" fmla="*/ 23600 w 2212884"/>
                <a:gd name="connsiteY3" fmla="*/ 2767263 h 2767263"/>
                <a:gd name="connsiteX0" fmla="*/ 0 w 2189284"/>
                <a:gd name="connsiteY0" fmla="*/ 2767263 h 2767263"/>
                <a:gd name="connsiteX1" fmla="*/ 1082842 w 2189284"/>
                <a:gd name="connsiteY1" fmla="*/ 0 h 2767263"/>
                <a:gd name="connsiteX2" fmla="*/ 2165684 w 2189284"/>
                <a:gd name="connsiteY2" fmla="*/ 2767263 h 2767263"/>
                <a:gd name="connsiteX3" fmla="*/ 0 w 21892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5684" h="2767281">
                  <a:moveTo>
                    <a:pt x="0" y="2767263"/>
                  </a:moveTo>
                  <a:cubicBezTo>
                    <a:pt x="746283" y="2775610"/>
                    <a:pt x="721895" y="0"/>
                    <a:pt x="1082842" y="0"/>
                  </a:cubicBezTo>
                  <a:cubicBezTo>
                    <a:pt x="1443789" y="0"/>
                    <a:pt x="1431758" y="2763253"/>
                    <a:pt x="2165684" y="2767263"/>
                  </a:cubicBezTo>
                  <a:lnTo>
                    <a:pt x="0" y="2767263"/>
                  </a:lnTo>
                  <a:close/>
                </a:path>
              </a:pathLst>
            </a:custGeom>
            <a:solidFill>
              <a:srgbClr val="9DC3E6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le 6"/>
            <p:cNvSpPr/>
            <p:nvPr/>
          </p:nvSpPr>
          <p:spPr>
            <a:xfrm>
              <a:off x="6274994" y="2982202"/>
              <a:ext cx="1355488" cy="1078349"/>
            </a:xfrm>
            <a:custGeom>
              <a:avLst/>
              <a:gdLst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23600 w 2212884"/>
                <a:gd name="connsiteY0" fmla="*/ 2767263 h 2767263"/>
                <a:gd name="connsiteX1" fmla="*/ 1106442 w 2212884"/>
                <a:gd name="connsiteY1" fmla="*/ 0 h 2767263"/>
                <a:gd name="connsiteX2" fmla="*/ 2189284 w 2212884"/>
                <a:gd name="connsiteY2" fmla="*/ 2767263 h 2767263"/>
                <a:gd name="connsiteX3" fmla="*/ 23600 w 2212884"/>
                <a:gd name="connsiteY3" fmla="*/ 2767263 h 2767263"/>
                <a:gd name="connsiteX0" fmla="*/ 0 w 2189284"/>
                <a:gd name="connsiteY0" fmla="*/ 2767263 h 2767263"/>
                <a:gd name="connsiteX1" fmla="*/ 1082842 w 2189284"/>
                <a:gd name="connsiteY1" fmla="*/ 0 h 2767263"/>
                <a:gd name="connsiteX2" fmla="*/ 2165684 w 2189284"/>
                <a:gd name="connsiteY2" fmla="*/ 2767263 h 2767263"/>
                <a:gd name="connsiteX3" fmla="*/ 0 w 21892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5684" h="2767281">
                  <a:moveTo>
                    <a:pt x="0" y="2767263"/>
                  </a:moveTo>
                  <a:cubicBezTo>
                    <a:pt x="746283" y="2775610"/>
                    <a:pt x="721895" y="0"/>
                    <a:pt x="1082842" y="0"/>
                  </a:cubicBezTo>
                  <a:cubicBezTo>
                    <a:pt x="1443789" y="0"/>
                    <a:pt x="1431758" y="2763253"/>
                    <a:pt x="2165684" y="2767263"/>
                  </a:cubicBezTo>
                  <a:lnTo>
                    <a:pt x="0" y="2767263"/>
                  </a:lnTo>
                  <a:close/>
                </a:path>
              </a:pathLst>
            </a:custGeom>
            <a:solidFill>
              <a:srgbClr val="9DC3E6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angle 6"/>
            <p:cNvSpPr/>
            <p:nvPr/>
          </p:nvSpPr>
          <p:spPr>
            <a:xfrm>
              <a:off x="6592240" y="2960251"/>
              <a:ext cx="1355488" cy="1078349"/>
            </a:xfrm>
            <a:custGeom>
              <a:avLst/>
              <a:gdLst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23600 w 2212884"/>
                <a:gd name="connsiteY0" fmla="*/ 2767263 h 2767263"/>
                <a:gd name="connsiteX1" fmla="*/ 1106442 w 2212884"/>
                <a:gd name="connsiteY1" fmla="*/ 0 h 2767263"/>
                <a:gd name="connsiteX2" fmla="*/ 2189284 w 2212884"/>
                <a:gd name="connsiteY2" fmla="*/ 2767263 h 2767263"/>
                <a:gd name="connsiteX3" fmla="*/ 23600 w 2212884"/>
                <a:gd name="connsiteY3" fmla="*/ 2767263 h 2767263"/>
                <a:gd name="connsiteX0" fmla="*/ 0 w 2189284"/>
                <a:gd name="connsiteY0" fmla="*/ 2767263 h 2767263"/>
                <a:gd name="connsiteX1" fmla="*/ 1082842 w 2189284"/>
                <a:gd name="connsiteY1" fmla="*/ 0 h 2767263"/>
                <a:gd name="connsiteX2" fmla="*/ 2165684 w 2189284"/>
                <a:gd name="connsiteY2" fmla="*/ 2767263 h 2767263"/>
                <a:gd name="connsiteX3" fmla="*/ 0 w 21892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5684" h="2767281">
                  <a:moveTo>
                    <a:pt x="0" y="2767263"/>
                  </a:moveTo>
                  <a:cubicBezTo>
                    <a:pt x="746283" y="2775610"/>
                    <a:pt x="721895" y="0"/>
                    <a:pt x="1082842" y="0"/>
                  </a:cubicBezTo>
                  <a:cubicBezTo>
                    <a:pt x="1443789" y="0"/>
                    <a:pt x="1431758" y="2763253"/>
                    <a:pt x="2165684" y="2767263"/>
                  </a:cubicBezTo>
                  <a:lnTo>
                    <a:pt x="0" y="2767263"/>
                  </a:lnTo>
                  <a:close/>
                </a:path>
              </a:pathLst>
            </a:custGeom>
            <a:solidFill>
              <a:srgbClr val="9DC3E6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le 6"/>
            <p:cNvSpPr/>
            <p:nvPr/>
          </p:nvSpPr>
          <p:spPr>
            <a:xfrm>
              <a:off x="6874112" y="2960251"/>
              <a:ext cx="1355488" cy="1078349"/>
            </a:xfrm>
            <a:custGeom>
              <a:avLst/>
              <a:gdLst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23600 w 2212884"/>
                <a:gd name="connsiteY0" fmla="*/ 2767263 h 2767263"/>
                <a:gd name="connsiteX1" fmla="*/ 1106442 w 2212884"/>
                <a:gd name="connsiteY1" fmla="*/ 0 h 2767263"/>
                <a:gd name="connsiteX2" fmla="*/ 2189284 w 2212884"/>
                <a:gd name="connsiteY2" fmla="*/ 2767263 h 2767263"/>
                <a:gd name="connsiteX3" fmla="*/ 23600 w 2212884"/>
                <a:gd name="connsiteY3" fmla="*/ 2767263 h 2767263"/>
                <a:gd name="connsiteX0" fmla="*/ 0 w 2189284"/>
                <a:gd name="connsiteY0" fmla="*/ 2767263 h 2767263"/>
                <a:gd name="connsiteX1" fmla="*/ 1082842 w 2189284"/>
                <a:gd name="connsiteY1" fmla="*/ 0 h 2767263"/>
                <a:gd name="connsiteX2" fmla="*/ 2165684 w 2189284"/>
                <a:gd name="connsiteY2" fmla="*/ 2767263 h 2767263"/>
                <a:gd name="connsiteX3" fmla="*/ 0 w 21892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5684" h="2767281">
                  <a:moveTo>
                    <a:pt x="0" y="2767263"/>
                  </a:moveTo>
                  <a:cubicBezTo>
                    <a:pt x="746283" y="2775610"/>
                    <a:pt x="721895" y="0"/>
                    <a:pt x="1082842" y="0"/>
                  </a:cubicBezTo>
                  <a:cubicBezTo>
                    <a:pt x="1443789" y="0"/>
                    <a:pt x="1431758" y="2763253"/>
                    <a:pt x="2165684" y="2767263"/>
                  </a:cubicBezTo>
                  <a:lnTo>
                    <a:pt x="0" y="2767263"/>
                  </a:lnTo>
                  <a:close/>
                </a:path>
              </a:pathLst>
            </a:custGeom>
            <a:solidFill>
              <a:srgbClr val="9DC3E6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le 6"/>
            <p:cNvSpPr/>
            <p:nvPr/>
          </p:nvSpPr>
          <p:spPr>
            <a:xfrm>
              <a:off x="7178912" y="2982202"/>
              <a:ext cx="1355488" cy="1078349"/>
            </a:xfrm>
            <a:custGeom>
              <a:avLst/>
              <a:gdLst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23600 w 2212884"/>
                <a:gd name="connsiteY0" fmla="*/ 2767263 h 2767263"/>
                <a:gd name="connsiteX1" fmla="*/ 1106442 w 2212884"/>
                <a:gd name="connsiteY1" fmla="*/ 0 h 2767263"/>
                <a:gd name="connsiteX2" fmla="*/ 2189284 w 2212884"/>
                <a:gd name="connsiteY2" fmla="*/ 2767263 h 2767263"/>
                <a:gd name="connsiteX3" fmla="*/ 23600 w 2212884"/>
                <a:gd name="connsiteY3" fmla="*/ 2767263 h 2767263"/>
                <a:gd name="connsiteX0" fmla="*/ 0 w 2189284"/>
                <a:gd name="connsiteY0" fmla="*/ 2767263 h 2767263"/>
                <a:gd name="connsiteX1" fmla="*/ 1082842 w 2189284"/>
                <a:gd name="connsiteY1" fmla="*/ 0 h 2767263"/>
                <a:gd name="connsiteX2" fmla="*/ 2165684 w 2189284"/>
                <a:gd name="connsiteY2" fmla="*/ 2767263 h 2767263"/>
                <a:gd name="connsiteX3" fmla="*/ 0 w 21892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5684" h="2767281">
                  <a:moveTo>
                    <a:pt x="0" y="2767263"/>
                  </a:moveTo>
                  <a:cubicBezTo>
                    <a:pt x="746283" y="2775610"/>
                    <a:pt x="721895" y="0"/>
                    <a:pt x="1082842" y="0"/>
                  </a:cubicBezTo>
                  <a:cubicBezTo>
                    <a:pt x="1443789" y="0"/>
                    <a:pt x="1431758" y="2763253"/>
                    <a:pt x="2165684" y="2767263"/>
                  </a:cubicBezTo>
                  <a:lnTo>
                    <a:pt x="0" y="2767263"/>
                  </a:lnTo>
                  <a:close/>
                </a:path>
              </a:pathLst>
            </a:custGeom>
            <a:solidFill>
              <a:srgbClr val="9DC3E6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iangle 6"/>
            <p:cNvSpPr/>
            <p:nvPr/>
          </p:nvSpPr>
          <p:spPr>
            <a:xfrm>
              <a:off x="5055055" y="2982202"/>
              <a:ext cx="1355488" cy="1078349"/>
            </a:xfrm>
            <a:custGeom>
              <a:avLst/>
              <a:gdLst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23600 w 2212884"/>
                <a:gd name="connsiteY0" fmla="*/ 2767263 h 2767263"/>
                <a:gd name="connsiteX1" fmla="*/ 1106442 w 2212884"/>
                <a:gd name="connsiteY1" fmla="*/ 0 h 2767263"/>
                <a:gd name="connsiteX2" fmla="*/ 2189284 w 2212884"/>
                <a:gd name="connsiteY2" fmla="*/ 2767263 h 2767263"/>
                <a:gd name="connsiteX3" fmla="*/ 23600 w 2212884"/>
                <a:gd name="connsiteY3" fmla="*/ 2767263 h 2767263"/>
                <a:gd name="connsiteX0" fmla="*/ 0 w 2189284"/>
                <a:gd name="connsiteY0" fmla="*/ 2767263 h 2767263"/>
                <a:gd name="connsiteX1" fmla="*/ 1082842 w 2189284"/>
                <a:gd name="connsiteY1" fmla="*/ 0 h 2767263"/>
                <a:gd name="connsiteX2" fmla="*/ 2165684 w 2189284"/>
                <a:gd name="connsiteY2" fmla="*/ 2767263 h 2767263"/>
                <a:gd name="connsiteX3" fmla="*/ 0 w 21892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5684" h="2767281">
                  <a:moveTo>
                    <a:pt x="0" y="2767263"/>
                  </a:moveTo>
                  <a:cubicBezTo>
                    <a:pt x="746283" y="2775610"/>
                    <a:pt x="721895" y="0"/>
                    <a:pt x="1082842" y="0"/>
                  </a:cubicBezTo>
                  <a:cubicBezTo>
                    <a:pt x="1443789" y="0"/>
                    <a:pt x="1431758" y="2763253"/>
                    <a:pt x="2165684" y="2767263"/>
                  </a:cubicBezTo>
                  <a:lnTo>
                    <a:pt x="0" y="276726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98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14886" y="4126468"/>
              <a:ext cx="1214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Frequency</a:t>
              </a:r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2908866" y="4066793"/>
              <a:ext cx="6040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514600" y="4953000"/>
            <a:ext cx="6775349" cy="1092131"/>
            <a:chOff x="2514600" y="4964668"/>
            <a:chExt cx="6775349" cy="1092131"/>
          </a:xfrm>
        </p:grpSpPr>
        <p:sp>
          <p:nvSpPr>
            <p:cNvPr id="33" name="Triangle 6"/>
            <p:cNvSpPr/>
            <p:nvPr/>
          </p:nvSpPr>
          <p:spPr>
            <a:xfrm>
              <a:off x="2514600" y="4975070"/>
              <a:ext cx="1355488" cy="1078349"/>
            </a:xfrm>
            <a:custGeom>
              <a:avLst/>
              <a:gdLst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23600 w 2212884"/>
                <a:gd name="connsiteY0" fmla="*/ 2767263 h 2767263"/>
                <a:gd name="connsiteX1" fmla="*/ 1106442 w 2212884"/>
                <a:gd name="connsiteY1" fmla="*/ 0 h 2767263"/>
                <a:gd name="connsiteX2" fmla="*/ 2189284 w 2212884"/>
                <a:gd name="connsiteY2" fmla="*/ 2767263 h 2767263"/>
                <a:gd name="connsiteX3" fmla="*/ 23600 w 2212884"/>
                <a:gd name="connsiteY3" fmla="*/ 2767263 h 2767263"/>
                <a:gd name="connsiteX0" fmla="*/ 0 w 2189284"/>
                <a:gd name="connsiteY0" fmla="*/ 2767263 h 2767263"/>
                <a:gd name="connsiteX1" fmla="*/ 1082842 w 2189284"/>
                <a:gd name="connsiteY1" fmla="*/ 0 h 2767263"/>
                <a:gd name="connsiteX2" fmla="*/ 2165684 w 2189284"/>
                <a:gd name="connsiteY2" fmla="*/ 2767263 h 2767263"/>
                <a:gd name="connsiteX3" fmla="*/ 0 w 21892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5684" h="2767281">
                  <a:moveTo>
                    <a:pt x="0" y="2767263"/>
                  </a:moveTo>
                  <a:cubicBezTo>
                    <a:pt x="746283" y="2775610"/>
                    <a:pt x="721895" y="0"/>
                    <a:pt x="1082842" y="0"/>
                  </a:cubicBezTo>
                  <a:cubicBezTo>
                    <a:pt x="1443789" y="0"/>
                    <a:pt x="1431758" y="2763253"/>
                    <a:pt x="2165684" y="2767263"/>
                  </a:cubicBezTo>
                  <a:lnTo>
                    <a:pt x="0" y="2767263"/>
                  </a:lnTo>
                  <a:close/>
                </a:path>
              </a:pathLst>
            </a:custGeom>
            <a:solidFill>
              <a:srgbClr val="9DC3E6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13463" y="4968828"/>
              <a:ext cx="169522" cy="1084592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iangle 6"/>
            <p:cNvSpPr/>
            <p:nvPr/>
          </p:nvSpPr>
          <p:spPr>
            <a:xfrm>
              <a:off x="3987790" y="4975070"/>
              <a:ext cx="1355488" cy="1078349"/>
            </a:xfrm>
            <a:custGeom>
              <a:avLst/>
              <a:gdLst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23600 w 2212884"/>
                <a:gd name="connsiteY0" fmla="*/ 2767263 h 2767263"/>
                <a:gd name="connsiteX1" fmla="*/ 1106442 w 2212884"/>
                <a:gd name="connsiteY1" fmla="*/ 0 h 2767263"/>
                <a:gd name="connsiteX2" fmla="*/ 2189284 w 2212884"/>
                <a:gd name="connsiteY2" fmla="*/ 2767263 h 2767263"/>
                <a:gd name="connsiteX3" fmla="*/ 23600 w 2212884"/>
                <a:gd name="connsiteY3" fmla="*/ 2767263 h 2767263"/>
                <a:gd name="connsiteX0" fmla="*/ 0 w 2189284"/>
                <a:gd name="connsiteY0" fmla="*/ 2767263 h 2767263"/>
                <a:gd name="connsiteX1" fmla="*/ 1082842 w 2189284"/>
                <a:gd name="connsiteY1" fmla="*/ 0 h 2767263"/>
                <a:gd name="connsiteX2" fmla="*/ 2165684 w 2189284"/>
                <a:gd name="connsiteY2" fmla="*/ 2767263 h 2767263"/>
                <a:gd name="connsiteX3" fmla="*/ 0 w 21892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5684" h="2767281">
                  <a:moveTo>
                    <a:pt x="0" y="2767263"/>
                  </a:moveTo>
                  <a:cubicBezTo>
                    <a:pt x="746283" y="2775610"/>
                    <a:pt x="721895" y="0"/>
                    <a:pt x="1082842" y="0"/>
                  </a:cubicBezTo>
                  <a:cubicBezTo>
                    <a:pt x="1443789" y="0"/>
                    <a:pt x="1431758" y="2763253"/>
                    <a:pt x="2165684" y="2767263"/>
                  </a:cubicBezTo>
                  <a:lnTo>
                    <a:pt x="0" y="2767263"/>
                  </a:lnTo>
                  <a:close/>
                </a:path>
              </a:pathLst>
            </a:custGeom>
            <a:solidFill>
              <a:srgbClr val="9DC3E6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25055" y="4968827"/>
              <a:ext cx="480958" cy="1084592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riangle 6"/>
            <p:cNvSpPr/>
            <p:nvPr/>
          </p:nvSpPr>
          <p:spPr>
            <a:xfrm>
              <a:off x="5506036" y="4978450"/>
              <a:ext cx="1355488" cy="1078349"/>
            </a:xfrm>
            <a:custGeom>
              <a:avLst/>
              <a:gdLst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23600 w 2212884"/>
                <a:gd name="connsiteY0" fmla="*/ 2767263 h 2767263"/>
                <a:gd name="connsiteX1" fmla="*/ 1106442 w 2212884"/>
                <a:gd name="connsiteY1" fmla="*/ 0 h 2767263"/>
                <a:gd name="connsiteX2" fmla="*/ 2189284 w 2212884"/>
                <a:gd name="connsiteY2" fmla="*/ 2767263 h 2767263"/>
                <a:gd name="connsiteX3" fmla="*/ 23600 w 2212884"/>
                <a:gd name="connsiteY3" fmla="*/ 2767263 h 2767263"/>
                <a:gd name="connsiteX0" fmla="*/ 0 w 2189284"/>
                <a:gd name="connsiteY0" fmla="*/ 2767263 h 2767263"/>
                <a:gd name="connsiteX1" fmla="*/ 1082842 w 2189284"/>
                <a:gd name="connsiteY1" fmla="*/ 0 h 2767263"/>
                <a:gd name="connsiteX2" fmla="*/ 2165684 w 2189284"/>
                <a:gd name="connsiteY2" fmla="*/ 2767263 h 2767263"/>
                <a:gd name="connsiteX3" fmla="*/ 0 w 21892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5684" h="2767281">
                  <a:moveTo>
                    <a:pt x="0" y="2767263"/>
                  </a:moveTo>
                  <a:cubicBezTo>
                    <a:pt x="746283" y="2775610"/>
                    <a:pt x="721895" y="0"/>
                    <a:pt x="1082842" y="0"/>
                  </a:cubicBezTo>
                  <a:cubicBezTo>
                    <a:pt x="1443789" y="0"/>
                    <a:pt x="1431758" y="2763253"/>
                    <a:pt x="2165684" y="2767263"/>
                  </a:cubicBezTo>
                  <a:lnTo>
                    <a:pt x="0" y="2767263"/>
                  </a:lnTo>
                  <a:close/>
                </a:path>
              </a:pathLst>
            </a:custGeom>
            <a:solidFill>
              <a:srgbClr val="9DC3E6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06036" y="4972207"/>
              <a:ext cx="1355487" cy="1084592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riangle 6"/>
            <p:cNvSpPr/>
            <p:nvPr/>
          </p:nvSpPr>
          <p:spPr>
            <a:xfrm>
              <a:off x="7472975" y="4970911"/>
              <a:ext cx="1355488" cy="1078349"/>
            </a:xfrm>
            <a:custGeom>
              <a:avLst/>
              <a:gdLst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23600 w 2212884"/>
                <a:gd name="connsiteY0" fmla="*/ 2767263 h 2767263"/>
                <a:gd name="connsiteX1" fmla="*/ 1106442 w 2212884"/>
                <a:gd name="connsiteY1" fmla="*/ 0 h 2767263"/>
                <a:gd name="connsiteX2" fmla="*/ 2189284 w 2212884"/>
                <a:gd name="connsiteY2" fmla="*/ 2767263 h 2767263"/>
                <a:gd name="connsiteX3" fmla="*/ 23600 w 2212884"/>
                <a:gd name="connsiteY3" fmla="*/ 2767263 h 2767263"/>
                <a:gd name="connsiteX0" fmla="*/ 0 w 2189284"/>
                <a:gd name="connsiteY0" fmla="*/ 2767263 h 2767263"/>
                <a:gd name="connsiteX1" fmla="*/ 1082842 w 2189284"/>
                <a:gd name="connsiteY1" fmla="*/ 0 h 2767263"/>
                <a:gd name="connsiteX2" fmla="*/ 2165684 w 2189284"/>
                <a:gd name="connsiteY2" fmla="*/ 2767263 h 2767263"/>
                <a:gd name="connsiteX3" fmla="*/ 0 w 21892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63"/>
                <a:gd name="connsiteX1" fmla="*/ 1082842 w 2165684"/>
                <a:gd name="connsiteY1" fmla="*/ 0 h 2767263"/>
                <a:gd name="connsiteX2" fmla="*/ 2165684 w 2165684"/>
                <a:gd name="connsiteY2" fmla="*/ 2767263 h 2767263"/>
                <a:gd name="connsiteX3" fmla="*/ 0 w 2165684"/>
                <a:gd name="connsiteY3" fmla="*/ 2767263 h 2767263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  <a:gd name="connsiteX0" fmla="*/ 0 w 2165684"/>
                <a:gd name="connsiteY0" fmla="*/ 2767263 h 2767281"/>
                <a:gd name="connsiteX1" fmla="*/ 1082842 w 2165684"/>
                <a:gd name="connsiteY1" fmla="*/ 0 h 2767281"/>
                <a:gd name="connsiteX2" fmla="*/ 2165684 w 2165684"/>
                <a:gd name="connsiteY2" fmla="*/ 2767263 h 2767281"/>
                <a:gd name="connsiteX3" fmla="*/ 0 w 2165684"/>
                <a:gd name="connsiteY3" fmla="*/ 2767263 h 2767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5684" h="2767281">
                  <a:moveTo>
                    <a:pt x="0" y="2767263"/>
                  </a:moveTo>
                  <a:cubicBezTo>
                    <a:pt x="746283" y="2775610"/>
                    <a:pt x="721895" y="0"/>
                    <a:pt x="1082842" y="0"/>
                  </a:cubicBezTo>
                  <a:cubicBezTo>
                    <a:pt x="1443789" y="0"/>
                    <a:pt x="1431758" y="2763253"/>
                    <a:pt x="2165684" y="2767263"/>
                  </a:cubicBezTo>
                  <a:lnTo>
                    <a:pt x="0" y="2767263"/>
                  </a:lnTo>
                  <a:close/>
                </a:path>
              </a:pathLst>
            </a:custGeom>
            <a:solidFill>
              <a:srgbClr val="9DC3E6">
                <a:alpha val="6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035711" y="4964668"/>
              <a:ext cx="2254238" cy="1084592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514600" y="4597450"/>
            <a:ext cx="7315200" cy="1817013"/>
            <a:chOff x="2514600" y="4597450"/>
            <a:chExt cx="7315200" cy="1817013"/>
          </a:xfrm>
        </p:grpSpPr>
        <p:cxnSp>
          <p:nvCxnSpPr>
            <p:cNvPr id="45" name="Straight Arrow Connector 44"/>
            <p:cNvCxnSpPr>
              <a:stCxn id="33" idx="0"/>
            </p:cNvCxnSpPr>
            <p:nvPr/>
          </p:nvCxnSpPr>
          <p:spPr>
            <a:xfrm>
              <a:off x="2514600" y="6041744"/>
              <a:ext cx="7315200" cy="3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419600" y="4597450"/>
              <a:ext cx="555818" cy="377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ERB</a:t>
              </a:r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614886" y="6045131"/>
              <a:ext cx="1214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Frequency</a:t>
              </a:r>
              <a:endParaRPr 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9507264" y="2612870"/>
            <a:ext cx="153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Moore, 1995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1125200" cy="1325563"/>
          </a:xfrm>
        </p:spPr>
        <p:txBody>
          <a:bodyPr/>
          <a:lstStyle/>
          <a:p>
            <a:r>
              <a:rPr lang="en-US" dirty="0"/>
              <a:t>3 Types of Masking: </a:t>
            </a:r>
            <a:r>
              <a:rPr lang="en-US" dirty="0" smtClean="0"/>
              <a:t>Post-Masking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9778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Time domain phenomenon where ear becomes saturated and requires time to recover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4 neurophysiological properties of forward masking are: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Central Inhibition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Basilar Membrane Persistence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Neural Persistence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Nerve Adaptation</a:t>
            </a:r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124653" y="3999858"/>
            <a:ext cx="5000547" cy="1148765"/>
            <a:chOff x="5943600" y="2667000"/>
            <a:chExt cx="5000547" cy="1148765"/>
          </a:xfrm>
        </p:grpSpPr>
        <p:grpSp>
          <p:nvGrpSpPr>
            <p:cNvPr id="4" name="Group 3"/>
            <p:cNvGrpSpPr/>
            <p:nvPr/>
          </p:nvGrpSpPr>
          <p:grpSpPr>
            <a:xfrm>
              <a:off x="5943600" y="2667000"/>
              <a:ext cx="5000547" cy="1148765"/>
              <a:chOff x="6096000" y="2852529"/>
              <a:chExt cx="5000547" cy="1148765"/>
            </a:xfrm>
          </p:grpSpPr>
          <p:sp>
            <p:nvSpPr>
              <p:cNvPr id="5" name="Hexagon 4"/>
              <p:cNvSpPr/>
              <p:nvPr/>
            </p:nvSpPr>
            <p:spPr>
              <a:xfrm>
                <a:off x="6401744" y="2983590"/>
                <a:ext cx="2701653" cy="835223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6096000" y="3401202"/>
                <a:ext cx="449093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ctagon 6"/>
              <p:cNvSpPr/>
              <p:nvPr/>
            </p:nvSpPr>
            <p:spPr>
              <a:xfrm>
                <a:off x="9286606" y="2852529"/>
                <a:ext cx="551271" cy="1148765"/>
              </a:xfrm>
              <a:prstGeom prst="octagon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251237" y="3325760"/>
                <a:ext cx="845310" cy="493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time</a:t>
                </a:r>
                <a:endParaRPr lang="en-US" dirty="0"/>
              </a:p>
            </p:txBody>
          </p:sp>
        </p:grpSp>
        <p:sp>
          <p:nvSpPr>
            <p:cNvPr id="9" name="Right Triangle 8"/>
            <p:cNvSpPr/>
            <p:nvPr/>
          </p:nvSpPr>
          <p:spPr>
            <a:xfrm>
              <a:off x="8762999" y="2798060"/>
              <a:ext cx="1103341" cy="835223"/>
            </a:xfrm>
            <a:custGeom>
              <a:avLst/>
              <a:gdLst>
                <a:gd name="connsiteX0" fmla="*/ 0 w 1103341"/>
                <a:gd name="connsiteY0" fmla="*/ 835223 h 835223"/>
                <a:gd name="connsiteX1" fmla="*/ 0 w 1103341"/>
                <a:gd name="connsiteY1" fmla="*/ 0 h 835223"/>
                <a:gd name="connsiteX2" fmla="*/ 1103341 w 1103341"/>
                <a:gd name="connsiteY2" fmla="*/ 835223 h 835223"/>
                <a:gd name="connsiteX3" fmla="*/ 0 w 1103341"/>
                <a:gd name="connsiteY3" fmla="*/ 835223 h 835223"/>
                <a:gd name="connsiteX0" fmla="*/ 0 w 1103341"/>
                <a:gd name="connsiteY0" fmla="*/ 835223 h 835223"/>
                <a:gd name="connsiteX1" fmla="*/ 0 w 1103341"/>
                <a:gd name="connsiteY1" fmla="*/ 0 h 835223"/>
                <a:gd name="connsiteX2" fmla="*/ 1103341 w 1103341"/>
                <a:gd name="connsiteY2" fmla="*/ 835223 h 835223"/>
                <a:gd name="connsiteX3" fmla="*/ 0 w 1103341"/>
                <a:gd name="connsiteY3" fmla="*/ 835223 h 835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341" h="835223">
                  <a:moveTo>
                    <a:pt x="0" y="835223"/>
                  </a:moveTo>
                  <a:lnTo>
                    <a:pt x="0" y="0"/>
                  </a:lnTo>
                  <a:cubicBezTo>
                    <a:pt x="367780" y="278408"/>
                    <a:pt x="437849" y="769466"/>
                    <a:pt x="1103341" y="835223"/>
                  </a:cubicBezTo>
                  <a:lnTo>
                    <a:pt x="0" y="83522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119337" y="2590800"/>
            <a:ext cx="5000547" cy="1148765"/>
            <a:chOff x="6096000" y="2852529"/>
            <a:chExt cx="5000547" cy="1148765"/>
          </a:xfrm>
        </p:grpSpPr>
        <p:sp>
          <p:nvSpPr>
            <p:cNvPr id="13" name="Hexagon 12"/>
            <p:cNvSpPr/>
            <p:nvPr/>
          </p:nvSpPr>
          <p:spPr>
            <a:xfrm>
              <a:off x="6401744" y="2983590"/>
              <a:ext cx="2701653" cy="83522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096000" y="3401202"/>
              <a:ext cx="44909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ctagon 14"/>
            <p:cNvSpPr/>
            <p:nvPr/>
          </p:nvSpPr>
          <p:spPr>
            <a:xfrm>
              <a:off x="9286606" y="2852529"/>
              <a:ext cx="551271" cy="1148765"/>
            </a:xfrm>
            <a:prstGeom prst="octagon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251237" y="3325760"/>
              <a:ext cx="845310" cy="493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8808853" y="2721862"/>
            <a:ext cx="335147" cy="8609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525000" y="1945759"/>
            <a:ext cx="153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Moore, 1995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Types of Masking: </a:t>
            </a:r>
            <a:r>
              <a:rPr lang="en-US" dirty="0" smtClean="0"/>
              <a:t>Pre Masking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 another time domain phenomenon for which not much is known</a:t>
            </a:r>
          </a:p>
          <a:p>
            <a:r>
              <a:rPr lang="en-CA" dirty="0" smtClean="0"/>
              <a:t>The </a:t>
            </a:r>
            <a:r>
              <a:rPr lang="en-CA" dirty="0"/>
              <a:t>duration when pre-masking applies is less </a:t>
            </a:r>
            <a:r>
              <a:rPr lang="en-CA" dirty="0" smtClean="0"/>
              <a:t>than one </a:t>
            </a:r>
            <a:r>
              <a:rPr lang="en-CA" dirty="0"/>
              <a:t>tenth that of the post-masking, which is </a:t>
            </a:r>
            <a:r>
              <a:rPr lang="en-CA" dirty="0" smtClean="0"/>
              <a:t>in </a:t>
            </a:r>
            <a:r>
              <a:rPr lang="en-CA" dirty="0"/>
              <a:t>the order of </a:t>
            </a:r>
            <a:r>
              <a:rPr lang="en-CA" dirty="0" smtClean="0"/>
              <a:t>20 </a:t>
            </a:r>
            <a:r>
              <a:rPr lang="en-CA" dirty="0"/>
              <a:t>to 200 msec. </a:t>
            </a:r>
            <a:endParaRPr lang="en-CA" dirty="0" smtClean="0"/>
          </a:p>
          <a:p>
            <a:r>
              <a:rPr lang="en-CA" dirty="0" smtClean="0"/>
              <a:t>Both </a:t>
            </a:r>
            <a:r>
              <a:rPr lang="en-CA" dirty="0"/>
              <a:t>pre and post-masking are </a:t>
            </a:r>
            <a:r>
              <a:rPr lang="en-CA" dirty="0" smtClean="0"/>
              <a:t>exploited </a:t>
            </a:r>
            <a:r>
              <a:rPr lang="en-CA" dirty="0"/>
              <a:t>in the ISO/MPEG audio coding algorithm.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8" name="Picture 5" descr="igure2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113" y="2590800"/>
            <a:ext cx="5153688" cy="269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0" y="1945759"/>
            <a:ext cx="168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Hydrogen 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Masking as a tool: MPEG Audio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Lossy</a:t>
            </a:r>
            <a:r>
              <a:rPr lang="en-US" dirty="0" smtClean="0"/>
              <a:t> audio data compression methods like MPEG and audio encoding remove sounds which are masked anyway</a:t>
            </a:r>
            <a:endParaRPr lang="en-US" dirty="0"/>
          </a:p>
          <a:p>
            <a:r>
              <a:rPr lang="en-US" dirty="0" smtClean="0"/>
              <a:t>MPEG audio compression uses psychoacoustic models to construct a multi-dimensional reference array to map transmitted masked frequency components using fewer bits</a:t>
            </a:r>
            <a:endParaRPr lang="en-US" dirty="0"/>
          </a:p>
          <a:p>
            <a:r>
              <a:rPr lang="en-US" dirty="0" smtClean="0"/>
              <a:t>Defines 3 layers that gradually tradeoff quality for bit-rate and involve increasing complex codecs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Layer 1: Uses simultaneous masking only with DCT type filter  			and equal frequency spread per band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Layer 2: Uses temporal masking and 3 frames in the filter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Layer 3: Uses temporal masking with a non-equal frequency critical 			band filter and a Huffman </a:t>
            </a:r>
            <a:r>
              <a:rPr lang="en-US" dirty="0" smtClean="0"/>
              <a:t>coder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372600" y="5942568"/>
            <a:ext cx="176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Davis et </a:t>
            </a:r>
            <a:r>
              <a:rPr lang="en-US" smtClean="0"/>
              <a:t>al., 1997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77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362</Words>
  <Application>Microsoft Macintosh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DIN Condensed</vt:lpstr>
      <vt:lpstr>Office Theme</vt:lpstr>
      <vt:lpstr>Definitions</vt:lpstr>
      <vt:lpstr>3 Types of Masking</vt:lpstr>
      <vt:lpstr>3 Types of Masking: Simultaneous Masking</vt:lpstr>
      <vt:lpstr>3 Types of Masking: Simultaneous Masking</vt:lpstr>
      <vt:lpstr>3 Types of Masking: Post-Masking</vt:lpstr>
      <vt:lpstr>3 Types of Masking: Pre Masking</vt:lpstr>
      <vt:lpstr>Masking as a tool: MPEG Audio Compression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Masking</dc:title>
  <dc:creator>adar</dc:creator>
  <cp:lastModifiedBy>Microsoft Office User</cp:lastModifiedBy>
  <cp:revision>33</cp:revision>
  <dcterms:created xsi:type="dcterms:W3CDTF">2016-11-28T06:49:58Z</dcterms:created>
  <dcterms:modified xsi:type="dcterms:W3CDTF">2016-11-30T01:42:01Z</dcterms:modified>
</cp:coreProperties>
</file>