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Old Standard TT"/>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ldStandardTT-bold.fntdata"/><Relationship Id="rId27" Type="http://schemas.openxmlformats.org/officeDocument/2006/relationships/font" Target="fonts/OldStandardT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ldStandardTT-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91666"/>
              <a:buFont typeface="Arial"/>
              <a:buNone/>
            </a:pPr>
            <a:r>
              <a:rPr lang="en" sz="1200">
                <a:solidFill>
                  <a:schemeClr val="dk1"/>
                </a:solidFill>
                <a:latin typeface="Old Standard TT"/>
                <a:ea typeface="Old Standard TT"/>
                <a:cs typeface="Old Standard TT"/>
                <a:sym typeface="Old Standard TT"/>
              </a:rPr>
              <a:t>First the beat detection and harmonic detection were tested separately. After ensuring adequate results, they were combined into a single source code file.</a:t>
            </a:r>
          </a:p>
          <a:p>
            <a:pPr lvl="0" rtl="0">
              <a:lnSpc>
                <a:spcPct val="115000"/>
              </a:lnSpc>
              <a:spcBef>
                <a:spcPts val="0"/>
              </a:spcBef>
              <a:spcAft>
                <a:spcPts val="1600"/>
              </a:spcAft>
              <a:buClr>
                <a:schemeClr val="dk1"/>
              </a:buClr>
              <a:buSzPct val="91666"/>
              <a:buFont typeface="Arial"/>
              <a:buNone/>
            </a:pPr>
            <a:r>
              <a:rPr lang="en" sz="1200">
                <a:solidFill>
                  <a:schemeClr val="dk1"/>
                </a:solidFill>
                <a:latin typeface="Old Standard TT"/>
                <a:ea typeface="Old Standard TT"/>
                <a:cs typeface="Old Standard TT"/>
                <a:sym typeface="Old Standard TT"/>
              </a:rPr>
              <a:t>From this, we were able to have a list of chords predicted for all audio frames, and also the times in seconds for the beats in the audio input.</a:t>
            </a:r>
          </a:p>
          <a:p>
            <a:pPr lvl="0" rtl="0">
              <a:lnSpc>
                <a:spcPct val="115000"/>
              </a:lnSpc>
              <a:spcBef>
                <a:spcPts val="0"/>
              </a:spcBef>
              <a:spcAft>
                <a:spcPts val="1600"/>
              </a:spcAft>
              <a:buClr>
                <a:schemeClr val="dk1"/>
              </a:buClr>
              <a:buSzPct val="91666"/>
              <a:buFont typeface="Arial"/>
              <a:buNone/>
            </a:pPr>
            <a:r>
              <a:rPr lang="en" sz="1200">
                <a:solidFill>
                  <a:schemeClr val="dk1"/>
                </a:solidFill>
                <a:latin typeface="Old Standard TT"/>
                <a:ea typeface="Old Standard TT"/>
                <a:cs typeface="Old Standard TT"/>
                <a:sym typeface="Old Standard TT"/>
              </a:rPr>
              <a:t>The next step was to get the system to predict the chords for the frames that had beats in them (this would be useful, because we would know what note to place, and at what time).</a:t>
            </a:r>
          </a:p>
          <a:p>
            <a:pPr lvl="0" rtl="0">
              <a:lnSpc>
                <a:spcPct val="115000"/>
              </a:lnSpc>
              <a:spcBef>
                <a:spcPts val="0"/>
              </a:spcBef>
              <a:spcAft>
                <a:spcPts val="1600"/>
              </a:spcAft>
              <a:buClr>
                <a:schemeClr val="dk1"/>
              </a:buClr>
              <a:buSzPct val="91666"/>
              <a:buFont typeface="Arial"/>
              <a:buNone/>
            </a:pPr>
            <a:r>
              <a:rPr lang="en" sz="1200">
                <a:solidFill>
                  <a:schemeClr val="dk1"/>
                </a:solidFill>
                <a:latin typeface="Old Standard TT"/>
                <a:ea typeface="Old Standard TT"/>
                <a:cs typeface="Old Standard TT"/>
                <a:sym typeface="Old Standard TT"/>
              </a:rPr>
              <a:t>After successfully obtaining lists of chords predicted at the beats, we were off to search for a library that could write MIDIFiles. MIDI util proved useful for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spcAft>
                <a:spcPts val="1600"/>
              </a:spcAft>
              <a:buClr>
                <a:schemeClr val="dk1"/>
              </a:buClr>
              <a:buSzPct val="91666"/>
              <a:buFont typeface="Arial"/>
              <a:buNone/>
            </a:pPr>
            <a:r>
              <a:rPr lang="en" sz="1200">
                <a:solidFill>
                  <a:schemeClr val="dk1"/>
                </a:solidFill>
                <a:latin typeface="Old Standard TT"/>
                <a:ea typeface="Old Standard TT"/>
                <a:cs typeface="Old Standard TT"/>
                <a:sym typeface="Old Standard TT"/>
              </a:rPr>
              <a:t>MIDIutil allowed us, after organizing our data into a specific format, to write multi-track MIDI Files. This library requires information about the audio events to write such as their respective MIDI note numbers, durations, volumes, and track to be written to.</a:t>
            </a:r>
          </a:p>
          <a:p>
            <a:pPr lvl="0" rtl="0" algn="just">
              <a:lnSpc>
                <a:spcPct val="115000"/>
              </a:lnSpc>
              <a:spcBef>
                <a:spcPts val="0"/>
              </a:spcBef>
              <a:spcAft>
                <a:spcPts val="1600"/>
              </a:spcAft>
              <a:buClr>
                <a:schemeClr val="dk1"/>
              </a:buClr>
              <a:buSzPct val="91666"/>
              <a:buFont typeface="Arial"/>
              <a:buNone/>
            </a:pPr>
            <a:r>
              <a:rPr lang="en" sz="1200">
                <a:solidFill>
                  <a:schemeClr val="dk1"/>
                </a:solidFill>
                <a:latin typeface="Old Standard TT"/>
                <a:ea typeface="Old Standard TT"/>
                <a:cs typeface="Old Standard TT"/>
                <a:sym typeface="Old Standard TT"/>
              </a:rPr>
              <a:t>Finally some refinements have been made, by improving the detection of beats through use of the tempo. Using the tempo, the prediction for where the next beat will be is obtained. However, instead of just using it, it is checked whether there is an onset at that time. If there isn’t, but there is one nearby, then the prediction of where the next will be is updated.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7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599" cy="787499"/>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599" cy="2106299"/>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599"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399"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199"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599"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410725" y="703650"/>
            <a:ext cx="8118600" cy="1467300"/>
          </a:xfrm>
          <a:prstGeom prst="rect">
            <a:avLst/>
          </a:prstGeom>
        </p:spPr>
        <p:txBody>
          <a:bodyPr anchorCtr="0" anchor="b" bIns="91425" lIns="91425" rIns="91425" tIns="91425">
            <a:noAutofit/>
          </a:bodyPr>
          <a:lstStyle/>
          <a:p>
            <a:pPr lvl="0">
              <a:spcBef>
                <a:spcPts val="0"/>
              </a:spcBef>
              <a:buNone/>
            </a:pPr>
            <a:r>
              <a:rPr lang="en"/>
              <a:t>Play With Yourself</a:t>
            </a:r>
            <a:r>
              <a:rPr lang="en" sz="1000"/>
              <a:t> </a:t>
            </a:r>
            <a:r>
              <a:rPr lang="en"/>
              <a:t>™ </a:t>
            </a:r>
          </a:p>
          <a:p>
            <a:pPr lvl="0">
              <a:spcBef>
                <a:spcPts val="0"/>
              </a:spcBef>
              <a:buNone/>
            </a:pPr>
            <a:r>
              <a:t/>
            </a:r>
            <a:endParaRPr/>
          </a:p>
        </p:txBody>
      </p:sp>
      <p:sp>
        <p:nvSpPr>
          <p:cNvPr id="60" name="Shape 60"/>
          <p:cNvSpPr txBox="1"/>
          <p:nvPr>
            <p:ph idx="1" type="subTitle"/>
          </p:nvPr>
        </p:nvSpPr>
        <p:spPr>
          <a:xfrm>
            <a:off x="512700" y="3840639"/>
            <a:ext cx="8118599" cy="787499"/>
          </a:xfrm>
          <a:prstGeom prst="rect">
            <a:avLst/>
          </a:prstGeom>
        </p:spPr>
        <p:txBody>
          <a:bodyPr anchorCtr="0" anchor="t" bIns="91425" lIns="91425" rIns="91425" tIns="91425">
            <a:noAutofit/>
          </a:bodyPr>
          <a:lstStyle/>
          <a:p>
            <a:pPr lvl="0">
              <a:spcBef>
                <a:spcPts val="0"/>
              </a:spcBef>
              <a:buNone/>
            </a:pPr>
            <a:r>
              <a:rPr lang="en"/>
              <a:t>By Adar Guy, Colin Malloy and Hector Perez</a:t>
            </a:r>
          </a:p>
        </p:txBody>
      </p:sp>
      <p:sp>
        <p:nvSpPr>
          <p:cNvPr id="61" name="Shape 61"/>
          <p:cNvSpPr txBox="1"/>
          <p:nvPr>
            <p:ph type="ctrTitle"/>
          </p:nvPr>
        </p:nvSpPr>
        <p:spPr>
          <a:xfrm>
            <a:off x="597125" y="1968175"/>
            <a:ext cx="8118600" cy="13122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rtl="0">
              <a:spcBef>
                <a:spcPts val="0"/>
              </a:spcBef>
              <a:buNone/>
            </a:pPr>
            <a:r>
              <a:rPr lang="en" sz="3000"/>
              <a:t>An accompaniment tool for the modern musician</a:t>
            </a:r>
          </a:p>
          <a:p>
            <a:pPr lvl="0" rt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613200"/>
          </a:xfrm>
          <a:prstGeom prst="rect">
            <a:avLst/>
          </a:prstGeom>
        </p:spPr>
        <p:txBody>
          <a:bodyPr anchorCtr="0" anchor="t" bIns="91425" lIns="91425" rIns="91425" tIns="91425">
            <a:noAutofit/>
          </a:bodyPr>
          <a:lstStyle/>
          <a:p>
            <a:pPr lvl="0" rtl="0">
              <a:spcBef>
                <a:spcPts val="0"/>
              </a:spcBef>
              <a:buNone/>
            </a:pPr>
            <a:r>
              <a:rPr lang="en"/>
              <a:t>Library Functionality:</a:t>
            </a:r>
          </a:p>
        </p:txBody>
      </p:sp>
      <p:sp>
        <p:nvSpPr>
          <p:cNvPr id="115" name="Shape 115"/>
          <p:cNvSpPr txBox="1"/>
          <p:nvPr>
            <p:ph idx="1" type="body"/>
          </p:nvPr>
        </p:nvSpPr>
        <p:spPr>
          <a:xfrm>
            <a:off x="311700" y="1171600"/>
            <a:ext cx="3999900" cy="3599700"/>
          </a:xfrm>
          <a:prstGeom prst="rect">
            <a:avLst/>
          </a:prstGeom>
        </p:spPr>
        <p:txBody>
          <a:bodyPr anchorCtr="0" anchor="t" bIns="91425" lIns="91425" rIns="91425" tIns="91425">
            <a:noAutofit/>
          </a:bodyPr>
          <a:lstStyle/>
          <a:p>
            <a:pPr lvl="0" rtl="0">
              <a:lnSpc>
                <a:spcPct val="100000"/>
              </a:lnSpc>
              <a:spcBef>
                <a:spcPts val="0"/>
              </a:spcBef>
              <a:buNone/>
            </a:pPr>
            <a:r>
              <a:rPr lang="en" sz="1800"/>
              <a:t>libROSA (used for beat detection)</a:t>
            </a:r>
          </a:p>
          <a:p>
            <a:pPr lvl="0" rtl="0">
              <a:lnSpc>
                <a:spcPct val="100000"/>
              </a:lnSpc>
              <a:spcBef>
                <a:spcPts val="0"/>
              </a:spcBef>
              <a:buNone/>
            </a:pPr>
            <a:r>
              <a:rPr b="1" lang="en" sz="1100">
                <a:latin typeface="Consolas"/>
                <a:ea typeface="Consolas"/>
                <a:cs typeface="Consolas"/>
                <a:sym typeface="Consolas"/>
              </a:rPr>
              <a:t>librosa.beat.beat_track</a:t>
            </a:r>
            <a:r>
              <a:rPr b="1" lang="en" sz="1100">
                <a:solidFill>
                  <a:srgbClr val="2980B9"/>
                </a:solidFill>
                <a:latin typeface="Arial"/>
                <a:ea typeface="Arial"/>
                <a:cs typeface="Arial"/>
                <a:sym typeface="Arial"/>
              </a:rPr>
              <a:t>(</a:t>
            </a:r>
            <a:r>
              <a:rPr b="1" i="1" lang="en" sz="1100">
                <a:solidFill>
                  <a:srgbClr val="2980B9"/>
                </a:solidFill>
                <a:latin typeface="Arial"/>
                <a:ea typeface="Arial"/>
                <a:cs typeface="Arial"/>
                <a:sym typeface="Arial"/>
              </a:rPr>
              <a:t>y=None</a:t>
            </a:r>
            <a:r>
              <a:rPr b="1" lang="en" sz="1100">
                <a:solidFill>
                  <a:srgbClr val="2980B9"/>
                </a:solidFill>
                <a:latin typeface="Arial"/>
                <a:ea typeface="Arial"/>
                <a:cs typeface="Arial"/>
                <a:sym typeface="Arial"/>
              </a:rPr>
              <a:t>, </a:t>
            </a:r>
            <a:r>
              <a:rPr b="1" i="1" lang="en" sz="1100">
                <a:solidFill>
                  <a:srgbClr val="2980B9"/>
                </a:solidFill>
                <a:latin typeface="Arial"/>
                <a:ea typeface="Arial"/>
                <a:cs typeface="Arial"/>
                <a:sym typeface="Arial"/>
              </a:rPr>
              <a:t>sr=22050</a:t>
            </a:r>
            <a:r>
              <a:rPr b="1" lang="en" sz="1100">
                <a:solidFill>
                  <a:srgbClr val="2980B9"/>
                </a:solidFill>
                <a:latin typeface="Arial"/>
                <a:ea typeface="Arial"/>
                <a:cs typeface="Arial"/>
                <a:sym typeface="Arial"/>
              </a:rPr>
              <a:t>, </a:t>
            </a:r>
            <a:r>
              <a:rPr b="1" i="1" lang="en" sz="1100">
                <a:solidFill>
                  <a:srgbClr val="2980B9"/>
                </a:solidFill>
                <a:latin typeface="Arial"/>
                <a:ea typeface="Arial"/>
                <a:cs typeface="Arial"/>
                <a:sym typeface="Arial"/>
              </a:rPr>
              <a:t>onset_envelope=None</a:t>
            </a:r>
            <a:r>
              <a:rPr b="1" lang="en" sz="1100">
                <a:solidFill>
                  <a:srgbClr val="2980B9"/>
                </a:solidFill>
                <a:latin typeface="Arial"/>
                <a:ea typeface="Arial"/>
                <a:cs typeface="Arial"/>
                <a:sym typeface="Arial"/>
              </a:rPr>
              <a:t>, </a:t>
            </a:r>
            <a:r>
              <a:rPr b="1" i="1" lang="en" sz="1100">
                <a:solidFill>
                  <a:srgbClr val="2980B9"/>
                </a:solidFill>
                <a:latin typeface="Arial"/>
                <a:ea typeface="Arial"/>
                <a:cs typeface="Arial"/>
                <a:sym typeface="Arial"/>
              </a:rPr>
              <a:t>hop_length=512</a:t>
            </a:r>
            <a:r>
              <a:rPr b="1" lang="en" sz="1100">
                <a:solidFill>
                  <a:srgbClr val="2980B9"/>
                </a:solidFill>
                <a:latin typeface="Arial"/>
                <a:ea typeface="Arial"/>
                <a:cs typeface="Arial"/>
                <a:sym typeface="Arial"/>
              </a:rPr>
              <a:t>, </a:t>
            </a:r>
            <a:r>
              <a:rPr b="1" i="1" lang="en" sz="1100">
                <a:solidFill>
                  <a:srgbClr val="2980B9"/>
                </a:solidFill>
                <a:latin typeface="Arial"/>
                <a:ea typeface="Arial"/>
                <a:cs typeface="Arial"/>
                <a:sym typeface="Arial"/>
              </a:rPr>
              <a:t>start_bpm=120.0</a:t>
            </a:r>
            <a:r>
              <a:rPr b="1" lang="en" sz="1100">
                <a:solidFill>
                  <a:srgbClr val="2980B9"/>
                </a:solidFill>
                <a:latin typeface="Arial"/>
                <a:ea typeface="Arial"/>
                <a:cs typeface="Arial"/>
                <a:sym typeface="Arial"/>
              </a:rPr>
              <a:t>, </a:t>
            </a:r>
            <a:r>
              <a:rPr b="1" i="1" lang="en" sz="1100">
                <a:solidFill>
                  <a:srgbClr val="2980B9"/>
                </a:solidFill>
                <a:latin typeface="Arial"/>
                <a:ea typeface="Arial"/>
                <a:cs typeface="Arial"/>
                <a:sym typeface="Arial"/>
              </a:rPr>
              <a:t>tightness=100</a:t>
            </a:r>
            <a:r>
              <a:rPr b="1" lang="en" sz="1100">
                <a:solidFill>
                  <a:srgbClr val="2980B9"/>
                </a:solidFill>
                <a:latin typeface="Arial"/>
                <a:ea typeface="Arial"/>
                <a:cs typeface="Arial"/>
                <a:sym typeface="Arial"/>
              </a:rPr>
              <a:t>, </a:t>
            </a:r>
            <a:r>
              <a:rPr b="1" i="1" lang="en" sz="1100">
                <a:solidFill>
                  <a:srgbClr val="2980B9"/>
                </a:solidFill>
                <a:latin typeface="Arial"/>
                <a:ea typeface="Arial"/>
                <a:cs typeface="Arial"/>
                <a:sym typeface="Arial"/>
              </a:rPr>
              <a:t>trim=True</a:t>
            </a:r>
            <a:r>
              <a:rPr b="1" lang="en" sz="1100">
                <a:solidFill>
                  <a:srgbClr val="2980B9"/>
                </a:solidFill>
                <a:latin typeface="Arial"/>
                <a:ea typeface="Arial"/>
                <a:cs typeface="Arial"/>
                <a:sym typeface="Arial"/>
              </a:rPr>
              <a:t>, </a:t>
            </a:r>
            <a:r>
              <a:rPr b="1" i="1" lang="en" sz="1100">
                <a:solidFill>
                  <a:srgbClr val="2980B9"/>
                </a:solidFill>
                <a:latin typeface="Arial"/>
                <a:ea typeface="Arial"/>
                <a:cs typeface="Arial"/>
                <a:sym typeface="Arial"/>
              </a:rPr>
              <a:t>bpm=None</a:t>
            </a:r>
            <a:r>
              <a:rPr b="1" lang="en" sz="1100">
                <a:solidFill>
                  <a:srgbClr val="2980B9"/>
                </a:solidFill>
                <a:latin typeface="Arial"/>
                <a:ea typeface="Arial"/>
                <a:cs typeface="Arial"/>
                <a:sym typeface="Arial"/>
              </a:rPr>
              <a:t>, </a:t>
            </a:r>
            <a:r>
              <a:rPr b="1" i="1" lang="en" sz="1100">
                <a:solidFill>
                  <a:srgbClr val="2980B9"/>
                </a:solidFill>
                <a:latin typeface="Arial"/>
                <a:ea typeface="Arial"/>
                <a:cs typeface="Arial"/>
                <a:sym typeface="Arial"/>
              </a:rPr>
              <a:t>units='frames'</a:t>
            </a:r>
            <a:r>
              <a:rPr b="1" lang="en" sz="1100">
                <a:solidFill>
                  <a:srgbClr val="2980B9"/>
                </a:solidFill>
                <a:latin typeface="Arial"/>
                <a:ea typeface="Arial"/>
                <a:cs typeface="Arial"/>
                <a:sym typeface="Arial"/>
              </a:rPr>
              <a:t>)</a:t>
            </a:r>
          </a:p>
          <a:p>
            <a:pPr lvl="0" rtl="0">
              <a:lnSpc>
                <a:spcPct val="100000"/>
              </a:lnSpc>
              <a:spcBef>
                <a:spcPts val="0"/>
              </a:spcBef>
              <a:buNone/>
            </a:pPr>
            <a:r>
              <a:rPr lang="en" sz="1200"/>
              <a:t>This method returns the tempo and the beats for an audio signal. It operates on three stages:</a:t>
            </a:r>
          </a:p>
          <a:p>
            <a:pPr indent="-298450" lvl="0" marL="457200" rtl="0">
              <a:lnSpc>
                <a:spcPct val="100000"/>
              </a:lnSpc>
              <a:spcBef>
                <a:spcPts val="0"/>
              </a:spcBef>
              <a:buSzPct val="100000"/>
            </a:pPr>
            <a:r>
              <a:rPr lang="en" sz="1100"/>
              <a:t>Measure onset strength</a:t>
            </a:r>
          </a:p>
          <a:p>
            <a:pPr indent="-298450" lvl="0" marL="457200" rtl="0">
              <a:lnSpc>
                <a:spcPct val="100000"/>
              </a:lnSpc>
              <a:spcBef>
                <a:spcPts val="0"/>
              </a:spcBef>
              <a:buSzPct val="100000"/>
            </a:pPr>
            <a:r>
              <a:rPr lang="en" sz="1100"/>
              <a:t>Estimate tempo from onset correlation</a:t>
            </a:r>
          </a:p>
          <a:p>
            <a:pPr indent="-298450" lvl="0" marL="457200" rtl="0">
              <a:lnSpc>
                <a:spcPct val="100000"/>
              </a:lnSpc>
              <a:spcBef>
                <a:spcPts val="0"/>
              </a:spcBef>
              <a:buSzPct val="100000"/>
            </a:pPr>
            <a:r>
              <a:rPr lang="en" sz="1100"/>
              <a:t>Pick peaks in onset strength that are coherent with tempo detected</a:t>
            </a:r>
          </a:p>
          <a:p>
            <a:pPr lvl="0" rtl="0">
              <a:lnSpc>
                <a:spcPct val="100000"/>
              </a:lnSpc>
              <a:spcBef>
                <a:spcPts val="0"/>
              </a:spcBef>
              <a:buNone/>
            </a:pPr>
            <a:r>
              <a:rPr lang="en" sz="1200"/>
              <a:t>After determining the onset envelope it is possible to determine the times in seconds at which onsets occur by using  the frames_to_time method.</a:t>
            </a:r>
          </a:p>
          <a:p>
            <a:pPr lvl="0" rtl="0">
              <a:lnSpc>
                <a:spcPct val="150000"/>
              </a:lnSpc>
              <a:spcBef>
                <a:spcPts val="0"/>
              </a:spcBef>
              <a:spcAft>
                <a:spcPts val="4500"/>
              </a:spcAft>
              <a:buNone/>
            </a:pPr>
            <a:r>
              <a:t/>
            </a:r>
            <a:endParaRPr/>
          </a:p>
        </p:txBody>
      </p:sp>
      <p:sp>
        <p:nvSpPr>
          <p:cNvPr id="116" name="Shape 116"/>
          <p:cNvSpPr txBox="1"/>
          <p:nvPr>
            <p:ph idx="1" type="body"/>
          </p:nvPr>
        </p:nvSpPr>
        <p:spPr>
          <a:xfrm>
            <a:off x="4595125" y="2231825"/>
            <a:ext cx="3999900" cy="401400"/>
          </a:xfrm>
          <a:prstGeom prst="rect">
            <a:avLst/>
          </a:prstGeom>
        </p:spPr>
        <p:txBody>
          <a:bodyPr anchorCtr="0" anchor="t" bIns="91425" lIns="91425" rIns="91425" tIns="91425">
            <a:noAutofit/>
          </a:bodyPr>
          <a:lstStyle/>
          <a:p>
            <a:pPr lvl="0" rtl="0" algn="just">
              <a:spcBef>
                <a:spcPts val="0"/>
              </a:spcBef>
              <a:buNone/>
            </a:pPr>
            <a:r>
              <a:rPr lang="en" sz="1000"/>
              <a:t>LibROSA’s handles simple inputs with ease. Every beat corresponds to a peak onset. However, some peak onsets are not detected.</a:t>
            </a:r>
          </a:p>
          <a:p>
            <a:pPr lvl="0" rtl="0">
              <a:spcBef>
                <a:spcPts val="0"/>
              </a:spcBef>
              <a:buNone/>
            </a:pPr>
            <a:r>
              <a:t/>
            </a:r>
            <a:endParaRPr/>
          </a:p>
        </p:txBody>
      </p:sp>
      <p:pic>
        <p:nvPicPr>
          <p:cNvPr id="117" name="Shape 117"/>
          <p:cNvPicPr preferRelativeResize="0"/>
          <p:nvPr/>
        </p:nvPicPr>
        <p:blipFill>
          <a:blip r:embed="rId3">
            <a:alphaModFix/>
          </a:blip>
          <a:stretch>
            <a:fillRect/>
          </a:stretch>
        </p:blipFill>
        <p:spPr>
          <a:xfrm>
            <a:off x="4616400" y="673625"/>
            <a:ext cx="3856174" cy="1604237"/>
          </a:xfrm>
          <a:prstGeom prst="rect">
            <a:avLst/>
          </a:prstGeom>
          <a:noFill/>
          <a:ln>
            <a:noFill/>
          </a:ln>
        </p:spPr>
      </p:pic>
      <p:pic>
        <p:nvPicPr>
          <p:cNvPr id="118" name="Shape 118"/>
          <p:cNvPicPr preferRelativeResize="0"/>
          <p:nvPr/>
        </p:nvPicPr>
        <p:blipFill>
          <a:blip r:embed="rId4">
            <a:alphaModFix/>
          </a:blip>
          <a:stretch>
            <a:fillRect/>
          </a:stretch>
        </p:blipFill>
        <p:spPr>
          <a:xfrm>
            <a:off x="4616400" y="2721075"/>
            <a:ext cx="3856174" cy="1604249"/>
          </a:xfrm>
          <a:prstGeom prst="rect">
            <a:avLst/>
          </a:prstGeom>
          <a:noFill/>
          <a:ln>
            <a:noFill/>
          </a:ln>
        </p:spPr>
      </p:pic>
      <p:sp>
        <p:nvSpPr>
          <p:cNvPr id="119" name="Shape 119"/>
          <p:cNvSpPr txBox="1"/>
          <p:nvPr>
            <p:ph idx="1" type="body"/>
          </p:nvPr>
        </p:nvSpPr>
        <p:spPr>
          <a:xfrm>
            <a:off x="4595125" y="4289225"/>
            <a:ext cx="3999900" cy="401400"/>
          </a:xfrm>
          <a:prstGeom prst="rect">
            <a:avLst/>
          </a:prstGeom>
        </p:spPr>
        <p:txBody>
          <a:bodyPr anchorCtr="0" anchor="t" bIns="91425" lIns="91425" rIns="91425" tIns="91425">
            <a:noAutofit/>
          </a:bodyPr>
          <a:lstStyle/>
          <a:p>
            <a:pPr lvl="0" rtl="0" algn="just">
              <a:spcBef>
                <a:spcPts val="0"/>
              </a:spcBef>
              <a:buNone/>
            </a:pPr>
            <a:r>
              <a:rPr lang="en" sz="1000"/>
              <a:t>In cases of more complex inputs, LibROSA shows even more inconsistencies with determining the beats from onsets.</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3976500" cy="613200"/>
          </a:xfrm>
          <a:prstGeom prst="rect">
            <a:avLst/>
          </a:prstGeom>
        </p:spPr>
        <p:txBody>
          <a:bodyPr anchorCtr="0" anchor="ctr" bIns="91425" lIns="91425" rIns="91425" tIns="91425">
            <a:noAutofit/>
          </a:bodyPr>
          <a:lstStyle/>
          <a:p>
            <a:pPr lvl="0" rtl="0">
              <a:spcBef>
                <a:spcPts val="0"/>
              </a:spcBef>
              <a:buNone/>
            </a:pPr>
            <a:r>
              <a:rPr lang="en" sz="3000"/>
              <a:t>Rhythmic Analysis</a:t>
            </a:r>
          </a:p>
        </p:txBody>
      </p:sp>
      <p:sp>
        <p:nvSpPr>
          <p:cNvPr id="125" name="Shape 125"/>
          <p:cNvSpPr txBox="1"/>
          <p:nvPr>
            <p:ph idx="4294967295" type="body"/>
          </p:nvPr>
        </p:nvSpPr>
        <p:spPr>
          <a:xfrm>
            <a:off x="288150" y="1226800"/>
            <a:ext cx="3999900" cy="3663000"/>
          </a:xfrm>
          <a:prstGeom prst="rect">
            <a:avLst/>
          </a:prstGeom>
          <a:solidFill>
            <a:schemeClr val="accent1"/>
          </a:solidFill>
        </p:spPr>
        <p:txBody>
          <a:bodyPr anchorCtr="0" anchor="t" bIns="91425" lIns="91425" rIns="91425" tIns="91425">
            <a:noAutofit/>
          </a:bodyPr>
          <a:lstStyle/>
          <a:p>
            <a:pPr lvl="0" rtl="0">
              <a:lnSpc>
                <a:spcPct val="100000"/>
              </a:lnSpc>
              <a:spcBef>
                <a:spcPts val="0"/>
              </a:spcBef>
              <a:spcAft>
                <a:spcPts val="0"/>
              </a:spcAft>
              <a:buNone/>
            </a:pPr>
            <a:r>
              <a:t/>
            </a:r>
            <a:endParaRPr b="1" sz="800">
              <a:latin typeface="Courier New"/>
              <a:ea typeface="Courier New"/>
              <a:cs typeface="Courier New"/>
              <a:sym typeface="Courier New"/>
            </a:endParaRPr>
          </a:p>
          <a:p>
            <a:pPr indent="-698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def track_beats(y, sr, UI_onset, UI_dynamic, UI_window):</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print "...Tracking onsets"</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onset_env = librosa.onset.onset_strength(y=y, sr=sr, aggregate=np.median);</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onsets = librosa.util.normalize(onset_env)</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times = librosa.frames_to_time(np.arange(len(onsets)));</a:t>
            </a:r>
          </a:p>
          <a:p>
            <a:pPr indent="0" lvl="0" marL="457200" rtl="0">
              <a:lnSpc>
                <a:spcPct val="100000"/>
              </a:lnSpc>
              <a:spcBef>
                <a:spcPts val="0"/>
              </a:spcBef>
              <a:spcAft>
                <a:spcPts val="0"/>
              </a:spcAft>
              <a:buNone/>
            </a:pPr>
            <a:r>
              <a:rPr b="1" lang="en" sz="800">
                <a:latin typeface="Courier New"/>
                <a:ea typeface="Courier New"/>
                <a:cs typeface="Courier New"/>
                <a:sym typeface="Courier New"/>
              </a:rPr>
              <a:t>tempo = librosa.beat.beat_track(y=y, sr=sr); </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msec_tempo = 60/tempo[0]</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a:t>
            </a:r>
          </a:p>
          <a:p>
            <a:pPr indent="457200" lvl="0" marL="0" rtl="0">
              <a:lnSpc>
                <a:spcPct val="100000"/>
              </a:lnSpc>
              <a:spcBef>
                <a:spcPts val="0"/>
              </a:spcBef>
              <a:spcAft>
                <a:spcPts val="0"/>
              </a:spcAft>
              <a:buNone/>
            </a:pPr>
            <a:r>
              <a:rPr b="1" lang="en" sz="800">
                <a:latin typeface="Courier New"/>
                <a:ea typeface="Courier New"/>
                <a:cs typeface="Courier New"/>
                <a:sym typeface="Courier New"/>
              </a:rPr>
              <a:t>beats = []</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for i in range(1, len(onsets)-1): #PEAK PICKING</a:t>
            </a:r>
          </a:p>
          <a:p>
            <a:pPr indent="-69850" lvl="0" marL="9144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if ((onsets[i] &gt; onsets[i-1] and onsets[i] &gt; onsets[i+1]) and onsets[i] &gt; UI_onset):</a:t>
            </a:r>
          </a:p>
          <a:p>
            <a:pPr indent="387350" lvl="0" marL="9144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beats.append(i)</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i = 1; j = 0;</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while (i &lt; len(times[beats])):</a:t>
            </a:r>
          </a:p>
          <a:p>
            <a:pPr indent="3873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beat_length = times[beats][i]-times[beats][j]</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if(beat_length &lt; UI_window):</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if(times[beats][j] &lt; times[beats][i]):</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del beats[j]</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else:</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del beats[i]</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i += 1; j += 1</a:t>
            </a: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i += 1; j += 1</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volume = onsets[beats]*UI_dynamic*127</a:t>
            </a:r>
          </a:p>
          <a:p>
            <a:pPr indent="457200" lvl="0" marL="0" rtl="0">
              <a:lnSpc>
                <a:spcPct val="100000"/>
              </a:lnSpc>
              <a:spcBef>
                <a:spcPts val="0"/>
              </a:spcBef>
              <a:spcAft>
                <a:spcPts val="0"/>
              </a:spcAft>
              <a:buNone/>
            </a:pPr>
            <a:r>
              <a:rPr b="1" lang="en" sz="800">
                <a:latin typeface="Courier New"/>
                <a:ea typeface="Courier New"/>
                <a:cs typeface="Courier New"/>
                <a:sym typeface="Courier New"/>
              </a:rPr>
              <a:t>return onsets, beats, volume, times, tempo, msec_tempo</a:t>
            </a:r>
          </a:p>
        </p:txBody>
      </p:sp>
      <p:pic>
        <p:nvPicPr>
          <p:cNvPr id="126" name="Shape 126"/>
          <p:cNvPicPr preferRelativeResize="0"/>
          <p:nvPr/>
        </p:nvPicPr>
        <p:blipFill>
          <a:blip r:embed="rId3">
            <a:alphaModFix/>
          </a:blip>
          <a:stretch>
            <a:fillRect/>
          </a:stretch>
        </p:blipFill>
        <p:spPr>
          <a:xfrm>
            <a:off x="4616400" y="2873475"/>
            <a:ext cx="3856174" cy="1604250"/>
          </a:xfrm>
          <a:prstGeom prst="rect">
            <a:avLst/>
          </a:prstGeom>
          <a:noFill/>
          <a:ln>
            <a:noFill/>
          </a:ln>
        </p:spPr>
      </p:pic>
      <p:pic>
        <p:nvPicPr>
          <p:cNvPr id="127" name="Shape 127"/>
          <p:cNvPicPr preferRelativeResize="0"/>
          <p:nvPr/>
        </p:nvPicPr>
        <p:blipFill>
          <a:blip r:embed="rId4">
            <a:alphaModFix/>
          </a:blip>
          <a:stretch>
            <a:fillRect/>
          </a:stretch>
        </p:blipFill>
        <p:spPr>
          <a:xfrm>
            <a:off x="4616400" y="824275"/>
            <a:ext cx="3856174" cy="1604250"/>
          </a:xfrm>
          <a:prstGeom prst="rect">
            <a:avLst/>
          </a:prstGeom>
          <a:noFill/>
          <a:ln>
            <a:noFill/>
          </a:ln>
        </p:spPr>
      </p:pic>
      <p:sp>
        <p:nvSpPr>
          <p:cNvPr id="128" name="Shape 128"/>
          <p:cNvSpPr txBox="1"/>
          <p:nvPr>
            <p:ph idx="4294967295" type="body"/>
          </p:nvPr>
        </p:nvSpPr>
        <p:spPr>
          <a:xfrm>
            <a:off x="4595125" y="2384225"/>
            <a:ext cx="3999900" cy="401400"/>
          </a:xfrm>
          <a:prstGeom prst="rect">
            <a:avLst/>
          </a:prstGeom>
        </p:spPr>
        <p:txBody>
          <a:bodyPr anchorCtr="0" anchor="t" bIns="91425" lIns="91425" rIns="91425" tIns="91425">
            <a:noAutofit/>
          </a:bodyPr>
          <a:lstStyle/>
          <a:p>
            <a:pPr lvl="0" rtl="0" algn="just">
              <a:spcBef>
                <a:spcPts val="0"/>
              </a:spcBef>
              <a:buNone/>
            </a:pPr>
            <a:r>
              <a:rPr lang="en" sz="1000">
                <a:solidFill>
                  <a:schemeClr val="lt1"/>
                </a:solidFill>
              </a:rPr>
              <a:t>Our implementation uses libROSA’s onset detection and a user defined onset threshold to determine beats corresponding to all onsets</a:t>
            </a:r>
          </a:p>
          <a:p>
            <a:pPr lvl="0" rtl="0">
              <a:spcBef>
                <a:spcPts val="0"/>
              </a:spcBef>
              <a:buNone/>
            </a:pPr>
            <a:r>
              <a:t/>
            </a:r>
            <a:endParaRPr/>
          </a:p>
        </p:txBody>
      </p:sp>
      <p:sp>
        <p:nvSpPr>
          <p:cNvPr id="129" name="Shape 129"/>
          <p:cNvSpPr txBox="1"/>
          <p:nvPr>
            <p:ph idx="4294967295" type="body"/>
          </p:nvPr>
        </p:nvSpPr>
        <p:spPr>
          <a:xfrm>
            <a:off x="4595125" y="4441625"/>
            <a:ext cx="3999900" cy="401400"/>
          </a:xfrm>
          <a:prstGeom prst="rect">
            <a:avLst/>
          </a:prstGeom>
        </p:spPr>
        <p:txBody>
          <a:bodyPr anchorCtr="0" anchor="t" bIns="91425" lIns="91425" rIns="91425" tIns="91425">
            <a:noAutofit/>
          </a:bodyPr>
          <a:lstStyle/>
          <a:p>
            <a:pPr lvl="0" rtl="0" algn="just">
              <a:spcBef>
                <a:spcPts val="0"/>
              </a:spcBef>
              <a:buNone/>
            </a:pPr>
            <a:r>
              <a:rPr lang="en" sz="1000">
                <a:solidFill>
                  <a:schemeClr val="lt1"/>
                </a:solidFill>
              </a:rPr>
              <a:t>Our implementation handles more complex inputs correctly so that every onset beat is detected</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613200"/>
          </a:xfrm>
          <a:prstGeom prst="rect">
            <a:avLst/>
          </a:prstGeom>
        </p:spPr>
        <p:txBody>
          <a:bodyPr anchorCtr="0" anchor="t" bIns="91425" lIns="91425" rIns="91425" tIns="91425">
            <a:noAutofit/>
          </a:bodyPr>
          <a:lstStyle/>
          <a:p>
            <a:pPr lvl="0" rtl="0">
              <a:spcBef>
                <a:spcPts val="0"/>
              </a:spcBef>
              <a:buNone/>
            </a:pPr>
            <a:r>
              <a:rPr lang="en"/>
              <a:t>Library Functionality:</a:t>
            </a:r>
          </a:p>
        </p:txBody>
      </p:sp>
      <p:sp>
        <p:nvSpPr>
          <p:cNvPr id="135" name="Shape 135"/>
          <p:cNvSpPr txBox="1"/>
          <p:nvPr>
            <p:ph idx="1" type="body"/>
          </p:nvPr>
        </p:nvSpPr>
        <p:spPr>
          <a:xfrm>
            <a:off x="311700" y="1324000"/>
            <a:ext cx="3999900" cy="3397200"/>
          </a:xfrm>
          <a:prstGeom prst="rect">
            <a:avLst/>
          </a:prstGeom>
        </p:spPr>
        <p:txBody>
          <a:bodyPr anchorCtr="0" anchor="t" bIns="91425" lIns="91425" rIns="91425" tIns="91425">
            <a:noAutofit/>
          </a:bodyPr>
          <a:lstStyle/>
          <a:p>
            <a:pPr lvl="0" rtl="0">
              <a:spcBef>
                <a:spcPts val="0"/>
              </a:spcBef>
              <a:buNone/>
            </a:pPr>
            <a:r>
              <a:rPr lang="en" sz="1800"/>
              <a:t>PyMIR (used for chord detection)</a:t>
            </a:r>
          </a:p>
          <a:p>
            <a:pPr lvl="0" rtl="0">
              <a:lnSpc>
                <a:spcPct val="100000"/>
              </a:lnSpc>
              <a:spcBef>
                <a:spcPts val="0"/>
              </a:spcBef>
              <a:buNone/>
            </a:pPr>
            <a:r>
              <a:t/>
            </a:r>
            <a:endParaRPr b="1" sz="1100">
              <a:latin typeface="Consolas"/>
              <a:ea typeface="Consolas"/>
              <a:cs typeface="Consolas"/>
              <a:sym typeface="Consolas"/>
            </a:endParaRPr>
          </a:p>
          <a:p>
            <a:pPr lvl="0" rtl="0">
              <a:lnSpc>
                <a:spcPct val="100000"/>
              </a:lnSpc>
              <a:spcBef>
                <a:spcPts val="0"/>
              </a:spcBef>
              <a:buNone/>
            </a:pPr>
            <a:r>
              <a:rPr b="1" lang="en" sz="1100">
                <a:latin typeface="Consolas"/>
                <a:ea typeface="Consolas"/>
                <a:cs typeface="Consolas"/>
                <a:sym typeface="Consolas"/>
              </a:rPr>
              <a:t>chroma</a:t>
            </a:r>
            <a:r>
              <a:rPr b="1" i="1" lang="en" sz="1100">
                <a:solidFill>
                  <a:srgbClr val="2980B9"/>
                </a:solidFill>
                <a:latin typeface="Arial"/>
                <a:ea typeface="Arial"/>
                <a:cs typeface="Arial"/>
                <a:sym typeface="Arial"/>
              </a:rPr>
              <a:t>(spectrum)  </a:t>
            </a:r>
            <a:r>
              <a:rPr lang="en" sz="1100">
                <a:solidFill>
                  <a:srgbClr val="000000"/>
                </a:solidFill>
                <a:latin typeface="Arial"/>
                <a:ea typeface="Arial"/>
                <a:cs typeface="Arial"/>
                <a:sym typeface="Arial"/>
              </a:rPr>
              <a:t>and </a:t>
            </a:r>
            <a:r>
              <a:rPr b="1" i="1" lang="en" sz="1100">
                <a:solidFill>
                  <a:srgbClr val="2980B9"/>
                </a:solidFill>
                <a:latin typeface="Arial"/>
                <a:ea typeface="Arial"/>
                <a:cs typeface="Arial"/>
                <a:sym typeface="Arial"/>
              </a:rPr>
              <a:t> </a:t>
            </a:r>
            <a:r>
              <a:rPr b="1" lang="en" sz="1100">
                <a:latin typeface="Consolas"/>
                <a:ea typeface="Consolas"/>
                <a:cs typeface="Consolas"/>
                <a:sym typeface="Consolas"/>
              </a:rPr>
              <a:t>getChord</a:t>
            </a:r>
            <a:r>
              <a:rPr b="1" i="1" lang="en" sz="1100">
                <a:solidFill>
                  <a:srgbClr val="2980B9"/>
                </a:solidFill>
                <a:latin typeface="Arial"/>
                <a:ea typeface="Arial"/>
                <a:cs typeface="Arial"/>
                <a:sym typeface="Arial"/>
              </a:rPr>
              <a:t>(chroma)</a:t>
            </a:r>
          </a:p>
          <a:p>
            <a:pPr lvl="0" rtl="0">
              <a:lnSpc>
                <a:spcPct val="100000"/>
              </a:lnSpc>
              <a:spcBef>
                <a:spcPts val="0"/>
              </a:spcBef>
              <a:buClr>
                <a:schemeClr val="dk1"/>
              </a:buClr>
              <a:buSzPct val="100000"/>
              <a:buFont typeface="Arial"/>
              <a:buNone/>
            </a:pPr>
            <a:r>
              <a:rPr lang="en" sz="1100"/>
              <a:t>The </a:t>
            </a:r>
            <a:r>
              <a:rPr b="1" lang="en" sz="1100" u="sng"/>
              <a:t>Pitch.py </a:t>
            </a:r>
            <a:r>
              <a:rPr lang="en" sz="1100"/>
              <a:t> module contains a method that computes the chroma from the spectrum. </a:t>
            </a:r>
          </a:p>
          <a:p>
            <a:pPr lvl="0" rtl="0">
              <a:lnSpc>
                <a:spcPct val="100000"/>
              </a:lnSpc>
              <a:spcBef>
                <a:spcPts val="0"/>
              </a:spcBef>
              <a:buClr>
                <a:schemeClr val="dk1"/>
              </a:buClr>
              <a:buSzPct val="91666"/>
              <a:buFont typeface="Arial"/>
              <a:buNone/>
            </a:pPr>
            <a:r>
              <a:rPr b="1" lang="en" sz="1200">
                <a:latin typeface="Consolas"/>
                <a:ea typeface="Consolas"/>
                <a:cs typeface="Consolas"/>
                <a:sym typeface="Consolas"/>
              </a:rPr>
              <a:t>chroma</a:t>
            </a:r>
            <a:r>
              <a:rPr b="1" i="1" lang="en" sz="1200">
                <a:solidFill>
                  <a:srgbClr val="2980B9"/>
                </a:solidFill>
                <a:latin typeface="Arial"/>
                <a:ea typeface="Arial"/>
                <a:cs typeface="Arial"/>
                <a:sym typeface="Arial"/>
              </a:rPr>
              <a:t>(spectrum) </a:t>
            </a:r>
            <a:r>
              <a:rPr lang="en" sz="1200">
                <a:solidFill>
                  <a:srgbClr val="000000"/>
                </a:solidFill>
              </a:rPr>
              <a:t>computes a chroma vector from the spectrum of a frame of samples.</a:t>
            </a:r>
          </a:p>
          <a:p>
            <a:pPr lvl="0" rtl="0" algn="just">
              <a:lnSpc>
                <a:spcPct val="100000"/>
              </a:lnSpc>
              <a:spcBef>
                <a:spcPts val="0"/>
              </a:spcBef>
              <a:buNone/>
            </a:pPr>
            <a:r>
              <a:rPr lang="en" sz="1200"/>
              <a:t>The frequencies found in the spectrum are converted into MIDI values. The magnitudes for each frequency bin are added to one of 12 pitch classes. The vectors are normalized and divided by the highest value, so that the vector contains numbers between 0 and 1.</a:t>
            </a: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None/>
            </a:pPr>
            <a:r>
              <a:t/>
            </a:r>
            <a:endParaRPr/>
          </a:p>
          <a:p>
            <a:pPr lvl="0" rtl="0">
              <a:lnSpc>
                <a:spcPct val="150000"/>
              </a:lnSpc>
              <a:spcBef>
                <a:spcPts val="0"/>
              </a:spcBef>
              <a:spcAft>
                <a:spcPts val="4500"/>
              </a:spcAft>
              <a:buNone/>
            </a:pPr>
            <a:r>
              <a:t/>
            </a:r>
            <a:endParaRPr/>
          </a:p>
        </p:txBody>
      </p:sp>
      <p:sp>
        <p:nvSpPr>
          <p:cNvPr id="136" name="Shape 136"/>
          <p:cNvSpPr txBox="1"/>
          <p:nvPr>
            <p:ph idx="1" type="body"/>
          </p:nvPr>
        </p:nvSpPr>
        <p:spPr>
          <a:xfrm>
            <a:off x="4440050" y="2205575"/>
            <a:ext cx="3999900" cy="2515500"/>
          </a:xfrm>
          <a:prstGeom prst="rect">
            <a:avLst/>
          </a:prstGeom>
        </p:spPr>
        <p:txBody>
          <a:bodyPr anchorCtr="0" anchor="t" bIns="91425" lIns="91425" rIns="91425" tIns="91425">
            <a:noAutofit/>
          </a:bodyPr>
          <a:lstStyle/>
          <a:p>
            <a:pPr lvl="0" rtl="0" algn="just">
              <a:lnSpc>
                <a:spcPct val="100000"/>
              </a:lnSpc>
              <a:spcBef>
                <a:spcPts val="0"/>
              </a:spcBef>
              <a:buNone/>
            </a:pPr>
            <a:r>
              <a:rPr lang="en" sz="1100"/>
              <a:t>The </a:t>
            </a:r>
            <a:r>
              <a:rPr b="1" lang="en" sz="1100" u="sng"/>
              <a:t>Pitch.py</a:t>
            </a:r>
            <a:r>
              <a:rPr lang="en" sz="1100"/>
              <a:t> module contains a dictionary of 24 chord profiles, each with a representative chroma vector. These vectors are binary. </a:t>
            </a:r>
            <a:r>
              <a:rPr lang="en" sz="1100"/>
              <a:t>For example, the key of C minor has the following vector in its profile: [1,0,0,1,0,0,0,1,0,0,0,0].</a:t>
            </a:r>
          </a:p>
          <a:p>
            <a:pPr lvl="0" rtl="0" algn="just">
              <a:lnSpc>
                <a:spcPct val="100000"/>
              </a:lnSpc>
              <a:spcBef>
                <a:spcPts val="0"/>
              </a:spcBef>
              <a:buNone/>
            </a:pPr>
            <a:r>
              <a:rPr b="1" lang="en" sz="1200">
                <a:latin typeface="Consolas"/>
                <a:ea typeface="Consolas"/>
                <a:cs typeface="Consolas"/>
                <a:sym typeface="Consolas"/>
              </a:rPr>
              <a:t>getChord</a:t>
            </a:r>
            <a:r>
              <a:rPr b="1" i="1" lang="en" sz="1200">
                <a:solidFill>
                  <a:srgbClr val="2980B9"/>
                </a:solidFill>
                <a:latin typeface="Arial"/>
                <a:ea typeface="Arial"/>
                <a:cs typeface="Arial"/>
                <a:sym typeface="Arial"/>
              </a:rPr>
              <a:t>(chroma) </a:t>
            </a:r>
            <a:r>
              <a:rPr lang="en" sz="1200"/>
              <a:t>predicts a chord from the  list by comparing its chroma vector with the estimated vector.</a:t>
            </a:r>
          </a:p>
          <a:p>
            <a:pPr lvl="0" rtl="0" algn="just">
              <a:lnSpc>
                <a:spcPct val="100000"/>
              </a:lnSpc>
              <a:spcBef>
                <a:spcPts val="0"/>
              </a:spcBef>
              <a:buNone/>
            </a:pPr>
            <a:r>
              <a:rPr lang="en" sz="1200"/>
              <a:t>Cosine similarity is used to determine which vector among the 24 chord profiles is most similar. Cosine similarity  is expressed as the division of the dot product of the vectors, by the multiplication of their magnitudes.</a:t>
            </a:r>
          </a:p>
          <a:p>
            <a:pPr lvl="0" rtl="0">
              <a:spcBef>
                <a:spcPts val="0"/>
              </a:spcBef>
              <a:buNone/>
            </a:pPr>
            <a:r>
              <a:t/>
            </a:r>
            <a:endParaRPr sz="1100"/>
          </a:p>
        </p:txBody>
      </p:sp>
      <p:sp>
        <p:nvSpPr>
          <p:cNvPr id="137" name="Shape 137"/>
          <p:cNvSpPr txBox="1"/>
          <p:nvPr>
            <p:ph idx="1" type="body"/>
          </p:nvPr>
        </p:nvSpPr>
        <p:spPr>
          <a:xfrm>
            <a:off x="4315875" y="804325"/>
            <a:ext cx="4305300" cy="1545300"/>
          </a:xfrm>
          <a:prstGeom prst="rect">
            <a:avLst/>
          </a:prstGeom>
        </p:spPr>
        <p:txBody>
          <a:bodyPr anchorCtr="0" anchor="t" bIns="91425" lIns="91425" rIns="91425" tIns="91425">
            <a:noAutofit/>
          </a:bodyPr>
          <a:lstStyle/>
          <a:p>
            <a:pPr lvl="0" rtl="0" algn="l">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frame :  0 | chord :  	G | startTime :  0.00000 | endTime : 0.37152</a:t>
            </a:r>
          </a:p>
          <a:p>
            <a:pPr lvl="0" rtl="0" algn="l">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frame :  1 | chord :  	G | startTime :  0.37152 | endTime : 0.74304</a:t>
            </a:r>
          </a:p>
          <a:p>
            <a:pPr lvl="0" rtl="0" algn="l">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frame :  2 | chord :  	G | startTime :  0.74304 | endTime : 1.11456</a:t>
            </a:r>
          </a:p>
          <a:p>
            <a:pPr lvl="0" rtl="0" algn="l">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frame :  3 | chord :  	G | startTime :  1.11456 | endTime : 1.48608</a:t>
            </a:r>
          </a:p>
          <a:p>
            <a:pPr lvl="0" rtl="0" algn="l">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frame :  4 | chord :  	G | startTime :  1.48608 | endTime : 1.85760</a:t>
            </a:r>
          </a:p>
          <a:p>
            <a:pPr lvl="0" rtl="0" algn="l">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frame :  5 | chord :  	G | startTime :  1.85760 | endTime : 2.22912</a:t>
            </a:r>
          </a:p>
          <a:p>
            <a:pPr lvl="0" rtl="0" algn="l">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frame :  6 | chord :  	C | startTime :  2.22912 | endTime : 2.60063</a:t>
            </a:r>
          </a:p>
          <a:p>
            <a:pPr lvl="0" rtl="0" algn="l">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frame :  7 | chord :  	C | startTime :  2.60063 | endTime : 2.97215</a:t>
            </a:r>
          </a:p>
          <a:p>
            <a:pPr lvl="0" rtl="0" algn="l">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frame :  8 | chord :  	G | startTime :  2.97215 | endTime : 3.34367</a:t>
            </a:r>
          </a:p>
          <a:p>
            <a:pPr lvl="0" rtl="0" algn="l">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frame :  9 | chord :  	G | startTime :  3.34367 | endTime : 3.71519</a:t>
            </a:r>
          </a:p>
          <a:p>
            <a:pPr lvl="0" rtl="0" algn="l">
              <a:lnSpc>
                <a:spcPct val="100000"/>
              </a:lnSpc>
              <a:spcBef>
                <a:spcPts val="0"/>
              </a:spcBef>
              <a:spcAft>
                <a:spcPts val="0"/>
              </a:spcAft>
              <a:buNone/>
            </a:pPr>
            <a:r>
              <a:rPr b="1" lang="en" sz="800">
                <a:latin typeface="Courier New"/>
                <a:ea typeface="Courier New"/>
                <a:cs typeface="Courier New"/>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3976500" cy="613200"/>
          </a:xfrm>
          <a:prstGeom prst="rect">
            <a:avLst/>
          </a:prstGeom>
        </p:spPr>
        <p:txBody>
          <a:bodyPr anchorCtr="0" anchor="ctr" bIns="91425" lIns="91425" rIns="91425" tIns="91425">
            <a:noAutofit/>
          </a:bodyPr>
          <a:lstStyle/>
          <a:p>
            <a:pPr lvl="0" rtl="0">
              <a:spcBef>
                <a:spcPts val="0"/>
              </a:spcBef>
              <a:buNone/>
            </a:pPr>
            <a:r>
              <a:rPr lang="en" sz="3000"/>
              <a:t>Harmonic</a:t>
            </a:r>
            <a:r>
              <a:rPr lang="en" sz="3000"/>
              <a:t> Analysis</a:t>
            </a:r>
          </a:p>
        </p:txBody>
      </p:sp>
      <p:sp>
        <p:nvSpPr>
          <p:cNvPr id="143" name="Shape 143"/>
          <p:cNvSpPr txBox="1"/>
          <p:nvPr>
            <p:ph idx="4294967295" type="body"/>
          </p:nvPr>
        </p:nvSpPr>
        <p:spPr>
          <a:xfrm>
            <a:off x="4631550" y="1226800"/>
            <a:ext cx="3999900" cy="2424600"/>
          </a:xfrm>
          <a:prstGeom prst="rect">
            <a:avLst/>
          </a:prstGeom>
          <a:solidFill>
            <a:schemeClr val="accent1"/>
          </a:solidFill>
        </p:spPr>
        <p:txBody>
          <a:bodyPr anchorCtr="0" anchor="t" bIns="91425" lIns="91425" rIns="91425" tIns="91425">
            <a:noAutofit/>
          </a:bodyPr>
          <a:lstStyle/>
          <a:p>
            <a:pPr lvl="0" rtl="0">
              <a:lnSpc>
                <a:spcPct val="100000"/>
              </a:lnSpc>
              <a:spcBef>
                <a:spcPts val="0"/>
              </a:spcBef>
              <a:spcAft>
                <a:spcPts val="0"/>
              </a:spcAft>
              <a:buNone/>
            </a:pPr>
            <a:r>
              <a:t/>
            </a:r>
            <a:endParaRPr b="1" sz="800">
              <a:latin typeface="Courier New"/>
              <a:ea typeface="Courier New"/>
              <a:cs typeface="Courier New"/>
              <a:sym typeface="Courier New"/>
            </a:endParaRPr>
          </a:p>
          <a:p>
            <a:pPr indent="-698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def determine_durations(chords, startTimes, endTimes, frameIndex, volume):</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i = 1; j = 0;</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while (i &lt; len(chords)):</a:t>
            </a:r>
          </a:p>
          <a:p>
            <a:pPr indent="3873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if (chords[i] == chords[j]):</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if (volume[i] &gt; volume[j]):</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volume = np.delete(volume, j)</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else:</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volume = np.delete(volume, i)</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chords = np.delete(chords, i)</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startTimes = np.delete(startTimes, i)</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endTimes = np.delete(endTimes, j)</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frameIndex -= 1</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i -= 1; j -= 1</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i += 1; j += 1</a:t>
            </a:r>
          </a:p>
          <a:p>
            <a:pPr indent="387350" lvl="0" marL="0" rtl="0">
              <a:lnSpc>
                <a:spcPct val="100000"/>
              </a:lnSpc>
              <a:spcBef>
                <a:spcPts val="0"/>
              </a:spcBef>
              <a:spcAft>
                <a:spcPts val="0"/>
              </a:spcAft>
              <a:buClr>
                <a:schemeClr val="dk1"/>
              </a:buClr>
              <a:buSzPct val="137500"/>
              <a:buFont typeface="Arial"/>
              <a:buNone/>
            </a:pPr>
            <a:r>
              <a:t/>
            </a:r>
            <a:endParaRPr b="1" sz="800">
              <a:latin typeface="Courier New"/>
              <a:ea typeface="Courier New"/>
              <a:cs typeface="Courier New"/>
              <a:sym typeface="Courier New"/>
            </a:endParaRPr>
          </a:p>
          <a:p>
            <a:pPr indent="457200" lvl="0" marL="0" rtl="0">
              <a:lnSpc>
                <a:spcPct val="100000"/>
              </a:lnSpc>
              <a:spcBef>
                <a:spcPts val="0"/>
              </a:spcBef>
              <a:spcAft>
                <a:spcPts val="0"/>
              </a:spcAft>
              <a:buNone/>
            </a:pPr>
            <a:r>
              <a:rPr b="1" lang="en" sz="800">
                <a:latin typeface="Courier New"/>
                <a:ea typeface="Courier New"/>
                <a:cs typeface="Courier New"/>
                <a:sym typeface="Courier New"/>
              </a:rPr>
              <a:t>return chords, startTimes, endTimes, frameIndex, volume</a:t>
            </a:r>
          </a:p>
        </p:txBody>
      </p:sp>
      <p:sp>
        <p:nvSpPr>
          <p:cNvPr id="144" name="Shape 144"/>
          <p:cNvSpPr txBox="1"/>
          <p:nvPr/>
        </p:nvSpPr>
        <p:spPr>
          <a:xfrm>
            <a:off x="4527550" y="3670175"/>
            <a:ext cx="4343100" cy="1549500"/>
          </a:xfrm>
          <a:prstGeom prst="rect">
            <a:avLst/>
          </a:prstGeom>
          <a:noFill/>
          <a:ln>
            <a:noFill/>
          </a:ln>
        </p:spPr>
        <p:txBody>
          <a:bodyPr anchorCtr="0" anchor="t" bIns="91425" lIns="91425" rIns="91425" tIns="91425">
            <a:noAutofit/>
          </a:bodyPr>
          <a:lstStyle/>
          <a:p>
            <a:pPr lvl="0">
              <a:spcBef>
                <a:spcPts val="0"/>
              </a:spcBef>
              <a:buClr>
                <a:schemeClr val="dk1"/>
              </a:buClr>
              <a:buSzPct val="137500"/>
              <a:buFont typeface="Arial"/>
              <a:buNone/>
            </a:pPr>
            <a:r>
              <a:rPr b="1" lang="en" sz="800">
                <a:latin typeface="Courier New"/>
                <a:ea typeface="Courier New"/>
                <a:cs typeface="Courier New"/>
                <a:sym typeface="Courier New"/>
              </a:rPr>
              <a:t>frame :  1 | chord :  G | startTime :  0.92880 | endTime :  2.36844</a:t>
            </a:r>
          </a:p>
          <a:p>
            <a:pPr lvl="0">
              <a:spcBef>
                <a:spcPts val="0"/>
              </a:spcBef>
              <a:buClr>
                <a:schemeClr val="dk1"/>
              </a:buClr>
              <a:buSzPct val="137500"/>
              <a:buFont typeface="Arial"/>
              <a:buNone/>
            </a:pPr>
            <a:r>
              <a:rPr b="1" lang="en" sz="800">
                <a:latin typeface="Courier New"/>
                <a:ea typeface="Courier New"/>
                <a:cs typeface="Courier New"/>
                <a:sym typeface="Courier New"/>
              </a:rPr>
              <a:t>frame :  2 | chord :  C | startTime :  2.36844 | endTime :  2.94893</a:t>
            </a:r>
          </a:p>
          <a:p>
            <a:pPr lvl="0">
              <a:spcBef>
                <a:spcPts val="0"/>
              </a:spcBef>
              <a:buClr>
                <a:schemeClr val="dk1"/>
              </a:buClr>
              <a:buSzPct val="137500"/>
              <a:buFont typeface="Arial"/>
              <a:buNone/>
            </a:pPr>
            <a:r>
              <a:rPr b="1" lang="en" sz="800">
                <a:latin typeface="Courier New"/>
                <a:ea typeface="Courier New"/>
                <a:cs typeface="Courier New"/>
                <a:sym typeface="Courier New"/>
              </a:rPr>
              <a:t>frame :  3 | chord :  G | startTime :  2.94893 | endTime :  6.91955</a:t>
            </a:r>
          </a:p>
          <a:p>
            <a:pPr lvl="0">
              <a:spcBef>
                <a:spcPts val="0"/>
              </a:spcBef>
              <a:buClr>
                <a:schemeClr val="dk1"/>
              </a:buClr>
              <a:buSzPct val="137500"/>
              <a:buFont typeface="Arial"/>
              <a:buNone/>
            </a:pPr>
            <a:r>
              <a:rPr b="1" lang="en" sz="800">
                <a:latin typeface="Courier New"/>
                <a:ea typeface="Courier New"/>
                <a:cs typeface="Courier New"/>
                <a:sym typeface="Courier New"/>
              </a:rPr>
              <a:t>frame :  4 | chord : Gm | startTime :  6.91955 | endTime :  7.22141</a:t>
            </a:r>
          </a:p>
          <a:p>
            <a:pPr lvl="0">
              <a:spcBef>
                <a:spcPts val="0"/>
              </a:spcBef>
              <a:buClr>
                <a:schemeClr val="dk1"/>
              </a:buClr>
              <a:buSzPct val="137500"/>
              <a:buFont typeface="Arial"/>
              <a:buNone/>
            </a:pPr>
            <a:r>
              <a:rPr b="1" lang="en" sz="800">
                <a:latin typeface="Courier New"/>
                <a:ea typeface="Courier New"/>
                <a:cs typeface="Courier New"/>
                <a:sym typeface="Courier New"/>
              </a:rPr>
              <a:t>frame :  5 | chord :  D | startTime :  7.22141 | endTime :  9.61306</a:t>
            </a:r>
          </a:p>
          <a:p>
            <a:pPr lvl="0">
              <a:spcBef>
                <a:spcPts val="0"/>
              </a:spcBef>
              <a:buClr>
                <a:schemeClr val="dk1"/>
              </a:buClr>
              <a:buSzPct val="137500"/>
              <a:buFont typeface="Arial"/>
              <a:buNone/>
            </a:pPr>
            <a:r>
              <a:rPr b="1" lang="en" sz="800">
                <a:latin typeface="Courier New"/>
                <a:ea typeface="Courier New"/>
                <a:cs typeface="Courier New"/>
                <a:sym typeface="Courier New"/>
              </a:rPr>
              <a:t>frame :  6 | chord :  G | startTime :  9.61306 | endTime : 12.02794</a:t>
            </a:r>
          </a:p>
          <a:p>
            <a:pPr lvl="0">
              <a:spcBef>
                <a:spcPts val="0"/>
              </a:spcBef>
              <a:buClr>
                <a:schemeClr val="dk1"/>
              </a:buClr>
              <a:buSzPct val="137500"/>
              <a:buFont typeface="Arial"/>
              <a:buNone/>
            </a:pPr>
            <a:r>
              <a:rPr b="1" lang="en" sz="800">
                <a:latin typeface="Courier New"/>
                <a:ea typeface="Courier New"/>
                <a:cs typeface="Courier New"/>
                <a:sym typeface="Courier New"/>
              </a:rPr>
              <a:t>frame :  7 | chord :  C | startTime : 12.02794 | endTime : 12.91029</a:t>
            </a:r>
          </a:p>
          <a:p>
            <a:pPr lvl="0">
              <a:spcBef>
                <a:spcPts val="0"/>
              </a:spcBef>
              <a:buClr>
                <a:schemeClr val="dk1"/>
              </a:buClr>
              <a:buSzPct val="137500"/>
              <a:buFont typeface="Arial"/>
              <a:buNone/>
            </a:pPr>
            <a:r>
              <a:rPr b="1" lang="en" sz="800">
                <a:latin typeface="Courier New"/>
                <a:ea typeface="Courier New"/>
                <a:cs typeface="Courier New"/>
                <a:sym typeface="Courier New"/>
              </a:rPr>
              <a:t>frame :  8 | chord :  G | startTime : 12.91029 | endTime : 16.76481</a:t>
            </a:r>
          </a:p>
          <a:p>
            <a:pPr lvl="0">
              <a:spcBef>
                <a:spcPts val="0"/>
              </a:spcBef>
              <a:buClr>
                <a:schemeClr val="dk1"/>
              </a:buClr>
              <a:buSzPct val="137500"/>
              <a:buFont typeface="Arial"/>
              <a:buNone/>
            </a:pPr>
            <a:r>
              <a:rPr b="1" lang="en" sz="800">
                <a:latin typeface="Courier New"/>
                <a:ea typeface="Courier New"/>
                <a:cs typeface="Courier New"/>
                <a:sym typeface="Courier New"/>
              </a:rPr>
              <a:t>frame :  9 | chord :  D | startTime : 16.76481 | endTime : 18.92426</a:t>
            </a:r>
          </a:p>
          <a:p>
            <a:pPr lvl="0">
              <a:spcBef>
                <a:spcPts val="0"/>
              </a:spcBef>
              <a:buNone/>
            </a:pPr>
            <a:r>
              <a:rPr b="1" lang="en" sz="800">
                <a:latin typeface="Courier New"/>
                <a:ea typeface="Courier New"/>
                <a:cs typeface="Courier New"/>
                <a:sym typeface="Courier New"/>
              </a:rPr>
              <a:t>frame : 10 | chord :  G | startTime : 18.92426 | endTime : 21.59456</a:t>
            </a:r>
          </a:p>
        </p:txBody>
      </p:sp>
      <p:sp>
        <p:nvSpPr>
          <p:cNvPr id="145" name="Shape 145"/>
          <p:cNvSpPr txBox="1"/>
          <p:nvPr>
            <p:ph idx="4294967295" type="body"/>
          </p:nvPr>
        </p:nvSpPr>
        <p:spPr>
          <a:xfrm>
            <a:off x="288150" y="1226800"/>
            <a:ext cx="3999900" cy="3768600"/>
          </a:xfrm>
          <a:prstGeom prst="rect">
            <a:avLst/>
          </a:prstGeom>
          <a:solidFill>
            <a:schemeClr val="accent1"/>
          </a:solidFill>
        </p:spPr>
        <p:txBody>
          <a:bodyPr anchorCtr="0" anchor="t" bIns="91425" lIns="91425" rIns="91425" tIns="91425">
            <a:noAutofit/>
          </a:bodyPr>
          <a:lstStyle/>
          <a:p>
            <a:pPr lvl="0" rtl="0">
              <a:lnSpc>
                <a:spcPct val="100000"/>
              </a:lnSpc>
              <a:spcBef>
                <a:spcPts val="0"/>
              </a:spcBef>
              <a:spcAft>
                <a:spcPts val="0"/>
              </a:spcAft>
              <a:buNone/>
            </a:pPr>
            <a:r>
              <a:t/>
            </a:r>
            <a:endParaRPr b="1" sz="800">
              <a:latin typeface="Courier New"/>
              <a:ea typeface="Courier New"/>
              <a:cs typeface="Courier New"/>
              <a:sym typeface="Courier New"/>
            </a:endParaRPr>
          </a:p>
          <a:p>
            <a:pPr indent="-698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def get_chords(input_file, beat_times, times):</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print "...Predicting chords"    </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audiofile = pymir.AudioFile.open(input_file);</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t = len(audiofile)/times[-1]</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bt = [int(round(x*t, 3)) for x in beat_times]</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frames = audiofile.framesFromOnsets(bt)</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a:t>
            </a:r>
          </a:p>
          <a:p>
            <a:pPr indent="457200" lvl="0" marL="0" rtl="0">
              <a:lnSpc>
                <a:spcPct val="100000"/>
              </a:lnSpc>
              <a:spcBef>
                <a:spcPts val="0"/>
              </a:spcBef>
              <a:spcAft>
                <a:spcPts val="0"/>
              </a:spcAft>
              <a:buNone/>
            </a:pPr>
            <a:r>
              <a:rPr b="1" lang="en" sz="800">
                <a:latin typeface="Courier New"/>
                <a:ea typeface="Courier New"/>
                <a:cs typeface="Courier New"/>
                <a:sym typeface="Courier New"/>
              </a:rPr>
              <a:t>chords = []; startTimes = []; endTimes = [];</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numFrames = 0; frameIndex = 0; startIndex = 0;</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for frame in frames:    </a:t>
            </a:r>
          </a:p>
          <a:p>
            <a:pPr indent="3873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spectrum = frame.spectrum();</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chroma = spectrum.chroma();   	 </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chord, score = pymir.Pitch.getChord(chroma);    </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chords = np.append(chords, chord);</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endIndex = startIndex + len(frame); </a:t>
            </a:r>
          </a:p>
          <a:p>
            <a:pPr indent="-69850" lvl="0" marL="9144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startTimes = np.append(startTimes, beat_times[frameIndex]);</a:t>
            </a:r>
          </a:p>
          <a:p>
            <a:pPr indent="387350" lvl="0" marL="0" rtl="0">
              <a:lnSpc>
                <a:spcPct val="100000"/>
              </a:lnSpc>
              <a:spcBef>
                <a:spcPts val="0"/>
              </a:spcBef>
              <a:spcAft>
                <a:spcPts val="0"/>
              </a:spcAft>
              <a:buClr>
                <a:schemeClr val="dk1"/>
              </a:buClr>
              <a:buSzPct val="137500"/>
              <a:buFont typeface="Arial"/>
              <a:buNone/>
            </a:pPr>
            <a:r>
              <a:t/>
            </a:r>
            <a:endParaRPr b="1" sz="800">
              <a:latin typeface="Courier New"/>
              <a:ea typeface="Courier New"/>
              <a:cs typeface="Courier New"/>
              <a:sym typeface="Courier New"/>
            </a:endParaRP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if ((frameIndex+1)==len(beat_times)):</a:t>
            </a:r>
          </a:p>
          <a:p>
            <a:pPr indent="-69850" lvl="0" marL="13716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endTimes = np.append(endTimes, times[-1]);</a:t>
            </a:r>
          </a:p>
          <a:p>
            <a:pPr indent="457200" lvl="0" marL="0" rtl="0">
              <a:lnSpc>
                <a:spcPct val="100000"/>
              </a:lnSpc>
              <a:spcBef>
                <a:spcPts val="0"/>
              </a:spcBef>
              <a:spcAft>
                <a:spcPts val="0"/>
              </a:spcAft>
              <a:buNone/>
            </a:pPr>
            <a:r>
              <a:rPr b="1" lang="en" sz="800">
                <a:latin typeface="Courier New"/>
                <a:ea typeface="Courier New"/>
                <a:cs typeface="Courier New"/>
                <a:sym typeface="Courier New"/>
              </a:rPr>
              <a:t>   	 else:</a:t>
            </a:r>
          </a:p>
          <a:p>
            <a:pPr indent="-69850" lvl="0" marL="13716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endTimes = np.append(endTimes, beat_times[frameIndex+1]);</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frameIndex = frameIndex + 1</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startIndex = startIndex + len(frame)</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a:t>
            </a:r>
          </a:p>
          <a:p>
            <a:pPr indent="457200" lvl="0" marL="0" rtl="0">
              <a:lnSpc>
                <a:spcPct val="100000"/>
              </a:lnSpc>
              <a:spcBef>
                <a:spcPts val="0"/>
              </a:spcBef>
              <a:spcAft>
                <a:spcPts val="0"/>
              </a:spcAft>
              <a:buNone/>
            </a:pPr>
            <a:r>
              <a:rPr b="1" lang="en" sz="800">
                <a:latin typeface="Courier New"/>
                <a:ea typeface="Courier New"/>
                <a:cs typeface="Courier New"/>
                <a:sym typeface="Courier New"/>
              </a:rPr>
              <a:t>return chords, startTimes, endTimes, frameIndex</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6132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Library Functionality:</a:t>
            </a:r>
          </a:p>
        </p:txBody>
      </p:sp>
      <p:sp>
        <p:nvSpPr>
          <p:cNvPr id="151" name="Shape 151"/>
          <p:cNvSpPr txBox="1"/>
          <p:nvPr>
            <p:ph idx="1" type="body"/>
          </p:nvPr>
        </p:nvSpPr>
        <p:spPr>
          <a:xfrm>
            <a:off x="311700" y="1324075"/>
            <a:ext cx="3999900" cy="3644400"/>
          </a:xfrm>
          <a:prstGeom prst="rect">
            <a:avLst/>
          </a:prstGeom>
        </p:spPr>
        <p:txBody>
          <a:bodyPr anchorCtr="0" anchor="t" bIns="91425" lIns="91425" rIns="91425" tIns="91425">
            <a:noAutofit/>
          </a:bodyPr>
          <a:lstStyle/>
          <a:p>
            <a:pPr lvl="0" rtl="0" algn="just">
              <a:lnSpc>
                <a:spcPct val="100000"/>
              </a:lnSpc>
              <a:spcBef>
                <a:spcPts val="0"/>
              </a:spcBef>
              <a:buNone/>
            </a:pPr>
            <a:r>
              <a:rPr lang="en" sz="1800"/>
              <a:t>MIDIUtil (used for MIDI file creation)</a:t>
            </a:r>
          </a:p>
          <a:p>
            <a:pPr lvl="0" rtl="0" algn="just">
              <a:lnSpc>
                <a:spcPct val="100000"/>
              </a:lnSpc>
              <a:spcBef>
                <a:spcPts val="0"/>
              </a:spcBef>
              <a:buNone/>
            </a:pPr>
            <a:r>
              <a:t/>
            </a:r>
            <a:endParaRPr b="1" sz="1200">
              <a:latin typeface="Consolas"/>
              <a:ea typeface="Consolas"/>
              <a:cs typeface="Consolas"/>
              <a:sym typeface="Consolas"/>
            </a:endParaRPr>
          </a:p>
          <a:p>
            <a:pPr lvl="0" rtl="0" algn="just">
              <a:lnSpc>
                <a:spcPct val="100000"/>
              </a:lnSpc>
              <a:spcBef>
                <a:spcPts val="0"/>
              </a:spcBef>
              <a:buNone/>
            </a:pPr>
            <a:r>
              <a:rPr b="1" lang="en" sz="1200">
                <a:latin typeface="Consolas"/>
                <a:ea typeface="Consolas"/>
                <a:cs typeface="Consolas"/>
                <a:sym typeface="Consolas"/>
              </a:rPr>
              <a:t>midiutil.</a:t>
            </a:r>
            <a:r>
              <a:rPr b="1" lang="en" sz="1200">
                <a:solidFill>
                  <a:srgbClr val="2980B9"/>
                </a:solidFill>
              </a:rPr>
              <a:t>MIDIFile(numberOfTracks)</a:t>
            </a:r>
            <a:r>
              <a:rPr lang="en" sz="1200"/>
              <a:t> - creates a MIDI file object with a specified number of tracks.</a:t>
            </a:r>
          </a:p>
          <a:p>
            <a:pPr lvl="0" rtl="0" algn="just">
              <a:lnSpc>
                <a:spcPct val="100000"/>
              </a:lnSpc>
              <a:spcBef>
                <a:spcPts val="0"/>
              </a:spcBef>
              <a:buNone/>
            </a:pPr>
            <a:r>
              <a:rPr b="1" lang="en" sz="1200">
                <a:latin typeface="Consolas"/>
                <a:ea typeface="Consolas"/>
                <a:cs typeface="Consolas"/>
                <a:sym typeface="Consolas"/>
              </a:rPr>
              <a:t>MIDIFile</a:t>
            </a:r>
            <a:r>
              <a:rPr b="1" lang="en" sz="1200"/>
              <a:t>.</a:t>
            </a:r>
            <a:r>
              <a:rPr b="1" lang="en" sz="1200">
                <a:solidFill>
                  <a:srgbClr val="2980B9"/>
                </a:solidFill>
              </a:rPr>
              <a:t>addNote(track, channel, noteNumber, time, duration, volume) </a:t>
            </a:r>
            <a:r>
              <a:rPr lang="en" sz="1200"/>
              <a:t>- adds a MIDI note, to a specific channel/track, at a specified time. (Can also supply the volume and duration of the note).</a:t>
            </a:r>
          </a:p>
          <a:p>
            <a:pPr lvl="0" rtl="0" algn="just">
              <a:lnSpc>
                <a:spcPct val="100000"/>
              </a:lnSpc>
              <a:spcBef>
                <a:spcPts val="0"/>
              </a:spcBef>
              <a:buClr>
                <a:schemeClr val="dk1"/>
              </a:buClr>
              <a:buSzPct val="91666"/>
              <a:buFont typeface="Arial"/>
              <a:buNone/>
            </a:pPr>
            <a:r>
              <a:rPr b="1" lang="en" sz="1200">
                <a:latin typeface="Consolas"/>
                <a:ea typeface="Consolas"/>
                <a:cs typeface="Consolas"/>
                <a:sym typeface="Consolas"/>
              </a:rPr>
              <a:t>MIDIFile</a:t>
            </a:r>
            <a:r>
              <a:rPr b="1" lang="en" sz="1200"/>
              <a:t>.</a:t>
            </a:r>
            <a:r>
              <a:rPr b="1" lang="en" sz="1200">
                <a:solidFill>
                  <a:srgbClr val="2980B9"/>
                </a:solidFill>
              </a:rPr>
              <a:t>writeFile(filename) - </a:t>
            </a:r>
            <a:r>
              <a:rPr lang="en" sz="1200">
                <a:solidFill>
                  <a:srgbClr val="000000"/>
                </a:solidFill>
              </a:rPr>
              <a:t>writes all the information to a MIDI file with a specified name</a:t>
            </a:r>
          </a:p>
        </p:txBody>
      </p:sp>
      <p:sp>
        <p:nvSpPr>
          <p:cNvPr id="152" name="Shape 152"/>
          <p:cNvSpPr txBox="1"/>
          <p:nvPr>
            <p:ph idx="1" type="body"/>
          </p:nvPr>
        </p:nvSpPr>
        <p:spPr>
          <a:xfrm>
            <a:off x="4454500" y="2180175"/>
            <a:ext cx="3999900" cy="25146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200"/>
              <a:t>MIDIUtil is able to take information in a certain format and from it create a midi file with events in time.</a:t>
            </a:r>
          </a:p>
          <a:p>
            <a:pPr lvl="0" rtl="0">
              <a:lnSpc>
                <a:spcPct val="100000"/>
              </a:lnSpc>
              <a:spcBef>
                <a:spcPts val="0"/>
              </a:spcBef>
              <a:spcAft>
                <a:spcPts val="0"/>
              </a:spcAft>
              <a:buNone/>
            </a:pPr>
            <a:r>
              <a:t/>
            </a:r>
            <a:endParaRPr sz="1200"/>
          </a:p>
          <a:p>
            <a:pPr lvl="0" rtl="0" algn="just">
              <a:lnSpc>
                <a:spcPct val="100000"/>
              </a:lnSpc>
              <a:spcBef>
                <a:spcPts val="0"/>
              </a:spcBef>
              <a:buNone/>
            </a:pPr>
            <a:r>
              <a:rPr lang="en" sz="1200"/>
              <a:t>MIDIUtil requires that the information to be written follows a certain format. To write the file the data generated (the notes in the accompaniment) must be organized into arrays of durations, volumes and notes.</a:t>
            </a:r>
          </a:p>
          <a:p>
            <a:pPr lvl="0" rtl="0" algn="just">
              <a:lnSpc>
                <a:spcPct val="100000"/>
              </a:lnSpc>
              <a:spcBef>
                <a:spcPts val="0"/>
              </a:spcBef>
              <a:buClr>
                <a:schemeClr val="dk1"/>
              </a:buClr>
              <a:buSzPct val="91666"/>
              <a:buFont typeface="Arial"/>
              <a:buNone/>
            </a:pPr>
            <a:r>
              <a:rPr lang="en" sz="1200"/>
              <a:t>In order to specify chords to be written in the midi file, a chord list of 24 root position chords were created. Each chord consists of a list of three MIDI numbers. This simplifies the process, instead of supplying one note at a time.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3976500" cy="613200"/>
          </a:xfrm>
          <a:prstGeom prst="rect">
            <a:avLst/>
          </a:prstGeom>
        </p:spPr>
        <p:txBody>
          <a:bodyPr anchorCtr="0" anchor="ctr" bIns="91425" lIns="91425" rIns="91425" tIns="91425">
            <a:noAutofit/>
          </a:bodyPr>
          <a:lstStyle/>
          <a:p>
            <a:pPr lvl="0" rtl="0">
              <a:spcBef>
                <a:spcPts val="0"/>
              </a:spcBef>
              <a:buNone/>
            </a:pPr>
            <a:r>
              <a:rPr lang="en" sz="3000"/>
              <a:t>MIDI File Generation</a:t>
            </a:r>
          </a:p>
        </p:txBody>
      </p:sp>
      <p:sp>
        <p:nvSpPr>
          <p:cNvPr id="158" name="Shape 158"/>
          <p:cNvSpPr txBox="1"/>
          <p:nvPr>
            <p:ph idx="4294967295" type="body"/>
          </p:nvPr>
        </p:nvSpPr>
        <p:spPr>
          <a:xfrm>
            <a:off x="4631550" y="1226800"/>
            <a:ext cx="3999900" cy="3588600"/>
          </a:xfrm>
          <a:prstGeom prst="rect">
            <a:avLst/>
          </a:prstGeom>
          <a:solidFill>
            <a:schemeClr val="accent1"/>
          </a:solidFill>
        </p:spPr>
        <p:txBody>
          <a:bodyPr anchorCtr="0" anchor="t" bIns="91425" lIns="91425" rIns="91425" tIns="91425">
            <a:noAutofit/>
          </a:bodyPr>
          <a:lstStyle/>
          <a:p>
            <a:pPr lvl="0" rtl="0">
              <a:lnSpc>
                <a:spcPct val="100000"/>
              </a:lnSpc>
              <a:spcBef>
                <a:spcPts val="0"/>
              </a:spcBef>
              <a:spcAft>
                <a:spcPts val="0"/>
              </a:spcAft>
              <a:buNone/>
            </a:pPr>
            <a:r>
              <a:t/>
            </a:r>
            <a:endParaRPr b="1" sz="800">
              <a:latin typeface="Courier New"/>
              <a:ea typeface="Courier New"/>
              <a:cs typeface="Courier New"/>
              <a:sym typeface="Courier New"/>
            </a:endParaRPr>
          </a:p>
          <a:p>
            <a:pPr indent="-698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def write_midi_file(filename, midi_tracks, program, duration, tempo, volume):</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print "...Writing MIDI file"</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MyMIDI = midiutil.MIDIFile(len(midi_tracks))</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time = 0;</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channel = 1</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for i in range(len(midi_tracks)):</a:t>
            </a:r>
          </a:p>
          <a:p>
            <a:pPr indent="-69850" lvl="0" marL="9144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MyMIDI.addTempo(track=i+1, time=time, tempo=tempo)</a:t>
            </a:r>
          </a:p>
          <a:p>
            <a:pPr indent="0" lvl="0" marL="914400" rtl="0">
              <a:lnSpc>
                <a:spcPct val="100000"/>
              </a:lnSpc>
              <a:spcBef>
                <a:spcPts val="0"/>
              </a:spcBef>
              <a:spcAft>
                <a:spcPts val="0"/>
              </a:spcAft>
              <a:buNone/>
            </a:pPr>
            <a:r>
              <a:t/>
            </a:r>
            <a:endParaRPr b="1" sz="800">
              <a:latin typeface="Courier New"/>
              <a:ea typeface="Courier New"/>
              <a:cs typeface="Courier New"/>
              <a:sym typeface="Courier New"/>
            </a:endParaRPr>
          </a:p>
          <a:p>
            <a:pPr indent="-69850" lvl="0" marL="9144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MyMIDI.addProgramChange(track=i+1, channel=channel-1, time=time, program=program[i])</a:t>
            </a:r>
          </a:p>
          <a:p>
            <a:pPr indent="457200" lvl="0" marL="0" rtl="0">
              <a:lnSpc>
                <a:spcPct val="100000"/>
              </a:lnSpc>
              <a:spcBef>
                <a:spcPts val="0"/>
              </a:spcBef>
              <a:spcAft>
                <a:spcPts val="0"/>
              </a:spcAft>
              <a:buNone/>
            </a:pPr>
            <a:r>
              <a:rPr b="1" lang="en" sz="800">
                <a:latin typeface="Courier New"/>
                <a:ea typeface="Courier New"/>
                <a:cs typeface="Courier New"/>
                <a:sym typeface="Courier New"/>
              </a:rPr>
              <a:t>   	</a:t>
            </a:r>
          </a:p>
          <a:p>
            <a:pPr indent="3873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d = duration[i]; v = volume[i]</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for j, midi_note in enumerate(midi_tracks[i]):</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for k in range(len(midi_note)):</a:t>
            </a:r>
          </a:p>
          <a:p>
            <a:pPr indent="0" lvl="0" marL="1828800" rtl="0">
              <a:lnSpc>
                <a:spcPct val="100000"/>
              </a:lnSpc>
              <a:spcBef>
                <a:spcPts val="0"/>
              </a:spcBef>
              <a:spcAft>
                <a:spcPts val="0"/>
              </a:spcAft>
              <a:buNone/>
            </a:pPr>
            <a:r>
              <a:rPr b="1" lang="en" sz="800">
                <a:latin typeface="Courier New"/>
                <a:ea typeface="Courier New"/>
                <a:cs typeface="Courier New"/>
                <a:sym typeface="Courier New"/>
              </a:rPr>
              <a:t>MyMIDI.addNote(i, channel-1, midi_note[k], time, d[j], v[j])</a:t>
            </a:r>
          </a:p>
          <a:p>
            <a:pPr indent="457200" lvl="0" marL="1371600" rtl="0">
              <a:lnSpc>
                <a:spcPct val="100000"/>
              </a:lnSpc>
              <a:spcBef>
                <a:spcPts val="0"/>
              </a:spcBef>
              <a:spcAft>
                <a:spcPts val="0"/>
              </a:spcAft>
              <a:buNone/>
            </a:pPr>
            <a:r>
              <a:t/>
            </a:r>
            <a:endParaRPr b="1" sz="800">
              <a:latin typeface="Courier New"/>
              <a:ea typeface="Courier New"/>
              <a:cs typeface="Courier New"/>
              <a:sym typeface="Courier New"/>
            </a:endParaRPr>
          </a:p>
          <a:p>
            <a:pPr indent="387350" lvl="0" marL="13716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time = sum(d[:j+1])</a:t>
            </a:r>
          </a:p>
          <a:p>
            <a:pPr indent="387350" lvl="0" marL="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   		time = 0</a:t>
            </a:r>
          </a:p>
          <a:p>
            <a:pPr indent="387350" lvl="0" marL="0" rtl="0">
              <a:lnSpc>
                <a:spcPct val="100000"/>
              </a:lnSpc>
              <a:spcBef>
                <a:spcPts val="0"/>
              </a:spcBef>
              <a:spcAft>
                <a:spcPts val="0"/>
              </a:spcAft>
              <a:buClr>
                <a:schemeClr val="dk1"/>
              </a:buClr>
              <a:buSzPct val="137500"/>
              <a:buFont typeface="Arial"/>
              <a:buNone/>
            </a:pPr>
            <a:r>
              <a:t/>
            </a:r>
            <a:endParaRPr b="1" sz="800">
              <a:latin typeface="Courier New"/>
              <a:ea typeface="Courier New"/>
              <a:cs typeface="Courier New"/>
              <a:sym typeface="Courier New"/>
            </a:endParaRPr>
          </a:p>
          <a:p>
            <a:pPr indent="-69850" lvl="0" marL="457200" rtl="0">
              <a:lnSpc>
                <a:spcPct val="100000"/>
              </a:lnSpc>
              <a:spcBef>
                <a:spcPts val="0"/>
              </a:spcBef>
              <a:spcAft>
                <a:spcPts val="0"/>
              </a:spcAft>
              <a:buClr>
                <a:schemeClr val="dk1"/>
              </a:buClr>
              <a:buSzPct val="137500"/>
              <a:buFont typeface="Arial"/>
              <a:buNone/>
            </a:pPr>
            <a:r>
              <a:rPr b="1" lang="en" sz="800">
                <a:latin typeface="Courier New"/>
                <a:ea typeface="Courier New"/>
                <a:cs typeface="Courier New"/>
                <a:sym typeface="Courier New"/>
              </a:rPr>
              <a:t>with open(filename[:-4]+"_accompaniment.mid", "wb") as output_file:</a:t>
            </a:r>
          </a:p>
          <a:p>
            <a:pPr indent="457200" lvl="0" marL="457200" rtl="0">
              <a:lnSpc>
                <a:spcPct val="100000"/>
              </a:lnSpc>
              <a:spcBef>
                <a:spcPts val="0"/>
              </a:spcBef>
              <a:spcAft>
                <a:spcPts val="0"/>
              </a:spcAft>
              <a:buNone/>
            </a:pPr>
            <a:r>
              <a:rPr b="1" lang="en" sz="800">
                <a:latin typeface="Courier New"/>
                <a:ea typeface="Courier New"/>
                <a:cs typeface="Courier New"/>
                <a:sym typeface="Courier New"/>
              </a:rPr>
              <a:t>MyMIDI.writeFile(output_file)</a:t>
            </a:r>
          </a:p>
        </p:txBody>
      </p:sp>
      <p:sp>
        <p:nvSpPr>
          <p:cNvPr id="159" name="Shape 159"/>
          <p:cNvSpPr txBox="1"/>
          <p:nvPr>
            <p:ph idx="4294967295" type="body"/>
          </p:nvPr>
        </p:nvSpPr>
        <p:spPr>
          <a:xfrm>
            <a:off x="288150" y="1226800"/>
            <a:ext cx="3999900" cy="2519700"/>
          </a:xfrm>
          <a:prstGeom prst="rect">
            <a:avLst/>
          </a:prstGeom>
          <a:solidFill>
            <a:schemeClr val="accent1"/>
          </a:solidFill>
        </p:spPr>
        <p:txBody>
          <a:bodyPr anchorCtr="0" anchor="t" bIns="91425" lIns="91425" rIns="91425" tIns="91425">
            <a:noAutofit/>
          </a:bodyPr>
          <a:lstStyle/>
          <a:p>
            <a:pPr lvl="0" rtl="0">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nSpc>
                <a:spcPct val="100000"/>
              </a:lnSpc>
              <a:spcBef>
                <a:spcPts val="0"/>
              </a:spcBef>
              <a:spcAft>
                <a:spcPts val="0"/>
              </a:spcAft>
              <a:buNone/>
            </a:pPr>
            <a:r>
              <a:rPr b="1" lang="en" sz="800">
                <a:latin typeface="Courier New"/>
                <a:ea typeface="Courier New"/>
                <a:cs typeface="Courier New"/>
                <a:sym typeface="Courier New"/>
              </a:rPr>
              <a:t>degrees  = [60, 62, 64, 65, 67, 69, 71, 72]  # MIDI note number</a:t>
            </a:r>
          </a:p>
          <a:p>
            <a:pPr indent="0" lvl="0" marL="0" rtl="0">
              <a:lnSpc>
                <a:spcPct val="100000"/>
              </a:lnSpc>
              <a:spcBef>
                <a:spcPts val="0"/>
              </a:spcBef>
              <a:spcAft>
                <a:spcPts val="0"/>
              </a:spcAft>
              <a:buNone/>
            </a:pPr>
            <a:r>
              <a:rPr b="1" lang="en" sz="800">
                <a:latin typeface="Courier New"/>
                <a:ea typeface="Courier New"/>
                <a:cs typeface="Courier New"/>
                <a:sym typeface="Courier New"/>
              </a:rPr>
              <a:t>track	= 0</a:t>
            </a:r>
          </a:p>
          <a:p>
            <a:pPr indent="0" lvl="0" marL="0" rtl="0">
              <a:lnSpc>
                <a:spcPct val="100000"/>
              </a:lnSpc>
              <a:spcBef>
                <a:spcPts val="0"/>
              </a:spcBef>
              <a:spcAft>
                <a:spcPts val="0"/>
              </a:spcAft>
              <a:buNone/>
            </a:pPr>
            <a:r>
              <a:rPr b="1" lang="en" sz="800">
                <a:latin typeface="Courier New"/>
                <a:ea typeface="Courier New"/>
                <a:cs typeface="Courier New"/>
                <a:sym typeface="Courier New"/>
              </a:rPr>
              <a:t>channel  = 0</a:t>
            </a:r>
          </a:p>
          <a:p>
            <a:pPr indent="0" lvl="0" marL="0" rtl="0">
              <a:lnSpc>
                <a:spcPct val="100000"/>
              </a:lnSpc>
              <a:spcBef>
                <a:spcPts val="0"/>
              </a:spcBef>
              <a:spcAft>
                <a:spcPts val="0"/>
              </a:spcAft>
              <a:buNone/>
            </a:pPr>
            <a:r>
              <a:rPr b="1" lang="en" sz="800">
                <a:latin typeface="Courier New"/>
                <a:ea typeface="Courier New"/>
                <a:cs typeface="Courier New"/>
                <a:sym typeface="Courier New"/>
              </a:rPr>
              <a:t>time 	= 0	# In beats</a:t>
            </a:r>
          </a:p>
          <a:p>
            <a:pPr indent="0" lvl="0" marL="0" rtl="0">
              <a:lnSpc>
                <a:spcPct val="100000"/>
              </a:lnSpc>
              <a:spcBef>
                <a:spcPts val="0"/>
              </a:spcBef>
              <a:spcAft>
                <a:spcPts val="0"/>
              </a:spcAft>
              <a:buNone/>
            </a:pPr>
            <a:r>
              <a:rPr b="1" lang="en" sz="800">
                <a:latin typeface="Courier New"/>
                <a:ea typeface="Courier New"/>
                <a:cs typeface="Courier New"/>
                <a:sym typeface="Courier New"/>
              </a:rPr>
              <a:t>duration = 1	# In beats</a:t>
            </a:r>
          </a:p>
          <a:p>
            <a:pPr indent="0" lvl="0" marL="0" rtl="0">
              <a:lnSpc>
                <a:spcPct val="100000"/>
              </a:lnSpc>
              <a:spcBef>
                <a:spcPts val="0"/>
              </a:spcBef>
              <a:spcAft>
                <a:spcPts val="0"/>
              </a:spcAft>
              <a:buNone/>
            </a:pPr>
            <a:r>
              <a:rPr b="1" lang="en" sz="800">
                <a:latin typeface="Courier New"/>
                <a:ea typeface="Courier New"/>
                <a:cs typeface="Courier New"/>
                <a:sym typeface="Courier New"/>
              </a:rPr>
              <a:t>tempo	= 60   # In BPM</a:t>
            </a:r>
          </a:p>
          <a:p>
            <a:pPr indent="0" lvl="0" marL="0" rtl="0">
              <a:lnSpc>
                <a:spcPct val="100000"/>
              </a:lnSpc>
              <a:spcBef>
                <a:spcPts val="0"/>
              </a:spcBef>
              <a:spcAft>
                <a:spcPts val="0"/>
              </a:spcAft>
              <a:buNone/>
            </a:pPr>
            <a:r>
              <a:rPr b="1" lang="en" sz="800">
                <a:latin typeface="Courier New"/>
                <a:ea typeface="Courier New"/>
                <a:cs typeface="Courier New"/>
                <a:sym typeface="Courier New"/>
              </a:rPr>
              <a:t>volume   = 100  # 0-127, as per the MIDI standard</a:t>
            </a:r>
          </a:p>
          <a:p>
            <a:pPr indent="0" lvl="0" marL="0" rtl="0">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nSpc>
                <a:spcPct val="100000"/>
              </a:lnSpc>
              <a:spcBef>
                <a:spcPts val="0"/>
              </a:spcBef>
              <a:spcAft>
                <a:spcPts val="0"/>
              </a:spcAft>
              <a:buNone/>
            </a:pPr>
            <a:r>
              <a:rPr b="1" lang="en" sz="800">
                <a:latin typeface="Courier New"/>
                <a:ea typeface="Courier New"/>
                <a:cs typeface="Courier New"/>
                <a:sym typeface="Courier New"/>
              </a:rPr>
              <a:t>MyMIDI = MIDIFile(1)  # One track</a:t>
            </a:r>
          </a:p>
          <a:p>
            <a:pPr indent="0" lvl="0" marL="0" rtl="0">
              <a:lnSpc>
                <a:spcPct val="100000"/>
              </a:lnSpc>
              <a:spcBef>
                <a:spcPts val="0"/>
              </a:spcBef>
              <a:spcAft>
                <a:spcPts val="0"/>
              </a:spcAft>
              <a:buNone/>
            </a:pPr>
            <a:r>
              <a:rPr b="1" lang="en" sz="800">
                <a:latin typeface="Courier New"/>
                <a:ea typeface="Courier New"/>
                <a:cs typeface="Courier New"/>
                <a:sym typeface="Courier New"/>
              </a:rPr>
              <a:t>MyMIDI.addTempo(track, time, tempo)</a:t>
            </a:r>
          </a:p>
          <a:p>
            <a:pPr indent="0" lvl="0" marL="0" rtl="0">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nSpc>
                <a:spcPct val="100000"/>
              </a:lnSpc>
              <a:spcBef>
                <a:spcPts val="0"/>
              </a:spcBef>
              <a:spcAft>
                <a:spcPts val="0"/>
              </a:spcAft>
              <a:buNone/>
            </a:pPr>
            <a:r>
              <a:rPr b="1" lang="en" sz="800">
                <a:latin typeface="Courier New"/>
                <a:ea typeface="Courier New"/>
                <a:cs typeface="Courier New"/>
                <a:sym typeface="Courier New"/>
              </a:rPr>
              <a:t>for i, pitch in enumerate(degrees):</a:t>
            </a:r>
          </a:p>
          <a:p>
            <a:pPr indent="0" lvl="0" marL="0" rtl="0">
              <a:lnSpc>
                <a:spcPct val="100000"/>
              </a:lnSpc>
              <a:spcBef>
                <a:spcPts val="0"/>
              </a:spcBef>
              <a:spcAft>
                <a:spcPts val="0"/>
              </a:spcAft>
              <a:buNone/>
            </a:pPr>
            <a:r>
              <a:rPr b="1" lang="en" sz="800">
                <a:latin typeface="Courier New"/>
                <a:ea typeface="Courier New"/>
                <a:cs typeface="Courier New"/>
                <a:sym typeface="Courier New"/>
              </a:rPr>
              <a:t>	MyMIDI.addNote(track, channel, pitch, time + i, duration, volume)</a:t>
            </a:r>
          </a:p>
          <a:p>
            <a:pPr indent="0" lvl="0" marL="0" rtl="0">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nSpc>
                <a:spcPct val="100000"/>
              </a:lnSpc>
              <a:spcBef>
                <a:spcPts val="0"/>
              </a:spcBef>
              <a:spcAft>
                <a:spcPts val="0"/>
              </a:spcAft>
              <a:buNone/>
            </a:pPr>
            <a:r>
              <a:rPr b="1" lang="en" sz="800">
                <a:latin typeface="Courier New"/>
                <a:ea typeface="Courier New"/>
                <a:cs typeface="Courier New"/>
                <a:sym typeface="Courier New"/>
              </a:rPr>
              <a:t>with open("major-scale.mid", "wb") as output_file:</a:t>
            </a:r>
          </a:p>
          <a:p>
            <a:pPr indent="0" lvl="0" marL="0" rtl="0">
              <a:lnSpc>
                <a:spcPct val="100000"/>
              </a:lnSpc>
              <a:spcBef>
                <a:spcPts val="0"/>
              </a:spcBef>
              <a:spcAft>
                <a:spcPts val="0"/>
              </a:spcAft>
              <a:buNone/>
            </a:pPr>
            <a:r>
              <a:rPr b="1" lang="en" sz="800">
                <a:latin typeface="Courier New"/>
                <a:ea typeface="Courier New"/>
                <a:cs typeface="Courier New"/>
                <a:sym typeface="Courier New"/>
              </a:rPr>
              <a:t>    MyMIDI.writeFile(output_file)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512700" y="1893300"/>
            <a:ext cx="8118600" cy="1522800"/>
          </a:xfrm>
          <a:prstGeom prst="rect">
            <a:avLst/>
          </a:prstGeom>
        </p:spPr>
        <p:txBody>
          <a:bodyPr anchorCtr="0" anchor="b" bIns="91425" lIns="91425" rIns="91425" tIns="91425">
            <a:noAutofit/>
          </a:bodyPr>
          <a:lstStyle/>
          <a:p>
            <a:pPr lvl="0">
              <a:spcBef>
                <a:spcPts val="0"/>
              </a:spcBef>
              <a:buNone/>
            </a:pPr>
            <a:r>
              <a:rPr lang="en"/>
              <a:t>Plans for the future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 type="body"/>
          </p:nvPr>
        </p:nvSpPr>
        <p:spPr>
          <a:xfrm>
            <a:off x="387900" y="1171600"/>
            <a:ext cx="8256300" cy="3397200"/>
          </a:xfrm>
          <a:prstGeom prst="rect">
            <a:avLst/>
          </a:prstGeom>
        </p:spPr>
        <p:txBody>
          <a:bodyPr anchorCtr="0" anchor="t" bIns="91425" lIns="91425" rIns="91425" tIns="91425">
            <a:noAutofit/>
          </a:bodyPr>
          <a:lstStyle/>
          <a:p>
            <a:pPr lvl="0" rtl="0">
              <a:spcBef>
                <a:spcPts val="0"/>
              </a:spcBef>
              <a:buNone/>
            </a:pPr>
            <a:r>
              <a:rPr b="1" lang="en"/>
              <a:t>Let's start with the negative, so we can go to the positive later…</a:t>
            </a:r>
          </a:p>
          <a:p>
            <a:pPr indent="-228600" lvl="1" marL="914400" rtl="0">
              <a:lnSpc>
                <a:spcPct val="115000"/>
              </a:lnSpc>
              <a:spcBef>
                <a:spcPts val="0"/>
              </a:spcBef>
              <a:spcAft>
                <a:spcPts val="0"/>
              </a:spcAft>
            </a:pPr>
            <a:r>
              <a:rPr lang="en"/>
              <a:t>Our program successfully detects beats and chords, and can produce MIDI file accompaniments to match the input but </a:t>
            </a:r>
            <a:r>
              <a:rPr b="1" lang="en"/>
              <a:t>all inputs must be in 4/4 time and cannot be very complex rhythmically</a:t>
            </a:r>
            <a:r>
              <a:rPr lang="en"/>
              <a:t>.</a:t>
            </a:r>
          </a:p>
          <a:p>
            <a:pPr indent="-228600" lvl="1" marL="914400" rtl="0">
              <a:lnSpc>
                <a:spcPct val="115000"/>
              </a:lnSpc>
              <a:spcBef>
                <a:spcPts val="0"/>
              </a:spcBef>
              <a:spcAft>
                <a:spcPts val="0"/>
              </a:spcAft>
            </a:pPr>
            <a:r>
              <a:rPr lang="en"/>
              <a:t>Program </a:t>
            </a:r>
            <a:r>
              <a:rPr b="1" lang="en"/>
              <a:t>runs from the command line, accepting user input controls </a:t>
            </a:r>
            <a:r>
              <a:rPr lang="en"/>
              <a:t>to specify the onset threshold, dynamic threshold, beat window size, beat pattern, and accompaniment instruments. The accompaniments </a:t>
            </a:r>
            <a:r>
              <a:rPr b="1" lang="en"/>
              <a:t>lack complexity</a:t>
            </a:r>
            <a:r>
              <a:rPr lang="en"/>
              <a:t> and if they are not desired, these user input controls must be adjusted manually.</a:t>
            </a:r>
          </a:p>
          <a:p>
            <a:pPr indent="-228600" lvl="1" marL="914400" rtl="0">
              <a:lnSpc>
                <a:spcPct val="115000"/>
              </a:lnSpc>
              <a:spcBef>
                <a:spcPts val="0"/>
              </a:spcBef>
              <a:spcAft>
                <a:spcPts val="0"/>
              </a:spcAft>
            </a:pPr>
            <a:r>
              <a:rPr b="1" lang="en"/>
              <a:t>Harmonic accompaniment consists only of root position chords</a:t>
            </a:r>
            <a:r>
              <a:rPr lang="en"/>
              <a:t> that are determined from the chords/single pitches detected in the signal. The resulting harmonies add a simple texture but do not follow common standards for harmonic accompaniment</a:t>
            </a:r>
          </a:p>
          <a:p>
            <a:pPr indent="-228600" lvl="1" marL="914400" rtl="0">
              <a:lnSpc>
                <a:spcPct val="115000"/>
              </a:lnSpc>
              <a:spcBef>
                <a:spcPts val="0"/>
              </a:spcBef>
              <a:spcAft>
                <a:spcPts val="0"/>
              </a:spcAft>
            </a:pPr>
            <a:r>
              <a:rPr b="1" lang="en"/>
              <a:t>Percussive accompaniment has very few patterns to choose from</a:t>
            </a:r>
            <a:r>
              <a:rPr lang="en"/>
              <a:t> (more will be added) and these patterns conform to 4/4 time.</a:t>
            </a:r>
          </a:p>
        </p:txBody>
      </p:sp>
      <p:sp>
        <p:nvSpPr>
          <p:cNvPr id="170" name="Shape 170"/>
          <p:cNvSpPr txBox="1"/>
          <p:nvPr>
            <p:ph type="title"/>
          </p:nvPr>
        </p:nvSpPr>
        <p:spPr>
          <a:xfrm>
            <a:off x="311700" y="445025"/>
            <a:ext cx="8520600" cy="613200"/>
          </a:xfrm>
          <a:prstGeom prst="rect">
            <a:avLst/>
          </a:prstGeom>
        </p:spPr>
        <p:txBody>
          <a:bodyPr anchorCtr="0" anchor="t" bIns="91425" lIns="91425" rIns="91425" tIns="91425">
            <a:noAutofit/>
          </a:bodyPr>
          <a:lstStyle/>
          <a:p>
            <a:pPr lvl="0" rtl="0">
              <a:spcBef>
                <a:spcPts val="0"/>
              </a:spcBef>
              <a:buNone/>
            </a:pPr>
            <a:r>
              <a:rPr lang="en"/>
              <a:t>Worst Case (now)</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387900" y="1171600"/>
            <a:ext cx="8256300" cy="3397200"/>
          </a:xfrm>
          <a:prstGeom prst="rect">
            <a:avLst/>
          </a:prstGeom>
        </p:spPr>
        <p:txBody>
          <a:bodyPr anchorCtr="0" anchor="t" bIns="91425" lIns="91425" rIns="91425" tIns="91425">
            <a:noAutofit/>
          </a:bodyPr>
          <a:lstStyle/>
          <a:p>
            <a:pPr lvl="0" rtl="0">
              <a:lnSpc>
                <a:spcPct val="100000"/>
              </a:lnSpc>
              <a:spcBef>
                <a:spcPts val="0"/>
              </a:spcBef>
              <a:buClr>
                <a:srgbClr val="000000"/>
              </a:buClr>
              <a:buSzPct val="61111"/>
              <a:buFont typeface="Arial"/>
              <a:buNone/>
            </a:pPr>
            <a:r>
              <a:rPr b="1" lang="en"/>
              <a:t>Getting better…</a:t>
            </a:r>
          </a:p>
          <a:p>
            <a:pPr indent="-228600" lvl="1" marL="914400" rtl="0">
              <a:lnSpc>
                <a:spcPct val="115000"/>
              </a:lnSpc>
              <a:spcBef>
                <a:spcPts val="0"/>
              </a:spcBef>
            </a:pPr>
            <a:r>
              <a:rPr lang="en"/>
              <a:t>The program still runs from the command line (no GUI), but now (along with outputting a MIDI file) </a:t>
            </a:r>
            <a:r>
              <a:rPr b="1" lang="en"/>
              <a:t>the program plays an excerpt of the accompaniment with the input audio</a:t>
            </a:r>
            <a:r>
              <a:rPr lang="en"/>
              <a:t> so that the user can sample the accompaniment before proceeding to creating the file. If it is not a desired accompaniment, the user can alter parameters until the correct sound is achieved</a:t>
            </a:r>
          </a:p>
          <a:p>
            <a:pPr indent="-228600" lvl="1" marL="914400" rtl="0">
              <a:lnSpc>
                <a:spcPct val="115000"/>
              </a:lnSpc>
              <a:spcBef>
                <a:spcPts val="0"/>
              </a:spcBef>
            </a:pPr>
            <a:r>
              <a:rPr lang="en"/>
              <a:t>Generated </a:t>
            </a:r>
            <a:r>
              <a:rPr b="1" lang="en"/>
              <a:t>MIDI accompaniments are consistent with all (common) time signatures</a:t>
            </a:r>
            <a:r>
              <a:rPr lang="en"/>
              <a:t> of a given input signal</a:t>
            </a:r>
          </a:p>
          <a:p>
            <a:pPr indent="-228600" lvl="1" marL="914400" rtl="0">
              <a:lnSpc>
                <a:spcPct val="115000"/>
              </a:lnSpc>
              <a:spcBef>
                <a:spcPts val="0"/>
              </a:spcBef>
            </a:pPr>
            <a:r>
              <a:rPr lang="en"/>
              <a:t>User input controls are slowly becoming more refined, giving </a:t>
            </a:r>
            <a:r>
              <a:rPr b="1" lang="en"/>
              <a:t>more options for beat patterns and instrument choice</a:t>
            </a:r>
            <a:r>
              <a:rPr lang="en"/>
              <a:t>, as well as being able to be adjusted concurrently </a:t>
            </a:r>
          </a:p>
          <a:p>
            <a:pPr indent="-228600" lvl="1" marL="914400" rtl="0">
              <a:lnSpc>
                <a:spcPct val="115000"/>
              </a:lnSpc>
              <a:spcBef>
                <a:spcPts val="0"/>
              </a:spcBef>
            </a:pPr>
            <a:r>
              <a:rPr lang="en"/>
              <a:t>The progressions that are chosen for the </a:t>
            </a:r>
            <a:r>
              <a:rPr b="1" lang="en"/>
              <a:t>melodic and harmonic accompaniments are now selected as they relate to the detected input chord/pitch.</a:t>
            </a:r>
            <a:r>
              <a:rPr lang="en"/>
              <a:t> This would likely involve a similarity matrix or a clustering algorithm</a:t>
            </a:r>
          </a:p>
        </p:txBody>
      </p:sp>
      <p:sp>
        <p:nvSpPr>
          <p:cNvPr id="176" name="Shape 176"/>
          <p:cNvSpPr txBox="1"/>
          <p:nvPr>
            <p:ph type="title"/>
          </p:nvPr>
        </p:nvSpPr>
        <p:spPr>
          <a:xfrm>
            <a:off x="311700" y="445025"/>
            <a:ext cx="8520600" cy="613200"/>
          </a:xfrm>
          <a:prstGeom prst="rect">
            <a:avLst/>
          </a:prstGeom>
        </p:spPr>
        <p:txBody>
          <a:bodyPr anchorCtr="0" anchor="t" bIns="91425" lIns="91425" rIns="91425" tIns="91425">
            <a:noAutofit/>
          </a:bodyPr>
          <a:lstStyle/>
          <a:p>
            <a:pPr lvl="0" rtl="0">
              <a:spcBef>
                <a:spcPts val="0"/>
              </a:spcBef>
              <a:buNone/>
            </a:pPr>
            <a:r>
              <a:rPr lang="en"/>
              <a:t>Base Case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87900" y="1171600"/>
            <a:ext cx="8256300" cy="3397200"/>
          </a:xfrm>
          <a:prstGeom prst="rect">
            <a:avLst/>
          </a:prstGeom>
        </p:spPr>
        <p:txBody>
          <a:bodyPr anchorCtr="0" anchor="t" bIns="91425" lIns="91425" rIns="91425" tIns="91425">
            <a:noAutofit/>
          </a:bodyPr>
          <a:lstStyle/>
          <a:p>
            <a:pPr lvl="0" rtl="0">
              <a:spcBef>
                <a:spcPts val="0"/>
              </a:spcBef>
              <a:buNone/>
            </a:pPr>
            <a:r>
              <a:rPr b="1" lang="en"/>
              <a:t>This would be great …</a:t>
            </a:r>
          </a:p>
          <a:p>
            <a:pPr indent="-228600" lvl="1" marL="914400" rtl="0">
              <a:spcBef>
                <a:spcPts val="0"/>
              </a:spcBef>
            </a:pPr>
            <a:r>
              <a:rPr lang="en"/>
              <a:t>A </a:t>
            </a:r>
            <a:r>
              <a:rPr b="1" lang="en"/>
              <a:t>GUI has been created</a:t>
            </a:r>
            <a:r>
              <a:rPr lang="en"/>
              <a:t> that is intuitive for the user (facilitates interaction).</a:t>
            </a:r>
          </a:p>
          <a:p>
            <a:pPr indent="-228600" lvl="1" marL="914400" rtl="0">
              <a:spcBef>
                <a:spcPts val="0"/>
              </a:spcBef>
            </a:pPr>
            <a:r>
              <a:rPr lang="en"/>
              <a:t>The system has a plugin that can be used from within a DAW.</a:t>
            </a:r>
          </a:p>
          <a:p>
            <a:pPr indent="-228600" lvl="1" marL="914400" rtl="0">
              <a:spcBef>
                <a:spcPts val="0"/>
              </a:spcBef>
            </a:pPr>
            <a:r>
              <a:rPr lang="en"/>
              <a:t>The </a:t>
            </a:r>
            <a:r>
              <a:rPr b="1" lang="en"/>
              <a:t>MIDI tracks generated are complex and dynamic</a:t>
            </a:r>
            <a:r>
              <a:rPr lang="en"/>
              <a:t> but provide meaningful accompaniments for the input signal.</a:t>
            </a:r>
          </a:p>
          <a:p>
            <a:pPr indent="-228600" lvl="1" marL="914400" rtl="0">
              <a:spcBef>
                <a:spcPts val="0"/>
              </a:spcBef>
            </a:pPr>
            <a:r>
              <a:rPr b="1" lang="en"/>
              <a:t>Users can fine-tune the controls</a:t>
            </a:r>
            <a:r>
              <a:rPr lang="en"/>
              <a:t> to effect rhythmic and harmonic detection as well as for the generation of MIDI accompaniments based on the information extracted. This could be accomplished using a combination of Hidden Markov Models and cosine similarity of chroma vectors. The outputs would be compared and the best output will be chosen (would involve the creation of a set of rules that lets us decide which of the two to output in each case).</a:t>
            </a:r>
          </a:p>
          <a:p>
            <a:pPr indent="-228600" lvl="1" marL="914400" rtl="0">
              <a:spcBef>
                <a:spcPts val="0"/>
              </a:spcBef>
            </a:pPr>
            <a:r>
              <a:rPr lang="en"/>
              <a:t>The plugin is sold to a huge company that gives us </a:t>
            </a:r>
            <a:r>
              <a:rPr b="1" lang="en"/>
              <a:t>millions of dollars</a:t>
            </a:r>
            <a:r>
              <a:rPr lang="en"/>
              <a:t>.</a:t>
            </a:r>
          </a:p>
        </p:txBody>
      </p:sp>
      <p:sp>
        <p:nvSpPr>
          <p:cNvPr id="182" name="Shape 182"/>
          <p:cNvSpPr txBox="1"/>
          <p:nvPr>
            <p:ph type="title"/>
          </p:nvPr>
        </p:nvSpPr>
        <p:spPr>
          <a:xfrm>
            <a:off x="311700" y="445025"/>
            <a:ext cx="8520600" cy="613200"/>
          </a:xfrm>
          <a:prstGeom prst="rect">
            <a:avLst/>
          </a:prstGeom>
        </p:spPr>
        <p:txBody>
          <a:bodyPr anchorCtr="0" anchor="t" bIns="91425" lIns="91425" rIns="91425" tIns="91425">
            <a:noAutofit/>
          </a:bodyPr>
          <a:lstStyle/>
          <a:p>
            <a:pPr lvl="0" rtl="0">
              <a:spcBef>
                <a:spcPts val="0"/>
              </a:spcBef>
              <a:buNone/>
            </a:pPr>
            <a:r>
              <a:rPr lang="en"/>
              <a:t>Best Case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What is ‘Play With Yourself</a:t>
            </a:r>
            <a:r>
              <a:rPr lang="en" sz="900"/>
              <a:t> </a:t>
            </a:r>
            <a:r>
              <a:rPr lang="en"/>
              <a:t>™?</a:t>
            </a:r>
          </a:p>
        </p:txBody>
      </p:sp>
      <p:sp>
        <p:nvSpPr>
          <p:cNvPr id="67" name="Shape 67"/>
          <p:cNvSpPr txBox="1"/>
          <p:nvPr>
            <p:ph idx="1" type="body"/>
          </p:nvPr>
        </p:nvSpPr>
        <p:spPr>
          <a:xfrm>
            <a:off x="311700" y="1019200"/>
            <a:ext cx="8520600" cy="1664700"/>
          </a:xfrm>
          <a:prstGeom prst="rect">
            <a:avLst/>
          </a:prstGeom>
        </p:spPr>
        <p:txBody>
          <a:bodyPr anchorCtr="0" anchor="t" bIns="91425" lIns="91425" rIns="91425" tIns="91425">
            <a:noAutofit/>
          </a:bodyPr>
          <a:lstStyle/>
          <a:p>
            <a:pPr lvl="0" algn="just">
              <a:spcBef>
                <a:spcPts val="0"/>
              </a:spcBef>
              <a:buNone/>
            </a:pPr>
            <a:r>
              <a:rPr lang="en"/>
              <a:t>Play With Yourself</a:t>
            </a:r>
            <a:r>
              <a:rPr lang="en" sz="600"/>
              <a:t> </a:t>
            </a:r>
            <a:r>
              <a:rPr lang="en"/>
              <a:t>™ is a system that produces a MIDI accompaniment (melodic, harmonic, and/or percussive) based on features extracted from an audio input.</a:t>
            </a:r>
          </a:p>
          <a:p>
            <a:pPr lvl="0" algn="just">
              <a:spcBef>
                <a:spcPts val="0"/>
              </a:spcBef>
              <a:buNone/>
            </a:pPr>
            <a:r>
              <a:rPr lang="en"/>
              <a:t>Harmonic and rhythmic features of the input audio are used to generate this accompaniment. Features include tempo, onsets, beats, and chords.</a:t>
            </a:r>
          </a:p>
        </p:txBody>
      </p:sp>
      <p:sp>
        <p:nvSpPr>
          <p:cNvPr id="68" name="Shape 68"/>
          <p:cNvSpPr txBox="1"/>
          <p:nvPr>
            <p:ph type="title"/>
          </p:nvPr>
        </p:nvSpPr>
        <p:spPr>
          <a:xfrm>
            <a:off x="311700" y="2883425"/>
            <a:ext cx="8520600" cy="613200"/>
          </a:xfrm>
          <a:prstGeom prst="rect">
            <a:avLst/>
          </a:prstGeom>
        </p:spPr>
        <p:txBody>
          <a:bodyPr anchorCtr="0" anchor="t" bIns="91425" lIns="91425" rIns="91425" tIns="91425">
            <a:noAutofit/>
          </a:bodyPr>
          <a:lstStyle/>
          <a:p>
            <a:pPr lvl="0" rtl="0">
              <a:spcBef>
                <a:spcPts val="0"/>
              </a:spcBef>
              <a:buNone/>
            </a:pPr>
            <a:r>
              <a:rPr lang="en"/>
              <a:t>Why?</a:t>
            </a:r>
          </a:p>
        </p:txBody>
      </p:sp>
      <p:sp>
        <p:nvSpPr>
          <p:cNvPr id="69" name="Shape 69"/>
          <p:cNvSpPr txBox="1"/>
          <p:nvPr>
            <p:ph idx="1" type="body"/>
          </p:nvPr>
        </p:nvSpPr>
        <p:spPr>
          <a:xfrm>
            <a:off x="311700" y="3457600"/>
            <a:ext cx="8520600" cy="1177800"/>
          </a:xfrm>
          <a:prstGeom prst="rect">
            <a:avLst/>
          </a:prstGeom>
        </p:spPr>
        <p:txBody>
          <a:bodyPr anchorCtr="0" anchor="t" bIns="91425" lIns="91425" rIns="91425" tIns="91425">
            <a:noAutofit/>
          </a:bodyPr>
          <a:lstStyle/>
          <a:p>
            <a:pPr lvl="0" rtl="0" algn="just">
              <a:spcBef>
                <a:spcPts val="0"/>
              </a:spcBef>
              <a:buClr>
                <a:schemeClr val="dk1"/>
              </a:buClr>
              <a:buSzPct val="61111"/>
              <a:buFont typeface="Arial"/>
              <a:buNone/>
            </a:pPr>
            <a:r>
              <a:rPr lang="en"/>
              <a:t>A</a:t>
            </a:r>
            <a:r>
              <a:rPr lang="en"/>
              <a:t>utomatic accompaniment generation would be useful for musicians who want to quickly create demos of their music or do not have access to additional musicians for recording.</a:t>
            </a:r>
          </a:p>
          <a:p>
            <a:pPr lvl="0" rtl="0" algn="r">
              <a:spcBef>
                <a:spcPts val="0"/>
              </a:spcBef>
              <a:buClr>
                <a:schemeClr val="dk1"/>
              </a:buClr>
              <a:buSzPct val="100000"/>
              <a:buFont typeface="Arial"/>
              <a:buNone/>
            </a:pPr>
            <a:r>
              <a:rPr lang="en" sz="1100"/>
              <a:t>… Run Demo</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90250" y="526350"/>
            <a:ext cx="5604000" cy="4090800"/>
          </a:xfrm>
          <a:prstGeom prst="rect">
            <a:avLst/>
          </a:prstGeom>
        </p:spPr>
        <p:txBody>
          <a:bodyPr anchorCtr="0" anchor="ctr" bIns="91425" lIns="91425" rIns="91425" tIns="91425">
            <a:noAutofit/>
          </a:bodyPr>
          <a:lstStyle/>
          <a:p>
            <a:pPr lvl="0" rtl="0">
              <a:spcBef>
                <a:spcPts val="0"/>
              </a:spcBef>
              <a:buNone/>
            </a:pPr>
            <a:r>
              <a:rPr lang="en"/>
              <a:t>How would the system look in a DAW?</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137575" y="239350"/>
            <a:ext cx="4804200" cy="1333200"/>
          </a:xfrm>
          <a:prstGeom prst="rect">
            <a:avLst/>
          </a:prstGeom>
        </p:spPr>
        <p:txBody>
          <a:bodyPr anchorCtr="0" anchor="b" bIns="91425" lIns="91425" rIns="91425" tIns="91425">
            <a:noAutofit/>
          </a:bodyPr>
          <a:lstStyle/>
          <a:p>
            <a:pPr lvl="0" rtl="0">
              <a:spcBef>
                <a:spcPts val="0"/>
              </a:spcBef>
              <a:buNone/>
            </a:pPr>
            <a:r>
              <a:rPr i="1" lang="en" sz="3400"/>
              <a:t>Play With Yourself</a:t>
            </a:r>
            <a:r>
              <a:rPr i="1" lang="en" sz="1800"/>
              <a:t> </a:t>
            </a:r>
            <a:r>
              <a:rPr i="1" lang="en" sz="3400"/>
              <a:t>™</a:t>
            </a:r>
            <a:r>
              <a:rPr lang="en" sz="3400"/>
              <a:t> </a:t>
            </a:r>
          </a:p>
          <a:p>
            <a:pPr lvl="0" rtl="0">
              <a:spcBef>
                <a:spcPts val="0"/>
              </a:spcBef>
              <a:buNone/>
            </a:pPr>
            <a:r>
              <a:rPr lang="en" sz="3400"/>
              <a:t>as a Plugin</a:t>
            </a:r>
          </a:p>
        </p:txBody>
      </p:sp>
      <p:sp>
        <p:nvSpPr>
          <p:cNvPr id="193" name="Shape 193"/>
          <p:cNvSpPr txBox="1"/>
          <p:nvPr>
            <p:ph idx="1" type="subTitle"/>
          </p:nvPr>
        </p:nvSpPr>
        <p:spPr>
          <a:xfrm>
            <a:off x="265500" y="1946975"/>
            <a:ext cx="4045200" cy="2915700"/>
          </a:xfrm>
          <a:prstGeom prst="rect">
            <a:avLst/>
          </a:prstGeom>
        </p:spPr>
        <p:txBody>
          <a:bodyPr anchorCtr="0" anchor="t" bIns="91425" lIns="91425" rIns="91425" tIns="91425">
            <a:noAutofit/>
          </a:bodyPr>
          <a:lstStyle/>
          <a:p>
            <a:pPr lvl="0" rtl="0" algn="l">
              <a:spcBef>
                <a:spcPts val="0"/>
              </a:spcBef>
              <a:buNone/>
            </a:pPr>
            <a:r>
              <a:rPr lang="en" sz="1800">
                <a:latin typeface="Arial"/>
                <a:ea typeface="Arial"/>
                <a:cs typeface="Arial"/>
                <a:sym typeface="Arial"/>
              </a:rPr>
              <a:t>As a plugin in any standard DAW, the user would be able to :</a:t>
            </a:r>
          </a:p>
          <a:p>
            <a:pPr lvl="0" rtl="0" algn="l">
              <a:spcBef>
                <a:spcPts val="0"/>
              </a:spcBef>
              <a:buNone/>
            </a:pPr>
            <a:r>
              <a:t/>
            </a:r>
            <a:endParaRPr sz="1800">
              <a:latin typeface="Arial"/>
              <a:ea typeface="Arial"/>
              <a:cs typeface="Arial"/>
              <a:sym typeface="Arial"/>
            </a:endParaRPr>
          </a:p>
          <a:p>
            <a:pPr indent="-330200" lvl="1" marL="914400" rtl="0" algn="l">
              <a:spcBef>
                <a:spcPts val="0"/>
              </a:spcBef>
              <a:buSzPct val="100000"/>
              <a:buFont typeface="Arial"/>
              <a:buChar char="○"/>
            </a:pPr>
            <a:r>
              <a:rPr lang="en" sz="1600">
                <a:latin typeface="Arial"/>
                <a:ea typeface="Arial"/>
                <a:cs typeface="Arial"/>
                <a:sym typeface="Arial"/>
              </a:rPr>
              <a:t>Select portions of the audio track to analyze and accompany</a:t>
            </a:r>
          </a:p>
          <a:p>
            <a:pPr indent="-330200" lvl="1" marL="914400" rtl="0" algn="l">
              <a:spcBef>
                <a:spcPts val="0"/>
              </a:spcBef>
              <a:buSzPct val="100000"/>
              <a:buFont typeface="Arial"/>
              <a:buChar char="○"/>
            </a:pPr>
            <a:r>
              <a:rPr lang="en" sz="1600">
                <a:latin typeface="Arial"/>
                <a:ea typeface="Arial"/>
                <a:cs typeface="Arial"/>
                <a:sym typeface="Arial"/>
              </a:rPr>
              <a:t>Set sensitivity levels for analysis</a:t>
            </a:r>
          </a:p>
          <a:p>
            <a:pPr indent="-330200" lvl="1" marL="914400" rtl="0" algn="l">
              <a:spcBef>
                <a:spcPts val="0"/>
              </a:spcBef>
              <a:buSzPct val="100000"/>
              <a:buFont typeface="Arial"/>
              <a:buChar char="○"/>
            </a:pPr>
            <a:r>
              <a:rPr lang="en" sz="1600">
                <a:latin typeface="Arial"/>
                <a:ea typeface="Arial"/>
                <a:cs typeface="Arial"/>
                <a:sym typeface="Arial"/>
              </a:rPr>
              <a:t>Set output parameters such as style, busyness, and select accompaniment instruments</a:t>
            </a:r>
          </a:p>
        </p:txBody>
      </p:sp>
      <p:sp>
        <p:nvSpPr>
          <p:cNvPr id="194" name="Shape 194"/>
          <p:cNvSpPr/>
          <p:nvPr/>
        </p:nvSpPr>
        <p:spPr>
          <a:xfrm>
            <a:off x="4666725" y="4188950"/>
            <a:ext cx="1140000" cy="673800"/>
          </a:xfrm>
          <a:prstGeom prst="smileyFace">
            <a:avLst>
              <a:gd fmla="val 4653" name="adj"/>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95" name="Shape 195"/>
          <p:cNvPicPr preferRelativeResize="0"/>
          <p:nvPr/>
        </p:nvPicPr>
        <p:blipFill>
          <a:blip r:embed="rId3">
            <a:alphaModFix/>
          </a:blip>
          <a:stretch>
            <a:fillRect/>
          </a:stretch>
        </p:blipFill>
        <p:spPr>
          <a:xfrm>
            <a:off x="5240025" y="152400"/>
            <a:ext cx="3342801" cy="4710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Conclusion</a:t>
            </a:r>
          </a:p>
        </p:txBody>
      </p:sp>
      <p:sp>
        <p:nvSpPr>
          <p:cNvPr id="201" name="Shape 201"/>
          <p:cNvSpPr txBox="1"/>
          <p:nvPr>
            <p:ph idx="1" type="body"/>
          </p:nvPr>
        </p:nvSpPr>
        <p:spPr>
          <a:xfrm>
            <a:off x="311700" y="1171600"/>
            <a:ext cx="8520599" cy="3397200"/>
          </a:xfrm>
          <a:prstGeom prst="rect">
            <a:avLst/>
          </a:prstGeom>
        </p:spPr>
        <p:txBody>
          <a:bodyPr anchorCtr="0" anchor="t" bIns="91425" lIns="91425" rIns="91425" tIns="91425">
            <a:noAutofit/>
          </a:bodyPr>
          <a:lstStyle/>
          <a:p>
            <a:pPr lvl="0">
              <a:spcBef>
                <a:spcPts val="0"/>
              </a:spcBef>
              <a:buNone/>
            </a:pPr>
            <a:r>
              <a:rPr lang="en" sz="1600"/>
              <a:t>This problem was different from real-time automatic accompaniment generation.</a:t>
            </a:r>
          </a:p>
          <a:p>
            <a:pPr lvl="0">
              <a:spcBef>
                <a:spcPts val="0"/>
              </a:spcBef>
              <a:buNone/>
            </a:pPr>
            <a:r>
              <a:rPr lang="en" sz="1600"/>
              <a:t>Approaching the problem of non-real time automatic accompaniment, we managed to create a simple accompaniment for a musical audio signal.</a:t>
            </a:r>
          </a:p>
          <a:p>
            <a:pPr lvl="0">
              <a:spcBef>
                <a:spcPts val="0"/>
              </a:spcBef>
              <a:buNone/>
            </a:pPr>
            <a:r>
              <a:rPr lang="en" sz="1600"/>
              <a:t>We focused on a baseline for the project which dealt with musical excerpts in 4/4 meter with easily identifiable rhythmic patterns. </a:t>
            </a:r>
          </a:p>
          <a:p>
            <a:pPr lvl="0">
              <a:spcBef>
                <a:spcPts val="0"/>
              </a:spcBef>
              <a:buNone/>
            </a:pPr>
            <a:r>
              <a:rPr lang="en" sz="1600"/>
              <a:t>The current implementation permits a number of parameters that will allow users to tailor the accompaniment generated to their liking.</a:t>
            </a:r>
          </a:p>
          <a:p>
            <a:pPr lvl="0">
              <a:spcBef>
                <a:spcPts val="0"/>
              </a:spcBef>
              <a:buNone/>
            </a:pPr>
            <a:r>
              <a:rPr lang="en" sz="1600"/>
              <a:t>Play With Yourself will be a useful, time-saving tool for musicians. And after all, if you can’t play with others, Play With Yourself</a:t>
            </a:r>
            <a:r>
              <a:rPr lang="en" sz="700"/>
              <a:t> </a:t>
            </a:r>
            <a:r>
              <a:rPr lang="en" sz="1600"/>
              <a:t>™*.</a:t>
            </a:r>
          </a:p>
          <a:p>
            <a:pPr indent="0" lvl="0" marL="0">
              <a:spcBef>
                <a:spcPts val="0"/>
              </a:spcBef>
              <a:buNone/>
            </a:pPr>
            <a:r>
              <a:rPr lang="en" sz="700"/>
              <a:t>*Patent pending.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512700" y="1893300"/>
            <a:ext cx="8118599" cy="1522800"/>
          </a:xfrm>
          <a:prstGeom prst="rect">
            <a:avLst/>
          </a:prstGeom>
        </p:spPr>
        <p:txBody>
          <a:bodyPr anchorCtr="0" anchor="b" bIns="91425" lIns="91425" rIns="91425" tIns="91425">
            <a:noAutofit/>
          </a:bodyPr>
          <a:lstStyle/>
          <a:p>
            <a:pPr lvl="0">
              <a:spcBef>
                <a:spcPts val="0"/>
              </a:spcBef>
              <a:buNone/>
            </a:pPr>
            <a:r>
              <a:rPr lang="en"/>
              <a:t>Current Progress: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Phases for System Development	</a:t>
            </a:r>
          </a:p>
        </p:txBody>
      </p:sp>
      <p:sp>
        <p:nvSpPr>
          <p:cNvPr id="80" name="Shape 80"/>
          <p:cNvSpPr txBox="1"/>
          <p:nvPr>
            <p:ph idx="1" type="body"/>
          </p:nvPr>
        </p:nvSpPr>
        <p:spPr>
          <a:xfrm>
            <a:off x="311700" y="1315875"/>
            <a:ext cx="8520600" cy="3489000"/>
          </a:xfrm>
          <a:prstGeom prst="rect">
            <a:avLst/>
          </a:prstGeom>
        </p:spPr>
        <p:txBody>
          <a:bodyPr anchorCtr="0" anchor="t" bIns="91425" lIns="91425" rIns="91425" tIns="91425">
            <a:noAutofit/>
          </a:bodyPr>
          <a:lstStyle/>
          <a:p>
            <a:pPr lvl="0" rtl="0">
              <a:lnSpc>
                <a:spcPct val="100000"/>
              </a:lnSpc>
              <a:spcBef>
                <a:spcPts val="0"/>
              </a:spcBef>
              <a:buNone/>
            </a:pPr>
            <a:r>
              <a:rPr lang="en" sz="2400"/>
              <a:t>Phase 1: Detect Beats/Onsets</a:t>
            </a:r>
          </a:p>
          <a:p>
            <a:pPr lvl="0" rtl="0">
              <a:lnSpc>
                <a:spcPct val="100000"/>
              </a:lnSpc>
              <a:spcBef>
                <a:spcPts val="0"/>
              </a:spcBef>
              <a:buNone/>
            </a:pPr>
            <a:r>
              <a:t/>
            </a:r>
            <a:endParaRPr sz="2400"/>
          </a:p>
          <a:p>
            <a:pPr indent="-342900" lvl="1" marL="914400" rtl="0" algn="just">
              <a:lnSpc>
                <a:spcPct val="100000"/>
              </a:lnSpc>
              <a:spcBef>
                <a:spcPts val="0"/>
              </a:spcBef>
              <a:buSzPct val="100000"/>
            </a:pPr>
            <a:r>
              <a:rPr lang="en" sz="1800"/>
              <a:t>The system detects and tracks all onsets of the input signal and determines the beats that surpass a user defined threshold. The tempo is then calculated for the entire signal (BPM).</a:t>
            </a:r>
          </a:p>
          <a:p>
            <a:pPr lvl="0">
              <a:spcBef>
                <a:spcPts val="0"/>
              </a:spcBef>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613200"/>
          </a:xfrm>
          <a:prstGeom prst="rect">
            <a:avLst/>
          </a:prstGeom>
        </p:spPr>
        <p:txBody>
          <a:bodyPr anchorCtr="0" anchor="t" bIns="91425" lIns="91425" rIns="91425" tIns="91425">
            <a:noAutofit/>
          </a:bodyPr>
          <a:lstStyle/>
          <a:p>
            <a:pPr lvl="0" rtl="0">
              <a:spcBef>
                <a:spcPts val="0"/>
              </a:spcBef>
              <a:buNone/>
            </a:pPr>
            <a:r>
              <a:rPr lang="en"/>
              <a:t>Phases for System Development	</a:t>
            </a:r>
          </a:p>
        </p:txBody>
      </p:sp>
      <p:sp>
        <p:nvSpPr>
          <p:cNvPr id="86" name="Shape 86"/>
          <p:cNvSpPr txBox="1"/>
          <p:nvPr>
            <p:ph idx="1" type="body"/>
          </p:nvPr>
        </p:nvSpPr>
        <p:spPr>
          <a:xfrm>
            <a:off x="311700" y="1302450"/>
            <a:ext cx="8520600" cy="3502500"/>
          </a:xfrm>
          <a:prstGeom prst="rect">
            <a:avLst/>
          </a:prstGeom>
        </p:spPr>
        <p:txBody>
          <a:bodyPr anchorCtr="0" anchor="t" bIns="91425" lIns="91425" rIns="91425" tIns="91425">
            <a:noAutofit/>
          </a:bodyPr>
          <a:lstStyle/>
          <a:p>
            <a:pPr lvl="0" rtl="0">
              <a:spcBef>
                <a:spcPts val="0"/>
              </a:spcBef>
              <a:buNone/>
            </a:pPr>
            <a:r>
              <a:rPr lang="en" sz="2400"/>
              <a:t>Phase 2: Predict Chords </a:t>
            </a:r>
          </a:p>
          <a:p>
            <a:pPr indent="-342900" lvl="1" marL="914400" rtl="0" algn="just">
              <a:spcBef>
                <a:spcPts val="0"/>
              </a:spcBef>
              <a:buSzPct val="100000"/>
              <a:buChar char="○"/>
            </a:pPr>
            <a:r>
              <a:rPr lang="en" sz="1800"/>
              <a:t>Using the beat times determined in phase 1, the system computes the predicted chord for a given beat. The tonic of each chord is used with beat times to determine the melodic accompaniment pitches and durations. To determine the harmonic accompaniment the system refines the predicted chord list into a set of chords with the referenced start/end times. The percussive accompaniment is built by taking a ‘perfect’ tempo and adjusting transient placements based on the distance from the closest onset determined by a user defined window size.</a:t>
            </a:r>
          </a:p>
          <a:p>
            <a:pPr lvl="0" rtl="0">
              <a:spcBef>
                <a:spcPts val="0"/>
              </a:spcBef>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613200"/>
          </a:xfrm>
          <a:prstGeom prst="rect">
            <a:avLst/>
          </a:prstGeom>
        </p:spPr>
        <p:txBody>
          <a:bodyPr anchorCtr="0" anchor="t" bIns="91425" lIns="91425" rIns="91425" tIns="91425">
            <a:noAutofit/>
          </a:bodyPr>
          <a:lstStyle/>
          <a:p>
            <a:pPr lvl="0" rtl="0">
              <a:spcBef>
                <a:spcPts val="0"/>
              </a:spcBef>
              <a:buNone/>
            </a:pPr>
            <a:r>
              <a:rPr lang="en"/>
              <a:t>Phases for System Development	</a:t>
            </a:r>
          </a:p>
        </p:txBody>
      </p:sp>
      <p:sp>
        <p:nvSpPr>
          <p:cNvPr id="92" name="Shape 92"/>
          <p:cNvSpPr txBox="1"/>
          <p:nvPr>
            <p:ph idx="1" type="body"/>
          </p:nvPr>
        </p:nvSpPr>
        <p:spPr>
          <a:xfrm>
            <a:off x="311700" y="1302450"/>
            <a:ext cx="8520600" cy="3502500"/>
          </a:xfrm>
          <a:prstGeom prst="rect">
            <a:avLst/>
          </a:prstGeom>
        </p:spPr>
        <p:txBody>
          <a:bodyPr anchorCtr="0" anchor="t" bIns="91425" lIns="91425" rIns="91425" tIns="91425">
            <a:noAutofit/>
          </a:bodyPr>
          <a:lstStyle/>
          <a:p>
            <a:pPr lvl="0" rtl="0">
              <a:spcBef>
                <a:spcPts val="0"/>
              </a:spcBef>
              <a:buNone/>
            </a:pPr>
            <a:r>
              <a:rPr lang="en" sz="2400"/>
              <a:t>Phase 3: Convert Predicted Notes to MIDI</a:t>
            </a:r>
          </a:p>
          <a:p>
            <a:pPr indent="0" lvl="0" marL="457200" rtl="0">
              <a:spcBef>
                <a:spcPts val="0"/>
              </a:spcBef>
              <a:buNone/>
            </a:pPr>
            <a:r>
              <a:t/>
            </a:r>
            <a:endParaRPr sz="1800"/>
          </a:p>
          <a:p>
            <a:pPr indent="-342900" lvl="1" marL="914400" rtl="0" algn="just">
              <a:spcBef>
                <a:spcPts val="0"/>
              </a:spcBef>
              <a:buSzPct val="100000"/>
              <a:buChar char="○"/>
            </a:pPr>
            <a:r>
              <a:rPr lang="en" sz="1800"/>
              <a:t>The system then converts the note/chord names into their corresponding MIDI values (from a preset list) for the melodic and harmonic accompaniments. For the percussive accompaniment, MIDI values (from a preset list of patterns) are sequentially placed in an array.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613200"/>
          </a:xfrm>
          <a:prstGeom prst="rect">
            <a:avLst/>
          </a:prstGeom>
        </p:spPr>
        <p:txBody>
          <a:bodyPr anchorCtr="0" anchor="t" bIns="91425" lIns="91425" rIns="91425" tIns="91425">
            <a:noAutofit/>
          </a:bodyPr>
          <a:lstStyle/>
          <a:p>
            <a:pPr lvl="0" rtl="0">
              <a:spcBef>
                <a:spcPts val="0"/>
              </a:spcBef>
              <a:buNone/>
            </a:pPr>
            <a:r>
              <a:rPr lang="en"/>
              <a:t>Phases for System Development	</a:t>
            </a:r>
          </a:p>
        </p:txBody>
      </p:sp>
      <p:sp>
        <p:nvSpPr>
          <p:cNvPr id="98" name="Shape 98"/>
          <p:cNvSpPr txBox="1"/>
          <p:nvPr>
            <p:ph idx="1" type="body"/>
          </p:nvPr>
        </p:nvSpPr>
        <p:spPr>
          <a:xfrm>
            <a:off x="311700" y="1292650"/>
            <a:ext cx="8520600" cy="3448800"/>
          </a:xfrm>
          <a:prstGeom prst="rect">
            <a:avLst/>
          </a:prstGeom>
        </p:spPr>
        <p:txBody>
          <a:bodyPr anchorCtr="0" anchor="t" bIns="91425" lIns="91425" rIns="91425" tIns="91425">
            <a:noAutofit/>
          </a:bodyPr>
          <a:lstStyle/>
          <a:p>
            <a:pPr lvl="0" rtl="0">
              <a:spcBef>
                <a:spcPts val="0"/>
              </a:spcBef>
              <a:buNone/>
            </a:pPr>
            <a:r>
              <a:rPr lang="en" sz="2400"/>
              <a:t>Phase 4: Create MIDI File</a:t>
            </a:r>
          </a:p>
          <a:p>
            <a:pPr indent="0" lvl="0" marL="457200" rtl="0">
              <a:spcBef>
                <a:spcPts val="0"/>
              </a:spcBef>
              <a:buNone/>
            </a:pPr>
            <a:r>
              <a:t/>
            </a:r>
            <a:endParaRPr sz="1800"/>
          </a:p>
          <a:p>
            <a:pPr indent="-342900" lvl="1" marL="914400" rtl="0" algn="just">
              <a:spcBef>
                <a:spcPts val="0"/>
              </a:spcBef>
              <a:buSzPct val="100000"/>
              <a:buChar char="○"/>
            </a:pPr>
            <a:r>
              <a:rPr lang="en" sz="1800"/>
              <a:t>Finally, lists corresponding to a melodic MIDI value sequence, a harmonic MIDI value sequence, and a rhythmic MIDI value sequence are used along with the start/end times for each accompaniment, to create MIDI tracks with each accompaniment. The volumes for each track are determined by a user defined ratio of the onset peak sizes. Program numbers (instruments) are also user defined.</a:t>
            </a:r>
          </a:p>
          <a:p>
            <a:pPr lvl="0" rtl="0">
              <a:spcBef>
                <a:spcPts val="0"/>
              </a:spcBef>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90250" y="526350"/>
            <a:ext cx="7701900" cy="636300"/>
          </a:xfrm>
          <a:prstGeom prst="rect">
            <a:avLst/>
          </a:prstGeom>
        </p:spPr>
        <p:txBody>
          <a:bodyPr anchorCtr="0" anchor="ctr" bIns="91425" lIns="91425" rIns="91425" tIns="91425">
            <a:noAutofit/>
          </a:bodyPr>
          <a:lstStyle/>
          <a:p>
            <a:pPr lvl="0">
              <a:spcBef>
                <a:spcPts val="0"/>
              </a:spcBef>
              <a:buNone/>
            </a:pPr>
            <a:r>
              <a:rPr lang="en" sz="3000"/>
              <a:t>What resources are we using?</a:t>
            </a:r>
          </a:p>
        </p:txBody>
      </p:sp>
      <p:sp>
        <p:nvSpPr>
          <p:cNvPr id="104" name="Shape 104"/>
          <p:cNvSpPr txBox="1"/>
          <p:nvPr/>
        </p:nvSpPr>
        <p:spPr>
          <a:xfrm>
            <a:off x="662750" y="1310900"/>
            <a:ext cx="7529400" cy="3206400"/>
          </a:xfrm>
          <a:prstGeom prst="rect">
            <a:avLst/>
          </a:prstGeom>
          <a:noFill/>
          <a:ln>
            <a:noFill/>
          </a:ln>
        </p:spPr>
        <p:txBody>
          <a:bodyPr anchorCtr="0" anchor="t" bIns="91425" lIns="91425" rIns="91425" tIns="91425">
            <a:noAutofit/>
          </a:bodyPr>
          <a:lstStyle/>
          <a:p>
            <a:pPr indent="-381000" lvl="0" marL="457200" rtl="0">
              <a:spcBef>
                <a:spcPts val="0"/>
              </a:spcBef>
              <a:buClr>
                <a:schemeClr val="accent1"/>
              </a:buClr>
              <a:buSzPct val="100000"/>
              <a:buFont typeface="Old Standard TT"/>
              <a:buChar char="●"/>
            </a:pPr>
            <a:r>
              <a:rPr lang="en" sz="2400">
                <a:solidFill>
                  <a:schemeClr val="accent1"/>
                </a:solidFill>
                <a:latin typeface="Old Standard TT"/>
                <a:ea typeface="Old Standard TT"/>
                <a:cs typeface="Old Standard TT"/>
                <a:sym typeface="Old Standard TT"/>
              </a:rPr>
              <a:t>Python programming language</a:t>
            </a:r>
          </a:p>
          <a:p>
            <a:pPr indent="-342900" lvl="1" marL="914400" rtl="0">
              <a:spcBef>
                <a:spcPts val="0"/>
              </a:spcBef>
              <a:buClr>
                <a:schemeClr val="accent1"/>
              </a:buClr>
              <a:buSzPct val="100000"/>
              <a:buFont typeface="Old Standard TT"/>
              <a:buChar char="○"/>
            </a:pPr>
            <a:r>
              <a:rPr lang="en" sz="1800">
                <a:solidFill>
                  <a:schemeClr val="accent1"/>
                </a:solidFill>
                <a:latin typeface="Old Standard TT"/>
                <a:ea typeface="Old Standard TT"/>
                <a:cs typeface="Old Standard TT"/>
                <a:sym typeface="Old Standard TT"/>
              </a:rPr>
              <a:t>A powerful language for signal processing and information retrieval</a:t>
            </a:r>
          </a:p>
          <a:p>
            <a:pPr indent="-381000" lvl="0" marL="457200" rtl="0">
              <a:spcBef>
                <a:spcPts val="0"/>
              </a:spcBef>
              <a:buClr>
                <a:schemeClr val="accent1"/>
              </a:buClr>
              <a:buSzPct val="100000"/>
              <a:buFont typeface="Old Standard TT"/>
              <a:buChar char="●"/>
            </a:pPr>
            <a:r>
              <a:rPr lang="en" sz="2400">
                <a:solidFill>
                  <a:schemeClr val="accent1"/>
                </a:solidFill>
                <a:latin typeface="Old Standard TT"/>
                <a:ea typeface="Old Standard TT"/>
                <a:cs typeface="Old Standard TT"/>
                <a:sym typeface="Old Standard TT"/>
              </a:rPr>
              <a:t>LibROSA : Beat and tempo extraction</a:t>
            </a:r>
          </a:p>
          <a:p>
            <a:pPr indent="-342900" lvl="1" marL="914400" rtl="0">
              <a:spcBef>
                <a:spcPts val="0"/>
              </a:spcBef>
              <a:buClr>
                <a:schemeClr val="accent1"/>
              </a:buClr>
              <a:buSzPct val="100000"/>
              <a:buFont typeface="Old Standard TT"/>
              <a:buChar char="○"/>
            </a:pPr>
            <a:r>
              <a:rPr lang="en" sz="1800">
                <a:solidFill>
                  <a:schemeClr val="accent1"/>
                </a:solidFill>
                <a:latin typeface="Old Standard TT"/>
                <a:ea typeface="Old Standard TT"/>
                <a:cs typeface="Old Standard TT"/>
                <a:sym typeface="Old Standard TT"/>
              </a:rPr>
              <a:t>A python package for music and audio analysis. </a:t>
            </a:r>
          </a:p>
          <a:p>
            <a:pPr indent="-381000" lvl="0" marL="457200" rtl="0">
              <a:spcBef>
                <a:spcPts val="0"/>
              </a:spcBef>
              <a:buClr>
                <a:schemeClr val="accent1"/>
              </a:buClr>
              <a:buSzPct val="100000"/>
              <a:buFont typeface="Old Standard TT"/>
              <a:buChar char="●"/>
            </a:pPr>
            <a:r>
              <a:rPr lang="en" sz="2400">
                <a:solidFill>
                  <a:schemeClr val="accent1"/>
                </a:solidFill>
                <a:latin typeface="Old Standard TT"/>
                <a:ea typeface="Old Standard TT"/>
                <a:cs typeface="Old Standard TT"/>
                <a:sym typeface="Old Standard TT"/>
              </a:rPr>
              <a:t>PyMIR : Chord extraction</a:t>
            </a:r>
          </a:p>
          <a:p>
            <a:pPr indent="-342900" lvl="1" marL="914400" rtl="0">
              <a:spcBef>
                <a:spcPts val="0"/>
              </a:spcBef>
              <a:buClr>
                <a:schemeClr val="accent1"/>
              </a:buClr>
              <a:buSzPct val="100000"/>
              <a:buFont typeface="Old Standard TT"/>
              <a:buChar char="○"/>
            </a:pPr>
            <a:r>
              <a:rPr lang="en" sz="1800">
                <a:solidFill>
                  <a:schemeClr val="accent1"/>
                </a:solidFill>
                <a:latin typeface="Old Standard TT"/>
                <a:ea typeface="Old Standard TT"/>
                <a:cs typeface="Old Standard TT"/>
                <a:sym typeface="Old Standard TT"/>
              </a:rPr>
              <a:t>A Python library for common tasks in Music Information Retrieval (MIR)</a:t>
            </a:r>
          </a:p>
          <a:p>
            <a:pPr indent="-381000" lvl="0" marL="457200" rtl="0">
              <a:spcBef>
                <a:spcPts val="0"/>
              </a:spcBef>
              <a:buClr>
                <a:schemeClr val="accent1"/>
              </a:buClr>
              <a:buSzPct val="100000"/>
              <a:buFont typeface="Old Standard TT"/>
              <a:buChar char="●"/>
            </a:pPr>
            <a:r>
              <a:rPr lang="en" sz="2400">
                <a:solidFill>
                  <a:schemeClr val="accent1"/>
                </a:solidFill>
                <a:latin typeface="Old Standard TT"/>
                <a:ea typeface="Old Standard TT"/>
                <a:cs typeface="Old Standard TT"/>
                <a:sym typeface="Old Standard TT"/>
              </a:rPr>
              <a:t>MIDIUtil : Writing midi files from data.</a:t>
            </a:r>
          </a:p>
          <a:p>
            <a:pPr indent="-342900" lvl="1" marL="914400" rtl="0">
              <a:spcBef>
                <a:spcPts val="0"/>
              </a:spcBef>
              <a:buClr>
                <a:schemeClr val="accent1"/>
              </a:buClr>
              <a:buSzPct val="100000"/>
              <a:buFont typeface="Old Standard TT"/>
              <a:buChar char="○"/>
            </a:pPr>
            <a:r>
              <a:rPr lang="en" sz="1800">
                <a:solidFill>
                  <a:schemeClr val="accent1"/>
                </a:solidFill>
                <a:latin typeface="Old Standard TT"/>
                <a:ea typeface="Old Standard TT"/>
                <a:cs typeface="Old Standard TT"/>
                <a:sym typeface="Old Standard TT"/>
              </a:rPr>
              <a:t>A Python library for creating multi-track MIDI files from within Python programs.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512700" y="1893300"/>
            <a:ext cx="8118599" cy="1522800"/>
          </a:xfrm>
          <a:prstGeom prst="rect">
            <a:avLst/>
          </a:prstGeom>
        </p:spPr>
        <p:txBody>
          <a:bodyPr anchorCtr="0" anchor="b" bIns="91425" lIns="91425" rIns="91425" tIns="91425">
            <a:noAutofit/>
          </a:bodyPr>
          <a:lstStyle/>
          <a:p>
            <a:pPr lvl="0">
              <a:spcBef>
                <a:spcPts val="0"/>
              </a:spcBef>
              <a:buNone/>
            </a:pPr>
            <a:r>
              <a:rPr lang="en" sz="4800"/>
              <a:t>How do the libraries work?</a:t>
            </a: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