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B7AC95-921C-4CCA-B7FF-8329E556446D}" v="7" dt="2025-02-21T13:50:35.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3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darigunakaushik2905/Secure-Data-Hiding-in-Images-Using-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462900" y="4500240"/>
            <a:ext cx="85955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ADARI GUNA KAUSHIK</a:t>
            </a:r>
          </a:p>
          <a:p>
            <a:r>
              <a:rPr lang="en-US" sz="2000" b="1" dirty="0">
                <a:solidFill>
                  <a:schemeClr val="accent1">
                    <a:lumMod val="75000"/>
                  </a:schemeClr>
                </a:solidFill>
                <a:latin typeface="Arial"/>
                <a:cs typeface="Arial"/>
              </a:rPr>
              <a:t>College Name &amp; Department : ADITYA DEGREE COLLEGE &amp;&amp; BSC AI</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latin typeface="SimSun" panose="02010600030101010101" pitchFamily="2" charset="-122"/>
                <a:ea typeface="SimSun" panose="02010600030101010101" pitchFamily="2" charset="-122"/>
              </a:rPr>
              <a:t>AI-Powered Steganalysis Resistance– Improve security by detecting and countering advanced threats.</a:t>
            </a:r>
          </a:p>
          <a:p>
            <a:r>
              <a:rPr lang="en-US" dirty="0">
                <a:latin typeface="SimSun" panose="02010600030101010101" pitchFamily="2" charset="-122"/>
                <a:ea typeface="SimSun" panose="02010600030101010101" pitchFamily="2" charset="-122"/>
              </a:rPr>
              <a:t>Web &amp; Mobile Implementation– Expand usability for secure communication across devices.</a:t>
            </a:r>
          </a:p>
          <a:p>
            <a:r>
              <a:rPr lang="en-US" dirty="0">
                <a:latin typeface="SimSun" panose="02010600030101010101" pitchFamily="2" charset="-122"/>
                <a:ea typeface="SimSun" panose="02010600030101010101" pitchFamily="2" charset="-122"/>
              </a:rPr>
              <a:t>Blockchain Integration– Ensure data authenticity and traceability for sensitive communications.</a:t>
            </a:r>
          </a:p>
          <a:p>
            <a:r>
              <a:rPr lang="en-US" dirty="0">
                <a:latin typeface="SimSun" panose="02010600030101010101" pitchFamily="2" charset="-122"/>
                <a:ea typeface="SimSun" panose="02010600030101010101" pitchFamily="2" charset="-122"/>
              </a:rPr>
              <a:t>Performance Optimization – Reduce computational load for real-time steganographic applications.</a:t>
            </a:r>
          </a:p>
          <a:p>
            <a:endParaRPr lang="en-US" dirty="0">
              <a:latin typeface="SimSun" panose="02010600030101010101" pitchFamily="2" charset="-122"/>
              <a:ea typeface="SimSun" panose="02010600030101010101" pitchFamily="2" charset="-122"/>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54431" y="1482520"/>
            <a:ext cx="11029615" cy="4673324"/>
          </a:xfrm>
        </p:spPr>
        <p:txBody>
          <a:bodyPr/>
          <a:lstStyle/>
          <a:p>
            <a:pPr marL="0" indent="0">
              <a:buNone/>
            </a:pPr>
            <a:r>
              <a:rPr lang="en-US" dirty="0">
                <a:latin typeface="SimSun" panose="02010600030101010101" pitchFamily="2" charset="-122"/>
                <a:ea typeface="SimSun" panose="02010600030101010101" pitchFamily="2" charset="-122"/>
              </a:rPr>
              <a:t>With increasing cyber threats, protecting sensitive data is crucial. Encryption alone makes hidden messages obvious, raising suspicion. Steganography provides a way to conceal secret information within images, making it undetectable to unauthorized users. This project focuses on using Least Significant Bit (LSB) substitution, Discrete Cosine Transform (DCT), and Discrete Wavelet Transform (DWT) methods to ensure secure and robust data hiding while maintaining image quality.</a:t>
            </a:r>
          </a:p>
          <a:p>
            <a:pPr marL="0" indent="0">
              <a:buNone/>
            </a:pPr>
            <a:endParaRPr lang="en-IN"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dirty="0">
                <a:latin typeface="SimSun" panose="02010600030101010101" pitchFamily="2" charset="-122"/>
                <a:ea typeface="SimSun" panose="02010600030101010101" pitchFamily="2" charset="-122"/>
              </a:rPr>
              <a:t>Programming Language– Python</a:t>
            </a:r>
          </a:p>
          <a:p>
            <a:r>
              <a:rPr lang="en-IN" dirty="0">
                <a:latin typeface="SimSun" panose="02010600030101010101" pitchFamily="2" charset="-122"/>
                <a:ea typeface="SimSun" panose="02010600030101010101" pitchFamily="2" charset="-122"/>
              </a:rPr>
              <a:t>Image Processing – OpenCV, PIL</a:t>
            </a:r>
          </a:p>
          <a:p>
            <a:r>
              <a:rPr lang="en-IN" dirty="0">
                <a:latin typeface="SimSun" panose="02010600030101010101" pitchFamily="2" charset="-122"/>
                <a:ea typeface="SimSun" panose="02010600030101010101" pitchFamily="2" charset="-122"/>
              </a:rPr>
              <a:t>Steganographic Methods– LSB, DCT, DWT</a:t>
            </a:r>
          </a:p>
          <a:p>
            <a:r>
              <a:rPr lang="en-IN" dirty="0">
                <a:latin typeface="SimSun" panose="02010600030101010101" pitchFamily="2" charset="-122"/>
                <a:ea typeface="SimSun" panose="02010600030101010101" pitchFamily="2" charset="-122"/>
              </a:rPr>
              <a:t>Cryptography – AES, RSA for encryption</a:t>
            </a:r>
          </a:p>
          <a:p>
            <a:r>
              <a:rPr lang="en-IN" dirty="0">
                <a:latin typeface="SimSun" panose="02010600030101010101" pitchFamily="2" charset="-122"/>
                <a:ea typeface="SimSun" panose="02010600030101010101" pitchFamily="2" charset="-122"/>
              </a:rPr>
              <a:t>GUI Development – </a:t>
            </a:r>
            <a:r>
              <a:rPr lang="en-IN" dirty="0" err="1">
                <a:latin typeface="SimSun" panose="02010600030101010101" pitchFamily="2" charset="-122"/>
                <a:ea typeface="SimSun" panose="02010600030101010101" pitchFamily="2" charset="-122"/>
              </a:rPr>
              <a:t>Tkinter</a:t>
            </a:r>
            <a:endParaRPr lang="en-IN" dirty="0">
              <a:latin typeface="SimSun" panose="02010600030101010101" pitchFamily="2" charset="-122"/>
              <a:ea typeface="SimSun" panose="02010600030101010101" pitchFamily="2" charset="-122"/>
            </a:endParaRPr>
          </a:p>
          <a:p>
            <a:r>
              <a:rPr lang="en-IN" dirty="0">
                <a:latin typeface="SimSun" panose="02010600030101010101" pitchFamily="2" charset="-122"/>
                <a:ea typeface="SimSun" panose="02010600030101010101" pitchFamily="2" charset="-122"/>
              </a:rPr>
              <a:t>Storage – SQLite, File system</a:t>
            </a:r>
          </a:p>
          <a:p>
            <a:r>
              <a:rPr lang="en-IN" dirty="0">
                <a:latin typeface="SimSun" panose="02010600030101010101" pitchFamily="2" charset="-122"/>
                <a:ea typeface="SimSun" panose="02010600030101010101" pitchFamily="2" charset="-122"/>
              </a:rPr>
              <a:t>Security &amp; Testing – </a:t>
            </a:r>
            <a:r>
              <a:rPr lang="en-IN" dirty="0" err="1">
                <a:latin typeface="SimSun" panose="02010600030101010101" pitchFamily="2" charset="-122"/>
                <a:ea typeface="SimSun" panose="02010600030101010101" pitchFamily="2" charset="-122"/>
              </a:rPr>
              <a:t>StegExpose</a:t>
            </a:r>
            <a:r>
              <a:rPr lang="en-IN" dirty="0">
                <a:latin typeface="SimSun" panose="02010600030101010101" pitchFamily="2" charset="-122"/>
                <a:ea typeface="SimSun" panose="02010600030101010101" pitchFamily="2" charset="-122"/>
              </a:rPr>
              <a:t> for steganalysis</a:t>
            </a:r>
          </a:p>
          <a:p>
            <a:pPr marL="0" indent="0">
              <a:buNone/>
            </a:pPr>
            <a:endParaRPr lang="en-IN"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r>
              <a:rPr lang="en-US" sz="3600" dirty="0">
                <a:latin typeface="SimSun" panose="02010600030101010101" pitchFamily="2" charset="-122"/>
                <a:ea typeface="SimSun" panose="02010600030101010101" pitchFamily="2" charset="-122"/>
              </a:rPr>
              <a:t>Undetectable Data Hiding – Concealed messages remain invisible to the human eye.</a:t>
            </a:r>
          </a:p>
          <a:p>
            <a:r>
              <a:rPr lang="en-US" sz="3600" dirty="0">
                <a:latin typeface="SimSun" panose="02010600030101010101" pitchFamily="2" charset="-122"/>
                <a:ea typeface="SimSun" panose="02010600030101010101" pitchFamily="2" charset="-122"/>
              </a:rPr>
              <a:t>Hybrid Security Approach – Uses both encryption and steganography for double protection.</a:t>
            </a:r>
          </a:p>
          <a:p>
            <a:r>
              <a:rPr lang="en-US" sz="3600" dirty="0">
                <a:latin typeface="SimSun" panose="02010600030101010101" pitchFamily="2" charset="-122"/>
                <a:ea typeface="SimSun" panose="02010600030101010101" pitchFamily="2" charset="-122"/>
              </a:rPr>
              <a:t>Resilient to Modifications– Data remains intact even after compression or resizing.</a:t>
            </a:r>
          </a:p>
          <a:p>
            <a:r>
              <a:rPr lang="en-US" sz="3600" dirty="0">
                <a:latin typeface="SimSun" panose="02010600030101010101" pitchFamily="2" charset="-122"/>
                <a:ea typeface="SimSun" panose="02010600030101010101" pitchFamily="2" charset="-122"/>
              </a:rPr>
              <a:t>Multiple Steganographic Techniques – Users can select between LSB, DCT, and DWT methods.</a:t>
            </a:r>
          </a:p>
          <a:p>
            <a:r>
              <a:rPr lang="en-US" sz="3600" dirty="0">
                <a:latin typeface="SimSun" panose="02010600030101010101" pitchFamily="2" charset="-122"/>
                <a:ea typeface="SimSun" panose="02010600030101010101" pitchFamily="2" charset="-122"/>
              </a:rPr>
              <a:t>AI-Assisted Security– Implements deep learning techniques to detect and prevent steganalysis attacks.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latin typeface="SimSun" panose="02010600030101010101" pitchFamily="2" charset="-122"/>
                <a:ea typeface="SimSun" panose="02010600030101010101" pitchFamily="2" charset="-122"/>
              </a:rPr>
              <a:t>Government &amp; Defense– Secure transmission of classified information.</a:t>
            </a:r>
          </a:p>
          <a:p>
            <a:r>
              <a:rPr lang="en-US" dirty="0">
                <a:latin typeface="SimSun" panose="02010600030101010101" pitchFamily="2" charset="-122"/>
                <a:ea typeface="SimSun" panose="02010600030101010101" pitchFamily="2" charset="-122"/>
              </a:rPr>
              <a:t>Journalists &amp; Activists– Protect sensitive data from surveillance.</a:t>
            </a:r>
          </a:p>
          <a:p>
            <a:r>
              <a:rPr lang="en-US" dirty="0">
                <a:latin typeface="SimSun" panose="02010600030101010101" pitchFamily="2" charset="-122"/>
                <a:ea typeface="SimSun" panose="02010600030101010101" pitchFamily="2" charset="-122"/>
              </a:rPr>
              <a:t>Businesses &amp; Corporations– Safeguard confidential corporate data.</a:t>
            </a:r>
          </a:p>
          <a:p>
            <a:r>
              <a:rPr lang="en-US" dirty="0">
                <a:latin typeface="SimSun" panose="02010600030101010101" pitchFamily="2" charset="-122"/>
                <a:ea typeface="SimSun" panose="02010600030101010101" pitchFamily="2" charset="-122"/>
              </a:rPr>
              <a:t>Individuals– Enables private messaging and digital watermarking for copyrights.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7F8016E-837B-4C70-B44C-E1627C028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4" name="Rectangle 53">
            <a:extLst>
              <a:ext uri="{FF2B5EF4-FFF2-40B4-BE49-F238E27FC236}">
                <a16:creationId xmlns:a16="http://schemas.microsoft.com/office/drawing/2014/main" id="{5B9C6062-B8DD-49CC-9F05-D6DF7ABB6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6" name="Rectangle 55">
            <a:extLst>
              <a:ext uri="{FF2B5EF4-FFF2-40B4-BE49-F238E27FC236}">
                <a16:creationId xmlns:a16="http://schemas.microsoft.com/office/drawing/2014/main" id="{0F846FCA-97FF-4271-8B97-C14BD3AA9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8" name="Rectangle 57">
            <a:extLst>
              <a:ext uri="{FF2B5EF4-FFF2-40B4-BE49-F238E27FC236}">
                <a16:creationId xmlns:a16="http://schemas.microsoft.com/office/drawing/2014/main" id="{62DD2BC0-D31F-4903-8F54-0F60B9E3A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60" name="Rectangle 59">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4" name="Rectangle 63">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6" name="Rectangle 65">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Content Placeholder 4">
            <a:extLst>
              <a:ext uri="{FF2B5EF4-FFF2-40B4-BE49-F238E27FC236}">
                <a16:creationId xmlns:a16="http://schemas.microsoft.com/office/drawing/2014/main" id="{C19702A7-55F0-BB5D-EE87-4B69A2948459}"/>
              </a:ext>
            </a:extLst>
          </p:cNvPr>
          <p:cNvPicPr>
            <a:picLocks noChangeAspect="1"/>
          </p:cNvPicPr>
          <p:nvPr/>
        </p:nvPicPr>
        <p:blipFill>
          <a:blip r:embed="rId2"/>
          <a:stretch>
            <a:fillRect/>
          </a:stretch>
        </p:blipFill>
        <p:spPr>
          <a:xfrm>
            <a:off x="8039946" y="1335502"/>
            <a:ext cx="3703320" cy="2396529"/>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CCD65B83-C2BB-4393-5076-3135FB4A7903}"/>
              </a:ext>
            </a:extLst>
          </p:cNvPr>
          <p:cNvPicPr>
            <a:picLocks noChangeAspect="1"/>
          </p:cNvPicPr>
          <p:nvPr/>
        </p:nvPicPr>
        <p:blipFill>
          <a:blip r:embed="rId3"/>
          <a:stretch>
            <a:fillRect/>
          </a:stretch>
        </p:blipFill>
        <p:spPr>
          <a:xfrm>
            <a:off x="4113359" y="1355141"/>
            <a:ext cx="3703320" cy="2405572"/>
          </a:xfrm>
          <a:prstGeom prst="rect">
            <a:avLst/>
          </a:prstGeom>
        </p:spPr>
      </p:pic>
      <p:sp>
        <p:nvSpPr>
          <p:cNvPr id="68" name="Rectangle 67">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n-US" sz="3600">
                <a:solidFill>
                  <a:srgbClr val="FFFFFF"/>
                </a:solidFill>
              </a:rPr>
              <a:t>Results</a:t>
            </a:r>
          </a:p>
        </p:txBody>
      </p:sp>
      <p:sp>
        <p:nvSpPr>
          <p:cNvPr id="47" name="Content Placeholder 12">
            <a:extLst>
              <a:ext uri="{FF2B5EF4-FFF2-40B4-BE49-F238E27FC236}">
                <a16:creationId xmlns:a16="http://schemas.microsoft.com/office/drawing/2014/main" id="{6E64C524-13DD-3078-E19C-FF8131E7E445}"/>
              </a:ext>
            </a:extLst>
          </p:cNvPr>
          <p:cNvSpPr>
            <a:spLocks noGrp="1"/>
          </p:cNvSpPr>
          <p:nvPr>
            <p:ph idx="1"/>
          </p:nvPr>
        </p:nvSpPr>
        <p:spPr>
          <a:xfrm>
            <a:off x="627120" y="5475712"/>
            <a:ext cx="10947620" cy="476099"/>
          </a:xfrm>
        </p:spPr>
        <p:txBody>
          <a:bodyPr vert="horz" lIns="91440" tIns="45720" rIns="91440" bIns="45720" rtlCol="0" anchor="t">
            <a:normAutofit/>
          </a:bodyPr>
          <a:lstStyle/>
          <a:p>
            <a:pPr marL="0" indent="0">
              <a:buNone/>
            </a:pPr>
            <a:r>
              <a:rPr lang="en-US" sz="1600" cap="all">
                <a:solidFill>
                  <a:srgbClr val="FFFFFF">
                    <a:alpha val="75000"/>
                  </a:srgbClr>
                </a:solidFill>
              </a:rPr>
              <a:t>.</a:t>
            </a:r>
          </a:p>
        </p:txBody>
      </p:sp>
      <p:pic>
        <p:nvPicPr>
          <p:cNvPr id="9" name="Picture 8" descr="A screenshot of a computer&#10;&#10;AI-generated content may be incorrect.">
            <a:extLst>
              <a:ext uri="{FF2B5EF4-FFF2-40B4-BE49-F238E27FC236}">
                <a16:creationId xmlns:a16="http://schemas.microsoft.com/office/drawing/2014/main" id="{E57FAA53-38DD-1EF8-F35E-143EF520EF40}"/>
              </a:ext>
            </a:extLst>
          </p:cNvPr>
          <p:cNvPicPr>
            <a:picLocks noChangeAspect="1"/>
          </p:cNvPicPr>
          <p:nvPr/>
        </p:nvPicPr>
        <p:blipFill>
          <a:blip r:embed="rId4"/>
          <a:stretch>
            <a:fillRect/>
          </a:stretch>
        </p:blipFill>
        <p:spPr>
          <a:xfrm>
            <a:off x="256541" y="1333385"/>
            <a:ext cx="3703320" cy="240557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nSpc>
                <a:spcPct val="100000"/>
              </a:lnSpc>
            </a:pPr>
            <a:r>
              <a:rPr lang="en-US" dirty="0">
                <a:latin typeface="SimSun" panose="02010600030101010101" pitchFamily="2" charset="-122"/>
                <a:ea typeface="SimSun" panose="02010600030101010101" pitchFamily="2" charset="-122"/>
              </a:rPr>
              <a:t>Steganography is an effective method for covert communication by embedding secret messages within images. This project successfully implements LSB, DCT, and DWT methods to enhance data security. Future advancements may include AI-powered steganalysis resistance, real-time encryption, and cloud-based implementations.</a:t>
            </a:r>
          </a:p>
          <a:p>
            <a:endParaRPr 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https://github.com/adarigunakaushik2905/Secure-Data-Hiding-in-Images-Using-Steganography.git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118</TotalTime>
  <Words>400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SimSun</vt: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ADARI guna kaushik</cp:lastModifiedBy>
  <cp:revision>30</cp:revision>
  <dcterms:created xsi:type="dcterms:W3CDTF">2021-05-26T16:50:10Z</dcterms:created>
  <dcterms:modified xsi:type="dcterms:W3CDTF">2025-02-21T13:50:55Z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