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5143500" cx="9144000"/>
  <p:notesSz cx="6858000" cy="9144000"/>
  <p:embeddedFontLst>
    <p:embeddedFont>
      <p:font typeface="Montserrat"/>
      <p:regular r:id="rId57"/>
      <p:bold r:id="rId58"/>
      <p:italic r:id="rId59"/>
      <p:boldItalic r:id="rId60"/>
    </p:embeddedFont>
    <p:embeddedFont>
      <p:font typeface="Lato"/>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Lato-bold.fntdata"/><Relationship Id="rId61" Type="http://schemas.openxmlformats.org/officeDocument/2006/relationships/font" Target="fonts/Lato-regular.fntdata"/><Relationship Id="rId20" Type="http://schemas.openxmlformats.org/officeDocument/2006/relationships/slide" Target="slides/slide15.xml"/><Relationship Id="rId64" Type="http://schemas.openxmlformats.org/officeDocument/2006/relationships/font" Target="fonts/Lato-boldItalic.fntdata"/><Relationship Id="rId63" Type="http://schemas.openxmlformats.org/officeDocument/2006/relationships/font" Target="fonts/La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Montserrat-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Montserrat-regular.fntdata"/><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Montserrat-italic.fntdata"/><Relationship Id="rId14" Type="http://schemas.openxmlformats.org/officeDocument/2006/relationships/slide" Target="slides/slide9.xml"/><Relationship Id="rId58" Type="http://schemas.openxmlformats.org/officeDocument/2006/relationships/font" Target="fonts/Montserrat-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f0d96c53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f0d96c53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f0d96c53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f0d96c53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cf0d96c53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cf0d96c53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0fe26db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0fe26db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27c52ef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d27c52ef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d29144a6fb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d29144a6fb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29144a6fb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d29144a6fb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d29144a6fb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d29144a6fb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d27c52efb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d27c52efb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ed1e1c18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ed1e1c18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ed1e1c18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ed1e1c18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ced1e1c18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ced1e1c18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ced1e1c18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ced1e1c18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ced1e1c189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ced1e1c189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ced1e1c189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ced1e1c189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ced1e1c189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ced1e1c189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ced1e1c189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ced1e1c189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ced1e1c189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ced1e1c189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ced1e1c189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ced1e1c189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ced1e1c189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ced1e1c189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ced1e1c189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ced1e1c189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e7ff03a2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e7ff03a2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cf489ca9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cf489ca9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cf489ca98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cf489ca98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cf489ca98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cf489ca98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cf489ca98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cf489ca98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cf489ca98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cf489ca98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d23f01374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d23f01374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d23f01374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d23f01374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d23f01374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d23f01374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d23f013746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d23f013746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d23f013746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d23f013746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f0d96c53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f0d96c53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d23f013746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d23f013746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d23f01374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d23f01374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d23f013746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d23f013746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d23f01374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d23f01374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d23f013746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d23f013746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d23f013746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d23f013746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d23f013746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d23f013746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d23f013746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d23f013746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d23f013746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d23f013746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d29144a6f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d29144a6f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e7ff03a2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e7ff03a2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d0fe26db0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d0fe26db0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d0fe26db0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d0fe26db0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ed1e1c18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ed1e1c18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ed1e1c18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ed1e1c18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ed1e1c18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ed1e1c18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27c52efb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27c52efb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20.png"/><Relationship Id="rId7"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0.png"/><Relationship Id="rId5"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3.jpg"/><Relationship Id="rId4" Type="http://schemas.openxmlformats.org/officeDocument/2006/relationships/image" Target="../media/image9.jpg"/><Relationship Id="rId5"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jpg"/><Relationship Id="rId4" Type="http://schemas.openxmlformats.org/officeDocument/2006/relationships/image" Target="../media/image8.jpg"/><Relationship Id="rId5" Type="http://schemas.openxmlformats.org/officeDocument/2006/relationships/image" Target="../media/image15.jpg"/><Relationship Id="rId6"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4.jpg"/><Relationship Id="rId4" Type="http://schemas.openxmlformats.org/officeDocument/2006/relationships/image" Target="../media/image3.jpg"/><Relationship Id="rId5" Type="http://schemas.openxmlformats.org/officeDocument/2006/relationships/image" Target="../media/image19.jpg"/><Relationship Id="rId6"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machinelearningmastery.com/introduction-matrices-machine-learn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4.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0.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8.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2.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4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0.png"/><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s://online.stat.psu.edu/stat505/lesson/11/11.1" TargetMode="External"/><Relationship Id="rId4" Type="http://schemas.openxmlformats.org/officeDocument/2006/relationships/hyperlink" Target="https://online.stat.psu.edu/stat505/lesson/11/11.2" TargetMode="External"/><Relationship Id="rId11" Type="http://schemas.openxmlformats.org/officeDocument/2006/relationships/hyperlink" Target="https://www.rdocumentation.org/packages/pls/versions/2.7-3/topics/scoreplot" TargetMode="External"/><Relationship Id="rId10" Type="http://schemas.openxmlformats.org/officeDocument/2006/relationships/hyperlink" Target="https://www.ibm.com/docs/en/spss-statistics/23.0.0?topic=reduction-total-variance-explained" TargetMode="External"/><Relationship Id="rId9" Type="http://schemas.openxmlformats.org/officeDocument/2006/relationships/hyperlink" Target="https://www.kaggle.com/sudalairajkumar/covid19-in-usa" TargetMode="External"/><Relationship Id="rId5" Type="http://schemas.openxmlformats.org/officeDocument/2006/relationships/hyperlink" Target="https://online.stat.psu.edu/stat505/lesson/11/11.5" TargetMode="External"/><Relationship Id="rId6" Type="http://schemas.openxmlformats.org/officeDocument/2006/relationships/hyperlink" Target="https://www.geeksforgeeks.org/find-eigenvalues-and-eigenvectors-of-a-matrix-in-r-programming-eigen-function/" TargetMode="External"/><Relationship Id="rId7" Type="http://schemas.openxmlformats.org/officeDocument/2006/relationships/hyperlink" Target="https://builtin.com/data-science/step-step-explanation-principal-component-analysis" TargetMode="External"/><Relationship Id="rId8" Type="http://schemas.openxmlformats.org/officeDocument/2006/relationships/hyperlink" Target="https://www.youtube.com/watch?v=FgakZw6K1QQ&amp;t=1064s"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852150"/>
            <a:ext cx="5017500" cy="1578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b="1" lang="en" sz="3900"/>
              <a:t>Principal Component Analysis (PCA)</a:t>
            </a:r>
            <a:endParaRPr b="1" sz="3900"/>
          </a:p>
        </p:txBody>
      </p:sp>
      <p:sp>
        <p:nvSpPr>
          <p:cNvPr id="135" name="Google Shape;135;p13"/>
          <p:cNvSpPr txBox="1"/>
          <p:nvPr>
            <p:ph idx="1" type="subTitle"/>
          </p:nvPr>
        </p:nvSpPr>
        <p:spPr>
          <a:xfrm>
            <a:off x="5083950" y="3171100"/>
            <a:ext cx="3470700" cy="50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i="1" lang="en" sz="1600"/>
              <a:t>By</a:t>
            </a:r>
            <a:r>
              <a:rPr lang="en" sz="1600"/>
              <a:t>: Anubhav Darisi, Akash Jayasuri, </a:t>
            </a:r>
            <a:endParaRPr sz="1600"/>
          </a:p>
          <a:p>
            <a:pPr indent="0" lvl="0" marL="0" rtl="0" algn="r">
              <a:spcBef>
                <a:spcPts val="0"/>
              </a:spcBef>
              <a:spcAft>
                <a:spcPts val="0"/>
              </a:spcAft>
              <a:buNone/>
            </a:pPr>
            <a:r>
              <a:rPr lang="en" sz="1600"/>
              <a:t>Chenyue Huang, &amp; Muhammed Mosaad</a:t>
            </a:r>
            <a:endParaRPr sz="1600"/>
          </a:p>
          <a:p>
            <a:pPr indent="0" lvl="0" marL="0" rtl="0" algn="ctr">
              <a:spcBef>
                <a:spcPts val="0"/>
              </a:spcBef>
              <a:spcAft>
                <a:spcPts val="0"/>
              </a:spcAft>
              <a:buNone/>
            </a:pPr>
            <a:r>
              <a:rPr lang="en" sz="1600"/>
              <a:t>On 4/16</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500"/>
              <a:t>Eigenvalues and Eigenvectors - Example 1</a:t>
            </a:r>
            <a:endParaRPr b="1" sz="2500"/>
          </a:p>
        </p:txBody>
      </p:sp>
      <p:sp>
        <p:nvSpPr>
          <p:cNvPr id="189" name="Google Shape;189;p22"/>
          <p:cNvSpPr txBox="1"/>
          <p:nvPr>
            <p:ph idx="1" type="body"/>
          </p:nvPr>
        </p:nvSpPr>
        <p:spPr>
          <a:xfrm>
            <a:off x="1153725" y="1208875"/>
            <a:ext cx="7182600" cy="326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give a more specific example, suppose you’re multiplying a matrix with a vector</a:t>
            </a:r>
            <a:endParaRPr/>
          </a:p>
          <a:p>
            <a:pPr indent="0" lvl="0" marL="0" rtl="0" algn="l">
              <a:spcBef>
                <a:spcPts val="1200"/>
              </a:spcBef>
              <a:spcAft>
                <a:spcPts val="0"/>
              </a:spcAft>
              <a:buNone/>
            </a:pPr>
            <a:r>
              <a:rPr lang="en"/>
              <a:t> (                     ). Let’s say the matrix is                      and your vector is            . If you multiply</a:t>
            </a:r>
            <a:endParaRPr/>
          </a:p>
          <a:p>
            <a:pPr indent="0" lvl="0" marL="0" rtl="0" algn="l">
              <a:spcBef>
                <a:spcPts val="1200"/>
              </a:spcBef>
              <a:spcAft>
                <a:spcPts val="0"/>
              </a:spcAft>
              <a:buNone/>
            </a:pPr>
            <a:r>
              <a:rPr lang="en"/>
              <a:t> these two together, it’ll produce a graph </a:t>
            </a:r>
            <a:endParaRPr/>
          </a:p>
          <a:p>
            <a:pPr indent="0" lvl="0" marL="0" rtl="0" algn="l">
              <a:spcBef>
                <a:spcPts val="1200"/>
              </a:spcBef>
              <a:spcAft>
                <a:spcPts val="0"/>
              </a:spcAft>
              <a:buNone/>
            </a:pPr>
            <a:r>
              <a:rPr lang="en"/>
              <a:t>that would look like this</a:t>
            </a:r>
            <a:endParaRPr/>
          </a:p>
          <a:p>
            <a:pPr indent="0" lvl="0" marL="0" rtl="0" algn="l">
              <a:spcBef>
                <a:spcPts val="1200"/>
              </a:spcBef>
              <a:spcAft>
                <a:spcPts val="1200"/>
              </a:spcAft>
              <a:buNone/>
            </a:pPr>
            <a:r>
              <a:t/>
            </a:r>
            <a:endParaRPr/>
          </a:p>
        </p:txBody>
      </p:sp>
      <p:pic>
        <p:nvPicPr>
          <p:cNvPr id="190" name="Google Shape;190;p22"/>
          <p:cNvPicPr preferRelativeResize="0"/>
          <p:nvPr/>
        </p:nvPicPr>
        <p:blipFill>
          <a:blip r:embed="rId3">
            <a:alphaModFix/>
          </a:blip>
          <a:stretch>
            <a:fillRect/>
          </a:stretch>
        </p:blipFill>
        <p:spPr>
          <a:xfrm>
            <a:off x="1369575" y="1700475"/>
            <a:ext cx="593125" cy="232750"/>
          </a:xfrm>
          <a:prstGeom prst="rect">
            <a:avLst/>
          </a:prstGeom>
          <a:noFill/>
          <a:ln>
            <a:noFill/>
          </a:ln>
        </p:spPr>
      </p:pic>
      <p:pic>
        <p:nvPicPr>
          <p:cNvPr id="191" name="Google Shape;191;p22"/>
          <p:cNvPicPr preferRelativeResize="0"/>
          <p:nvPr/>
        </p:nvPicPr>
        <p:blipFill>
          <a:blip r:embed="rId4">
            <a:alphaModFix/>
          </a:blip>
          <a:stretch>
            <a:fillRect/>
          </a:stretch>
        </p:blipFill>
        <p:spPr>
          <a:xfrm>
            <a:off x="3700200" y="1604673"/>
            <a:ext cx="593125" cy="424357"/>
          </a:xfrm>
          <a:prstGeom prst="rect">
            <a:avLst/>
          </a:prstGeom>
          <a:noFill/>
          <a:ln>
            <a:noFill/>
          </a:ln>
        </p:spPr>
      </p:pic>
      <p:pic>
        <p:nvPicPr>
          <p:cNvPr id="192" name="Google Shape;192;p22"/>
          <p:cNvPicPr preferRelativeResize="0"/>
          <p:nvPr/>
        </p:nvPicPr>
        <p:blipFill>
          <a:blip r:embed="rId5">
            <a:alphaModFix/>
          </a:blip>
          <a:stretch>
            <a:fillRect/>
          </a:stretch>
        </p:blipFill>
        <p:spPr>
          <a:xfrm>
            <a:off x="5649875" y="1604675"/>
            <a:ext cx="297028" cy="424350"/>
          </a:xfrm>
          <a:prstGeom prst="rect">
            <a:avLst/>
          </a:prstGeom>
          <a:noFill/>
          <a:ln>
            <a:noFill/>
          </a:ln>
        </p:spPr>
      </p:pic>
      <p:pic>
        <p:nvPicPr>
          <p:cNvPr id="193" name="Google Shape;193;p22"/>
          <p:cNvPicPr preferRelativeResize="0"/>
          <p:nvPr/>
        </p:nvPicPr>
        <p:blipFill>
          <a:blip r:embed="rId6">
            <a:alphaModFix/>
          </a:blip>
          <a:stretch>
            <a:fillRect/>
          </a:stretch>
        </p:blipFill>
        <p:spPr>
          <a:xfrm>
            <a:off x="5046550" y="2371825"/>
            <a:ext cx="2490075" cy="2481301"/>
          </a:xfrm>
          <a:prstGeom prst="rect">
            <a:avLst/>
          </a:prstGeom>
          <a:noFill/>
          <a:ln>
            <a:noFill/>
          </a:ln>
        </p:spPr>
      </p:pic>
      <p:cxnSp>
        <p:nvCxnSpPr>
          <p:cNvPr id="194" name="Google Shape;194;p22"/>
          <p:cNvCxnSpPr/>
          <p:nvPr/>
        </p:nvCxnSpPr>
        <p:spPr>
          <a:xfrm>
            <a:off x="3387625" y="2707350"/>
            <a:ext cx="1530600" cy="473400"/>
          </a:xfrm>
          <a:prstGeom prst="straightConnector1">
            <a:avLst/>
          </a:prstGeom>
          <a:noFill/>
          <a:ln cap="flat" cmpd="sng" w="9525">
            <a:solidFill>
              <a:schemeClr val="dk2"/>
            </a:solidFill>
            <a:prstDash val="solid"/>
            <a:round/>
            <a:headEnd len="med" w="med" type="none"/>
            <a:tailEnd len="med" w="med" type="triangle"/>
          </a:ln>
        </p:spPr>
      </p:cxnSp>
      <p:sp>
        <p:nvSpPr>
          <p:cNvPr id="195" name="Google Shape;195;p22"/>
          <p:cNvSpPr txBox="1"/>
          <p:nvPr/>
        </p:nvSpPr>
        <p:spPr>
          <a:xfrm>
            <a:off x="2034051" y="3231450"/>
            <a:ext cx="1896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FFFFFF"/>
                </a:solidFill>
                <a:latin typeface="Lato"/>
                <a:ea typeface="Lato"/>
                <a:cs typeface="Lato"/>
                <a:sym typeface="Lato"/>
              </a:rPr>
              <a:t>Notice how the vector(Mx) is scaled AND rotated.</a:t>
            </a:r>
            <a:endParaRPr sz="1500">
              <a:solidFill>
                <a:srgbClr val="FFFFFF"/>
              </a:solidFill>
              <a:latin typeface="Lato"/>
              <a:ea typeface="Lato"/>
              <a:cs typeface="Lato"/>
              <a:sym typeface="Lato"/>
            </a:endParaRPr>
          </a:p>
        </p:txBody>
      </p:sp>
      <p:sp>
        <p:nvSpPr>
          <p:cNvPr id="196" name="Google Shape;196;p22"/>
          <p:cNvSpPr txBox="1"/>
          <p:nvPr/>
        </p:nvSpPr>
        <p:spPr>
          <a:xfrm>
            <a:off x="7778000" y="3314875"/>
            <a:ext cx="79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97" name="Google Shape;197;p22"/>
          <p:cNvPicPr preferRelativeResize="0"/>
          <p:nvPr/>
        </p:nvPicPr>
        <p:blipFill>
          <a:blip r:embed="rId7">
            <a:alphaModFix/>
          </a:blip>
          <a:stretch>
            <a:fillRect/>
          </a:stretch>
        </p:blipFill>
        <p:spPr>
          <a:xfrm>
            <a:off x="6840350" y="2873775"/>
            <a:ext cx="532475" cy="337500"/>
          </a:xfrm>
          <a:prstGeom prst="rect">
            <a:avLst/>
          </a:prstGeom>
          <a:noFill/>
          <a:ln>
            <a:noFill/>
          </a:ln>
        </p:spPr>
      </p:pic>
      <p:sp>
        <p:nvSpPr>
          <p:cNvPr id="198" name="Google Shape;198;p22"/>
          <p:cNvSpPr txBox="1"/>
          <p:nvPr/>
        </p:nvSpPr>
        <p:spPr>
          <a:xfrm>
            <a:off x="6820050" y="2811075"/>
            <a:ext cx="47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Mx</a:t>
            </a:r>
            <a:endParaRPr>
              <a:latin typeface="Lato"/>
              <a:ea typeface="Lato"/>
              <a:cs typeface="Lato"/>
              <a:sym typeface="Lato"/>
            </a:endParaRPr>
          </a:p>
        </p:txBody>
      </p:sp>
      <p:sp>
        <p:nvSpPr>
          <p:cNvPr id="199" name="Google Shape;199;p22"/>
          <p:cNvSpPr txBox="1"/>
          <p:nvPr/>
        </p:nvSpPr>
        <p:spPr>
          <a:xfrm>
            <a:off x="3364650" y="4474075"/>
            <a:ext cx="172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Now...</a:t>
            </a:r>
            <a:endParaRPr>
              <a:solidFill>
                <a:srgbClr val="FFFFFF"/>
              </a:solidFill>
              <a:latin typeface="Lato"/>
              <a:ea typeface="Lato"/>
              <a:cs typeface="Lato"/>
              <a:sym typeface="Lato"/>
            </a:endParaRPr>
          </a:p>
        </p:txBody>
      </p:sp>
      <p:sp>
        <p:nvSpPr>
          <p:cNvPr id="200" name="Google Shape;200;p22"/>
          <p:cNvSpPr/>
          <p:nvPr/>
        </p:nvSpPr>
        <p:spPr>
          <a:xfrm>
            <a:off x="1939725" y="3173550"/>
            <a:ext cx="2013300" cy="9930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500"/>
              <a:t>Eigenvalues and Eigenvectors - Example 1</a:t>
            </a:r>
            <a:endParaRPr/>
          </a:p>
        </p:txBody>
      </p:sp>
      <p:sp>
        <p:nvSpPr>
          <p:cNvPr id="206" name="Google Shape;206;p23"/>
          <p:cNvSpPr txBox="1"/>
          <p:nvPr>
            <p:ph idx="1" type="body"/>
          </p:nvPr>
        </p:nvSpPr>
        <p:spPr>
          <a:xfrm>
            <a:off x="1297500" y="15629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Suppose you have the same matrix, but this time the vector you’re multiplying it</a:t>
            </a:r>
            <a:endParaRPr/>
          </a:p>
          <a:p>
            <a:pPr indent="0" lvl="0" marL="0" rtl="0" algn="l">
              <a:spcBef>
                <a:spcPts val="1200"/>
              </a:spcBef>
              <a:spcAft>
                <a:spcPts val="1200"/>
              </a:spcAft>
              <a:buNone/>
            </a:pPr>
            <a:r>
              <a:rPr lang="en"/>
              <a:t> with is                   . When multiplied, the graph will look like this </a:t>
            </a:r>
            <a:endParaRPr/>
          </a:p>
        </p:txBody>
      </p:sp>
      <p:pic>
        <p:nvPicPr>
          <p:cNvPr id="207" name="Google Shape;207;p23"/>
          <p:cNvPicPr preferRelativeResize="0"/>
          <p:nvPr/>
        </p:nvPicPr>
        <p:blipFill>
          <a:blip r:embed="rId3">
            <a:alphaModFix/>
          </a:blip>
          <a:stretch>
            <a:fillRect/>
          </a:stretch>
        </p:blipFill>
        <p:spPr>
          <a:xfrm>
            <a:off x="2030000" y="1932325"/>
            <a:ext cx="345397" cy="533550"/>
          </a:xfrm>
          <a:prstGeom prst="rect">
            <a:avLst/>
          </a:prstGeom>
          <a:noFill/>
          <a:ln>
            <a:noFill/>
          </a:ln>
        </p:spPr>
      </p:pic>
      <p:pic>
        <p:nvPicPr>
          <p:cNvPr id="208" name="Google Shape;208;p23"/>
          <p:cNvPicPr preferRelativeResize="0"/>
          <p:nvPr/>
        </p:nvPicPr>
        <p:blipFill>
          <a:blip r:embed="rId4">
            <a:alphaModFix/>
          </a:blip>
          <a:stretch>
            <a:fillRect/>
          </a:stretch>
        </p:blipFill>
        <p:spPr>
          <a:xfrm>
            <a:off x="6278825" y="2465875"/>
            <a:ext cx="2233925" cy="2205025"/>
          </a:xfrm>
          <a:prstGeom prst="rect">
            <a:avLst/>
          </a:prstGeom>
          <a:noFill/>
          <a:ln>
            <a:noFill/>
          </a:ln>
        </p:spPr>
      </p:pic>
      <p:cxnSp>
        <p:nvCxnSpPr>
          <p:cNvPr id="209" name="Google Shape;209;p23"/>
          <p:cNvCxnSpPr/>
          <p:nvPr/>
        </p:nvCxnSpPr>
        <p:spPr>
          <a:xfrm>
            <a:off x="4895300" y="2348825"/>
            <a:ext cx="1300800" cy="648300"/>
          </a:xfrm>
          <a:prstGeom prst="straightConnector1">
            <a:avLst/>
          </a:prstGeom>
          <a:noFill/>
          <a:ln cap="flat" cmpd="sng" w="9525">
            <a:solidFill>
              <a:schemeClr val="dk2"/>
            </a:solidFill>
            <a:prstDash val="solid"/>
            <a:round/>
            <a:headEnd len="med" w="med" type="none"/>
            <a:tailEnd len="med" w="med" type="triangle"/>
          </a:ln>
        </p:spPr>
      </p:cxnSp>
      <p:sp>
        <p:nvSpPr>
          <p:cNvPr id="210" name="Google Shape;210;p23"/>
          <p:cNvSpPr txBox="1"/>
          <p:nvPr/>
        </p:nvSpPr>
        <p:spPr>
          <a:xfrm>
            <a:off x="2528075" y="2973950"/>
            <a:ext cx="24132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FFFFFF"/>
                </a:solidFill>
                <a:latin typeface="Lato"/>
                <a:ea typeface="Lato"/>
                <a:cs typeface="Lato"/>
                <a:sym typeface="Lato"/>
              </a:rPr>
              <a:t>Notice how this time, the </a:t>
            </a:r>
            <a:r>
              <a:rPr lang="en" sz="1500">
                <a:solidFill>
                  <a:srgbClr val="FFFFFF"/>
                </a:solidFill>
                <a:latin typeface="Lato"/>
                <a:ea typeface="Lato"/>
                <a:cs typeface="Lato"/>
                <a:sym typeface="Lato"/>
              </a:rPr>
              <a:t>vector</a:t>
            </a:r>
            <a:r>
              <a:rPr lang="en" sz="1500">
                <a:solidFill>
                  <a:srgbClr val="FFFFFF"/>
                </a:solidFill>
                <a:latin typeface="Lato"/>
                <a:ea typeface="Lato"/>
                <a:cs typeface="Lato"/>
                <a:sym typeface="Lato"/>
              </a:rPr>
              <a:t> is scaled but NOT rotated</a:t>
            </a:r>
            <a:endParaRPr sz="1500">
              <a:solidFill>
                <a:srgbClr val="FFFFFF"/>
              </a:solidFill>
              <a:latin typeface="Lato"/>
              <a:ea typeface="Lato"/>
              <a:cs typeface="Lato"/>
              <a:sym typeface="Lato"/>
            </a:endParaRPr>
          </a:p>
        </p:txBody>
      </p:sp>
      <p:sp>
        <p:nvSpPr>
          <p:cNvPr id="211" name="Google Shape;211;p23"/>
          <p:cNvSpPr/>
          <p:nvPr/>
        </p:nvSpPr>
        <p:spPr>
          <a:xfrm>
            <a:off x="2491400" y="3005750"/>
            <a:ext cx="2403900" cy="8136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1297500" y="384550"/>
            <a:ext cx="73080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Eigenvalues and Eigenvectors - Definitions</a:t>
            </a:r>
            <a:endParaRPr/>
          </a:p>
        </p:txBody>
      </p:sp>
      <p:sp>
        <p:nvSpPr>
          <p:cNvPr id="217" name="Google Shape;217;p24"/>
          <p:cNvSpPr txBox="1"/>
          <p:nvPr>
            <p:ph idx="1" type="body"/>
          </p:nvPr>
        </p:nvSpPr>
        <p:spPr>
          <a:xfrm>
            <a:off x="1297500" y="12779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A vector that subjects to pure scaling and DOESN’T result in rotation is known as the </a:t>
            </a:r>
            <a:r>
              <a:rPr b="1" i="1" lang="en" sz="1500"/>
              <a:t>eigenvector</a:t>
            </a:r>
            <a:r>
              <a:rPr lang="en" sz="1500"/>
              <a:t>. </a:t>
            </a:r>
            <a:endParaRPr sz="1500"/>
          </a:p>
          <a:p>
            <a:pPr indent="0" lvl="0" marL="0" rtl="0" algn="l">
              <a:spcBef>
                <a:spcPts val="1200"/>
              </a:spcBef>
              <a:spcAft>
                <a:spcPts val="1200"/>
              </a:spcAft>
              <a:buNone/>
            </a:pPr>
            <a:r>
              <a:rPr lang="en" sz="1500"/>
              <a:t>The scaling factor (the scalar in which the vector stretches) is known as the </a:t>
            </a:r>
            <a:r>
              <a:rPr b="1" i="1" lang="en" sz="1500"/>
              <a:t>eigenvalue</a:t>
            </a:r>
            <a:r>
              <a:rPr lang="en" sz="1500"/>
              <a:t>.</a:t>
            </a:r>
            <a:endParaRPr sz="1500"/>
          </a:p>
        </p:txBody>
      </p:sp>
      <p:pic>
        <p:nvPicPr>
          <p:cNvPr id="218" name="Google Shape;218;p24"/>
          <p:cNvPicPr preferRelativeResize="0"/>
          <p:nvPr/>
        </p:nvPicPr>
        <p:blipFill>
          <a:blip r:embed="rId3">
            <a:alphaModFix/>
          </a:blip>
          <a:stretch>
            <a:fillRect/>
          </a:stretch>
        </p:blipFill>
        <p:spPr>
          <a:xfrm>
            <a:off x="3455038" y="2723275"/>
            <a:ext cx="2233925" cy="2205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500"/>
              <a:t>Eigenvalues and Eigenvectors - Example 2</a:t>
            </a:r>
            <a:endParaRPr/>
          </a:p>
        </p:txBody>
      </p:sp>
      <p:sp>
        <p:nvSpPr>
          <p:cNvPr id="224" name="Google Shape;224;p25"/>
          <p:cNvSpPr txBox="1"/>
          <p:nvPr>
            <p:ph idx="1" type="body"/>
          </p:nvPr>
        </p:nvSpPr>
        <p:spPr>
          <a:xfrm>
            <a:off x="1297500" y="13393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technique of eigenvectors and eigenvalues are used to compress the data. As mentioned before, the core of PCA is built on the concept of eigenvalues and eigenvectors, which reduce the dimensions. To calculate the eigenvalue, you use the formula </a:t>
            </a:r>
            <a:r>
              <a:rPr i="1" lang="en"/>
              <a:t>Ax = ƛx</a:t>
            </a:r>
            <a:r>
              <a:rPr lang="en"/>
              <a:t>, where </a:t>
            </a:r>
            <a:r>
              <a:rPr i="1" lang="en"/>
              <a:t>ƛ </a:t>
            </a:r>
            <a:r>
              <a:rPr lang="en"/>
              <a:t>is the eigenvalue. In R code, you would just use the “eigen ()” function to get the values. </a:t>
            </a:r>
            <a:endParaRPr/>
          </a:p>
          <a:p>
            <a:pPr indent="0" lvl="0" marL="0" rtl="0" algn="l">
              <a:spcBef>
                <a:spcPts val="1200"/>
              </a:spcBef>
              <a:spcAft>
                <a:spcPts val="1200"/>
              </a:spcAft>
              <a:buNone/>
            </a:pPr>
            <a:r>
              <a:t/>
            </a:r>
            <a:endParaRPr/>
          </a:p>
        </p:txBody>
      </p:sp>
      <p:pic>
        <p:nvPicPr>
          <p:cNvPr id="225" name="Google Shape;225;p25"/>
          <p:cNvPicPr preferRelativeResize="0"/>
          <p:nvPr/>
        </p:nvPicPr>
        <p:blipFill>
          <a:blip r:embed="rId3">
            <a:alphaModFix/>
          </a:blip>
          <a:stretch>
            <a:fillRect/>
          </a:stretch>
        </p:blipFill>
        <p:spPr>
          <a:xfrm>
            <a:off x="4192725" y="1046350"/>
            <a:ext cx="628650" cy="228600"/>
          </a:xfrm>
          <a:prstGeom prst="rect">
            <a:avLst/>
          </a:prstGeom>
          <a:noFill/>
          <a:ln>
            <a:noFill/>
          </a:ln>
        </p:spPr>
      </p:pic>
      <p:pic>
        <p:nvPicPr>
          <p:cNvPr id="226" name="Google Shape;226;p25"/>
          <p:cNvPicPr preferRelativeResize="0"/>
          <p:nvPr/>
        </p:nvPicPr>
        <p:blipFill>
          <a:blip r:embed="rId4">
            <a:alphaModFix/>
          </a:blip>
          <a:stretch>
            <a:fillRect/>
          </a:stretch>
        </p:blipFill>
        <p:spPr>
          <a:xfrm>
            <a:off x="1297500" y="3212948"/>
            <a:ext cx="3075050" cy="1437600"/>
          </a:xfrm>
          <a:prstGeom prst="rect">
            <a:avLst/>
          </a:prstGeom>
          <a:noFill/>
          <a:ln>
            <a:noFill/>
          </a:ln>
        </p:spPr>
      </p:pic>
      <p:pic>
        <p:nvPicPr>
          <p:cNvPr id="227" name="Google Shape;227;p25"/>
          <p:cNvPicPr preferRelativeResize="0"/>
          <p:nvPr/>
        </p:nvPicPr>
        <p:blipFill>
          <a:blip r:embed="rId5">
            <a:alphaModFix/>
          </a:blip>
          <a:stretch>
            <a:fillRect/>
          </a:stretch>
        </p:blipFill>
        <p:spPr>
          <a:xfrm>
            <a:off x="5747075" y="2964725"/>
            <a:ext cx="2010125" cy="2108875"/>
          </a:xfrm>
          <a:prstGeom prst="rect">
            <a:avLst/>
          </a:prstGeom>
          <a:noFill/>
          <a:ln>
            <a:noFill/>
          </a:ln>
        </p:spPr>
      </p:pic>
      <p:sp>
        <p:nvSpPr>
          <p:cNvPr id="228" name="Google Shape;228;p25"/>
          <p:cNvSpPr txBox="1"/>
          <p:nvPr/>
        </p:nvSpPr>
        <p:spPr>
          <a:xfrm>
            <a:off x="395275" y="3731638"/>
            <a:ext cx="108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FF"/>
                </a:solidFill>
                <a:latin typeface="Lato"/>
                <a:ea typeface="Lato"/>
                <a:cs typeface="Lato"/>
                <a:sym typeface="Lato"/>
              </a:rPr>
              <a:t>Code:</a:t>
            </a:r>
            <a:endParaRPr b="1">
              <a:solidFill>
                <a:srgbClr val="FFFFFF"/>
              </a:solidFill>
              <a:latin typeface="Lato"/>
              <a:ea typeface="Lato"/>
              <a:cs typeface="Lato"/>
              <a:sym typeface="Lato"/>
            </a:endParaRPr>
          </a:p>
        </p:txBody>
      </p:sp>
      <p:sp>
        <p:nvSpPr>
          <p:cNvPr id="229" name="Google Shape;229;p25"/>
          <p:cNvSpPr txBox="1"/>
          <p:nvPr/>
        </p:nvSpPr>
        <p:spPr>
          <a:xfrm>
            <a:off x="4711450" y="3731638"/>
            <a:ext cx="90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FF"/>
                </a:solidFill>
                <a:latin typeface="Lato"/>
                <a:ea typeface="Lato"/>
                <a:cs typeface="Lato"/>
                <a:sym typeface="Lato"/>
              </a:rPr>
              <a:t>Output:</a:t>
            </a:r>
            <a:endParaRPr b="1">
              <a:solidFill>
                <a:srgbClr val="FFFFFF"/>
              </a:solidFill>
              <a:latin typeface="Lato"/>
              <a:ea typeface="Lato"/>
              <a:cs typeface="Lato"/>
              <a:sym typeface="Lato"/>
            </a:endParaRPr>
          </a:p>
        </p:txBody>
      </p:sp>
      <p:sp>
        <p:nvSpPr>
          <p:cNvPr id="230" name="Google Shape;230;p25"/>
          <p:cNvSpPr txBox="1"/>
          <p:nvPr/>
        </p:nvSpPr>
        <p:spPr>
          <a:xfrm>
            <a:off x="1297500" y="2533625"/>
            <a:ext cx="1562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rgbClr val="FFFFFF"/>
                </a:solidFill>
                <a:latin typeface="Lato"/>
                <a:ea typeface="Lato"/>
                <a:cs typeface="Lato"/>
                <a:sym typeface="Lato"/>
              </a:rPr>
              <a:t>EXAMPLE:</a:t>
            </a:r>
            <a:endParaRPr b="1" sz="1600" u="sng">
              <a:solidFill>
                <a:srgbClr val="FFFFFF"/>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Interpreting Graphs</a:t>
            </a:r>
            <a:endParaRPr b="1"/>
          </a:p>
        </p:txBody>
      </p:sp>
      <p:sp>
        <p:nvSpPr>
          <p:cNvPr id="236" name="Google Shape;236;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Scree Plot</a:t>
            </a:r>
            <a:endParaRPr/>
          </a:p>
          <a:p>
            <a:pPr indent="-311150" lvl="1" marL="914400" rtl="0" algn="l">
              <a:spcBef>
                <a:spcPts val="0"/>
              </a:spcBef>
              <a:spcAft>
                <a:spcPts val="0"/>
              </a:spcAft>
              <a:buSzPts val="1300"/>
              <a:buChar char="○"/>
            </a:pPr>
            <a:r>
              <a:rPr lang="en" sz="1300"/>
              <a:t>Shows number of principal component versus its corresponding eigenvalue</a:t>
            </a:r>
            <a:endParaRPr sz="1300"/>
          </a:p>
          <a:p>
            <a:pPr indent="-311150" lvl="1" marL="914400" rtl="0" algn="l">
              <a:spcBef>
                <a:spcPts val="0"/>
              </a:spcBef>
              <a:spcAft>
                <a:spcPts val="0"/>
              </a:spcAft>
              <a:buSzPts val="1300"/>
              <a:buChar char="○"/>
            </a:pPr>
            <a:r>
              <a:rPr lang="en" sz="1300"/>
              <a:t>Orders eigenvalues in descending order</a:t>
            </a:r>
            <a:endParaRPr sz="1300"/>
          </a:p>
          <a:p>
            <a:pPr indent="-311150" lvl="0" marL="457200" rtl="0" algn="l">
              <a:spcBef>
                <a:spcPts val="0"/>
              </a:spcBef>
              <a:spcAft>
                <a:spcPts val="0"/>
              </a:spcAft>
              <a:buSzPts val="1300"/>
              <a:buChar char="●"/>
            </a:pPr>
            <a:r>
              <a:rPr lang="en"/>
              <a:t>Score Plot</a:t>
            </a:r>
            <a:endParaRPr/>
          </a:p>
          <a:p>
            <a:pPr indent="-311150" lvl="1" marL="914400" rtl="0" algn="l">
              <a:spcBef>
                <a:spcPts val="0"/>
              </a:spcBef>
              <a:spcAft>
                <a:spcPts val="0"/>
              </a:spcAft>
              <a:buSzPts val="1300"/>
              <a:buChar char="○"/>
            </a:pPr>
            <a:r>
              <a:rPr lang="en" sz="1300"/>
              <a:t>G</a:t>
            </a:r>
            <a:r>
              <a:rPr lang="en" sz="1300"/>
              <a:t>raphs scores of second versus first principal component</a:t>
            </a:r>
            <a:endParaRPr sz="1300"/>
          </a:p>
          <a:p>
            <a:pPr indent="-311150" lvl="0" marL="457200" rtl="0" algn="l">
              <a:spcBef>
                <a:spcPts val="0"/>
              </a:spcBef>
              <a:spcAft>
                <a:spcPts val="0"/>
              </a:spcAft>
              <a:buSzPts val="1300"/>
              <a:buChar char="●"/>
            </a:pPr>
            <a:r>
              <a:rPr lang="en"/>
              <a:t>Loading Plot</a:t>
            </a:r>
            <a:endParaRPr/>
          </a:p>
          <a:p>
            <a:pPr indent="-311150" lvl="1" marL="914400" rtl="0" algn="l">
              <a:spcBef>
                <a:spcPts val="0"/>
              </a:spcBef>
              <a:spcAft>
                <a:spcPts val="0"/>
              </a:spcAft>
              <a:buSzPts val="1300"/>
              <a:buChar char="○"/>
            </a:pPr>
            <a:r>
              <a:rPr lang="en" sz="1300"/>
              <a:t>Graphs coefficients of each variable for the first component versus that of the second component</a:t>
            </a:r>
            <a:endParaRPr sz="1300"/>
          </a:p>
          <a:p>
            <a:pPr indent="-311150" lvl="0" marL="457200" rtl="0" algn="l">
              <a:spcBef>
                <a:spcPts val="0"/>
              </a:spcBef>
              <a:spcAft>
                <a:spcPts val="0"/>
              </a:spcAft>
              <a:buSzPts val="1300"/>
              <a:buChar char="●"/>
            </a:pPr>
            <a:r>
              <a:rPr lang="en"/>
              <a:t>Biplot</a:t>
            </a:r>
            <a:endParaRPr/>
          </a:p>
          <a:p>
            <a:pPr indent="-311150" lvl="1" marL="914400" rtl="0" algn="l">
              <a:spcBef>
                <a:spcPts val="0"/>
              </a:spcBef>
              <a:spcAft>
                <a:spcPts val="0"/>
              </a:spcAft>
              <a:buSzPts val="1300"/>
              <a:buChar char="○"/>
            </a:pPr>
            <a:r>
              <a:rPr lang="en" sz="1300"/>
              <a:t>Combines the score and loading plots</a:t>
            </a:r>
            <a:endParaRPr sz="1300"/>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Scree Plot</a:t>
            </a:r>
            <a:endParaRPr/>
          </a:p>
        </p:txBody>
      </p:sp>
      <p:sp>
        <p:nvSpPr>
          <p:cNvPr id="242" name="Google Shape;242;p27"/>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43" name="Google Shape;243;p27"/>
          <p:cNvSpPr txBox="1"/>
          <p:nvPr>
            <p:ph idx="2" type="body"/>
          </p:nvPr>
        </p:nvSpPr>
        <p:spPr>
          <a:xfrm>
            <a:off x="4952674" y="1041875"/>
            <a:ext cx="2878800" cy="1760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100"/>
              <a:t>As the plots show...</a:t>
            </a:r>
            <a:endParaRPr sz="1100"/>
          </a:p>
          <a:p>
            <a:pPr indent="-298450" lvl="0" marL="457200" rtl="0" algn="l">
              <a:spcBef>
                <a:spcPts val="1200"/>
              </a:spcBef>
              <a:spcAft>
                <a:spcPts val="0"/>
              </a:spcAft>
              <a:buSzPts val="1100"/>
              <a:buChar char="●"/>
            </a:pPr>
            <a:r>
              <a:rPr lang="en" sz="1100"/>
              <a:t>1 PC equates to an eigenvalue of 2</a:t>
            </a:r>
            <a:endParaRPr sz="1100"/>
          </a:p>
          <a:p>
            <a:pPr indent="-298450" lvl="0" marL="457200" rtl="0" algn="l">
              <a:spcBef>
                <a:spcPts val="0"/>
              </a:spcBef>
              <a:spcAft>
                <a:spcPts val="0"/>
              </a:spcAft>
              <a:buSzPts val="1100"/>
              <a:buChar char="●"/>
            </a:pPr>
            <a:r>
              <a:rPr lang="en" sz="1100"/>
              <a:t>2 PC equate to an eigenvalue of 1</a:t>
            </a:r>
            <a:endParaRPr sz="1100"/>
          </a:p>
          <a:p>
            <a:pPr indent="-298450" lvl="0" marL="457200" rtl="0" algn="l">
              <a:spcBef>
                <a:spcPts val="0"/>
              </a:spcBef>
              <a:spcAft>
                <a:spcPts val="0"/>
              </a:spcAft>
              <a:buSzPts val="1100"/>
              <a:buChar char="●"/>
            </a:pPr>
            <a:r>
              <a:rPr lang="en" sz="1100"/>
              <a:t>3 PC ~ 0.8</a:t>
            </a:r>
            <a:endParaRPr sz="1100"/>
          </a:p>
          <a:p>
            <a:pPr indent="-298450" lvl="0" marL="457200" rtl="0" algn="l">
              <a:spcBef>
                <a:spcPts val="0"/>
              </a:spcBef>
              <a:spcAft>
                <a:spcPts val="0"/>
              </a:spcAft>
              <a:buSzPts val="1100"/>
              <a:buChar char="●"/>
            </a:pPr>
            <a:r>
              <a:rPr lang="en" sz="1100"/>
              <a:t>4 PC ~ 0.65</a:t>
            </a:r>
            <a:endParaRPr sz="1100"/>
          </a:p>
          <a:p>
            <a:pPr indent="-298450" lvl="0" marL="457200" rtl="0" algn="l">
              <a:spcBef>
                <a:spcPts val="0"/>
              </a:spcBef>
              <a:spcAft>
                <a:spcPts val="0"/>
              </a:spcAft>
              <a:buSzPts val="1100"/>
              <a:buChar char="●"/>
            </a:pPr>
            <a:r>
              <a:rPr lang="en" sz="1100"/>
              <a:t>5 PC ~ 0.4</a:t>
            </a:r>
            <a:endParaRPr sz="1100"/>
          </a:p>
        </p:txBody>
      </p:sp>
      <p:pic>
        <p:nvPicPr>
          <p:cNvPr id="244" name="Google Shape;244;p27"/>
          <p:cNvPicPr preferRelativeResize="0"/>
          <p:nvPr/>
        </p:nvPicPr>
        <p:blipFill>
          <a:blip r:embed="rId3">
            <a:alphaModFix/>
          </a:blip>
          <a:stretch>
            <a:fillRect/>
          </a:stretch>
        </p:blipFill>
        <p:spPr>
          <a:xfrm>
            <a:off x="4880000" y="2701775"/>
            <a:ext cx="4264000" cy="2441725"/>
          </a:xfrm>
          <a:prstGeom prst="rect">
            <a:avLst/>
          </a:prstGeom>
          <a:noFill/>
          <a:ln>
            <a:noFill/>
          </a:ln>
        </p:spPr>
      </p:pic>
      <p:pic>
        <p:nvPicPr>
          <p:cNvPr id="245" name="Google Shape;245;p27"/>
          <p:cNvPicPr preferRelativeResize="0"/>
          <p:nvPr/>
        </p:nvPicPr>
        <p:blipFill>
          <a:blip r:embed="rId4">
            <a:alphaModFix/>
          </a:blip>
          <a:stretch>
            <a:fillRect/>
          </a:stretch>
        </p:blipFill>
        <p:spPr>
          <a:xfrm>
            <a:off x="177600" y="2701775"/>
            <a:ext cx="4523091" cy="2441725"/>
          </a:xfrm>
          <a:prstGeom prst="rect">
            <a:avLst/>
          </a:prstGeom>
          <a:noFill/>
          <a:ln>
            <a:noFill/>
          </a:ln>
        </p:spPr>
      </p:pic>
      <p:pic>
        <p:nvPicPr>
          <p:cNvPr id="246" name="Google Shape;246;p27"/>
          <p:cNvPicPr preferRelativeResize="0"/>
          <p:nvPr/>
        </p:nvPicPr>
        <p:blipFill>
          <a:blip r:embed="rId5">
            <a:alphaModFix/>
          </a:blip>
          <a:stretch>
            <a:fillRect/>
          </a:stretch>
        </p:blipFill>
        <p:spPr>
          <a:xfrm>
            <a:off x="885813" y="958800"/>
            <a:ext cx="3686175" cy="1504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Score Plot</a:t>
            </a:r>
            <a:endParaRPr/>
          </a:p>
        </p:txBody>
      </p:sp>
      <p:pic>
        <p:nvPicPr>
          <p:cNvPr id="252" name="Google Shape;252;p28"/>
          <p:cNvPicPr preferRelativeResize="0"/>
          <p:nvPr/>
        </p:nvPicPr>
        <p:blipFill>
          <a:blip r:embed="rId3">
            <a:alphaModFix/>
          </a:blip>
          <a:stretch>
            <a:fillRect/>
          </a:stretch>
        </p:blipFill>
        <p:spPr>
          <a:xfrm>
            <a:off x="3264550" y="2571750"/>
            <a:ext cx="2448675" cy="1478274"/>
          </a:xfrm>
          <a:prstGeom prst="rect">
            <a:avLst/>
          </a:prstGeom>
          <a:noFill/>
          <a:ln>
            <a:noFill/>
          </a:ln>
        </p:spPr>
      </p:pic>
      <p:pic>
        <p:nvPicPr>
          <p:cNvPr id="253" name="Google Shape;253;p28"/>
          <p:cNvPicPr preferRelativeResize="0"/>
          <p:nvPr/>
        </p:nvPicPr>
        <p:blipFill>
          <a:blip r:embed="rId4">
            <a:alphaModFix/>
          </a:blip>
          <a:stretch>
            <a:fillRect/>
          </a:stretch>
        </p:blipFill>
        <p:spPr>
          <a:xfrm>
            <a:off x="-4" y="3222150"/>
            <a:ext cx="3182625" cy="1921350"/>
          </a:xfrm>
          <a:prstGeom prst="rect">
            <a:avLst/>
          </a:prstGeom>
          <a:noFill/>
          <a:ln>
            <a:noFill/>
          </a:ln>
        </p:spPr>
      </p:pic>
      <p:pic>
        <p:nvPicPr>
          <p:cNvPr id="254" name="Google Shape;254;p28"/>
          <p:cNvPicPr preferRelativeResize="0"/>
          <p:nvPr/>
        </p:nvPicPr>
        <p:blipFill>
          <a:blip r:embed="rId5">
            <a:alphaModFix/>
          </a:blip>
          <a:stretch>
            <a:fillRect/>
          </a:stretch>
        </p:blipFill>
        <p:spPr>
          <a:xfrm>
            <a:off x="5876850" y="3171125"/>
            <a:ext cx="3267150" cy="1972375"/>
          </a:xfrm>
          <a:prstGeom prst="rect">
            <a:avLst/>
          </a:prstGeom>
          <a:noFill/>
          <a:ln>
            <a:noFill/>
          </a:ln>
        </p:spPr>
      </p:pic>
      <p:sp>
        <p:nvSpPr>
          <p:cNvPr id="255" name="Google Shape;255;p28"/>
          <p:cNvSpPr txBox="1"/>
          <p:nvPr/>
        </p:nvSpPr>
        <p:spPr>
          <a:xfrm>
            <a:off x="7187100" y="2571750"/>
            <a:ext cx="1206000" cy="496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27">
                <a:solidFill>
                  <a:schemeClr val="accent2"/>
                </a:solidFill>
                <a:latin typeface="Lato"/>
                <a:ea typeface="Lato"/>
                <a:cs typeface="Lato"/>
                <a:sym typeface="Lato"/>
              </a:rPr>
              <a:t>5x5</a:t>
            </a:r>
            <a:endParaRPr sz="2027">
              <a:solidFill>
                <a:schemeClr val="accent2"/>
              </a:solidFill>
              <a:latin typeface="Lato"/>
              <a:ea typeface="Lato"/>
              <a:cs typeface="Lato"/>
              <a:sym typeface="Lato"/>
            </a:endParaRPr>
          </a:p>
        </p:txBody>
      </p:sp>
      <p:sp>
        <p:nvSpPr>
          <p:cNvPr id="256" name="Google Shape;256;p28"/>
          <p:cNvSpPr txBox="1"/>
          <p:nvPr/>
        </p:nvSpPr>
        <p:spPr>
          <a:xfrm>
            <a:off x="3926738" y="4158725"/>
            <a:ext cx="1206000" cy="496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27">
                <a:solidFill>
                  <a:schemeClr val="accent2"/>
                </a:solidFill>
                <a:latin typeface="Lato"/>
                <a:ea typeface="Lato"/>
                <a:cs typeface="Lato"/>
                <a:sym typeface="Lato"/>
              </a:rPr>
              <a:t>1x1</a:t>
            </a:r>
            <a:endParaRPr sz="2027">
              <a:solidFill>
                <a:schemeClr val="accent2"/>
              </a:solidFill>
              <a:latin typeface="Lato"/>
              <a:ea typeface="Lato"/>
              <a:cs typeface="Lato"/>
              <a:sym typeface="Lato"/>
            </a:endParaRPr>
          </a:p>
        </p:txBody>
      </p:sp>
      <p:sp>
        <p:nvSpPr>
          <p:cNvPr id="257" name="Google Shape;257;p28"/>
          <p:cNvSpPr txBox="1"/>
          <p:nvPr/>
        </p:nvSpPr>
        <p:spPr>
          <a:xfrm>
            <a:off x="584675" y="2571750"/>
            <a:ext cx="1206000" cy="496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27">
                <a:solidFill>
                  <a:schemeClr val="accent2"/>
                </a:solidFill>
                <a:latin typeface="Lato"/>
                <a:ea typeface="Lato"/>
                <a:cs typeface="Lato"/>
                <a:sym typeface="Lato"/>
              </a:rPr>
              <a:t>3x3</a:t>
            </a:r>
            <a:endParaRPr sz="2027">
              <a:solidFill>
                <a:schemeClr val="accent2"/>
              </a:solidFill>
              <a:latin typeface="Lato"/>
              <a:ea typeface="Lato"/>
              <a:cs typeface="Lato"/>
              <a:sym typeface="Lato"/>
            </a:endParaRPr>
          </a:p>
        </p:txBody>
      </p:sp>
      <p:pic>
        <p:nvPicPr>
          <p:cNvPr id="258" name="Google Shape;258;p28"/>
          <p:cNvPicPr preferRelativeResize="0"/>
          <p:nvPr/>
        </p:nvPicPr>
        <p:blipFill>
          <a:blip r:embed="rId6">
            <a:alphaModFix/>
          </a:blip>
          <a:stretch>
            <a:fillRect/>
          </a:stretch>
        </p:blipFill>
        <p:spPr>
          <a:xfrm>
            <a:off x="2877125" y="967325"/>
            <a:ext cx="3467100" cy="1352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Loading Plot</a:t>
            </a:r>
            <a:endParaRPr/>
          </a:p>
        </p:txBody>
      </p:sp>
      <p:sp>
        <p:nvSpPr>
          <p:cNvPr id="264" name="Google Shape;264;p29"/>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sz="2027">
                <a:solidFill>
                  <a:schemeClr val="accent2"/>
                </a:solidFill>
              </a:rPr>
              <a:t>5x5</a:t>
            </a:r>
            <a:endParaRPr sz="2027">
              <a:solidFill>
                <a:schemeClr val="accent2"/>
              </a:solidFill>
            </a:endParaRPr>
          </a:p>
          <a:p>
            <a:pPr indent="0" lvl="0" marL="0" rtl="0" algn="l">
              <a:spcBef>
                <a:spcPts val="0"/>
              </a:spcBef>
              <a:spcAft>
                <a:spcPts val="1200"/>
              </a:spcAft>
              <a:buNone/>
            </a:pPr>
            <a:r>
              <a:t/>
            </a:r>
            <a:endParaRPr/>
          </a:p>
        </p:txBody>
      </p:sp>
      <p:sp>
        <p:nvSpPr>
          <p:cNvPr id="265" name="Google Shape;265;p29"/>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6" name="Google Shape;266;p29"/>
          <p:cNvPicPr preferRelativeResize="0"/>
          <p:nvPr/>
        </p:nvPicPr>
        <p:blipFill>
          <a:blip r:embed="rId3">
            <a:alphaModFix/>
          </a:blip>
          <a:stretch>
            <a:fillRect/>
          </a:stretch>
        </p:blipFill>
        <p:spPr>
          <a:xfrm>
            <a:off x="3436000" y="2571750"/>
            <a:ext cx="2398228" cy="1447800"/>
          </a:xfrm>
          <a:prstGeom prst="rect">
            <a:avLst/>
          </a:prstGeom>
          <a:noFill/>
          <a:ln>
            <a:noFill/>
          </a:ln>
        </p:spPr>
      </p:pic>
      <p:pic>
        <p:nvPicPr>
          <p:cNvPr id="267" name="Google Shape;267;p29"/>
          <p:cNvPicPr preferRelativeResize="0"/>
          <p:nvPr/>
        </p:nvPicPr>
        <p:blipFill>
          <a:blip r:embed="rId4">
            <a:alphaModFix/>
          </a:blip>
          <a:stretch>
            <a:fillRect/>
          </a:stretch>
        </p:blipFill>
        <p:spPr>
          <a:xfrm>
            <a:off x="0" y="3102825"/>
            <a:ext cx="3309775" cy="2054500"/>
          </a:xfrm>
          <a:prstGeom prst="rect">
            <a:avLst/>
          </a:prstGeom>
          <a:noFill/>
          <a:ln>
            <a:noFill/>
          </a:ln>
        </p:spPr>
      </p:pic>
      <p:pic>
        <p:nvPicPr>
          <p:cNvPr id="268" name="Google Shape;268;p29"/>
          <p:cNvPicPr preferRelativeResize="0"/>
          <p:nvPr/>
        </p:nvPicPr>
        <p:blipFill>
          <a:blip r:embed="rId5">
            <a:alphaModFix/>
          </a:blip>
          <a:stretch>
            <a:fillRect/>
          </a:stretch>
        </p:blipFill>
        <p:spPr>
          <a:xfrm>
            <a:off x="5960450" y="3145400"/>
            <a:ext cx="3183549" cy="1998100"/>
          </a:xfrm>
          <a:prstGeom prst="rect">
            <a:avLst/>
          </a:prstGeom>
          <a:noFill/>
          <a:ln>
            <a:noFill/>
          </a:ln>
        </p:spPr>
      </p:pic>
      <p:sp>
        <p:nvSpPr>
          <p:cNvPr id="269" name="Google Shape;269;p29"/>
          <p:cNvSpPr txBox="1"/>
          <p:nvPr/>
        </p:nvSpPr>
        <p:spPr>
          <a:xfrm>
            <a:off x="7187100" y="2571750"/>
            <a:ext cx="1498500" cy="496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27">
                <a:solidFill>
                  <a:schemeClr val="accent2"/>
                </a:solidFill>
                <a:latin typeface="Lato"/>
                <a:ea typeface="Lato"/>
                <a:cs typeface="Lato"/>
                <a:sym typeface="Lato"/>
              </a:rPr>
              <a:t>5-variables</a:t>
            </a:r>
            <a:endParaRPr sz="2027">
              <a:solidFill>
                <a:schemeClr val="accent2"/>
              </a:solidFill>
              <a:latin typeface="Lato"/>
              <a:ea typeface="Lato"/>
              <a:cs typeface="Lato"/>
              <a:sym typeface="Lato"/>
            </a:endParaRPr>
          </a:p>
        </p:txBody>
      </p:sp>
      <p:sp>
        <p:nvSpPr>
          <p:cNvPr id="270" name="Google Shape;270;p29"/>
          <p:cNvSpPr txBox="1"/>
          <p:nvPr/>
        </p:nvSpPr>
        <p:spPr>
          <a:xfrm>
            <a:off x="584675" y="2571750"/>
            <a:ext cx="1498500" cy="496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27">
                <a:solidFill>
                  <a:schemeClr val="accent2"/>
                </a:solidFill>
                <a:latin typeface="Lato"/>
                <a:ea typeface="Lato"/>
                <a:cs typeface="Lato"/>
                <a:sym typeface="Lato"/>
              </a:rPr>
              <a:t>3-variables</a:t>
            </a:r>
            <a:endParaRPr sz="2027">
              <a:solidFill>
                <a:schemeClr val="accent2"/>
              </a:solidFill>
              <a:latin typeface="Lato"/>
              <a:ea typeface="Lato"/>
              <a:cs typeface="Lato"/>
              <a:sym typeface="Lato"/>
            </a:endParaRPr>
          </a:p>
        </p:txBody>
      </p:sp>
      <p:sp>
        <p:nvSpPr>
          <p:cNvPr id="271" name="Google Shape;271;p29"/>
          <p:cNvSpPr txBox="1"/>
          <p:nvPr/>
        </p:nvSpPr>
        <p:spPr>
          <a:xfrm>
            <a:off x="3926752" y="4158725"/>
            <a:ext cx="1429200" cy="496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27">
                <a:solidFill>
                  <a:schemeClr val="accent2"/>
                </a:solidFill>
                <a:latin typeface="Lato"/>
                <a:ea typeface="Lato"/>
                <a:cs typeface="Lato"/>
                <a:sym typeface="Lato"/>
              </a:rPr>
              <a:t>1-variable</a:t>
            </a:r>
            <a:endParaRPr sz="2027">
              <a:solidFill>
                <a:schemeClr val="accent2"/>
              </a:solidFill>
              <a:latin typeface="Lato"/>
              <a:ea typeface="Lato"/>
              <a:cs typeface="Lato"/>
              <a:sym typeface="Lato"/>
            </a:endParaRPr>
          </a:p>
        </p:txBody>
      </p:sp>
      <p:pic>
        <p:nvPicPr>
          <p:cNvPr id="272" name="Google Shape;272;p29"/>
          <p:cNvPicPr preferRelativeResize="0"/>
          <p:nvPr/>
        </p:nvPicPr>
        <p:blipFill>
          <a:blip r:embed="rId6">
            <a:alphaModFix/>
          </a:blip>
          <a:stretch>
            <a:fillRect/>
          </a:stretch>
        </p:blipFill>
        <p:spPr>
          <a:xfrm>
            <a:off x="2405050" y="1001213"/>
            <a:ext cx="4333875" cy="1362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Singular-Value Decomposition</a:t>
            </a:r>
            <a:endParaRPr b="1"/>
          </a:p>
        </p:txBody>
      </p:sp>
      <p:sp>
        <p:nvSpPr>
          <p:cNvPr id="278" name="Google Shape;278;p30"/>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b="1" lang="en" sz="1400"/>
              <a:t>What is it?</a:t>
            </a:r>
            <a:endParaRPr b="1" sz="1400"/>
          </a:p>
          <a:p>
            <a:pPr indent="-317500" lvl="0" marL="457200" rtl="0" algn="l">
              <a:spcBef>
                <a:spcPts val="1200"/>
              </a:spcBef>
              <a:spcAft>
                <a:spcPts val="0"/>
              </a:spcAft>
              <a:buSzPts val="1400"/>
              <a:buChar char="●"/>
            </a:pPr>
            <a:r>
              <a:rPr lang="en" sz="1400"/>
              <a:t>SVD is</a:t>
            </a:r>
            <a:r>
              <a:rPr lang="en" sz="1400"/>
              <a:t> probably the most known and widely used matrix decomposition method </a:t>
            </a:r>
            <a:endParaRPr sz="1400"/>
          </a:p>
          <a:p>
            <a:pPr indent="-317500" lvl="0" marL="457200" rtl="0" algn="l">
              <a:spcBef>
                <a:spcPts val="0"/>
              </a:spcBef>
              <a:spcAft>
                <a:spcPts val="0"/>
              </a:spcAft>
              <a:buSzPts val="1400"/>
              <a:buChar char="●"/>
            </a:pPr>
            <a:r>
              <a:rPr lang="en" sz="1400"/>
              <a:t>A</a:t>
            </a:r>
            <a:r>
              <a:rPr lang="en" sz="1400"/>
              <a:t>lso known as matrix factorization, matrix decomposition involves describing a given </a:t>
            </a:r>
            <a:r>
              <a:rPr lang="en" sz="1400">
                <a:uFill>
                  <a:noFill/>
                </a:uFill>
                <a:hlinkClick r:id="rId3"/>
              </a:rPr>
              <a:t>matrix</a:t>
            </a:r>
            <a:r>
              <a:rPr lang="en" sz="1400"/>
              <a:t> using its constituent elements</a:t>
            </a:r>
            <a:endParaRPr sz="1400"/>
          </a:p>
          <a:p>
            <a:pPr indent="0" lvl="0" marL="457200" rtl="0" algn="l">
              <a:spcBef>
                <a:spcPts val="1200"/>
              </a:spcBef>
              <a:spcAft>
                <a:spcPts val="0"/>
              </a:spcAft>
              <a:buNone/>
            </a:pPr>
            <a:r>
              <a:rPr b="1" lang="en" sz="1400"/>
              <a:t>Purpose:</a:t>
            </a:r>
            <a:endParaRPr b="1" sz="1400"/>
          </a:p>
          <a:p>
            <a:pPr indent="-317500" lvl="0" marL="457200" rtl="0" algn="l">
              <a:spcBef>
                <a:spcPts val="1200"/>
              </a:spcBef>
              <a:spcAft>
                <a:spcPts val="0"/>
              </a:spcAft>
              <a:buSzPts val="1400"/>
              <a:buChar char="●"/>
            </a:pPr>
            <a:r>
              <a:rPr lang="en" sz="1400"/>
              <a:t>Facilitate/decompose subsequent matrix calculations </a:t>
            </a:r>
            <a:endParaRPr sz="1400"/>
          </a:p>
          <a:p>
            <a:pPr indent="-317500" lvl="0" marL="457200" rtl="0" algn="l">
              <a:spcBef>
                <a:spcPts val="0"/>
              </a:spcBef>
              <a:spcAft>
                <a:spcPts val="0"/>
              </a:spcAft>
              <a:buSzPts val="1400"/>
              <a:buChar char="●"/>
            </a:pPr>
            <a:r>
              <a:rPr lang="en" sz="1400"/>
              <a:t>Provides another way to factorize a matrix, into singular vectors and singular values</a:t>
            </a:r>
            <a:endParaRPr sz="1400"/>
          </a:p>
          <a:p>
            <a:pPr indent="-317500" lvl="0" marL="457200" rtl="0" algn="l">
              <a:spcBef>
                <a:spcPts val="0"/>
              </a:spcBef>
              <a:spcAft>
                <a:spcPts val="0"/>
              </a:spcAft>
              <a:buSzPts val="1400"/>
              <a:buChar char="●"/>
            </a:pPr>
            <a:r>
              <a:rPr lang="en" sz="1400"/>
              <a:t>Allows us to discover the eigendecomposition</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Calculation variance(Conceptual)</a:t>
            </a:r>
            <a:endParaRPr b="1"/>
          </a:p>
          <a:p>
            <a:pPr indent="0" lvl="0" marL="0" rtl="0" algn="l">
              <a:spcBef>
                <a:spcPts val="0"/>
              </a:spcBef>
              <a:spcAft>
                <a:spcPts val="0"/>
              </a:spcAft>
              <a:buNone/>
            </a:pPr>
            <a:r>
              <a:t/>
            </a:r>
            <a:endParaRPr/>
          </a:p>
        </p:txBody>
      </p:sp>
      <p:sp>
        <p:nvSpPr>
          <p:cNvPr id="284" name="Google Shape;284;p31"/>
          <p:cNvSpPr txBox="1"/>
          <p:nvPr>
            <p:ph idx="1" type="body"/>
          </p:nvPr>
        </p:nvSpPr>
        <p:spPr>
          <a:xfrm>
            <a:off x="1297500" y="14526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Find PC2 using same approach</a:t>
            </a:r>
            <a:endParaRPr sz="1600"/>
          </a:p>
          <a:p>
            <a:pPr indent="-330200" lvl="0" marL="457200" rtl="0" algn="l">
              <a:spcBef>
                <a:spcPts val="0"/>
              </a:spcBef>
              <a:spcAft>
                <a:spcPts val="0"/>
              </a:spcAft>
              <a:buSzPts val="1600"/>
              <a:buChar char="●"/>
            </a:pPr>
            <a:r>
              <a:rPr lang="en" sz="1600"/>
              <a:t>PC2 is perpendicular to PC1 </a:t>
            </a:r>
            <a:endParaRPr sz="1600"/>
          </a:p>
          <a:p>
            <a:pPr indent="-330200" lvl="0" marL="457200" rtl="0" algn="l">
              <a:spcBef>
                <a:spcPts val="0"/>
              </a:spcBef>
              <a:spcAft>
                <a:spcPts val="0"/>
              </a:spcAft>
              <a:buSzPts val="1600"/>
              <a:buChar char="●"/>
            </a:pPr>
            <a:r>
              <a:rPr lang="en" sz="1600"/>
              <a:t>So the slope of PC2 is opposite and reciprocal of PC1</a:t>
            </a:r>
            <a:endParaRPr sz="1600"/>
          </a:p>
          <a:p>
            <a:pPr indent="-330200" lvl="0" marL="457200" rtl="0" algn="l">
              <a:spcBef>
                <a:spcPts val="0"/>
              </a:spcBef>
              <a:spcAft>
                <a:spcPts val="0"/>
              </a:spcAft>
              <a:buSzPts val="1600"/>
              <a:buChar char="●"/>
            </a:pPr>
            <a:r>
              <a:rPr lang="en" sz="1600"/>
              <a:t>This would make our eigenvector -b/c and a/c(from slide 8)</a:t>
            </a:r>
            <a:endParaRPr sz="1600"/>
          </a:p>
          <a:p>
            <a:pPr indent="-330200" lvl="0" marL="457200" rtl="0" algn="l">
              <a:spcBef>
                <a:spcPts val="0"/>
              </a:spcBef>
              <a:spcAft>
                <a:spcPts val="0"/>
              </a:spcAft>
              <a:buSzPts val="1600"/>
              <a:buChar char="●"/>
            </a:pPr>
            <a:r>
              <a:rPr lang="en" sz="1600"/>
              <a:t>It has second most variance</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5822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PCA Purpose and Introduction</a:t>
            </a:r>
            <a:endParaRPr b="1" sz="250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It is easy to plot traits of one or two characteristics of something you are trying to measure</a:t>
            </a:r>
            <a:endParaRPr sz="1600"/>
          </a:p>
          <a:p>
            <a:pPr indent="-330200" lvl="0" marL="457200" rtl="0" algn="l">
              <a:spcBef>
                <a:spcPts val="0"/>
              </a:spcBef>
              <a:spcAft>
                <a:spcPts val="0"/>
              </a:spcAft>
              <a:buSzPts val="1600"/>
              <a:buChar char="●"/>
            </a:pPr>
            <a:r>
              <a:rPr lang="en" sz="1600"/>
              <a:t>You can also see the relation between them </a:t>
            </a:r>
            <a:endParaRPr sz="1600"/>
          </a:p>
          <a:p>
            <a:pPr indent="-330200" lvl="0" marL="457200" rtl="0" algn="l">
              <a:spcBef>
                <a:spcPts val="0"/>
              </a:spcBef>
              <a:spcAft>
                <a:spcPts val="0"/>
              </a:spcAft>
              <a:buSzPts val="1600"/>
              <a:buChar char="●"/>
            </a:pPr>
            <a:r>
              <a:rPr lang="en" sz="1600"/>
              <a:t>However when it goes to 3 or 4 traits(Xp) then it becomes harder to graph</a:t>
            </a:r>
            <a:endParaRPr sz="1600"/>
          </a:p>
          <a:p>
            <a:pPr indent="-330200" lvl="0" marL="457200" rtl="0" algn="l">
              <a:spcBef>
                <a:spcPts val="0"/>
              </a:spcBef>
              <a:spcAft>
                <a:spcPts val="0"/>
              </a:spcAft>
              <a:buSzPts val="1600"/>
              <a:buChar char="●"/>
            </a:pPr>
            <a:r>
              <a:rPr lang="en" sz="1600"/>
              <a:t>It is also harder to see the relation</a:t>
            </a:r>
            <a:endParaRPr sz="1600"/>
          </a:p>
          <a:p>
            <a:pPr indent="-330200" lvl="0" marL="457200" rtl="0" algn="l">
              <a:spcBef>
                <a:spcPts val="0"/>
              </a:spcBef>
              <a:spcAft>
                <a:spcPts val="0"/>
              </a:spcAft>
              <a:buSzPts val="1600"/>
              <a:buChar char="●"/>
            </a:pPr>
            <a:r>
              <a:rPr lang="en" sz="1600"/>
              <a:t>PCA helps us with that relation with many traits</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2"/>
          <p:cNvSpPr txBox="1"/>
          <p:nvPr>
            <p:ph type="title"/>
          </p:nvPr>
        </p:nvSpPr>
        <p:spPr>
          <a:xfrm>
            <a:off x="1297500" y="5408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2560"/>
              <a:t>Calculation variance(Conceptual)</a:t>
            </a:r>
            <a:endParaRPr b="1" sz="2560"/>
          </a:p>
          <a:p>
            <a:pPr indent="0" lvl="0" marL="0" rtl="0" algn="l">
              <a:spcBef>
                <a:spcPts val="0"/>
              </a:spcBef>
              <a:spcAft>
                <a:spcPts val="0"/>
              </a:spcAft>
              <a:buSzPts val="990"/>
              <a:buNone/>
            </a:pPr>
            <a:r>
              <a:t/>
            </a:r>
            <a:endParaRPr sz="2360"/>
          </a:p>
        </p:txBody>
      </p:sp>
      <p:sp>
        <p:nvSpPr>
          <p:cNvPr id="290" name="Google Shape;290;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If you have 3 or more components…</a:t>
            </a:r>
            <a:endParaRPr sz="1600"/>
          </a:p>
          <a:p>
            <a:pPr indent="-330200" lvl="0" marL="457200" rtl="0" algn="l">
              <a:spcBef>
                <a:spcPts val="0"/>
              </a:spcBef>
              <a:spcAft>
                <a:spcPts val="0"/>
              </a:spcAft>
              <a:buSzPts val="1600"/>
              <a:buChar char="●"/>
            </a:pPr>
            <a:r>
              <a:rPr lang="en" sz="1600"/>
              <a:t>Then use the same approach for PC1 and PC2,so...</a:t>
            </a:r>
            <a:endParaRPr sz="1600"/>
          </a:p>
          <a:p>
            <a:pPr indent="-330200" lvl="0" marL="457200" rtl="0" algn="l">
              <a:spcBef>
                <a:spcPts val="0"/>
              </a:spcBef>
              <a:spcAft>
                <a:spcPts val="0"/>
              </a:spcAft>
              <a:buSzPts val="1600"/>
              <a:buChar char="●"/>
            </a:pPr>
            <a:r>
              <a:rPr lang="en" sz="1600"/>
              <a:t>Find the best fitting line by using max distance </a:t>
            </a:r>
            <a:r>
              <a:rPr lang="en" sz="1600"/>
              <a:t>from</a:t>
            </a:r>
            <a:r>
              <a:rPr lang="en" sz="1600"/>
              <a:t> project points on PCA line to origin(PCA1)</a:t>
            </a:r>
            <a:endParaRPr sz="1600"/>
          </a:p>
          <a:p>
            <a:pPr indent="-330200" lvl="0" marL="457200" rtl="0" algn="l">
              <a:spcBef>
                <a:spcPts val="0"/>
              </a:spcBef>
              <a:spcAft>
                <a:spcPts val="0"/>
              </a:spcAft>
              <a:buSzPts val="1600"/>
              <a:buChar char="●"/>
            </a:pPr>
            <a:r>
              <a:rPr lang="en" sz="1600"/>
              <a:t>Then find perpendicular line(PC2)</a:t>
            </a:r>
            <a:endParaRPr sz="1600"/>
          </a:p>
          <a:p>
            <a:pPr indent="-330200" lvl="0" marL="457200" rtl="0" algn="l">
              <a:spcBef>
                <a:spcPts val="0"/>
              </a:spcBef>
              <a:spcAft>
                <a:spcPts val="0"/>
              </a:spcAft>
              <a:buSzPts val="1600"/>
              <a:buChar char="●"/>
            </a:pPr>
            <a:r>
              <a:rPr lang="en" sz="1600"/>
              <a:t>Do PC3 using same thing by finding best fitting line that is perpendicular to PC1 and PC2</a:t>
            </a:r>
            <a:endParaRPr sz="1600"/>
          </a:p>
          <a:p>
            <a:pPr indent="-330200" lvl="0" marL="457200" rtl="0" algn="l">
              <a:spcBef>
                <a:spcPts val="0"/>
              </a:spcBef>
              <a:spcAft>
                <a:spcPts val="0"/>
              </a:spcAft>
              <a:buSzPts val="1600"/>
              <a:buChar char="●"/>
            </a:pPr>
            <a:r>
              <a:rPr lang="en" sz="1600"/>
              <a:t>Keep repeating this for 4 and so on</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PCA(Multivariate process)</a:t>
            </a:r>
            <a:endParaRPr b="1"/>
          </a:p>
        </p:txBody>
      </p:sp>
      <p:sp>
        <p:nvSpPr>
          <p:cNvPr id="296" name="Google Shape;296;p33"/>
          <p:cNvSpPr txBox="1"/>
          <p:nvPr>
            <p:ph idx="1" type="body"/>
          </p:nvPr>
        </p:nvSpPr>
        <p:spPr>
          <a:xfrm>
            <a:off x="1297500" y="123660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Assume X is a random vector [X1,X2,...Xp] of row vectors with covariance matrix, sigma and eigenvalues from lambda1, lambda2,...lambda all greater than 0</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rPr lang="en"/>
              <a:t>All of the e variables can be viewed as regression coefficients</a:t>
            </a:r>
            <a:endParaRPr/>
          </a:p>
          <a:p>
            <a:pPr indent="0" lvl="0" marL="0" rtl="0" algn="l">
              <a:spcBef>
                <a:spcPts val="1200"/>
              </a:spcBef>
              <a:spcAft>
                <a:spcPts val="1200"/>
              </a:spcAft>
              <a:buNone/>
            </a:pPr>
            <a:r>
              <a:rPr lang="en"/>
              <a:t>Y is function of random data, and it has population variance: </a:t>
            </a:r>
            <a:endParaRPr/>
          </a:p>
        </p:txBody>
      </p:sp>
      <p:pic>
        <p:nvPicPr>
          <p:cNvPr id="297" name="Google Shape;297;p33"/>
          <p:cNvPicPr preferRelativeResize="0"/>
          <p:nvPr/>
        </p:nvPicPr>
        <p:blipFill>
          <a:blip r:embed="rId3">
            <a:alphaModFix/>
          </a:blip>
          <a:stretch>
            <a:fillRect/>
          </a:stretch>
        </p:blipFill>
        <p:spPr>
          <a:xfrm>
            <a:off x="1390650" y="4000300"/>
            <a:ext cx="6362700" cy="952500"/>
          </a:xfrm>
          <a:prstGeom prst="rect">
            <a:avLst/>
          </a:prstGeom>
          <a:noFill/>
          <a:ln>
            <a:noFill/>
          </a:ln>
        </p:spPr>
      </p:pic>
      <p:pic>
        <p:nvPicPr>
          <p:cNvPr id="298" name="Google Shape;298;p33"/>
          <p:cNvPicPr preferRelativeResize="0"/>
          <p:nvPr/>
        </p:nvPicPr>
        <p:blipFill>
          <a:blip r:embed="rId4">
            <a:alphaModFix/>
          </a:blip>
          <a:stretch>
            <a:fillRect/>
          </a:stretch>
        </p:blipFill>
        <p:spPr>
          <a:xfrm>
            <a:off x="3077075" y="1881500"/>
            <a:ext cx="3479751" cy="1266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PCA(Multivariate process)</a:t>
            </a:r>
            <a:endParaRPr b="1"/>
          </a:p>
          <a:p>
            <a:pPr indent="0" lvl="0" marL="0" rtl="0" algn="l">
              <a:spcBef>
                <a:spcPts val="0"/>
              </a:spcBef>
              <a:spcAft>
                <a:spcPts val="0"/>
              </a:spcAft>
              <a:buNone/>
            </a:pPr>
            <a:r>
              <a:t/>
            </a:r>
            <a:endParaRPr/>
          </a:p>
        </p:txBody>
      </p:sp>
      <p:sp>
        <p:nvSpPr>
          <p:cNvPr id="304" name="Google Shape;304;p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Yi and Yj(i </a:t>
            </a:r>
            <a:r>
              <a:rPr lang="en"/>
              <a:t>being</a:t>
            </a:r>
            <a:r>
              <a:rPr lang="en"/>
              <a:t> row of y and j being column of y1 matrix) have population matrix, do this process known as eigenvalue decomposition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a:t>
            </a:r>
            <a:r>
              <a:rPr lang="en"/>
              <a:t>ij becomes one vector, which is how you find eigenvalues for </a:t>
            </a:r>
            <a:r>
              <a:rPr lang="en"/>
              <a:t>the</a:t>
            </a:r>
            <a:r>
              <a:rPr lang="en"/>
              <a:t> PCA components</a:t>
            </a:r>
            <a:endParaRPr/>
          </a:p>
          <a:p>
            <a:pPr indent="0" lvl="0" marL="0" rtl="0" algn="l">
              <a:spcBef>
                <a:spcPts val="1200"/>
              </a:spcBef>
              <a:spcAft>
                <a:spcPts val="1200"/>
              </a:spcAft>
              <a:buNone/>
            </a:pPr>
            <a:r>
              <a:t/>
            </a:r>
            <a:endParaRPr/>
          </a:p>
        </p:txBody>
      </p:sp>
      <p:pic>
        <p:nvPicPr>
          <p:cNvPr id="305" name="Google Shape;305;p34"/>
          <p:cNvPicPr preferRelativeResize="0"/>
          <p:nvPr/>
        </p:nvPicPr>
        <p:blipFill>
          <a:blip r:embed="rId3">
            <a:alphaModFix/>
          </a:blip>
          <a:stretch>
            <a:fillRect/>
          </a:stretch>
        </p:blipFill>
        <p:spPr>
          <a:xfrm>
            <a:off x="1428750" y="2181225"/>
            <a:ext cx="6286500" cy="781050"/>
          </a:xfrm>
          <a:prstGeom prst="rect">
            <a:avLst/>
          </a:prstGeom>
          <a:noFill/>
          <a:ln>
            <a:noFill/>
          </a:ln>
        </p:spPr>
      </p:pic>
      <p:pic>
        <p:nvPicPr>
          <p:cNvPr id="306" name="Google Shape;306;p34"/>
          <p:cNvPicPr preferRelativeResize="0"/>
          <p:nvPr/>
        </p:nvPicPr>
        <p:blipFill>
          <a:blip r:embed="rId4">
            <a:alphaModFix/>
          </a:blip>
          <a:stretch>
            <a:fillRect/>
          </a:stretch>
        </p:blipFill>
        <p:spPr>
          <a:xfrm>
            <a:off x="2669336" y="3296300"/>
            <a:ext cx="1251114" cy="1232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PCA(Multivariate process)</a:t>
            </a:r>
            <a:endParaRPr b="1"/>
          </a:p>
          <a:p>
            <a:pPr indent="0" lvl="0" marL="0" rtl="0" algn="l">
              <a:spcBef>
                <a:spcPts val="0"/>
              </a:spcBef>
              <a:spcAft>
                <a:spcPts val="0"/>
              </a:spcAft>
              <a:buNone/>
            </a:pPr>
            <a:r>
              <a:t/>
            </a:r>
            <a:endParaRPr/>
          </a:p>
        </p:txBody>
      </p:sp>
      <p:sp>
        <p:nvSpPr>
          <p:cNvPr id="312" name="Google Shape;312;p35"/>
          <p:cNvSpPr txBox="1"/>
          <p:nvPr>
            <p:ph idx="1" type="body"/>
          </p:nvPr>
        </p:nvSpPr>
        <p:spPr>
          <a:xfrm>
            <a:off x="1297500" y="1268775"/>
            <a:ext cx="7038900" cy="2911200"/>
          </a:xfrm>
          <a:prstGeom prst="rect">
            <a:avLst/>
          </a:prstGeom>
        </p:spPr>
        <p:txBody>
          <a:bodyPr anchorCtr="0" anchor="t" bIns="91425" lIns="91425" spcFirstLastPara="1" rIns="91425" wrap="square" tIns="91425">
            <a:normAutofit fontScale="25000" lnSpcReduction="20000"/>
          </a:bodyPr>
          <a:lstStyle/>
          <a:p>
            <a:pPr indent="-311150" lvl="0" marL="457200" rtl="0" algn="l">
              <a:spcBef>
                <a:spcPts val="0"/>
              </a:spcBef>
              <a:spcAft>
                <a:spcPts val="0"/>
              </a:spcAft>
              <a:buSzPct val="100000"/>
              <a:buChar char="●"/>
            </a:pPr>
            <a:r>
              <a:rPr lang="en" sz="5200"/>
              <a:t>As remembered from the conceptual process, we have to maximize the variance of the variance principal component(it has most variance)</a:t>
            </a:r>
            <a:endParaRPr sz="5200"/>
          </a:p>
          <a:p>
            <a:pPr indent="-311150" lvl="0" marL="457200" rtl="0" algn="l">
              <a:spcBef>
                <a:spcPts val="0"/>
              </a:spcBef>
              <a:spcAft>
                <a:spcPts val="0"/>
              </a:spcAft>
              <a:buSzPct val="100000"/>
              <a:buChar char="●"/>
            </a:pPr>
            <a:r>
              <a:rPr lang="en" sz="5200"/>
              <a:t>Now we are doing:</a:t>
            </a:r>
            <a:endParaRPr sz="52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ct val="100000"/>
              <a:buChar char="●"/>
            </a:pPr>
            <a:r>
              <a:rPr lang="en" sz="5200"/>
              <a:t>Sigma(k=l) is the elements from covariance matrix from the X matrix, so it would like this</a:t>
            </a:r>
            <a:endParaRPr sz="5200"/>
          </a:p>
          <a:p>
            <a:pPr indent="0" lvl="0" marL="457200" rtl="0" algn="l">
              <a:spcBef>
                <a:spcPts val="1200"/>
              </a:spcBef>
              <a:spcAft>
                <a:spcPts val="0"/>
              </a:spcAft>
              <a:buNone/>
            </a:pPr>
            <a:r>
              <a:t/>
            </a:r>
            <a:endParaRPr sz="5200"/>
          </a:p>
          <a:p>
            <a:pPr indent="-311150" lvl="0" marL="457200" rtl="0" algn="l">
              <a:spcBef>
                <a:spcPts val="1200"/>
              </a:spcBef>
              <a:spcAft>
                <a:spcPts val="0"/>
              </a:spcAft>
              <a:buSzPct val="100000"/>
              <a:buChar char="●"/>
            </a:pPr>
            <a:r>
              <a:rPr lang="en" sz="5200"/>
              <a:t>The variances will be multiplied, since you are looking at sigma11,which is sigma1^2, sigma22 which is sigma2^2, up until p which is the last variance</a:t>
            </a:r>
            <a:endParaRPr sz="5200"/>
          </a:p>
          <a:p>
            <a:pPr indent="0" lvl="0" marL="0" rtl="0" algn="l">
              <a:spcBef>
                <a:spcPts val="1200"/>
              </a:spcBef>
              <a:spcAft>
                <a:spcPts val="0"/>
              </a:spcAft>
              <a:buNone/>
            </a:pPr>
            <a:r>
              <a:t/>
            </a:r>
            <a:endParaRPr sz="2350"/>
          </a:p>
          <a:p>
            <a:pPr indent="0" lvl="0" marL="457200" rtl="0" algn="l">
              <a:spcBef>
                <a:spcPts val="1200"/>
              </a:spcBef>
              <a:spcAft>
                <a:spcPts val="0"/>
              </a:spcAft>
              <a:buNone/>
            </a:pPr>
            <a:r>
              <a:t/>
            </a:r>
            <a:endParaRPr sz="2350"/>
          </a:p>
          <a:p>
            <a:pPr indent="0" lvl="0" marL="457200" rtl="0" algn="l">
              <a:spcBef>
                <a:spcPts val="1200"/>
              </a:spcBef>
              <a:spcAft>
                <a:spcPts val="1200"/>
              </a:spcAft>
              <a:buNone/>
            </a:pPr>
            <a:r>
              <a:t/>
            </a:r>
            <a:endParaRPr/>
          </a:p>
        </p:txBody>
      </p:sp>
      <p:pic>
        <p:nvPicPr>
          <p:cNvPr id="313" name="Google Shape;313;p35"/>
          <p:cNvPicPr preferRelativeResize="0"/>
          <p:nvPr/>
        </p:nvPicPr>
        <p:blipFill>
          <a:blip r:embed="rId3">
            <a:alphaModFix/>
          </a:blip>
          <a:stretch>
            <a:fillRect/>
          </a:stretch>
        </p:blipFill>
        <p:spPr>
          <a:xfrm>
            <a:off x="1597600" y="1940025"/>
            <a:ext cx="5948800" cy="914100"/>
          </a:xfrm>
          <a:prstGeom prst="rect">
            <a:avLst/>
          </a:prstGeom>
          <a:noFill/>
          <a:ln>
            <a:noFill/>
          </a:ln>
        </p:spPr>
      </p:pic>
      <p:pic>
        <p:nvPicPr>
          <p:cNvPr id="314" name="Google Shape;314;p35"/>
          <p:cNvPicPr preferRelativeResize="0"/>
          <p:nvPr/>
        </p:nvPicPr>
        <p:blipFill>
          <a:blip r:embed="rId4">
            <a:alphaModFix/>
          </a:blip>
          <a:stretch>
            <a:fillRect/>
          </a:stretch>
        </p:blipFill>
        <p:spPr>
          <a:xfrm>
            <a:off x="3637063" y="4113375"/>
            <a:ext cx="1869875" cy="746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PCA(Multivariate process)</a:t>
            </a:r>
            <a:endParaRPr b="1" sz="2500"/>
          </a:p>
        </p:txBody>
      </p:sp>
      <p:sp>
        <p:nvSpPr>
          <p:cNvPr id="320" name="Google Shape;320;p3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lang="en" sz="1600"/>
              <a:t>As we remember, we wanted to maximize the sum of squares from projected points on PCA graph to origin</a:t>
            </a:r>
            <a:endParaRPr sz="1600"/>
          </a:p>
          <a:p>
            <a:pPr indent="-330200" lvl="0" marL="457200" rtl="0" algn="l">
              <a:spcBef>
                <a:spcPts val="0"/>
              </a:spcBef>
              <a:spcAft>
                <a:spcPts val="0"/>
              </a:spcAft>
              <a:buSzPts val="1600"/>
              <a:buChar char="●"/>
            </a:pPr>
            <a:r>
              <a:rPr lang="en" sz="1600"/>
              <a:t>Here, we are maximizing the variance with the restraint that the sum of squared coefficients of eigenvalues in e1  add to 1</a:t>
            </a:r>
            <a:endParaRPr sz="1600"/>
          </a:p>
          <a:p>
            <a:pPr indent="-330200" lvl="0" marL="457200" rtl="0" algn="l">
              <a:spcBef>
                <a:spcPts val="0"/>
              </a:spcBef>
              <a:spcAft>
                <a:spcPts val="0"/>
              </a:spcAft>
              <a:buSzPts val="1600"/>
              <a:buChar char="●"/>
            </a:pPr>
            <a:r>
              <a:rPr lang="en" sz="1600"/>
              <a:t>Instead of guessing points on a graph with a Best line of Fit, the difference is that now we are doing it with eigenvalues from each Y equation given</a:t>
            </a:r>
            <a:endParaRPr sz="1600"/>
          </a:p>
          <a:p>
            <a:pPr indent="-330200" lvl="0" marL="457200" rtl="0" algn="l">
              <a:spcBef>
                <a:spcPts val="0"/>
              </a:spcBef>
              <a:spcAft>
                <a:spcPts val="0"/>
              </a:spcAft>
              <a:buSzPts val="1600"/>
              <a:buChar char="●"/>
            </a:pPr>
            <a:r>
              <a:rPr lang="en" sz="1600"/>
              <a:t>Do the same with all other eigenvalues to find PCA</a:t>
            </a:r>
            <a:endParaRPr sz="1600"/>
          </a:p>
          <a:p>
            <a:pPr indent="-330200" lvl="0" marL="457200" rtl="0" algn="l">
              <a:spcBef>
                <a:spcPts val="0"/>
              </a:spcBef>
              <a:spcAft>
                <a:spcPts val="0"/>
              </a:spcAft>
              <a:buSzPts val="1600"/>
              <a:buChar char="●"/>
            </a:pPr>
            <a:r>
              <a:rPr lang="en" sz="1600"/>
              <a:t>The difference here is that you are now testing an eigenvector to see its best fit rather than a data point</a:t>
            </a:r>
            <a:endParaRPr sz="1600"/>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PCA(Multivariate process)</a:t>
            </a:r>
            <a:endParaRPr b="1"/>
          </a:p>
          <a:p>
            <a:pPr indent="0" lvl="0" marL="0" rtl="0" algn="l">
              <a:spcBef>
                <a:spcPts val="0"/>
              </a:spcBef>
              <a:spcAft>
                <a:spcPts val="0"/>
              </a:spcAft>
              <a:buNone/>
            </a:pPr>
            <a:r>
              <a:t/>
            </a:r>
            <a:endParaRPr/>
          </a:p>
        </p:txBody>
      </p:sp>
      <p:sp>
        <p:nvSpPr>
          <p:cNvPr id="326" name="Google Shape;326;p3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For the second component, some parts of the process are the same and some have differences</a:t>
            </a:r>
            <a:endParaRPr/>
          </a:p>
          <a:p>
            <a:pPr indent="-311150" lvl="0" marL="457200" rtl="0" algn="l">
              <a:spcBef>
                <a:spcPts val="0"/>
              </a:spcBef>
              <a:spcAft>
                <a:spcPts val="0"/>
              </a:spcAft>
              <a:buSzPts val="1300"/>
              <a:buChar char="●"/>
            </a:pPr>
            <a:r>
              <a:rPr lang="en"/>
              <a:t>We are looking at the second eigenvector</a:t>
            </a:r>
            <a:endParaRPr/>
          </a:p>
          <a:p>
            <a:pPr indent="-311150" lvl="0" marL="457200" rtl="0" algn="l">
              <a:spcBef>
                <a:spcPts val="0"/>
              </a:spcBef>
              <a:spcAft>
                <a:spcPts val="0"/>
              </a:spcAft>
              <a:buSzPts val="1300"/>
              <a:buChar char="●"/>
            </a:pPr>
            <a:r>
              <a:rPr lang="en"/>
              <a:t>The maximizing variance is the same, so it is still</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We are also taking in the variances from the X matrix with sigma variable again</a:t>
            </a:r>
            <a:endParaRPr/>
          </a:p>
          <a:p>
            <a:pPr indent="-311150" lvl="0" marL="457200" rtl="0" algn="l">
              <a:spcBef>
                <a:spcPts val="0"/>
              </a:spcBef>
              <a:spcAft>
                <a:spcPts val="0"/>
              </a:spcAft>
              <a:buSzPts val="1300"/>
              <a:buChar char="●"/>
            </a:pPr>
            <a:r>
              <a:rPr lang="en"/>
              <a:t>The squared coefficients of e2 will equal 1</a:t>
            </a:r>
            <a:endParaRPr/>
          </a:p>
          <a:p>
            <a:pPr indent="0" lvl="0" marL="457200" rtl="0" algn="l">
              <a:spcBef>
                <a:spcPts val="1200"/>
              </a:spcBef>
              <a:spcAft>
                <a:spcPts val="1200"/>
              </a:spcAft>
              <a:buNone/>
            </a:pPr>
            <a:r>
              <a:t/>
            </a:r>
            <a:endParaRPr/>
          </a:p>
        </p:txBody>
      </p:sp>
      <p:pic>
        <p:nvPicPr>
          <p:cNvPr id="327" name="Google Shape;327;p37"/>
          <p:cNvPicPr preferRelativeResize="0"/>
          <p:nvPr/>
        </p:nvPicPr>
        <p:blipFill>
          <a:blip r:embed="rId3">
            <a:alphaModFix/>
          </a:blip>
          <a:stretch>
            <a:fillRect/>
          </a:stretch>
        </p:blipFill>
        <p:spPr>
          <a:xfrm>
            <a:off x="2315925" y="2571738"/>
            <a:ext cx="4616200" cy="716225"/>
          </a:xfrm>
          <a:prstGeom prst="rect">
            <a:avLst/>
          </a:prstGeom>
          <a:noFill/>
          <a:ln>
            <a:noFill/>
          </a:ln>
        </p:spPr>
      </p:pic>
      <p:pic>
        <p:nvPicPr>
          <p:cNvPr id="328" name="Google Shape;328;p37"/>
          <p:cNvPicPr preferRelativeResize="0"/>
          <p:nvPr/>
        </p:nvPicPr>
        <p:blipFill>
          <a:blip r:embed="rId4">
            <a:alphaModFix/>
          </a:blip>
          <a:stretch>
            <a:fillRect/>
          </a:stretch>
        </p:blipFill>
        <p:spPr>
          <a:xfrm>
            <a:off x="5892570" y="3735775"/>
            <a:ext cx="2099280" cy="716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PCA(Multivariate process)</a:t>
            </a:r>
            <a:endParaRPr b="1"/>
          </a:p>
          <a:p>
            <a:pPr indent="0" lvl="0" marL="0" rtl="0" algn="l">
              <a:spcBef>
                <a:spcPts val="0"/>
              </a:spcBef>
              <a:spcAft>
                <a:spcPts val="0"/>
              </a:spcAft>
              <a:buNone/>
            </a:pPr>
            <a:r>
              <a:t/>
            </a:r>
            <a:endParaRPr/>
          </a:p>
        </p:txBody>
      </p:sp>
      <p:sp>
        <p:nvSpPr>
          <p:cNvPr id="334" name="Google Shape;334;p3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t>The additional constraint is that the covariance of Y1 and Y2 are uncorrelated, which includes each of its eigenvectors</a:t>
            </a:r>
            <a:endParaRPr sz="1600"/>
          </a:p>
          <a:p>
            <a:pPr indent="0" lvl="0" marL="45720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Making it equal to 0 makes Y2 and Y1 perfectly uncorrelated, hence if you remember from the conceptual process, first two PCAs are perpendicular</a:t>
            </a:r>
            <a:endParaRPr sz="1600"/>
          </a:p>
          <a:p>
            <a:pPr indent="-330200" lvl="0" marL="457200" rtl="0" algn="l">
              <a:spcBef>
                <a:spcPts val="0"/>
              </a:spcBef>
              <a:spcAft>
                <a:spcPts val="0"/>
              </a:spcAft>
              <a:buSzPts val="1600"/>
              <a:buChar char="●"/>
            </a:pPr>
            <a:r>
              <a:rPr lang="en" sz="1600"/>
              <a:t>This is because e1 and e2 are opposites and reciprocal, which creates orthogonality</a:t>
            </a:r>
            <a:endParaRPr sz="1600"/>
          </a:p>
          <a:p>
            <a:pPr indent="0" lvl="0" marL="0" rtl="0" algn="l">
              <a:spcBef>
                <a:spcPts val="1200"/>
              </a:spcBef>
              <a:spcAft>
                <a:spcPts val="1200"/>
              </a:spcAft>
              <a:buNone/>
            </a:pPr>
            <a:r>
              <a:t/>
            </a:r>
            <a:endParaRPr/>
          </a:p>
        </p:txBody>
      </p:sp>
      <p:pic>
        <p:nvPicPr>
          <p:cNvPr id="335" name="Google Shape;335;p38"/>
          <p:cNvPicPr preferRelativeResize="0"/>
          <p:nvPr/>
        </p:nvPicPr>
        <p:blipFill>
          <a:blip r:embed="rId3">
            <a:alphaModFix/>
          </a:blip>
          <a:stretch>
            <a:fillRect/>
          </a:stretch>
        </p:blipFill>
        <p:spPr>
          <a:xfrm>
            <a:off x="2388850" y="2156875"/>
            <a:ext cx="4130499" cy="5712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PCA(Multivariate process)</a:t>
            </a:r>
            <a:endParaRPr b="1"/>
          </a:p>
          <a:p>
            <a:pPr indent="0" lvl="0" marL="0" rtl="0" algn="l">
              <a:spcBef>
                <a:spcPts val="0"/>
              </a:spcBef>
              <a:spcAft>
                <a:spcPts val="0"/>
              </a:spcAft>
              <a:buNone/>
            </a:pPr>
            <a:r>
              <a:t/>
            </a:r>
            <a:endParaRPr b="1"/>
          </a:p>
        </p:txBody>
      </p:sp>
      <p:sp>
        <p:nvSpPr>
          <p:cNvPr id="341" name="Google Shape;341;p39"/>
          <p:cNvSpPr txBox="1"/>
          <p:nvPr>
            <p:ph idx="1" type="body"/>
          </p:nvPr>
        </p:nvSpPr>
        <p:spPr>
          <a:xfrm>
            <a:off x="1297500" y="1142375"/>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Remember for the graphical analysis we </a:t>
            </a:r>
            <a:r>
              <a:rPr lang="en" sz="1400"/>
              <a:t>find the best fitting line that is perpendicular to PC1 and PC2?</a:t>
            </a:r>
            <a:endParaRPr sz="1400"/>
          </a:p>
          <a:p>
            <a:pPr indent="-317500" lvl="0" marL="457200" rtl="0" algn="l">
              <a:spcBef>
                <a:spcPts val="0"/>
              </a:spcBef>
              <a:spcAft>
                <a:spcPts val="0"/>
              </a:spcAft>
              <a:buSzPts val="1400"/>
              <a:buChar char="●"/>
            </a:pPr>
            <a:r>
              <a:rPr lang="en" sz="1400"/>
              <a:t>And in terms of eigenvalues remember we made it equal to 0 when they are perpendicular for PC2 and PC1 = 1?</a:t>
            </a:r>
            <a:endParaRPr sz="1400"/>
          </a:p>
          <a:p>
            <a:pPr indent="-317500" lvl="0" marL="457200" rtl="0" algn="l">
              <a:spcBef>
                <a:spcPts val="0"/>
              </a:spcBef>
              <a:spcAft>
                <a:spcPts val="0"/>
              </a:spcAft>
              <a:buSzPts val="1400"/>
              <a:buChar char="●"/>
            </a:pPr>
            <a:r>
              <a:rPr lang="en" sz="1400"/>
              <a:t>Same thing applies, here we take into account all the previous Y covariances and take eigenvectors which are as uncorrelated as previous ones</a:t>
            </a:r>
            <a:endParaRPr sz="1400"/>
          </a:p>
          <a:p>
            <a:pPr indent="-317500" lvl="0" marL="457200" rtl="0" algn="l">
              <a:spcBef>
                <a:spcPts val="0"/>
              </a:spcBef>
              <a:spcAft>
                <a:spcPts val="0"/>
              </a:spcAft>
              <a:buSzPts val="1400"/>
              <a:buChar char="●"/>
            </a:pPr>
            <a:r>
              <a:rPr lang="en" sz="1400"/>
              <a:t>This means that it is equal to 0, as 0 is perpendicular, and we just keep repeating the process</a:t>
            </a:r>
            <a:endParaRPr sz="1400"/>
          </a:p>
          <a:p>
            <a:pPr indent="0" lvl="0" marL="0" rtl="0" algn="l">
              <a:spcBef>
                <a:spcPts val="1200"/>
              </a:spcBef>
              <a:spcAft>
                <a:spcPts val="1200"/>
              </a:spcAft>
              <a:buNone/>
            </a:pPr>
            <a:r>
              <a:t/>
            </a:r>
            <a:endParaRPr/>
          </a:p>
        </p:txBody>
      </p:sp>
      <p:pic>
        <p:nvPicPr>
          <p:cNvPr id="342" name="Google Shape;342;p39"/>
          <p:cNvPicPr preferRelativeResize="0"/>
          <p:nvPr/>
        </p:nvPicPr>
        <p:blipFill>
          <a:blip r:embed="rId3">
            <a:alphaModFix/>
          </a:blip>
          <a:stretch>
            <a:fillRect/>
          </a:stretch>
        </p:blipFill>
        <p:spPr>
          <a:xfrm>
            <a:off x="3321799" y="3097150"/>
            <a:ext cx="2990300" cy="1995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PCA(Multivariate process)</a:t>
            </a:r>
            <a:endParaRPr b="1"/>
          </a:p>
          <a:p>
            <a:pPr indent="0" lvl="0" marL="0" rtl="0" algn="l">
              <a:spcBef>
                <a:spcPts val="0"/>
              </a:spcBef>
              <a:spcAft>
                <a:spcPts val="0"/>
              </a:spcAft>
              <a:buNone/>
            </a:pPr>
            <a:r>
              <a:t/>
            </a:r>
            <a:endParaRPr/>
          </a:p>
        </p:txBody>
      </p:sp>
      <p:sp>
        <p:nvSpPr>
          <p:cNvPr id="348" name="Google Shape;348;p40"/>
          <p:cNvSpPr txBox="1"/>
          <p:nvPr>
            <p:ph idx="1" type="body"/>
          </p:nvPr>
        </p:nvSpPr>
        <p:spPr>
          <a:xfrm>
            <a:off x="1297500" y="12411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 Sigma(p x p) matrix have a eigenvalue-eigenvector pair (lambda, ei), then the ith </a:t>
            </a:r>
            <a:r>
              <a:rPr lang="en"/>
              <a:t>component</a:t>
            </a:r>
            <a:r>
              <a:rPr lang="en"/>
              <a:t> be given by Y- = eT * X matrix</a:t>
            </a:r>
            <a:endParaRPr/>
          </a:p>
          <a:p>
            <a:pPr indent="0" lvl="0" marL="0" rtl="0" algn="l">
              <a:spcBef>
                <a:spcPts val="1200"/>
              </a:spcBef>
              <a:spcAft>
                <a:spcPts val="0"/>
              </a:spcAft>
              <a:buNone/>
            </a:pPr>
            <a:r>
              <a:rPr lang="en"/>
              <a:t>Because of this , Var(Yi) = eT*sum of all es which is equal to lambai with covariance(Yi, Yk)</a:t>
            </a:r>
            <a:endParaRPr/>
          </a:p>
          <a:p>
            <a:pPr indent="0" lvl="0" marL="0" rtl="0" algn="l">
              <a:spcBef>
                <a:spcPts val="1200"/>
              </a:spcBef>
              <a:spcAft>
                <a:spcPts val="0"/>
              </a:spcAft>
              <a:buNone/>
            </a:pPr>
            <a:r>
              <a:rPr lang="en"/>
              <a:t>Total </a:t>
            </a:r>
            <a:r>
              <a:rPr lang="en"/>
              <a:t>population variance = summation of Lamdai values</a:t>
            </a:r>
            <a:endParaRPr/>
          </a:p>
          <a:p>
            <a:pPr indent="0" lvl="0" marL="0" rtl="0" algn="l">
              <a:spcBef>
                <a:spcPts val="1200"/>
              </a:spcBef>
              <a:spcAft>
                <a:spcPts val="1200"/>
              </a:spcAft>
              <a:buNone/>
            </a:pPr>
            <a:r>
              <a:t/>
            </a:r>
            <a:endParaRPr/>
          </a:p>
        </p:txBody>
      </p:sp>
      <p:pic>
        <p:nvPicPr>
          <p:cNvPr id="349" name="Google Shape;349;p40"/>
          <p:cNvPicPr preferRelativeResize="0"/>
          <p:nvPr/>
        </p:nvPicPr>
        <p:blipFill>
          <a:blip r:embed="rId3">
            <a:alphaModFix/>
          </a:blip>
          <a:stretch>
            <a:fillRect/>
          </a:stretch>
        </p:blipFill>
        <p:spPr>
          <a:xfrm>
            <a:off x="1400250" y="2571752"/>
            <a:ext cx="6872848" cy="982950"/>
          </a:xfrm>
          <a:prstGeom prst="rect">
            <a:avLst/>
          </a:prstGeom>
          <a:noFill/>
          <a:ln>
            <a:noFill/>
          </a:ln>
        </p:spPr>
      </p:pic>
      <p:pic>
        <p:nvPicPr>
          <p:cNvPr id="350" name="Google Shape;350;p40"/>
          <p:cNvPicPr preferRelativeResize="0"/>
          <p:nvPr/>
        </p:nvPicPr>
        <p:blipFill>
          <a:blip r:embed="rId4">
            <a:alphaModFix/>
          </a:blip>
          <a:stretch>
            <a:fillRect/>
          </a:stretch>
        </p:blipFill>
        <p:spPr>
          <a:xfrm>
            <a:off x="1707638" y="3554700"/>
            <a:ext cx="5728724" cy="14530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Standardized Variables</a:t>
            </a:r>
            <a:endParaRPr b="1"/>
          </a:p>
        </p:txBody>
      </p:sp>
      <p:sp>
        <p:nvSpPr>
          <p:cNvPr id="356" name="Google Shape;356;p41"/>
          <p:cNvSpPr txBox="1"/>
          <p:nvPr>
            <p:ph idx="1" type="body"/>
          </p:nvPr>
        </p:nvSpPr>
        <p:spPr>
          <a:xfrm>
            <a:off x="1297500" y="148480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choose to standardize variables fi they are measured on scales with differing ranges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Xij is equal to data for j in unit i of X matrix</a:t>
            </a:r>
            <a:endParaRPr/>
          </a:p>
          <a:p>
            <a:pPr indent="-311150" lvl="0" marL="457200" rtl="0" algn="l">
              <a:spcBef>
                <a:spcPts val="0"/>
              </a:spcBef>
              <a:spcAft>
                <a:spcPts val="0"/>
              </a:spcAft>
              <a:buSzPts val="1300"/>
              <a:buChar char="●"/>
            </a:pPr>
            <a:r>
              <a:rPr lang="en"/>
              <a:t>X bar j is mean vector x’s variable j</a:t>
            </a:r>
            <a:endParaRPr/>
          </a:p>
          <a:p>
            <a:pPr indent="-311150" lvl="0" marL="457200" rtl="0" algn="l">
              <a:spcBef>
                <a:spcPts val="0"/>
              </a:spcBef>
              <a:spcAft>
                <a:spcPts val="0"/>
              </a:spcAft>
              <a:buSzPts val="1300"/>
              <a:buChar char="●"/>
            </a:pPr>
            <a:r>
              <a:rPr lang="en"/>
              <a:t>Sj is sample standard deviation </a:t>
            </a:r>
            <a:endParaRPr/>
          </a:p>
          <a:p>
            <a:pPr indent="-311150" lvl="0" marL="457200" rtl="0" algn="l">
              <a:spcBef>
                <a:spcPts val="0"/>
              </a:spcBef>
              <a:spcAft>
                <a:spcPts val="0"/>
              </a:spcAft>
              <a:buSzPts val="1300"/>
              <a:buChar char="●"/>
            </a:pPr>
            <a:r>
              <a:rPr lang="en"/>
              <a:t>Equation is similar to regular PCA</a:t>
            </a:r>
            <a:endParaRPr/>
          </a:p>
        </p:txBody>
      </p:sp>
      <p:pic>
        <p:nvPicPr>
          <p:cNvPr id="357" name="Google Shape;357;p41"/>
          <p:cNvPicPr preferRelativeResize="0"/>
          <p:nvPr/>
        </p:nvPicPr>
        <p:blipFill>
          <a:blip r:embed="rId3">
            <a:alphaModFix/>
          </a:blip>
          <a:stretch>
            <a:fillRect/>
          </a:stretch>
        </p:blipFill>
        <p:spPr>
          <a:xfrm>
            <a:off x="1814750" y="1814000"/>
            <a:ext cx="2491371" cy="914100"/>
          </a:xfrm>
          <a:prstGeom prst="rect">
            <a:avLst/>
          </a:prstGeom>
          <a:noFill/>
          <a:ln>
            <a:noFill/>
          </a:ln>
        </p:spPr>
      </p:pic>
      <p:pic>
        <p:nvPicPr>
          <p:cNvPr id="358" name="Google Shape;358;p41"/>
          <p:cNvPicPr preferRelativeResize="0"/>
          <p:nvPr/>
        </p:nvPicPr>
        <p:blipFill>
          <a:blip r:embed="rId4">
            <a:alphaModFix/>
          </a:blip>
          <a:stretch>
            <a:fillRect/>
          </a:stretch>
        </p:blipFill>
        <p:spPr>
          <a:xfrm>
            <a:off x="5250725" y="2728100"/>
            <a:ext cx="2784550" cy="1149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4857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PCA Analysis and Introduction</a:t>
            </a:r>
            <a:endParaRPr b="1" sz="250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t>This is a process use to calculate the variance for each characteristic(p) in the data</a:t>
            </a:r>
            <a:endParaRPr sz="1600"/>
          </a:p>
          <a:p>
            <a:pPr indent="-330200" lvl="0" marL="457200" rtl="0" algn="l">
              <a:spcBef>
                <a:spcPts val="0"/>
              </a:spcBef>
              <a:spcAft>
                <a:spcPts val="0"/>
              </a:spcAft>
              <a:buSzPts val="1600"/>
              <a:buChar char="●"/>
            </a:pPr>
            <a:r>
              <a:rPr lang="en" sz="1600"/>
              <a:t>It does this by reducing dimensionality for each trait</a:t>
            </a:r>
            <a:endParaRPr sz="1600"/>
          </a:p>
          <a:p>
            <a:pPr indent="-330200" lvl="0" marL="457200" rtl="0" algn="l">
              <a:spcBef>
                <a:spcPts val="0"/>
              </a:spcBef>
              <a:spcAft>
                <a:spcPts val="0"/>
              </a:spcAft>
              <a:buSzPts val="1600"/>
              <a:buChar char="●"/>
            </a:pPr>
            <a:r>
              <a:rPr lang="en" sz="1600"/>
              <a:t>This is very </a:t>
            </a:r>
            <a:r>
              <a:rPr lang="en" sz="1600"/>
              <a:t>useful to see how the data is scattered, and seeing whether or not there are any relationships</a:t>
            </a:r>
            <a:endParaRPr sz="1600"/>
          </a:p>
          <a:p>
            <a:pPr indent="-330200" lvl="0" marL="457200" rtl="0" algn="l">
              <a:spcBef>
                <a:spcPts val="0"/>
              </a:spcBef>
              <a:spcAft>
                <a:spcPts val="0"/>
              </a:spcAft>
              <a:buSzPts val="1600"/>
              <a:buChar char="●"/>
            </a:pPr>
            <a:r>
              <a:rPr lang="en" sz="1600"/>
              <a:t>For example it can be used with Covid-19 data to see if any characteristics would lead to higher susceptibility of the disease, or a person’s health condition</a:t>
            </a:r>
            <a:endParaRPr sz="1600"/>
          </a:p>
          <a:p>
            <a:pPr indent="-330200" lvl="0" marL="457200" rtl="0" algn="l">
              <a:spcBef>
                <a:spcPts val="0"/>
              </a:spcBef>
              <a:spcAft>
                <a:spcPts val="0"/>
              </a:spcAft>
              <a:buSzPts val="1600"/>
              <a:buChar char="●"/>
            </a:pPr>
            <a:r>
              <a:rPr lang="en" sz="1600"/>
              <a:t>Used to make many inferences in the real world</a:t>
            </a:r>
            <a:endParaRPr sz="1600"/>
          </a:p>
          <a:p>
            <a:pPr indent="0" lvl="0" marL="45720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a:t>PC </a:t>
            </a:r>
            <a:r>
              <a:rPr b="1" lang="en"/>
              <a:t>for Covariance Matrices with Special Structure</a:t>
            </a:r>
            <a:endParaRPr b="1"/>
          </a:p>
        </p:txBody>
      </p:sp>
      <p:sp>
        <p:nvSpPr>
          <p:cNvPr id="364" name="Google Shape;364;p42"/>
          <p:cNvSpPr txBox="1"/>
          <p:nvPr>
            <p:ph idx="1" type="body"/>
          </p:nvPr>
        </p:nvSpPr>
        <p:spPr>
          <a:xfrm>
            <a:off x="1297500" y="1567550"/>
            <a:ext cx="7038900" cy="29112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rmAutofit fontScale="25000" lnSpcReduction="20000"/>
          </a:bodyPr>
          <a:lstStyle/>
          <a:p>
            <a:pPr indent="-304800" lvl="0" marL="457200" rtl="0" algn="l">
              <a:spcBef>
                <a:spcPts val="0"/>
              </a:spcBef>
              <a:spcAft>
                <a:spcPts val="0"/>
              </a:spcAft>
              <a:buSzPct val="100000"/>
              <a:buChar char="●"/>
            </a:pPr>
            <a:r>
              <a:rPr lang="en" sz="4800"/>
              <a:t>Find</a:t>
            </a:r>
            <a:r>
              <a:rPr lang="en" sz="4800"/>
              <a:t> Special Structure Situation</a:t>
            </a:r>
            <a:endParaRPr sz="4800"/>
          </a:p>
          <a:p>
            <a:pPr indent="-304800" lvl="1" marL="914400" rtl="0" algn="l">
              <a:spcBef>
                <a:spcPts val="0"/>
              </a:spcBef>
              <a:spcAft>
                <a:spcPts val="0"/>
              </a:spcAft>
              <a:buSzPct val="100000"/>
              <a:buChar char="○"/>
            </a:pPr>
            <a:r>
              <a:rPr lang="en" sz="4800"/>
              <a:t>First patterned covariance matrix</a:t>
            </a:r>
            <a:endParaRPr sz="4800"/>
          </a:p>
          <a:p>
            <a:pPr indent="-304800" lvl="1" marL="914400" rtl="0" algn="l">
              <a:spcBef>
                <a:spcPts val="0"/>
              </a:spcBef>
              <a:spcAft>
                <a:spcPts val="0"/>
              </a:spcAft>
              <a:buSzPct val="100000"/>
              <a:buChar char="○"/>
            </a:pPr>
            <a:r>
              <a:rPr lang="en" sz="4800"/>
              <a:t>Second patterned covariance matrix</a:t>
            </a:r>
            <a:endParaRPr sz="4800"/>
          </a:p>
          <a:p>
            <a:pPr indent="-304800" lvl="0" marL="457200" rtl="0" algn="l">
              <a:lnSpc>
                <a:spcPct val="100000"/>
              </a:lnSpc>
              <a:spcBef>
                <a:spcPts val="0"/>
              </a:spcBef>
              <a:spcAft>
                <a:spcPts val="0"/>
              </a:spcAft>
              <a:buSzPct val="100000"/>
              <a:buChar char="●"/>
            </a:pPr>
            <a:r>
              <a:rPr lang="en" sz="4800"/>
              <a:t>If X is normal distributed the contours of constant density are ellipsoids</a:t>
            </a:r>
            <a:endParaRPr sz="4800"/>
          </a:p>
          <a:p>
            <a:pPr indent="0" lvl="0" marL="457200" rtl="0" algn="l">
              <a:lnSpc>
                <a:spcPct val="100000"/>
              </a:lnSpc>
              <a:spcBef>
                <a:spcPts val="0"/>
              </a:spcBef>
              <a:spcAft>
                <a:spcPts val="0"/>
              </a:spcAft>
              <a:buNone/>
            </a:pPr>
            <a:r>
              <a:t/>
            </a:r>
            <a:endParaRPr sz="4800"/>
          </a:p>
          <a:p>
            <a:pPr indent="-304800" lvl="0" marL="457200" rtl="0" algn="l">
              <a:spcBef>
                <a:spcPts val="0"/>
              </a:spcBef>
              <a:spcAft>
                <a:spcPts val="0"/>
              </a:spcAft>
              <a:buSzPct val="100000"/>
              <a:buChar char="●"/>
            </a:pPr>
            <a:r>
              <a:rPr lang="en" sz="4800"/>
              <a:t>If the standardized variables Z1, … , Zp have a multivariate normal distribution with a covariance matrix given by 8-15, then the ellipsoids of constant density are “cigar shape”</a:t>
            </a:r>
            <a:endParaRPr sz="4800"/>
          </a:p>
          <a:p>
            <a:pPr indent="0" lvl="0" marL="457200" rtl="0" algn="l">
              <a:spcBef>
                <a:spcPts val="0"/>
              </a:spcBef>
              <a:spcAft>
                <a:spcPts val="0"/>
              </a:spcAft>
              <a:buNone/>
            </a:pPr>
            <a:r>
              <a:t/>
            </a:r>
            <a:endParaRPr sz="4800"/>
          </a:p>
          <a:p>
            <a:pPr indent="-304800" lvl="0" marL="457200" rtl="0" algn="l">
              <a:spcBef>
                <a:spcPts val="0"/>
              </a:spcBef>
              <a:spcAft>
                <a:spcPts val="0"/>
              </a:spcAft>
              <a:buSzPct val="100000"/>
              <a:buChar char="●"/>
            </a:pPr>
            <a:r>
              <a:rPr lang="en" sz="4800"/>
              <a:t>Things to consider:</a:t>
            </a:r>
            <a:endParaRPr sz="4800"/>
          </a:p>
          <a:p>
            <a:pPr indent="-304800" lvl="1" marL="914400" rtl="0" algn="l">
              <a:spcBef>
                <a:spcPts val="0"/>
              </a:spcBef>
              <a:spcAft>
                <a:spcPts val="0"/>
              </a:spcAft>
              <a:buSzPct val="100000"/>
              <a:buChar char="○"/>
            </a:pPr>
            <a:r>
              <a:rPr lang="en" sz="4800"/>
              <a:t>The amount of total sample variance explained</a:t>
            </a:r>
            <a:endParaRPr sz="4800"/>
          </a:p>
          <a:p>
            <a:pPr indent="-304800" lvl="1" marL="914400" rtl="0" algn="l">
              <a:spcBef>
                <a:spcPts val="0"/>
              </a:spcBef>
              <a:spcAft>
                <a:spcPts val="0"/>
              </a:spcAft>
              <a:buSzPct val="100000"/>
              <a:buChar char="○"/>
            </a:pPr>
            <a:r>
              <a:rPr lang="en" sz="4800"/>
              <a:t>The relative sizes of the eigenvalues (the variances of the sample components)</a:t>
            </a:r>
            <a:endParaRPr sz="4800"/>
          </a:p>
          <a:p>
            <a:pPr indent="-304800" lvl="1" marL="914400" rtl="0" algn="l">
              <a:spcBef>
                <a:spcPts val="0"/>
              </a:spcBef>
              <a:spcAft>
                <a:spcPts val="0"/>
              </a:spcAft>
              <a:buSzPct val="100000"/>
              <a:buChar char="○"/>
            </a:pPr>
            <a:r>
              <a:rPr lang="en" sz="4800"/>
              <a:t>The subject-matter interpretations of the components</a:t>
            </a:r>
            <a:endParaRPr sz="4800"/>
          </a:p>
          <a:p>
            <a:pPr indent="-304800" lvl="1" marL="914400" rtl="0" algn="l">
              <a:spcBef>
                <a:spcPts val="0"/>
              </a:spcBef>
              <a:spcAft>
                <a:spcPts val="0"/>
              </a:spcAft>
              <a:buSzPct val="100000"/>
              <a:buChar char="○"/>
            </a:pPr>
            <a:r>
              <a:rPr lang="en" sz="4800"/>
              <a:t>Etc.</a:t>
            </a:r>
            <a:endParaRPr sz="4800"/>
          </a:p>
          <a:p>
            <a:pPr indent="0" lvl="0" marL="0" rtl="0" algn="l">
              <a:spcBef>
                <a:spcPts val="1200"/>
              </a:spcBef>
              <a:spcAft>
                <a:spcPts val="0"/>
              </a:spcAft>
              <a:buNone/>
            </a:pPr>
            <a:r>
              <a:t/>
            </a:r>
            <a:endParaRPr sz="4000"/>
          </a:p>
          <a:p>
            <a:pPr indent="0" lvl="0" marL="457200" rtl="0" algn="l">
              <a:spcBef>
                <a:spcPts val="1200"/>
              </a:spcBef>
              <a:spcAft>
                <a:spcPts val="0"/>
              </a:spcAft>
              <a:buNone/>
            </a:pPr>
            <a:r>
              <a:t/>
            </a:r>
            <a:endParaRPr sz="4000"/>
          </a:p>
          <a:p>
            <a:pPr indent="0" lvl="0" marL="0" rtl="0" algn="l">
              <a:spcBef>
                <a:spcPts val="0"/>
              </a:spcBef>
              <a:spcAft>
                <a:spcPts val="0"/>
              </a:spcAft>
              <a:buNone/>
            </a:pPr>
            <a:r>
              <a:t/>
            </a:r>
            <a:endParaRPr/>
          </a:p>
          <a:p>
            <a:pPr indent="0" lvl="0" marL="0" rtl="0" algn="l">
              <a:spcBef>
                <a:spcPts val="1200"/>
              </a:spcBef>
              <a:spcAft>
                <a:spcPts val="1200"/>
              </a:spcAft>
              <a:buNone/>
            </a:pPr>
            <a:r>
              <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228600" rtl="0" algn="l">
              <a:lnSpc>
                <a:spcPct val="115000"/>
              </a:lnSpc>
              <a:spcBef>
                <a:spcPts val="0"/>
              </a:spcBef>
              <a:spcAft>
                <a:spcPts val="0"/>
              </a:spcAft>
              <a:buClr>
                <a:schemeClr val="dk1"/>
              </a:buClr>
              <a:buSzPct val="91666"/>
              <a:buFont typeface="Arial"/>
              <a:buNone/>
            </a:pPr>
            <a:r>
              <a:rPr b="1" lang="en"/>
              <a:t>The Number of Principal Components</a:t>
            </a:r>
            <a:endParaRPr b="1" sz="1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370" name="Google Shape;370;p4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 sz="1500"/>
              <a:t>Method</a:t>
            </a:r>
            <a:endParaRPr b="1" sz="1500"/>
          </a:p>
          <a:p>
            <a:pPr indent="-323850" lvl="1" marL="914400" rtl="0" algn="l">
              <a:spcBef>
                <a:spcPts val="0"/>
              </a:spcBef>
              <a:spcAft>
                <a:spcPts val="0"/>
              </a:spcAft>
              <a:buSzPts val="1500"/>
              <a:buChar char="○"/>
            </a:pPr>
            <a:r>
              <a:rPr lang="en" sz="1500"/>
              <a:t>Scree plot</a:t>
            </a:r>
            <a:endParaRPr sz="1500"/>
          </a:p>
          <a:p>
            <a:pPr indent="-323850" lvl="1" marL="914400" marR="0" rtl="0" algn="l">
              <a:lnSpc>
                <a:spcPct val="115000"/>
              </a:lnSpc>
              <a:spcBef>
                <a:spcPts val="0"/>
              </a:spcBef>
              <a:spcAft>
                <a:spcPts val="0"/>
              </a:spcAft>
              <a:buSzPts val="1500"/>
              <a:buChar char="○"/>
            </a:pPr>
            <a:r>
              <a:rPr lang="en" sz="1500"/>
              <a:t>With the eigenvalues ordered from largest to smallest</a:t>
            </a:r>
            <a:endParaRPr sz="1500"/>
          </a:p>
          <a:p>
            <a:pPr indent="-323850" lvl="1" marL="914400" marR="0" rtl="0" algn="l">
              <a:lnSpc>
                <a:spcPct val="115000"/>
              </a:lnSpc>
              <a:spcBef>
                <a:spcPts val="0"/>
              </a:spcBef>
              <a:spcAft>
                <a:spcPts val="0"/>
              </a:spcAft>
              <a:buSzPts val="1500"/>
              <a:buChar char="○"/>
            </a:pPr>
            <a:r>
              <a:rPr lang="en" sz="1500"/>
              <a:t>Look for elbow (bend)</a:t>
            </a:r>
            <a:endParaRPr sz="1500"/>
          </a:p>
          <a:p>
            <a:pPr indent="-323850" lvl="1" marL="914400" marR="0" rtl="0" algn="l">
              <a:lnSpc>
                <a:spcPct val="115000"/>
              </a:lnSpc>
              <a:spcBef>
                <a:spcPts val="0"/>
              </a:spcBef>
              <a:spcAft>
                <a:spcPts val="0"/>
              </a:spcAft>
              <a:buSzPts val="1500"/>
              <a:buChar char="○"/>
            </a:pPr>
            <a:r>
              <a:rPr lang="en" sz="1500"/>
              <a:t>The number of components is taken to be the point at which the remaining eigenvalues are relatively small and all about the same size</a:t>
            </a:r>
            <a:endParaRPr sz="15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228600" rtl="0" algn="l">
              <a:lnSpc>
                <a:spcPct val="115000"/>
              </a:lnSpc>
              <a:spcBef>
                <a:spcPts val="0"/>
              </a:spcBef>
              <a:spcAft>
                <a:spcPts val="0"/>
              </a:spcAft>
              <a:buClr>
                <a:schemeClr val="dk1"/>
              </a:buClr>
              <a:buSzPct val="45833"/>
              <a:buFont typeface="Arial"/>
              <a:buNone/>
            </a:pPr>
            <a:r>
              <a:rPr b="1" lang="en"/>
              <a:t>Graphing Principal Components</a:t>
            </a:r>
            <a:endParaRPr b="1"/>
          </a:p>
          <a:p>
            <a:pPr indent="0" lvl="0" marL="0" rtl="0" algn="l">
              <a:spcBef>
                <a:spcPts val="0"/>
              </a:spcBef>
              <a:spcAft>
                <a:spcPts val="0"/>
              </a:spcAft>
              <a:buNone/>
            </a:pPr>
            <a:r>
              <a:t/>
            </a:r>
            <a:endParaRPr/>
          </a:p>
        </p:txBody>
      </p:sp>
      <p:sp>
        <p:nvSpPr>
          <p:cNvPr id="376" name="Google Shape;376;p4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n" sz="1600"/>
              <a:t>Purpose</a:t>
            </a:r>
            <a:endParaRPr b="1" sz="1600"/>
          </a:p>
          <a:p>
            <a:pPr indent="-330200" lvl="1" marL="914400" rtl="0" algn="l">
              <a:spcBef>
                <a:spcPts val="0"/>
              </a:spcBef>
              <a:spcAft>
                <a:spcPts val="0"/>
              </a:spcAft>
              <a:buSzPts val="1600"/>
              <a:buChar char="○"/>
            </a:pPr>
            <a:r>
              <a:rPr lang="en" sz="1600"/>
              <a:t>To reveal suspect observations</a:t>
            </a:r>
            <a:endParaRPr sz="1600"/>
          </a:p>
          <a:p>
            <a:pPr indent="-330200" lvl="1" marL="914400" rtl="0" algn="l">
              <a:spcBef>
                <a:spcPts val="0"/>
              </a:spcBef>
              <a:spcAft>
                <a:spcPts val="0"/>
              </a:spcAft>
              <a:buSzPts val="1600"/>
              <a:buChar char="○"/>
            </a:pPr>
            <a:r>
              <a:rPr lang="en" sz="1600"/>
              <a:t> check on the assumption of normality (often verify the first few principal components are approximately normally distributed) can be used as the input data for additional analysis</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228600" rtl="0" algn="l">
              <a:lnSpc>
                <a:spcPct val="115000"/>
              </a:lnSpc>
              <a:spcBef>
                <a:spcPts val="0"/>
              </a:spcBef>
              <a:spcAft>
                <a:spcPts val="0"/>
              </a:spcAft>
              <a:buClr>
                <a:schemeClr val="dk1"/>
              </a:buClr>
              <a:buSzPct val="45833"/>
              <a:buFont typeface="Arial"/>
              <a:buNone/>
            </a:pPr>
            <a:r>
              <a:rPr b="1" lang="en"/>
              <a:t>Graphing Principal Components</a:t>
            </a:r>
            <a:endParaRPr b="1"/>
          </a:p>
          <a:p>
            <a:pPr indent="0" lvl="0" marL="0" rtl="0" algn="l">
              <a:spcBef>
                <a:spcPts val="0"/>
              </a:spcBef>
              <a:spcAft>
                <a:spcPts val="0"/>
              </a:spcAft>
              <a:buNone/>
            </a:pPr>
            <a:r>
              <a:t/>
            </a:r>
            <a:endParaRPr/>
          </a:p>
        </p:txBody>
      </p:sp>
      <p:sp>
        <p:nvSpPr>
          <p:cNvPr id="382" name="Google Shape;382;p4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322580" lvl="0" marL="457200" rtl="0" algn="l">
              <a:spcBef>
                <a:spcPts val="0"/>
              </a:spcBef>
              <a:spcAft>
                <a:spcPts val="0"/>
              </a:spcAft>
              <a:buSzPct val="100000"/>
              <a:buChar char="●"/>
            </a:pPr>
            <a:r>
              <a:rPr b="1" lang="en" sz="1600"/>
              <a:t>Steps</a:t>
            </a:r>
            <a:endParaRPr b="1" sz="1600"/>
          </a:p>
          <a:p>
            <a:pPr indent="-322580" lvl="1" marL="914400" rtl="0" algn="l">
              <a:spcBef>
                <a:spcPts val="0"/>
              </a:spcBef>
              <a:spcAft>
                <a:spcPts val="0"/>
              </a:spcAft>
              <a:buSzPct val="100000"/>
              <a:buChar char="○"/>
            </a:pPr>
            <a:r>
              <a:rPr lang="en" sz="1600"/>
              <a:t>To help check the normal assumption, construct scatter diagrams for pairs of the first few principal components, make qqplots from the sample values generated by each pc</a:t>
            </a:r>
            <a:endParaRPr sz="1600"/>
          </a:p>
          <a:p>
            <a:pPr indent="-322580" lvl="1" marL="914400" rtl="0" algn="l">
              <a:spcBef>
                <a:spcPts val="0"/>
              </a:spcBef>
              <a:spcAft>
                <a:spcPts val="0"/>
              </a:spcAft>
              <a:buSzPct val="100000"/>
              <a:buChar char="○"/>
            </a:pPr>
            <a:r>
              <a:rPr lang="en" sz="1600"/>
              <a:t>Construct scatter diagrams and qqplots for the last few pc, help to identify suspect observations</a:t>
            </a:r>
            <a:endParaRPr sz="1600"/>
          </a:p>
          <a:p>
            <a:pPr indent="-322580" lvl="0" marL="457200" rtl="0" algn="l">
              <a:spcBef>
                <a:spcPts val="0"/>
              </a:spcBef>
              <a:spcAft>
                <a:spcPts val="0"/>
              </a:spcAft>
              <a:buSzPct val="100000"/>
              <a:buChar char="●"/>
            </a:pPr>
            <a:r>
              <a:rPr b="1" lang="en" sz="1600"/>
              <a:t>Aware</a:t>
            </a:r>
            <a:endParaRPr b="1" sz="1600"/>
          </a:p>
          <a:p>
            <a:pPr indent="-322580" lvl="1" marL="914400" rtl="0" algn="l">
              <a:spcBef>
                <a:spcPts val="0"/>
              </a:spcBef>
              <a:spcAft>
                <a:spcPts val="0"/>
              </a:spcAft>
              <a:buSzPct val="100000"/>
              <a:buChar char="○"/>
            </a:pPr>
            <a:r>
              <a:rPr lang="en" sz="1600"/>
              <a:t>There are linear dependencies among the residuals from a linear regression analysis, the last eigenvalues will by zero, within rounding zero</a:t>
            </a:r>
            <a:endParaRPr sz="1600"/>
          </a:p>
          <a:p>
            <a:pPr indent="0" lvl="0" marL="0" rtl="0" algn="l">
              <a:spcBef>
                <a:spcPts val="0"/>
              </a:spcBef>
              <a:spcAft>
                <a:spcPts val="0"/>
              </a:spcAft>
              <a:buNone/>
            </a:pPr>
            <a:r>
              <a:t/>
            </a:r>
            <a:endParaRPr/>
          </a:p>
          <a:p>
            <a:pPr indent="0" lvl="0" marL="0" rtl="0" algn="l">
              <a:spcBef>
                <a:spcPts val="120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228600" rtl="0" algn="l">
              <a:lnSpc>
                <a:spcPct val="115000"/>
              </a:lnSpc>
              <a:spcBef>
                <a:spcPts val="0"/>
              </a:spcBef>
              <a:spcAft>
                <a:spcPts val="0"/>
              </a:spcAft>
              <a:buClr>
                <a:schemeClr val="dk1"/>
              </a:buClr>
              <a:buSzPct val="37217"/>
              <a:buFont typeface="Arial"/>
              <a:buNone/>
            </a:pPr>
            <a:r>
              <a:rPr b="1" lang="en" sz="2955"/>
              <a:t>Large sample inference</a:t>
            </a:r>
            <a:endParaRPr b="1" sz="1755">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388" name="Google Shape;388;p4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9" name="Google Shape;389;p46"/>
          <p:cNvPicPr preferRelativeResize="0"/>
          <p:nvPr/>
        </p:nvPicPr>
        <p:blipFill>
          <a:blip r:embed="rId3">
            <a:alphaModFix/>
          </a:blip>
          <a:stretch>
            <a:fillRect/>
          </a:stretch>
        </p:blipFill>
        <p:spPr>
          <a:xfrm>
            <a:off x="1297500" y="1567550"/>
            <a:ext cx="7411175" cy="2911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latin typeface="Lato"/>
                <a:ea typeface="Lato"/>
                <a:cs typeface="Lato"/>
                <a:sym typeface="Lato"/>
              </a:rPr>
              <a:t>Prcomp</a:t>
            </a:r>
            <a:endParaRPr b="1" sz="2500">
              <a:latin typeface="Lato"/>
              <a:ea typeface="Lato"/>
              <a:cs typeface="Lato"/>
              <a:sym typeface="Lato"/>
            </a:endParaRPr>
          </a:p>
        </p:txBody>
      </p:sp>
      <p:sp>
        <p:nvSpPr>
          <p:cNvPr id="395" name="Google Shape;395;p47"/>
          <p:cNvSpPr txBox="1"/>
          <p:nvPr/>
        </p:nvSpPr>
        <p:spPr>
          <a:xfrm>
            <a:off x="703050" y="1537950"/>
            <a:ext cx="8227800" cy="30093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None/>
            </a:pPr>
            <a:r>
              <a:t/>
            </a:r>
            <a:endParaRPr sz="10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Principal component based regression methods, including principal component regression (PCR) and partial least squares regression (PLS). </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These methods are very useful for multivariate data containing correlated predictors. </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The presence of correlation in the data allows to summarize the data into few non-redundant components that can be used in the regression model. </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Compared to ridge regression and lasso (Chapter @ref(penalized-regression)), the final PCR and PLS models are more difficult to interpret, because they do not perform any kind of variable selection or even directly produce regression coefficient estimates.</a:t>
            </a:r>
            <a:endParaRPr sz="1600">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Prcomp code</a:t>
            </a:r>
            <a:endParaRPr b="1"/>
          </a:p>
        </p:txBody>
      </p:sp>
      <p:sp>
        <p:nvSpPr>
          <p:cNvPr id="401" name="Google Shape;401;p48"/>
          <p:cNvSpPr txBox="1"/>
          <p:nvPr/>
        </p:nvSpPr>
        <p:spPr>
          <a:xfrm>
            <a:off x="1349250" y="1079475"/>
            <a:ext cx="6935400" cy="409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FFFF"/>
                </a:solidFill>
                <a:latin typeface="Lato"/>
                <a:ea typeface="Lato"/>
                <a:cs typeface="Lato"/>
                <a:sym typeface="Lato"/>
              </a:rPr>
              <a:t>us &lt;- read_excel("Desktop/490 project/us_states_covid19_daily.xlsx")</a:t>
            </a:r>
            <a:endParaRPr sz="1600">
              <a:solidFill>
                <a:srgbClr val="FFFFFF"/>
              </a:solidFill>
              <a:latin typeface="Lato"/>
              <a:ea typeface="Lato"/>
              <a:cs typeface="Lato"/>
              <a:sym typeface="Lato"/>
            </a:endParaRPr>
          </a:p>
          <a:p>
            <a:pPr indent="0" lvl="0" marL="0" rtl="0" algn="l">
              <a:spcBef>
                <a:spcPts val="0"/>
              </a:spcBef>
              <a:spcAft>
                <a:spcPts val="0"/>
              </a:spcAft>
              <a:buNone/>
            </a:pPr>
            <a:r>
              <a:rPr lang="en" sz="1600">
                <a:solidFill>
                  <a:srgbClr val="FFFFFF"/>
                </a:solidFill>
                <a:latin typeface="Lato"/>
                <a:ea typeface="Lato"/>
                <a:cs typeface="Lato"/>
                <a:sym typeface="Lato"/>
              </a:rPr>
              <a:t>cus&lt;-us[,2:13]</a:t>
            </a:r>
            <a:endParaRPr sz="1600">
              <a:solidFill>
                <a:srgbClr val="FFFFFF"/>
              </a:solidFill>
              <a:latin typeface="Lato"/>
              <a:ea typeface="Lato"/>
              <a:cs typeface="Lato"/>
              <a:sym typeface="Lato"/>
            </a:endParaRPr>
          </a:p>
          <a:p>
            <a:pPr indent="0" lvl="0" marL="0" rtl="0" algn="l">
              <a:spcBef>
                <a:spcPts val="0"/>
              </a:spcBef>
              <a:spcAft>
                <a:spcPts val="0"/>
              </a:spcAft>
              <a:buNone/>
            </a:pPr>
            <a:r>
              <a:rPr lang="en" sz="1600">
                <a:solidFill>
                  <a:srgbClr val="FFFFFF"/>
                </a:solidFill>
                <a:latin typeface="Lato"/>
                <a:ea typeface="Lato"/>
                <a:cs typeface="Lato"/>
                <a:sym typeface="Lato"/>
              </a:rPr>
              <a:t>nrow(us)</a:t>
            </a:r>
            <a:endParaRPr sz="1600">
              <a:solidFill>
                <a:srgbClr val="FFFFFF"/>
              </a:solidFill>
              <a:latin typeface="Lato"/>
              <a:ea typeface="Lato"/>
              <a:cs typeface="Lato"/>
              <a:sym typeface="Lato"/>
            </a:endParaRPr>
          </a:p>
          <a:p>
            <a:pPr indent="0" lvl="0" marL="0" rtl="0" algn="l">
              <a:spcBef>
                <a:spcPts val="0"/>
              </a:spcBef>
              <a:spcAft>
                <a:spcPts val="0"/>
              </a:spcAft>
              <a:buNone/>
            </a:pPr>
            <a:r>
              <a:rPr lang="en" sz="1600">
                <a:solidFill>
                  <a:srgbClr val="FFFFFF"/>
                </a:solidFill>
                <a:latin typeface="Lato"/>
                <a:ea typeface="Lato"/>
                <a:cs typeface="Lato"/>
                <a:sym typeface="Lato"/>
              </a:rPr>
              <a:t>prcomp(na.omit(cus), scale=TRUE)</a:t>
            </a:r>
            <a:endParaRPr sz="1600">
              <a:solidFill>
                <a:srgbClr val="FFFFFF"/>
              </a:solidFill>
              <a:latin typeface="Lato"/>
              <a:ea typeface="Lato"/>
              <a:cs typeface="Lato"/>
              <a:sym typeface="Lato"/>
            </a:endParaRPr>
          </a:p>
          <a:p>
            <a:pPr indent="0" lvl="0" marL="0" rtl="0" algn="l">
              <a:spcBef>
                <a:spcPts val="0"/>
              </a:spcBef>
              <a:spcAft>
                <a:spcPts val="0"/>
              </a:spcAft>
              <a:buNone/>
            </a:pPr>
            <a:r>
              <a:rPr lang="en" sz="1600">
                <a:solidFill>
                  <a:srgbClr val="FFFFFF"/>
                </a:solidFill>
                <a:latin typeface="Lato"/>
                <a:ea typeface="Lato"/>
                <a:cs typeface="Lato"/>
                <a:sym typeface="Lato"/>
              </a:rPr>
              <a:t>prus&lt;-prcomp(na.omit(cus), scale=TRUE)</a:t>
            </a:r>
            <a:endParaRPr sz="1600">
              <a:solidFill>
                <a:srgbClr val="FFFFFF"/>
              </a:solidFill>
              <a:latin typeface="Lato"/>
              <a:ea typeface="Lato"/>
              <a:cs typeface="Lato"/>
              <a:sym typeface="Lato"/>
            </a:endParaRPr>
          </a:p>
          <a:p>
            <a:pPr indent="0" lvl="0" marL="0" rtl="0" algn="l">
              <a:spcBef>
                <a:spcPts val="0"/>
              </a:spcBef>
              <a:spcAft>
                <a:spcPts val="0"/>
              </a:spcAft>
              <a:buNone/>
            </a:pPr>
            <a:r>
              <a:rPr lang="en" sz="1600">
                <a:solidFill>
                  <a:srgbClr val="FFFFFF"/>
                </a:solidFill>
                <a:latin typeface="Lato"/>
                <a:ea typeface="Lato"/>
                <a:cs typeface="Lato"/>
                <a:sym typeface="Lato"/>
              </a:rPr>
              <a:t>dim(prus$rot)</a:t>
            </a:r>
            <a:endParaRPr sz="1600">
              <a:solidFill>
                <a:srgbClr val="FFFFFF"/>
              </a:solidFill>
              <a:latin typeface="Lato"/>
              <a:ea typeface="Lato"/>
              <a:cs typeface="Lato"/>
              <a:sym typeface="Lato"/>
            </a:endParaRPr>
          </a:p>
          <a:p>
            <a:pPr indent="0" lvl="0" marL="0" rtl="0" algn="l">
              <a:spcBef>
                <a:spcPts val="0"/>
              </a:spcBef>
              <a:spcAft>
                <a:spcPts val="0"/>
              </a:spcAft>
              <a:buNone/>
            </a:pPr>
            <a:r>
              <a:rPr lang="en" sz="1600">
                <a:solidFill>
                  <a:srgbClr val="FFFFFF"/>
                </a:solidFill>
                <a:latin typeface="Lato"/>
                <a:ea typeface="Lato"/>
                <a:cs typeface="Lato"/>
                <a:sym typeface="Lato"/>
              </a:rPr>
              <a:t>prus$rot</a:t>
            </a:r>
            <a:endParaRPr sz="1600">
              <a:solidFill>
                <a:srgbClr val="FFFFFF"/>
              </a:solidFill>
              <a:latin typeface="Lato"/>
              <a:ea typeface="Lato"/>
              <a:cs typeface="Lato"/>
              <a:sym typeface="Lato"/>
            </a:endParaRPr>
          </a:p>
          <a:p>
            <a:pPr indent="0" lvl="0" marL="0" rtl="0" algn="l">
              <a:spcBef>
                <a:spcPts val="0"/>
              </a:spcBef>
              <a:spcAft>
                <a:spcPts val="0"/>
              </a:spcAft>
              <a:buNone/>
            </a:pPr>
            <a:r>
              <a:rPr lang="en" sz="1600">
                <a:solidFill>
                  <a:srgbClr val="FFFFFF"/>
                </a:solidFill>
                <a:latin typeface="Lato"/>
                <a:ea typeface="Lato"/>
                <a:cs typeface="Lato"/>
                <a:sym typeface="Lato"/>
              </a:rPr>
              <a:t>dim(prus$x)</a:t>
            </a:r>
            <a:endParaRPr sz="1600">
              <a:solidFill>
                <a:srgbClr val="FFFFFF"/>
              </a:solidFill>
              <a:latin typeface="Lato"/>
              <a:ea typeface="Lato"/>
              <a:cs typeface="Lato"/>
              <a:sym typeface="Lato"/>
            </a:endParaRPr>
          </a:p>
          <a:p>
            <a:pPr indent="0" lvl="0" marL="0" rtl="0" algn="l">
              <a:spcBef>
                <a:spcPts val="0"/>
              </a:spcBef>
              <a:spcAft>
                <a:spcPts val="0"/>
              </a:spcAft>
              <a:buNone/>
            </a:pPr>
            <a:r>
              <a:rPr lang="en" sz="1600">
                <a:solidFill>
                  <a:srgbClr val="FFFFFF"/>
                </a:solidFill>
                <a:latin typeface="Lato"/>
                <a:ea typeface="Lato"/>
                <a:cs typeface="Lato"/>
                <a:sym typeface="Lato"/>
              </a:rPr>
              <a:t>summary(prus)</a:t>
            </a:r>
            <a:endParaRPr sz="1600">
              <a:solidFill>
                <a:srgbClr val="FFFFFF"/>
              </a:solidFill>
              <a:latin typeface="Lato"/>
              <a:ea typeface="Lato"/>
              <a:cs typeface="Lato"/>
              <a:sym typeface="Lato"/>
            </a:endParaRPr>
          </a:p>
          <a:p>
            <a:pPr indent="0" lvl="0" marL="0" rtl="0" algn="l">
              <a:spcBef>
                <a:spcPts val="0"/>
              </a:spcBef>
              <a:spcAft>
                <a:spcPts val="0"/>
              </a:spcAft>
              <a:buNone/>
            </a:pPr>
            <a:r>
              <a:rPr lang="en" sz="1600">
                <a:solidFill>
                  <a:srgbClr val="FFFFFF"/>
                </a:solidFill>
                <a:latin typeface="Lato"/>
                <a:ea typeface="Lato"/>
                <a:cs typeface="Lato"/>
                <a:sym typeface="Lato"/>
              </a:rPr>
              <a:t>round(prus$rot[,1],2)</a:t>
            </a:r>
            <a:endParaRPr sz="1600">
              <a:solidFill>
                <a:srgbClr val="FFFFFF"/>
              </a:solidFill>
              <a:latin typeface="Lato"/>
              <a:ea typeface="Lato"/>
              <a:cs typeface="Lato"/>
              <a:sym typeface="Lato"/>
            </a:endParaRPr>
          </a:p>
          <a:p>
            <a:pPr indent="0" lvl="0" marL="0" rtl="0" algn="l">
              <a:spcBef>
                <a:spcPts val="0"/>
              </a:spcBef>
              <a:spcAft>
                <a:spcPts val="0"/>
              </a:spcAft>
              <a:buNone/>
            </a:pPr>
            <a:r>
              <a:rPr lang="en" sz="1600">
                <a:solidFill>
                  <a:srgbClr val="FFFFFF"/>
                </a:solidFill>
                <a:latin typeface="Lato"/>
                <a:ea typeface="Lato"/>
                <a:cs typeface="Lato"/>
                <a:sym typeface="Lato"/>
              </a:rPr>
              <a:t>prusc&lt;-prcomp(na.omit(cus))</a:t>
            </a:r>
            <a:endParaRPr sz="1600">
              <a:solidFill>
                <a:srgbClr val="FFFFFF"/>
              </a:solidFill>
              <a:latin typeface="Lato"/>
              <a:ea typeface="Lato"/>
              <a:cs typeface="Lato"/>
              <a:sym typeface="Lato"/>
            </a:endParaRPr>
          </a:p>
          <a:p>
            <a:pPr indent="0" lvl="0" marL="0" rtl="0" algn="l">
              <a:spcBef>
                <a:spcPts val="0"/>
              </a:spcBef>
              <a:spcAft>
                <a:spcPts val="0"/>
              </a:spcAft>
              <a:buNone/>
            </a:pPr>
            <a:r>
              <a:rPr lang="en" sz="1600">
                <a:solidFill>
                  <a:srgbClr val="FFFFFF"/>
                </a:solidFill>
                <a:latin typeface="Lato"/>
                <a:ea typeface="Lato"/>
                <a:cs typeface="Lato"/>
                <a:sym typeface="Lato"/>
              </a:rPr>
              <a:t>summary(prusc)</a:t>
            </a:r>
            <a:endParaRPr sz="1600">
              <a:solidFill>
                <a:srgbClr val="FFFFFF"/>
              </a:solidFill>
              <a:latin typeface="Lato"/>
              <a:ea typeface="Lato"/>
              <a:cs typeface="Lato"/>
              <a:sym typeface="Lato"/>
            </a:endParaRPr>
          </a:p>
          <a:p>
            <a:pPr indent="0" lvl="0" marL="0" rtl="0" algn="l">
              <a:spcBef>
                <a:spcPts val="0"/>
              </a:spcBef>
              <a:spcAft>
                <a:spcPts val="0"/>
              </a:spcAft>
              <a:buNone/>
            </a:pPr>
            <a:r>
              <a:rPr lang="en" sz="1600">
                <a:solidFill>
                  <a:srgbClr val="FFFFFF"/>
                </a:solidFill>
                <a:latin typeface="Lato"/>
                <a:ea typeface="Lato"/>
                <a:cs typeface="Lato"/>
                <a:sym typeface="Lato"/>
              </a:rPr>
              <a:t>round(prusc$rot[,1],2)</a:t>
            </a:r>
            <a:endParaRPr sz="1600">
              <a:solidFill>
                <a:srgbClr val="FFFFFF"/>
              </a:solidFill>
              <a:latin typeface="Lato"/>
              <a:ea typeface="Lato"/>
              <a:cs typeface="Lato"/>
              <a:sym typeface="Lato"/>
            </a:endParaRPr>
          </a:p>
          <a:p>
            <a:pPr indent="0" lvl="0" marL="0" rtl="0" algn="l">
              <a:spcBef>
                <a:spcPts val="0"/>
              </a:spcBef>
              <a:spcAft>
                <a:spcPts val="0"/>
              </a:spcAft>
              <a:buNone/>
            </a:pPr>
            <a:r>
              <a:rPr lang="en" sz="1600">
                <a:solidFill>
                  <a:srgbClr val="FFFFFF"/>
                </a:solidFill>
                <a:latin typeface="Lato"/>
                <a:ea typeface="Lato"/>
                <a:cs typeface="Lato"/>
                <a:sym typeface="Lato"/>
              </a:rPr>
              <a:t>round(prusc$rot[,2],2)</a:t>
            </a:r>
            <a:endParaRPr sz="1600">
              <a:solidFill>
                <a:srgbClr val="FFFFFF"/>
              </a:solidFill>
              <a:latin typeface="Lato"/>
              <a:ea typeface="Lato"/>
              <a:cs typeface="Lato"/>
              <a:sym typeface="Lato"/>
            </a:endParaRPr>
          </a:p>
          <a:p>
            <a:pPr indent="0" lvl="0" marL="0" rtl="0" algn="l">
              <a:spcBef>
                <a:spcPts val="0"/>
              </a:spcBef>
              <a:spcAft>
                <a:spcPts val="0"/>
              </a:spcAft>
              <a:buNone/>
            </a:pPr>
            <a:r>
              <a:rPr lang="en" sz="1600">
                <a:solidFill>
                  <a:srgbClr val="FFFFFF"/>
                </a:solidFill>
                <a:latin typeface="Lato"/>
                <a:ea typeface="Lato"/>
                <a:cs typeface="Lato"/>
                <a:sym typeface="Lato"/>
              </a:rPr>
              <a:t>t(prusc$rot[,1]) %*% prusc$rot[,2]</a:t>
            </a:r>
            <a:endParaRPr sz="1600">
              <a:solidFill>
                <a:srgbClr val="FFFFFF"/>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Prcomp output</a:t>
            </a:r>
            <a:endParaRPr b="1"/>
          </a:p>
        </p:txBody>
      </p:sp>
      <p:pic>
        <p:nvPicPr>
          <p:cNvPr id="407" name="Google Shape;407;p49"/>
          <p:cNvPicPr preferRelativeResize="0"/>
          <p:nvPr/>
        </p:nvPicPr>
        <p:blipFill>
          <a:blip r:embed="rId3">
            <a:alphaModFix/>
          </a:blip>
          <a:stretch>
            <a:fillRect/>
          </a:stretch>
        </p:blipFill>
        <p:spPr>
          <a:xfrm>
            <a:off x="2110175" y="1168300"/>
            <a:ext cx="5781847" cy="35308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Prcomp output</a:t>
            </a:r>
            <a:endParaRPr b="1"/>
          </a:p>
        </p:txBody>
      </p:sp>
      <p:pic>
        <p:nvPicPr>
          <p:cNvPr id="413" name="Google Shape;413;p50"/>
          <p:cNvPicPr preferRelativeResize="0"/>
          <p:nvPr/>
        </p:nvPicPr>
        <p:blipFill>
          <a:blip r:embed="rId3">
            <a:alphaModFix/>
          </a:blip>
          <a:stretch>
            <a:fillRect/>
          </a:stretch>
        </p:blipFill>
        <p:spPr>
          <a:xfrm>
            <a:off x="1773825" y="1125375"/>
            <a:ext cx="6086251" cy="35308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1"/>
          <p:cNvSpPr txBox="1"/>
          <p:nvPr>
            <p:ph type="title"/>
          </p:nvPr>
        </p:nvSpPr>
        <p:spPr>
          <a:xfrm>
            <a:off x="1297500" y="3655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Prcomp output</a:t>
            </a:r>
            <a:endParaRPr b="1"/>
          </a:p>
        </p:txBody>
      </p:sp>
      <p:pic>
        <p:nvPicPr>
          <p:cNvPr id="419" name="Google Shape;419;p51"/>
          <p:cNvPicPr preferRelativeResize="0"/>
          <p:nvPr/>
        </p:nvPicPr>
        <p:blipFill>
          <a:blip r:embed="rId3">
            <a:alphaModFix/>
          </a:blip>
          <a:stretch>
            <a:fillRect/>
          </a:stretch>
        </p:blipFill>
        <p:spPr>
          <a:xfrm>
            <a:off x="1432675" y="1183050"/>
            <a:ext cx="6768550" cy="3559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Methods and Materials</a:t>
            </a:r>
            <a:endParaRPr b="1"/>
          </a:p>
        </p:txBody>
      </p:sp>
      <p:sp>
        <p:nvSpPr>
          <p:cNvPr id="153" name="Google Shape;153;p16"/>
          <p:cNvSpPr txBox="1"/>
          <p:nvPr>
            <p:ph idx="1" type="body"/>
          </p:nvPr>
        </p:nvSpPr>
        <p:spPr>
          <a:xfrm>
            <a:off x="1297500" y="11914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To portray how to execute Principal Component Analysis, we used covid cases in New Jersey in 2019 as our sample data. The data was collected from COVID-19 Tracking project and NYTimes. Before showing the execution of the code, we first explained the framework of PCA, which consists of standardization, covariance matrix computation, and eigenvalue and eigenvector computation. We went in depth on the step-by-step process regarding calculations, analysis, </a:t>
            </a:r>
            <a:r>
              <a:rPr lang="en" sz="1600"/>
              <a:t>plotting</a:t>
            </a:r>
            <a:r>
              <a:rPr lang="en" sz="1600"/>
              <a:t> and interpreting.  </a:t>
            </a:r>
            <a:endParaRPr sz="16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Prcomp output</a:t>
            </a:r>
            <a:endParaRPr b="1"/>
          </a:p>
        </p:txBody>
      </p:sp>
      <p:pic>
        <p:nvPicPr>
          <p:cNvPr id="425" name="Google Shape;425;p52"/>
          <p:cNvPicPr preferRelativeResize="0"/>
          <p:nvPr/>
        </p:nvPicPr>
        <p:blipFill>
          <a:blip r:embed="rId3">
            <a:alphaModFix/>
          </a:blip>
          <a:stretch>
            <a:fillRect/>
          </a:stretch>
        </p:blipFill>
        <p:spPr>
          <a:xfrm>
            <a:off x="952613" y="1571875"/>
            <a:ext cx="7238775" cy="24241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Prcomp Output Result</a:t>
            </a:r>
            <a:endParaRPr b="1"/>
          </a:p>
          <a:p>
            <a:pPr indent="0" lvl="0" marL="0" rtl="0" algn="l">
              <a:spcBef>
                <a:spcPts val="0"/>
              </a:spcBef>
              <a:spcAft>
                <a:spcPts val="0"/>
              </a:spcAft>
              <a:buNone/>
            </a:pPr>
            <a:r>
              <a:t/>
            </a:r>
            <a:endParaRPr/>
          </a:p>
        </p:txBody>
      </p:sp>
      <p:sp>
        <p:nvSpPr>
          <p:cNvPr id="431" name="Google Shape;431;p53"/>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330200" lvl="0" marL="457200" rtl="0" algn="l">
              <a:lnSpc>
                <a:spcPct val="95000"/>
              </a:lnSpc>
              <a:spcBef>
                <a:spcPts val="0"/>
              </a:spcBef>
              <a:spcAft>
                <a:spcPts val="0"/>
              </a:spcAft>
              <a:buSzPts val="1600"/>
              <a:buChar char="●"/>
            </a:pPr>
            <a:r>
              <a:rPr lang="en" sz="1600"/>
              <a:t>We have 12 combinations of linear components, since we have 13 variables for out covid data</a:t>
            </a:r>
            <a:endParaRPr sz="1600"/>
          </a:p>
          <a:p>
            <a:pPr indent="-330200" lvl="0" marL="457200" rtl="0" algn="l">
              <a:lnSpc>
                <a:spcPct val="95000"/>
              </a:lnSpc>
              <a:spcBef>
                <a:spcPts val="0"/>
              </a:spcBef>
              <a:spcAft>
                <a:spcPts val="0"/>
              </a:spcAft>
              <a:buSzPts val="1600"/>
              <a:buChar char="●"/>
            </a:pPr>
            <a:r>
              <a:rPr lang="en" sz="1600"/>
              <a:t>Each value entered in the PCA for each variable is the principal component on a 12 x 12 dimension, these are the eigenvectors</a:t>
            </a:r>
            <a:endParaRPr sz="1600"/>
          </a:p>
          <a:p>
            <a:pPr indent="-330200" lvl="0" marL="457200" rtl="0" algn="l">
              <a:lnSpc>
                <a:spcPct val="95000"/>
              </a:lnSpc>
              <a:spcBef>
                <a:spcPts val="0"/>
              </a:spcBef>
              <a:spcAft>
                <a:spcPts val="0"/>
              </a:spcAft>
              <a:buSzPts val="1600"/>
              <a:buChar char="●"/>
            </a:pPr>
            <a:r>
              <a:rPr lang="en" sz="1600"/>
              <a:t>The eigenvectors under each PC show what percentage of each variable </a:t>
            </a:r>
            <a:r>
              <a:rPr lang="en" sz="1600"/>
              <a:t>makes up of that Principal Component</a:t>
            </a:r>
            <a:endParaRPr sz="1600"/>
          </a:p>
          <a:p>
            <a:pPr indent="-330200" lvl="0" marL="457200" rtl="0" algn="l">
              <a:lnSpc>
                <a:spcPct val="95000"/>
              </a:lnSpc>
              <a:spcBef>
                <a:spcPts val="0"/>
              </a:spcBef>
              <a:spcAft>
                <a:spcPts val="0"/>
              </a:spcAft>
              <a:buSzPts val="1600"/>
              <a:buChar char="●"/>
            </a:pPr>
            <a:r>
              <a:rPr lang="en" sz="1600"/>
              <a:t>Looking at PC1 for example, we can see that people currently on a ventilator make up </a:t>
            </a:r>
            <a:r>
              <a:rPr lang="en" sz="1600"/>
              <a:t>0.07498308</a:t>
            </a:r>
            <a:endParaRPr sz="1600"/>
          </a:p>
          <a:p>
            <a:pPr indent="-330200" lvl="0" marL="457200" rtl="0" algn="l">
              <a:lnSpc>
                <a:spcPct val="95000"/>
              </a:lnSpc>
              <a:spcBef>
                <a:spcPts val="0"/>
              </a:spcBef>
              <a:spcAft>
                <a:spcPts val="0"/>
              </a:spcAft>
              <a:buSzPts val="1600"/>
              <a:buChar char="●"/>
            </a:pPr>
            <a:r>
              <a:rPr lang="en" sz="1600"/>
              <a:t>Looking at </a:t>
            </a:r>
            <a:r>
              <a:rPr lang="en" sz="1600"/>
              <a:t>the</a:t>
            </a:r>
            <a:r>
              <a:rPr lang="en" sz="1600"/>
              <a:t> standard deviations, we can see that the positive and negative </a:t>
            </a:r>
            <a:r>
              <a:rPr lang="en" sz="1600"/>
              <a:t>people tested for covid </a:t>
            </a:r>
            <a:r>
              <a:rPr lang="en" sz="1600"/>
              <a:t>have the highest standard deviations</a:t>
            </a:r>
            <a:endParaRPr sz="1600"/>
          </a:p>
          <a:p>
            <a:pPr indent="-330200" lvl="0" marL="457200" rtl="0" algn="l">
              <a:lnSpc>
                <a:spcPct val="95000"/>
              </a:lnSpc>
              <a:spcBef>
                <a:spcPts val="0"/>
              </a:spcBef>
              <a:spcAft>
                <a:spcPts val="0"/>
              </a:spcAft>
              <a:buSzPts val="1600"/>
              <a:buChar char="●"/>
            </a:pPr>
            <a:r>
              <a:rPr lang="en" sz="1600"/>
              <a:t>The lowest standard deviation is the probable death count, as most of the numbers are around 1400-1800</a:t>
            </a:r>
            <a:endParaRPr sz="1600"/>
          </a:p>
          <a:p>
            <a:pPr indent="-330200" lvl="0" marL="457200" rtl="0" algn="l">
              <a:lnSpc>
                <a:spcPct val="95000"/>
              </a:lnSpc>
              <a:spcBef>
                <a:spcPts val="0"/>
              </a:spcBef>
              <a:spcAft>
                <a:spcPts val="0"/>
              </a:spcAft>
              <a:buSzPts val="1600"/>
              <a:buChar char="●"/>
            </a:pPr>
            <a:r>
              <a:rPr lang="en" sz="1600"/>
              <a:t>This is expected as the probable death count would usually be an estimate, while positive and negative people tracked for covid would change daily</a:t>
            </a:r>
            <a:endParaRPr sz="16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4"/>
          <p:cNvSpPr txBox="1"/>
          <p:nvPr>
            <p:ph type="title"/>
          </p:nvPr>
        </p:nvSpPr>
        <p:spPr>
          <a:xfrm>
            <a:off x="1297500" y="4914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Prcomp Output Result</a:t>
            </a:r>
            <a:endParaRPr b="1"/>
          </a:p>
        </p:txBody>
      </p:sp>
      <p:sp>
        <p:nvSpPr>
          <p:cNvPr id="437" name="Google Shape;437;p54"/>
          <p:cNvSpPr txBox="1"/>
          <p:nvPr>
            <p:ph idx="1" type="body"/>
          </p:nvPr>
        </p:nvSpPr>
        <p:spPr>
          <a:xfrm>
            <a:off x="1297500" y="1621775"/>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In the pru</a:t>
            </a:r>
            <a:r>
              <a:rPr lang="en" sz="1600"/>
              <a:t>s, the proportion of variance indicates how much of total variance is there in variance of a particular principal component. Hence, PC1 variability explains 70% of total variance of the data. </a:t>
            </a:r>
            <a:endParaRPr sz="1600"/>
          </a:p>
          <a:p>
            <a:pPr indent="-330200" lvl="0" marL="457200" rtl="0" algn="l">
              <a:spcBef>
                <a:spcPts val="0"/>
              </a:spcBef>
              <a:spcAft>
                <a:spcPts val="0"/>
              </a:spcAft>
              <a:buSzPts val="1600"/>
              <a:buChar char="●"/>
            </a:pPr>
            <a:r>
              <a:rPr lang="en" sz="1600"/>
              <a:t>Considering rotations of PC1, one can conclude that “positive” , “negative”, “totalTestResults”, “hospitalizedCurrently”, etc. are not directly related, and they all are inversely related to “onVentilatorCurrently”(which has a negative value in rotation of PC1)</a:t>
            </a:r>
            <a:endParaRPr sz="1600"/>
          </a:p>
          <a:p>
            <a:pPr indent="-330200" lvl="0" marL="457200" rtl="0" algn="l">
              <a:spcBef>
                <a:spcPts val="0"/>
              </a:spcBef>
              <a:spcAft>
                <a:spcPts val="0"/>
              </a:spcAft>
              <a:buSzPts val="1600"/>
              <a:buChar char="●"/>
            </a:pPr>
            <a:r>
              <a:rPr lang="en" sz="1600"/>
              <a:t>B</a:t>
            </a:r>
            <a:r>
              <a:rPr lang="en" sz="1600"/>
              <a:t>ut the rotations of PC2 and PC8 are directly related with “positive” , “negative”, “totalTestResults”, “hospitalizedCurrently”, etc. but PC8 with inversely related to “positive” and “death”</a:t>
            </a:r>
            <a:endParaRPr sz="1600"/>
          </a:p>
          <a:p>
            <a:pPr indent="0" lvl="0" marL="0" rtl="0" algn="l">
              <a:spcBef>
                <a:spcPts val="120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Prcomp Output Result</a:t>
            </a:r>
            <a:endParaRPr b="1"/>
          </a:p>
          <a:p>
            <a:pPr indent="0" lvl="0" marL="0" rtl="0" algn="l">
              <a:spcBef>
                <a:spcPts val="0"/>
              </a:spcBef>
              <a:spcAft>
                <a:spcPts val="0"/>
              </a:spcAft>
              <a:buNone/>
            </a:pPr>
            <a:r>
              <a:t/>
            </a:r>
            <a:endParaRPr/>
          </a:p>
        </p:txBody>
      </p:sp>
      <p:sp>
        <p:nvSpPr>
          <p:cNvPr id="443" name="Google Shape;443;p5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The cumulative </a:t>
            </a:r>
            <a:r>
              <a:rPr lang="en" sz="1600"/>
              <a:t>proportion variance indicates how much of the data is useful for calculating the PCA</a:t>
            </a:r>
            <a:endParaRPr sz="1600"/>
          </a:p>
          <a:p>
            <a:pPr indent="-330200" lvl="0" marL="457200" rtl="0" algn="l">
              <a:spcBef>
                <a:spcPts val="0"/>
              </a:spcBef>
              <a:spcAft>
                <a:spcPts val="0"/>
              </a:spcAft>
              <a:buSzPts val="1600"/>
              <a:buChar char="●"/>
            </a:pPr>
            <a:r>
              <a:rPr lang="en" sz="1600"/>
              <a:t>When you look at the summary of PC analysis, you see that the value is 0.699 under PC1</a:t>
            </a:r>
            <a:endParaRPr sz="1600"/>
          </a:p>
          <a:p>
            <a:pPr indent="-330200" lvl="0" marL="457200" rtl="0" algn="l">
              <a:spcBef>
                <a:spcPts val="0"/>
              </a:spcBef>
              <a:spcAft>
                <a:spcPts val="0"/>
              </a:spcAft>
              <a:buSzPts val="1600"/>
              <a:buChar char="●"/>
            </a:pPr>
            <a:r>
              <a:rPr lang="en" sz="1600"/>
              <a:t>This means than 69.9% of the data is useful in calculating PC1</a:t>
            </a:r>
            <a:endParaRPr sz="1600"/>
          </a:p>
          <a:p>
            <a:pPr indent="-330200" lvl="0" marL="457200" rtl="0" algn="l">
              <a:spcBef>
                <a:spcPts val="0"/>
              </a:spcBef>
              <a:spcAft>
                <a:spcPts val="0"/>
              </a:spcAft>
              <a:buSzPts val="1600"/>
              <a:buChar char="●"/>
            </a:pPr>
            <a:r>
              <a:rPr lang="en" sz="1600"/>
              <a:t>The values will keep getting bigger as you add more PC components</a:t>
            </a:r>
            <a:endParaRPr sz="1600"/>
          </a:p>
          <a:p>
            <a:pPr indent="-330200" lvl="0" marL="457200" rtl="0" algn="l">
              <a:spcBef>
                <a:spcPts val="0"/>
              </a:spcBef>
              <a:spcAft>
                <a:spcPts val="0"/>
              </a:spcAft>
              <a:buSzPts val="1600"/>
              <a:buChar char="●"/>
            </a:pPr>
            <a:r>
              <a:rPr lang="en" sz="1600"/>
              <a:t>They should add up or get very close to 1 since  we have to maximize variance equal to 1, as seen in slide 20</a:t>
            </a:r>
            <a:endParaRPr sz="16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6"/>
          <p:cNvSpPr txBox="1"/>
          <p:nvPr>
            <p:ph type="title"/>
          </p:nvPr>
        </p:nvSpPr>
        <p:spPr>
          <a:xfrm>
            <a:off x="1297500" y="393750"/>
            <a:ext cx="7038900" cy="112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Eigenvalues and Eigenvalues Decomposition</a:t>
            </a:r>
            <a:endParaRPr b="1"/>
          </a:p>
          <a:p>
            <a:pPr indent="0" lvl="0" marL="0" rtl="0" algn="l">
              <a:spcBef>
                <a:spcPts val="0"/>
              </a:spcBef>
              <a:spcAft>
                <a:spcPts val="0"/>
              </a:spcAft>
              <a:buNone/>
            </a:pPr>
            <a:r>
              <a:rPr b="1" lang="en"/>
              <a:t>Code</a:t>
            </a:r>
            <a:endParaRPr b="1"/>
          </a:p>
        </p:txBody>
      </p:sp>
      <p:sp>
        <p:nvSpPr>
          <p:cNvPr id="449" name="Google Shape;449;p5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(pc_us=prcomp(na.omit(cus)))</a:t>
            </a:r>
            <a:endParaRPr sz="1600"/>
          </a:p>
          <a:p>
            <a:pPr indent="0" lvl="0" marL="0" rtl="0" algn="l">
              <a:spcBef>
                <a:spcPts val="1200"/>
              </a:spcBef>
              <a:spcAft>
                <a:spcPts val="0"/>
              </a:spcAft>
              <a:buNone/>
            </a:pPr>
            <a:r>
              <a:rPr lang="en" sz="1600"/>
              <a:t>(pc_us_1st2=pc_us$rotation[,1:2])</a:t>
            </a:r>
            <a:endParaRPr sz="1600"/>
          </a:p>
          <a:p>
            <a:pPr indent="0" lvl="0" marL="0" rtl="0" algn="l">
              <a:spcBef>
                <a:spcPts val="1200"/>
              </a:spcBef>
              <a:spcAft>
                <a:spcPts val="0"/>
              </a:spcAft>
              <a:buNone/>
            </a:pPr>
            <a:r>
              <a:rPr lang="en" sz="1600"/>
              <a:t>(pc_us_eigen=pc_us$sdev^2)</a:t>
            </a:r>
            <a:endParaRPr sz="1600"/>
          </a:p>
          <a:p>
            <a:pPr indent="0" lvl="0" marL="0" rtl="0" algn="l">
              <a:spcBef>
                <a:spcPts val="1200"/>
              </a:spcBef>
              <a:spcAft>
                <a:spcPts val="0"/>
              </a:spcAft>
              <a:buNone/>
            </a:pPr>
            <a:r>
              <a:rPr lang="en" sz="1600"/>
              <a:t>summary(pc_us)</a:t>
            </a:r>
            <a:endParaRPr sz="1600"/>
          </a:p>
          <a:p>
            <a:pPr indent="0" lvl="0" marL="0" rtl="0" algn="l">
              <a:spcBef>
                <a:spcPts val="1200"/>
              </a:spcBef>
              <a:spcAft>
                <a:spcPts val="0"/>
              </a:spcAft>
              <a:buNone/>
            </a:pPr>
            <a:r>
              <a:rPr lang="en" sz="1600"/>
              <a:t>cor(pc_us$rotation)</a:t>
            </a:r>
            <a:endParaRPr sz="1600"/>
          </a:p>
          <a:p>
            <a:pPr indent="0" lvl="0" marL="0" rtl="0" algn="l">
              <a:spcBef>
                <a:spcPts val="1200"/>
              </a:spcBef>
              <a:spcAft>
                <a:spcPts val="12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7"/>
          <p:cNvSpPr txBox="1"/>
          <p:nvPr>
            <p:ph type="title"/>
          </p:nvPr>
        </p:nvSpPr>
        <p:spPr>
          <a:xfrm>
            <a:off x="1297500" y="393750"/>
            <a:ext cx="7038900" cy="117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Eigenvalues and Eigenvalues Decomposition</a:t>
            </a:r>
            <a:endParaRPr b="1"/>
          </a:p>
          <a:p>
            <a:pPr indent="0" lvl="0" marL="0" rtl="0" algn="l">
              <a:spcBef>
                <a:spcPts val="0"/>
              </a:spcBef>
              <a:spcAft>
                <a:spcPts val="0"/>
              </a:spcAft>
              <a:buNone/>
            </a:pPr>
            <a:r>
              <a:rPr b="1" lang="en"/>
              <a:t>output</a:t>
            </a:r>
            <a:endParaRPr b="1"/>
          </a:p>
        </p:txBody>
      </p:sp>
      <p:pic>
        <p:nvPicPr>
          <p:cNvPr id="455" name="Google Shape;455;p57"/>
          <p:cNvPicPr preferRelativeResize="0"/>
          <p:nvPr/>
        </p:nvPicPr>
        <p:blipFill>
          <a:blip r:embed="rId3">
            <a:alphaModFix/>
          </a:blip>
          <a:stretch>
            <a:fillRect/>
          </a:stretch>
        </p:blipFill>
        <p:spPr>
          <a:xfrm>
            <a:off x="2574325" y="1253238"/>
            <a:ext cx="5684400" cy="35398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8"/>
          <p:cNvSpPr txBox="1"/>
          <p:nvPr>
            <p:ph type="title"/>
          </p:nvPr>
        </p:nvSpPr>
        <p:spPr>
          <a:xfrm>
            <a:off x="1297500" y="393750"/>
            <a:ext cx="7038900" cy="117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Eigenvalues and Eigenvalues Decomposition</a:t>
            </a:r>
            <a:endParaRPr b="1"/>
          </a:p>
          <a:p>
            <a:pPr indent="0" lvl="0" marL="0" rtl="0" algn="l">
              <a:spcBef>
                <a:spcPts val="0"/>
              </a:spcBef>
              <a:spcAft>
                <a:spcPts val="0"/>
              </a:spcAft>
              <a:buNone/>
            </a:pPr>
            <a:r>
              <a:rPr b="1" lang="en"/>
              <a:t>Output</a:t>
            </a:r>
            <a:endParaRPr b="1"/>
          </a:p>
        </p:txBody>
      </p:sp>
      <p:pic>
        <p:nvPicPr>
          <p:cNvPr id="461" name="Google Shape;461;p58"/>
          <p:cNvPicPr preferRelativeResize="0"/>
          <p:nvPr/>
        </p:nvPicPr>
        <p:blipFill>
          <a:blip r:embed="rId3">
            <a:alphaModFix/>
          </a:blip>
          <a:stretch>
            <a:fillRect/>
          </a:stretch>
        </p:blipFill>
        <p:spPr>
          <a:xfrm>
            <a:off x="2893630" y="1343850"/>
            <a:ext cx="5219425" cy="32570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Eigenvalues and Eigenvalues Decomposition</a:t>
            </a:r>
            <a:endParaRPr b="1"/>
          </a:p>
          <a:p>
            <a:pPr indent="0" lvl="0" marL="0" rtl="0" algn="l">
              <a:spcBef>
                <a:spcPts val="0"/>
              </a:spcBef>
              <a:spcAft>
                <a:spcPts val="0"/>
              </a:spcAft>
              <a:buNone/>
            </a:pPr>
            <a:r>
              <a:rPr b="1" lang="en"/>
              <a:t>Output</a:t>
            </a:r>
            <a:endParaRPr b="1"/>
          </a:p>
        </p:txBody>
      </p:sp>
      <p:pic>
        <p:nvPicPr>
          <p:cNvPr id="467" name="Google Shape;467;p59"/>
          <p:cNvPicPr preferRelativeResize="0"/>
          <p:nvPr/>
        </p:nvPicPr>
        <p:blipFill>
          <a:blip r:embed="rId3">
            <a:alphaModFix/>
          </a:blip>
          <a:stretch>
            <a:fillRect/>
          </a:stretch>
        </p:blipFill>
        <p:spPr>
          <a:xfrm>
            <a:off x="660188" y="1940606"/>
            <a:ext cx="7823625" cy="522209"/>
          </a:xfrm>
          <a:prstGeom prst="rect">
            <a:avLst/>
          </a:prstGeom>
          <a:noFill/>
          <a:ln>
            <a:noFill/>
          </a:ln>
        </p:spPr>
      </p:pic>
      <p:pic>
        <p:nvPicPr>
          <p:cNvPr id="468" name="Google Shape;468;p59"/>
          <p:cNvPicPr preferRelativeResize="0"/>
          <p:nvPr/>
        </p:nvPicPr>
        <p:blipFill>
          <a:blip r:embed="rId4">
            <a:alphaModFix/>
          </a:blip>
          <a:stretch>
            <a:fillRect/>
          </a:stretch>
        </p:blipFill>
        <p:spPr>
          <a:xfrm>
            <a:off x="660188" y="2462824"/>
            <a:ext cx="7823626" cy="106409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Eigenvalues and Eigenvalues Decomposition</a:t>
            </a:r>
            <a:endParaRPr b="1"/>
          </a:p>
          <a:p>
            <a:pPr indent="0" lvl="0" marL="0" rtl="0" algn="l">
              <a:spcBef>
                <a:spcPts val="0"/>
              </a:spcBef>
              <a:spcAft>
                <a:spcPts val="0"/>
              </a:spcAft>
              <a:buNone/>
            </a:pPr>
            <a:r>
              <a:rPr b="1" lang="en"/>
              <a:t>Output</a:t>
            </a:r>
            <a:endParaRPr b="1"/>
          </a:p>
        </p:txBody>
      </p:sp>
      <p:pic>
        <p:nvPicPr>
          <p:cNvPr id="474" name="Google Shape;474;p60"/>
          <p:cNvPicPr preferRelativeResize="0"/>
          <p:nvPr/>
        </p:nvPicPr>
        <p:blipFill>
          <a:blip r:embed="rId3">
            <a:alphaModFix/>
          </a:blip>
          <a:stretch>
            <a:fillRect/>
          </a:stretch>
        </p:blipFill>
        <p:spPr>
          <a:xfrm>
            <a:off x="1433162" y="1307850"/>
            <a:ext cx="6277675" cy="329237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Questions for Thought</a:t>
            </a:r>
            <a:endParaRPr b="1"/>
          </a:p>
        </p:txBody>
      </p:sp>
      <p:sp>
        <p:nvSpPr>
          <p:cNvPr id="480" name="Google Shape;480;p6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310832" lvl="0" marL="457200" rtl="0" algn="l">
              <a:spcBef>
                <a:spcPts val="0"/>
              </a:spcBef>
              <a:spcAft>
                <a:spcPts val="0"/>
              </a:spcAft>
              <a:buSzPct val="100000"/>
              <a:buChar char="●"/>
            </a:pPr>
            <a:r>
              <a:rPr b="1" lang="en" sz="1400"/>
              <a:t>What happens if eigenvalues come out roughly equal?</a:t>
            </a:r>
            <a:endParaRPr b="1" sz="1400"/>
          </a:p>
          <a:p>
            <a:pPr indent="-299085" lvl="1" marL="914400" rtl="0" algn="l">
              <a:spcBef>
                <a:spcPts val="0"/>
              </a:spcBef>
              <a:spcAft>
                <a:spcPts val="0"/>
              </a:spcAft>
              <a:buSzPct val="100000"/>
              <a:buChar char="○"/>
            </a:pPr>
            <a:r>
              <a:rPr i="1" lang="en" sz="1200"/>
              <a:t>Answer:</a:t>
            </a:r>
            <a:r>
              <a:rPr lang="en" sz="1200"/>
              <a:t> PCA won’t be able to select the principal components because in that case, all principal components would be equal, and they need not be equal</a:t>
            </a:r>
            <a:endParaRPr sz="1200"/>
          </a:p>
          <a:p>
            <a:pPr indent="0" lvl="0" marL="457200" rtl="0" algn="l">
              <a:spcBef>
                <a:spcPts val="1200"/>
              </a:spcBef>
              <a:spcAft>
                <a:spcPts val="0"/>
              </a:spcAft>
              <a:buNone/>
            </a:pPr>
            <a:r>
              <a:t/>
            </a:r>
            <a:endParaRPr/>
          </a:p>
          <a:p>
            <a:pPr indent="-310832" lvl="0" marL="457200" rtl="0" algn="l">
              <a:spcBef>
                <a:spcPts val="1200"/>
              </a:spcBef>
              <a:spcAft>
                <a:spcPts val="0"/>
              </a:spcAft>
              <a:buSzPct val="100000"/>
              <a:buChar char="●"/>
            </a:pPr>
            <a:r>
              <a:rPr b="1" lang="en" sz="1400"/>
              <a:t>T/F: The maximum variance for PCA analysis should add up to 1</a:t>
            </a:r>
            <a:endParaRPr b="1" sz="1400"/>
          </a:p>
          <a:p>
            <a:pPr indent="-299085" lvl="1" marL="914400" rtl="0" algn="l">
              <a:spcBef>
                <a:spcPts val="0"/>
              </a:spcBef>
              <a:spcAft>
                <a:spcPts val="0"/>
              </a:spcAft>
              <a:buSzPct val="100000"/>
              <a:buChar char="○"/>
            </a:pPr>
            <a:r>
              <a:rPr i="1" lang="en" sz="1200"/>
              <a:t>Answer:</a:t>
            </a:r>
            <a:r>
              <a:rPr lang="en" sz="1200"/>
              <a:t> True</a:t>
            </a:r>
            <a:endParaRPr sz="1200"/>
          </a:p>
          <a:p>
            <a:pPr indent="0" lvl="0" marL="0" rtl="0" algn="l">
              <a:spcBef>
                <a:spcPts val="1200"/>
              </a:spcBef>
              <a:spcAft>
                <a:spcPts val="0"/>
              </a:spcAft>
              <a:buNone/>
            </a:pPr>
            <a:r>
              <a:t/>
            </a:r>
            <a:endParaRPr sz="1200"/>
          </a:p>
          <a:p>
            <a:pPr indent="-310832" lvl="0" marL="457200" rtl="0" algn="l">
              <a:spcBef>
                <a:spcPts val="1200"/>
              </a:spcBef>
              <a:spcAft>
                <a:spcPts val="0"/>
              </a:spcAft>
              <a:buSzPct val="100000"/>
              <a:buChar char="●"/>
            </a:pPr>
            <a:r>
              <a:rPr b="1" lang="en" sz="1400"/>
              <a:t>When is PCA advised to be used, and not used?</a:t>
            </a:r>
            <a:endParaRPr b="1" sz="1400"/>
          </a:p>
          <a:p>
            <a:pPr indent="-296148" lvl="1" marL="914400" rtl="0" algn="l">
              <a:spcBef>
                <a:spcPts val="0"/>
              </a:spcBef>
              <a:spcAft>
                <a:spcPts val="0"/>
              </a:spcAft>
              <a:buSzPct val="100000"/>
              <a:buChar char="○"/>
            </a:pPr>
            <a:r>
              <a:rPr i="1" lang="en" sz="1150"/>
              <a:t>Answer:</a:t>
            </a:r>
            <a:r>
              <a:rPr lang="en" sz="1150"/>
              <a:t> PCA should be used for variables with strong correlation. However, if the relationship is </a:t>
            </a:r>
            <a:r>
              <a:rPr lang="en" sz="1150"/>
              <a:t>weak, PCA won’t work well to achieve its function; data reduction</a:t>
            </a:r>
            <a:endParaRPr sz="115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t>PCA Analysis(Basic Graphical Analysis)</a:t>
            </a:r>
            <a:endParaRPr b="1" sz="2600"/>
          </a:p>
          <a:p>
            <a:pPr indent="0" lvl="0" marL="0" rtl="0" algn="l">
              <a:spcBef>
                <a:spcPts val="0"/>
              </a:spcBef>
              <a:spcAft>
                <a:spcPts val="0"/>
              </a:spcAft>
              <a:buNone/>
            </a:pPr>
            <a:r>
              <a:t/>
            </a:r>
            <a:endParaRPr b="1"/>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The first data point will have the highest PCA, or variance, second highest and so on</a:t>
            </a:r>
            <a:endParaRPr sz="1700"/>
          </a:p>
          <a:p>
            <a:pPr indent="-336550" lvl="0" marL="457200" rtl="0" algn="l">
              <a:spcBef>
                <a:spcPts val="0"/>
              </a:spcBef>
              <a:spcAft>
                <a:spcPts val="0"/>
              </a:spcAft>
              <a:buSzPts val="1700"/>
              <a:buChar char="●"/>
            </a:pPr>
            <a:r>
              <a:rPr lang="en" sz="1700"/>
              <a:t>It is mostly like a downward exponential graph in terms of variance</a:t>
            </a:r>
            <a:endParaRPr sz="1700"/>
          </a:p>
          <a:p>
            <a:pPr indent="-336550" lvl="0" marL="457200" rtl="0" algn="l">
              <a:spcBef>
                <a:spcPts val="0"/>
              </a:spcBef>
              <a:spcAft>
                <a:spcPts val="0"/>
              </a:spcAft>
              <a:buSzPts val="1700"/>
              <a:buChar char="●"/>
            </a:pPr>
            <a:r>
              <a:rPr lang="en" sz="1700"/>
              <a:t>It is measured through eigenvalues and eigenvectors</a:t>
            </a:r>
            <a:endParaRPr sz="1700"/>
          </a:p>
          <a:p>
            <a:pPr indent="0" lvl="0" marL="457200" rtl="0" algn="l">
              <a:spcBef>
                <a:spcPts val="1200"/>
              </a:spcBef>
              <a:spcAft>
                <a:spcPts val="12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CITATIONS</a:t>
            </a:r>
            <a:endParaRPr b="1"/>
          </a:p>
        </p:txBody>
      </p:sp>
      <p:sp>
        <p:nvSpPr>
          <p:cNvPr id="486" name="Google Shape;486;p62"/>
          <p:cNvSpPr txBox="1"/>
          <p:nvPr>
            <p:ph idx="1" type="body"/>
          </p:nvPr>
        </p:nvSpPr>
        <p:spPr>
          <a:xfrm>
            <a:off x="1204275" y="960675"/>
            <a:ext cx="7281000" cy="37506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t/>
            </a:r>
            <a:endParaRPr/>
          </a:p>
          <a:p>
            <a:pPr indent="0" lvl="0" marL="355600" rtl="0" algn="l">
              <a:spcBef>
                <a:spcPts val="1200"/>
              </a:spcBef>
              <a:spcAft>
                <a:spcPts val="0"/>
              </a:spcAft>
              <a:buNone/>
            </a:pPr>
            <a:r>
              <a:rPr lang="en" sz="2034"/>
              <a:t>11.1 - principal component Analysis (pca) Procedure: Stat 505. (n.d.). Retrieved April 16, 2021, from </a:t>
            </a:r>
            <a:r>
              <a:rPr lang="en" sz="2034" u="sng">
                <a:solidFill>
                  <a:schemeClr val="hlink"/>
                </a:solidFill>
                <a:hlinkClick r:id="rId3"/>
              </a:rPr>
              <a:t>https://online.stat.psu.edu/stat505/lesson/11/11.1</a:t>
            </a:r>
            <a:endParaRPr sz="2034"/>
          </a:p>
          <a:p>
            <a:pPr indent="0" lvl="0" marL="355600" rtl="0" algn="l">
              <a:spcBef>
                <a:spcPts val="1200"/>
              </a:spcBef>
              <a:spcAft>
                <a:spcPts val="0"/>
              </a:spcAft>
              <a:buNone/>
            </a:pPr>
            <a:r>
              <a:rPr lang="en" sz="2034"/>
              <a:t>11.2 - How do we find the Coefficients?: Stat 505. (n.d.). Retrieved April 16, 2021, from </a:t>
            </a:r>
            <a:r>
              <a:rPr lang="en" sz="2034" u="sng">
                <a:solidFill>
                  <a:schemeClr val="hlink"/>
                </a:solidFill>
                <a:hlinkClick r:id="rId4"/>
              </a:rPr>
              <a:t>https://online.stat.psu.edu/stat505/lesson/11/11.2</a:t>
            </a:r>
            <a:r>
              <a:rPr lang="en" sz="2034"/>
              <a:t> </a:t>
            </a:r>
            <a:endParaRPr sz="2034"/>
          </a:p>
          <a:p>
            <a:pPr indent="0" lvl="0" marL="355600" rtl="0" algn="l">
              <a:spcBef>
                <a:spcPts val="1200"/>
              </a:spcBef>
              <a:spcAft>
                <a:spcPts val="0"/>
              </a:spcAft>
              <a:buNone/>
            </a:pPr>
            <a:r>
              <a:rPr lang="en" sz="2034"/>
              <a:t>11.5 - Alternative: Standardize the VARIABLES: Stat 505. (n.d.). Retrieved April 16, 2021, from </a:t>
            </a:r>
            <a:r>
              <a:rPr lang="en" sz="2034" u="sng">
                <a:solidFill>
                  <a:schemeClr val="hlink"/>
                </a:solidFill>
                <a:hlinkClick r:id="rId5"/>
              </a:rPr>
              <a:t>https://online.stat.psu.edu/stat505/lesson/11/11.5</a:t>
            </a:r>
            <a:r>
              <a:rPr lang="en" sz="2034"/>
              <a:t> </a:t>
            </a:r>
            <a:endParaRPr sz="2034"/>
          </a:p>
          <a:p>
            <a:pPr indent="0" lvl="0" marL="355600" rtl="0" algn="l">
              <a:spcBef>
                <a:spcPts val="1200"/>
              </a:spcBef>
              <a:spcAft>
                <a:spcPts val="0"/>
              </a:spcAft>
              <a:buNone/>
            </a:pPr>
            <a:r>
              <a:rPr lang="en" sz="2034"/>
              <a:t>Find eigenvalues and eigenvectors of a matrix in r programming - eigen() function. (2020, June 19). Retrieved April 16, 2021, from </a:t>
            </a:r>
            <a:r>
              <a:rPr lang="en" sz="2034" u="sng">
                <a:solidFill>
                  <a:schemeClr val="hlink"/>
                </a:solidFill>
                <a:hlinkClick r:id="rId6"/>
              </a:rPr>
              <a:t>https://www.geeksforgeeks.org/find-eigenvalues-and-eigenvectors-of-a-matrix-in-r-programming-eigen-function/</a:t>
            </a:r>
            <a:r>
              <a:rPr lang="en" sz="2034"/>
              <a:t> </a:t>
            </a:r>
            <a:endParaRPr sz="2034"/>
          </a:p>
          <a:p>
            <a:pPr indent="0" lvl="0" marL="355600" rtl="0" algn="l">
              <a:spcBef>
                <a:spcPts val="1200"/>
              </a:spcBef>
              <a:spcAft>
                <a:spcPts val="0"/>
              </a:spcAft>
              <a:buNone/>
            </a:pPr>
            <a:r>
              <a:rPr lang="en" sz="2034"/>
              <a:t>Jaadi, Z. (n.d.). A step-by-step explanation of principal component Analysis (PCA). Retrieved April 16, 2021, from </a:t>
            </a:r>
            <a:r>
              <a:rPr lang="en" sz="2034" u="sng">
                <a:solidFill>
                  <a:schemeClr val="hlink"/>
                </a:solidFill>
                <a:hlinkClick r:id="rId7"/>
              </a:rPr>
              <a:t>https://builtin.com/data-science/step-step-explanation-principal-component-analysis</a:t>
            </a:r>
            <a:r>
              <a:rPr lang="en" sz="2034"/>
              <a:t> </a:t>
            </a:r>
            <a:endParaRPr sz="2034"/>
          </a:p>
          <a:p>
            <a:pPr indent="0" lvl="0" marL="355600" rtl="0" algn="l">
              <a:spcBef>
                <a:spcPts val="1200"/>
              </a:spcBef>
              <a:spcAft>
                <a:spcPts val="0"/>
              </a:spcAft>
              <a:buNone/>
            </a:pPr>
            <a:r>
              <a:rPr lang="en" sz="2034"/>
              <a:t>Joshstarmer. (2018, April 02). StatQuest: Principal component ANALYSIS (pca), step-by-step. Retrieved April 16, 2021, from </a:t>
            </a:r>
            <a:r>
              <a:rPr lang="en" sz="2034" u="sng">
                <a:solidFill>
                  <a:schemeClr val="hlink"/>
                </a:solidFill>
                <a:hlinkClick r:id="rId8"/>
              </a:rPr>
              <a:t>https://www.youtube.com/watch?v=FgakZw6K1QQ&amp;t=1064s</a:t>
            </a:r>
            <a:r>
              <a:rPr lang="en" sz="2034"/>
              <a:t> </a:t>
            </a:r>
            <a:endParaRPr sz="2034"/>
          </a:p>
          <a:p>
            <a:pPr indent="0" lvl="0" marL="355600" rtl="0" algn="l">
              <a:spcBef>
                <a:spcPts val="1200"/>
              </a:spcBef>
              <a:spcAft>
                <a:spcPts val="0"/>
              </a:spcAft>
              <a:buNone/>
            </a:pPr>
            <a:r>
              <a:rPr lang="en" sz="2034"/>
              <a:t>Srk. (2020, December 07). COVID-19 in USA. Retrieved April 16, 2021, from </a:t>
            </a:r>
            <a:r>
              <a:rPr lang="en" sz="2034" u="sng">
                <a:solidFill>
                  <a:schemeClr val="hlink"/>
                </a:solidFill>
                <a:hlinkClick r:id="rId9"/>
              </a:rPr>
              <a:t>https://www.kaggle.com/sudalairajkumar/covid19-in-usa</a:t>
            </a:r>
            <a:r>
              <a:rPr lang="en" sz="2034"/>
              <a:t> </a:t>
            </a:r>
            <a:endParaRPr sz="2034"/>
          </a:p>
          <a:p>
            <a:pPr indent="0" lvl="0" marL="355600" rtl="0" algn="l">
              <a:spcBef>
                <a:spcPts val="1200"/>
              </a:spcBef>
              <a:spcAft>
                <a:spcPts val="0"/>
              </a:spcAft>
              <a:buNone/>
            </a:pPr>
            <a:r>
              <a:rPr lang="en" sz="2034"/>
              <a:t>Total variance explained. (n.d.). Retrieved April 16, 2021, from </a:t>
            </a:r>
            <a:r>
              <a:rPr lang="en" sz="2034" u="sng">
                <a:solidFill>
                  <a:schemeClr val="hlink"/>
                </a:solidFill>
                <a:hlinkClick r:id="rId10"/>
              </a:rPr>
              <a:t>https://www.ibm.com/docs/en/spss-statistics/23.0.0?topic=reduction-total-variance-explained</a:t>
            </a:r>
            <a:r>
              <a:rPr lang="en" sz="2034"/>
              <a:t> </a:t>
            </a:r>
            <a:endParaRPr sz="2034"/>
          </a:p>
          <a:p>
            <a:pPr indent="0" lvl="0" marL="355600" rtl="0" algn="l">
              <a:spcBef>
                <a:spcPts val="1200"/>
              </a:spcBef>
              <a:spcAft>
                <a:spcPts val="0"/>
              </a:spcAft>
              <a:buNone/>
            </a:pPr>
            <a:r>
              <a:rPr lang="en" sz="2034"/>
              <a:t>Types of Graphs in R. (n.d.). Retrieved April 16, 2021, from </a:t>
            </a:r>
            <a:r>
              <a:rPr lang="en" sz="2034" u="sng">
                <a:solidFill>
                  <a:schemeClr val="hlink"/>
                </a:solidFill>
                <a:hlinkClick r:id="rId11"/>
              </a:rPr>
              <a:t>https://www.rdocumentation.org/packages/pls/versions/2.7-3/topics/scoreplot</a:t>
            </a:r>
            <a:r>
              <a:rPr lang="en" sz="2034"/>
              <a:t> </a:t>
            </a:r>
            <a:endParaRPr sz="2034"/>
          </a:p>
          <a:p>
            <a:pPr indent="0" lvl="0" marL="3556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ACKNOWLEDGEMENTS</a:t>
            </a:r>
            <a:endParaRPr b="1"/>
          </a:p>
        </p:txBody>
      </p:sp>
      <p:sp>
        <p:nvSpPr>
          <p:cNvPr id="492" name="Google Shape;492;p6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700"/>
              <a:t>Anubhav</a:t>
            </a:r>
            <a:r>
              <a:rPr lang="en" sz="1700"/>
              <a:t>: Slides 3,4, 6-9, 20-31, 43, 45 Introduction, Basic Graphical and Multivariate Process, Prcomp</a:t>
            </a:r>
            <a:endParaRPr sz="1700"/>
          </a:p>
          <a:p>
            <a:pPr indent="0" lvl="0" marL="0" rtl="0" algn="l">
              <a:spcBef>
                <a:spcPts val="1200"/>
              </a:spcBef>
              <a:spcAft>
                <a:spcPts val="0"/>
              </a:spcAft>
              <a:buNone/>
            </a:pPr>
            <a:r>
              <a:rPr b="1" lang="en" sz="1700"/>
              <a:t>Akash</a:t>
            </a:r>
            <a:r>
              <a:rPr lang="en" sz="1700"/>
              <a:t>: Abstract (</a:t>
            </a:r>
            <a:r>
              <a:rPr i="1" lang="en" sz="1700"/>
              <a:t>slide 2</a:t>
            </a:r>
            <a:r>
              <a:rPr lang="en" sz="1700"/>
              <a:t>), Methods and Materials (</a:t>
            </a:r>
            <a:r>
              <a:rPr i="1" lang="en" sz="1700"/>
              <a:t>slide 5</a:t>
            </a:r>
            <a:r>
              <a:rPr lang="en" sz="1700"/>
              <a:t>), Eigenvalues   and Eigenvectors (</a:t>
            </a:r>
            <a:r>
              <a:rPr i="1" lang="en" sz="1700"/>
              <a:t>slides 10-14</a:t>
            </a:r>
            <a:r>
              <a:rPr lang="en" sz="1700"/>
              <a:t>)</a:t>
            </a:r>
            <a:endParaRPr sz="1700"/>
          </a:p>
          <a:p>
            <a:pPr indent="0" lvl="0" marL="0" rtl="0" algn="l">
              <a:spcBef>
                <a:spcPts val="1200"/>
              </a:spcBef>
              <a:spcAft>
                <a:spcPts val="0"/>
              </a:spcAft>
              <a:buNone/>
            </a:pPr>
            <a:r>
              <a:rPr b="1" lang="en" sz="1700"/>
              <a:t>Muhammed: </a:t>
            </a:r>
            <a:r>
              <a:rPr lang="en" sz="1700"/>
              <a:t>Interpreting Graphs and Rseek(</a:t>
            </a:r>
            <a:r>
              <a:rPr i="1" lang="en" sz="1700"/>
              <a:t>slides 15-18</a:t>
            </a:r>
            <a:r>
              <a:rPr lang="en" sz="1700"/>
              <a:t>), SVD (</a:t>
            </a:r>
            <a:r>
              <a:rPr i="1" lang="en" sz="1700"/>
              <a:t>slide 19</a:t>
            </a:r>
            <a:r>
              <a:rPr lang="en" sz="1700"/>
              <a:t>)</a:t>
            </a:r>
            <a:endParaRPr sz="1700"/>
          </a:p>
          <a:p>
            <a:pPr indent="0" lvl="0" marL="0" rtl="0" algn="l">
              <a:spcBef>
                <a:spcPts val="1200"/>
              </a:spcBef>
              <a:spcAft>
                <a:spcPts val="0"/>
              </a:spcAft>
              <a:buNone/>
            </a:pPr>
            <a:r>
              <a:rPr b="1" lang="en" sz="1700"/>
              <a:t>Chenyue: Slides 32-42, 44,46-50 Prcomp, Graphical Principal Components, Eigenvalues and Eigenvectors Decomposition </a:t>
            </a:r>
            <a:endParaRPr b="1" sz="1700"/>
          </a:p>
          <a:p>
            <a:pPr indent="0" lvl="0" marL="0" rtl="0" algn="l">
              <a:spcBef>
                <a:spcPts val="1200"/>
              </a:spcBef>
              <a:spcAft>
                <a:spcPts val="0"/>
              </a:spcAft>
              <a:buNone/>
            </a:pPr>
            <a:r>
              <a:rPr b="1" lang="en" sz="1700"/>
              <a:t>Collectively we did Questions</a:t>
            </a:r>
            <a:endParaRPr b="1" sz="1700"/>
          </a:p>
          <a:p>
            <a:pPr indent="0" lvl="0" marL="0" rtl="0" algn="l">
              <a:spcBef>
                <a:spcPts val="1200"/>
              </a:spcBef>
              <a:spcAft>
                <a:spcPts val="1200"/>
              </a:spcAft>
              <a:buNone/>
            </a:pPr>
            <a:r>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4535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t>PCA Analysis(Basic Graphical Analysis)</a:t>
            </a:r>
            <a:endParaRPr b="1" sz="2500"/>
          </a:p>
          <a:p>
            <a:pPr indent="0" lvl="0" marL="0" rtl="0" algn="l">
              <a:spcBef>
                <a:spcPts val="0"/>
              </a:spcBef>
              <a:spcAft>
                <a:spcPts val="0"/>
              </a:spcAft>
              <a:buNone/>
            </a:pPr>
            <a:r>
              <a:t/>
            </a:r>
            <a:endParaRPr b="1" sz="2500"/>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Calculate average </a:t>
            </a:r>
            <a:r>
              <a:rPr lang="en" sz="1600"/>
              <a:t>measurements</a:t>
            </a:r>
            <a:r>
              <a:rPr lang="en" sz="1600"/>
              <a:t> of each trait(Xp)</a:t>
            </a:r>
            <a:endParaRPr sz="1600"/>
          </a:p>
          <a:p>
            <a:pPr indent="-330200" lvl="0" marL="457200" rtl="0" algn="l">
              <a:spcBef>
                <a:spcPts val="0"/>
              </a:spcBef>
              <a:spcAft>
                <a:spcPts val="0"/>
              </a:spcAft>
              <a:buSzPts val="1600"/>
              <a:buChar char="●"/>
            </a:pPr>
            <a:r>
              <a:rPr lang="en" sz="1600"/>
              <a:t>With average values, calculate the center of data</a:t>
            </a:r>
            <a:endParaRPr sz="1600"/>
          </a:p>
          <a:p>
            <a:pPr indent="-330200" lvl="0" marL="457200" rtl="0" algn="l">
              <a:spcBef>
                <a:spcPts val="0"/>
              </a:spcBef>
              <a:spcAft>
                <a:spcPts val="0"/>
              </a:spcAft>
              <a:buSzPts val="1600"/>
              <a:buChar char="●"/>
            </a:pPr>
            <a:r>
              <a:rPr lang="en" sz="1600"/>
              <a:t>Shift data so center of data is origin(0,0)</a:t>
            </a:r>
            <a:endParaRPr sz="1600"/>
          </a:p>
          <a:p>
            <a:pPr indent="-330200" lvl="0" marL="457200" rtl="0" algn="l">
              <a:spcBef>
                <a:spcPts val="0"/>
              </a:spcBef>
              <a:spcAft>
                <a:spcPts val="0"/>
              </a:spcAft>
              <a:buSzPts val="1600"/>
              <a:buChar char="●"/>
            </a:pPr>
            <a:r>
              <a:rPr lang="en" sz="1600"/>
              <a:t>Shift all the other data points along with it</a:t>
            </a:r>
            <a:endParaRPr sz="1600"/>
          </a:p>
          <a:p>
            <a:pPr indent="-330200" lvl="0" marL="457200" rtl="0" algn="l">
              <a:spcBef>
                <a:spcPts val="0"/>
              </a:spcBef>
              <a:spcAft>
                <a:spcPts val="0"/>
              </a:spcAft>
              <a:buSzPts val="1600"/>
              <a:buChar char="●"/>
            </a:pPr>
            <a:r>
              <a:rPr lang="en" sz="1600"/>
              <a:t>Then find Line of Best Fit….</a:t>
            </a:r>
            <a:endParaRPr sz="1600"/>
          </a:p>
          <a:p>
            <a:pPr indent="-330200" lvl="0" marL="457200" rtl="0" algn="l">
              <a:spcBef>
                <a:spcPts val="0"/>
              </a:spcBef>
              <a:spcAft>
                <a:spcPts val="0"/>
              </a:spcAft>
              <a:buSzPts val="1600"/>
              <a:buChar char="●"/>
            </a:pPr>
            <a:r>
              <a:rPr lang="en" sz="1600"/>
              <a:t>But how does it decide which is the Line of Best Fit?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PCA Analysis(Basic Graphical Analysis)</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None/>
            </a:pPr>
            <a:r>
              <a:t/>
            </a:r>
            <a:endParaRPr/>
          </a:p>
        </p:txBody>
      </p:sp>
      <p:sp>
        <p:nvSpPr>
          <p:cNvPr id="171" name="Google Shape;171;p19"/>
          <p:cNvSpPr txBox="1"/>
          <p:nvPr>
            <p:ph idx="1" type="body"/>
          </p:nvPr>
        </p:nvSpPr>
        <p:spPr>
          <a:xfrm>
            <a:off x="1297500" y="1434275"/>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First project the points on the line of best fit(Do this by projecting line in an orthogonal line from each point to line to see where the data point best fits on PCA line of fit)</a:t>
            </a:r>
            <a:endParaRPr sz="1600"/>
          </a:p>
          <a:p>
            <a:pPr indent="-330200" lvl="0" marL="457200" rtl="0" algn="l">
              <a:spcBef>
                <a:spcPts val="0"/>
              </a:spcBef>
              <a:spcAft>
                <a:spcPts val="0"/>
              </a:spcAft>
              <a:buSzPts val="1600"/>
              <a:buChar char="●"/>
            </a:pPr>
            <a:r>
              <a:rPr lang="en" sz="1600"/>
              <a:t>Measure distance from each data point to point on PCA line from step above</a:t>
            </a:r>
            <a:endParaRPr sz="1600"/>
          </a:p>
          <a:p>
            <a:pPr indent="-330200" lvl="0" marL="457200" rtl="0" algn="l">
              <a:spcBef>
                <a:spcPts val="0"/>
              </a:spcBef>
              <a:spcAft>
                <a:spcPts val="0"/>
              </a:spcAft>
              <a:buSzPts val="1600"/>
              <a:buChar char="●"/>
            </a:pPr>
            <a:r>
              <a:rPr lang="en" sz="1600"/>
              <a:t>Then find the line that minimizes or maximizes the distance from the points</a:t>
            </a:r>
            <a:endParaRPr sz="1600"/>
          </a:p>
          <a:p>
            <a:pPr indent="-330200" lvl="0" marL="457200" rtl="0" algn="l">
              <a:spcBef>
                <a:spcPts val="0"/>
              </a:spcBef>
              <a:spcAft>
                <a:spcPts val="0"/>
              </a:spcAft>
              <a:buSzPts val="1600"/>
              <a:buChar char="●"/>
            </a:pPr>
            <a:r>
              <a:rPr lang="en" sz="1600"/>
              <a:t>PCA is found by by maximizing the sum of squared distances from projected points to the origin</a:t>
            </a:r>
            <a:endParaRPr sz="1600"/>
          </a:p>
          <a:p>
            <a:pPr indent="-330200" lvl="0" marL="457200" rtl="0" algn="l">
              <a:spcBef>
                <a:spcPts val="0"/>
              </a:spcBef>
              <a:spcAft>
                <a:spcPts val="0"/>
              </a:spcAft>
              <a:buSzPts val="1600"/>
              <a:buChar char="●"/>
            </a:pPr>
            <a:r>
              <a:rPr lang="en" sz="1600"/>
              <a:t>Largest sum of squared distances is the best line, which is </a:t>
            </a:r>
            <a:r>
              <a:rPr lang="en" sz="1600"/>
              <a:t>first</a:t>
            </a:r>
            <a:r>
              <a:rPr lang="en" sz="1600"/>
              <a:t> principal component</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4535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t>PCA Analysis(Basic Graphical Analysis)</a:t>
            </a:r>
            <a:endParaRPr b="1" sz="2500"/>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None/>
            </a:pPr>
            <a:r>
              <a:t/>
            </a:r>
            <a:endParaRPr sz="2500"/>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Now find slope of line for PCA1, as well as rise over run</a:t>
            </a:r>
            <a:endParaRPr sz="1600"/>
          </a:p>
          <a:p>
            <a:pPr indent="-330200" lvl="0" marL="457200" rtl="0" algn="l">
              <a:spcBef>
                <a:spcPts val="0"/>
              </a:spcBef>
              <a:spcAft>
                <a:spcPts val="0"/>
              </a:spcAft>
              <a:buSzPts val="1600"/>
              <a:buChar char="●"/>
            </a:pPr>
            <a:r>
              <a:rPr lang="en" sz="1600"/>
              <a:t>Use </a:t>
            </a:r>
            <a:r>
              <a:rPr lang="en" sz="1600"/>
              <a:t>pythagorean</a:t>
            </a:r>
            <a:r>
              <a:rPr lang="en" sz="1600"/>
              <a:t> </a:t>
            </a:r>
            <a:r>
              <a:rPr lang="en" sz="1600"/>
              <a:t>theorem</a:t>
            </a:r>
            <a:r>
              <a:rPr lang="en" sz="1600"/>
              <a:t> to find c, with a being run and b being rise</a:t>
            </a:r>
            <a:endParaRPr sz="1600"/>
          </a:p>
          <a:p>
            <a:pPr indent="-330200" lvl="0" marL="457200" rtl="0" algn="l">
              <a:spcBef>
                <a:spcPts val="0"/>
              </a:spcBef>
              <a:spcAft>
                <a:spcPts val="0"/>
              </a:spcAft>
              <a:buSzPts val="1600"/>
              <a:buChar char="●"/>
            </a:pPr>
            <a:r>
              <a:rPr lang="en" sz="1600"/>
              <a:t>Finally divide a,b,c all by c, so you have a/c, b/c, c/c(which is 1)</a:t>
            </a:r>
            <a:endParaRPr sz="1600"/>
          </a:p>
          <a:p>
            <a:pPr indent="-330200" lvl="0" marL="457200" rtl="0" algn="l">
              <a:spcBef>
                <a:spcPts val="0"/>
              </a:spcBef>
              <a:spcAft>
                <a:spcPts val="0"/>
              </a:spcAft>
              <a:buSzPts val="1600"/>
              <a:buChar char="●"/>
            </a:pPr>
            <a:r>
              <a:rPr lang="en" sz="1600"/>
              <a:t>This leads to EIGENVECTOR, with a/c value and b/c value</a:t>
            </a:r>
            <a:endParaRPr sz="1600"/>
          </a:p>
          <a:p>
            <a:pPr indent="-330200" lvl="0" marL="457200" rtl="0" algn="l">
              <a:spcBef>
                <a:spcPts val="0"/>
              </a:spcBef>
              <a:spcAft>
                <a:spcPts val="0"/>
              </a:spcAft>
              <a:buSzPts val="1600"/>
              <a:buChar char="●"/>
            </a:pPr>
            <a:r>
              <a:rPr lang="en" sz="1600"/>
              <a:t>Square root of eigenvector is a singular value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Eigenvalues and Eigenvectors - Purpose</a:t>
            </a:r>
            <a:endParaRPr b="1"/>
          </a:p>
          <a:p>
            <a:pPr indent="0" lvl="0" marL="0" rtl="0" algn="l">
              <a:spcBef>
                <a:spcPts val="0"/>
              </a:spcBef>
              <a:spcAft>
                <a:spcPts val="0"/>
              </a:spcAft>
              <a:buNone/>
            </a:pPr>
            <a:r>
              <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To understand PCA completely, we must understand its framework. </a:t>
            </a:r>
            <a:endParaRPr sz="1600"/>
          </a:p>
          <a:p>
            <a:pPr indent="-330200" lvl="0" marL="457200" rtl="0" algn="l">
              <a:spcBef>
                <a:spcPts val="0"/>
              </a:spcBef>
              <a:spcAft>
                <a:spcPts val="0"/>
              </a:spcAft>
              <a:buSzPts val="1600"/>
              <a:buChar char="●"/>
            </a:pPr>
            <a:r>
              <a:rPr lang="en" sz="1600"/>
              <a:t>This is where eigenvalues and eigenvectors come into play.</a:t>
            </a:r>
            <a:endParaRPr sz="1600"/>
          </a:p>
          <a:p>
            <a:pPr indent="-330200" lvl="0" marL="457200" rtl="0" algn="l">
              <a:spcBef>
                <a:spcPts val="0"/>
              </a:spcBef>
              <a:spcAft>
                <a:spcPts val="0"/>
              </a:spcAft>
              <a:buSzPts val="1600"/>
              <a:buChar char="●"/>
            </a:pPr>
            <a:r>
              <a:rPr lang="en" sz="1600"/>
              <a:t>Eigenvalues and eigenvectors are an efficient way to reduce the dimension size of the data being worked on. </a:t>
            </a:r>
            <a:endParaRPr sz="1600"/>
          </a:p>
          <a:p>
            <a:pPr indent="-330200" lvl="0" marL="457200" rtl="0" algn="l">
              <a:spcBef>
                <a:spcPts val="0"/>
              </a:spcBef>
              <a:spcAft>
                <a:spcPts val="0"/>
              </a:spcAft>
              <a:buSzPts val="1600"/>
              <a:buChar char="●"/>
            </a:pPr>
            <a:r>
              <a:rPr lang="en" sz="1600"/>
              <a:t>Eigenvalues are the variances of the principal components.</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